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handoutMasterIdLst>
    <p:handoutMasterId r:id="rId20"/>
  </p:handoutMasterIdLst>
  <p:sldIdLst>
    <p:sldId id="256" r:id="rId2"/>
    <p:sldId id="295" r:id="rId3"/>
    <p:sldId id="296" r:id="rId4"/>
    <p:sldId id="293" r:id="rId5"/>
    <p:sldId id="297" r:id="rId6"/>
    <p:sldId id="298" r:id="rId7"/>
    <p:sldId id="299" r:id="rId8"/>
    <p:sldId id="300" r:id="rId9"/>
    <p:sldId id="301" r:id="rId10"/>
    <p:sldId id="302" r:id="rId11"/>
    <p:sldId id="303" r:id="rId12"/>
    <p:sldId id="291" r:id="rId13"/>
    <p:sldId id="292" r:id="rId14"/>
    <p:sldId id="304" r:id="rId15"/>
    <p:sldId id="305" r:id="rId16"/>
    <p:sldId id="306" r:id="rId17"/>
    <p:sldId id="307" r:id="rId18"/>
    <p:sldId id="308" r:id="rId19"/>
  </p:sldIdLst>
  <p:sldSz cx="9144000" cy="6858000" type="screen4x3"/>
  <p:notesSz cx="6772275" cy="9902825"/>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00CC00"/>
    <a:srgbClr val="008000"/>
    <a:srgbClr val="CC0000"/>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46" autoAdjust="0"/>
    <p:restoredTop sz="94915" autoAdjust="0"/>
  </p:normalViewPr>
  <p:slideViewPr>
    <p:cSldViewPr>
      <p:cViewPr varScale="1">
        <p:scale>
          <a:sx n="128" d="100"/>
          <a:sy n="128" d="100"/>
        </p:scale>
        <p:origin x="-112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3528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23907" name="Rectangle 3"/>
          <p:cNvSpPr>
            <a:spLocks noGrp="1" noChangeArrowheads="1"/>
          </p:cNvSpPr>
          <p:nvPr>
            <p:ph type="dt" sz="quarter" idx="1"/>
          </p:nvPr>
        </p:nvSpPr>
        <p:spPr bwMode="auto">
          <a:xfrm>
            <a:off x="3835400" y="0"/>
            <a:ext cx="293528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23908" name="Rectangle 4"/>
          <p:cNvSpPr>
            <a:spLocks noGrp="1" noChangeArrowheads="1"/>
          </p:cNvSpPr>
          <p:nvPr>
            <p:ph type="ftr" sz="quarter" idx="2"/>
          </p:nvPr>
        </p:nvSpPr>
        <p:spPr bwMode="auto">
          <a:xfrm>
            <a:off x="0" y="9405938"/>
            <a:ext cx="293528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23909" name="Rectangle 5"/>
          <p:cNvSpPr>
            <a:spLocks noGrp="1" noChangeArrowheads="1"/>
          </p:cNvSpPr>
          <p:nvPr>
            <p:ph type="sldNum" sz="quarter" idx="3"/>
          </p:nvPr>
        </p:nvSpPr>
        <p:spPr bwMode="auto">
          <a:xfrm>
            <a:off x="3835400" y="9405938"/>
            <a:ext cx="293528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25A750D3-2DAB-4B18-8FD3-9D0C9ACF199E}" type="slidenum">
              <a:rPr lang="en-US"/>
              <a:pPr>
                <a:defRPr/>
              </a:pPr>
              <a:t>‹#›</a:t>
            </a:fld>
            <a:endParaRPr lang="en-US"/>
          </a:p>
        </p:txBody>
      </p:sp>
    </p:spTree>
    <p:extLst>
      <p:ext uri="{BB962C8B-B14F-4D97-AF65-F5344CB8AC3E}">
        <p14:creationId xmlns:p14="http://schemas.microsoft.com/office/powerpoint/2010/main" val="254913134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Naslovni diapozitiv">
    <p:bg>
      <p:bgPr>
        <a:solidFill>
          <a:srgbClr val="FA961E"/>
        </a:solidFill>
        <a:effectLst/>
      </p:bgPr>
    </p:bg>
    <p:spTree>
      <p:nvGrpSpPr>
        <p:cNvPr id="1" name=""/>
        <p:cNvGrpSpPr/>
        <p:nvPr/>
      </p:nvGrpSpPr>
      <p:grpSpPr>
        <a:xfrm>
          <a:off x="0" y="0"/>
          <a:ext cx="0" cy="0"/>
          <a:chOff x="0" y="0"/>
          <a:chExt cx="0" cy="0"/>
        </a:xfrm>
      </p:grpSpPr>
      <p:pic>
        <p:nvPicPr>
          <p:cNvPr id="6"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Vlado\Documents\robolab\2\RoboLab_bel.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ctrTitle"/>
          </p:nvPr>
        </p:nvSpPr>
        <p:spPr>
          <a:xfrm>
            <a:off x="832048" y="2247007"/>
            <a:ext cx="7772400" cy="1470025"/>
          </a:xfrm>
        </p:spPr>
        <p:txBody>
          <a:bodyPr>
            <a:normAutofit/>
          </a:bodyPr>
          <a:lstStyle/>
          <a:p>
            <a:pPr algn="l"/>
            <a:r>
              <a:rPr lang="en-US" sz="3000" b="1" spc="40" smtClean="0">
                <a:latin typeface="Arial" pitchFamily="34" charset="0"/>
                <a:cs typeface="Arial" pitchFamily="34" charset="0"/>
              </a:rPr>
              <a:t>Click to edit Master title style</a:t>
            </a:r>
            <a:endParaRPr lang="sl-SI" sz="3000" b="1" spc="40" dirty="0">
              <a:latin typeface="Arial" pitchFamily="34" charset="0"/>
              <a:ea typeface="Adobe Ming Std L" pitchFamily="18" charset="-128"/>
              <a:cs typeface="Arial" pitchFamily="34" charset="0"/>
            </a:endParaRPr>
          </a:p>
        </p:txBody>
      </p:sp>
      <p:sp>
        <p:nvSpPr>
          <p:cNvPr id="8" name="Podnaslov 2"/>
          <p:cNvSpPr>
            <a:spLocks noGrp="1"/>
          </p:cNvSpPr>
          <p:nvPr>
            <p:ph type="subTitle" idx="1"/>
          </p:nvPr>
        </p:nvSpPr>
        <p:spPr>
          <a:xfrm>
            <a:off x="907504" y="4437112"/>
            <a:ext cx="6400800" cy="1752600"/>
          </a:xfrm>
        </p:spPr>
        <p:txBody>
          <a:bodyPr>
            <a:normAutofit/>
          </a:bodyPr>
          <a:lstStyle>
            <a:lvl1pPr marL="0" indent="0">
              <a:buNone/>
              <a:defRPr/>
            </a:lvl1pPr>
          </a:lstStyle>
          <a:p>
            <a:pPr algn="l"/>
            <a:r>
              <a:rPr lang="en-US" sz="1500" spc="30" smtClean="0">
                <a:solidFill>
                  <a:schemeClr val="tx1"/>
                </a:solidFill>
                <a:latin typeface="Arial" pitchFamily="34" charset="0"/>
                <a:cs typeface="Arial" pitchFamily="34" charset="0"/>
              </a:rPr>
              <a:t>Click to edit Master subtitle style</a:t>
            </a:r>
            <a:endParaRPr lang="sl-SI" sz="1500" spc="30" dirty="0">
              <a:solidFill>
                <a:schemeClr val="tx1"/>
              </a:solidFill>
              <a:latin typeface="Arial" pitchFamily="34" charset="0"/>
              <a:cs typeface="Arial" pitchFamily="34" charset="0"/>
            </a:endParaRPr>
          </a:p>
        </p:txBody>
      </p:sp>
      <p:cxnSp>
        <p:nvCxnSpPr>
          <p:cNvPr id="9" name="Raven povezovalnik 8"/>
          <p:cNvCxnSpPr/>
          <p:nvPr/>
        </p:nvCxnSpPr>
        <p:spPr>
          <a:xfrm>
            <a:off x="899592" y="1556792"/>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Raven povezovalnik 9"/>
          <p:cNvCxnSpPr/>
          <p:nvPr/>
        </p:nvCxnSpPr>
        <p:spPr>
          <a:xfrm>
            <a:off x="899592" y="4365104"/>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Tree>
    <p:extLst>
      <p:ext uri="{BB962C8B-B14F-4D97-AF65-F5344CB8AC3E}">
        <p14:creationId xmlns:p14="http://schemas.microsoft.com/office/powerpoint/2010/main" val="402535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Dve vsebini">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0"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11"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3"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2"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658222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amo naslov">
    <p:bg>
      <p:bgPr>
        <a:solidFill>
          <a:srgbClr val="FA961E"/>
        </a:solidFill>
        <a:effectLst/>
      </p:bgPr>
    </p:bg>
    <p:spTree>
      <p:nvGrpSpPr>
        <p:cNvPr id="1" name=""/>
        <p:cNvGrpSpPr/>
        <p:nvPr/>
      </p:nvGrpSpPr>
      <p:grpSpPr>
        <a:xfrm>
          <a:off x="0" y="0"/>
          <a:ext cx="0" cy="0"/>
          <a:chOff x="0" y="0"/>
          <a:chExt cx="0" cy="0"/>
        </a:xfrm>
      </p:grpSpPr>
      <p:pic>
        <p:nvPicPr>
          <p:cNvPr id="6"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3301386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Samo naslov">
    <p:bg>
      <p:bgPr>
        <a:solidFill>
          <a:srgbClr val="E2E2E2"/>
        </a:solidFill>
        <a:effectLst/>
      </p:bgPr>
    </p:bg>
    <p:spTree>
      <p:nvGrpSpPr>
        <p:cNvPr id="1" name=""/>
        <p:cNvGrpSpPr/>
        <p:nvPr/>
      </p:nvGrpSpPr>
      <p:grpSpPr>
        <a:xfrm>
          <a:off x="0" y="0"/>
          <a:ext cx="0" cy="0"/>
          <a:chOff x="0" y="0"/>
          <a:chExt cx="0" cy="0"/>
        </a:xfrm>
      </p:grpSpPr>
      <p:pic>
        <p:nvPicPr>
          <p:cNvPr id="6"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2318240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Samo naslov">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7"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9"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8"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3666502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Prazen">
    <p:bg>
      <p:bgPr>
        <a:solidFill>
          <a:srgbClr val="FA961E"/>
        </a:solidFill>
        <a:effectLst/>
      </p:bgPr>
    </p:bg>
    <p:spTree>
      <p:nvGrpSpPr>
        <p:cNvPr id="1" name=""/>
        <p:cNvGrpSpPr/>
        <p:nvPr/>
      </p:nvGrpSpPr>
      <p:grpSpPr>
        <a:xfrm>
          <a:off x="0" y="0"/>
          <a:ext cx="0" cy="0"/>
          <a:chOff x="0" y="0"/>
          <a:chExt cx="0" cy="0"/>
        </a:xfrm>
      </p:grpSpPr>
      <p:pic>
        <p:nvPicPr>
          <p:cNvPr id="5"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6"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126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Prazen">
    <p:bg>
      <p:bgPr>
        <a:solidFill>
          <a:srgbClr val="E2E2E2"/>
        </a:solidFill>
        <a:effectLst/>
      </p:bgPr>
    </p:bg>
    <p:spTree>
      <p:nvGrpSpPr>
        <p:cNvPr id="1" name=""/>
        <p:cNvGrpSpPr/>
        <p:nvPr/>
      </p:nvGrpSpPr>
      <p:grpSpPr>
        <a:xfrm>
          <a:off x="0" y="0"/>
          <a:ext cx="0" cy="0"/>
          <a:chOff x="0" y="0"/>
          <a:chExt cx="0" cy="0"/>
        </a:xfrm>
      </p:grpSpPr>
      <p:pic>
        <p:nvPicPr>
          <p:cNvPr id="5"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6"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765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2_Prazen">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6"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7"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400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Naslov in slika">
    <p:bg>
      <p:bgPr>
        <a:solidFill>
          <a:srgbClr val="FA961E"/>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4"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Tree>
    <p:extLst>
      <p:ext uri="{BB962C8B-B14F-4D97-AF65-F5344CB8AC3E}">
        <p14:creationId xmlns:p14="http://schemas.microsoft.com/office/powerpoint/2010/main" val="3888812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Naslov in slika">
    <p:bg>
      <p:bgPr>
        <a:solidFill>
          <a:srgbClr val="E2E2E2"/>
        </a:solidFill>
        <a:effectLst/>
      </p:bgPr>
    </p:bg>
    <p:spTree>
      <p:nvGrpSpPr>
        <p:cNvPr id="1" name=""/>
        <p:cNvGrpSpPr/>
        <p:nvPr/>
      </p:nvGrpSpPr>
      <p:grpSpPr>
        <a:xfrm>
          <a:off x="0" y="0"/>
          <a:ext cx="0" cy="0"/>
          <a:chOff x="0" y="0"/>
          <a:chExt cx="0" cy="0"/>
        </a:xfrm>
      </p:grpSpPr>
      <p:pic>
        <p:nvPicPr>
          <p:cNvPr id="8"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13"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
        <p:nvSpPr>
          <p:cNvPr id="14"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0"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143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Naslov in slika">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3"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14"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
        <p:nvSpPr>
          <p:cNvPr id="15"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1"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426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Glava odseka">
    <p:bg>
      <p:bgPr>
        <a:solidFill>
          <a:srgbClr val="E2E2E2"/>
        </a:solidFill>
        <a:effectLst/>
      </p:bgPr>
    </p:bg>
    <p:spTree>
      <p:nvGrpSpPr>
        <p:cNvPr id="1" name=""/>
        <p:cNvGrpSpPr/>
        <p:nvPr/>
      </p:nvGrpSpPr>
      <p:grpSpPr>
        <a:xfrm>
          <a:off x="0" y="0"/>
          <a:ext cx="0" cy="0"/>
          <a:chOff x="0" y="0"/>
          <a:chExt cx="0" cy="0"/>
        </a:xfrm>
      </p:grpSpPr>
      <p:pic>
        <p:nvPicPr>
          <p:cNvPr id="7"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Vlado\Documents\robolab\2\RoboLab_orang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8" name="Naslov 1"/>
          <p:cNvSpPr>
            <a:spLocks noGrp="1"/>
          </p:cNvSpPr>
          <p:nvPr>
            <p:ph type="ctrTitle"/>
          </p:nvPr>
        </p:nvSpPr>
        <p:spPr>
          <a:xfrm>
            <a:off x="832048" y="2247007"/>
            <a:ext cx="7772400" cy="1470025"/>
          </a:xfrm>
        </p:spPr>
        <p:txBody>
          <a:bodyPr>
            <a:normAutofit/>
          </a:bodyPr>
          <a:lstStyle/>
          <a:p>
            <a:pPr algn="l"/>
            <a:r>
              <a:rPr lang="en-US" sz="3000" b="1" spc="40" smtClean="0">
                <a:latin typeface="Arial" pitchFamily="34" charset="0"/>
                <a:cs typeface="Arial" pitchFamily="34" charset="0"/>
              </a:rPr>
              <a:t>Click to edit Master title style</a:t>
            </a:r>
            <a:endParaRPr lang="sl-SI" sz="3000" b="1" spc="40" dirty="0">
              <a:latin typeface="Arial" pitchFamily="34" charset="0"/>
              <a:ea typeface="Adobe Ming Std L" pitchFamily="18" charset="-128"/>
              <a:cs typeface="Arial" pitchFamily="34" charset="0"/>
            </a:endParaRPr>
          </a:p>
        </p:txBody>
      </p:sp>
      <p:sp>
        <p:nvSpPr>
          <p:cNvPr id="9" name="Podnaslov 2"/>
          <p:cNvSpPr>
            <a:spLocks noGrp="1"/>
          </p:cNvSpPr>
          <p:nvPr>
            <p:ph type="subTitle" idx="1"/>
          </p:nvPr>
        </p:nvSpPr>
        <p:spPr>
          <a:xfrm>
            <a:off x="907504" y="4437112"/>
            <a:ext cx="6400800" cy="1752600"/>
          </a:xfrm>
        </p:spPr>
        <p:txBody>
          <a:bodyPr>
            <a:normAutofit/>
          </a:bodyPr>
          <a:lstStyle>
            <a:lvl1pPr marL="0" indent="0">
              <a:buNone/>
              <a:defRPr/>
            </a:lvl1pPr>
          </a:lstStyle>
          <a:p>
            <a:pPr algn="l"/>
            <a:r>
              <a:rPr lang="en-US" sz="1500" spc="30" smtClean="0">
                <a:solidFill>
                  <a:schemeClr val="tx1"/>
                </a:solidFill>
                <a:latin typeface="Arial" pitchFamily="34" charset="0"/>
                <a:cs typeface="Arial" pitchFamily="34" charset="0"/>
              </a:rPr>
              <a:t>Click to edit Master subtitle style</a:t>
            </a:r>
            <a:endParaRPr lang="sl-SI" sz="1500" spc="30" dirty="0">
              <a:solidFill>
                <a:schemeClr val="tx1"/>
              </a:solidFill>
              <a:latin typeface="Arial" pitchFamily="34" charset="0"/>
              <a:cs typeface="Arial" pitchFamily="34" charset="0"/>
            </a:endParaRPr>
          </a:p>
        </p:txBody>
      </p:sp>
      <p:cxnSp>
        <p:nvCxnSpPr>
          <p:cNvPr id="10" name="Raven povezovalnik 8"/>
          <p:cNvCxnSpPr/>
          <p:nvPr/>
        </p:nvCxnSpPr>
        <p:spPr>
          <a:xfrm>
            <a:off x="899592" y="1556792"/>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Raven povezovalnik 9"/>
          <p:cNvCxnSpPr/>
          <p:nvPr/>
        </p:nvCxnSpPr>
        <p:spPr>
          <a:xfrm>
            <a:off x="899592" y="4365104"/>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Tree>
    <p:extLst>
      <p:ext uri="{BB962C8B-B14F-4D97-AF65-F5344CB8AC3E}">
        <p14:creationId xmlns:p14="http://schemas.microsoft.com/office/powerpoint/2010/main" val="30778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bg>
      <p:bgPr>
        <a:solidFill>
          <a:srgbClr val="FA961E"/>
        </a:solidFill>
        <a:effectLst/>
      </p:bgPr>
    </p:bg>
    <p:spTree>
      <p:nvGrpSpPr>
        <p:cNvPr id="1" name=""/>
        <p:cNvGrpSpPr/>
        <p:nvPr/>
      </p:nvGrpSpPr>
      <p:grpSpPr>
        <a:xfrm>
          <a:off x="0" y="0"/>
          <a:ext cx="0" cy="0"/>
          <a:chOff x="0" y="0"/>
          <a:chExt cx="0" cy="0"/>
        </a:xfrm>
      </p:grpSpPr>
      <p:pic>
        <p:nvPicPr>
          <p:cNvPr id="7"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sl-SI" dirty="0"/>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7774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Glava odseka">
    <p:bg>
      <p:bgPr>
        <a:solidFill>
          <a:srgbClr val="E2E2E2"/>
        </a:solidFill>
        <a:effectLst/>
      </p:bgPr>
    </p:bg>
    <p:spTree>
      <p:nvGrpSpPr>
        <p:cNvPr id="1" name=""/>
        <p:cNvGrpSpPr/>
        <p:nvPr/>
      </p:nvGrpSpPr>
      <p:grpSpPr>
        <a:xfrm>
          <a:off x="0" y="0"/>
          <a:ext cx="0" cy="0"/>
          <a:chOff x="0" y="0"/>
          <a:chExt cx="0" cy="0"/>
        </a:xfrm>
      </p:grpSpPr>
      <p:pic>
        <p:nvPicPr>
          <p:cNvPr id="7"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sl-SI" dirty="0"/>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530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Naslov in vsebina">
    <p:bg>
      <p:bgPr>
        <a:solidFill>
          <a:srgbClr val="FA961E"/>
        </a:solidFill>
        <a:effectLst/>
      </p:bgPr>
    </p:bg>
    <p:spTree>
      <p:nvGrpSpPr>
        <p:cNvPr id="1" name=""/>
        <p:cNvGrpSpPr/>
        <p:nvPr/>
      </p:nvGrpSpPr>
      <p:grpSpPr>
        <a:xfrm>
          <a:off x="0" y="0"/>
          <a:ext cx="0" cy="0"/>
          <a:chOff x="0" y="0"/>
          <a:chExt cx="0" cy="0"/>
        </a:xfrm>
      </p:grpSpPr>
      <p:pic>
        <p:nvPicPr>
          <p:cNvPr id="9"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
        <p:nvSpPr>
          <p:cNvPr id="5"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10"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4"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517417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Vsebina z belo podlago">
    <p:bg>
      <p:bgPr>
        <a:solidFill>
          <a:srgbClr val="E2E2E2"/>
        </a:solidFill>
        <a:effectLst/>
      </p:bgPr>
    </p:bg>
    <p:spTree>
      <p:nvGrpSpPr>
        <p:cNvPr id="1" name=""/>
        <p:cNvGrpSpPr/>
        <p:nvPr/>
      </p:nvGrpSpPr>
      <p:grpSpPr>
        <a:xfrm>
          <a:off x="0" y="0"/>
          <a:ext cx="0" cy="0"/>
          <a:chOff x="0" y="0"/>
          <a:chExt cx="0" cy="0"/>
        </a:xfrm>
      </p:grpSpPr>
      <p:pic>
        <p:nvPicPr>
          <p:cNvPr id="4"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
        <p:nvSpPr>
          <p:cNvPr id="11"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9"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331751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Vsebina z belo podlago">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5" name="Picture 2" descr="C:\Users\Vlado\Documents\robolab\2\Spirala_CB_20x5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2"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11"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0"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273423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ve vsebini">
    <p:bg>
      <p:bgPr>
        <a:solidFill>
          <a:srgbClr val="FA961E"/>
        </a:solidFill>
        <a:effectLst/>
      </p:bgPr>
    </p:bg>
    <p:spTree>
      <p:nvGrpSpPr>
        <p:cNvPr id="1" name=""/>
        <p:cNvGrpSpPr/>
        <p:nvPr/>
      </p:nvGrpSpPr>
      <p:grpSpPr>
        <a:xfrm>
          <a:off x="0" y="0"/>
          <a:ext cx="0" cy="0"/>
          <a:chOff x="0" y="0"/>
          <a:chExt cx="0" cy="0"/>
        </a:xfrm>
      </p:grpSpPr>
      <p:pic>
        <p:nvPicPr>
          <p:cNvPr id="8"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4"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0"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9"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881055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Dve vsebini">
    <p:bg>
      <p:bgPr>
        <a:solidFill>
          <a:srgbClr val="E2E2E2"/>
        </a:solidFill>
        <a:effectLst/>
      </p:bgPr>
    </p:bg>
    <p:spTree>
      <p:nvGrpSpPr>
        <p:cNvPr id="1" name=""/>
        <p:cNvGrpSpPr/>
        <p:nvPr/>
      </p:nvGrpSpPr>
      <p:grpSpPr>
        <a:xfrm>
          <a:off x="0" y="0"/>
          <a:ext cx="0" cy="0"/>
          <a:chOff x="0" y="0"/>
          <a:chExt cx="0" cy="0"/>
        </a:xfrm>
      </p:grpSpPr>
      <p:pic>
        <p:nvPicPr>
          <p:cNvPr id="8"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10"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2"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1"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403099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dirty="0" smtClean="0"/>
              <a:t>Uredite slog naslova matrice</a:t>
            </a:r>
            <a:endParaRPr lang="sl-SI" dirty="0"/>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F1B2031-3F96-464F-BBC8-CB469AE9553B}" type="slidenum">
              <a:rPr lang="en-US" smtClean="0"/>
              <a:pPr>
                <a:defRPr/>
              </a:pPr>
              <a:t>‹#›</a:t>
            </a:fld>
            <a:endParaRPr lang="en-US"/>
          </a:p>
        </p:txBody>
      </p:sp>
      <p:sp>
        <p:nvSpPr>
          <p:cNvPr id="7" name="TextBox 6"/>
          <p:cNvSpPr txBox="1"/>
          <p:nvPr userDrawn="1"/>
        </p:nvSpPr>
        <p:spPr>
          <a:xfrm>
            <a:off x="0" y="6579662"/>
            <a:ext cx="5292080" cy="276999"/>
          </a:xfrm>
          <a:prstGeom prst="rect">
            <a:avLst/>
          </a:prstGeom>
          <a:noFill/>
        </p:spPr>
        <p:txBody>
          <a:bodyPr wrap="square" rtlCol="0">
            <a:spAutoFit/>
          </a:bodyPr>
          <a:lstStyle>
            <a:defPPr>
              <a:defRPr lang="sl-SI"/>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sl-SI" sz="1200" dirty="0" smtClean="0"/>
              <a:t>T. Bajd, M. Mihelj, J. Lenarčič, A. Stanovnik, M. Munih, </a:t>
            </a:r>
            <a:r>
              <a:rPr lang="sl-SI" sz="1200" b="1" i="1" dirty="0" err="1" smtClean="0"/>
              <a:t>Robotics</a:t>
            </a:r>
            <a:r>
              <a:rPr lang="sl-SI" sz="1200" dirty="0" smtClean="0"/>
              <a:t>, Springer, 2010</a:t>
            </a:r>
            <a:endParaRPr lang="en-US" sz="1200" dirty="0"/>
          </a:p>
        </p:txBody>
      </p:sp>
    </p:spTree>
    <p:extLst>
      <p:ext uri="{BB962C8B-B14F-4D97-AF65-F5344CB8AC3E}">
        <p14:creationId xmlns:p14="http://schemas.microsoft.com/office/powerpoint/2010/main" val="313789941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 id="2147483899" r:id="rId18"/>
    <p:sldLayoutId id="2147483900" r:id="rId19"/>
  </p:sldLayoutIdLst>
  <p:txStyles>
    <p:titleStyle>
      <a:lvl1pPr algn="l" defTabSz="914400" rtl="0" eaLnBrk="1" latinLnBrk="0" hangingPunct="1">
        <a:spcBef>
          <a:spcPct val="0"/>
        </a:spcBef>
        <a:buNone/>
        <a:defRPr sz="25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wmf"/><Relationship Id="rId1" Type="http://schemas.openxmlformats.org/officeDocument/2006/relationships/slideLayout" Target="../slideLayouts/slideLayout13.xml"/><Relationship Id="rId5" Type="http://schemas.openxmlformats.org/officeDocument/2006/relationships/image" Target="../media/image29.wmf"/><Relationship Id="rId4" Type="http://schemas.openxmlformats.org/officeDocument/2006/relationships/image" Target="../media/image28.wmf"/></Relationships>
</file>

<file path=ppt/slides/_rels/slide16.x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6.png"/><Relationship Id="rId2"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6.wmf"/><Relationship Id="rId7" Type="http://schemas.openxmlformats.org/officeDocument/2006/relationships/image" Target="../media/image40.wmf"/><Relationship Id="rId2" Type="http://schemas.openxmlformats.org/officeDocument/2006/relationships/image" Target="../media/image35.png"/><Relationship Id="rId1" Type="http://schemas.openxmlformats.org/officeDocument/2006/relationships/slideLayout" Target="../slideLayouts/slideLayout1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wm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4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4.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p:txBody>
          <a:bodyPr>
            <a:normAutofit/>
          </a:bodyPr>
          <a:lstStyle/>
          <a:p>
            <a:pPr eaLnBrk="1" hangingPunct="1"/>
            <a:r>
              <a:rPr lang="sl-SI" altLang="sl-SI" sz="3000" dirty="0" smtClean="0">
                <a:solidFill>
                  <a:schemeClr val="bg1"/>
                </a:solidFill>
                <a:latin typeface="Arial" charset="0"/>
                <a:cs typeface="Arial" charset="0"/>
              </a:rPr>
              <a:t>ROBOT SENSORS AND ROBOT VISON</a:t>
            </a:r>
            <a:endParaRPr lang="en-US" altLang="sl-SI" sz="3000" dirty="0" smtClean="0">
              <a:solidFill>
                <a:schemeClr val="bg1"/>
              </a:solidFill>
              <a:latin typeface="Arial" charset="0"/>
              <a:cs typeface="Arial" charset="0"/>
            </a:endParaRPr>
          </a:p>
        </p:txBody>
      </p:sp>
      <p:sp>
        <p:nvSpPr>
          <p:cNvPr id="2" name="Subtitle 1"/>
          <p:cNvSpPr>
            <a:spLocks noGrp="1"/>
          </p:cNvSpPr>
          <p:nvPr>
            <p:ph type="subTitle" idx="1"/>
          </p:nvPr>
        </p:nvSpPr>
        <p:spPr/>
        <p:txBody>
          <a:bodyPr/>
          <a:lstStyle/>
          <a:p>
            <a:r>
              <a:rPr lang="en-US" altLang="en-US" dirty="0">
                <a:latin typeface="Arial" charset="0"/>
                <a:cs typeface="Arial" charset="0"/>
              </a:rPr>
              <a:t>T. </a:t>
            </a:r>
            <a:r>
              <a:rPr lang="en-US" altLang="en-US" dirty="0" err="1">
                <a:latin typeface="Arial" charset="0"/>
                <a:cs typeface="Arial" charset="0"/>
              </a:rPr>
              <a:t>Bajd</a:t>
            </a:r>
            <a:r>
              <a:rPr lang="en-US" altLang="en-US" dirty="0">
                <a:latin typeface="Arial" charset="0"/>
                <a:cs typeface="Arial" charset="0"/>
              </a:rPr>
              <a:t> and M. </a:t>
            </a:r>
            <a:r>
              <a:rPr lang="en-US" altLang="en-US" dirty="0" err="1">
                <a:latin typeface="Arial" charset="0"/>
                <a:cs typeface="Arial" charset="0"/>
              </a:rPr>
              <a:t>Mihelj</a:t>
            </a:r>
            <a:endParaRPr lang="en-US" altLang="en-US" dirty="0">
              <a:latin typeface="Arial" charset="0"/>
              <a:cs typeface="Arial" charset="0"/>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sl-SI" sz="2400" dirty="0" smtClean="0">
                <a:latin typeface="Arial" charset="0"/>
                <a:cs typeface="Arial" charset="0"/>
              </a:rPr>
              <a:t>Incremental encoder</a:t>
            </a:r>
          </a:p>
        </p:txBody>
      </p:sp>
      <p:pic>
        <p:nvPicPr>
          <p:cNvPr id="34819" name="Picture 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7200" y="2349500"/>
            <a:ext cx="28670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Rectangle 1"/>
          <p:cNvSpPr>
            <a:spLocks noChangeArrowheads="1"/>
          </p:cNvSpPr>
          <p:nvPr/>
        </p:nvSpPr>
        <p:spPr bwMode="auto">
          <a:xfrm>
            <a:off x="250825" y="4881563"/>
            <a:ext cx="864235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sl-SI" sz="2000" dirty="0" smtClean="0"/>
              <a:t>Incremental encoders supply the information about the changes in angular position. Measurement of joint displacement is based on counting the pulses from single track on the rotating disk. The second track  determines the home position. The problem of determining the direction of rotation is solved by tangentially and radially displaced optical pairs on the first track.</a:t>
            </a:r>
            <a:endParaRPr lang="en-US" altLang="en-US" sz="2000" dirty="0">
              <a:latin typeface="Verdana" pitchFamily="34" charset="0"/>
            </a:endParaRPr>
          </a:p>
        </p:txBody>
      </p:sp>
      <p:pic>
        <p:nvPicPr>
          <p:cNvPr id="34821"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050" y="1439863"/>
            <a:ext cx="5264150" cy="3357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16238" y="1219200"/>
            <a:ext cx="5572125" cy="5003800"/>
          </a:xfrm>
        </p:spPr>
      </p:pic>
      <p:sp>
        <p:nvSpPr>
          <p:cNvPr id="35842" name="Title 1"/>
          <p:cNvSpPr>
            <a:spLocks noGrp="1"/>
          </p:cNvSpPr>
          <p:nvPr>
            <p:ph type="title"/>
          </p:nvPr>
        </p:nvSpPr>
        <p:spPr/>
        <p:txBody>
          <a:bodyPr/>
          <a:lstStyle/>
          <a:p>
            <a:pPr eaLnBrk="1" hangingPunct="1"/>
            <a:r>
              <a:rPr lang="en-US" altLang="sl-SI" sz="2400" dirty="0" smtClean="0">
                <a:latin typeface="Arial" charset="0"/>
                <a:cs typeface="Arial" charset="0"/>
              </a:rPr>
              <a:t>Tachometer</a:t>
            </a:r>
          </a:p>
        </p:txBody>
      </p:sp>
      <p:pic>
        <p:nvPicPr>
          <p:cNvPr id="3584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3213100"/>
            <a:ext cx="3784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1"/>
          <p:cNvSpPr>
            <a:spLocks noChangeArrowheads="1"/>
          </p:cNvSpPr>
          <p:nvPr/>
        </p:nvSpPr>
        <p:spPr bwMode="auto">
          <a:xfrm>
            <a:off x="774700" y="5300663"/>
            <a:ext cx="59578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sl-SI" sz="2000" dirty="0" smtClean="0"/>
              <a:t>Tachometer is usually a direct current motor with permanent magnet. Its output voltage is proportional to the angular velocity of the rotor.</a:t>
            </a:r>
            <a:endParaRPr lang="en-US" altLang="sl-SI"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p:txBody>
          <a:bodyPr/>
          <a:lstStyle/>
          <a:p>
            <a:pPr eaLnBrk="1" hangingPunct="1"/>
            <a:r>
              <a:rPr lang="en-US" altLang="sl-SI" dirty="0" smtClean="0">
                <a:latin typeface="Arial" charset="0"/>
                <a:cs typeface="Arial" charset="0"/>
              </a:rPr>
              <a:t>Force sensor</a:t>
            </a:r>
          </a:p>
        </p:txBody>
      </p:sp>
      <p:pic>
        <p:nvPicPr>
          <p:cNvPr id="36867" name="Picture 8"/>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827584" y="1844824"/>
            <a:ext cx="3881438" cy="2944813"/>
          </a:xfrm>
        </p:spPr>
      </p:pic>
      <p:pic>
        <p:nvPicPr>
          <p:cNvPr id="36868" name="Picture 12"/>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5327650" y="2420938"/>
            <a:ext cx="3816350" cy="2741612"/>
          </a:xfrm>
        </p:spPr>
      </p:pic>
      <p:sp>
        <p:nvSpPr>
          <p:cNvPr id="36869" name="Rectangle 1"/>
          <p:cNvSpPr>
            <a:spLocks noChangeArrowheads="1"/>
          </p:cNvSpPr>
          <p:nvPr/>
        </p:nvSpPr>
        <p:spPr bwMode="auto">
          <a:xfrm>
            <a:off x="755650" y="5084763"/>
            <a:ext cx="64087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sl-SI" sz="2000" dirty="0" smtClean="0"/>
              <a:t>Robot wrist sensor measures the forces and torques between robot end-point and environment. The strain gauges are attached to an elastic beam which is deformed under the stress caused by the applied force.</a:t>
            </a:r>
            <a:endParaRPr lang="en-US" altLang="sl-SI"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title"/>
          </p:nvPr>
        </p:nvSpPr>
        <p:spPr/>
        <p:txBody>
          <a:bodyPr/>
          <a:lstStyle/>
          <a:p>
            <a:pPr eaLnBrk="1" hangingPunct="1"/>
            <a:r>
              <a:rPr lang="sl-SI" altLang="sl-SI" smtClean="0">
                <a:latin typeface="Arial" charset="0"/>
                <a:cs typeface="Arial" charset="0"/>
              </a:rPr>
              <a:t>Force sensor</a:t>
            </a:r>
            <a:endParaRPr lang="en-US" altLang="sl-SI" smtClean="0">
              <a:latin typeface="Arial" charset="0"/>
              <a:cs typeface="Arial" charset="0"/>
            </a:endParaRPr>
          </a:p>
        </p:txBody>
      </p:sp>
      <p:sp>
        <p:nvSpPr>
          <p:cNvPr id="37893" name="Rectangle 1"/>
          <p:cNvSpPr>
            <a:spLocks noChangeArrowheads="1"/>
          </p:cNvSpPr>
          <p:nvPr/>
        </p:nvSpPr>
        <p:spPr bwMode="auto">
          <a:xfrm>
            <a:off x="5148263" y="2039938"/>
            <a:ext cx="3095625"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sl-SI" altLang="sl-SI" sz="2000"/>
              <a:t>The strain gauge behaves as a variable resistor whose resistance changes proportionally to its deformation. The small changes in the resistance are by the use of Wheatstone bridge converted into voltage signals.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743425"/>
            <a:ext cx="4608512" cy="3197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8398" y="5373216"/>
            <a:ext cx="3549586" cy="639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dirty="0" smtClean="0">
                <a:latin typeface="Arial" charset="0"/>
                <a:cs typeface="Arial" charset="0"/>
              </a:rPr>
              <a:t>Robot vision – camera frame</a:t>
            </a:r>
          </a:p>
        </p:txBody>
      </p:sp>
      <p:sp>
        <p:nvSpPr>
          <p:cNvPr id="38915" name="Rectangle 3"/>
          <p:cNvSpPr>
            <a:spLocks noGrp="1" noChangeArrowheads="1"/>
          </p:cNvSpPr>
          <p:nvPr>
            <p:ph type="body" sz="half" idx="4294967295"/>
          </p:nvPr>
        </p:nvSpPr>
        <p:spPr>
          <a:xfrm>
            <a:off x="1259632" y="4941168"/>
            <a:ext cx="6913562" cy="1836737"/>
          </a:xfrm>
        </p:spPr>
        <p:txBody>
          <a:bodyPr/>
          <a:lstStyle/>
          <a:p>
            <a:pPr marL="0" indent="0" eaLnBrk="1" hangingPunct="1">
              <a:buFont typeface="Arial" charset="0"/>
              <a:buNone/>
            </a:pPr>
            <a:r>
              <a:rPr lang="en-US" altLang="en-US" dirty="0" smtClean="0">
                <a:latin typeface="Arial" charset="0"/>
                <a:cs typeface="Arial" charset="0"/>
              </a:rPr>
              <a:t>The aim is to find the relation between a point in 2D image and the coordinates in 3D environment. A pinhole camera is hypothesized. A coordinate frame is attached to the camera (</a:t>
            </a:r>
            <a:r>
              <a:rPr lang="en-US" altLang="en-US" sz="2200" i="1" dirty="0" err="1" smtClean="0">
                <a:latin typeface="Times New Roman" pitchFamily="18" charset="0"/>
                <a:cs typeface="Times New Roman" pitchFamily="18" charset="0"/>
              </a:rPr>
              <a:t>z</a:t>
            </a:r>
            <a:r>
              <a:rPr lang="en-US" altLang="en-US" sz="2200" i="1" baseline="-25000" dirty="0" err="1" smtClean="0">
                <a:latin typeface="Times New Roman" pitchFamily="18" charset="0"/>
                <a:cs typeface="Times New Roman" pitchFamily="18" charset="0"/>
              </a:rPr>
              <a:t>c</a:t>
            </a:r>
            <a:r>
              <a:rPr lang="en-US" altLang="en-US" sz="2200" i="1" dirty="0" smtClean="0">
                <a:latin typeface="Times New Roman" pitchFamily="18" charset="0"/>
                <a:cs typeface="Times New Roman" pitchFamily="18" charset="0"/>
              </a:rPr>
              <a:t>…</a:t>
            </a:r>
            <a:r>
              <a:rPr lang="en-US" altLang="en-US" sz="2200" dirty="0" smtClean="0">
                <a:latin typeface="Arial" charset="0"/>
                <a:cs typeface="Arial" charset="0"/>
              </a:rPr>
              <a:t>optical axis</a:t>
            </a:r>
            <a:r>
              <a:rPr lang="en-US" altLang="en-US" sz="2200" i="1" dirty="0" smtClean="0">
                <a:latin typeface="Times New Roman" pitchFamily="18" charset="0"/>
                <a:cs typeface="Times New Roman" pitchFamily="18" charset="0"/>
              </a:rPr>
              <a:t>, x</a:t>
            </a:r>
            <a:r>
              <a:rPr lang="en-US" altLang="en-US" sz="2200" i="1" baseline="-25000" dirty="0" smtClean="0">
                <a:latin typeface="Times New Roman" pitchFamily="18" charset="0"/>
                <a:cs typeface="Times New Roman" pitchFamily="18" charset="0"/>
              </a:rPr>
              <a:t>c</a:t>
            </a:r>
            <a:r>
              <a:rPr lang="en-US" altLang="en-US" sz="2200" i="1" dirty="0" smtClean="0">
                <a:latin typeface="Times New Roman" pitchFamily="18" charset="0"/>
                <a:cs typeface="Times New Roman" pitchFamily="18" charset="0"/>
              </a:rPr>
              <a:t>…</a:t>
            </a:r>
            <a:r>
              <a:rPr lang="en-US" altLang="en-US" sz="2200" dirty="0" smtClean="0">
                <a:latin typeface="Arial" charset="0"/>
                <a:cs typeface="Arial" charset="0"/>
              </a:rPr>
              <a:t>rows</a:t>
            </a:r>
            <a:r>
              <a:rPr lang="en-US" altLang="en-US" sz="2200" i="1" dirty="0" smtClean="0">
                <a:latin typeface="Times New Roman" pitchFamily="18" charset="0"/>
                <a:cs typeface="Times New Roman" pitchFamily="18" charset="0"/>
              </a:rPr>
              <a:t>, </a:t>
            </a:r>
            <a:r>
              <a:rPr lang="en-US" altLang="en-US" sz="2200" i="1" dirty="0" err="1" smtClean="0">
                <a:latin typeface="Times New Roman" pitchFamily="18" charset="0"/>
                <a:cs typeface="Times New Roman" pitchFamily="18" charset="0"/>
              </a:rPr>
              <a:t>y</a:t>
            </a:r>
            <a:r>
              <a:rPr lang="en-US" altLang="en-US" sz="2200" i="1" baseline="-25000" dirty="0" err="1" smtClean="0">
                <a:latin typeface="Times New Roman" pitchFamily="18" charset="0"/>
                <a:cs typeface="Times New Roman" pitchFamily="18" charset="0"/>
              </a:rPr>
              <a:t>c</a:t>
            </a:r>
            <a:r>
              <a:rPr lang="en-US" altLang="en-US" sz="2200" i="1" dirty="0" smtClean="0">
                <a:latin typeface="Times New Roman" pitchFamily="18" charset="0"/>
                <a:cs typeface="Times New Roman" pitchFamily="18" charset="0"/>
              </a:rPr>
              <a:t>…</a:t>
            </a:r>
            <a:r>
              <a:rPr lang="en-US" altLang="en-US" sz="2200" dirty="0" smtClean="0">
                <a:latin typeface="Arial" charset="0"/>
                <a:cs typeface="Arial" charset="0"/>
              </a:rPr>
              <a:t>columns of the image sensor).</a:t>
            </a:r>
            <a:endParaRPr lang="en-US" altLang="en-US" sz="2200" i="1" baseline="-25000" dirty="0" smtClean="0">
              <a:latin typeface="Times New Roman" pitchFamily="18" charset="0"/>
              <a:cs typeface="Times New Roman" pitchFamily="18" charset="0"/>
            </a:endParaRPr>
          </a:p>
          <a:p>
            <a:pPr marL="0" indent="0" eaLnBrk="1" hangingPunct="1">
              <a:buFont typeface="Arial" charset="0"/>
              <a:buNone/>
            </a:pPr>
            <a:endParaRPr lang="en-US" altLang="en-US" sz="2200" i="1" baseline="-25000" dirty="0" smtClean="0">
              <a:latin typeface="Times New Roman" pitchFamily="18" charset="0"/>
              <a:cs typeface="Times New Roman" pitchFamily="18" charset="0"/>
            </a:endParaRPr>
          </a:p>
          <a:p>
            <a:pPr marL="0" indent="0" eaLnBrk="1" hangingPunct="1">
              <a:buFont typeface="Arial" charset="0"/>
              <a:buNone/>
            </a:pPr>
            <a:endParaRPr lang="en-US" altLang="en-US" sz="2200" i="1" baseline="-25000" dirty="0" smtClean="0">
              <a:latin typeface="Times New Roman" pitchFamily="18" charset="0"/>
              <a:cs typeface="Times New Roman" pitchFamily="18" charset="0"/>
            </a:endParaRPr>
          </a:p>
        </p:txBody>
      </p:sp>
      <p:pic>
        <p:nvPicPr>
          <p:cNvPr id="38916" name="Content Placeholder 7" descr="Slika_9.1.wmf"/>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a:xfrm>
            <a:off x="1835696" y="1412776"/>
            <a:ext cx="5638800" cy="3573463"/>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dirty="0" smtClean="0">
                <a:latin typeface="Arial" charset="0"/>
                <a:cs typeface="Arial" charset="0"/>
              </a:rPr>
              <a:t>Robot vision – image frame</a:t>
            </a:r>
          </a:p>
        </p:txBody>
      </p:sp>
      <p:pic>
        <p:nvPicPr>
          <p:cNvPr id="39939" name="Content Placeholder 11" descr="Slika_9.2.wmf"/>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rcRect/>
          <a:stretch>
            <a:fillRect/>
          </a:stretch>
        </p:blipFill>
        <p:spPr>
          <a:xfrm>
            <a:off x="220663" y="1520324"/>
            <a:ext cx="5181600" cy="3875088"/>
          </a:xfrm>
        </p:spPr>
      </p:pic>
      <p:pic>
        <p:nvPicPr>
          <p:cNvPr id="39940" name="Picture 19"/>
          <p:cNvPicPr>
            <a:picLocks noGrp="1" noChangeAspect="1" noChangeArrowheads="1"/>
          </p:cNvPicPr>
          <p:nvPr>
            <p:ph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6242051" y="3356595"/>
            <a:ext cx="1143000" cy="758825"/>
          </a:xfrm>
        </p:spPr>
      </p:pic>
      <p:pic>
        <p:nvPicPr>
          <p:cNvPr id="39941" name="Picture 21"/>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6228184" y="4293096"/>
            <a:ext cx="1162050" cy="733425"/>
          </a:xfrm>
        </p:spPr>
      </p:pic>
      <p:pic>
        <p:nvPicPr>
          <p:cNvPr id="39942" name="Picture 25"/>
          <p:cNvPicPr>
            <a:picLocks noGrp="1" noChangeAspect="1" noChangeArrowheads="1"/>
          </p:cNvPicPr>
          <p:nvPr>
            <p:ph sz="quarter" idx="4294967295"/>
          </p:nvPr>
        </p:nvPicPr>
        <p:blipFill>
          <a:blip r:embed="rId5" cstate="print">
            <a:extLst>
              <a:ext uri="{28A0092B-C50C-407E-A947-70E740481C1C}">
                <a14:useLocalDpi xmlns:a14="http://schemas.microsoft.com/office/drawing/2010/main" val="0"/>
              </a:ext>
            </a:extLst>
          </a:blip>
          <a:srcRect/>
          <a:stretch>
            <a:fillRect/>
          </a:stretch>
        </p:blipFill>
        <p:spPr>
          <a:xfrm>
            <a:off x="467544" y="5301208"/>
            <a:ext cx="3921125" cy="1284288"/>
          </a:xfrm>
        </p:spPr>
      </p:pic>
      <p:sp>
        <p:nvSpPr>
          <p:cNvPr id="39943" name="Rectangle 5"/>
          <p:cNvSpPr>
            <a:spLocks noChangeArrowheads="1"/>
          </p:cNvSpPr>
          <p:nvPr/>
        </p:nvSpPr>
        <p:spPr bwMode="auto">
          <a:xfrm>
            <a:off x="5181600" y="1524000"/>
            <a:ext cx="3810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en-US" sz="2000" dirty="0" smtClean="0"/>
              <a:t>The origin of the image frame is placed in the intersection of the optical axis with the equivalent image plane.</a:t>
            </a:r>
            <a:endParaRPr lang="en-US" altLang="en-US" sz="2000" i="1" dirty="0"/>
          </a:p>
        </p:txBody>
      </p:sp>
      <p:sp>
        <p:nvSpPr>
          <p:cNvPr id="39944" name="Rectangle 6"/>
          <p:cNvSpPr>
            <a:spLocks noChangeArrowheads="1"/>
          </p:cNvSpPr>
          <p:nvPr/>
        </p:nvSpPr>
        <p:spPr bwMode="auto">
          <a:xfrm>
            <a:off x="5402263" y="6053138"/>
            <a:ext cx="304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en-US" sz="2000" dirty="0" smtClean="0">
                <a:latin typeface="Lucida Sans Unicode" pitchFamily="34" charset="0"/>
              </a:rPr>
              <a:t>Scaling factor </a:t>
            </a:r>
            <a:r>
              <a:rPr lang="en-US" altLang="en-US" sz="2000" i="1" dirty="0" smtClean="0">
                <a:latin typeface="Times New Roman" pitchFamily="18" charset="0"/>
                <a:cs typeface="Times New Roman" pitchFamily="18" charset="0"/>
              </a:rPr>
              <a:t>s = </a:t>
            </a:r>
            <a:r>
              <a:rPr lang="en-US" altLang="en-US" sz="2000" i="1" dirty="0" err="1" smtClean="0">
                <a:latin typeface="Times New Roman" pitchFamily="18" charset="0"/>
                <a:cs typeface="Times New Roman" pitchFamily="18" charset="0"/>
              </a:rPr>
              <a:t>z</a:t>
            </a:r>
            <a:r>
              <a:rPr lang="en-US" altLang="en-US" sz="2000" i="1" baseline="-25000" dirty="0" err="1" smtClean="0">
                <a:latin typeface="Times New Roman" pitchFamily="18" charset="0"/>
                <a:cs typeface="Times New Roman" pitchFamily="18" charset="0"/>
              </a:rPr>
              <a:t>c</a:t>
            </a:r>
            <a:endParaRPr lang="en-US" altLang="en-US" sz="2000" i="1" baseline="-25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dirty="0" smtClean="0">
                <a:latin typeface="Arial" charset="0"/>
                <a:cs typeface="Arial" charset="0"/>
              </a:rPr>
              <a:t>Robot vision – index frame</a:t>
            </a:r>
          </a:p>
        </p:txBody>
      </p:sp>
      <p:pic>
        <p:nvPicPr>
          <p:cNvPr id="40963" name="Picture 14"/>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539552" y="1371600"/>
            <a:ext cx="2855913" cy="2057400"/>
          </a:xfrm>
        </p:spPr>
      </p:pic>
      <p:pic>
        <p:nvPicPr>
          <p:cNvPr id="40964" name="Picture 16"/>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971600" y="4437112"/>
            <a:ext cx="1466850" cy="700087"/>
          </a:xfrm>
        </p:spPr>
      </p:pic>
      <p:pic>
        <p:nvPicPr>
          <p:cNvPr id="40965" name="Picture 18"/>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971600" y="3613199"/>
            <a:ext cx="1606550" cy="658813"/>
          </a:xfrm>
        </p:spPr>
      </p:pic>
      <p:pic>
        <p:nvPicPr>
          <p:cNvPr id="40966" name="Picture 20"/>
          <p:cNvPicPr>
            <a:picLocks noGrp="1" noChangeAspect="1" noChangeArrowheads="1"/>
          </p:cNvPicPr>
          <p:nvPr>
            <p:ph sz="quarter" idx="4294967295"/>
          </p:nvPr>
        </p:nvPicPr>
        <p:blipFill>
          <a:blip r:embed="rId5">
            <a:extLst>
              <a:ext uri="{28A0092B-C50C-407E-A947-70E740481C1C}">
                <a14:useLocalDpi xmlns:a14="http://schemas.microsoft.com/office/drawing/2010/main" val="0"/>
              </a:ext>
            </a:extLst>
          </a:blip>
          <a:srcRect/>
          <a:stretch>
            <a:fillRect/>
          </a:stretch>
        </p:blipFill>
        <p:spPr>
          <a:xfrm>
            <a:off x="179512" y="5301208"/>
            <a:ext cx="3921125" cy="1233488"/>
          </a:xfrm>
        </p:spPr>
      </p:pic>
      <p:pic>
        <p:nvPicPr>
          <p:cNvPr id="40968" name="Picture 10" descr="Slika_9.3.wm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81400" y="1371600"/>
            <a:ext cx="5562600"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9" name="Rectangle 4"/>
              <p:cNvSpPr>
                <a:spLocks noChangeArrowheads="1"/>
              </p:cNvSpPr>
              <p:nvPr/>
            </p:nvSpPr>
            <p:spPr bwMode="auto">
              <a:xfrm>
                <a:off x="4500563" y="5013325"/>
                <a:ext cx="4103687" cy="1631216"/>
              </a:xfrm>
              <a:prstGeom prst="rect">
                <a:avLst/>
              </a:prstGeom>
              <a:noFill/>
              <a:ln>
                <a:noFill/>
              </a:ln>
              <a:extLst>
                <a:ext uri="{909E8E84-426E-40DD-AFC4-6F175D3DCCD1}">
                  <a14:hiddenFill>
                    <a:solidFill>
                      <a:srgbClr val="FFFFFF"/>
                    </a:solidFill>
                  </a14:hiddenFill>
                </a:ext>
                <a:ext uri="{91240B29-F687-4F45-9708-019B960494DF}">
                  <a14:hiddenLine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n-US" altLang="en-US" sz="2000" dirty="0" smtClean="0">
                    <a:latin typeface="Arial" charset="0"/>
                    <a:cs typeface="Arial" charset="0"/>
                  </a:rPr>
                  <a:t>It is more </a:t>
                </a:r>
                <a:r>
                  <a:rPr lang="en-US" altLang="en-US" sz="2000" dirty="0">
                    <a:latin typeface="Arial" charset="0"/>
                    <a:cs typeface="Arial" charset="0"/>
                  </a:rPr>
                  <a:t>convenient to use indices, marking the position of a pixel in a 2D image instead of metric units along the </a:t>
                </a:r>
                <a14:m>
                  <m:oMath xmlns:m="http://schemas.openxmlformats.org/officeDocument/2006/math">
                    <m:r>
                      <a:rPr lang="en-US" altLang="en-US" sz="2000" b="0" i="1" smtClean="0">
                        <a:latin typeface="Cambria Math"/>
                        <a:cs typeface="Arial" charset="0"/>
                      </a:rPr>
                      <m:t>𝑥</m:t>
                    </m:r>
                  </m:oMath>
                </a14:m>
                <a:r>
                  <a:rPr lang="en-US" altLang="en-US" sz="2000" dirty="0" smtClean="0">
                    <a:latin typeface="Arial" charset="0"/>
                    <a:cs typeface="Arial" charset="0"/>
                  </a:rPr>
                  <a:t> </a:t>
                </a:r>
                <a:r>
                  <a:rPr lang="en-US" altLang="en-US" sz="2000" dirty="0">
                    <a:latin typeface="Arial" charset="0"/>
                    <a:cs typeface="Arial" charset="0"/>
                  </a:rPr>
                  <a:t>and </a:t>
                </a:r>
                <a14:m>
                  <m:oMath xmlns:m="http://schemas.openxmlformats.org/officeDocument/2006/math">
                    <m:r>
                      <a:rPr lang="en-US" altLang="en-US" sz="2000" i="1" smtClean="0">
                        <a:latin typeface="Cambria Math"/>
                        <a:cs typeface="Arial" charset="0"/>
                      </a:rPr>
                      <m:t>𝑦</m:t>
                    </m:r>
                  </m:oMath>
                </a14:m>
                <a:r>
                  <a:rPr lang="en-US" altLang="en-US" sz="2000" dirty="0">
                    <a:latin typeface="Arial" charset="0"/>
                    <a:cs typeface="Arial" charset="0"/>
                  </a:rPr>
                  <a:t> axes of the image frame.</a:t>
                </a:r>
                <a:endParaRPr lang="en-US" altLang="en-US" sz="2000" i="1" dirty="0">
                  <a:latin typeface="Arial" charset="0"/>
                  <a:cs typeface="Arial" charset="0"/>
                </a:endParaRPr>
              </a:p>
            </p:txBody>
          </p:sp>
        </mc:Choice>
        <mc:Fallback xmlns="">
          <p:sp>
            <p:nvSpPr>
              <p:cNvPr id="9" name="Rectangle 4"/>
              <p:cNvSpPr>
                <a:spLocks noRot="1" noChangeAspect="1" noMove="1" noResize="1" noEditPoints="1" noAdjustHandles="1" noChangeArrowheads="1" noChangeShapeType="1" noTextEdit="1"/>
              </p:cNvSpPr>
              <p:nvPr/>
            </p:nvSpPr>
            <p:spPr bwMode="auto">
              <a:xfrm>
                <a:off x="4500563" y="5013325"/>
                <a:ext cx="4103687" cy="1631216"/>
              </a:xfrm>
              <a:prstGeom prst="rect">
                <a:avLst/>
              </a:prstGeom>
              <a:blipFill rotWithShape="1">
                <a:blip r:embed="rId7"/>
                <a:stretch>
                  <a:fillRect l="-1486" t="-1493" b="-59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dirty="0" smtClean="0">
                <a:latin typeface="Arial" charset="0"/>
                <a:cs typeface="Arial" charset="0"/>
              </a:rPr>
              <a:t>Robot vision – perspective matrix</a:t>
            </a:r>
          </a:p>
        </p:txBody>
      </p:sp>
      <p:pic>
        <p:nvPicPr>
          <p:cNvPr id="218116" name="Picture 4"/>
          <p:cNvPicPr>
            <a:picLocks noGrp="1" noChangeAspect="1" noChangeArrowheads="1"/>
          </p:cNvPicPr>
          <p:nvPr>
            <p:ph sz="quarter" idx="4294967295"/>
          </p:nvPr>
        </p:nvPicPr>
        <p:blipFill>
          <a:blip r:embed="rId2"/>
          <a:srcRect/>
          <a:stretch>
            <a:fillRect/>
          </a:stretch>
        </p:blipFill>
        <p:spPr>
          <a:xfrm>
            <a:off x="539552" y="3643782"/>
            <a:ext cx="3733800" cy="2800350"/>
          </a:xfrm>
          <a:effectLst>
            <a:outerShdw blurRad="292100" dist="139700" dir="2700000" algn="tl" rotWithShape="0">
              <a:srgbClr val="333333">
                <a:alpha val="65000"/>
              </a:srgbClr>
            </a:outerShdw>
          </a:effectLst>
        </p:spPr>
      </p:pic>
      <p:grpSp>
        <p:nvGrpSpPr>
          <p:cNvPr id="41989" name="Group 18"/>
          <p:cNvGrpSpPr>
            <a:grpSpLocks/>
          </p:cNvGrpSpPr>
          <p:nvPr/>
        </p:nvGrpSpPr>
        <p:grpSpPr bwMode="auto">
          <a:xfrm>
            <a:off x="2066925" y="1452563"/>
            <a:ext cx="5386388" cy="3227387"/>
            <a:chOff x="1113" y="768"/>
            <a:chExt cx="3879" cy="2579"/>
          </a:xfrm>
        </p:grpSpPr>
        <p:pic>
          <p:nvPicPr>
            <p:cNvPr id="4199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3" y="768"/>
              <a:ext cx="3831"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40" y="1632"/>
              <a:ext cx="2112" cy="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2"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52" y="1977"/>
              <a:ext cx="240"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45" y="2801"/>
              <a:ext cx="213"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41994"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69" y="2519"/>
              <a:ext cx="475" cy="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41995"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6" y="2855"/>
              <a:ext cx="240"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grpSp>
      <mc:AlternateContent xmlns:mc="http://schemas.openxmlformats.org/markup-compatibility/2006" xmlns:a14="http://schemas.microsoft.com/office/drawing/2010/main">
        <mc:Choice Requires="a14">
          <p:sp>
            <p:nvSpPr>
              <p:cNvPr id="12" name="Rectangle 15"/>
              <p:cNvSpPr>
                <a:spLocks noChangeArrowheads="1"/>
              </p:cNvSpPr>
              <p:nvPr/>
            </p:nvSpPr>
            <p:spPr bwMode="auto">
              <a:xfrm>
                <a:off x="4500563" y="4725144"/>
                <a:ext cx="4391917" cy="1963166"/>
              </a:xfrm>
              <a:prstGeom prst="rect">
                <a:avLst/>
              </a:prstGeom>
              <a:noFill/>
              <a:ln>
                <a:noFill/>
              </a:ln>
              <a:extLst>
                <a:ext uri="{909E8E84-426E-40DD-AFC4-6F175D3DCCD1}">
                  <a14:hiddenFill>
                    <a:solidFill>
                      <a:srgbClr val="FFFFFF"/>
                    </a:solidFill>
                  </a14:hiddenFill>
                </a:ext>
                <a:ext uri="{91240B29-F687-4F45-9708-019B960494DF}">
                  <a14:hiddenLine w="12700">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n-US" altLang="en-US" sz="2000" dirty="0" smtClean="0">
                    <a:latin typeface="Arial" charset="0"/>
                    <a:cs typeface="Arial" charset="0"/>
                  </a:rPr>
                  <a:t>The</a:t>
                </a:r>
                <a:r>
                  <a:rPr lang="en-US" altLang="en-US" sz="2000" dirty="0">
                    <a:latin typeface="Arial" charset="0"/>
                    <a:cs typeface="Arial" charset="0"/>
                  </a:rPr>
                  <a:t> </a:t>
                </a:r>
                <a14:m>
                  <m:oMath xmlns:m="http://schemas.openxmlformats.org/officeDocument/2006/math">
                    <m:r>
                      <a:rPr lang="en-US" altLang="en-US" sz="2000" b="1" i="1" smtClean="0">
                        <a:latin typeface="Cambria Math"/>
                        <a:cs typeface="Arial" charset="0"/>
                      </a:rPr>
                      <m:t>𝑷</m:t>
                    </m:r>
                  </m:oMath>
                </a14:m>
                <a:r>
                  <a:rPr lang="en-US" altLang="en-US" sz="2000" b="1" dirty="0">
                    <a:latin typeface="Arial" charset="0"/>
                    <a:cs typeface="Arial" charset="0"/>
                  </a:rPr>
                  <a:t> </a:t>
                </a:r>
                <a:r>
                  <a:rPr lang="en-US" altLang="en-US" sz="2000" dirty="0">
                    <a:latin typeface="Arial" charset="0"/>
                    <a:cs typeface="Arial" charset="0"/>
                  </a:rPr>
                  <a:t>matrix represents the perspective projection from the camera frame into the corresponding index frame. In general the </a:t>
                </a:r>
                <a:r>
                  <a:rPr lang="en-US" altLang="en-US" sz="2000" dirty="0" smtClean="0">
                    <a:latin typeface="Arial" charset="0"/>
                    <a:cs typeface="Arial" charset="0"/>
                  </a:rPr>
                  <a:t>intrinsic parameters </a:t>
                </a:r>
                <a14:m>
                  <m:oMath xmlns:m="http://schemas.openxmlformats.org/officeDocument/2006/math">
                    <m:sSub>
                      <m:sSubPr>
                        <m:ctrlPr>
                          <a:rPr lang="en-US" altLang="en-US" sz="2000" b="0" i="1" smtClean="0">
                            <a:latin typeface="Cambria Math"/>
                            <a:cs typeface="Arial" charset="0"/>
                          </a:rPr>
                        </m:ctrlPr>
                      </m:sSubPr>
                      <m:e>
                        <m:r>
                          <a:rPr lang="en-US" altLang="en-US" sz="2000" b="0" i="1" smtClean="0">
                            <a:latin typeface="Cambria Math"/>
                            <a:cs typeface="Arial" charset="0"/>
                          </a:rPr>
                          <m:t>𝑓</m:t>
                        </m:r>
                      </m:e>
                      <m:sub>
                        <m:r>
                          <a:rPr lang="en-US" altLang="en-US" sz="2000" b="0" i="1" smtClean="0">
                            <a:latin typeface="Cambria Math"/>
                            <a:cs typeface="Arial" charset="0"/>
                          </a:rPr>
                          <m:t>𝑐</m:t>
                        </m:r>
                      </m:sub>
                    </m:sSub>
                    <m:r>
                      <a:rPr lang="en-US" altLang="en-US" sz="2000" b="0" i="1" smtClean="0">
                        <a:latin typeface="Cambria Math"/>
                        <a:cs typeface="Arial" charset="0"/>
                      </a:rPr>
                      <m:t>, </m:t>
                    </m:r>
                    <m:sSub>
                      <m:sSubPr>
                        <m:ctrlPr>
                          <a:rPr lang="en-US" altLang="en-US" sz="2000" b="0" i="1" smtClean="0">
                            <a:latin typeface="Cambria Math"/>
                            <a:cs typeface="Arial" charset="0"/>
                          </a:rPr>
                        </m:ctrlPr>
                      </m:sSubPr>
                      <m:e>
                        <m:r>
                          <a:rPr lang="en-US" altLang="en-US" sz="2000" b="0" i="1" smtClean="0">
                            <a:latin typeface="Cambria Math"/>
                            <a:cs typeface="Arial" charset="0"/>
                          </a:rPr>
                          <m:t>𝐷</m:t>
                        </m:r>
                      </m:e>
                      <m:sub>
                        <m:r>
                          <a:rPr lang="en-US" altLang="en-US" sz="2000" b="0" i="1" smtClean="0">
                            <a:latin typeface="Cambria Math"/>
                            <a:cs typeface="Arial" charset="0"/>
                          </a:rPr>
                          <m:t>𝑥</m:t>
                        </m:r>
                      </m:sub>
                    </m:sSub>
                    <m:r>
                      <a:rPr lang="en-US" altLang="en-US" sz="2000" b="0" i="1" smtClean="0">
                        <a:latin typeface="Cambria Math"/>
                        <a:cs typeface="Arial" charset="0"/>
                      </a:rPr>
                      <m:t>, </m:t>
                    </m:r>
                    <m:sSub>
                      <m:sSubPr>
                        <m:ctrlPr>
                          <a:rPr lang="en-US" altLang="en-US" sz="2000" b="0" i="1" smtClean="0">
                            <a:latin typeface="Cambria Math"/>
                            <a:cs typeface="Arial" charset="0"/>
                          </a:rPr>
                        </m:ctrlPr>
                      </m:sSubPr>
                      <m:e>
                        <m:r>
                          <a:rPr lang="en-US" altLang="en-US" sz="2000" b="0" i="1" smtClean="0">
                            <a:latin typeface="Cambria Math"/>
                            <a:cs typeface="Arial" charset="0"/>
                          </a:rPr>
                          <m:t>𝐷</m:t>
                        </m:r>
                      </m:e>
                      <m:sub>
                        <m:r>
                          <a:rPr lang="en-US" altLang="en-US" sz="2000" b="0" i="1" smtClean="0">
                            <a:latin typeface="Cambria Math"/>
                            <a:cs typeface="Arial" charset="0"/>
                          </a:rPr>
                          <m:t>𝑦</m:t>
                        </m:r>
                      </m:sub>
                    </m:sSub>
                    <m:r>
                      <a:rPr lang="en-US" altLang="en-US" sz="2000" b="0" i="1" smtClean="0">
                        <a:latin typeface="Cambria Math"/>
                        <a:cs typeface="Arial" charset="0"/>
                      </a:rPr>
                      <m:t>, </m:t>
                    </m:r>
                    <m:sSub>
                      <m:sSubPr>
                        <m:ctrlPr>
                          <a:rPr lang="en-US" altLang="en-US" sz="2000" b="0" i="1" smtClean="0">
                            <a:latin typeface="Cambria Math"/>
                            <a:cs typeface="Arial" charset="0"/>
                          </a:rPr>
                        </m:ctrlPr>
                      </m:sSubPr>
                      <m:e>
                        <m:r>
                          <a:rPr lang="en-US" altLang="en-US" sz="2000" b="0" i="1" smtClean="0">
                            <a:latin typeface="Cambria Math"/>
                            <a:cs typeface="Arial" charset="0"/>
                          </a:rPr>
                          <m:t>𝑢</m:t>
                        </m:r>
                      </m:e>
                      <m:sub>
                        <m:r>
                          <a:rPr lang="en-US" altLang="en-US" sz="2000" b="0" i="1" smtClean="0">
                            <a:latin typeface="Cambria Math"/>
                            <a:cs typeface="Arial" charset="0"/>
                          </a:rPr>
                          <m:t>0</m:t>
                        </m:r>
                      </m:sub>
                    </m:sSub>
                    <m:r>
                      <a:rPr lang="en-US" altLang="en-US" sz="2000" b="0" i="1" smtClean="0">
                        <a:latin typeface="Cambria Math"/>
                        <a:cs typeface="Arial" charset="0"/>
                      </a:rPr>
                      <m:t>,</m:t>
                    </m:r>
                    <m:sSub>
                      <m:sSubPr>
                        <m:ctrlPr>
                          <a:rPr lang="en-US" altLang="en-US" sz="2000" b="0" i="1" smtClean="0">
                            <a:latin typeface="Cambria Math"/>
                            <a:cs typeface="Arial" charset="0"/>
                          </a:rPr>
                        </m:ctrlPr>
                      </m:sSubPr>
                      <m:e>
                        <m:r>
                          <a:rPr lang="en-US" altLang="en-US" sz="2000" b="0" i="1" smtClean="0">
                            <a:latin typeface="Cambria Math"/>
                            <a:cs typeface="Arial" charset="0"/>
                          </a:rPr>
                          <m:t>𝑣</m:t>
                        </m:r>
                      </m:e>
                      <m:sub>
                        <m:r>
                          <a:rPr lang="en-US" altLang="en-US" sz="2000" b="0" i="1" smtClean="0">
                            <a:latin typeface="Cambria Math"/>
                            <a:cs typeface="Arial" charset="0"/>
                          </a:rPr>
                          <m:t>0</m:t>
                        </m:r>
                      </m:sub>
                    </m:sSub>
                  </m:oMath>
                </a14:m>
                <a:r>
                  <a:rPr lang="en-US" altLang="en-US" sz="2000" dirty="0" smtClean="0">
                    <a:latin typeface="Arial" charset="0"/>
                    <a:cs typeface="Arial" charset="0"/>
                  </a:rPr>
                  <a:t> of </a:t>
                </a:r>
                <a:r>
                  <a:rPr lang="en-US" altLang="en-US" sz="2000" dirty="0">
                    <a:latin typeface="Arial" charset="0"/>
                    <a:cs typeface="Arial" charset="0"/>
                  </a:rPr>
                  <a:t>the camera are not known.</a:t>
                </a:r>
              </a:p>
            </p:txBody>
          </p:sp>
        </mc:Choice>
        <mc:Fallback xmlns="">
          <p:sp>
            <p:nvSpPr>
              <p:cNvPr id="12" name="Rectangle 15"/>
              <p:cNvSpPr>
                <a:spLocks noRot="1" noChangeAspect="1" noMove="1" noResize="1" noEditPoints="1" noAdjustHandles="1" noChangeArrowheads="1" noChangeShapeType="1" noTextEdit="1"/>
              </p:cNvSpPr>
              <p:nvPr/>
            </p:nvSpPr>
            <p:spPr bwMode="auto">
              <a:xfrm>
                <a:off x="4500563" y="4725144"/>
                <a:ext cx="4391917" cy="1963166"/>
              </a:xfrm>
              <a:prstGeom prst="rect">
                <a:avLst/>
              </a:prstGeom>
              <a:blipFill rotWithShape="1">
                <a:blip r:embed="rId8"/>
                <a:stretch>
                  <a:fillRect l="-1387" t="-1242" r="-1526" b="-46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dirty="0" smtClean="0">
                <a:latin typeface="Arial" charset="0"/>
                <a:cs typeface="Arial" charset="0"/>
              </a:rPr>
              <a:t>Robot vision – calibration matrix</a:t>
            </a:r>
          </a:p>
        </p:txBody>
      </p:sp>
      <p:pic>
        <p:nvPicPr>
          <p:cNvPr id="43012" name="Picture 9"/>
          <p:cNvPicPr>
            <a:picLocks noChangeAspect="1" noChangeArrowheads="1"/>
          </p:cNvPicPr>
          <p:nvPr/>
        </p:nvPicPr>
        <p:blipFill>
          <a:blip r:embed="rId4">
            <a:extLst>
              <a:ext uri="{28A0092B-C50C-407E-A947-70E740481C1C}">
                <a14:useLocalDpi xmlns:a14="http://schemas.microsoft.com/office/drawing/2010/main" val="0"/>
              </a:ext>
            </a:extLst>
          </a:blip>
          <a:srcRect l="810"/>
          <a:stretch>
            <a:fillRect/>
          </a:stretch>
        </p:blipFill>
        <p:spPr bwMode="auto">
          <a:xfrm>
            <a:off x="251520" y="1700213"/>
            <a:ext cx="4973638" cy="3529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9" name="Rectangle 18"/>
              <p:cNvSpPr>
                <a:spLocks noChangeArrowheads="1"/>
              </p:cNvSpPr>
              <p:nvPr/>
            </p:nvSpPr>
            <p:spPr bwMode="auto">
              <a:xfrm>
                <a:off x="323528" y="5245133"/>
                <a:ext cx="8560569" cy="1323439"/>
              </a:xfrm>
              <a:prstGeom prst="rect">
                <a:avLst/>
              </a:prstGeom>
              <a:noFill/>
              <a:ln>
                <a:noFill/>
              </a:ln>
              <a:extLst>
                <a:ext uri="{909E8E84-426E-40DD-AFC4-6F175D3DCCD1}">
                  <a14:hiddenFill>
                    <a:solidFill>
                      <a:srgbClr val="FFFFFF"/>
                    </a:solidFill>
                  </a14:hiddenFill>
                </a:ext>
                <a:ext uri="{91240B29-F687-4F45-9708-019B960494DF}">
                  <a14:hiddenLine w="12700">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n-US" altLang="en-US" sz="2000" dirty="0" smtClean="0">
                    <a:latin typeface="Arial" charset="0"/>
                    <a:cs typeface="Arial" charset="0"/>
                  </a:rPr>
                  <a:t>The matrix </a:t>
                </a:r>
                <a14:m>
                  <m:oMath xmlns:m="http://schemas.openxmlformats.org/officeDocument/2006/math">
                    <m:r>
                      <a:rPr lang="en-US" altLang="en-US" sz="2000" b="1" i="0" smtClean="0">
                        <a:latin typeface="Cambria Math"/>
                        <a:cs typeface="Arial" charset="0"/>
                      </a:rPr>
                      <m:t>𝐌</m:t>
                    </m:r>
                  </m:oMath>
                </a14:m>
                <a:r>
                  <a:rPr lang="en-US" altLang="en-US" sz="2000" b="1" dirty="0">
                    <a:latin typeface="Arial" charset="0"/>
                    <a:cs typeface="Arial" charset="0"/>
                  </a:rPr>
                  <a:t> </a:t>
                </a:r>
                <a:r>
                  <a:rPr lang="en-US" altLang="en-US" sz="2000" dirty="0">
                    <a:latin typeface="Arial" charset="0"/>
                    <a:cs typeface="Arial" charset="0"/>
                  </a:rPr>
                  <a:t>represents the pose of the camera, i.e. the extrinsic parameters of the camera. The calibration matrix </a:t>
                </a:r>
                <a14:m>
                  <m:oMath xmlns:m="http://schemas.openxmlformats.org/officeDocument/2006/math">
                    <m:r>
                      <a:rPr lang="en-US" altLang="en-US" sz="2000" b="1" i="0" smtClean="0">
                        <a:latin typeface="Cambria Math"/>
                        <a:cs typeface="Arial" charset="0"/>
                      </a:rPr>
                      <m:t>𝐇</m:t>
                    </m:r>
                  </m:oMath>
                </a14:m>
                <a:r>
                  <a:rPr lang="en-US" altLang="en-US" sz="2000" b="1" dirty="0">
                    <a:latin typeface="Arial" charset="0"/>
                    <a:cs typeface="Arial" charset="0"/>
                  </a:rPr>
                  <a:t> </a:t>
                </a:r>
                <a:r>
                  <a:rPr lang="en-US" altLang="en-US" sz="2000" dirty="0">
                    <a:latin typeface="Arial" charset="0"/>
                    <a:cs typeface="Arial" charset="0"/>
                  </a:rPr>
                  <a:t>combines the intrinsic and extrinsic parameters of the camera which are determined in the calibration process.</a:t>
                </a:r>
              </a:p>
            </p:txBody>
          </p:sp>
        </mc:Choice>
        <mc:Fallback xmlns="">
          <p:sp>
            <p:nvSpPr>
              <p:cNvPr id="9" name="Rectangle 18"/>
              <p:cNvSpPr>
                <a:spLocks noRot="1" noChangeAspect="1" noMove="1" noResize="1" noEditPoints="1" noAdjustHandles="1" noChangeArrowheads="1" noChangeShapeType="1" noTextEdit="1"/>
              </p:cNvSpPr>
              <p:nvPr/>
            </p:nvSpPr>
            <p:spPr bwMode="auto">
              <a:xfrm>
                <a:off x="323528" y="5245133"/>
                <a:ext cx="8560569" cy="1323439"/>
              </a:xfrm>
              <a:prstGeom prst="rect">
                <a:avLst/>
              </a:prstGeom>
              <a:blipFill rotWithShape="1">
                <a:blip r:embed="rId5"/>
                <a:stretch>
                  <a:fillRect l="-712" t="-1835" b="-733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noFill/>
                  </a:rPr>
                  <a:t> </a:t>
                </a:r>
              </a:p>
            </p:txBody>
          </p:sp>
        </mc:Fallback>
      </mc:AlternateContent>
      <p:pic>
        <p:nvPicPr>
          <p:cNvPr id="2" name="Picture 1"/>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6156176" y="1916832"/>
            <a:ext cx="1672590" cy="1215390"/>
          </a:xfrm>
          <a:prstGeom prst="rect">
            <a:avLst/>
          </a:prstGeom>
        </p:spPr>
      </p:pic>
      <p:pic>
        <p:nvPicPr>
          <p:cNvPr id="5" name="Picture 4"/>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220072" y="3293730"/>
            <a:ext cx="3202305" cy="121539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1"/>
          <p:cNvSpPr>
            <a:spLocks noGrp="1"/>
          </p:cNvSpPr>
          <p:nvPr>
            <p:ph idx="1"/>
          </p:nvPr>
        </p:nvSpPr>
        <p:spPr>
          <a:xfrm>
            <a:off x="900113" y="1916113"/>
            <a:ext cx="7272337" cy="4216400"/>
          </a:xfrm>
        </p:spPr>
        <p:txBody>
          <a:bodyPr/>
          <a:lstStyle/>
          <a:p>
            <a:pPr eaLnBrk="1" hangingPunct="1"/>
            <a:r>
              <a:rPr lang="en-US" altLang="sl-SI" sz="2000" dirty="0" smtClean="0">
                <a:latin typeface="Arial" charset="0"/>
                <a:cs typeface="Arial" charset="0"/>
              </a:rPr>
              <a:t>Proprioceptive sensors</a:t>
            </a:r>
          </a:p>
          <a:p>
            <a:pPr lvl="1" eaLnBrk="1" hangingPunct="1"/>
            <a:r>
              <a:rPr lang="en-US" altLang="sl-SI" dirty="0" smtClean="0">
                <a:latin typeface="Arial" charset="0"/>
                <a:cs typeface="Arial" charset="0"/>
              </a:rPr>
              <a:t>position </a:t>
            </a:r>
          </a:p>
          <a:p>
            <a:pPr lvl="1" eaLnBrk="1" hangingPunct="1"/>
            <a:r>
              <a:rPr lang="en-US" altLang="sl-SI" dirty="0" smtClean="0">
                <a:latin typeface="Arial" charset="0"/>
                <a:cs typeface="Arial" charset="0"/>
              </a:rPr>
              <a:t>velocity </a:t>
            </a:r>
          </a:p>
          <a:p>
            <a:pPr lvl="1" eaLnBrk="1" hangingPunct="1"/>
            <a:r>
              <a:rPr lang="en-US" altLang="sl-SI" dirty="0" smtClean="0">
                <a:latin typeface="Arial" charset="0"/>
                <a:cs typeface="Arial" charset="0"/>
              </a:rPr>
              <a:t>joint torques</a:t>
            </a:r>
          </a:p>
          <a:p>
            <a:pPr eaLnBrk="1" hangingPunct="1"/>
            <a:endParaRPr lang="en-US" altLang="sl-SI" dirty="0" smtClean="0">
              <a:latin typeface="Arial" charset="0"/>
              <a:cs typeface="Arial" charset="0"/>
            </a:endParaRPr>
          </a:p>
          <a:p>
            <a:pPr eaLnBrk="1" hangingPunct="1"/>
            <a:r>
              <a:rPr lang="en-US" altLang="sl-SI" sz="2000" dirty="0" err="1" smtClean="0">
                <a:latin typeface="Arial" charset="0"/>
                <a:cs typeface="Arial" charset="0"/>
              </a:rPr>
              <a:t>Exteroceptive</a:t>
            </a:r>
            <a:r>
              <a:rPr lang="en-US" altLang="sl-SI" sz="2000" dirty="0" smtClean="0">
                <a:latin typeface="Arial" charset="0"/>
                <a:cs typeface="Arial" charset="0"/>
              </a:rPr>
              <a:t> sensors</a:t>
            </a:r>
          </a:p>
          <a:p>
            <a:pPr lvl="1" eaLnBrk="1" hangingPunct="1"/>
            <a:r>
              <a:rPr lang="en-US" altLang="sl-SI" dirty="0" smtClean="0">
                <a:latin typeface="Arial" charset="0"/>
                <a:cs typeface="Arial" charset="0"/>
              </a:rPr>
              <a:t>force sensors </a:t>
            </a:r>
          </a:p>
          <a:p>
            <a:pPr lvl="1" eaLnBrk="1" hangingPunct="1"/>
            <a:r>
              <a:rPr lang="en-US" altLang="sl-SI" dirty="0" smtClean="0">
                <a:latin typeface="Arial" charset="0"/>
                <a:cs typeface="Arial" charset="0"/>
              </a:rPr>
              <a:t>tactile sensors </a:t>
            </a:r>
          </a:p>
          <a:p>
            <a:pPr lvl="1" eaLnBrk="1" hangingPunct="1"/>
            <a:r>
              <a:rPr lang="en-US" altLang="sl-SI" dirty="0" smtClean="0">
                <a:latin typeface="Arial" charset="0"/>
                <a:cs typeface="Arial" charset="0"/>
              </a:rPr>
              <a:t>proximity sensors</a:t>
            </a:r>
          </a:p>
          <a:p>
            <a:pPr lvl="1" eaLnBrk="1" hangingPunct="1"/>
            <a:r>
              <a:rPr lang="en-US" altLang="sl-SI" dirty="0" smtClean="0">
                <a:latin typeface="Arial" charset="0"/>
                <a:cs typeface="Arial" charset="0"/>
              </a:rPr>
              <a:t>distance sensors</a:t>
            </a:r>
          </a:p>
          <a:p>
            <a:pPr eaLnBrk="1" hangingPunct="1"/>
            <a:endParaRPr lang="en-US" altLang="sl-SI" dirty="0" smtClean="0">
              <a:latin typeface="Arial" charset="0"/>
              <a:cs typeface="Arial" charset="0"/>
            </a:endParaRPr>
          </a:p>
        </p:txBody>
      </p:sp>
      <p:sp>
        <p:nvSpPr>
          <p:cNvPr id="25602" name="Rectangle 2"/>
          <p:cNvSpPr>
            <a:spLocks noGrp="1" noChangeArrowheads="1"/>
          </p:cNvSpPr>
          <p:nvPr>
            <p:ph type="title"/>
          </p:nvPr>
        </p:nvSpPr>
        <p:spPr/>
        <p:txBody>
          <a:bodyPr/>
          <a:lstStyle/>
          <a:p>
            <a:pPr eaLnBrk="1" hangingPunct="1"/>
            <a:r>
              <a:rPr lang="en-US" altLang="sl-SI" sz="2400" dirty="0" smtClean="0">
                <a:latin typeface="Arial" charset="0"/>
                <a:cs typeface="Arial" charset="0"/>
              </a:rPr>
              <a:t>Robot sensors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sl-SI" sz="2400" dirty="0" smtClean="0">
                <a:latin typeface="Arial" charset="0"/>
                <a:cs typeface="Arial" charset="0"/>
              </a:rPr>
              <a:t>Robot sensors</a:t>
            </a:r>
          </a:p>
        </p:txBody>
      </p:sp>
      <p:sp>
        <p:nvSpPr>
          <p:cNvPr id="26627" name="Content Placeholder 1"/>
          <p:cNvSpPr txBox="1">
            <a:spLocks/>
          </p:cNvSpPr>
          <p:nvPr/>
        </p:nvSpPr>
        <p:spPr bwMode="auto">
          <a:xfrm>
            <a:off x="900113" y="1916113"/>
            <a:ext cx="7272337"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r>
              <a:rPr lang="en-US" altLang="sl-SI" sz="2000" dirty="0" smtClean="0"/>
              <a:t>Electric sensors</a:t>
            </a:r>
          </a:p>
          <a:p>
            <a:pPr lvl="1" eaLnBrk="1" hangingPunct="1"/>
            <a:r>
              <a:rPr lang="en-US" altLang="sl-SI" dirty="0" smtClean="0"/>
              <a:t>potentiometers</a:t>
            </a:r>
          </a:p>
          <a:p>
            <a:pPr lvl="1" eaLnBrk="1" hangingPunct="1"/>
            <a:r>
              <a:rPr lang="en-US" altLang="sl-SI" dirty="0" smtClean="0"/>
              <a:t>strain gauges</a:t>
            </a:r>
          </a:p>
          <a:p>
            <a:pPr lvl="1" eaLnBrk="1" hangingPunct="1">
              <a:buFont typeface="Wingdings" pitchFamily="2" charset="2"/>
              <a:buNone/>
            </a:pPr>
            <a:endParaRPr lang="en-US" altLang="sl-SI" dirty="0" smtClean="0"/>
          </a:p>
          <a:p>
            <a:pPr eaLnBrk="1" hangingPunct="1"/>
            <a:r>
              <a:rPr lang="en-US" altLang="sl-SI" sz="2000" dirty="0" smtClean="0"/>
              <a:t>Electromagnetic sensors</a:t>
            </a:r>
          </a:p>
          <a:p>
            <a:pPr lvl="1" eaLnBrk="1" hangingPunct="1"/>
            <a:r>
              <a:rPr lang="en-US" altLang="sl-SI" dirty="0" smtClean="0"/>
              <a:t>tachometer</a:t>
            </a:r>
          </a:p>
          <a:p>
            <a:pPr lvl="1" eaLnBrk="1" hangingPunct="1">
              <a:buFont typeface="Wingdings" pitchFamily="2" charset="2"/>
              <a:buNone/>
            </a:pPr>
            <a:endParaRPr lang="en-US" altLang="sl-SI" dirty="0" smtClean="0"/>
          </a:p>
          <a:p>
            <a:pPr eaLnBrk="1" hangingPunct="1"/>
            <a:r>
              <a:rPr lang="en-US" altLang="sl-SI" sz="2000" dirty="0" smtClean="0"/>
              <a:t>Optical sensors</a:t>
            </a:r>
          </a:p>
          <a:p>
            <a:pPr lvl="1" eaLnBrk="1" hangingPunct="1"/>
            <a:r>
              <a:rPr lang="en-US" altLang="sl-SI" dirty="0" smtClean="0"/>
              <a:t>optical encoder</a:t>
            </a:r>
            <a:endParaRPr lang="en-US" altLang="sl-SI"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sl-SI" sz="2400" dirty="0" smtClean="0">
                <a:latin typeface="Arial" charset="0"/>
                <a:cs typeface="Arial" charset="0"/>
              </a:rPr>
              <a:t>Reducer</a:t>
            </a:r>
          </a:p>
        </p:txBody>
      </p:sp>
      <p:pic>
        <p:nvPicPr>
          <p:cNvPr id="2"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2162175"/>
            <a:ext cx="2879725"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3" name="Group 28686"/>
          <p:cNvGrpSpPr>
            <a:grpSpLocks/>
          </p:cNvGrpSpPr>
          <p:nvPr/>
        </p:nvGrpSpPr>
        <p:grpSpPr bwMode="auto">
          <a:xfrm>
            <a:off x="1004888" y="1700213"/>
            <a:ext cx="5216525" cy="3656012"/>
            <a:chOff x="1004888" y="1700213"/>
            <a:chExt cx="5216525" cy="3656012"/>
          </a:xfrm>
        </p:grpSpPr>
        <p:sp>
          <p:nvSpPr>
            <p:cNvPr id="27654" name="AutoShape 7"/>
            <p:cNvSpPr>
              <a:spLocks noChangeAspect="1" noChangeArrowheads="1" noTextEdit="1"/>
            </p:cNvSpPr>
            <p:nvPr/>
          </p:nvSpPr>
          <p:spPr bwMode="auto">
            <a:xfrm>
              <a:off x="1004888" y="1700213"/>
              <a:ext cx="5216525" cy="365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27655" name="Group 209"/>
            <p:cNvGrpSpPr>
              <a:grpSpLocks/>
            </p:cNvGrpSpPr>
            <p:nvPr/>
          </p:nvGrpSpPr>
          <p:grpSpPr bwMode="auto">
            <a:xfrm>
              <a:off x="1970088" y="3651250"/>
              <a:ext cx="452438" cy="819150"/>
              <a:chOff x="1241" y="2300"/>
              <a:chExt cx="285" cy="516"/>
            </a:xfrm>
          </p:grpSpPr>
          <p:sp>
            <p:nvSpPr>
              <p:cNvPr id="28537" name="Freeform 9"/>
              <p:cNvSpPr>
                <a:spLocks/>
              </p:cNvSpPr>
              <p:nvPr/>
            </p:nvSpPr>
            <p:spPr bwMode="auto">
              <a:xfrm>
                <a:off x="1292" y="2760"/>
                <a:ext cx="0" cy="6"/>
              </a:xfrm>
              <a:custGeom>
                <a:avLst/>
                <a:gdLst>
                  <a:gd name="T0" fmla="*/ 1 w 3"/>
                  <a:gd name="T1" fmla="*/ 6 h 29"/>
                  <a:gd name="T2" fmla="*/ 1 w 3"/>
                  <a:gd name="T3" fmla="*/ 6 h 29"/>
                  <a:gd name="T4" fmla="*/ 1 w 3"/>
                  <a:gd name="T5" fmla="*/ 6 h 29"/>
                  <a:gd name="T6" fmla="*/ 1 w 3"/>
                  <a:gd name="T7" fmla="*/ 5 h 29"/>
                  <a:gd name="T8" fmla="*/ 1 w 3"/>
                  <a:gd name="T9" fmla="*/ 5 h 29"/>
                  <a:gd name="T10" fmla="*/ 1 w 3"/>
                  <a:gd name="T11" fmla="*/ 5 h 29"/>
                  <a:gd name="T12" fmla="*/ 1 w 3"/>
                  <a:gd name="T13" fmla="*/ 5 h 29"/>
                  <a:gd name="T14" fmla="*/ 1 w 3"/>
                  <a:gd name="T15" fmla="*/ 4 h 29"/>
                  <a:gd name="T16" fmla="*/ 1 w 3"/>
                  <a:gd name="T17" fmla="*/ 4 h 29"/>
                  <a:gd name="T18" fmla="*/ 1 w 3"/>
                  <a:gd name="T19" fmla="*/ 4 h 29"/>
                  <a:gd name="T20" fmla="*/ 1 w 3"/>
                  <a:gd name="T21" fmla="*/ 4 h 29"/>
                  <a:gd name="T22" fmla="*/ 1 w 3"/>
                  <a:gd name="T23" fmla="*/ 3 h 29"/>
                  <a:gd name="T24" fmla="*/ 0 w 3"/>
                  <a:gd name="T25" fmla="*/ 3 h 29"/>
                  <a:gd name="T26" fmla="*/ 0 w 3"/>
                  <a:gd name="T27" fmla="*/ 3 h 29"/>
                  <a:gd name="T28" fmla="*/ 0 w 3"/>
                  <a:gd name="T29" fmla="*/ 3 h 29"/>
                  <a:gd name="T30" fmla="*/ 0 w 3"/>
                  <a:gd name="T31" fmla="*/ 2 h 29"/>
                  <a:gd name="T32" fmla="*/ 0 w 3"/>
                  <a:gd name="T33" fmla="*/ 2 h 29"/>
                  <a:gd name="T34" fmla="*/ 0 w 3"/>
                  <a:gd name="T35" fmla="*/ 2 h 29"/>
                  <a:gd name="T36" fmla="*/ 0 w 3"/>
                  <a:gd name="T37" fmla="*/ 2 h 29"/>
                  <a:gd name="T38" fmla="*/ 0 w 3"/>
                  <a:gd name="T39" fmla="*/ 1 h 29"/>
                  <a:gd name="T40" fmla="*/ 0 w 3"/>
                  <a:gd name="T41" fmla="*/ 1 h 29"/>
                  <a:gd name="T42" fmla="*/ 0 w 3"/>
                  <a:gd name="T43" fmla="*/ 1 h 29"/>
                  <a:gd name="T44" fmla="*/ 0 w 3"/>
                  <a:gd name="T45" fmla="*/ 1 h 29"/>
                  <a:gd name="T46" fmla="*/ 0 w 3"/>
                  <a:gd name="T47" fmla="*/ 0 h 29"/>
                  <a:gd name="T48" fmla="*/ 0 w 3"/>
                  <a:gd name="T49" fmla="*/ 0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 h="29">
                    <a:moveTo>
                      <a:pt x="3" y="29"/>
                    </a:moveTo>
                    <a:lnTo>
                      <a:pt x="3" y="28"/>
                    </a:lnTo>
                    <a:lnTo>
                      <a:pt x="3" y="27"/>
                    </a:lnTo>
                    <a:lnTo>
                      <a:pt x="3" y="26"/>
                    </a:lnTo>
                    <a:lnTo>
                      <a:pt x="3" y="25"/>
                    </a:lnTo>
                    <a:lnTo>
                      <a:pt x="2" y="24"/>
                    </a:lnTo>
                    <a:lnTo>
                      <a:pt x="2" y="22"/>
                    </a:lnTo>
                    <a:lnTo>
                      <a:pt x="2" y="20"/>
                    </a:lnTo>
                    <a:lnTo>
                      <a:pt x="2" y="19"/>
                    </a:lnTo>
                    <a:lnTo>
                      <a:pt x="2" y="18"/>
                    </a:lnTo>
                    <a:lnTo>
                      <a:pt x="2" y="17"/>
                    </a:lnTo>
                    <a:lnTo>
                      <a:pt x="2" y="16"/>
                    </a:lnTo>
                    <a:lnTo>
                      <a:pt x="1" y="15"/>
                    </a:lnTo>
                    <a:lnTo>
                      <a:pt x="1" y="14"/>
                    </a:lnTo>
                    <a:lnTo>
                      <a:pt x="1" y="13"/>
                    </a:lnTo>
                    <a:lnTo>
                      <a:pt x="1" y="12"/>
                    </a:lnTo>
                    <a:lnTo>
                      <a:pt x="1" y="10"/>
                    </a:lnTo>
                    <a:lnTo>
                      <a:pt x="1" y="9"/>
                    </a:lnTo>
                    <a:lnTo>
                      <a:pt x="1" y="8"/>
                    </a:lnTo>
                    <a:lnTo>
                      <a:pt x="1" y="7"/>
                    </a:lnTo>
                    <a:lnTo>
                      <a:pt x="0" y="6"/>
                    </a:lnTo>
                    <a:lnTo>
                      <a:pt x="0" y="4"/>
                    </a:lnTo>
                    <a:lnTo>
                      <a:pt x="0" y="3"/>
                    </a:lnTo>
                    <a:lnTo>
                      <a:pt x="0"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38" name="Freeform 10"/>
              <p:cNvSpPr>
                <a:spLocks/>
              </p:cNvSpPr>
              <p:nvPr/>
            </p:nvSpPr>
            <p:spPr bwMode="auto">
              <a:xfrm>
                <a:off x="1265" y="2739"/>
                <a:ext cx="5" cy="8"/>
              </a:xfrm>
              <a:custGeom>
                <a:avLst/>
                <a:gdLst>
                  <a:gd name="T0" fmla="*/ 0 w 26"/>
                  <a:gd name="T1" fmla="*/ 0 h 37"/>
                  <a:gd name="T2" fmla="*/ 1 w 26"/>
                  <a:gd name="T3" fmla="*/ 2 h 37"/>
                  <a:gd name="T4" fmla="*/ 3 w 26"/>
                  <a:gd name="T5" fmla="*/ 4 h 37"/>
                  <a:gd name="T6" fmla="*/ 4 w 26"/>
                  <a:gd name="T7" fmla="*/ 6 h 37"/>
                  <a:gd name="T8" fmla="*/ 5 w 26"/>
                  <a:gd name="T9" fmla="*/ 8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7">
                    <a:moveTo>
                      <a:pt x="0" y="0"/>
                    </a:moveTo>
                    <a:lnTo>
                      <a:pt x="6" y="10"/>
                    </a:lnTo>
                    <a:lnTo>
                      <a:pt x="13" y="19"/>
                    </a:lnTo>
                    <a:lnTo>
                      <a:pt x="19" y="28"/>
                    </a:lnTo>
                    <a:lnTo>
                      <a:pt x="26" y="3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39" name="Freeform 11"/>
              <p:cNvSpPr>
                <a:spLocks/>
              </p:cNvSpPr>
              <p:nvPr/>
            </p:nvSpPr>
            <p:spPr bwMode="auto">
              <a:xfrm>
                <a:off x="1265" y="2719"/>
                <a:ext cx="1" cy="20"/>
              </a:xfrm>
              <a:custGeom>
                <a:avLst/>
                <a:gdLst>
                  <a:gd name="T0" fmla="*/ 0 w 6"/>
                  <a:gd name="T1" fmla="*/ 20 h 99"/>
                  <a:gd name="T2" fmla="*/ 0 w 6"/>
                  <a:gd name="T3" fmla="*/ 19 h 99"/>
                  <a:gd name="T4" fmla="*/ 0 w 6"/>
                  <a:gd name="T5" fmla="*/ 18 h 99"/>
                  <a:gd name="T6" fmla="*/ 0 w 6"/>
                  <a:gd name="T7" fmla="*/ 18 h 99"/>
                  <a:gd name="T8" fmla="*/ 0 w 6"/>
                  <a:gd name="T9" fmla="*/ 17 h 99"/>
                  <a:gd name="T10" fmla="*/ 0 w 6"/>
                  <a:gd name="T11" fmla="*/ 16 h 99"/>
                  <a:gd name="T12" fmla="*/ 0 w 6"/>
                  <a:gd name="T13" fmla="*/ 15 h 99"/>
                  <a:gd name="T14" fmla="*/ 0 w 6"/>
                  <a:gd name="T15" fmla="*/ 14 h 99"/>
                  <a:gd name="T16" fmla="*/ 0 w 6"/>
                  <a:gd name="T17" fmla="*/ 13 h 99"/>
                  <a:gd name="T18" fmla="*/ 0 w 6"/>
                  <a:gd name="T19" fmla="*/ 12 h 99"/>
                  <a:gd name="T20" fmla="*/ 0 w 6"/>
                  <a:gd name="T21" fmla="*/ 12 h 99"/>
                  <a:gd name="T22" fmla="*/ 0 w 6"/>
                  <a:gd name="T23" fmla="*/ 11 h 99"/>
                  <a:gd name="T24" fmla="*/ 0 w 6"/>
                  <a:gd name="T25" fmla="*/ 10 h 99"/>
                  <a:gd name="T26" fmla="*/ 0 w 6"/>
                  <a:gd name="T27" fmla="*/ 9 h 99"/>
                  <a:gd name="T28" fmla="*/ 0 w 6"/>
                  <a:gd name="T29" fmla="*/ 8 h 99"/>
                  <a:gd name="T30" fmla="*/ 1 w 6"/>
                  <a:gd name="T31" fmla="*/ 7 h 99"/>
                  <a:gd name="T32" fmla="*/ 1 w 6"/>
                  <a:gd name="T33" fmla="*/ 6 h 99"/>
                  <a:gd name="T34" fmla="*/ 1 w 6"/>
                  <a:gd name="T35" fmla="*/ 6 h 99"/>
                  <a:gd name="T36" fmla="*/ 1 w 6"/>
                  <a:gd name="T37" fmla="*/ 5 h 99"/>
                  <a:gd name="T38" fmla="*/ 1 w 6"/>
                  <a:gd name="T39" fmla="*/ 4 h 99"/>
                  <a:gd name="T40" fmla="*/ 1 w 6"/>
                  <a:gd name="T41" fmla="*/ 3 h 99"/>
                  <a:gd name="T42" fmla="*/ 1 w 6"/>
                  <a:gd name="T43" fmla="*/ 2 h 99"/>
                  <a:gd name="T44" fmla="*/ 1 w 6"/>
                  <a:gd name="T45" fmla="*/ 2 h 99"/>
                  <a:gd name="T46" fmla="*/ 1 w 6"/>
                  <a:gd name="T47" fmla="*/ 1 h 99"/>
                  <a:gd name="T48" fmla="*/ 1 w 6"/>
                  <a:gd name="T49" fmla="*/ 0 h 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 h="99">
                    <a:moveTo>
                      <a:pt x="0" y="99"/>
                    </a:moveTo>
                    <a:lnTo>
                      <a:pt x="0" y="95"/>
                    </a:lnTo>
                    <a:lnTo>
                      <a:pt x="0" y="91"/>
                    </a:lnTo>
                    <a:lnTo>
                      <a:pt x="0" y="87"/>
                    </a:lnTo>
                    <a:lnTo>
                      <a:pt x="0" y="82"/>
                    </a:lnTo>
                    <a:lnTo>
                      <a:pt x="0" y="79"/>
                    </a:lnTo>
                    <a:lnTo>
                      <a:pt x="0" y="74"/>
                    </a:lnTo>
                    <a:lnTo>
                      <a:pt x="1" y="70"/>
                    </a:lnTo>
                    <a:lnTo>
                      <a:pt x="1" y="65"/>
                    </a:lnTo>
                    <a:lnTo>
                      <a:pt x="1" y="61"/>
                    </a:lnTo>
                    <a:lnTo>
                      <a:pt x="1" y="58"/>
                    </a:lnTo>
                    <a:lnTo>
                      <a:pt x="1" y="53"/>
                    </a:lnTo>
                    <a:lnTo>
                      <a:pt x="2" y="49"/>
                    </a:lnTo>
                    <a:lnTo>
                      <a:pt x="2" y="44"/>
                    </a:lnTo>
                    <a:lnTo>
                      <a:pt x="2" y="41"/>
                    </a:lnTo>
                    <a:lnTo>
                      <a:pt x="3" y="36"/>
                    </a:lnTo>
                    <a:lnTo>
                      <a:pt x="3" y="32"/>
                    </a:lnTo>
                    <a:lnTo>
                      <a:pt x="3" y="29"/>
                    </a:lnTo>
                    <a:lnTo>
                      <a:pt x="4" y="24"/>
                    </a:lnTo>
                    <a:lnTo>
                      <a:pt x="4" y="20"/>
                    </a:lnTo>
                    <a:lnTo>
                      <a:pt x="5" y="15"/>
                    </a:lnTo>
                    <a:lnTo>
                      <a:pt x="5" y="12"/>
                    </a:lnTo>
                    <a:lnTo>
                      <a:pt x="6" y="8"/>
                    </a:lnTo>
                    <a:lnTo>
                      <a:pt x="6" y="3"/>
                    </a:lnTo>
                    <a:lnTo>
                      <a:pt x="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40" name="Line 12"/>
              <p:cNvSpPr>
                <a:spLocks noChangeShapeType="1"/>
              </p:cNvSpPr>
              <p:nvPr/>
            </p:nvSpPr>
            <p:spPr bwMode="auto">
              <a:xfrm>
                <a:off x="1254" y="266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41" name="Line 13"/>
              <p:cNvSpPr>
                <a:spLocks noChangeShapeType="1"/>
              </p:cNvSpPr>
              <p:nvPr/>
            </p:nvSpPr>
            <p:spPr bwMode="auto">
              <a:xfrm flipH="1">
                <a:off x="1254" y="2669"/>
                <a:ext cx="0"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42" name="Freeform 14"/>
              <p:cNvSpPr>
                <a:spLocks/>
              </p:cNvSpPr>
              <p:nvPr/>
            </p:nvSpPr>
            <p:spPr bwMode="auto">
              <a:xfrm>
                <a:off x="1247" y="2699"/>
                <a:ext cx="3" cy="10"/>
              </a:xfrm>
              <a:custGeom>
                <a:avLst/>
                <a:gdLst>
                  <a:gd name="T0" fmla="*/ 0 w 16"/>
                  <a:gd name="T1" fmla="*/ 0 h 52"/>
                  <a:gd name="T2" fmla="*/ 1 w 16"/>
                  <a:gd name="T3" fmla="*/ 3 h 52"/>
                  <a:gd name="T4" fmla="*/ 2 w 16"/>
                  <a:gd name="T5" fmla="*/ 5 h 52"/>
                  <a:gd name="T6" fmla="*/ 2 w 16"/>
                  <a:gd name="T7" fmla="*/ 8 h 52"/>
                  <a:gd name="T8" fmla="*/ 3 w 16"/>
                  <a:gd name="T9" fmla="*/ 1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52">
                    <a:moveTo>
                      <a:pt x="0" y="0"/>
                    </a:moveTo>
                    <a:lnTo>
                      <a:pt x="3" y="14"/>
                    </a:lnTo>
                    <a:lnTo>
                      <a:pt x="8" y="26"/>
                    </a:lnTo>
                    <a:lnTo>
                      <a:pt x="12" y="39"/>
                    </a:lnTo>
                    <a:lnTo>
                      <a:pt x="16" y="5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43" name="Freeform 15"/>
              <p:cNvSpPr>
                <a:spLocks/>
              </p:cNvSpPr>
              <p:nvPr/>
            </p:nvSpPr>
            <p:spPr bwMode="auto">
              <a:xfrm>
                <a:off x="1247" y="2670"/>
                <a:ext cx="7" cy="29"/>
              </a:xfrm>
              <a:custGeom>
                <a:avLst/>
                <a:gdLst>
                  <a:gd name="T0" fmla="*/ 0 w 34"/>
                  <a:gd name="T1" fmla="*/ 29 h 147"/>
                  <a:gd name="T2" fmla="*/ 0 w 34"/>
                  <a:gd name="T3" fmla="*/ 28 h 147"/>
                  <a:gd name="T4" fmla="*/ 0 w 34"/>
                  <a:gd name="T5" fmla="*/ 27 h 147"/>
                  <a:gd name="T6" fmla="*/ 1 w 34"/>
                  <a:gd name="T7" fmla="*/ 25 h 147"/>
                  <a:gd name="T8" fmla="*/ 1 w 34"/>
                  <a:gd name="T9" fmla="*/ 24 h 147"/>
                  <a:gd name="T10" fmla="*/ 1 w 34"/>
                  <a:gd name="T11" fmla="*/ 23 h 147"/>
                  <a:gd name="T12" fmla="*/ 1 w 34"/>
                  <a:gd name="T13" fmla="*/ 21 h 147"/>
                  <a:gd name="T14" fmla="*/ 2 w 34"/>
                  <a:gd name="T15" fmla="*/ 20 h 147"/>
                  <a:gd name="T16" fmla="*/ 2 w 34"/>
                  <a:gd name="T17" fmla="*/ 19 h 147"/>
                  <a:gd name="T18" fmla="*/ 2 w 34"/>
                  <a:gd name="T19" fmla="*/ 17 h 147"/>
                  <a:gd name="T20" fmla="*/ 2 w 34"/>
                  <a:gd name="T21" fmla="*/ 16 h 147"/>
                  <a:gd name="T22" fmla="*/ 3 w 34"/>
                  <a:gd name="T23" fmla="*/ 15 h 147"/>
                  <a:gd name="T24" fmla="*/ 3 w 34"/>
                  <a:gd name="T25" fmla="*/ 14 h 147"/>
                  <a:gd name="T26" fmla="*/ 3 w 34"/>
                  <a:gd name="T27" fmla="*/ 13 h 147"/>
                  <a:gd name="T28" fmla="*/ 4 w 34"/>
                  <a:gd name="T29" fmla="*/ 11 h 147"/>
                  <a:gd name="T30" fmla="*/ 4 w 34"/>
                  <a:gd name="T31" fmla="*/ 10 h 147"/>
                  <a:gd name="T32" fmla="*/ 4 w 34"/>
                  <a:gd name="T33" fmla="*/ 9 h 147"/>
                  <a:gd name="T34" fmla="*/ 5 w 34"/>
                  <a:gd name="T35" fmla="*/ 8 h 147"/>
                  <a:gd name="T36" fmla="*/ 5 w 34"/>
                  <a:gd name="T37" fmla="*/ 7 h 147"/>
                  <a:gd name="T38" fmla="*/ 5 w 34"/>
                  <a:gd name="T39" fmla="*/ 6 h 147"/>
                  <a:gd name="T40" fmla="*/ 6 w 34"/>
                  <a:gd name="T41" fmla="*/ 5 h 147"/>
                  <a:gd name="T42" fmla="*/ 6 w 34"/>
                  <a:gd name="T43" fmla="*/ 3 h 147"/>
                  <a:gd name="T44" fmla="*/ 6 w 34"/>
                  <a:gd name="T45" fmla="*/ 2 h 147"/>
                  <a:gd name="T46" fmla="*/ 7 w 34"/>
                  <a:gd name="T47" fmla="*/ 1 h 147"/>
                  <a:gd name="T48" fmla="*/ 7 w 34"/>
                  <a:gd name="T49" fmla="*/ 0 h 1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 h="147">
                    <a:moveTo>
                      <a:pt x="0" y="147"/>
                    </a:moveTo>
                    <a:lnTo>
                      <a:pt x="1" y="141"/>
                    </a:lnTo>
                    <a:lnTo>
                      <a:pt x="2" y="135"/>
                    </a:lnTo>
                    <a:lnTo>
                      <a:pt x="3" y="128"/>
                    </a:lnTo>
                    <a:lnTo>
                      <a:pt x="4" y="122"/>
                    </a:lnTo>
                    <a:lnTo>
                      <a:pt x="6" y="115"/>
                    </a:lnTo>
                    <a:lnTo>
                      <a:pt x="7" y="108"/>
                    </a:lnTo>
                    <a:lnTo>
                      <a:pt x="8" y="102"/>
                    </a:lnTo>
                    <a:lnTo>
                      <a:pt x="10" y="95"/>
                    </a:lnTo>
                    <a:lnTo>
                      <a:pt x="11" y="88"/>
                    </a:lnTo>
                    <a:lnTo>
                      <a:pt x="12" y="83"/>
                    </a:lnTo>
                    <a:lnTo>
                      <a:pt x="14" y="76"/>
                    </a:lnTo>
                    <a:lnTo>
                      <a:pt x="15" y="71"/>
                    </a:lnTo>
                    <a:lnTo>
                      <a:pt x="16" y="64"/>
                    </a:lnTo>
                    <a:lnTo>
                      <a:pt x="18" y="57"/>
                    </a:lnTo>
                    <a:lnTo>
                      <a:pt x="19" y="52"/>
                    </a:lnTo>
                    <a:lnTo>
                      <a:pt x="21" y="46"/>
                    </a:lnTo>
                    <a:lnTo>
                      <a:pt x="22" y="39"/>
                    </a:lnTo>
                    <a:lnTo>
                      <a:pt x="24" y="34"/>
                    </a:lnTo>
                    <a:lnTo>
                      <a:pt x="26" y="28"/>
                    </a:lnTo>
                    <a:lnTo>
                      <a:pt x="27" y="23"/>
                    </a:lnTo>
                    <a:lnTo>
                      <a:pt x="29" y="17"/>
                    </a:lnTo>
                    <a:lnTo>
                      <a:pt x="30" y="11"/>
                    </a:lnTo>
                    <a:lnTo>
                      <a:pt x="32" y="6"/>
                    </a:lnTo>
                    <a:lnTo>
                      <a:pt x="3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44" name="Line 16"/>
              <p:cNvSpPr>
                <a:spLocks noChangeShapeType="1"/>
              </p:cNvSpPr>
              <p:nvPr/>
            </p:nvSpPr>
            <p:spPr bwMode="auto">
              <a:xfrm>
                <a:off x="1251" y="262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45" name="Line 17"/>
              <p:cNvSpPr>
                <a:spLocks noChangeShapeType="1"/>
              </p:cNvSpPr>
              <p:nvPr/>
            </p:nvSpPr>
            <p:spPr bwMode="auto">
              <a:xfrm flipH="1">
                <a:off x="1250" y="2620"/>
                <a:ext cx="1"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46" name="Freeform 18"/>
              <p:cNvSpPr>
                <a:spLocks/>
              </p:cNvSpPr>
              <p:nvPr/>
            </p:nvSpPr>
            <p:spPr bwMode="auto">
              <a:xfrm>
                <a:off x="1241" y="2648"/>
                <a:ext cx="0" cy="12"/>
              </a:xfrm>
              <a:custGeom>
                <a:avLst/>
                <a:gdLst>
                  <a:gd name="T0" fmla="*/ 0 w 3"/>
                  <a:gd name="T1" fmla="*/ 0 h 62"/>
                  <a:gd name="T2" fmla="*/ 0 w 3"/>
                  <a:gd name="T3" fmla="*/ 3 h 62"/>
                  <a:gd name="T4" fmla="*/ 0 w 3"/>
                  <a:gd name="T5" fmla="*/ 6 h 62"/>
                  <a:gd name="T6" fmla="*/ 1 w 3"/>
                  <a:gd name="T7" fmla="*/ 9 h 62"/>
                  <a:gd name="T8" fmla="*/ 1 w 3"/>
                  <a:gd name="T9" fmla="*/ 12 h 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62">
                    <a:moveTo>
                      <a:pt x="0" y="0"/>
                    </a:moveTo>
                    <a:lnTo>
                      <a:pt x="0" y="16"/>
                    </a:lnTo>
                    <a:lnTo>
                      <a:pt x="1" y="31"/>
                    </a:lnTo>
                    <a:lnTo>
                      <a:pt x="2" y="47"/>
                    </a:lnTo>
                    <a:lnTo>
                      <a:pt x="3" y="6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47" name="Freeform 19"/>
              <p:cNvSpPr>
                <a:spLocks/>
              </p:cNvSpPr>
              <p:nvPr/>
            </p:nvSpPr>
            <p:spPr bwMode="auto">
              <a:xfrm>
                <a:off x="1241" y="2623"/>
                <a:ext cx="9" cy="25"/>
              </a:xfrm>
              <a:custGeom>
                <a:avLst/>
                <a:gdLst>
                  <a:gd name="T0" fmla="*/ 0 w 46"/>
                  <a:gd name="T1" fmla="*/ 25 h 127"/>
                  <a:gd name="T2" fmla="*/ 0 w 46"/>
                  <a:gd name="T3" fmla="*/ 24 h 127"/>
                  <a:gd name="T4" fmla="*/ 1 w 46"/>
                  <a:gd name="T5" fmla="*/ 23 h 127"/>
                  <a:gd name="T6" fmla="*/ 1 w 46"/>
                  <a:gd name="T7" fmla="*/ 21 h 127"/>
                  <a:gd name="T8" fmla="*/ 1 w 46"/>
                  <a:gd name="T9" fmla="*/ 20 h 127"/>
                  <a:gd name="T10" fmla="*/ 2 w 46"/>
                  <a:gd name="T11" fmla="*/ 19 h 127"/>
                  <a:gd name="T12" fmla="*/ 2 w 46"/>
                  <a:gd name="T13" fmla="*/ 18 h 127"/>
                  <a:gd name="T14" fmla="*/ 2 w 46"/>
                  <a:gd name="T15" fmla="*/ 17 h 127"/>
                  <a:gd name="T16" fmla="*/ 3 w 46"/>
                  <a:gd name="T17" fmla="*/ 16 h 127"/>
                  <a:gd name="T18" fmla="*/ 3 w 46"/>
                  <a:gd name="T19" fmla="*/ 15 h 127"/>
                  <a:gd name="T20" fmla="*/ 4 w 46"/>
                  <a:gd name="T21" fmla="*/ 14 h 127"/>
                  <a:gd name="T22" fmla="*/ 4 w 46"/>
                  <a:gd name="T23" fmla="*/ 13 h 127"/>
                  <a:gd name="T24" fmla="*/ 4 w 46"/>
                  <a:gd name="T25" fmla="*/ 11 h 127"/>
                  <a:gd name="T26" fmla="*/ 5 w 46"/>
                  <a:gd name="T27" fmla="*/ 10 h 127"/>
                  <a:gd name="T28" fmla="*/ 5 w 46"/>
                  <a:gd name="T29" fmla="*/ 9 h 127"/>
                  <a:gd name="T30" fmla="*/ 5 w 46"/>
                  <a:gd name="T31" fmla="*/ 8 h 127"/>
                  <a:gd name="T32" fmla="*/ 6 w 46"/>
                  <a:gd name="T33" fmla="*/ 7 h 127"/>
                  <a:gd name="T34" fmla="*/ 6 w 46"/>
                  <a:gd name="T35" fmla="*/ 6 h 127"/>
                  <a:gd name="T36" fmla="*/ 6 w 46"/>
                  <a:gd name="T37" fmla="*/ 6 h 127"/>
                  <a:gd name="T38" fmla="*/ 7 w 46"/>
                  <a:gd name="T39" fmla="*/ 5 h 127"/>
                  <a:gd name="T40" fmla="*/ 7 w 46"/>
                  <a:gd name="T41" fmla="*/ 4 h 127"/>
                  <a:gd name="T42" fmla="*/ 8 w 46"/>
                  <a:gd name="T43" fmla="*/ 3 h 127"/>
                  <a:gd name="T44" fmla="*/ 8 w 46"/>
                  <a:gd name="T45" fmla="*/ 2 h 127"/>
                  <a:gd name="T46" fmla="*/ 9 w 46"/>
                  <a:gd name="T47" fmla="*/ 1 h 127"/>
                  <a:gd name="T48" fmla="*/ 9 w 46"/>
                  <a:gd name="T49" fmla="*/ 0 h 12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127">
                    <a:moveTo>
                      <a:pt x="0" y="127"/>
                    </a:moveTo>
                    <a:lnTo>
                      <a:pt x="2" y="122"/>
                    </a:lnTo>
                    <a:lnTo>
                      <a:pt x="4" y="115"/>
                    </a:lnTo>
                    <a:lnTo>
                      <a:pt x="5" y="109"/>
                    </a:lnTo>
                    <a:lnTo>
                      <a:pt x="7" y="104"/>
                    </a:lnTo>
                    <a:lnTo>
                      <a:pt x="9" y="97"/>
                    </a:lnTo>
                    <a:lnTo>
                      <a:pt x="11" y="92"/>
                    </a:lnTo>
                    <a:lnTo>
                      <a:pt x="12" y="86"/>
                    </a:lnTo>
                    <a:lnTo>
                      <a:pt x="14" y="81"/>
                    </a:lnTo>
                    <a:lnTo>
                      <a:pt x="16" y="75"/>
                    </a:lnTo>
                    <a:lnTo>
                      <a:pt x="18" y="69"/>
                    </a:lnTo>
                    <a:lnTo>
                      <a:pt x="20" y="64"/>
                    </a:lnTo>
                    <a:lnTo>
                      <a:pt x="22" y="58"/>
                    </a:lnTo>
                    <a:lnTo>
                      <a:pt x="23" y="53"/>
                    </a:lnTo>
                    <a:lnTo>
                      <a:pt x="25" y="48"/>
                    </a:lnTo>
                    <a:lnTo>
                      <a:pt x="27" y="43"/>
                    </a:lnTo>
                    <a:lnTo>
                      <a:pt x="29" y="38"/>
                    </a:lnTo>
                    <a:lnTo>
                      <a:pt x="31" y="33"/>
                    </a:lnTo>
                    <a:lnTo>
                      <a:pt x="33" y="28"/>
                    </a:lnTo>
                    <a:lnTo>
                      <a:pt x="35" y="23"/>
                    </a:lnTo>
                    <a:lnTo>
                      <a:pt x="38" y="18"/>
                    </a:lnTo>
                    <a:lnTo>
                      <a:pt x="40" y="14"/>
                    </a:lnTo>
                    <a:lnTo>
                      <a:pt x="42" y="9"/>
                    </a:lnTo>
                    <a:lnTo>
                      <a:pt x="44" y="5"/>
                    </a:lnTo>
                    <a:lnTo>
                      <a:pt x="4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48" name="Line 20"/>
              <p:cNvSpPr>
                <a:spLocks noChangeShapeType="1"/>
              </p:cNvSpPr>
              <p:nvPr/>
            </p:nvSpPr>
            <p:spPr bwMode="auto">
              <a:xfrm>
                <a:off x="1257" y="2568"/>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49" name="Line 21"/>
              <p:cNvSpPr>
                <a:spLocks noChangeShapeType="1"/>
              </p:cNvSpPr>
              <p:nvPr/>
            </p:nvSpPr>
            <p:spPr bwMode="auto">
              <a:xfrm flipH="1">
                <a:off x="1256" y="2568"/>
                <a:ext cx="1"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50" name="Freeform 22"/>
              <p:cNvSpPr>
                <a:spLocks/>
              </p:cNvSpPr>
              <p:nvPr/>
            </p:nvSpPr>
            <p:spPr bwMode="auto">
              <a:xfrm>
                <a:off x="1244" y="2589"/>
                <a:ext cx="2" cy="14"/>
              </a:xfrm>
              <a:custGeom>
                <a:avLst/>
                <a:gdLst>
                  <a:gd name="T0" fmla="*/ 2 w 10"/>
                  <a:gd name="T1" fmla="*/ 0 h 69"/>
                  <a:gd name="T2" fmla="*/ 1 w 10"/>
                  <a:gd name="T3" fmla="*/ 4 h 69"/>
                  <a:gd name="T4" fmla="*/ 1 w 10"/>
                  <a:gd name="T5" fmla="*/ 7 h 69"/>
                  <a:gd name="T6" fmla="*/ 0 w 10"/>
                  <a:gd name="T7" fmla="*/ 11 h 69"/>
                  <a:gd name="T8" fmla="*/ 0 w 10"/>
                  <a:gd name="T9" fmla="*/ 14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9">
                    <a:moveTo>
                      <a:pt x="10" y="0"/>
                    </a:moveTo>
                    <a:lnTo>
                      <a:pt x="7" y="18"/>
                    </a:lnTo>
                    <a:lnTo>
                      <a:pt x="5" y="35"/>
                    </a:lnTo>
                    <a:lnTo>
                      <a:pt x="2" y="52"/>
                    </a:lnTo>
                    <a:lnTo>
                      <a:pt x="0" y="6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1" name="Freeform 23"/>
              <p:cNvSpPr>
                <a:spLocks/>
              </p:cNvSpPr>
              <p:nvPr/>
            </p:nvSpPr>
            <p:spPr bwMode="auto">
              <a:xfrm>
                <a:off x="1246" y="2570"/>
                <a:ext cx="10" cy="19"/>
              </a:xfrm>
              <a:custGeom>
                <a:avLst/>
                <a:gdLst>
                  <a:gd name="T0" fmla="*/ 0 w 52"/>
                  <a:gd name="T1" fmla="*/ 19 h 99"/>
                  <a:gd name="T2" fmla="*/ 0 w 52"/>
                  <a:gd name="T3" fmla="*/ 18 h 99"/>
                  <a:gd name="T4" fmla="*/ 1 w 52"/>
                  <a:gd name="T5" fmla="*/ 17 h 99"/>
                  <a:gd name="T6" fmla="*/ 1 w 52"/>
                  <a:gd name="T7" fmla="*/ 16 h 99"/>
                  <a:gd name="T8" fmla="*/ 2 w 52"/>
                  <a:gd name="T9" fmla="*/ 15 h 99"/>
                  <a:gd name="T10" fmla="*/ 2 w 52"/>
                  <a:gd name="T11" fmla="*/ 14 h 99"/>
                  <a:gd name="T12" fmla="*/ 3 w 52"/>
                  <a:gd name="T13" fmla="*/ 13 h 99"/>
                  <a:gd name="T14" fmla="*/ 3 w 52"/>
                  <a:gd name="T15" fmla="*/ 12 h 99"/>
                  <a:gd name="T16" fmla="*/ 3 w 52"/>
                  <a:gd name="T17" fmla="*/ 12 h 99"/>
                  <a:gd name="T18" fmla="*/ 4 w 52"/>
                  <a:gd name="T19" fmla="*/ 11 h 99"/>
                  <a:gd name="T20" fmla="*/ 4 w 52"/>
                  <a:gd name="T21" fmla="*/ 10 h 99"/>
                  <a:gd name="T22" fmla="*/ 5 w 52"/>
                  <a:gd name="T23" fmla="*/ 9 h 99"/>
                  <a:gd name="T24" fmla="*/ 5 w 52"/>
                  <a:gd name="T25" fmla="*/ 8 h 99"/>
                  <a:gd name="T26" fmla="*/ 6 w 52"/>
                  <a:gd name="T27" fmla="*/ 7 h 99"/>
                  <a:gd name="T28" fmla="*/ 6 w 52"/>
                  <a:gd name="T29" fmla="*/ 7 h 99"/>
                  <a:gd name="T30" fmla="*/ 6 w 52"/>
                  <a:gd name="T31" fmla="*/ 6 h 99"/>
                  <a:gd name="T32" fmla="*/ 7 w 52"/>
                  <a:gd name="T33" fmla="*/ 5 h 99"/>
                  <a:gd name="T34" fmla="*/ 7 w 52"/>
                  <a:gd name="T35" fmla="*/ 5 h 99"/>
                  <a:gd name="T36" fmla="*/ 8 w 52"/>
                  <a:gd name="T37" fmla="*/ 4 h 99"/>
                  <a:gd name="T38" fmla="*/ 8 w 52"/>
                  <a:gd name="T39" fmla="*/ 3 h 99"/>
                  <a:gd name="T40" fmla="*/ 8 w 52"/>
                  <a:gd name="T41" fmla="*/ 2 h 99"/>
                  <a:gd name="T42" fmla="*/ 9 w 52"/>
                  <a:gd name="T43" fmla="*/ 2 h 99"/>
                  <a:gd name="T44" fmla="*/ 9 w 52"/>
                  <a:gd name="T45" fmla="*/ 1 h 99"/>
                  <a:gd name="T46" fmla="*/ 9 w 52"/>
                  <a:gd name="T47" fmla="*/ 1 h 99"/>
                  <a:gd name="T48" fmla="*/ 10 w 52"/>
                  <a:gd name="T49" fmla="*/ 0 h 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2" h="99">
                    <a:moveTo>
                      <a:pt x="0" y="99"/>
                    </a:moveTo>
                    <a:lnTo>
                      <a:pt x="2" y="95"/>
                    </a:lnTo>
                    <a:lnTo>
                      <a:pt x="5" y="89"/>
                    </a:lnTo>
                    <a:lnTo>
                      <a:pt x="7" y="85"/>
                    </a:lnTo>
                    <a:lnTo>
                      <a:pt x="9" y="79"/>
                    </a:lnTo>
                    <a:lnTo>
                      <a:pt x="11" y="75"/>
                    </a:lnTo>
                    <a:lnTo>
                      <a:pt x="14" y="70"/>
                    </a:lnTo>
                    <a:lnTo>
                      <a:pt x="16" y="65"/>
                    </a:lnTo>
                    <a:lnTo>
                      <a:pt x="18" y="60"/>
                    </a:lnTo>
                    <a:lnTo>
                      <a:pt x="20" y="56"/>
                    </a:lnTo>
                    <a:lnTo>
                      <a:pt x="23" y="52"/>
                    </a:lnTo>
                    <a:lnTo>
                      <a:pt x="25" y="47"/>
                    </a:lnTo>
                    <a:lnTo>
                      <a:pt x="27" y="43"/>
                    </a:lnTo>
                    <a:lnTo>
                      <a:pt x="29" y="39"/>
                    </a:lnTo>
                    <a:lnTo>
                      <a:pt x="31" y="35"/>
                    </a:lnTo>
                    <a:lnTo>
                      <a:pt x="33" y="31"/>
                    </a:lnTo>
                    <a:lnTo>
                      <a:pt x="35" y="27"/>
                    </a:lnTo>
                    <a:lnTo>
                      <a:pt x="37" y="24"/>
                    </a:lnTo>
                    <a:lnTo>
                      <a:pt x="39" y="20"/>
                    </a:lnTo>
                    <a:lnTo>
                      <a:pt x="41" y="16"/>
                    </a:lnTo>
                    <a:lnTo>
                      <a:pt x="43" y="13"/>
                    </a:lnTo>
                    <a:lnTo>
                      <a:pt x="45" y="9"/>
                    </a:lnTo>
                    <a:lnTo>
                      <a:pt x="47" y="7"/>
                    </a:lnTo>
                    <a:lnTo>
                      <a:pt x="49" y="4"/>
                    </a:lnTo>
                    <a:lnTo>
                      <a:pt x="5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2" name="Line 24"/>
              <p:cNvSpPr>
                <a:spLocks noChangeShapeType="1"/>
              </p:cNvSpPr>
              <p:nvPr/>
            </p:nvSpPr>
            <p:spPr bwMode="auto">
              <a:xfrm>
                <a:off x="1273" y="251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53" name="Line 25"/>
              <p:cNvSpPr>
                <a:spLocks noChangeShapeType="1"/>
              </p:cNvSpPr>
              <p:nvPr/>
            </p:nvSpPr>
            <p:spPr bwMode="auto">
              <a:xfrm flipH="1">
                <a:off x="1272" y="2514"/>
                <a:ext cx="1"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54" name="Freeform 26"/>
              <p:cNvSpPr>
                <a:spLocks/>
              </p:cNvSpPr>
              <p:nvPr/>
            </p:nvSpPr>
            <p:spPr bwMode="auto">
              <a:xfrm>
                <a:off x="1258" y="2542"/>
                <a:ext cx="1" cy="3"/>
              </a:xfrm>
              <a:custGeom>
                <a:avLst/>
                <a:gdLst>
                  <a:gd name="T0" fmla="*/ 1 w 8"/>
                  <a:gd name="T1" fmla="*/ 3 h 16"/>
                  <a:gd name="T2" fmla="*/ 1 w 8"/>
                  <a:gd name="T3" fmla="*/ 3 h 16"/>
                  <a:gd name="T4" fmla="*/ 1 w 8"/>
                  <a:gd name="T5" fmla="*/ 3 h 16"/>
                  <a:gd name="T6" fmla="*/ 1 w 8"/>
                  <a:gd name="T7" fmla="*/ 3 h 16"/>
                  <a:gd name="T8" fmla="*/ 1 w 8"/>
                  <a:gd name="T9" fmla="*/ 3 h 16"/>
                  <a:gd name="T10" fmla="*/ 1 w 8"/>
                  <a:gd name="T11" fmla="*/ 2 h 16"/>
                  <a:gd name="T12" fmla="*/ 1 w 8"/>
                  <a:gd name="T13" fmla="*/ 2 h 16"/>
                  <a:gd name="T14" fmla="*/ 1 w 8"/>
                  <a:gd name="T15" fmla="*/ 2 h 16"/>
                  <a:gd name="T16" fmla="*/ 1 w 8"/>
                  <a:gd name="T17" fmla="*/ 2 h 16"/>
                  <a:gd name="T18" fmla="*/ 1 w 8"/>
                  <a:gd name="T19" fmla="*/ 2 h 16"/>
                  <a:gd name="T20" fmla="*/ 0 w 8"/>
                  <a:gd name="T21" fmla="*/ 2 h 16"/>
                  <a:gd name="T22" fmla="*/ 0 w 8"/>
                  <a:gd name="T23" fmla="*/ 2 h 16"/>
                  <a:gd name="T24" fmla="*/ 0 w 8"/>
                  <a:gd name="T25" fmla="*/ 2 h 16"/>
                  <a:gd name="T26" fmla="*/ 0 w 8"/>
                  <a:gd name="T27" fmla="*/ 2 h 16"/>
                  <a:gd name="T28" fmla="*/ 0 w 8"/>
                  <a:gd name="T29" fmla="*/ 2 h 16"/>
                  <a:gd name="T30" fmla="*/ 0 w 8"/>
                  <a:gd name="T31" fmla="*/ 2 h 16"/>
                  <a:gd name="T32" fmla="*/ 0 w 8"/>
                  <a:gd name="T33" fmla="*/ 1 h 16"/>
                  <a:gd name="T34" fmla="*/ 0 w 8"/>
                  <a:gd name="T35" fmla="*/ 1 h 16"/>
                  <a:gd name="T36" fmla="*/ 0 w 8"/>
                  <a:gd name="T37" fmla="*/ 1 h 16"/>
                  <a:gd name="T38" fmla="*/ 0 w 8"/>
                  <a:gd name="T39" fmla="*/ 1 h 16"/>
                  <a:gd name="T40" fmla="*/ 0 w 8"/>
                  <a:gd name="T41" fmla="*/ 1 h 16"/>
                  <a:gd name="T42" fmla="*/ 0 w 8"/>
                  <a:gd name="T43" fmla="*/ 1 h 16"/>
                  <a:gd name="T44" fmla="*/ 0 w 8"/>
                  <a:gd name="T45" fmla="*/ 0 h 16"/>
                  <a:gd name="T46" fmla="*/ 0 w 8"/>
                  <a:gd name="T47" fmla="*/ 0 h 16"/>
                  <a:gd name="T48" fmla="*/ 0 w 8"/>
                  <a:gd name="T49" fmla="*/ 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 h="16">
                    <a:moveTo>
                      <a:pt x="8" y="16"/>
                    </a:moveTo>
                    <a:lnTo>
                      <a:pt x="7" y="16"/>
                    </a:lnTo>
                    <a:lnTo>
                      <a:pt x="6" y="14"/>
                    </a:lnTo>
                    <a:lnTo>
                      <a:pt x="5" y="13"/>
                    </a:lnTo>
                    <a:lnTo>
                      <a:pt x="4" y="12"/>
                    </a:lnTo>
                    <a:lnTo>
                      <a:pt x="3" y="11"/>
                    </a:lnTo>
                    <a:lnTo>
                      <a:pt x="3" y="10"/>
                    </a:lnTo>
                    <a:lnTo>
                      <a:pt x="2" y="9"/>
                    </a:lnTo>
                    <a:lnTo>
                      <a:pt x="2" y="8"/>
                    </a:lnTo>
                    <a:lnTo>
                      <a:pt x="1" y="7"/>
                    </a:lnTo>
                    <a:lnTo>
                      <a:pt x="1" y="6"/>
                    </a:lnTo>
                    <a:lnTo>
                      <a:pt x="1" y="4"/>
                    </a:lnTo>
                    <a:lnTo>
                      <a:pt x="0" y="3"/>
                    </a:lnTo>
                    <a:lnTo>
                      <a:pt x="0" y="2"/>
                    </a:lnTo>
                    <a:lnTo>
                      <a:pt x="0" y="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5" name="Freeform 27"/>
              <p:cNvSpPr>
                <a:spLocks/>
              </p:cNvSpPr>
              <p:nvPr/>
            </p:nvSpPr>
            <p:spPr bwMode="auto">
              <a:xfrm>
                <a:off x="1258" y="2528"/>
                <a:ext cx="4" cy="14"/>
              </a:xfrm>
              <a:custGeom>
                <a:avLst/>
                <a:gdLst>
                  <a:gd name="T0" fmla="*/ 4 w 22"/>
                  <a:gd name="T1" fmla="*/ 0 h 70"/>
                  <a:gd name="T2" fmla="*/ 3 w 22"/>
                  <a:gd name="T3" fmla="*/ 4 h 70"/>
                  <a:gd name="T4" fmla="*/ 2 w 22"/>
                  <a:gd name="T5" fmla="*/ 7 h 70"/>
                  <a:gd name="T6" fmla="*/ 1 w 22"/>
                  <a:gd name="T7" fmla="*/ 10 h 70"/>
                  <a:gd name="T8" fmla="*/ 0 w 22"/>
                  <a:gd name="T9" fmla="*/ 14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70">
                    <a:moveTo>
                      <a:pt x="22" y="0"/>
                    </a:moveTo>
                    <a:lnTo>
                      <a:pt x="16" y="18"/>
                    </a:lnTo>
                    <a:lnTo>
                      <a:pt x="11" y="34"/>
                    </a:lnTo>
                    <a:lnTo>
                      <a:pt x="5" y="52"/>
                    </a:lnTo>
                    <a:lnTo>
                      <a:pt x="0" y="7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6" name="Freeform 28"/>
              <p:cNvSpPr>
                <a:spLocks/>
              </p:cNvSpPr>
              <p:nvPr/>
            </p:nvSpPr>
            <p:spPr bwMode="auto">
              <a:xfrm>
                <a:off x="1262" y="2514"/>
                <a:ext cx="10" cy="14"/>
              </a:xfrm>
              <a:custGeom>
                <a:avLst/>
                <a:gdLst>
                  <a:gd name="T0" fmla="*/ 0 w 51"/>
                  <a:gd name="T1" fmla="*/ 14 h 67"/>
                  <a:gd name="T2" fmla="*/ 0 w 51"/>
                  <a:gd name="T3" fmla="*/ 13 h 67"/>
                  <a:gd name="T4" fmla="*/ 1 w 51"/>
                  <a:gd name="T5" fmla="*/ 12 h 67"/>
                  <a:gd name="T6" fmla="*/ 2 w 51"/>
                  <a:gd name="T7" fmla="*/ 11 h 67"/>
                  <a:gd name="T8" fmla="*/ 2 w 51"/>
                  <a:gd name="T9" fmla="*/ 11 h 67"/>
                  <a:gd name="T10" fmla="*/ 3 w 51"/>
                  <a:gd name="T11" fmla="*/ 10 h 67"/>
                  <a:gd name="T12" fmla="*/ 3 w 51"/>
                  <a:gd name="T13" fmla="*/ 9 h 67"/>
                  <a:gd name="T14" fmla="*/ 3 w 51"/>
                  <a:gd name="T15" fmla="*/ 9 h 67"/>
                  <a:gd name="T16" fmla="*/ 4 w 51"/>
                  <a:gd name="T17" fmla="*/ 8 h 67"/>
                  <a:gd name="T18" fmla="*/ 4 w 51"/>
                  <a:gd name="T19" fmla="*/ 7 h 67"/>
                  <a:gd name="T20" fmla="*/ 5 w 51"/>
                  <a:gd name="T21" fmla="*/ 6 h 67"/>
                  <a:gd name="T22" fmla="*/ 5 w 51"/>
                  <a:gd name="T23" fmla="*/ 6 h 67"/>
                  <a:gd name="T24" fmla="*/ 5 w 51"/>
                  <a:gd name="T25" fmla="*/ 5 h 67"/>
                  <a:gd name="T26" fmla="*/ 6 w 51"/>
                  <a:gd name="T27" fmla="*/ 5 h 67"/>
                  <a:gd name="T28" fmla="*/ 6 w 51"/>
                  <a:gd name="T29" fmla="*/ 4 h 67"/>
                  <a:gd name="T30" fmla="*/ 7 w 51"/>
                  <a:gd name="T31" fmla="*/ 4 h 67"/>
                  <a:gd name="T32" fmla="*/ 7 w 51"/>
                  <a:gd name="T33" fmla="*/ 3 h 67"/>
                  <a:gd name="T34" fmla="*/ 7 w 51"/>
                  <a:gd name="T35" fmla="*/ 3 h 67"/>
                  <a:gd name="T36" fmla="*/ 8 w 51"/>
                  <a:gd name="T37" fmla="*/ 2 h 67"/>
                  <a:gd name="T38" fmla="*/ 8 w 51"/>
                  <a:gd name="T39" fmla="*/ 2 h 67"/>
                  <a:gd name="T40" fmla="*/ 8 w 51"/>
                  <a:gd name="T41" fmla="*/ 1 h 67"/>
                  <a:gd name="T42" fmla="*/ 9 w 51"/>
                  <a:gd name="T43" fmla="*/ 1 h 67"/>
                  <a:gd name="T44" fmla="*/ 9 w 51"/>
                  <a:gd name="T45" fmla="*/ 0 h 67"/>
                  <a:gd name="T46" fmla="*/ 10 w 51"/>
                  <a:gd name="T47" fmla="*/ 0 h 67"/>
                  <a:gd name="T48" fmla="*/ 10 w 51"/>
                  <a:gd name="T49" fmla="*/ 0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1" h="67">
                    <a:moveTo>
                      <a:pt x="0" y="67"/>
                    </a:moveTo>
                    <a:lnTo>
                      <a:pt x="2" y="62"/>
                    </a:lnTo>
                    <a:lnTo>
                      <a:pt x="5" y="59"/>
                    </a:lnTo>
                    <a:lnTo>
                      <a:pt x="8" y="55"/>
                    </a:lnTo>
                    <a:lnTo>
                      <a:pt x="10" y="51"/>
                    </a:lnTo>
                    <a:lnTo>
                      <a:pt x="13" y="48"/>
                    </a:lnTo>
                    <a:lnTo>
                      <a:pt x="15" y="44"/>
                    </a:lnTo>
                    <a:lnTo>
                      <a:pt x="17" y="41"/>
                    </a:lnTo>
                    <a:lnTo>
                      <a:pt x="19" y="38"/>
                    </a:lnTo>
                    <a:lnTo>
                      <a:pt x="21" y="34"/>
                    </a:lnTo>
                    <a:lnTo>
                      <a:pt x="23" y="31"/>
                    </a:lnTo>
                    <a:lnTo>
                      <a:pt x="26" y="28"/>
                    </a:lnTo>
                    <a:lnTo>
                      <a:pt x="28" y="26"/>
                    </a:lnTo>
                    <a:lnTo>
                      <a:pt x="30" y="22"/>
                    </a:lnTo>
                    <a:lnTo>
                      <a:pt x="32" y="20"/>
                    </a:lnTo>
                    <a:lnTo>
                      <a:pt x="34" y="18"/>
                    </a:lnTo>
                    <a:lnTo>
                      <a:pt x="36" y="14"/>
                    </a:lnTo>
                    <a:lnTo>
                      <a:pt x="37" y="12"/>
                    </a:lnTo>
                    <a:lnTo>
                      <a:pt x="39" y="10"/>
                    </a:lnTo>
                    <a:lnTo>
                      <a:pt x="41" y="8"/>
                    </a:lnTo>
                    <a:lnTo>
                      <a:pt x="43" y="7"/>
                    </a:lnTo>
                    <a:lnTo>
                      <a:pt x="46" y="4"/>
                    </a:lnTo>
                    <a:lnTo>
                      <a:pt x="47" y="2"/>
                    </a:lnTo>
                    <a:lnTo>
                      <a:pt x="49" y="1"/>
                    </a:lnTo>
                    <a:lnTo>
                      <a:pt x="5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7" name="Freeform 29"/>
              <p:cNvSpPr>
                <a:spLocks/>
              </p:cNvSpPr>
              <p:nvPr/>
            </p:nvSpPr>
            <p:spPr bwMode="auto">
              <a:xfrm>
                <a:off x="1282" y="2480"/>
                <a:ext cx="1" cy="9"/>
              </a:xfrm>
              <a:custGeom>
                <a:avLst/>
                <a:gdLst>
                  <a:gd name="T0" fmla="*/ 1 w 5"/>
                  <a:gd name="T1" fmla="*/ 9 h 47"/>
                  <a:gd name="T2" fmla="*/ 1 w 5"/>
                  <a:gd name="T3" fmla="*/ 9 h 47"/>
                  <a:gd name="T4" fmla="*/ 1 w 5"/>
                  <a:gd name="T5" fmla="*/ 9 h 47"/>
                  <a:gd name="T6" fmla="*/ 1 w 5"/>
                  <a:gd name="T7" fmla="*/ 9 h 47"/>
                  <a:gd name="T8" fmla="*/ 1 w 5"/>
                  <a:gd name="T9" fmla="*/ 8 h 47"/>
                  <a:gd name="T10" fmla="*/ 0 w 5"/>
                  <a:gd name="T11" fmla="*/ 8 h 47"/>
                  <a:gd name="T12" fmla="*/ 0 w 5"/>
                  <a:gd name="T13" fmla="*/ 8 h 47"/>
                  <a:gd name="T14" fmla="*/ 0 w 5"/>
                  <a:gd name="T15" fmla="*/ 8 h 47"/>
                  <a:gd name="T16" fmla="*/ 0 w 5"/>
                  <a:gd name="T17" fmla="*/ 7 h 47"/>
                  <a:gd name="T18" fmla="*/ 0 w 5"/>
                  <a:gd name="T19" fmla="*/ 7 h 47"/>
                  <a:gd name="T20" fmla="*/ 0 w 5"/>
                  <a:gd name="T21" fmla="*/ 7 h 47"/>
                  <a:gd name="T22" fmla="*/ 0 w 5"/>
                  <a:gd name="T23" fmla="*/ 7 h 47"/>
                  <a:gd name="T24" fmla="*/ 0 w 5"/>
                  <a:gd name="T25" fmla="*/ 6 h 47"/>
                  <a:gd name="T26" fmla="*/ 0 w 5"/>
                  <a:gd name="T27" fmla="*/ 6 h 47"/>
                  <a:gd name="T28" fmla="*/ 0 w 5"/>
                  <a:gd name="T29" fmla="*/ 5 h 47"/>
                  <a:gd name="T30" fmla="*/ 0 w 5"/>
                  <a:gd name="T31" fmla="*/ 5 h 47"/>
                  <a:gd name="T32" fmla="*/ 0 w 5"/>
                  <a:gd name="T33" fmla="*/ 4 h 47"/>
                  <a:gd name="T34" fmla="*/ 0 w 5"/>
                  <a:gd name="T35" fmla="*/ 4 h 47"/>
                  <a:gd name="T36" fmla="*/ 0 w 5"/>
                  <a:gd name="T37" fmla="*/ 3 h 47"/>
                  <a:gd name="T38" fmla="*/ 0 w 5"/>
                  <a:gd name="T39" fmla="*/ 3 h 47"/>
                  <a:gd name="T40" fmla="*/ 0 w 5"/>
                  <a:gd name="T41" fmla="*/ 2 h 47"/>
                  <a:gd name="T42" fmla="*/ 0 w 5"/>
                  <a:gd name="T43" fmla="*/ 2 h 47"/>
                  <a:gd name="T44" fmla="*/ 0 w 5"/>
                  <a:gd name="T45" fmla="*/ 1 h 47"/>
                  <a:gd name="T46" fmla="*/ 0 w 5"/>
                  <a:gd name="T47" fmla="*/ 1 h 47"/>
                  <a:gd name="T48" fmla="*/ 0 w 5"/>
                  <a:gd name="T49" fmla="*/ 0 h 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 h="47">
                    <a:moveTo>
                      <a:pt x="5" y="47"/>
                    </a:moveTo>
                    <a:lnTo>
                      <a:pt x="5" y="46"/>
                    </a:lnTo>
                    <a:lnTo>
                      <a:pt x="4" y="46"/>
                    </a:lnTo>
                    <a:lnTo>
                      <a:pt x="3" y="45"/>
                    </a:lnTo>
                    <a:lnTo>
                      <a:pt x="3" y="44"/>
                    </a:lnTo>
                    <a:lnTo>
                      <a:pt x="2" y="43"/>
                    </a:lnTo>
                    <a:lnTo>
                      <a:pt x="2" y="42"/>
                    </a:lnTo>
                    <a:lnTo>
                      <a:pt x="1" y="40"/>
                    </a:lnTo>
                    <a:lnTo>
                      <a:pt x="1" y="38"/>
                    </a:lnTo>
                    <a:lnTo>
                      <a:pt x="0" y="37"/>
                    </a:lnTo>
                    <a:lnTo>
                      <a:pt x="0" y="35"/>
                    </a:lnTo>
                    <a:lnTo>
                      <a:pt x="0" y="34"/>
                    </a:lnTo>
                    <a:lnTo>
                      <a:pt x="0" y="32"/>
                    </a:lnTo>
                    <a:lnTo>
                      <a:pt x="0" y="29"/>
                    </a:lnTo>
                    <a:lnTo>
                      <a:pt x="0" y="27"/>
                    </a:lnTo>
                    <a:lnTo>
                      <a:pt x="0" y="25"/>
                    </a:lnTo>
                    <a:lnTo>
                      <a:pt x="0" y="23"/>
                    </a:lnTo>
                    <a:lnTo>
                      <a:pt x="0" y="20"/>
                    </a:lnTo>
                    <a:lnTo>
                      <a:pt x="0" y="18"/>
                    </a:lnTo>
                    <a:lnTo>
                      <a:pt x="0" y="16"/>
                    </a:lnTo>
                    <a:lnTo>
                      <a:pt x="0" y="13"/>
                    </a:lnTo>
                    <a:lnTo>
                      <a:pt x="1" y="10"/>
                    </a:lnTo>
                    <a:lnTo>
                      <a:pt x="1" y="7"/>
                    </a:lnTo>
                    <a:lnTo>
                      <a:pt x="2" y="4"/>
                    </a:lnTo>
                    <a:lnTo>
                      <a:pt x="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8" name="Freeform 30"/>
              <p:cNvSpPr>
                <a:spLocks/>
              </p:cNvSpPr>
              <p:nvPr/>
            </p:nvSpPr>
            <p:spPr bwMode="auto">
              <a:xfrm>
                <a:off x="1282" y="2466"/>
                <a:ext cx="7" cy="14"/>
              </a:xfrm>
              <a:custGeom>
                <a:avLst/>
                <a:gdLst>
                  <a:gd name="T0" fmla="*/ 7 w 34"/>
                  <a:gd name="T1" fmla="*/ 0 h 67"/>
                  <a:gd name="T2" fmla="*/ 5 w 34"/>
                  <a:gd name="T3" fmla="*/ 4 h 67"/>
                  <a:gd name="T4" fmla="*/ 4 w 34"/>
                  <a:gd name="T5" fmla="*/ 7 h 67"/>
                  <a:gd name="T6" fmla="*/ 2 w 34"/>
                  <a:gd name="T7" fmla="*/ 11 h 67"/>
                  <a:gd name="T8" fmla="*/ 0 w 34"/>
                  <a:gd name="T9" fmla="*/ 14 h 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67">
                    <a:moveTo>
                      <a:pt x="34" y="0"/>
                    </a:moveTo>
                    <a:lnTo>
                      <a:pt x="26" y="17"/>
                    </a:lnTo>
                    <a:lnTo>
                      <a:pt x="17" y="34"/>
                    </a:lnTo>
                    <a:lnTo>
                      <a:pt x="8" y="51"/>
                    </a:lnTo>
                    <a:lnTo>
                      <a:pt x="0" y="6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59" name="Freeform 31"/>
              <p:cNvSpPr>
                <a:spLocks/>
              </p:cNvSpPr>
              <p:nvPr/>
            </p:nvSpPr>
            <p:spPr bwMode="auto">
              <a:xfrm>
                <a:off x="1289" y="2460"/>
                <a:ext cx="8" cy="6"/>
              </a:xfrm>
              <a:custGeom>
                <a:avLst/>
                <a:gdLst>
                  <a:gd name="T0" fmla="*/ 0 w 43"/>
                  <a:gd name="T1" fmla="*/ 6 h 32"/>
                  <a:gd name="T2" fmla="*/ 1 w 43"/>
                  <a:gd name="T3" fmla="*/ 5 h 32"/>
                  <a:gd name="T4" fmla="*/ 1 w 43"/>
                  <a:gd name="T5" fmla="*/ 5 h 32"/>
                  <a:gd name="T6" fmla="*/ 1 w 43"/>
                  <a:gd name="T7" fmla="*/ 5 h 32"/>
                  <a:gd name="T8" fmla="*/ 2 w 43"/>
                  <a:gd name="T9" fmla="*/ 4 h 32"/>
                  <a:gd name="T10" fmla="*/ 2 w 43"/>
                  <a:gd name="T11" fmla="*/ 4 h 32"/>
                  <a:gd name="T12" fmla="*/ 2 w 43"/>
                  <a:gd name="T13" fmla="*/ 3 h 32"/>
                  <a:gd name="T14" fmla="*/ 3 w 43"/>
                  <a:gd name="T15" fmla="*/ 3 h 32"/>
                  <a:gd name="T16" fmla="*/ 3 w 43"/>
                  <a:gd name="T17" fmla="*/ 3 h 32"/>
                  <a:gd name="T18" fmla="*/ 4 w 43"/>
                  <a:gd name="T19" fmla="*/ 2 h 32"/>
                  <a:gd name="T20" fmla="*/ 4 w 43"/>
                  <a:gd name="T21" fmla="*/ 2 h 32"/>
                  <a:gd name="T22" fmla="*/ 4 w 43"/>
                  <a:gd name="T23" fmla="*/ 2 h 32"/>
                  <a:gd name="T24" fmla="*/ 5 w 43"/>
                  <a:gd name="T25" fmla="*/ 2 h 32"/>
                  <a:gd name="T26" fmla="*/ 5 w 43"/>
                  <a:gd name="T27" fmla="*/ 1 h 32"/>
                  <a:gd name="T28" fmla="*/ 5 w 43"/>
                  <a:gd name="T29" fmla="*/ 1 h 32"/>
                  <a:gd name="T30" fmla="*/ 6 w 43"/>
                  <a:gd name="T31" fmla="*/ 1 h 32"/>
                  <a:gd name="T32" fmla="*/ 6 w 43"/>
                  <a:gd name="T33" fmla="*/ 1 h 32"/>
                  <a:gd name="T34" fmla="*/ 6 w 43"/>
                  <a:gd name="T35" fmla="*/ 0 h 32"/>
                  <a:gd name="T36" fmla="*/ 7 w 43"/>
                  <a:gd name="T37" fmla="*/ 0 h 32"/>
                  <a:gd name="T38" fmla="*/ 7 w 43"/>
                  <a:gd name="T39" fmla="*/ 0 h 32"/>
                  <a:gd name="T40" fmla="*/ 7 w 43"/>
                  <a:gd name="T41" fmla="*/ 0 h 32"/>
                  <a:gd name="T42" fmla="*/ 7 w 43"/>
                  <a:gd name="T43" fmla="*/ 0 h 32"/>
                  <a:gd name="T44" fmla="*/ 7 w 43"/>
                  <a:gd name="T45" fmla="*/ 0 h 32"/>
                  <a:gd name="T46" fmla="*/ 8 w 43"/>
                  <a:gd name="T47" fmla="*/ 0 h 32"/>
                  <a:gd name="T48" fmla="*/ 8 w 43"/>
                  <a:gd name="T49" fmla="*/ 0 h 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3" h="32">
                    <a:moveTo>
                      <a:pt x="0" y="32"/>
                    </a:moveTo>
                    <a:lnTo>
                      <a:pt x="3" y="29"/>
                    </a:lnTo>
                    <a:lnTo>
                      <a:pt x="5" y="27"/>
                    </a:lnTo>
                    <a:lnTo>
                      <a:pt x="7" y="25"/>
                    </a:lnTo>
                    <a:lnTo>
                      <a:pt x="9" y="22"/>
                    </a:lnTo>
                    <a:lnTo>
                      <a:pt x="11" y="20"/>
                    </a:lnTo>
                    <a:lnTo>
                      <a:pt x="13" y="18"/>
                    </a:lnTo>
                    <a:lnTo>
                      <a:pt x="15" y="16"/>
                    </a:lnTo>
                    <a:lnTo>
                      <a:pt x="17" y="15"/>
                    </a:lnTo>
                    <a:lnTo>
                      <a:pt x="19" y="12"/>
                    </a:lnTo>
                    <a:lnTo>
                      <a:pt x="21" y="11"/>
                    </a:lnTo>
                    <a:lnTo>
                      <a:pt x="23" y="9"/>
                    </a:lnTo>
                    <a:lnTo>
                      <a:pt x="25" y="8"/>
                    </a:lnTo>
                    <a:lnTo>
                      <a:pt x="27" y="7"/>
                    </a:lnTo>
                    <a:lnTo>
                      <a:pt x="29" y="6"/>
                    </a:lnTo>
                    <a:lnTo>
                      <a:pt x="31" y="5"/>
                    </a:lnTo>
                    <a:lnTo>
                      <a:pt x="32" y="4"/>
                    </a:lnTo>
                    <a:lnTo>
                      <a:pt x="34" y="2"/>
                    </a:lnTo>
                    <a:lnTo>
                      <a:pt x="35" y="1"/>
                    </a:lnTo>
                    <a:lnTo>
                      <a:pt x="36" y="1"/>
                    </a:lnTo>
                    <a:lnTo>
                      <a:pt x="38" y="0"/>
                    </a:lnTo>
                    <a:lnTo>
                      <a:pt x="39" y="0"/>
                    </a:lnTo>
                    <a:lnTo>
                      <a:pt x="40" y="0"/>
                    </a:lnTo>
                    <a:lnTo>
                      <a:pt x="41" y="0"/>
                    </a:lnTo>
                    <a:lnTo>
                      <a:pt x="4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0" name="Line 32"/>
              <p:cNvSpPr>
                <a:spLocks noChangeShapeType="1"/>
              </p:cNvSpPr>
              <p:nvPr/>
            </p:nvSpPr>
            <p:spPr bwMode="auto">
              <a:xfrm>
                <a:off x="1311" y="2436"/>
                <a:ext cx="0"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61" name="Freeform 33"/>
              <p:cNvSpPr>
                <a:spLocks/>
              </p:cNvSpPr>
              <p:nvPr/>
            </p:nvSpPr>
            <p:spPr bwMode="auto">
              <a:xfrm>
                <a:off x="1311" y="2422"/>
                <a:ext cx="4" cy="14"/>
              </a:xfrm>
              <a:custGeom>
                <a:avLst/>
                <a:gdLst>
                  <a:gd name="T0" fmla="*/ 0 w 20"/>
                  <a:gd name="T1" fmla="*/ 14 h 73"/>
                  <a:gd name="T2" fmla="*/ 0 w 20"/>
                  <a:gd name="T3" fmla="*/ 14 h 73"/>
                  <a:gd name="T4" fmla="*/ 0 w 20"/>
                  <a:gd name="T5" fmla="*/ 13 h 73"/>
                  <a:gd name="T6" fmla="*/ 0 w 20"/>
                  <a:gd name="T7" fmla="*/ 13 h 73"/>
                  <a:gd name="T8" fmla="*/ 0 w 20"/>
                  <a:gd name="T9" fmla="*/ 12 h 73"/>
                  <a:gd name="T10" fmla="*/ 0 w 20"/>
                  <a:gd name="T11" fmla="*/ 12 h 73"/>
                  <a:gd name="T12" fmla="*/ 0 w 20"/>
                  <a:gd name="T13" fmla="*/ 12 h 73"/>
                  <a:gd name="T14" fmla="*/ 0 w 20"/>
                  <a:gd name="T15" fmla="*/ 11 h 73"/>
                  <a:gd name="T16" fmla="*/ 0 w 20"/>
                  <a:gd name="T17" fmla="*/ 10 h 73"/>
                  <a:gd name="T18" fmla="*/ 1 w 20"/>
                  <a:gd name="T19" fmla="*/ 10 h 73"/>
                  <a:gd name="T20" fmla="*/ 1 w 20"/>
                  <a:gd name="T21" fmla="*/ 9 h 73"/>
                  <a:gd name="T22" fmla="*/ 1 w 20"/>
                  <a:gd name="T23" fmla="*/ 9 h 73"/>
                  <a:gd name="T24" fmla="*/ 1 w 20"/>
                  <a:gd name="T25" fmla="*/ 8 h 73"/>
                  <a:gd name="T26" fmla="*/ 1 w 20"/>
                  <a:gd name="T27" fmla="*/ 8 h 73"/>
                  <a:gd name="T28" fmla="*/ 1 w 20"/>
                  <a:gd name="T29" fmla="*/ 7 h 73"/>
                  <a:gd name="T30" fmla="*/ 2 w 20"/>
                  <a:gd name="T31" fmla="*/ 6 h 73"/>
                  <a:gd name="T32" fmla="*/ 2 w 20"/>
                  <a:gd name="T33" fmla="*/ 6 h 73"/>
                  <a:gd name="T34" fmla="*/ 2 w 20"/>
                  <a:gd name="T35" fmla="*/ 5 h 73"/>
                  <a:gd name="T36" fmla="*/ 2 w 20"/>
                  <a:gd name="T37" fmla="*/ 4 h 73"/>
                  <a:gd name="T38" fmla="*/ 3 w 20"/>
                  <a:gd name="T39" fmla="*/ 4 h 73"/>
                  <a:gd name="T40" fmla="*/ 3 w 20"/>
                  <a:gd name="T41" fmla="*/ 3 h 73"/>
                  <a:gd name="T42" fmla="*/ 3 w 20"/>
                  <a:gd name="T43" fmla="*/ 2 h 73"/>
                  <a:gd name="T44" fmla="*/ 3 w 20"/>
                  <a:gd name="T45" fmla="*/ 2 h 73"/>
                  <a:gd name="T46" fmla="*/ 4 w 20"/>
                  <a:gd name="T47" fmla="*/ 1 h 73"/>
                  <a:gd name="T48" fmla="*/ 4 w 20"/>
                  <a:gd name="T49" fmla="*/ 0 h 7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 h="73">
                    <a:moveTo>
                      <a:pt x="0" y="73"/>
                    </a:moveTo>
                    <a:lnTo>
                      <a:pt x="0" y="71"/>
                    </a:lnTo>
                    <a:lnTo>
                      <a:pt x="0" y="69"/>
                    </a:lnTo>
                    <a:lnTo>
                      <a:pt x="1" y="67"/>
                    </a:lnTo>
                    <a:lnTo>
                      <a:pt x="1" y="64"/>
                    </a:lnTo>
                    <a:lnTo>
                      <a:pt x="1" y="62"/>
                    </a:lnTo>
                    <a:lnTo>
                      <a:pt x="1" y="60"/>
                    </a:lnTo>
                    <a:lnTo>
                      <a:pt x="2" y="58"/>
                    </a:lnTo>
                    <a:lnTo>
                      <a:pt x="2" y="54"/>
                    </a:lnTo>
                    <a:lnTo>
                      <a:pt x="3" y="52"/>
                    </a:lnTo>
                    <a:lnTo>
                      <a:pt x="4" y="49"/>
                    </a:lnTo>
                    <a:lnTo>
                      <a:pt x="4" y="47"/>
                    </a:lnTo>
                    <a:lnTo>
                      <a:pt x="5" y="43"/>
                    </a:lnTo>
                    <a:lnTo>
                      <a:pt x="6" y="40"/>
                    </a:lnTo>
                    <a:lnTo>
                      <a:pt x="7" y="36"/>
                    </a:lnTo>
                    <a:lnTo>
                      <a:pt x="8" y="33"/>
                    </a:lnTo>
                    <a:lnTo>
                      <a:pt x="9" y="30"/>
                    </a:lnTo>
                    <a:lnTo>
                      <a:pt x="10" y="26"/>
                    </a:lnTo>
                    <a:lnTo>
                      <a:pt x="11" y="23"/>
                    </a:lnTo>
                    <a:lnTo>
                      <a:pt x="13" y="20"/>
                    </a:lnTo>
                    <a:lnTo>
                      <a:pt x="14" y="16"/>
                    </a:lnTo>
                    <a:lnTo>
                      <a:pt x="15" y="12"/>
                    </a:lnTo>
                    <a:lnTo>
                      <a:pt x="17" y="9"/>
                    </a:lnTo>
                    <a:lnTo>
                      <a:pt x="18" y="4"/>
                    </a:lnTo>
                    <a:lnTo>
                      <a:pt x="2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2" name="Freeform 34"/>
              <p:cNvSpPr>
                <a:spLocks/>
              </p:cNvSpPr>
              <p:nvPr/>
            </p:nvSpPr>
            <p:spPr bwMode="auto">
              <a:xfrm>
                <a:off x="1315" y="2410"/>
                <a:ext cx="9" cy="12"/>
              </a:xfrm>
              <a:custGeom>
                <a:avLst/>
                <a:gdLst>
                  <a:gd name="T0" fmla="*/ 9 w 42"/>
                  <a:gd name="T1" fmla="*/ 0 h 60"/>
                  <a:gd name="T2" fmla="*/ 7 w 42"/>
                  <a:gd name="T3" fmla="*/ 3 h 60"/>
                  <a:gd name="T4" fmla="*/ 5 w 42"/>
                  <a:gd name="T5" fmla="*/ 6 h 60"/>
                  <a:gd name="T6" fmla="*/ 2 w 42"/>
                  <a:gd name="T7" fmla="*/ 9 h 60"/>
                  <a:gd name="T8" fmla="*/ 0 w 42"/>
                  <a:gd name="T9" fmla="*/ 12 h 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0">
                    <a:moveTo>
                      <a:pt x="42" y="0"/>
                    </a:moveTo>
                    <a:lnTo>
                      <a:pt x="32" y="15"/>
                    </a:lnTo>
                    <a:lnTo>
                      <a:pt x="21" y="30"/>
                    </a:lnTo>
                    <a:lnTo>
                      <a:pt x="11" y="45"/>
                    </a:lnTo>
                    <a:lnTo>
                      <a:pt x="0" y="6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3" name="Freeform 35"/>
              <p:cNvSpPr>
                <a:spLocks/>
              </p:cNvSpPr>
              <p:nvPr/>
            </p:nvSpPr>
            <p:spPr bwMode="auto">
              <a:xfrm>
                <a:off x="1324" y="2409"/>
                <a:ext cx="4" cy="1"/>
              </a:xfrm>
              <a:custGeom>
                <a:avLst/>
                <a:gdLst>
                  <a:gd name="T0" fmla="*/ 0 w 24"/>
                  <a:gd name="T1" fmla="*/ 1 h 6"/>
                  <a:gd name="T2" fmla="*/ 0 w 24"/>
                  <a:gd name="T3" fmla="*/ 1 h 6"/>
                  <a:gd name="T4" fmla="*/ 1 w 24"/>
                  <a:gd name="T5" fmla="*/ 1 h 6"/>
                  <a:gd name="T6" fmla="*/ 1 w 24"/>
                  <a:gd name="T7" fmla="*/ 1 h 6"/>
                  <a:gd name="T8" fmla="*/ 1 w 24"/>
                  <a:gd name="T9" fmla="*/ 1 h 6"/>
                  <a:gd name="T10" fmla="*/ 1 w 24"/>
                  <a:gd name="T11" fmla="*/ 0 h 6"/>
                  <a:gd name="T12" fmla="*/ 1 w 24"/>
                  <a:gd name="T13" fmla="*/ 0 h 6"/>
                  <a:gd name="T14" fmla="*/ 2 w 24"/>
                  <a:gd name="T15" fmla="*/ 0 h 6"/>
                  <a:gd name="T16" fmla="*/ 2 w 24"/>
                  <a:gd name="T17" fmla="*/ 0 h 6"/>
                  <a:gd name="T18" fmla="*/ 2 w 24"/>
                  <a:gd name="T19" fmla="*/ 0 h 6"/>
                  <a:gd name="T20" fmla="*/ 2 w 24"/>
                  <a:gd name="T21" fmla="*/ 0 h 6"/>
                  <a:gd name="T22" fmla="*/ 2 w 24"/>
                  <a:gd name="T23" fmla="*/ 0 h 6"/>
                  <a:gd name="T24" fmla="*/ 3 w 24"/>
                  <a:gd name="T25" fmla="*/ 0 h 6"/>
                  <a:gd name="T26" fmla="*/ 3 w 24"/>
                  <a:gd name="T27" fmla="*/ 0 h 6"/>
                  <a:gd name="T28" fmla="*/ 3 w 24"/>
                  <a:gd name="T29" fmla="*/ 0 h 6"/>
                  <a:gd name="T30" fmla="*/ 3 w 24"/>
                  <a:gd name="T31" fmla="*/ 0 h 6"/>
                  <a:gd name="T32" fmla="*/ 3 w 24"/>
                  <a:gd name="T33" fmla="*/ 0 h 6"/>
                  <a:gd name="T34" fmla="*/ 3 w 24"/>
                  <a:gd name="T35" fmla="*/ 0 h 6"/>
                  <a:gd name="T36" fmla="*/ 3 w 24"/>
                  <a:gd name="T37" fmla="*/ 0 h 6"/>
                  <a:gd name="T38" fmla="*/ 4 w 24"/>
                  <a:gd name="T39" fmla="*/ 0 h 6"/>
                  <a:gd name="T40" fmla="*/ 4 w 24"/>
                  <a:gd name="T41" fmla="*/ 0 h 6"/>
                  <a:gd name="T42" fmla="*/ 4 w 24"/>
                  <a:gd name="T43" fmla="*/ 0 h 6"/>
                  <a:gd name="T44" fmla="*/ 4 w 24"/>
                  <a:gd name="T45" fmla="*/ 0 h 6"/>
                  <a:gd name="T46" fmla="*/ 4 w 24"/>
                  <a:gd name="T47" fmla="*/ 0 h 6"/>
                  <a:gd name="T48" fmla="*/ 4 w 24"/>
                  <a:gd name="T49" fmla="*/ 0 h 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 h="6">
                    <a:moveTo>
                      <a:pt x="0" y="6"/>
                    </a:moveTo>
                    <a:lnTo>
                      <a:pt x="1" y="6"/>
                    </a:lnTo>
                    <a:lnTo>
                      <a:pt x="3" y="4"/>
                    </a:lnTo>
                    <a:lnTo>
                      <a:pt x="4" y="3"/>
                    </a:lnTo>
                    <a:lnTo>
                      <a:pt x="6" y="3"/>
                    </a:lnTo>
                    <a:lnTo>
                      <a:pt x="7" y="2"/>
                    </a:lnTo>
                    <a:lnTo>
                      <a:pt x="8" y="2"/>
                    </a:lnTo>
                    <a:lnTo>
                      <a:pt x="10" y="2"/>
                    </a:lnTo>
                    <a:lnTo>
                      <a:pt x="11" y="1"/>
                    </a:lnTo>
                    <a:lnTo>
                      <a:pt x="12" y="1"/>
                    </a:lnTo>
                    <a:lnTo>
                      <a:pt x="13" y="1"/>
                    </a:lnTo>
                    <a:lnTo>
                      <a:pt x="14" y="0"/>
                    </a:lnTo>
                    <a:lnTo>
                      <a:pt x="15" y="0"/>
                    </a:lnTo>
                    <a:lnTo>
                      <a:pt x="16" y="0"/>
                    </a:lnTo>
                    <a:lnTo>
                      <a:pt x="17" y="0"/>
                    </a:lnTo>
                    <a:lnTo>
                      <a:pt x="18" y="0"/>
                    </a:lnTo>
                    <a:lnTo>
                      <a:pt x="19" y="0"/>
                    </a:lnTo>
                    <a:lnTo>
                      <a:pt x="20" y="0"/>
                    </a:lnTo>
                    <a:lnTo>
                      <a:pt x="21" y="0"/>
                    </a:lnTo>
                    <a:lnTo>
                      <a:pt x="22" y="0"/>
                    </a:lnTo>
                    <a:lnTo>
                      <a:pt x="23" y="1"/>
                    </a:lnTo>
                    <a:lnTo>
                      <a:pt x="24"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4" name="Line 36"/>
              <p:cNvSpPr>
                <a:spLocks noChangeShapeType="1"/>
              </p:cNvSpPr>
              <p:nvPr/>
            </p:nvSpPr>
            <p:spPr bwMode="auto">
              <a:xfrm>
                <a:off x="1346" y="239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65" name="Line 37"/>
              <p:cNvSpPr>
                <a:spLocks noChangeShapeType="1"/>
              </p:cNvSpPr>
              <p:nvPr/>
            </p:nvSpPr>
            <p:spPr bwMode="auto">
              <a:xfrm flipH="1">
                <a:off x="1345" y="2390"/>
                <a:ext cx="1"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66" name="Freeform 38"/>
              <p:cNvSpPr>
                <a:spLocks/>
              </p:cNvSpPr>
              <p:nvPr/>
            </p:nvSpPr>
            <p:spPr bwMode="auto">
              <a:xfrm>
                <a:off x="1346" y="2372"/>
                <a:ext cx="9" cy="18"/>
              </a:xfrm>
              <a:custGeom>
                <a:avLst/>
                <a:gdLst>
                  <a:gd name="T0" fmla="*/ 0 w 45"/>
                  <a:gd name="T1" fmla="*/ 18 h 93"/>
                  <a:gd name="T2" fmla="*/ 0 w 45"/>
                  <a:gd name="T3" fmla="*/ 17 h 93"/>
                  <a:gd name="T4" fmla="*/ 0 w 45"/>
                  <a:gd name="T5" fmla="*/ 17 h 93"/>
                  <a:gd name="T6" fmla="*/ 1 w 45"/>
                  <a:gd name="T7" fmla="*/ 16 h 93"/>
                  <a:gd name="T8" fmla="*/ 1 w 45"/>
                  <a:gd name="T9" fmla="*/ 15 h 93"/>
                  <a:gd name="T10" fmla="*/ 1 w 45"/>
                  <a:gd name="T11" fmla="*/ 15 h 93"/>
                  <a:gd name="T12" fmla="*/ 1 w 45"/>
                  <a:gd name="T13" fmla="*/ 14 h 93"/>
                  <a:gd name="T14" fmla="*/ 2 w 45"/>
                  <a:gd name="T15" fmla="*/ 14 h 93"/>
                  <a:gd name="T16" fmla="*/ 2 w 45"/>
                  <a:gd name="T17" fmla="*/ 13 h 93"/>
                  <a:gd name="T18" fmla="*/ 3 w 45"/>
                  <a:gd name="T19" fmla="*/ 12 h 93"/>
                  <a:gd name="T20" fmla="*/ 3 w 45"/>
                  <a:gd name="T21" fmla="*/ 11 h 93"/>
                  <a:gd name="T22" fmla="*/ 3 w 45"/>
                  <a:gd name="T23" fmla="*/ 11 h 93"/>
                  <a:gd name="T24" fmla="*/ 4 w 45"/>
                  <a:gd name="T25" fmla="*/ 10 h 93"/>
                  <a:gd name="T26" fmla="*/ 4 w 45"/>
                  <a:gd name="T27" fmla="*/ 9 h 93"/>
                  <a:gd name="T28" fmla="*/ 4 w 45"/>
                  <a:gd name="T29" fmla="*/ 9 h 93"/>
                  <a:gd name="T30" fmla="*/ 5 w 45"/>
                  <a:gd name="T31" fmla="*/ 8 h 93"/>
                  <a:gd name="T32" fmla="*/ 5 w 45"/>
                  <a:gd name="T33" fmla="*/ 7 h 93"/>
                  <a:gd name="T34" fmla="*/ 6 w 45"/>
                  <a:gd name="T35" fmla="*/ 6 h 93"/>
                  <a:gd name="T36" fmla="*/ 6 w 45"/>
                  <a:gd name="T37" fmla="*/ 5 h 93"/>
                  <a:gd name="T38" fmla="*/ 7 w 45"/>
                  <a:gd name="T39" fmla="*/ 4 h 93"/>
                  <a:gd name="T40" fmla="*/ 7 w 45"/>
                  <a:gd name="T41" fmla="*/ 3 h 93"/>
                  <a:gd name="T42" fmla="*/ 8 w 45"/>
                  <a:gd name="T43" fmla="*/ 3 h 93"/>
                  <a:gd name="T44" fmla="*/ 8 w 45"/>
                  <a:gd name="T45" fmla="*/ 2 h 93"/>
                  <a:gd name="T46" fmla="*/ 9 w 45"/>
                  <a:gd name="T47" fmla="*/ 1 h 93"/>
                  <a:gd name="T48" fmla="*/ 9 w 45"/>
                  <a:gd name="T49" fmla="*/ 0 h 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 h="93">
                    <a:moveTo>
                      <a:pt x="0" y="93"/>
                    </a:moveTo>
                    <a:lnTo>
                      <a:pt x="1" y="90"/>
                    </a:lnTo>
                    <a:lnTo>
                      <a:pt x="2" y="87"/>
                    </a:lnTo>
                    <a:lnTo>
                      <a:pt x="3" y="84"/>
                    </a:lnTo>
                    <a:lnTo>
                      <a:pt x="5" y="80"/>
                    </a:lnTo>
                    <a:lnTo>
                      <a:pt x="6" y="77"/>
                    </a:lnTo>
                    <a:lnTo>
                      <a:pt x="7" y="74"/>
                    </a:lnTo>
                    <a:lnTo>
                      <a:pt x="10" y="70"/>
                    </a:lnTo>
                    <a:lnTo>
                      <a:pt x="11" y="67"/>
                    </a:lnTo>
                    <a:lnTo>
                      <a:pt x="13" y="63"/>
                    </a:lnTo>
                    <a:lnTo>
                      <a:pt x="15" y="59"/>
                    </a:lnTo>
                    <a:lnTo>
                      <a:pt x="16" y="56"/>
                    </a:lnTo>
                    <a:lnTo>
                      <a:pt x="18" y="51"/>
                    </a:lnTo>
                    <a:lnTo>
                      <a:pt x="20" y="48"/>
                    </a:lnTo>
                    <a:lnTo>
                      <a:pt x="22" y="44"/>
                    </a:lnTo>
                    <a:lnTo>
                      <a:pt x="24" y="39"/>
                    </a:lnTo>
                    <a:lnTo>
                      <a:pt x="26" y="36"/>
                    </a:lnTo>
                    <a:lnTo>
                      <a:pt x="28" y="31"/>
                    </a:lnTo>
                    <a:lnTo>
                      <a:pt x="30" y="27"/>
                    </a:lnTo>
                    <a:lnTo>
                      <a:pt x="33" y="23"/>
                    </a:lnTo>
                    <a:lnTo>
                      <a:pt x="35" y="18"/>
                    </a:lnTo>
                    <a:lnTo>
                      <a:pt x="38" y="14"/>
                    </a:lnTo>
                    <a:lnTo>
                      <a:pt x="40" y="9"/>
                    </a:lnTo>
                    <a:lnTo>
                      <a:pt x="43" y="5"/>
                    </a:lnTo>
                    <a:lnTo>
                      <a:pt x="4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7" name="Freeform 39"/>
              <p:cNvSpPr>
                <a:spLocks/>
              </p:cNvSpPr>
              <p:nvPr/>
            </p:nvSpPr>
            <p:spPr bwMode="auto">
              <a:xfrm>
                <a:off x="1355" y="2362"/>
                <a:ext cx="10" cy="10"/>
              </a:xfrm>
              <a:custGeom>
                <a:avLst/>
                <a:gdLst>
                  <a:gd name="T0" fmla="*/ 10 w 49"/>
                  <a:gd name="T1" fmla="*/ 0 h 49"/>
                  <a:gd name="T2" fmla="*/ 7 w 49"/>
                  <a:gd name="T3" fmla="*/ 3 h 49"/>
                  <a:gd name="T4" fmla="*/ 5 w 49"/>
                  <a:gd name="T5" fmla="*/ 5 h 49"/>
                  <a:gd name="T6" fmla="*/ 3 w 49"/>
                  <a:gd name="T7" fmla="*/ 8 h 49"/>
                  <a:gd name="T8" fmla="*/ 0 w 49"/>
                  <a:gd name="T9" fmla="*/ 1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49">
                    <a:moveTo>
                      <a:pt x="49" y="0"/>
                    </a:moveTo>
                    <a:lnTo>
                      <a:pt x="36" y="13"/>
                    </a:lnTo>
                    <a:lnTo>
                      <a:pt x="24" y="25"/>
                    </a:lnTo>
                    <a:lnTo>
                      <a:pt x="13" y="37"/>
                    </a:lnTo>
                    <a:lnTo>
                      <a:pt x="0" y="4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8" name="Freeform 40"/>
              <p:cNvSpPr>
                <a:spLocks/>
              </p:cNvSpPr>
              <p:nvPr/>
            </p:nvSpPr>
            <p:spPr bwMode="auto">
              <a:xfrm>
                <a:off x="1365" y="2362"/>
                <a:ext cx="0" cy="0"/>
              </a:xfrm>
              <a:custGeom>
                <a:avLst/>
                <a:gdLst>
                  <a:gd name="T0" fmla="*/ 0 w 4"/>
                  <a:gd name="T1" fmla="*/ 0 h 2"/>
                  <a:gd name="T2" fmla="*/ 0 w 4"/>
                  <a:gd name="T3" fmla="*/ 0 h 2"/>
                  <a:gd name="T4" fmla="*/ 0 w 4"/>
                  <a:gd name="T5" fmla="*/ 0 h 2"/>
                  <a:gd name="T6" fmla="*/ 0 w 4"/>
                  <a:gd name="T7" fmla="*/ 1 h 2"/>
                  <a:gd name="T8" fmla="*/ 0 w 4"/>
                  <a:gd name="T9" fmla="*/ 1 h 2"/>
                  <a:gd name="T10" fmla="*/ 0 w 4"/>
                  <a:gd name="T11" fmla="*/ 1 h 2"/>
                  <a:gd name="T12" fmla="*/ 0 w 4"/>
                  <a:gd name="T13" fmla="*/ 1 h 2"/>
                  <a:gd name="T14" fmla="*/ 0 w 4"/>
                  <a:gd name="T15" fmla="*/ 1 h 2"/>
                  <a:gd name="T16" fmla="*/ 0 w 4"/>
                  <a:gd name="T17" fmla="*/ 1 h 2"/>
                  <a:gd name="T18" fmla="*/ 1 w 4"/>
                  <a:gd name="T19" fmla="*/ 1 h 2"/>
                  <a:gd name="T20" fmla="*/ 1 w 4"/>
                  <a:gd name="T21" fmla="*/ 1 h 2"/>
                  <a:gd name="T22" fmla="*/ 1 w 4"/>
                  <a:gd name="T23" fmla="*/ 1 h 2"/>
                  <a:gd name="T24" fmla="*/ 1 w 4"/>
                  <a:gd name="T25" fmla="*/ 1 h 2"/>
                  <a:gd name="T26" fmla="*/ 1 w 4"/>
                  <a:gd name="T27" fmla="*/ 1 h 2"/>
                  <a:gd name="T28" fmla="*/ 1 w 4"/>
                  <a:gd name="T29" fmla="*/ 1 h 2"/>
                  <a:gd name="T30" fmla="*/ 1 w 4"/>
                  <a:gd name="T31" fmla="*/ 1 h 2"/>
                  <a:gd name="T32" fmla="*/ 1 w 4"/>
                  <a:gd name="T33" fmla="*/ 1 h 2"/>
                  <a:gd name="T34" fmla="*/ 1 w 4"/>
                  <a:gd name="T35" fmla="*/ 1 h 2"/>
                  <a:gd name="T36" fmla="*/ 1 w 4"/>
                  <a:gd name="T37" fmla="*/ 1 h 2"/>
                  <a:gd name="T38" fmla="*/ 1 w 4"/>
                  <a:gd name="T39" fmla="*/ 1 h 2"/>
                  <a:gd name="T40" fmla="*/ 1 w 4"/>
                  <a:gd name="T41" fmla="*/ 1 h 2"/>
                  <a:gd name="T42" fmla="*/ 1 w 4"/>
                  <a:gd name="T43" fmla="*/ 1 h 2"/>
                  <a:gd name="T44" fmla="*/ 1 w 4"/>
                  <a:gd name="T45" fmla="*/ 1 h 2"/>
                  <a:gd name="T46" fmla="*/ 1 w 4"/>
                  <a:gd name="T47" fmla="*/ 1 h 2"/>
                  <a:gd name="T48" fmla="*/ 1 w 4"/>
                  <a:gd name="T49" fmla="*/ 1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 h="2">
                    <a:moveTo>
                      <a:pt x="0" y="0"/>
                    </a:moveTo>
                    <a:lnTo>
                      <a:pt x="0" y="0"/>
                    </a:lnTo>
                    <a:lnTo>
                      <a:pt x="0" y="1"/>
                    </a:lnTo>
                    <a:lnTo>
                      <a:pt x="1" y="1"/>
                    </a:lnTo>
                    <a:lnTo>
                      <a:pt x="2" y="1"/>
                    </a:lnTo>
                    <a:lnTo>
                      <a:pt x="3" y="1"/>
                    </a:lnTo>
                    <a:lnTo>
                      <a:pt x="3" y="2"/>
                    </a:lnTo>
                    <a:lnTo>
                      <a:pt x="4" y="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69" name="Line 41"/>
              <p:cNvSpPr>
                <a:spLocks noChangeShapeType="1"/>
              </p:cNvSpPr>
              <p:nvPr/>
            </p:nvSpPr>
            <p:spPr bwMode="auto">
              <a:xfrm flipH="1">
                <a:off x="1383" y="2354"/>
                <a:ext cx="1"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0" name="Freeform 42"/>
              <p:cNvSpPr>
                <a:spLocks/>
              </p:cNvSpPr>
              <p:nvPr/>
            </p:nvSpPr>
            <p:spPr bwMode="auto">
              <a:xfrm>
                <a:off x="1384" y="2333"/>
                <a:ext cx="14" cy="21"/>
              </a:xfrm>
              <a:custGeom>
                <a:avLst/>
                <a:gdLst>
                  <a:gd name="T0" fmla="*/ 0 w 70"/>
                  <a:gd name="T1" fmla="*/ 21 h 104"/>
                  <a:gd name="T2" fmla="*/ 0 w 70"/>
                  <a:gd name="T3" fmla="*/ 20 h 104"/>
                  <a:gd name="T4" fmla="*/ 1 w 70"/>
                  <a:gd name="T5" fmla="*/ 19 h 104"/>
                  <a:gd name="T6" fmla="*/ 1 w 70"/>
                  <a:gd name="T7" fmla="*/ 19 h 104"/>
                  <a:gd name="T8" fmla="*/ 2 w 70"/>
                  <a:gd name="T9" fmla="*/ 18 h 104"/>
                  <a:gd name="T10" fmla="*/ 2 w 70"/>
                  <a:gd name="T11" fmla="*/ 17 h 104"/>
                  <a:gd name="T12" fmla="*/ 3 w 70"/>
                  <a:gd name="T13" fmla="*/ 16 h 104"/>
                  <a:gd name="T14" fmla="*/ 3 w 70"/>
                  <a:gd name="T15" fmla="*/ 15 h 104"/>
                  <a:gd name="T16" fmla="*/ 4 w 70"/>
                  <a:gd name="T17" fmla="*/ 15 h 104"/>
                  <a:gd name="T18" fmla="*/ 4 w 70"/>
                  <a:gd name="T19" fmla="*/ 14 h 104"/>
                  <a:gd name="T20" fmla="*/ 5 w 70"/>
                  <a:gd name="T21" fmla="*/ 13 h 104"/>
                  <a:gd name="T22" fmla="*/ 5 w 70"/>
                  <a:gd name="T23" fmla="*/ 12 h 104"/>
                  <a:gd name="T24" fmla="*/ 6 w 70"/>
                  <a:gd name="T25" fmla="*/ 11 h 104"/>
                  <a:gd name="T26" fmla="*/ 7 w 70"/>
                  <a:gd name="T27" fmla="*/ 10 h 104"/>
                  <a:gd name="T28" fmla="*/ 7 w 70"/>
                  <a:gd name="T29" fmla="*/ 9 h 104"/>
                  <a:gd name="T30" fmla="*/ 8 w 70"/>
                  <a:gd name="T31" fmla="*/ 8 h 104"/>
                  <a:gd name="T32" fmla="*/ 8 w 70"/>
                  <a:gd name="T33" fmla="*/ 7 h 104"/>
                  <a:gd name="T34" fmla="*/ 9 w 70"/>
                  <a:gd name="T35" fmla="*/ 6 h 104"/>
                  <a:gd name="T36" fmla="*/ 10 w 70"/>
                  <a:gd name="T37" fmla="*/ 5 h 104"/>
                  <a:gd name="T38" fmla="*/ 11 w 70"/>
                  <a:gd name="T39" fmla="*/ 5 h 104"/>
                  <a:gd name="T40" fmla="*/ 11 w 70"/>
                  <a:gd name="T41" fmla="*/ 4 h 104"/>
                  <a:gd name="T42" fmla="*/ 12 w 70"/>
                  <a:gd name="T43" fmla="*/ 3 h 104"/>
                  <a:gd name="T44" fmla="*/ 13 w 70"/>
                  <a:gd name="T45" fmla="*/ 2 h 104"/>
                  <a:gd name="T46" fmla="*/ 13 w 70"/>
                  <a:gd name="T47" fmla="*/ 1 h 104"/>
                  <a:gd name="T48" fmla="*/ 14 w 70"/>
                  <a:gd name="T49" fmla="*/ 0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0" h="104">
                    <a:moveTo>
                      <a:pt x="0" y="104"/>
                    </a:moveTo>
                    <a:lnTo>
                      <a:pt x="2" y="100"/>
                    </a:lnTo>
                    <a:lnTo>
                      <a:pt x="4" y="96"/>
                    </a:lnTo>
                    <a:lnTo>
                      <a:pt x="6" y="92"/>
                    </a:lnTo>
                    <a:lnTo>
                      <a:pt x="9" y="89"/>
                    </a:lnTo>
                    <a:lnTo>
                      <a:pt x="12" y="84"/>
                    </a:lnTo>
                    <a:lnTo>
                      <a:pt x="14" y="80"/>
                    </a:lnTo>
                    <a:lnTo>
                      <a:pt x="17" y="76"/>
                    </a:lnTo>
                    <a:lnTo>
                      <a:pt x="19" y="72"/>
                    </a:lnTo>
                    <a:lnTo>
                      <a:pt x="22" y="68"/>
                    </a:lnTo>
                    <a:lnTo>
                      <a:pt x="24" y="63"/>
                    </a:lnTo>
                    <a:lnTo>
                      <a:pt x="27" y="59"/>
                    </a:lnTo>
                    <a:lnTo>
                      <a:pt x="30" y="54"/>
                    </a:lnTo>
                    <a:lnTo>
                      <a:pt x="33" y="50"/>
                    </a:lnTo>
                    <a:lnTo>
                      <a:pt x="36" y="45"/>
                    </a:lnTo>
                    <a:lnTo>
                      <a:pt x="39" y="41"/>
                    </a:lnTo>
                    <a:lnTo>
                      <a:pt x="42" y="36"/>
                    </a:lnTo>
                    <a:lnTo>
                      <a:pt x="46" y="32"/>
                    </a:lnTo>
                    <a:lnTo>
                      <a:pt x="49" y="27"/>
                    </a:lnTo>
                    <a:lnTo>
                      <a:pt x="53" y="23"/>
                    </a:lnTo>
                    <a:lnTo>
                      <a:pt x="56" y="19"/>
                    </a:lnTo>
                    <a:lnTo>
                      <a:pt x="60" y="14"/>
                    </a:lnTo>
                    <a:lnTo>
                      <a:pt x="63" y="8"/>
                    </a:lnTo>
                    <a:lnTo>
                      <a:pt x="67" y="4"/>
                    </a:lnTo>
                    <a:lnTo>
                      <a:pt x="7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1" name="Freeform 43"/>
              <p:cNvSpPr>
                <a:spLocks/>
              </p:cNvSpPr>
              <p:nvPr/>
            </p:nvSpPr>
            <p:spPr bwMode="auto">
              <a:xfrm>
                <a:off x="1398" y="2326"/>
                <a:ext cx="10" cy="7"/>
              </a:xfrm>
              <a:custGeom>
                <a:avLst/>
                <a:gdLst>
                  <a:gd name="T0" fmla="*/ 10 w 50"/>
                  <a:gd name="T1" fmla="*/ 0 h 35"/>
                  <a:gd name="T2" fmla="*/ 8 w 50"/>
                  <a:gd name="T3" fmla="*/ 2 h 35"/>
                  <a:gd name="T4" fmla="*/ 5 w 50"/>
                  <a:gd name="T5" fmla="*/ 3 h 35"/>
                  <a:gd name="T6" fmla="*/ 2 w 50"/>
                  <a:gd name="T7" fmla="*/ 5 h 35"/>
                  <a:gd name="T8" fmla="*/ 0 w 50"/>
                  <a:gd name="T9" fmla="*/ 7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5">
                    <a:moveTo>
                      <a:pt x="50" y="0"/>
                    </a:moveTo>
                    <a:lnTo>
                      <a:pt x="38" y="9"/>
                    </a:lnTo>
                    <a:lnTo>
                      <a:pt x="26" y="17"/>
                    </a:lnTo>
                    <a:lnTo>
                      <a:pt x="12" y="26"/>
                    </a:lnTo>
                    <a:lnTo>
                      <a:pt x="0" y="3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2" name="Line 44"/>
              <p:cNvSpPr>
                <a:spLocks noChangeShapeType="1"/>
              </p:cNvSpPr>
              <p:nvPr/>
            </p:nvSpPr>
            <p:spPr bwMode="auto">
              <a:xfrm flipH="1">
                <a:off x="1422" y="2330"/>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73" name="Freeform 45"/>
              <p:cNvSpPr>
                <a:spLocks/>
              </p:cNvSpPr>
              <p:nvPr/>
            </p:nvSpPr>
            <p:spPr bwMode="auto">
              <a:xfrm>
                <a:off x="1424" y="2309"/>
                <a:ext cx="19" cy="21"/>
              </a:xfrm>
              <a:custGeom>
                <a:avLst/>
                <a:gdLst>
                  <a:gd name="T0" fmla="*/ 0 w 94"/>
                  <a:gd name="T1" fmla="*/ 21 h 107"/>
                  <a:gd name="T2" fmla="*/ 1 w 94"/>
                  <a:gd name="T3" fmla="*/ 20 h 107"/>
                  <a:gd name="T4" fmla="*/ 1 w 94"/>
                  <a:gd name="T5" fmla="*/ 19 h 107"/>
                  <a:gd name="T6" fmla="*/ 2 w 94"/>
                  <a:gd name="T7" fmla="*/ 19 h 107"/>
                  <a:gd name="T8" fmla="*/ 3 w 94"/>
                  <a:gd name="T9" fmla="*/ 18 h 107"/>
                  <a:gd name="T10" fmla="*/ 3 w 94"/>
                  <a:gd name="T11" fmla="*/ 17 h 107"/>
                  <a:gd name="T12" fmla="*/ 4 w 94"/>
                  <a:gd name="T13" fmla="*/ 16 h 107"/>
                  <a:gd name="T14" fmla="*/ 5 w 94"/>
                  <a:gd name="T15" fmla="*/ 15 h 107"/>
                  <a:gd name="T16" fmla="*/ 5 w 94"/>
                  <a:gd name="T17" fmla="*/ 14 h 107"/>
                  <a:gd name="T18" fmla="*/ 6 w 94"/>
                  <a:gd name="T19" fmla="*/ 13 h 107"/>
                  <a:gd name="T20" fmla="*/ 7 w 94"/>
                  <a:gd name="T21" fmla="*/ 12 h 107"/>
                  <a:gd name="T22" fmla="*/ 8 w 94"/>
                  <a:gd name="T23" fmla="*/ 12 h 107"/>
                  <a:gd name="T24" fmla="*/ 8 w 94"/>
                  <a:gd name="T25" fmla="*/ 11 h 107"/>
                  <a:gd name="T26" fmla="*/ 9 w 94"/>
                  <a:gd name="T27" fmla="*/ 10 h 107"/>
                  <a:gd name="T28" fmla="*/ 10 w 94"/>
                  <a:gd name="T29" fmla="*/ 9 h 107"/>
                  <a:gd name="T30" fmla="*/ 11 w 94"/>
                  <a:gd name="T31" fmla="*/ 8 h 107"/>
                  <a:gd name="T32" fmla="*/ 12 w 94"/>
                  <a:gd name="T33" fmla="*/ 7 h 107"/>
                  <a:gd name="T34" fmla="*/ 13 w 94"/>
                  <a:gd name="T35" fmla="*/ 6 h 107"/>
                  <a:gd name="T36" fmla="*/ 13 w 94"/>
                  <a:gd name="T37" fmla="*/ 5 h 107"/>
                  <a:gd name="T38" fmla="*/ 14 w 94"/>
                  <a:gd name="T39" fmla="*/ 4 h 107"/>
                  <a:gd name="T40" fmla="*/ 15 w 94"/>
                  <a:gd name="T41" fmla="*/ 4 h 107"/>
                  <a:gd name="T42" fmla="*/ 16 w 94"/>
                  <a:gd name="T43" fmla="*/ 3 h 107"/>
                  <a:gd name="T44" fmla="*/ 17 w 94"/>
                  <a:gd name="T45" fmla="*/ 2 h 107"/>
                  <a:gd name="T46" fmla="*/ 18 w 94"/>
                  <a:gd name="T47" fmla="*/ 1 h 107"/>
                  <a:gd name="T48" fmla="*/ 19 w 94"/>
                  <a:gd name="T49" fmla="*/ 0 h 1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4" h="107">
                    <a:moveTo>
                      <a:pt x="0" y="107"/>
                    </a:moveTo>
                    <a:lnTo>
                      <a:pt x="3" y="102"/>
                    </a:lnTo>
                    <a:lnTo>
                      <a:pt x="6" y="98"/>
                    </a:lnTo>
                    <a:lnTo>
                      <a:pt x="10" y="95"/>
                    </a:lnTo>
                    <a:lnTo>
                      <a:pt x="13" y="90"/>
                    </a:lnTo>
                    <a:lnTo>
                      <a:pt x="16" y="86"/>
                    </a:lnTo>
                    <a:lnTo>
                      <a:pt x="20" y="81"/>
                    </a:lnTo>
                    <a:lnTo>
                      <a:pt x="23" y="77"/>
                    </a:lnTo>
                    <a:lnTo>
                      <a:pt x="27" y="72"/>
                    </a:lnTo>
                    <a:lnTo>
                      <a:pt x="30" y="68"/>
                    </a:lnTo>
                    <a:lnTo>
                      <a:pt x="34" y="63"/>
                    </a:lnTo>
                    <a:lnTo>
                      <a:pt x="39" y="59"/>
                    </a:lnTo>
                    <a:lnTo>
                      <a:pt x="42" y="55"/>
                    </a:lnTo>
                    <a:lnTo>
                      <a:pt x="46" y="50"/>
                    </a:lnTo>
                    <a:lnTo>
                      <a:pt x="50" y="46"/>
                    </a:lnTo>
                    <a:lnTo>
                      <a:pt x="54" y="41"/>
                    </a:lnTo>
                    <a:lnTo>
                      <a:pt x="58" y="37"/>
                    </a:lnTo>
                    <a:lnTo>
                      <a:pt x="62" y="31"/>
                    </a:lnTo>
                    <a:lnTo>
                      <a:pt x="66" y="27"/>
                    </a:lnTo>
                    <a:lnTo>
                      <a:pt x="71" y="22"/>
                    </a:lnTo>
                    <a:lnTo>
                      <a:pt x="76" y="18"/>
                    </a:lnTo>
                    <a:lnTo>
                      <a:pt x="80" y="13"/>
                    </a:lnTo>
                    <a:lnTo>
                      <a:pt x="85" y="9"/>
                    </a:lnTo>
                    <a:lnTo>
                      <a:pt x="89" y="4"/>
                    </a:lnTo>
                    <a:lnTo>
                      <a:pt x="9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4" name="Freeform 46"/>
              <p:cNvSpPr>
                <a:spLocks/>
              </p:cNvSpPr>
              <p:nvPr/>
            </p:nvSpPr>
            <p:spPr bwMode="auto">
              <a:xfrm>
                <a:off x="1443" y="2305"/>
                <a:ext cx="10" cy="4"/>
              </a:xfrm>
              <a:custGeom>
                <a:avLst/>
                <a:gdLst>
                  <a:gd name="T0" fmla="*/ 10 w 48"/>
                  <a:gd name="T1" fmla="*/ 0 h 17"/>
                  <a:gd name="T2" fmla="*/ 8 w 48"/>
                  <a:gd name="T3" fmla="*/ 1 h 17"/>
                  <a:gd name="T4" fmla="*/ 5 w 48"/>
                  <a:gd name="T5" fmla="*/ 2 h 17"/>
                  <a:gd name="T6" fmla="*/ 2 w 48"/>
                  <a:gd name="T7" fmla="*/ 3 h 17"/>
                  <a:gd name="T8" fmla="*/ 0 w 48"/>
                  <a:gd name="T9" fmla="*/ 4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7">
                    <a:moveTo>
                      <a:pt x="48" y="0"/>
                    </a:moveTo>
                    <a:lnTo>
                      <a:pt x="36" y="4"/>
                    </a:lnTo>
                    <a:lnTo>
                      <a:pt x="24" y="8"/>
                    </a:lnTo>
                    <a:lnTo>
                      <a:pt x="11" y="13"/>
                    </a:lnTo>
                    <a:lnTo>
                      <a:pt x="0" y="1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5" name="Freeform 47"/>
              <p:cNvSpPr>
                <a:spLocks/>
              </p:cNvSpPr>
              <p:nvPr/>
            </p:nvSpPr>
            <p:spPr bwMode="auto">
              <a:xfrm>
                <a:off x="1513" y="2307"/>
                <a:ext cx="9" cy="5"/>
              </a:xfrm>
              <a:custGeom>
                <a:avLst/>
                <a:gdLst>
                  <a:gd name="T0" fmla="*/ 0 w 45"/>
                  <a:gd name="T1" fmla="*/ 5 h 26"/>
                  <a:gd name="T2" fmla="*/ 0 w 45"/>
                  <a:gd name="T3" fmla="*/ 5 h 26"/>
                  <a:gd name="T4" fmla="*/ 1 w 45"/>
                  <a:gd name="T5" fmla="*/ 4 h 26"/>
                  <a:gd name="T6" fmla="*/ 1 w 45"/>
                  <a:gd name="T7" fmla="*/ 4 h 26"/>
                  <a:gd name="T8" fmla="*/ 1 w 45"/>
                  <a:gd name="T9" fmla="*/ 4 h 26"/>
                  <a:gd name="T10" fmla="*/ 2 w 45"/>
                  <a:gd name="T11" fmla="*/ 4 h 26"/>
                  <a:gd name="T12" fmla="*/ 2 w 45"/>
                  <a:gd name="T13" fmla="*/ 4 h 26"/>
                  <a:gd name="T14" fmla="*/ 3 w 45"/>
                  <a:gd name="T15" fmla="*/ 3 h 26"/>
                  <a:gd name="T16" fmla="*/ 3 w 45"/>
                  <a:gd name="T17" fmla="*/ 3 h 26"/>
                  <a:gd name="T18" fmla="*/ 4 w 45"/>
                  <a:gd name="T19" fmla="*/ 3 h 26"/>
                  <a:gd name="T20" fmla="*/ 4 w 45"/>
                  <a:gd name="T21" fmla="*/ 3 h 26"/>
                  <a:gd name="T22" fmla="*/ 4 w 45"/>
                  <a:gd name="T23" fmla="*/ 3 h 26"/>
                  <a:gd name="T24" fmla="*/ 5 w 45"/>
                  <a:gd name="T25" fmla="*/ 2 h 26"/>
                  <a:gd name="T26" fmla="*/ 5 w 45"/>
                  <a:gd name="T27" fmla="*/ 2 h 26"/>
                  <a:gd name="T28" fmla="*/ 5 w 45"/>
                  <a:gd name="T29" fmla="*/ 2 h 26"/>
                  <a:gd name="T30" fmla="*/ 6 w 45"/>
                  <a:gd name="T31" fmla="*/ 2 h 26"/>
                  <a:gd name="T32" fmla="*/ 6 w 45"/>
                  <a:gd name="T33" fmla="*/ 2 h 26"/>
                  <a:gd name="T34" fmla="*/ 6 w 45"/>
                  <a:gd name="T35" fmla="*/ 1 h 26"/>
                  <a:gd name="T36" fmla="*/ 7 w 45"/>
                  <a:gd name="T37" fmla="*/ 1 h 26"/>
                  <a:gd name="T38" fmla="*/ 7 w 45"/>
                  <a:gd name="T39" fmla="*/ 1 h 26"/>
                  <a:gd name="T40" fmla="*/ 8 w 45"/>
                  <a:gd name="T41" fmla="*/ 1 h 26"/>
                  <a:gd name="T42" fmla="*/ 8 w 45"/>
                  <a:gd name="T43" fmla="*/ 1 h 26"/>
                  <a:gd name="T44" fmla="*/ 8 w 45"/>
                  <a:gd name="T45" fmla="*/ 0 h 26"/>
                  <a:gd name="T46" fmla="*/ 9 w 45"/>
                  <a:gd name="T47" fmla="*/ 0 h 26"/>
                  <a:gd name="T48" fmla="*/ 9 w 45"/>
                  <a:gd name="T49" fmla="*/ 0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 h="26">
                    <a:moveTo>
                      <a:pt x="0" y="26"/>
                    </a:moveTo>
                    <a:lnTo>
                      <a:pt x="2" y="25"/>
                    </a:lnTo>
                    <a:lnTo>
                      <a:pt x="4" y="23"/>
                    </a:lnTo>
                    <a:lnTo>
                      <a:pt x="6" y="22"/>
                    </a:lnTo>
                    <a:lnTo>
                      <a:pt x="7" y="21"/>
                    </a:lnTo>
                    <a:lnTo>
                      <a:pt x="9" y="20"/>
                    </a:lnTo>
                    <a:lnTo>
                      <a:pt x="11" y="19"/>
                    </a:lnTo>
                    <a:lnTo>
                      <a:pt x="14" y="18"/>
                    </a:lnTo>
                    <a:lnTo>
                      <a:pt x="16" y="17"/>
                    </a:lnTo>
                    <a:lnTo>
                      <a:pt x="18" y="16"/>
                    </a:lnTo>
                    <a:lnTo>
                      <a:pt x="19" y="15"/>
                    </a:lnTo>
                    <a:lnTo>
                      <a:pt x="21" y="13"/>
                    </a:lnTo>
                    <a:lnTo>
                      <a:pt x="23" y="12"/>
                    </a:lnTo>
                    <a:lnTo>
                      <a:pt x="25" y="11"/>
                    </a:lnTo>
                    <a:lnTo>
                      <a:pt x="27" y="10"/>
                    </a:lnTo>
                    <a:lnTo>
                      <a:pt x="29" y="9"/>
                    </a:lnTo>
                    <a:lnTo>
                      <a:pt x="30" y="8"/>
                    </a:lnTo>
                    <a:lnTo>
                      <a:pt x="32" y="7"/>
                    </a:lnTo>
                    <a:lnTo>
                      <a:pt x="34" y="7"/>
                    </a:lnTo>
                    <a:lnTo>
                      <a:pt x="36" y="6"/>
                    </a:lnTo>
                    <a:lnTo>
                      <a:pt x="38" y="5"/>
                    </a:lnTo>
                    <a:lnTo>
                      <a:pt x="40" y="3"/>
                    </a:lnTo>
                    <a:lnTo>
                      <a:pt x="42" y="2"/>
                    </a:lnTo>
                    <a:lnTo>
                      <a:pt x="43" y="1"/>
                    </a:lnTo>
                    <a:lnTo>
                      <a:pt x="4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6" name="Freeform 48"/>
              <p:cNvSpPr>
                <a:spLocks/>
              </p:cNvSpPr>
              <p:nvPr/>
            </p:nvSpPr>
            <p:spPr bwMode="auto">
              <a:xfrm>
                <a:off x="1522" y="2307"/>
                <a:ext cx="4" cy="2"/>
              </a:xfrm>
              <a:custGeom>
                <a:avLst/>
                <a:gdLst>
                  <a:gd name="T0" fmla="*/ 4 w 20"/>
                  <a:gd name="T1" fmla="*/ 2 h 10"/>
                  <a:gd name="T2" fmla="*/ 2 w 20"/>
                  <a:gd name="T3" fmla="*/ 1 h 10"/>
                  <a:gd name="T4" fmla="*/ 0 w 20"/>
                  <a:gd name="T5" fmla="*/ 0 h 10"/>
                  <a:gd name="T6" fmla="*/ 0 60000 65536"/>
                  <a:gd name="T7" fmla="*/ 0 60000 65536"/>
                  <a:gd name="T8" fmla="*/ 0 60000 65536"/>
                </a:gdLst>
                <a:ahLst/>
                <a:cxnLst>
                  <a:cxn ang="T6">
                    <a:pos x="T0" y="T1"/>
                  </a:cxn>
                  <a:cxn ang="T7">
                    <a:pos x="T2" y="T3"/>
                  </a:cxn>
                  <a:cxn ang="T8">
                    <a:pos x="T4" y="T5"/>
                  </a:cxn>
                </a:cxnLst>
                <a:rect l="0" t="0" r="r" b="b"/>
                <a:pathLst>
                  <a:path w="20" h="10">
                    <a:moveTo>
                      <a:pt x="20" y="10"/>
                    </a:moveTo>
                    <a:lnTo>
                      <a:pt x="11" y="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7" name="Freeform 49"/>
              <p:cNvSpPr>
                <a:spLocks/>
              </p:cNvSpPr>
              <p:nvPr/>
            </p:nvSpPr>
            <p:spPr bwMode="auto">
              <a:xfrm>
                <a:off x="1467" y="2300"/>
                <a:ext cx="18" cy="14"/>
              </a:xfrm>
              <a:custGeom>
                <a:avLst/>
                <a:gdLst>
                  <a:gd name="T0" fmla="*/ 0 w 89"/>
                  <a:gd name="T1" fmla="*/ 14 h 74"/>
                  <a:gd name="T2" fmla="*/ 1 w 89"/>
                  <a:gd name="T3" fmla="*/ 14 h 74"/>
                  <a:gd name="T4" fmla="*/ 1 w 89"/>
                  <a:gd name="T5" fmla="*/ 13 h 74"/>
                  <a:gd name="T6" fmla="*/ 2 w 89"/>
                  <a:gd name="T7" fmla="*/ 12 h 74"/>
                  <a:gd name="T8" fmla="*/ 3 w 89"/>
                  <a:gd name="T9" fmla="*/ 12 h 74"/>
                  <a:gd name="T10" fmla="*/ 4 w 89"/>
                  <a:gd name="T11" fmla="*/ 11 h 74"/>
                  <a:gd name="T12" fmla="*/ 4 w 89"/>
                  <a:gd name="T13" fmla="*/ 10 h 74"/>
                  <a:gd name="T14" fmla="*/ 5 w 89"/>
                  <a:gd name="T15" fmla="*/ 10 h 74"/>
                  <a:gd name="T16" fmla="*/ 6 w 89"/>
                  <a:gd name="T17" fmla="*/ 9 h 74"/>
                  <a:gd name="T18" fmla="*/ 6 w 89"/>
                  <a:gd name="T19" fmla="*/ 9 h 74"/>
                  <a:gd name="T20" fmla="*/ 7 w 89"/>
                  <a:gd name="T21" fmla="*/ 8 h 74"/>
                  <a:gd name="T22" fmla="*/ 8 w 89"/>
                  <a:gd name="T23" fmla="*/ 7 h 74"/>
                  <a:gd name="T24" fmla="*/ 8 w 89"/>
                  <a:gd name="T25" fmla="*/ 7 h 74"/>
                  <a:gd name="T26" fmla="*/ 9 w 89"/>
                  <a:gd name="T27" fmla="*/ 6 h 74"/>
                  <a:gd name="T28" fmla="*/ 10 w 89"/>
                  <a:gd name="T29" fmla="*/ 5 h 74"/>
                  <a:gd name="T30" fmla="*/ 11 w 89"/>
                  <a:gd name="T31" fmla="*/ 5 h 74"/>
                  <a:gd name="T32" fmla="*/ 12 w 89"/>
                  <a:gd name="T33" fmla="*/ 5 h 74"/>
                  <a:gd name="T34" fmla="*/ 13 w 89"/>
                  <a:gd name="T35" fmla="*/ 4 h 74"/>
                  <a:gd name="T36" fmla="*/ 13 w 89"/>
                  <a:gd name="T37" fmla="*/ 3 h 74"/>
                  <a:gd name="T38" fmla="*/ 14 w 89"/>
                  <a:gd name="T39" fmla="*/ 3 h 74"/>
                  <a:gd name="T40" fmla="*/ 15 w 89"/>
                  <a:gd name="T41" fmla="*/ 2 h 74"/>
                  <a:gd name="T42" fmla="*/ 16 w 89"/>
                  <a:gd name="T43" fmla="*/ 2 h 74"/>
                  <a:gd name="T44" fmla="*/ 16 w 89"/>
                  <a:gd name="T45" fmla="*/ 1 h 74"/>
                  <a:gd name="T46" fmla="*/ 17 w 89"/>
                  <a:gd name="T47" fmla="*/ 1 h 74"/>
                  <a:gd name="T48" fmla="*/ 18 w 89"/>
                  <a:gd name="T49" fmla="*/ 0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9" h="74">
                    <a:moveTo>
                      <a:pt x="0" y="74"/>
                    </a:moveTo>
                    <a:lnTo>
                      <a:pt x="3" y="72"/>
                    </a:lnTo>
                    <a:lnTo>
                      <a:pt x="7" y="68"/>
                    </a:lnTo>
                    <a:lnTo>
                      <a:pt x="10" y="65"/>
                    </a:lnTo>
                    <a:lnTo>
                      <a:pt x="14" y="62"/>
                    </a:lnTo>
                    <a:lnTo>
                      <a:pt x="18" y="58"/>
                    </a:lnTo>
                    <a:lnTo>
                      <a:pt x="21" y="55"/>
                    </a:lnTo>
                    <a:lnTo>
                      <a:pt x="25" y="52"/>
                    </a:lnTo>
                    <a:lnTo>
                      <a:pt x="28" y="48"/>
                    </a:lnTo>
                    <a:lnTo>
                      <a:pt x="32" y="46"/>
                    </a:lnTo>
                    <a:lnTo>
                      <a:pt x="35" y="43"/>
                    </a:lnTo>
                    <a:lnTo>
                      <a:pt x="39" y="39"/>
                    </a:lnTo>
                    <a:lnTo>
                      <a:pt x="42" y="36"/>
                    </a:lnTo>
                    <a:lnTo>
                      <a:pt x="46" y="33"/>
                    </a:lnTo>
                    <a:lnTo>
                      <a:pt x="51" y="29"/>
                    </a:lnTo>
                    <a:lnTo>
                      <a:pt x="54" y="27"/>
                    </a:lnTo>
                    <a:lnTo>
                      <a:pt x="58" y="24"/>
                    </a:lnTo>
                    <a:lnTo>
                      <a:pt x="62" y="20"/>
                    </a:lnTo>
                    <a:lnTo>
                      <a:pt x="65" y="18"/>
                    </a:lnTo>
                    <a:lnTo>
                      <a:pt x="69" y="15"/>
                    </a:lnTo>
                    <a:lnTo>
                      <a:pt x="73" y="12"/>
                    </a:lnTo>
                    <a:lnTo>
                      <a:pt x="77" y="9"/>
                    </a:lnTo>
                    <a:lnTo>
                      <a:pt x="81" y="6"/>
                    </a:lnTo>
                    <a:lnTo>
                      <a:pt x="84" y="3"/>
                    </a:lnTo>
                    <a:lnTo>
                      <a:pt x="8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8" name="Freeform 50"/>
              <p:cNvSpPr>
                <a:spLocks/>
              </p:cNvSpPr>
              <p:nvPr/>
            </p:nvSpPr>
            <p:spPr bwMode="auto">
              <a:xfrm>
                <a:off x="1485" y="2300"/>
                <a:ext cx="9" cy="0"/>
              </a:xfrm>
              <a:custGeom>
                <a:avLst/>
                <a:gdLst>
                  <a:gd name="T0" fmla="*/ 9 w 45"/>
                  <a:gd name="T1" fmla="*/ 1 h 2"/>
                  <a:gd name="T2" fmla="*/ 7 w 45"/>
                  <a:gd name="T3" fmla="*/ 0 h 2"/>
                  <a:gd name="T4" fmla="*/ 4 w 45"/>
                  <a:gd name="T5" fmla="*/ 0 h 2"/>
                  <a:gd name="T6" fmla="*/ 2 w 45"/>
                  <a:gd name="T7" fmla="*/ 0 h 2"/>
                  <a:gd name="T8" fmla="*/ 0 w 45"/>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
                    <a:moveTo>
                      <a:pt x="45" y="2"/>
                    </a:moveTo>
                    <a:lnTo>
                      <a:pt x="33" y="0"/>
                    </a:lnTo>
                    <a:lnTo>
                      <a:pt x="22" y="0"/>
                    </a:lnTo>
                    <a:lnTo>
                      <a:pt x="11" y="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79" name="Freeform 51"/>
              <p:cNvSpPr>
                <a:spLocks/>
              </p:cNvSpPr>
              <p:nvPr/>
            </p:nvSpPr>
            <p:spPr bwMode="auto">
              <a:xfrm>
                <a:off x="1519" y="2752"/>
                <a:ext cx="2" cy="2"/>
              </a:xfrm>
              <a:custGeom>
                <a:avLst/>
                <a:gdLst>
                  <a:gd name="T0" fmla="*/ 0 w 10"/>
                  <a:gd name="T1" fmla="*/ 0 h 10"/>
                  <a:gd name="T2" fmla="*/ 0 w 10"/>
                  <a:gd name="T3" fmla="*/ 0 h 10"/>
                  <a:gd name="T4" fmla="*/ 0 w 10"/>
                  <a:gd name="T5" fmla="*/ 0 h 10"/>
                  <a:gd name="T6" fmla="*/ 0 w 10"/>
                  <a:gd name="T7" fmla="*/ 0 h 10"/>
                  <a:gd name="T8" fmla="*/ 0 w 10"/>
                  <a:gd name="T9" fmla="*/ 0 h 10"/>
                  <a:gd name="T10" fmla="*/ 0 w 10"/>
                  <a:gd name="T11" fmla="*/ 1 h 10"/>
                  <a:gd name="T12" fmla="*/ 0 w 10"/>
                  <a:gd name="T13" fmla="*/ 1 h 10"/>
                  <a:gd name="T14" fmla="*/ 0 w 10"/>
                  <a:gd name="T15" fmla="*/ 1 h 10"/>
                  <a:gd name="T16" fmla="*/ 0 w 10"/>
                  <a:gd name="T17" fmla="*/ 1 h 10"/>
                  <a:gd name="T18" fmla="*/ 1 w 10"/>
                  <a:gd name="T19" fmla="*/ 1 h 10"/>
                  <a:gd name="T20" fmla="*/ 1 w 10"/>
                  <a:gd name="T21" fmla="*/ 1 h 10"/>
                  <a:gd name="T22" fmla="*/ 1 w 10"/>
                  <a:gd name="T23" fmla="*/ 1 h 10"/>
                  <a:gd name="T24" fmla="*/ 1 w 10"/>
                  <a:gd name="T25" fmla="*/ 1 h 10"/>
                  <a:gd name="T26" fmla="*/ 1 w 10"/>
                  <a:gd name="T27" fmla="*/ 1 h 10"/>
                  <a:gd name="T28" fmla="*/ 1 w 10"/>
                  <a:gd name="T29" fmla="*/ 1 h 10"/>
                  <a:gd name="T30" fmla="*/ 1 w 10"/>
                  <a:gd name="T31" fmla="*/ 2 h 10"/>
                  <a:gd name="T32" fmla="*/ 1 w 10"/>
                  <a:gd name="T33" fmla="*/ 2 h 10"/>
                  <a:gd name="T34" fmla="*/ 1 w 10"/>
                  <a:gd name="T35" fmla="*/ 2 h 10"/>
                  <a:gd name="T36" fmla="*/ 1 w 10"/>
                  <a:gd name="T37" fmla="*/ 2 h 10"/>
                  <a:gd name="T38" fmla="*/ 1 w 10"/>
                  <a:gd name="T39" fmla="*/ 2 h 10"/>
                  <a:gd name="T40" fmla="*/ 2 w 10"/>
                  <a:gd name="T41" fmla="*/ 2 h 10"/>
                  <a:gd name="T42" fmla="*/ 2 w 10"/>
                  <a:gd name="T43" fmla="*/ 2 h 10"/>
                  <a:gd name="T44" fmla="*/ 2 w 10"/>
                  <a:gd name="T45" fmla="*/ 2 h 10"/>
                  <a:gd name="T46" fmla="*/ 2 w 10"/>
                  <a:gd name="T47" fmla="*/ 2 h 10"/>
                  <a:gd name="T48" fmla="*/ 2 w 10"/>
                  <a:gd name="T49" fmla="*/ 2 h 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 h="10">
                    <a:moveTo>
                      <a:pt x="0" y="0"/>
                    </a:moveTo>
                    <a:lnTo>
                      <a:pt x="0" y="1"/>
                    </a:lnTo>
                    <a:lnTo>
                      <a:pt x="1" y="2"/>
                    </a:lnTo>
                    <a:lnTo>
                      <a:pt x="1" y="4"/>
                    </a:lnTo>
                    <a:lnTo>
                      <a:pt x="2" y="5"/>
                    </a:lnTo>
                    <a:lnTo>
                      <a:pt x="3" y="6"/>
                    </a:lnTo>
                    <a:lnTo>
                      <a:pt x="4" y="7"/>
                    </a:lnTo>
                    <a:lnTo>
                      <a:pt x="5" y="7"/>
                    </a:lnTo>
                    <a:lnTo>
                      <a:pt x="5" y="8"/>
                    </a:lnTo>
                    <a:lnTo>
                      <a:pt x="6" y="8"/>
                    </a:lnTo>
                    <a:lnTo>
                      <a:pt x="7" y="9"/>
                    </a:lnTo>
                    <a:lnTo>
                      <a:pt x="8" y="9"/>
                    </a:lnTo>
                    <a:lnTo>
                      <a:pt x="9" y="9"/>
                    </a:lnTo>
                    <a:lnTo>
                      <a:pt x="10" y="1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80" name="Freeform 52"/>
              <p:cNvSpPr>
                <a:spLocks/>
              </p:cNvSpPr>
              <p:nvPr/>
            </p:nvSpPr>
            <p:spPr bwMode="auto">
              <a:xfrm>
                <a:off x="1521" y="2753"/>
                <a:ext cx="0" cy="1"/>
              </a:xfrm>
              <a:custGeom>
                <a:avLst/>
                <a:gdLst>
                  <a:gd name="T0" fmla="*/ 0 w 2"/>
                  <a:gd name="T1" fmla="*/ 1 h 2"/>
                  <a:gd name="T2" fmla="*/ 1 w 2"/>
                  <a:gd name="T3" fmla="*/ 1 h 2"/>
                  <a:gd name="T4" fmla="*/ 1 w 2"/>
                  <a:gd name="T5" fmla="*/ 0 h 2"/>
                  <a:gd name="T6" fmla="*/ 0 60000 65536"/>
                  <a:gd name="T7" fmla="*/ 0 60000 65536"/>
                  <a:gd name="T8" fmla="*/ 0 60000 65536"/>
                </a:gdLst>
                <a:ahLst/>
                <a:cxnLst>
                  <a:cxn ang="T6">
                    <a:pos x="T0" y="T1"/>
                  </a:cxn>
                  <a:cxn ang="T7">
                    <a:pos x="T2" y="T3"/>
                  </a:cxn>
                  <a:cxn ang="T8">
                    <a:pos x="T4" y="T5"/>
                  </a:cxn>
                </a:cxnLst>
                <a:rect l="0" t="0" r="r" b="b"/>
                <a:pathLst>
                  <a:path w="2" h="2">
                    <a:moveTo>
                      <a:pt x="0" y="2"/>
                    </a:moveTo>
                    <a:lnTo>
                      <a:pt x="1" y="1"/>
                    </a:lnTo>
                    <a:lnTo>
                      <a:pt x="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81" name="Line 53"/>
              <p:cNvSpPr>
                <a:spLocks noChangeShapeType="1"/>
              </p:cNvSpPr>
              <p:nvPr/>
            </p:nvSpPr>
            <p:spPr bwMode="auto">
              <a:xfrm>
                <a:off x="1481" y="277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82" name="Line 54"/>
              <p:cNvSpPr>
                <a:spLocks noChangeShapeType="1"/>
              </p:cNvSpPr>
              <p:nvPr/>
            </p:nvSpPr>
            <p:spPr bwMode="auto">
              <a:xfrm flipV="1">
                <a:off x="1479" y="2774"/>
                <a:ext cx="2"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83" name="Freeform 55"/>
              <p:cNvSpPr>
                <a:spLocks/>
              </p:cNvSpPr>
              <p:nvPr/>
            </p:nvSpPr>
            <p:spPr bwMode="auto">
              <a:xfrm>
                <a:off x="1477" y="2776"/>
                <a:ext cx="2" cy="5"/>
              </a:xfrm>
              <a:custGeom>
                <a:avLst/>
                <a:gdLst>
                  <a:gd name="T0" fmla="*/ 2 w 10"/>
                  <a:gd name="T1" fmla="*/ 0 h 24"/>
                  <a:gd name="T2" fmla="*/ 2 w 10"/>
                  <a:gd name="T3" fmla="*/ 0 h 24"/>
                  <a:gd name="T4" fmla="*/ 2 w 10"/>
                  <a:gd name="T5" fmla="*/ 0 h 24"/>
                  <a:gd name="T6" fmla="*/ 2 w 10"/>
                  <a:gd name="T7" fmla="*/ 1 h 24"/>
                  <a:gd name="T8" fmla="*/ 2 w 10"/>
                  <a:gd name="T9" fmla="*/ 1 h 24"/>
                  <a:gd name="T10" fmla="*/ 1 w 10"/>
                  <a:gd name="T11" fmla="*/ 1 h 24"/>
                  <a:gd name="T12" fmla="*/ 1 w 10"/>
                  <a:gd name="T13" fmla="*/ 1 h 24"/>
                  <a:gd name="T14" fmla="*/ 1 w 10"/>
                  <a:gd name="T15" fmla="*/ 2 h 24"/>
                  <a:gd name="T16" fmla="*/ 1 w 10"/>
                  <a:gd name="T17" fmla="*/ 2 h 24"/>
                  <a:gd name="T18" fmla="*/ 1 w 10"/>
                  <a:gd name="T19" fmla="*/ 2 h 24"/>
                  <a:gd name="T20" fmla="*/ 1 w 10"/>
                  <a:gd name="T21" fmla="*/ 2 h 24"/>
                  <a:gd name="T22" fmla="*/ 1 w 10"/>
                  <a:gd name="T23" fmla="*/ 2 h 24"/>
                  <a:gd name="T24" fmla="*/ 1 w 10"/>
                  <a:gd name="T25" fmla="*/ 3 h 24"/>
                  <a:gd name="T26" fmla="*/ 1 w 10"/>
                  <a:gd name="T27" fmla="*/ 3 h 24"/>
                  <a:gd name="T28" fmla="*/ 1 w 10"/>
                  <a:gd name="T29" fmla="*/ 3 h 24"/>
                  <a:gd name="T30" fmla="*/ 1 w 10"/>
                  <a:gd name="T31" fmla="*/ 3 h 24"/>
                  <a:gd name="T32" fmla="*/ 1 w 10"/>
                  <a:gd name="T33" fmla="*/ 4 h 24"/>
                  <a:gd name="T34" fmla="*/ 1 w 10"/>
                  <a:gd name="T35" fmla="*/ 4 h 24"/>
                  <a:gd name="T36" fmla="*/ 0 w 10"/>
                  <a:gd name="T37" fmla="*/ 4 h 24"/>
                  <a:gd name="T38" fmla="*/ 0 w 10"/>
                  <a:gd name="T39" fmla="*/ 4 h 24"/>
                  <a:gd name="T40" fmla="*/ 0 w 10"/>
                  <a:gd name="T41" fmla="*/ 4 h 24"/>
                  <a:gd name="T42" fmla="*/ 0 w 10"/>
                  <a:gd name="T43" fmla="*/ 4 h 24"/>
                  <a:gd name="T44" fmla="*/ 0 w 10"/>
                  <a:gd name="T45" fmla="*/ 5 h 24"/>
                  <a:gd name="T46" fmla="*/ 0 w 10"/>
                  <a:gd name="T47" fmla="*/ 5 h 24"/>
                  <a:gd name="T48" fmla="*/ 0 w 10"/>
                  <a:gd name="T49" fmla="*/ 5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 h="24">
                    <a:moveTo>
                      <a:pt x="10" y="0"/>
                    </a:moveTo>
                    <a:lnTo>
                      <a:pt x="9" y="1"/>
                    </a:lnTo>
                    <a:lnTo>
                      <a:pt x="9" y="2"/>
                    </a:lnTo>
                    <a:lnTo>
                      <a:pt x="8" y="3"/>
                    </a:lnTo>
                    <a:lnTo>
                      <a:pt x="8" y="4"/>
                    </a:lnTo>
                    <a:lnTo>
                      <a:pt x="7" y="5"/>
                    </a:lnTo>
                    <a:lnTo>
                      <a:pt x="7" y="7"/>
                    </a:lnTo>
                    <a:lnTo>
                      <a:pt x="7" y="8"/>
                    </a:lnTo>
                    <a:lnTo>
                      <a:pt x="6" y="9"/>
                    </a:lnTo>
                    <a:lnTo>
                      <a:pt x="5" y="10"/>
                    </a:lnTo>
                    <a:lnTo>
                      <a:pt x="5" y="11"/>
                    </a:lnTo>
                    <a:lnTo>
                      <a:pt x="5" y="12"/>
                    </a:lnTo>
                    <a:lnTo>
                      <a:pt x="4" y="13"/>
                    </a:lnTo>
                    <a:lnTo>
                      <a:pt x="4" y="14"/>
                    </a:lnTo>
                    <a:lnTo>
                      <a:pt x="3" y="15"/>
                    </a:lnTo>
                    <a:lnTo>
                      <a:pt x="3" y="17"/>
                    </a:lnTo>
                    <a:lnTo>
                      <a:pt x="3" y="18"/>
                    </a:lnTo>
                    <a:lnTo>
                      <a:pt x="2" y="19"/>
                    </a:lnTo>
                    <a:lnTo>
                      <a:pt x="2" y="20"/>
                    </a:lnTo>
                    <a:lnTo>
                      <a:pt x="0" y="21"/>
                    </a:lnTo>
                    <a:lnTo>
                      <a:pt x="0" y="22"/>
                    </a:lnTo>
                    <a:lnTo>
                      <a:pt x="0" y="23"/>
                    </a:lnTo>
                    <a:lnTo>
                      <a:pt x="0" y="2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84" name="Freeform 56"/>
              <p:cNvSpPr>
                <a:spLocks/>
              </p:cNvSpPr>
              <p:nvPr/>
            </p:nvSpPr>
            <p:spPr bwMode="auto">
              <a:xfrm>
                <a:off x="1480" y="2782"/>
                <a:ext cx="7" cy="5"/>
              </a:xfrm>
              <a:custGeom>
                <a:avLst/>
                <a:gdLst>
                  <a:gd name="T0" fmla="*/ 0 w 33"/>
                  <a:gd name="T1" fmla="*/ 5 h 23"/>
                  <a:gd name="T2" fmla="*/ 2 w 33"/>
                  <a:gd name="T3" fmla="*/ 4 h 23"/>
                  <a:gd name="T4" fmla="*/ 3 w 33"/>
                  <a:gd name="T5" fmla="*/ 3 h 23"/>
                  <a:gd name="T6" fmla="*/ 5 w 33"/>
                  <a:gd name="T7" fmla="*/ 1 h 23"/>
                  <a:gd name="T8" fmla="*/ 7 w 33"/>
                  <a:gd name="T9" fmla="*/ 0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3">
                    <a:moveTo>
                      <a:pt x="0" y="23"/>
                    </a:moveTo>
                    <a:lnTo>
                      <a:pt x="8" y="18"/>
                    </a:lnTo>
                    <a:lnTo>
                      <a:pt x="16" y="12"/>
                    </a:lnTo>
                    <a:lnTo>
                      <a:pt x="25" y="5"/>
                    </a:lnTo>
                    <a:lnTo>
                      <a:pt x="3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85" name="Freeform 57"/>
              <p:cNvSpPr>
                <a:spLocks/>
              </p:cNvSpPr>
              <p:nvPr/>
            </p:nvSpPr>
            <p:spPr bwMode="auto">
              <a:xfrm>
                <a:off x="1487" y="2762"/>
                <a:ext cx="14" cy="20"/>
              </a:xfrm>
              <a:custGeom>
                <a:avLst/>
                <a:gdLst>
                  <a:gd name="T0" fmla="*/ 0 w 70"/>
                  <a:gd name="T1" fmla="*/ 20 h 104"/>
                  <a:gd name="T2" fmla="*/ 1 w 70"/>
                  <a:gd name="T3" fmla="*/ 19 h 104"/>
                  <a:gd name="T4" fmla="*/ 1 w 70"/>
                  <a:gd name="T5" fmla="*/ 18 h 104"/>
                  <a:gd name="T6" fmla="*/ 2 w 70"/>
                  <a:gd name="T7" fmla="*/ 18 h 104"/>
                  <a:gd name="T8" fmla="*/ 3 w 70"/>
                  <a:gd name="T9" fmla="*/ 17 h 104"/>
                  <a:gd name="T10" fmla="*/ 3 w 70"/>
                  <a:gd name="T11" fmla="*/ 16 h 104"/>
                  <a:gd name="T12" fmla="*/ 4 w 70"/>
                  <a:gd name="T13" fmla="*/ 15 h 104"/>
                  <a:gd name="T14" fmla="*/ 5 w 70"/>
                  <a:gd name="T15" fmla="*/ 14 h 104"/>
                  <a:gd name="T16" fmla="*/ 5 w 70"/>
                  <a:gd name="T17" fmla="*/ 13 h 104"/>
                  <a:gd name="T18" fmla="*/ 6 w 70"/>
                  <a:gd name="T19" fmla="*/ 12 h 104"/>
                  <a:gd name="T20" fmla="*/ 7 w 70"/>
                  <a:gd name="T21" fmla="*/ 11 h 104"/>
                  <a:gd name="T22" fmla="*/ 7 w 70"/>
                  <a:gd name="T23" fmla="*/ 10 h 104"/>
                  <a:gd name="T24" fmla="*/ 8 w 70"/>
                  <a:gd name="T25" fmla="*/ 9 h 104"/>
                  <a:gd name="T26" fmla="*/ 9 w 70"/>
                  <a:gd name="T27" fmla="*/ 9 h 104"/>
                  <a:gd name="T28" fmla="*/ 9 w 70"/>
                  <a:gd name="T29" fmla="*/ 8 h 104"/>
                  <a:gd name="T30" fmla="*/ 10 w 70"/>
                  <a:gd name="T31" fmla="*/ 7 h 104"/>
                  <a:gd name="T32" fmla="*/ 10 w 70"/>
                  <a:gd name="T33" fmla="*/ 6 h 104"/>
                  <a:gd name="T34" fmla="*/ 11 w 70"/>
                  <a:gd name="T35" fmla="*/ 5 h 104"/>
                  <a:gd name="T36" fmla="*/ 11 w 70"/>
                  <a:gd name="T37" fmla="*/ 5 h 104"/>
                  <a:gd name="T38" fmla="*/ 12 w 70"/>
                  <a:gd name="T39" fmla="*/ 4 h 104"/>
                  <a:gd name="T40" fmla="*/ 12 w 70"/>
                  <a:gd name="T41" fmla="*/ 3 h 104"/>
                  <a:gd name="T42" fmla="*/ 13 w 70"/>
                  <a:gd name="T43" fmla="*/ 2 h 104"/>
                  <a:gd name="T44" fmla="*/ 13 w 70"/>
                  <a:gd name="T45" fmla="*/ 2 h 104"/>
                  <a:gd name="T46" fmla="*/ 13 w 70"/>
                  <a:gd name="T47" fmla="*/ 1 h 104"/>
                  <a:gd name="T48" fmla="*/ 14 w 70"/>
                  <a:gd name="T49" fmla="*/ 0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0" h="104">
                    <a:moveTo>
                      <a:pt x="0" y="104"/>
                    </a:moveTo>
                    <a:lnTo>
                      <a:pt x="3" y="99"/>
                    </a:lnTo>
                    <a:lnTo>
                      <a:pt x="7" y="95"/>
                    </a:lnTo>
                    <a:lnTo>
                      <a:pt x="10" y="91"/>
                    </a:lnTo>
                    <a:lnTo>
                      <a:pt x="14" y="86"/>
                    </a:lnTo>
                    <a:lnTo>
                      <a:pt x="17" y="81"/>
                    </a:lnTo>
                    <a:lnTo>
                      <a:pt x="20" y="76"/>
                    </a:lnTo>
                    <a:lnTo>
                      <a:pt x="24" y="72"/>
                    </a:lnTo>
                    <a:lnTo>
                      <a:pt x="27" y="67"/>
                    </a:lnTo>
                    <a:lnTo>
                      <a:pt x="31" y="63"/>
                    </a:lnTo>
                    <a:lnTo>
                      <a:pt x="34" y="58"/>
                    </a:lnTo>
                    <a:lnTo>
                      <a:pt x="37" y="54"/>
                    </a:lnTo>
                    <a:lnTo>
                      <a:pt x="40" y="49"/>
                    </a:lnTo>
                    <a:lnTo>
                      <a:pt x="43" y="45"/>
                    </a:lnTo>
                    <a:lnTo>
                      <a:pt x="46" y="40"/>
                    </a:lnTo>
                    <a:lnTo>
                      <a:pt x="48" y="36"/>
                    </a:lnTo>
                    <a:lnTo>
                      <a:pt x="51" y="32"/>
                    </a:lnTo>
                    <a:lnTo>
                      <a:pt x="53" y="28"/>
                    </a:lnTo>
                    <a:lnTo>
                      <a:pt x="56" y="24"/>
                    </a:lnTo>
                    <a:lnTo>
                      <a:pt x="58" y="19"/>
                    </a:lnTo>
                    <a:lnTo>
                      <a:pt x="61" y="16"/>
                    </a:lnTo>
                    <a:lnTo>
                      <a:pt x="63" y="11"/>
                    </a:lnTo>
                    <a:lnTo>
                      <a:pt x="65" y="8"/>
                    </a:lnTo>
                    <a:lnTo>
                      <a:pt x="67" y="4"/>
                    </a:lnTo>
                    <a:lnTo>
                      <a:pt x="7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86" name="Line 58"/>
              <p:cNvSpPr>
                <a:spLocks noChangeShapeType="1"/>
              </p:cNvSpPr>
              <p:nvPr/>
            </p:nvSpPr>
            <p:spPr bwMode="auto">
              <a:xfrm>
                <a:off x="1502" y="275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87" name="Line 59"/>
              <p:cNvSpPr>
                <a:spLocks noChangeShapeType="1"/>
              </p:cNvSpPr>
              <p:nvPr/>
            </p:nvSpPr>
            <p:spPr bwMode="auto">
              <a:xfrm flipH="1">
                <a:off x="1501" y="2759"/>
                <a:ext cx="1"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88" name="Freeform 60"/>
              <p:cNvSpPr>
                <a:spLocks/>
              </p:cNvSpPr>
              <p:nvPr/>
            </p:nvSpPr>
            <p:spPr bwMode="auto">
              <a:xfrm>
                <a:off x="1481" y="2759"/>
                <a:ext cx="21" cy="15"/>
              </a:xfrm>
              <a:custGeom>
                <a:avLst/>
                <a:gdLst>
                  <a:gd name="T0" fmla="*/ 0 w 106"/>
                  <a:gd name="T1" fmla="*/ 15 h 72"/>
                  <a:gd name="T2" fmla="*/ 5 w 106"/>
                  <a:gd name="T3" fmla="*/ 12 h 72"/>
                  <a:gd name="T4" fmla="*/ 11 w 106"/>
                  <a:gd name="T5" fmla="*/ 8 h 72"/>
                  <a:gd name="T6" fmla="*/ 16 w 106"/>
                  <a:gd name="T7" fmla="*/ 4 h 72"/>
                  <a:gd name="T8" fmla="*/ 21 w 106"/>
                  <a:gd name="T9" fmla="*/ 0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 h="72">
                    <a:moveTo>
                      <a:pt x="0" y="72"/>
                    </a:moveTo>
                    <a:lnTo>
                      <a:pt x="27" y="56"/>
                    </a:lnTo>
                    <a:lnTo>
                      <a:pt x="53" y="38"/>
                    </a:lnTo>
                    <a:lnTo>
                      <a:pt x="80" y="20"/>
                    </a:lnTo>
                    <a:lnTo>
                      <a:pt x="10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89" name="Line 61"/>
              <p:cNvSpPr>
                <a:spLocks noChangeShapeType="1"/>
              </p:cNvSpPr>
              <p:nvPr/>
            </p:nvSpPr>
            <p:spPr bwMode="auto">
              <a:xfrm>
                <a:off x="1442" y="279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90" name="Line 62"/>
              <p:cNvSpPr>
                <a:spLocks noChangeShapeType="1"/>
              </p:cNvSpPr>
              <p:nvPr/>
            </p:nvSpPr>
            <p:spPr bwMode="auto">
              <a:xfrm flipV="1">
                <a:off x="1440" y="2790"/>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91" name="Freeform 63"/>
              <p:cNvSpPr>
                <a:spLocks/>
              </p:cNvSpPr>
              <p:nvPr/>
            </p:nvSpPr>
            <p:spPr bwMode="auto">
              <a:xfrm>
                <a:off x="1433" y="2793"/>
                <a:ext cx="7" cy="17"/>
              </a:xfrm>
              <a:custGeom>
                <a:avLst/>
                <a:gdLst>
                  <a:gd name="T0" fmla="*/ 7 w 36"/>
                  <a:gd name="T1" fmla="*/ 0 h 87"/>
                  <a:gd name="T2" fmla="*/ 7 w 36"/>
                  <a:gd name="T3" fmla="*/ 1 h 87"/>
                  <a:gd name="T4" fmla="*/ 6 w 36"/>
                  <a:gd name="T5" fmla="*/ 2 h 87"/>
                  <a:gd name="T6" fmla="*/ 5 w 36"/>
                  <a:gd name="T7" fmla="*/ 3 h 87"/>
                  <a:gd name="T8" fmla="*/ 5 w 36"/>
                  <a:gd name="T9" fmla="*/ 3 h 87"/>
                  <a:gd name="T10" fmla="*/ 5 w 36"/>
                  <a:gd name="T11" fmla="*/ 4 h 87"/>
                  <a:gd name="T12" fmla="*/ 4 w 36"/>
                  <a:gd name="T13" fmla="*/ 5 h 87"/>
                  <a:gd name="T14" fmla="*/ 4 w 36"/>
                  <a:gd name="T15" fmla="*/ 5 h 87"/>
                  <a:gd name="T16" fmla="*/ 4 w 36"/>
                  <a:gd name="T17" fmla="*/ 6 h 87"/>
                  <a:gd name="T18" fmla="*/ 3 w 36"/>
                  <a:gd name="T19" fmla="*/ 7 h 87"/>
                  <a:gd name="T20" fmla="*/ 3 w 36"/>
                  <a:gd name="T21" fmla="*/ 8 h 87"/>
                  <a:gd name="T22" fmla="*/ 3 w 36"/>
                  <a:gd name="T23" fmla="*/ 9 h 87"/>
                  <a:gd name="T24" fmla="*/ 2 w 36"/>
                  <a:gd name="T25" fmla="*/ 9 h 87"/>
                  <a:gd name="T26" fmla="*/ 2 w 36"/>
                  <a:gd name="T27" fmla="*/ 10 h 87"/>
                  <a:gd name="T28" fmla="*/ 2 w 36"/>
                  <a:gd name="T29" fmla="*/ 11 h 87"/>
                  <a:gd name="T30" fmla="*/ 1 w 36"/>
                  <a:gd name="T31" fmla="*/ 11 h 87"/>
                  <a:gd name="T32" fmla="*/ 1 w 36"/>
                  <a:gd name="T33" fmla="*/ 12 h 87"/>
                  <a:gd name="T34" fmla="*/ 1 w 36"/>
                  <a:gd name="T35" fmla="*/ 13 h 87"/>
                  <a:gd name="T36" fmla="*/ 1 w 36"/>
                  <a:gd name="T37" fmla="*/ 13 h 87"/>
                  <a:gd name="T38" fmla="*/ 1 w 36"/>
                  <a:gd name="T39" fmla="*/ 14 h 87"/>
                  <a:gd name="T40" fmla="*/ 0 w 36"/>
                  <a:gd name="T41" fmla="*/ 15 h 87"/>
                  <a:gd name="T42" fmla="*/ 0 w 36"/>
                  <a:gd name="T43" fmla="*/ 15 h 87"/>
                  <a:gd name="T44" fmla="*/ 0 w 36"/>
                  <a:gd name="T45" fmla="*/ 16 h 87"/>
                  <a:gd name="T46" fmla="*/ 0 w 36"/>
                  <a:gd name="T47" fmla="*/ 17 h 87"/>
                  <a:gd name="T48" fmla="*/ 0 w 36"/>
                  <a:gd name="T49" fmla="*/ 17 h 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 h="87">
                    <a:moveTo>
                      <a:pt x="36" y="0"/>
                    </a:moveTo>
                    <a:lnTo>
                      <a:pt x="34" y="5"/>
                    </a:lnTo>
                    <a:lnTo>
                      <a:pt x="31" y="9"/>
                    </a:lnTo>
                    <a:lnTo>
                      <a:pt x="28" y="13"/>
                    </a:lnTo>
                    <a:lnTo>
                      <a:pt x="26" y="17"/>
                    </a:lnTo>
                    <a:lnTo>
                      <a:pt x="24" y="20"/>
                    </a:lnTo>
                    <a:lnTo>
                      <a:pt x="22" y="25"/>
                    </a:lnTo>
                    <a:lnTo>
                      <a:pt x="20" y="28"/>
                    </a:lnTo>
                    <a:lnTo>
                      <a:pt x="18" y="33"/>
                    </a:lnTo>
                    <a:lnTo>
                      <a:pt x="16" y="36"/>
                    </a:lnTo>
                    <a:lnTo>
                      <a:pt x="14" y="40"/>
                    </a:lnTo>
                    <a:lnTo>
                      <a:pt x="13" y="44"/>
                    </a:lnTo>
                    <a:lnTo>
                      <a:pt x="11" y="47"/>
                    </a:lnTo>
                    <a:lnTo>
                      <a:pt x="10" y="52"/>
                    </a:lnTo>
                    <a:lnTo>
                      <a:pt x="8" y="55"/>
                    </a:lnTo>
                    <a:lnTo>
                      <a:pt x="7" y="58"/>
                    </a:lnTo>
                    <a:lnTo>
                      <a:pt x="6" y="62"/>
                    </a:lnTo>
                    <a:lnTo>
                      <a:pt x="5" y="65"/>
                    </a:lnTo>
                    <a:lnTo>
                      <a:pt x="4" y="68"/>
                    </a:lnTo>
                    <a:lnTo>
                      <a:pt x="3" y="72"/>
                    </a:lnTo>
                    <a:lnTo>
                      <a:pt x="2" y="75"/>
                    </a:lnTo>
                    <a:lnTo>
                      <a:pt x="1" y="78"/>
                    </a:lnTo>
                    <a:lnTo>
                      <a:pt x="1" y="82"/>
                    </a:lnTo>
                    <a:lnTo>
                      <a:pt x="0" y="85"/>
                    </a:lnTo>
                    <a:lnTo>
                      <a:pt x="0" y="8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92" name="Freeform 64"/>
              <p:cNvSpPr>
                <a:spLocks/>
              </p:cNvSpPr>
              <p:nvPr/>
            </p:nvSpPr>
            <p:spPr bwMode="auto">
              <a:xfrm>
                <a:off x="1433" y="2807"/>
                <a:ext cx="9" cy="3"/>
              </a:xfrm>
              <a:custGeom>
                <a:avLst/>
                <a:gdLst>
                  <a:gd name="T0" fmla="*/ 0 w 48"/>
                  <a:gd name="T1" fmla="*/ 3 h 16"/>
                  <a:gd name="T2" fmla="*/ 2 w 48"/>
                  <a:gd name="T3" fmla="*/ 2 h 16"/>
                  <a:gd name="T4" fmla="*/ 5 w 48"/>
                  <a:gd name="T5" fmla="*/ 2 h 16"/>
                  <a:gd name="T6" fmla="*/ 7 w 48"/>
                  <a:gd name="T7" fmla="*/ 1 h 16"/>
                  <a:gd name="T8" fmla="*/ 9 w 48"/>
                  <a:gd name="T9" fmla="*/ 0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6">
                    <a:moveTo>
                      <a:pt x="0" y="16"/>
                    </a:moveTo>
                    <a:lnTo>
                      <a:pt x="12" y="13"/>
                    </a:lnTo>
                    <a:lnTo>
                      <a:pt x="24" y="8"/>
                    </a:lnTo>
                    <a:lnTo>
                      <a:pt x="36" y="4"/>
                    </a:lnTo>
                    <a:lnTo>
                      <a:pt x="4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93" name="Freeform 65"/>
              <p:cNvSpPr>
                <a:spLocks/>
              </p:cNvSpPr>
              <p:nvPr/>
            </p:nvSpPr>
            <p:spPr bwMode="auto">
              <a:xfrm>
                <a:off x="1442" y="2786"/>
                <a:ext cx="19" cy="21"/>
              </a:xfrm>
              <a:custGeom>
                <a:avLst/>
                <a:gdLst>
                  <a:gd name="T0" fmla="*/ 0 w 94"/>
                  <a:gd name="T1" fmla="*/ 21 h 107"/>
                  <a:gd name="T2" fmla="*/ 1 w 94"/>
                  <a:gd name="T3" fmla="*/ 20 h 107"/>
                  <a:gd name="T4" fmla="*/ 2 w 94"/>
                  <a:gd name="T5" fmla="*/ 19 h 107"/>
                  <a:gd name="T6" fmla="*/ 3 w 94"/>
                  <a:gd name="T7" fmla="*/ 18 h 107"/>
                  <a:gd name="T8" fmla="*/ 4 w 94"/>
                  <a:gd name="T9" fmla="*/ 17 h 107"/>
                  <a:gd name="T10" fmla="*/ 4 w 94"/>
                  <a:gd name="T11" fmla="*/ 16 h 107"/>
                  <a:gd name="T12" fmla="*/ 6 w 94"/>
                  <a:gd name="T13" fmla="*/ 16 h 107"/>
                  <a:gd name="T14" fmla="*/ 6 w 94"/>
                  <a:gd name="T15" fmla="*/ 15 h 107"/>
                  <a:gd name="T16" fmla="*/ 7 w 94"/>
                  <a:gd name="T17" fmla="*/ 14 h 107"/>
                  <a:gd name="T18" fmla="*/ 8 w 94"/>
                  <a:gd name="T19" fmla="*/ 13 h 107"/>
                  <a:gd name="T20" fmla="*/ 9 w 94"/>
                  <a:gd name="T21" fmla="*/ 12 h 107"/>
                  <a:gd name="T22" fmla="*/ 10 w 94"/>
                  <a:gd name="T23" fmla="*/ 11 h 107"/>
                  <a:gd name="T24" fmla="*/ 11 w 94"/>
                  <a:gd name="T25" fmla="*/ 10 h 107"/>
                  <a:gd name="T26" fmla="*/ 11 w 94"/>
                  <a:gd name="T27" fmla="*/ 9 h 107"/>
                  <a:gd name="T28" fmla="*/ 12 w 94"/>
                  <a:gd name="T29" fmla="*/ 8 h 107"/>
                  <a:gd name="T30" fmla="*/ 13 w 94"/>
                  <a:gd name="T31" fmla="*/ 8 h 107"/>
                  <a:gd name="T32" fmla="*/ 14 w 94"/>
                  <a:gd name="T33" fmla="*/ 7 h 107"/>
                  <a:gd name="T34" fmla="*/ 14 w 94"/>
                  <a:gd name="T35" fmla="*/ 6 h 107"/>
                  <a:gd name="T36" fmla="*/ 15 w 94"/>
                  <a:gd name="T37" fmla="*/ 5 h 107"/>
                  <a:gd name="T38" fmla="*/ 16 w 94"/>
                  <a:gd name="T39" fmla="*/ 4 h 107"/>
                  <a:gd name="T40" fmla="*/ 16 w 94"/>
                  <a:gd name="T41" fmla="*/ 3 h 107"/>
                  <a:gd name="T42" fmla="*/ 17 w 94"/>
                  <a:gd name="T43" fmla="*/ 3 h 107"/>
                  <a:gd name="T44" fmla="*/ 18 w 94"/>
                  <a:gd name="T45" fmla="*/ 2 h 107"/>
                  <a:gd name="T46" fmla="*/ 18 w 94"/>
                  <a:gd name="T47" fmla="*/ 1 h 107"/>
                  <a:gd name="T48" fmla="*/ 19 w 94"/>
                  <a:gd name="T49" fmla="*/ 0 h 1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4" h="107">
                    <a:moveTo>
                      <a:pt x="0" y="107"/>
                    </a:moveTo>
                    <a:lnTo>
                      <a:pt x="5" y="102"/>
                    </a:lnTo>
                    <a:lnTo>
                      <a:pt x="9" y="98"/>
                    </a:lnTo>
                    <a:lnTo>
                      <a:pt x="14" y="93"/>
                    </a:lnTo>
                    <a:lnTo>
                      <a:pt x="18" y="89"/>
                    </a:lnTo>
                    <a:lnTo>
                      <a:pt x="22" y="84"/>
                    </a:lnTo>
                    <a:lnTo>
                      <a:pt x="28" y="80"/>
                    </a:lnTo>
                    <a:lnTo>
                      <a:pt x="32" y="75"/>
                    </a:lnTo>
                    <a:lnTo>
                      <a:pt x="36" y="71"/>
                    </a:lnTo>
                    <a:lnTo>
                      <a:pt x="40" y="66"/>
                    </a:lnTo>
                    <a:lnTo>
                      <a:pt x="44" y="62"/>
                    </a:lnTo>
                    <a:lnTo>
                      <a:pt x="48" y="56"/>
                    </a:lnTo>
                    <a:lnTo>
                      <a:pt x="52" y="52"/>
                    </a:lnTo>
                    <a:lnTo>
                      <a:pt x="55" y="47"/>
                    </a:lnTo>
                    <a:lnTo>
                      <a:pt x="59" y="43"/>
                    </a:lnTo>
                    <a:lnTo>
                      <a:pt x="64" y="39"/>
                    </a:lnTo>
                    <a:lnTo>
                      <a:pt x="67" y="34"/>
                    </a:lnTo>
                    <a:lnTo>
                      <a:pt x="71" y="30"/>
                    </a:lnTo>
                    <a:lnTo>
                      <a:pt x="74" y="25"/>
                    </a:lnTo>
                    <a:lnTo>
                      <a:pt x="78" y="21"/>
                    </a:lnTo>
                    <a:lnTo>
                      <a:pt x="81" y="16"/>
                    </a:lnTo>
                    <a:lnTo>
                      <a:pt x="84" y="13"/>
                    </a:lnTo>
                    <a:lnTo>
                      <a:pt x="88" y="9"/>
                    </a:lnTo>
                    <a:lnTo>
                      <a:pt x="91" y="4"/>
                    </a:lnTo>
                    <a:lnTo>
                      <a:pt x="9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94" name="Line 66"/>
              <p:cNvSpPr>
                <a:spLocks noChangeShapeType="1"/>
              </p:cNvSpPr>
              <p:nvPr/>
            </p:nvSpPr>
            <p:spPr bwMode="auto">
              <a:xfrm>
                <a:off x="1463" y="278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95" name="Line 67"/>
              <p:cNvSpPr>
                <a:spLocks noChangeShapeType="1"/>
              </p:cNvSpPr>
              <p:nvPr/>
            </p:nvSpPr>
            <p:spPr bwMode="auto">
              <a:xfrm flipH="1">
                <a:off x="1461" y="2783"/>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96" name="Freeform 68"/>
              <p:cNvSpPr>
                <a:spLocks/>
              </p:cNvSpPr>
              <p:nvPr/>
            </p:nvSpPr>
            <p:spPr bwMode="auto">
              <a:xfrm>
                <a:off x="1442" y="2783"/>
                <a:ext cx="21" cy="7"/>
              </a:xfrm>
              <a:custGeom>
                <a:avLst/>
                <a:gdLst>
                  <a:gd name="T0" fmla="*/ 0 w 105"/>
                  <a:gd name="T1" fmla="*/ 7 h 37"/>
                  <a:gd name="T2" fmla="*/ 5 w 105"/>
                  <a:gd name="T3" fmla="*/ 5 h 37"/>
                  <a:gd name="T4" fmla="*/ 10 w 105"/>
                  <a:gd name="T5" fmla="*/ 4 h 37"/>
                  <a:gd name="T6" fmla="*/ 16 w 105"/>
                  <a:gd name="T7" fmla="*/ 2 h 37"/>
                  <a:gd name="T8" fmla="*/ 21 w 105"/>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37">
                    <a:moveTo>
                      <a:pt x="0" y="37"/>
                    </a:moveTo>
                    <a:lnTo>
                      <a:pt x="26" y="29"/>
                    </a:lnTo>
                    <a:lnTo>
                      <a:pt x="52" y="21"/>
                    </a:lnTo>
                    <a:lnTo>
                      <a:pt x="78" y="11"/>
                    </a:lnTo>
                    <a:lnTo>
                      <a:pt x="10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97" name="Line 69"/>
              <p:cNvSpPr>
                <a:spLocks noChangeShapeType="1"/>
              </p:cNvSpPr>
              <p:nvPr/>
            </p:nvSpPr>
            <p:spPr bwMode="auto">
              <a:xfrm>
                <a:off x="1406" y="279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98" name="Line 70"/>
              <p:cNvSpPr>
                <a:spLocks noChangeShapeType="1"/>
              </p:cNvSpPr>
              <p:nvPr/>
            </p:nvSpPr>
            <p:spPr bwMode="auto">
              <a:xfrm flipV="1">
                <a:off x="1404" y="2793"/>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99" name="Freeform 71"/>
              <p:cNvSpPr>
                <a:spLocks/>
              </p:cNvSpPr>
              <p:nvPr/>
            </p:nvSpPr>
            <p:spPr bwMode="auto">
              <a:xfrm>
                <a:off x="1391" y="2796"/>
                <a:ext cx="13" cy="20"/>
              </a:xfrm>
              <a:custGeom>
                <a:avLst/>
                <a:gdLst>
                  <a:gd name="T0" fmla="*/ 13 w 63"/>
                  <a:gd name="T1" fmla="*/ 0 h 100"/>
                  <a:gd name="T2" fmla="*/ 12 w 63"/>
                  <a:gd name="T3" fmla="*/ 1 h 100"/>
                  <a:gd name="T4" fmla="*/ 12 w 63"/>
                  <a:gd name="T5" fmla="*/ 2 h 100"/>
                  <a:gd name="T6" fmla="*/ 11 w 63"/>
                  <a:gd name="T7" fmla="*/ 2 h 100"/>
                  <a:gd name="T8" fmla="*/ 10 w 63"/>
                  <a:gd name="T9" fmla="*/ 3 h 100"/>
                  <a:gd name="T10" fmla="*/ 9 w 63"/>
                  <a:gd name="T11" fmla="*/ 4 h 100"/>
                  <a:gd name="T12" fmla="*/ 9 w 63"/>
                  <a:gd name="T13" fmla="*/ 5 h 100"/>
                  <a:gd name="T14" fmla="*/ 8 w 63"/>
                  <a:gd name="T15" fmla="*/ 6 h 100"/>
                  <a:gd name="T16" fmla="*/ 7 w 63"/>
                  <a:gd name="T17" fmla="*/ 7 h 100"/>
                  <a:gd name="T18" fmla="*/ 7 w 63"/>
                  <a:gd name="T19" fmla="*/ 8 h 100"/>
                  <a:gd name="T20" fmla="*/ 6 w 63"/>
                  <a:gd name="T21" fmla="*/ 8 h 100"/>
                  <a:gd name="T22" fmla="*/ 6 w 63"/>
                  <a:gd name="T23" fmla="*/ 9 h 100"/>
                  <a:gd name="T24" fmla="*/ 5 w 63"/>
                  <a:gd name="T25" fmla="*/ 10 h 100"/>
                  <a:gd name="T26" fmla="*/ 5 w 63"/>
                  <a:gd name="T27" fmla="*/ 11 h 100"/>
                  <a:gd name="T28" fmla="*/ 4 w 63"/>
                  <a:gd name="T29" fmla="*/ 12 h 100"/>
                  <a:gd name="T30" fmla="*/ 4 w 63"/>
                  <a:gd name="T31" fmla="*/ 13 h 100"/>
                  <a:gd name="T32" fmla="*/ 3 w 63"/>
                  <a:gd name="T33" fmla="*/ 14 h 100"/>
                  <a:gd name="T34" fmla="*/ 3 w 63"/>
                  <a:gd name="T35" fmla="*/ 14 h 100"/>
                  <a:gd name="T36" fmla="*/ 2 w 63"/>
                  <a:gd name="T37" fmla="*/ 15 h 100"/>
                  <a:gd name="T38" fmla="*/ 2 w 63"/>
                  <a:gd name="T39" fmla="*/ 16 h 100"/>
                  <a:gd name="T40" fmla="*/ 1 w 63"/>
                  <a:gd name="T41" fmla="*/ 17 h 100"/>
                  <a:gd name="T42" fmla="*/ 1 w 63"/>
                  <a:gd name="T43" fmla="*/ 18 h 100"/>
                  <a:gd name="T44" fmla="*/ 1 w 63"/>
                  <a:gd name="T45" fmla="*/ 18 h 100"/>
                  <a:gd name="T46" fmla="*/ 0 w 63"/>
                  <a:gd name="T47" fmla="*/ 19 h 100"/>
                  <a:gd name="T48" fmla="*/ 0 w 63"/>
                  <a:gd name="T49" fmla="*/ 20 h 1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3" h="100">
                    <a:moveTo>
                      <a:pt x="63" y="0"/>
                    </a:moveTo>
                    <a:lnTo>
                      <a:pt x="59" y="3"/>
                    </a:lnTo>
                    <a:lnTo>
                      <a:pt x="56" y="8"/>
                    </a:lnTo>
                    <a:lnTo>
                      <a:pt x="53" y="12"/>
                    </a:lnTo>
                    <a:lnTo>
                      <a:pt x="48" y="16"/>
                    </a:lnTo>
                    <a:lnTo>
                      <a:pt x="45" y="21"/>
                    </a:lnTo>
                    <a:lnTo>
                      <a:pt x="42" y="25"/>
                    </a:lnTo>
                    <a:lnTo>
                      <a:pt x="39" y="30"/>
                    </a:lnTo>
                    <a:lnTo>
                      <a:pt x="36" y="34"/>
                    </a:lnTo>
                    <a:lnTo>
                      <a:pt x="33" y="39"/>
                    </a:lnTo>
                    <a:lnTo>
                      <a:pt x="30" y="42"/>
                    </a:lnTo>
                    <a:lnTo>
                      <a:pt x="28" y="46"/>
                    </a:lnTo>
                    <a:lnTo>
                      <a:pt x="25" y="51"/>
                    </a:lnTo>
                    <a:lnTo>
                      <a:pt x="23" y="55"/>
                    </a:lnTo>
                    <a:lnTo>
                      <a:pt x="20" y="60"/>
                    </a:lnTo>
                    <a:lnTo>
                      <a:pt x="18" y="64"/>
                    </a:lnTo>
                    <a:lnTo>
                      <a:pt x="16" y="68"/>
                    </a:lnTo>
                    <a:lnTo>
                      <a:pt x="14" y="72"/>
                    </a:lnTo>
                    <a:lnTo>
                      <a:pt x="10" y="77"/>
                    </a:lnTo>
                    <a:lnTo>
                      <a:pt x="9" y="81"/>
                    </a:lnTo>
                    <a:lnTo>
                      <a:pt x="7" y="84"/>
                    </a:lnTo>
                    <a:lnTo>
                      <a:pt x="5" y="89"/>
                    </a:lnTo>
                    <a:lnTo>
                      <a:pt x="3" y="92"/>
                    </a:lnTo>
                    <a:lnTo>
                      <a:pt x="2" y="97"/>
                    </a:lnTo>
                    <a:lnTo>
                      <a:pt x="0" y="10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00" name="Freeform 72"/>
              <p:cNvSpPr>
                <a:spLocks/>
              </p:cNvSpPr>
              <p:nvPr/>
            </p:nvSpPr>
            <p:spPr bwMode="auto">
              <a:xfrm>
                <a:off x="1391" y="2816"/>
                <a:ext cx="9" cy="0"/>
              </a:xfrm>
              <a:custGeom>
                <a:avLst/>
                <a:gdLst>
                  <a:gd name="T0" fmla="*/ 0 w 45"/>
                  <a:gd name="T1" fmla="*/ 0 h 2"/>
                  <a:gd name="T2" fmla="*/ 2 w 45"/>
                  <a:gd name="T3" fmla="*/ 1 h 2"/>
                  <a:gd name="T4" fmla="*/ 5 w 45"/>
                  <a:gd name="T5" fmla="*/ 1 h 2"/>
                  <a:gd name="T6" fmla="*/ 7 w 45"/>
                  <a:gd name="T7" fmla="*/ 1 h 2"/>
                  <a:gd name="T8" fmla="*/ 9 w 45"/>
                  <a:gd name="T9" fmla="*/ 1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
                    <a:moveTo>
                      <a:pt x="0" y="0"/>
                    </a:moveTo>
                    <a:lnTo>
                      <a:pt x="11" y="1"/>
                    </a:lnTo>
                    <a:lnTo>
                      <a:pt x="23" y="1"/>
                    </a:lnTo>
                    <a:lnTo>
                      <a:pt x="34" y="2"/>
                    </a:lnTo>
                    <a:lnTo>
                      <a:pt x="45"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01" name="Freeform 73"/>
              <p:cNvSpPr>
                <a:spLocks/>
              </p:cNvSpPr>
              <p:nvPr/>
            </p:nvSpPr>
            <p:spPr bwMode="auto">
              <a:xfrm>
                <a:off x="1400" y="2796"/>
                <a:ext cx="23" cy="20"/>
              </a:xfrm>
              <a:custGeom>
                <a:avLst/>
                <a:gdLst>
                  <a:gd name="T0" fmla="*/ 0 w 113"/>
                  <a:gd name="T1" fmla="*/ 20 h 99"/>
                  <a:gd name="T2" fmla="*/ 1 w 113"/>
                  <a:gd name="T3" fmla="*/ 19 h 99"/>
                  <a:gd name="T4" fmla="*/ 2 w 113"/>
                  <a:gd name="T5" fmla="*/ 18 h 99"/>
                  <a:gd name="T6" fmla="*/ 3 w 113"/>
                  <a:gd name="T7" fmla="*/ 18 h 99"/>
                  <a:gd name="T8" fmla="*/ 4 w 113"/>
                  <a:gd name="T9" fmla="*/ 17 h 99"/>
                  <a:gd name="T10" fmla="*/ 5 w 113"/>
                  <a:gd name="T11" fmla="*/ 16 h 99"/>
                  <a:gd name="T12" fmla="*/ 6 w 113"/>
                  <a:gd name="T13" fmla="*/ 15 h 99"/>
                  <a:gd name="T14" fmla="*/ 7 w 113"/>
                  <a:gd name="T15" fmla="*/ 15 h 99"/>
                  <a:gd name="T16" fmla="*/ 8 w 113"/>
                  <a:gd name="T17" fmla="*/ 14 h 99"/>
                  <a:gd name="T18" fmla="*/ 10 w 113"/>
                  <a:gd name="T19" fmla="*/ 13 h 99"/>
                  <a:gd name="T20" fmla="*/ 10 w 113"/>
                  <a:gd name="T21" fmla="*/ 12 h 99"/>
                  <a:gd name="T22" fmla="*/ 11 w 113"/>
                  <a:gd name="T23" fmla="*/ 11 h 99"/>
                  <a:gd name="T24" fmla="*/ 12 w 113"/>
                  <a:gd name="T25" fmla="*/ 10 h 99"/>
                  <a:gd name="T26" fmla="*/ 13 w 113"/>
                  <a:gd name="T27" fmla="*/ 9 h 99"/>
                  <a:gd name="T28" fmla="*/ 14 w 113"/>
                  <a:gd name="T29" fmla="*/ 8 h 99"/>
                  <a:gd name="T30" fmla="*/ 15 w 113"/>
                  <a:gd name="T31" fmla="*/ 8 h 99"/>
                  <a:gd name="T32" fmla="*/ 16 w 113"/>
                  <a:gd name="T33" fmla="*/ 7 h 99"/>
                  <a:gd name="T34" fmla="*/ 17 w 113"/>
                  <a:gd name="T35" fmla="*/ 6 h 99"/>
                  <a:gd name="T36" fmla="*/ 18 w 113"/>
                  <a:gd name="T37" fmla="*/ 5 h 99"/>
                  <a:gd name="T38" fmla="*/ 19 w 113"/>
                  <a:gd name="T39" fmla="*/ 4 h 99"/>
                  <a:gd name="T40" fmla="*/ 20 w 113"/>
                  <a:gd name="T41" fmla="*/ 3 h 99"/>
                  <a:gd name="T42" fmla="*/ 21 w 113"/>
                  <a:gd name="T43" fmla="*/ 2 h 99"/>
                  <a:gd name="T44" fmla="*/ 22 w 113"/>
                  <a:gd name="T45" fmla="*/ 2 h 99"/>
                  <a:gd name="T46" fmla="*/ 22 w 113"/>
                  <a:gd name="T47" fmla="*/ 1 h 99"/>
                  <a:gd name="T48" fmla="*/ 23 w 113"/>
                  <a:gd name="T49" fmla="*/ 0 h 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3" h="99">
                    <a:moveTo>
                      <a:pt x="0" y="99"/>
                    </a:moveTo>
                    <a:lnTo>
                      <a:pt x="6" y="96"/>
                    </a:lnTo>
                    <a:lnTo>
                      <a:pt x="11" y="91"/>
                    </a:lnTo>
                    <a:lnTo>
                      <a:pt x="16" y="88"/>
                    </a:lnTo>
                    <a:lnTo>
                      <a:pt x="21" y="83"/>
                    </a:lnTo>
                    <a:lnTo>
                      <a:pt x="26" y="80"/>
                    </a:lnTo>
                    <a:lnTo>
                      <a:pt x="31" y="76"/>
                    </a:lnTo>
                    <a:lnTo>
                      <a:pt x="36" y="72"/>
                    </a:lnTo>
                    <a:lnTo>
                      <a:pt x="41" y="68"/>
                    </a:lnTo>
                    <a:lnTo>
                      <a:pt x="47" y="63"/>
                    </a:lnTo>
                    <a:lnTo>
                      <a:pt x="51" y="59"/>
                    </a:lnTo>
                    <a:lnTo>
                      <a:pt x="56" y="56"/>
                    </a:lnTo>
                    <a:lnTo>
                      <a:pt x="61" y="51"/>
                    </a:lnTo>
                    <a:lnTo>
                      <a:pt x="66" y="47"/>
                    </a:lnTo>
                    <a:lnTo>
                      <a:pt x="70" y="42"/>
                    </a:lnTo>
                    <a:lnTo>
                      <a:pt x="75" y="38"/>
                    </a:lnTo>
                    <a:lnTo>
                      <a:pt x="79" y="34"/>
                    </a:lnTo>
                    <a:lnTo>
                      <a:pt x="84" y="30"/>
                    </a:lnTo>
                    <a:lnTo>
                      <a:pt x="89" y="26"/>
                    </a:lnTo>
                    <a:lnTo>
                      <a:pt x="93" y="21"/>
                    </a:lnTo>
                    <a:lnTo>
                      <a:pt x="97" y="17"/>
                    </a:lnTo>
                    <a:lnTo>
                      <a:pt x="101" y="12"/>
                    </a:lnTo>
                    <a:lnTo>
                      <a:pt x="106" y="8"/>
                    </a:lnTo>
                    <a:lnTo>
                      <a:pt x="110" y="3"/>
                    </a:lnTo>
                    <a:lnTo>
                      <a:pt x="11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02" name="Line 74"/>
              <p:cNvSpPr>
                <a:spLocks noChangeShapeType="1"/>
              </p:cNvSpPr>
              <p:nvPr/>
            </p:nvSpPr>
            <p:spPr bwMode="auto">
              <a:xfrm>
                <a:off x="1425" y="279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03" name="Line 75"/>
              <p:cNvSpPr>
                <a:spLocks noChangeShapeType="1"/>
              </p:cNvSpPr>
              <p:nvPr/>
            </p:nvSpPr>
            <p:spPr bwMode="auto">
              <a:xfrm flipH="1">
                <a:off x="1423" y="2793"/>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04" name="Freeform 76"/>
              <p:cNvSpPr>
                <a:spLocks/>
              </p:cNvSpPr>
              <p:nvPr/>
            </p:nvSpPr>
            <p:spPr bwMode="auto">
              <a:xfrm>
                <a:off x="1406" y="2793"/>
                <a:ext cx="19" cy="0"/>
              </a:xfrm>
              <a:custGeom>
                <a:avLst/>
                <a:gdLst>
                  <a:gd name="T0" fmla="*/ 0 w 95"/>
                  <a:gd name="T1" fmla="*/ 0 h 3"/>
                  <a:gd name="T2" fmla="*/ 5 w 95"/>
                  <a:gd name="T3" fmla="*/ 1 h 3"/>
                  <a:gd name="T4" fmla="*/ 9 w 95"/>
                  <a:gd name="T5" fmla="*/ 1 h 3"/>
                  <a:gd name="T6" fmla="*/ 14 w 95"/>
                  <a:gd name="T7" fmla="*/ 1 h 3"/>
                  <a:gd name="T8" fmla="*/ 19 w 95"/>
                  <a:gd name="T9" fmla="*/ 1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3">
                    <a:moveTo>
                      <a:pt x="0" y="0"/>
                    </a:moveTo>
                    <a:lnTo>
                      <a:pt x="23" y="2"/>
                    </a:lnTo>
                    <a:lnTo>
                      <a:pt x="46" y="3"/>
                    </a:lnTo>
                    <a:lnTo>
                      <a:pt x="70" y="3"/>
                    </a:lnTo>
                    <a:lnTo>
                      <a:pt x="95" y="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05" name="Line 77"/>
              <p:cNvSpPr>
                <a:spLocks noChangeShapeType="1"/>
              </p:cNvSpPr>
              <p:nvPr/>
            </p:nvSpPr>
            <p:spPr bwMode="auto">
              <a:xfrm>
                <a:off x="1376" y="278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06" name="Line 78"/>
              <p:cNvSpPr>
                <a:spLocks noChangeShapeType="1"/>
              </p:cNvSpPr>
              <p:nvPr/>
            </p:nvSpPr>
            <p:spPr bwMode="auto">
              <a:xfrm flipV="1">
                <a:off x="1373" y="2781"/>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07" name="Freeform 79"/>
              <p:cNvSpPr>
                <a:spLocks/>
              </p:cNvSpPr>
              <p:nvPr/>
            </p:nvSpPr>
            <p:spPr bwMode="auto">
              <a:xfrm>
                <a:off x="1356" y="2784"/>
                <a:ext cx="17" cy="21"/>
              </a:xfrm>
              <a:custGeom>
                <a:avLst/>
                <a:gdLst>
                  <a:gd name="T0" fmla="*/ 17 w 85"/>
                  <a:gd name="T1" fmla="*/ 0 h 106"/>
                  <a:gd name="T2" fmla="*/ 16 w 85"/>
                  <a:gd name="T3" fmla="*/ 1 h 106"/>
                  <a:gd name="T4" fmla="*/ 15 w 85"/>
                  <a:gd name="T5" fmla="*/ 1 h 106"/>
                  <a:gd name="T6" fmla="*/ 14 w 85"/>
                  <a:gd name="T7" fmla="*/ 2 h 106"/>
                  <a:gd name="T8" fmla="*/ 13 w 85"/>
                  <a:gd name="T9" fmla="*/ 3 h 106"/>
                  <a:gd name="T10" fmla="*/ 13 w 85"/>
                  <a:gd name="T11" fmla="*/ 4 h 106"/>
                  <a:gd name="T12" fmla="*/ 12 w 85"/>
                  <a:gd name="T13" fmla="*/ 5 h 106"/>
                  <a:gd name="T14" fmla="*/ 11 w 85"/>
                  <a:gd name="T15" fmla="*/ 6 h 106"/>
                  <a:gd name="T16" fmla="*/ 10 w 85"/>
                  <a:gd name="T17" fmla="*/ 7 h 106"/>
                  <a:gd name="T18" fmla="*/ 10 w 85"/>
                  <a:gd name="T19" fmla="*/ 8 h 106"/>
                  <a:gd name="T20" fmla="*/ 9 w 85"/>
                  <a:gd name="T21" fmla="*/ 9 h 106"/>
                  <a:gd name="T22" fmla="*/ 8 w 85"/>
                  <a:gd name="T23" fmla="*/ 9 h 106"/>
                  <a:gd name="T24" fmla="*/ 7 w 85"/>
                  <a:gd name="T25" fmla="*/ 10 h 106"/>
                  <a:gd name="T26" fmla="*/ 6 w 85"/>
                  <a:gd name="T27" fmla="*/ 11 h 106"/>
                  <a:gd name="T28" fmla="*/ 6 w 85"/>
                  <a:gd name="T29" fmla="*/ 12 h 106"/>
                  <a:gd name="T30" fmla="*/ 5 w 85"/>
                  <a:gd name="T31" fmla="*/ 13 h 106"/>
                  <a:gd name="T32" fmla="*/ 4 w 85"/>
                  <a:gd name="T33" fmla="*/ 14 h 106"/>
                  <a:gd name="T34" fmla="*/ 4 w 85"/>
                  <a:gd name="T35" fmla="*/ 15 h 106"/>
                  <a:gd name="T36" fmla="*/ 3 w 85"/>
                  <a:gd name="T37" fmla="*/ 16 h 106"/>
                  <a:gd name="T38" fmla="*/ 3 w 85"/>
                  <a:gd name="T39" fmla="*/ 16 h 106"/>
                  <a:gd name="T40" fmla="*/ 2 w 85"/>
                  <a:gd name="T41" fmla="*/ 17 h 106"/>
                  <a:gd name="T42" fmla="*/ 1 w 85"/>
                  <a:gd name="T43" fmla="*/ 18 h 106"/>
                  <a:gd name="T44" fmla="*/ 1 w 85"/>
                  <a:gd name="T45" fmla="*/ 19 h 106"/>
                  <a:gd name="T46" fmla="*/ 0 w 85"/>
                  <a:gd name="T47" fmla="*/ 20 h 106"/>
                  <a:gd name="T48" fmla="*/ 0 w 85"/>
                  <a:gd name="T49" fmla="*/ 21 h 1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5" h="106">
                    <a:moveTo>
                      <a:pt x="85" y="0"/>
                    </a:moveTo>
                    <a:lnTo>
                      <a:pt x="81" y="3"/>
                    </a:lnTo>
                    <a:lnTo>
                      <a:pt x="77" y="7"/>
                    </a:lnTo>
                    <a:lnTo>
                      <a:pt x="72" y="12"/>
                    </a:lnTo>
                    <a:lnTo>
                      <a:pt x="67" y="16"/>
                    </a:lnTo>
                    <a:lnTo>
                      <a:pt x="63" y="21"/>
                    </a:lnTo>
                    <a:lnTo>
                      <a:pt x="59" y="25"/>
                    </a:lnTo>
                    <a:lnTo>
                      <a:pt x="55" y="30"/>
                    </a:lnTo>
                    <a:lnTo>
                      <a:pt x="51" y="34"/>
                    </a:lnTo>
                    <a:lnTo>
                      <a:pt x="48" y="39"/>
                    </a:lnTo>
                    <a:lnTo>
                      <a:pt x="44" y="43"/>
                    </a:lnTo>
                    <a:lnTo>
                      <a:pt x="40" y="47"/>
                    </a:lnTo>
                    <a:lnTo>
                      <a:pt x="37" y="52"/>
                    </a:lnTo>
                    <a:lnTo>
                      <a:pt x="32" y="56"/>
                    </a:lnTo>
                    <a:lnTo>
                      <a:pt x="29" y="61"/>
                    </a:lnTo>
                    <a:lnTo>
                      <a:pt x="25" y="65"/>
                    </a:lnTo>
                    <a:lnTo>
                      <a:pt x="22" y="70"/>
                    </a:lnTo>
                    <a:lnTo>
                      <a:pt x="19" y="74"/>
                    </a:lnTo>
                    <a:lnTo>
                      <a:pt x="16" y="79"/>
                    </a:lnTo>
                    <a:lnTo>
                      <a:pt x="13" y="83"/>
                    </a:lnTo>
                    <a:lnTo>
                      <a:pt x="10" y="88"/>
                    </a:lnTo>
                    <a:lnTo>
                      <a:pt x="7" y="92"/>
                    </a:lnTo>
                    <a:lnTo>
                      <a:pt x="5" y="98"/>
                    </a:lnTo>
                    <a:lnTo>
                      <a:pt x="2" y="102"/>
                    </a:lnTo>
                    <a:lnTo>
                      <a:pt x="0" y="10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08" name="Freeform 80"/>
              <p:cNvSpPr>
                <a:spLocks/>
              </p:cNvSpPr>
              <p:nvPr/>
            </p:nvSpPr>
            <p:spPr bwMode="auto">
              <a:xfrm>
                <a:off x="1356" y="2805"/>
                <a:ext cx="7" cy="4"/>
              </a:xfrm>
              <a:custGeom>
                <a:avLst/>
                <a:gdLst>
                  <a:gd name="T0" fmla="*/ 0 w 37"/>
                  <a:gd name="T1" fmla="*/ 0 h 19"/>
                  <a:gd name="T2" fmla="*/ 2 w 37"/>
                  <a:gd name="T3" fmla="*/ 1 h 19"/>
                  <a:gd name="T4" fmla="*/ 3 w 37"/>
                  <a:gd name="T5" fmla="*/ 2 h 19"/>
                  <a:gd name="T6" fmla="*/ 5 w 37"/>
                  <a:gd name="T7" fmla="*/ 3 h 19"/>
                  <a:gd name="T8" fmla="*/ 7 w 37"/>
                  <a:gd name="T9" fmla="*/ 4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19">
                    <a:moveTo>
                      <a:pt x="0" y="0"/>
                    </a:moveTo>
                    <a:lnTo>
                      <a:pt x="8" y="5"/>
                    </a:lnTo>
                    <a:lnTo>
                      <a:pt x="17" y="11"/>
                    </a:lnTo>
                    <a:lnTo>
                      <a:pt x="26" y="15"/>
                    </a:lnTo>
                    <a:lnTo>
                      <a:pt x="37" y="1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09" name="Freeform 81"/>
              <p:cNvSpPr>
                <a:spLocks/>
              </p:cNvSpPr>
              <p:nvPr/>
            </p:nvSpPr>
            <p:spPr bwMode="auto">
              <a:xfrm>
                <a:off x="1363" y="2792"/>
                <a:ext cx="26" cy="17"/>
              </a:xfrm>
              <a:custGeom>
                <a:avLst/>
                <a:gdLst>
                  <a:gd name="T0" fmla="*/ 0 w 128"/>
                  <a:gd name="T1" fmla="*/ 17 h 84"/>
                  <a:gd name="T2" fmla="*/ 1 w 128"/>
                  <a:gd name="T3" fmla="*/ 16 h 84"/>
                  <a:gd name="T4" fmla="*/ 2 w 128"/>
                  <a:gd name="T5" fmla="*/ 16 h 84"/>
                  <a:gd name="T6" fmla="*/ 3 w 128"/>
                  <a:gd name="T7" fmla="*/ 15 h 84"/>
                  <a:gd name="T8" fmla="*/ 4 w 128"/>
                  <a:gd name="T9" fmla="*/ 15 h 84"/>
                  <a:gd name="T10" fmla="*/ 5 w 128"/>
                  <a:gd name="T11" fmla="*/ 14 h 84"/>
                  <a:gd name="T12" fmla="*/ 7 w 128"/>
                  <a:gd name="T13" fmla="*/ 14 h 84"/>
                  <a:gd name="T14" fmla="*/ 8 w 128"/>
                  <a:gd name="T15" fmla="*/ 13 h 84"/>
                  <a:gd name="T16" fmla="*/ 9 w 128"/>
                  <a:gd name="T17" fmla="*/ 12 h 84"/>
                  <a:gd name="T18" fmla="*/ 10 w 128"/>
                  <a:gd name="T19" fmla="*/ 12 h 84"/>
                  <a:gd name="T20" fmla="*/ 11 w 128"/>
                  <a:gd name="T21" fmla="*/ 11 h 84"/>
                  <a:gd name="T22" fmla="*/ 12 w 128"/>
                  <a:gd name="T23" fmla="*/ 10 h 84"/>
                  <a:gd name="T24" fmla="*/ 13 w 128"/>
                  <a:gd name="T25" fmla="*/ 9 h 84"/>
                  <a:gd name="T26" fmla="*/ 14 w 128"/>
                  <a:gd name="T27" fmla="*/ 9 h 84"/>
                  <a:gd name="T28" fmla="*/ 16 w 128"/>
                  <a:gd name="T29" fmla="*/ 8 h 84"/>
                  <a:gd name="T30" fmla="*/ 17 w 128"/>
                  <a:gd name="T31" fmla="*/ 7 h 84"/>
                  <a:gd name="T32" fmla="*/ 18 w 128"/>
                  <a:gd name="T33" fmla="*/ 6 h 84"/>
                  <a:gd name="T34" fmla="*/ 19 w 128"/>
                  <a:gd name="T35" fmla="*/ 6 h 84"/>
                  <a:gd name="T36" fmla="*/ 20 w 128"/>
                  <a:gd name="T37" fmla="*/ 5 h 84"/>
                  <a:gd name="T38" fmla="*/ 21 w 128"/>
                  <a:gd name="T39" fmla="*/ 4 h 84"/>
                  <a:gd name="T40" fmla="*/ 22 w 128"/>
                  <a:gd name="T41" fmla="*/ 3 h 84"/>
                  <a:gd name="T42" fmla="*/ 23 w 128"/>
                  <a:gd name="T43" fmla="*/ 2 h 84"/>
                  <a:gd name="T44" fmla="*/ 24 w 128"/>
                  <a:gd name="T45" fmla="*/ 2 h 84"/>
                  <a:gd name="T46" fmla="*/ 25 w 128"/>
                  <a:gd name="T47" fmla="*/ 1 h 84"/>
                  <a:gd name="T48" fmla="*/ 26 w 128"/>
                  <a:gd name="T49" fmla="*/ 0 h 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84">
                    <a:moveTo>
                      <a:pt x="0" y="84"/>
                    </a:moveTo>
                    <a:lnTo>
                      <a:pt x="5" y="81"/>
                    </a:lnTo>
                    <a:lnTo>
                      <a:pt x="11" y="79"/>
                    </a:lnTo>
                    <a:lnTo>
                      <a:pt x="16" y="76"/>
                    </a:lnTo>
                    <a:lnTo>
                      <a:pt x="22" y="72"/>
                    </a:lnTo>
                    <a:lnTo>
                      <a:pt x="27" y="69"/>
                    </a:lnTo>
                    <a:lnTo>
                      <a:pt x="33" y="67"/>
                    </a:lnTo>
                    <a:lnTo>
                      <a:pt x="39" y="63"/>
                    </a:lnTo>
                    <a:lnTo>
                      <a:pt x="45" y="60"/>
                    </a:lnTo>
                    <a:lnTo>
                      <a:pt x="50" y="57"/>
                    </a:lnTo>
                    <a:lnTo>
                      <a:pt x="55" y="52"/>
                    </a:lnTo>
                    <a:lnTo>
                      <a:pt x="61" y="49"/>
                    </a:lnTo>
                    <a:lnTo>
                      <a:pt x="66" y="45"/>
                    </a:lnTo>
                    <a:lnTo>
                      <a:pt x="71" y="42"/>
                    </a:lnTo>
                    <a:lnTo>
                      <a:pt x="78" y="39"/>
                    </a:lnTo>
                    <a:lnTo>
                      <a:pt x="83" y="34"/>
                    </a:lnTo>
                    <a:lnTo>
                      <a:pt x="88" y="31"/>
                    </a:lnTo>
                    <a:lnTo>
                      <a:pt x="93" y="28"/>
                    </a:lnTo>
                    <a:lnTo>
                      <a:pt x="98" y="23"/>
                    </a:lnTo>
                    <a:lnTo>
                      <a:pt x="103" y="20"/>
                    </a:lnTo>
                    <a:lnTo>
                      <a:pt x="108" y="15"/>
                    </a:lnTo>
                    <a:lnTo>
                      <a:pt x="113" y="12"/>
                    </a:lnTo>
                    <a:lnTo>
                      <a:pt x="119" y="8"/>
                    </a:lnTo>
                    <a:lnTo>
                      <a:pt x="124" y="4"/>
                    </a:lnTo>
                    <a:lnTo>
                      <a:pt x="12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10" name="Line 82"/>
              <p:cNvSpPr>
                <a:spLocks noChangeShapeType="1"/>
              </p:cNvSpPr>
              <p:nvPr/>
            </p:nvSpPr>
            <p:spPr bwMode="auto">
              <a:xfrm>
                <a:off x="1392" y="278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11" name="Line 83"/>
              <p:cNvSpPr>
                <a:spLocks noChangeShapeType="1"/>
              </p:cNvSpPr>
              <p:nvPr/>
            </p:nvSpPr>
            <p:spPr bwMode="auto">
              <a:xfrm flipH="1">
                <a:off x="1389" y="2789"/>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12" name="Freeform 84"/>
              <p:cNvSpPr>
                <a:spLocks/>
              </p:cNvSpPr>
              <p:nvPr/>
            </p:nvSpPr>
            <p:spPr bwMode="auto">
              <a:xfrm>
                <a:off x="1376" y="2781"/>
                <a:ext cx="16" cy="8"/>
              </a:xfrm>
              <a:custGeom>
                <a:avLst/>
                <a:gdLst>
                  <a:gd name="T0" fmla="*/ 0 w 79"/>
                  <a:gd name="T1" fmla="*/ 0 h 40"/>
                  <a:gd name="T2" fmla="*/ 4 w 79"/>
                  <a:gd name="T3" fmla="*/ 2 h 40"/>
                  <a:gd name="T4" fmla="*/ 8 w 79"/>
                  <a:gd name="T5" fmla="*/ 4 h 40"/>
                  <a:gd name="T6" fmla="*/ 12 w 79"/>
                  <a:gd name="T7" fmla="*/ 6 h 40"/>
                  <a:gd name="T8" fmla="*/ 16 w 79"/>
                  <a:gd name="T9" fmla="*/ 8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9" h="40">
                    <a:moveTo>
                      <a:pt x="0" y="0"/>
                    </a:moveTo>
                    <a:lnTo>
                      <a:pt x="19" y="12"/>
                    </a:lnTo>
                    <a:lnTo>
                      <a:pt x="38" y="22"/>
                    </a:lnTo>
                    <a:lnTo>
                      <a:pt x="59" y="32"/>
                    </a:lnTo>
                    <a:lnTo>
                      <a:pt x="79" y="4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13" name="Line 85"/>
              <p:cNvSpPr>
                <a:spLocks noChangeShapeType="1"/>
              </p:cNvSpPr>
              <p:nvPr/>
            </p:nvSpPr>
            <p:spPr bwMode="auto">
              <a:xfrm>
                <a:off x="1353" y="275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14" name="Line 86"/>
              <p:cNvSpPr>
                <a:spLocks noChangeShapeType="1"/>
              </p:cNvSpPr>
              <p:nvPr/>
            </p:nvSpPr>
            <p:spPr bwMode="auto">
              <a:xfrm flipV="1">
                <a:off x="1349" y="2756"/>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15" name="Freeform 87"/>
              <p:cNvSpPr>
                <a:spLocks/>
              </p:cNvSpPr>
              <p:nvPr/>
            </p:nvSpPr>
            <p:spPr bwMode="auto">
              <a:xfrm>
                <a:off x="1328" y="2758"/>
                <a:ext cx="21" cy="21"/>
              </a:xfrm>
              <a:custGeom>
                <a:avLst/>
                <a:gdLst>
                  <a:gd name="T0" fmla="*/ 21 w 108"/>
                  <a:gd name="T1" fmla="*/ 0 h 104"/>
                  <a:gd name="T2" fmla="*/ 20 w 108"/>
                  <a:gd name="T3" fmla="*/ 1 h 104"/>
                  <a:gd name="T4" fmla="*/ 19 w 108"/>
                  <a:gd name="T5" fmla="*/ 2 h 104"/>
                  <a:gd name="T6" fmla="*/ 18 w 108"/>
                  <a:gd name="T7" fmla="*/ 3 h 104"/>
                  <a:gd name="T8" fmla="*/ 17 w 108"/>
                  <a:gd name="T9" fmla="*/ 3 h 104"/>
                  <a:gd name="T10" fmla="*/ 16 w 108"/>
                  <a:gd name="T11" fmla="*/ 4 h 104"/>
                  <a:gd name="T12" fmla="*/ 15 w 108"/>
                  <a:gd name="T13" fmla="*/ 5 h 104"/>
                  <a:gd name="T14" fmla="*/ 14 w 108"/>
                  <a:gd name="T15" fmla="*/ 6 h 104"/>
                  <a:gd name="T16" fmla="*/ 13 w 108"/>
                  <a:gd name="T17" fmla="*/ 7 h 104"/>
                  <a:gd name="T18" fmla="*/ 12 w 108"/>
                  <a:gd name="T19" fmla="*/ 7 h 104"/>
                  <a:gd name="T20" fmla="*/ 11 w 108"/>
                  <a:gd name="T21" fmla="*/ 8 h 104"/>
                  <a:gd name="T22" fmla="*/ 10 w 108"/>
                  <a:gd name="T23" fmla="*/ 9 h 104"/>
                  <a:gd name="T24" fmla="*/ 9 w 108"/>
                  <a:gd name="T25" fmla="*/ 10 h 104"/>
                  <a:gd name="T26" fmla="*/ 9 w 108"/>
                  <a:gd name="T27" fmla="*/ 11 h 104"/>
                  <a:gd name="T28" fmla="*/ 8 w 108"/>
                  <a:gd name="T29" fmla="*/ 12 h 104"/>
                  <a:gd name="T30" fmla="*/ 7 w 108"/>
                  <a:gd name="T31" fmla="*/ 13 h 104"/>
                  <a:gd name="T32" fmla="*/ 6 w 108"/>
                  <a:gd name="T33" fmla="*/ 14 h 104"/>
                  <a:gd name="T34" fmla="*/ 5 w 108"/>
                  <a:gd name="T35" fmla="*/ 15 h 104"/>
                  <a:gd name="T36" fmla="*/ 4 w 108"/>
                  <a:gd name="T37" fmla="*/ 15 h 104"/>
                  <a:gd name="T38" fmla="*/ 4 w 108"/>
                  <a:gd name="T39" fmla="*/ 16 h 104"/>
                  <a:gd name="T40" fmla="*/ 3 w 108"/>
                  <a:gd name="T41" fmla="*/ 17 h 104"/>
                  <a:gd name="T42" fmla="*/ 2 w 108"/>
                  <a:gd name="T43" fmla="*/ 18 h 104"/>
                  <a:gd name="T44" fmla="*/ 1 w 108"/>
                  <a:gd name="T45" fmla="*/ 19 h 104"/>
                  <a:gd name="T46" fmla="*/ 1 w 108"/>
                  <a:gd name="T47" fmla="*/ 20 h 104"/>
                  <a:gd name="T48" fmla="*/ 0 w 108"/>
                  <a:gd name="T49" fmla="*/ 21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8" h="104">
                    <a:moveTo>
                      <a:pt x="108" y="0"/>
                    </a:moveTo>
                    <a:lnTo>
                      <a:pt x="103" y="5"/>
                    </a:lnTo>
                    <a:lnTo>
                      <a:pt x="97" y="8"/>
                    </a:lnTo>
                    <a:lnTo>
                      <a:pt x="92" y="13"/>
                    </a:lnTo>
                    <a:lnTo>
                      <a:pt x="87" y="16"/>
                    </a:lnTo>
                    <a:lnTo>
                      <a:pt x="82" y="20"/>
                    </a:lnTo>
                    <a:lnTo>
                      <a:pt x="77" y="24"/>
                    </a:lnTo>
                    <a:lnTo>
                      <a:pt x="72" y="28"/>
                    </a:lnTo>
                    <a:lnTo>
                      <a:pt x="68" y="33"/>
                    </a:lnTo>
                    <a:lnTo>
                      <a:pt x="63" y="37"/>
                    </a:lnTo>
                    <a:lnTo>
                      <a:pt x="57" y="40"/>
                    </a:lnTo>
                    <a:lnTo>
                      <a:pt x="53" y="45"/>
                    </a:lnTo>
                    <a:lnTo>
                      <a:pt x="48" y="49"/>
                    </a:lnTo>
                    <a:lnTo>
                      <a:pt x="44" y="54"/>
                    </a:lnTo>
                    <a:lnTo>
                      <a:pt x="40" y="58"/>
                    </a:lnTo>
                    <a:lnTo>
                      <a:pt x="36" y="63"/>
                    </a:lnTo>
                    <a:lnTo>
                      <a:pt x="31" y="67"/>
                    </a:lnTo>
                    <a:lnTo>
                      <a:pt x="27" y="72"/>
                    </a:lnTo>
                    <a:lnTo>
                      <a:pt x="23" y="76"/>
                    </a:lnTo>
                    <a:lnTo>
                      <a:pt x="18" y="81"/>
                    </a:lnTo>
                    <a:lnTo>
                      <a:pt x="15" y="85"/>
                    </a:lnTo>
                    <a:lnTo>
                      <a:pt x="11" y="91"/>
                    </a:lnTo>
                    <a:lnTo>
                      <a:pt x="7" y="95"/>
                    </a:lnTo>
                    <a:lnTo>
                      <a:pt x="4" y="100"/>
                    </a:lnTo>
                    <a:lnTo>
                      <a:pt x="0" y="10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16" name="Freeform 88"/>
              <p:cNvSpPr>
                <a:spLocks/>
              </p:cNvSpPr>
              <p:nvPr/>
            </p:nvSpPr>
            <p:spPr bwMode="auto">
              <a:xfrm>
                <a:off x="1328" y="2779"/>
                <a:ext cx="5" cy="7"/>
              </a:xfrm>
              <a:custGeom>
                <a:avLst/>
                <a:gdLst>
                  <a:gd name="T0" fmla="*/ 0 w 27"/>
                  <a:gd name="T1" fmla="*/ 0 h 37"/>
                  <a:gd name="T2" fmla="*/ 1 w 27"/>
                  <a:gd name="T3" fmla="*/ 2 h 37"/>
                  <a:gd name="T4" fmla="*/ 2 w 27"/>
                  <a:gd name="T5" fmla="*/ 4 h 37"/>
                  <a:gd name="T6" fmla="*/ 4 w 27"/>
                  <a:gd name="T7" fmla="*/ 5 h 37"/>
                  <a:gd name="T8" fmla="*/ 5 w 27"/>
                  <a:gd name="T9" fmla="*/ 7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37">
                    <a:moveTo>
                      <a:pt x="0" y="0"/>
                    </a:moveTo>
                    <a:lnTo>
                      <a:pt x="6" y="10"/>
                    </a:lnTo>
                    <a:lnTo>
                      <a:pt x="13" y="19"/>
                    </a:lnTo>
                    <a:lnTo>
                      <a:pt x="20" y="28"/>
                    </a:lnTo>
                    <a:lnTo>
                      <a:pt x="27" y="3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17" name="Freeform 89"/>
              <p:cNvSpPr>
                <a:spLocks/>
              </p:cNvSpPr>
              <p:nvPr/>
            </p:nvSpPr>
            <p:spPr bwMode="auto">
              <a:xfrm>
                <a:off x="1333" y="2773"/>
                <a:ext cx="28" cy="13"/>
              </a:xfrm>
              <a:custGeom>
                <a:avLst/>
                <a:gdLst>
                  <a:gd name="T0" fmla="*/ 0 w 138"/>
                  <a:gd name="T1" fmla="*/ 13 h 63"/>
                  <a:gd name="T2" fmla="*/ 1 w 138"/>
                  <a:gd name="T3" fmla="*/ 12 h 63"/>
                  <a:gd name="T4" fmla="*/ 2 w 138"/>
                  <a:gd name="T5" fmla="*/ 12 h 63"/>
                  <a:gd name="T6" fmla="*/ 4 w 138"/>
                  <a:gd name="T7" fmla="*/ 12 h 63"/>
                  <a:gd name="T8" fmla="*/ 5 w 138"/>
                  <a:gd name="T9" fmla="*/ 11 h 63"/>
                  <a:gd name="T10" fmla="*/ 6 w 138"/>
                  <a:gd name="T11" fmla="*/ 11 h 63"/>
                  <a:gd name="T12" fmla="*/ 7 w 138"/>
                  <a:gd name="T13" fmla="*/ 11 h 63"/>
                  <a:gd name="T14" fmla="*/ 9 w 138"/>
                  <a:gd name="T15" fmla="*/ 10 h 63"/>
                  <a:gd name="T16" fmla="*/ 10 w 138"/>
                  <a:gd name="T17" fmla="*/ 10 h 63"/>
                  <a:gd name="T18" fmla="*/ 11 w 138"/>
                  <a:gd name="T19" fmla="*/ 9 h 63"/>
                  <a:gd name="T20" fmla="*/ 12 w 138"/>
                  <a:gd name="T21" fmla="*/ 9 h 63"/>
                  <a:gd name="T22" fmla="*/ 13 w 138"/>
                  <a:gd name="T23" fmla="*/ 8 h 63"/>
                  <a:gd name="T24" fmla="*/ 14 w 138"/>
                  <a:gd name="T25" fmla="*/ 8 h 63"/>
                  <a:gd name="T26" fmla="*/ 16 w 138"/>
                  <a:gd name="T27" fmla="*/ 7 h 63"/>
                  <a:gd name="T28" fmla="*/ 17 w 138"/>
                  <a:gd name="T29" fmla="*/ 7 h 63"/>
                  <a:gd name="T30" fmla="*/ 18 w 138"/>
                  <a:gd name="T31" fmla="*/ 6 h 63"/>
                  <a:gd name="T32" fmla="*/ 19 w 138"/>
                  <a:gd name="T33" fmla="*/ 5 h 63"/>
                  <a:gd name="T34" fmla="*/ 20 w 138"/>
                  <a:gd name="T35" fmla="*/ 5 h 63"/>
                  <a:gd name="T36" fmla="*/ 21 w 138"/>
                  <a:gd name="T37" fmla="*/ 4 h 63"/>
                  <a:gd name="T38" fmla="*/ 23 w 138"/>
                  <a:gd name="T39" fmla="*/ 4 h 63"/>
                  <a:gd name="T40" fmla="*/ 24 w 138"/>
                  <a:gd name="T41" fmla="*/ 3 h 63"/>
                  <a:gd name="T42" fmla="*/ 25 w 138"/>
                  <a:gd name="T43" fmla="*/ 2 h 63"/>
                  <a:gd name="T44" fmla="*/ 26 w 138"/>
                  <a:gd name="T45" fmla="*/ 1 h 63"/>
                  <a:gd name="T46" fmla="*/ 27 w 138"/>
                  <a:gd name="T47" fmla="*/ 1 h 63"/>
                  <a:gd name="T48" fmla="*/ 28 w 138"/>
                  <a:gd name="T49" fmla="*/ 0 h 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63">
                    <a:moveTo>
                      <a:pt x="0" y="63"/>
                    </a:moveTo>
                    <a:lnTo>
                      <a:pt x="6" y="60"/>
                    </a:lnTo>
                    <a:lnTo>
                      <a:pt x="12" y="59"/>
                    </a:lnTo>
                    <a:lnTo>
                      <a:pt x="18" y="57"/>
                    </a:lnTo>
                    <a:lnTo>
                      <a:pt x="23" y="55"/>
                    </a:lnTo>
                    <a:lnTo>
                      <a:pt x="29" y="53"/>
                    </a:lnTo>
                    <a:lnTo>
                      <a:pt x="36" y="52"/>
                    </a:lnTo>
                    <a:lnTo>
                      <a:pt x="42" y="49"/>
                    </a:lnTo>
                    <a:lnTo>
                      <a:pt x="47" y="47"/>
                    </a:lnTo>
                    <a:lnTo>
                      <a:pt x="53" y="45"/>
                    </a:lnTo>
                    <a:lnTo>
                      <a:pt x="59" y="42"/>
                    </a:lnTo>
                    <a:lnTo>
                      <a:pt x="65" y="39"/>
                    </a:lnTo>
                    <a:lnTo>
                      <a:pt x="70" y="37"/>
                    </a:lnTo>
                    <a:lnTo>
                      <a:pt x="77" y="34"/>
                    </a:lnTo>
                    <a:lnTo>
                      <a:pt x="83" y="32"/>
                    </a:lnTo>
                    <a:lnTo>
                      <a:pt x="88" y="29"/>
                    </a:lnTo>
                    <a:lnTo>
                      <a:pt x="94" y="26"/>
                    </a:lnTo>
                    <a:lnTo>
                      <a:pt x="99" y="23"/>
                    </a:lnTo>
                    <a:lnTo>
                      <a:pt x="105" y="20"/>
                    </a:lnTo>
                    <a:lnTo>
                      <a:pt x="112" y="17"/>
                    </a:lnTo>
                    <a:lnTo>
                      <a:pt x="117" y="14"/>
                    </a:lnTo>
                    <a:lnTo>
                      <a:pt x="122" y="10"/>
                    </a:lnTo>
                    <a:lnTo>
                      <a:pt x="128" y="7"/>
                    </a:lnTo>
                    <a:lnTo>
                      <a:pt x="133" y="4"/>
                    </a:lnTo>
                    <a:lnTo>
                      <a:pt x="13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18" name="Line 90"/>
              <p:cNvSpPr>
                <a:spLocks noChangeShapeType="1"/>
              </p:cNvSpPr>
              <p:nvPr/>
            </p:nvSpPr>
            <p:spPr bwMode="auto">
              <a:xfrm>
                <a:off x="1365" y="277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19" name="Line 91"/>
              <p:cNvSpPr>
                <a:spLocks noChangeShapeType="1"/>
              </p:cNvSpPr>
              <p:nvPr/>
            </p:nvSpPr>
            <p:spPr bwMode="auto">
              <a:xfrm flipH="1">
                <a:off x="1361" y="2771"/>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20" name="Freeform 92"/>
              <p:cNvSpPr>
                <a:spLocks/>
              </p:cNvSpPr>
              <p:nvPr/>
            </p:nvSpPr>
            <p:spPr bwMode="auto">
              <a:xfrm>
                <a:off x="1353" y="2756"/>
                <a:ext cx="12" cy="15"/>
              </a:xfrm>
              <a:custGeom>
                <a:avLst/>
                <a:gdLst>
                  <a:gd name="T0" fmla="*/ 0 w 58"/>
                  <a:gd name="T1" fmla="*/ 0 h 76"/>
                  <a:gd name="T2" fmla="*/ 3 w 58"/>
                  <a:gd name="T3" fmla="*/ 4 h 76"/>
                  <a:gd name="T4" fmla="*/ 6 w 58"/>
                  <a:gd name="T5" fmla="*/ 8 h 76"/>
                  <a:gd name="T6" fmla="*/ 8 w 58"/>
                  <a:gd name="T7" fmla="*/ 12 h 76"/>
                  <a:gd name="T8" fmla="*/ 12 w 58"/>
                  <a:gd name="T9" fmla="*/ 15 h 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 h="76">
                    <a:moveTo>
                      <a:pt x="0" y="0"/>
                    </a:moveTo>
                    <a:lnTo>
                      <a:pt x="14" y="20"/>
                    </a:lnTo>
                    <a:lnTo>
                      <a:pt x="27" y="40"/>
                    </a:lnTo>
                    <a:lnTo>
                      <a:pt x="41" y="59"/>
                    </a:lnTo>
                    <a:lnTo>
                      <a:pt x="58" y="7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21" name="Line 93"/>
              <p:cNvSpPr>
                <a:spLocks noChangeShapeType="1"/>
              </p:cNvSpPr>
              <p:nvPr/>
            </p:nvSpPr>
            <p:spPr bwMode="auto">
              <a:xfrm>
                <a:off x="1339" y="271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22" name="Line 94"/>
              <p:cNvSpPr>
                <a:spLocks noChangeShapeType="1"/>
              </p:cNvSpPr>
              <p:nvPr/>
            </p:nvSpPr>
            <p:spPr bwMode="auto">
              <a:xfrm flipV="1">
                <a:off x="1335" y="2719"/>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23" name="Freeform 95"/>
              <p:cNvSpPr>
                <a:spLocks/>
              </p:cNvSpPr>
              <p:nvPr/>
            </p:nvSpPr>
            <p:spPr bwMode="auto">
              <a:xfrm>
                <a:off x="1310" y="2720"/>
                <a:ext cx="25" cy="18"/>
              </a:xfrm>
              <a:custGeom>
                <a:avLst/>
                <a:gdLst>
                  <a:gd name="T0" fmla="*/ 25 w 124"/>
                  <a:gd name="T1" fmla="*/ 0 h 90"/>
                  <a:gd name="T2" fmla="*/ 24 w 124"/>
                  <a:gd name="T3" fmla="*/ 1 h 90"/>
                  <a:gd name="T4" fmla="*/ 23 w 124"/>
                  <a:gd name="T5" fmla="*/ 1 h 90"/>
                  <a:gd name="T6" fmla="*/ 22 w 124"/>
                  <a:gd name="T7" fmla="*/ 2 h 90"/>
                  <a:gd name="T8" fmla="*/ 20 w 124"/>
                  <a:gd name="T9" fmla="*/ 3 h 90"/>
                  <a:gd name="T10" fmla="*/ 19 w 124"/>
                  <a:gd name="T11" fmla="*/ 3 h 90"/>
                  <a:gd name="T12" fmla="*/ 18 w 124"/>
                  <a:gd name="T13" fmla="*/ 4 h 90"/>
                  <a:gd name="T14" fmla="*/ 17 w 124"/>
                  <a:gd name="T15" fmla="*/ 5 h 90"/>
                  <a:gd name="T16" fmla="*/ 16 w 124"/>
                  <a:gd name="T17" fmla="*/ 5 h 90"/>
                  <a:gd name="T18" fmla="*/ 15 w 124"/>
                  <a:gd name="T19" fmla="*/ 6 h 90"/>
                  <a:gd name="T20" fmla="*/ 14 w 124"/>
                  <a:gd name="T21" fmla="*/ 7 h 90"/>
                  <a:gd name="T22" fmla="*/ 13 w 124"/>
                  <a:gd name="T23" fmla="*/ 7 h 90"/>
                  <a:gd name="T24" fmla="*/ 12 w 124"/>
                  <a:gd name="T25" fmla="*/ 8 h 90"/>
                  <a:gd name="T26" fmla="*/ 11 w 124"/>
                  <a:gd name="T27" fmla="*/ 9 h 90"/>
                  <a:gd name="T28" fmla="*/ 10 w 124"/>
                  <a:gd name="T29" fmla="*/ 10 h 90"/>
                  <a:gd name="T30" fmla="*/ 9 w 124"/>
                  <a:gd name="T31" fmla="*/ 11 h 90"/>
                  <a:gd name="T32" fmla="*/ 8 w 124"/>
                  <a:gd name="T33" fmla="*/ 11 h 90"/>
                  <a:gd name="T34" fmla="*/ 6 w 124"/>
                  <a:gd name="T35" fmla="*/ 12 h 90"/>
                  <a:gd name="T36" fmla="*/ 5 w 124"/>
                  <a:gd name="T37" fmla="*/ 13 h 90"/>
                  <a:gd name="T38" fmla="*/ 5 w 124"/>
                  <a:gd name="T39" fmla="*/ 14 h 90"/>
                  <a:gd name="T40" fmla="*/ 4 w 124"/>
                  <a:gd name="T41" fmla="*/ 15 h 90"/>
                  <a:gd name="T42" fmla="*/ 3 w 124"/>
                  <a:gd name="T43" fmla="*/ 15 h 90"/>
                  <a:gd name="T44" fmla="*/ 2 w 124"/>
                  <a:gd name="T45" fmla="*/ 16 h 90"/>
                  <a:gd name="T46" fmla="*/ 1 w 124"/>
                  <a:gd name="T47" fmla="*/ 17 h 90"/>
                  <a:gd name="T48" fmla="*/ 0 w 124"/>
                  <a:gd name="T49" fmla="*/ 18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4" h="90">
                    <a:moveTo>
                      <a:pt x="124" y="0"/>
                    </a:moveTo>
                    <a:lnTo>
                      <a:pt x="119" y="3"/>
                    </a:lnTo>
                    <a:lnTo>
                      <a:pt x="113" y="6"/>
                    </a:lnTo>
                    <a:lnTo>
                      <a:pt x="107" y="9"/>
                    </a:lnTo>
                    <a:lnTo>
                      <a:pt x="101" y="13"/>
                    </a:lnTo>
                    <a:lnTo>
                      <a:pt x="96" y="16"/>
                    </a:lnTo>
                    <a:lnTo>
                      <a:pt x="91" y="19"/>
                    </a:lnTo>
                    <a:lnTo>
                      <a:pt x="85" y="23"/>
                    </a:lnTo>
                    <a:lnTo>
                      <a:pt x="80" y="26"/>
                    </a:lnTo>
                    <a:lnTo>
                      <a:pt x="75" y="29"/>
                    </a:lnTo>
                    <a:lnTo>
                      <a:pt x="68" y="33"/>
                    </a:lnTo>
                    <a:lnTo>
                      <a:pt x="63" y="37"/>
                    </a:lnTo>
                    <a:lnTo>
                      <a:pt x="58" y="40"/>
                    </a:lnTo>
                    <a:lnTo>
                      <a:pt x="53" y="44"/>
                    </a:lnTo>
                    <a:lnTo>
                      <a:pt x="48" y="48"/>
                    </a:lnTo>
                    <a:lnTo>
                      <a:pt x="43" y="53"/>
                    </a:lnTo>
                    <a:lnTo>
                      <a:pt x="38" y="56"/>
                    </a:lnTo>
                    <a:lnTo>
                      <a:pt x="32" y="60"/>
                    </a:lnTo>
                    <a:lnTo>
                      <a:pt x="27" y="65"/>
                    </a:lnTo>
                    <a:lnTo>
                      <a:pt x="23" y="69"/>
                    </a:lnTo>
                    <a:lnTo>
                      <a:pt x="18" y="73"/>
                    </a:lnTo>
                    <a:lnTo>
                      <a:pt x="13" y="77"/>
                    </a:lnTo>
                    <a:lnTo>
                      <a:pt x="9" y="82"/>
                    </a:lnTo>
                    <a:lnTo>
                      <a:pt x="5" y="86"/>
                    </a:lnTo>
                    <a:lnTo>
                      <a:pt x="0" y="9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24" name="Freeform 96"/>
              <p:cNvSpPr>
                <a:spLocks/>
              </p:cNvSpPr>
              <p:nvPr/>
            </p:nvSpPr>
            <p:spPr bwMode="auto">
              <a:xfrm>
                <a:off x="1310" y="2738"/>
                <a:ext cx="3" cy="11"/>
              </a:xfrm>
              <a:custGeom>
                <a:avLst/>
                <a:gdLst>
                  <a:gd name="T0" fmla="*/ 0 w 15"/>
                  <a:gd name="T1" fmla="*/ 0 h 52"/>
                  <a:gd name="T2" fmla="*/ 1 w 15"/>
                  <a:gd name="T3" fmla="*/ 3 h 52"/>
                  <a:gd name="T4" fmla="*/ 1 w 15"/>
                  <a:gd name="T5" fmla="*/ 6 h 52"/>
                  <a:gd name="T6" fmla="*/ 2 w 15"/>
                  <a:gd name="T7" fmla="*/ 8 h 52"/>
                  <a:gd name="T8" fmla="*/ 3 w 15"/>
                  <a:gd name="T9" fmla="*/ 11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52">
                    <a:moveTo>
                      <a:pt x="0" y="0"/>
                    </a:moveTo>
                    <a:lnTo>
                      <a:pt x="4" y="14"/>
                    </a:lnTo>
                    <a:lnTo>
                      <a:pt x="7" y="26"/>
                    </a:lnTo>
                    <a:lnTo>
                      <a:pt x="11" y="39"/>
                    </a:lnTo>
                    <a:lnTo>
                      <a:pt x="15" y="5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25" name="Freeform 97"/>
              <p:cNvSpPr>
                <a:spLocks/>
              </p:cNvSpPr>
              <p:nvPr/>
            </p:nvSpPr>
            <p:spPr bwMode="auto">
              <a:xfrm>
                <a:off x="1313" y="2742"/>
                <a:ext cx="29" cy="7"/>
              </a:xfrm>
              <a:custGeom>
                <a:avLst/>
                <a:gdLst>
                  <a:gd name="T0" fmla="*/ 0 w 142"/>
                  <a:gd name="T1" fmla="*/ 7 h 33"/>
                  <a:gd name="T2" fmla="*/ 1 w 142"/>
                  <a:gd name="T3" fmla="*/ 7 h 33"/>
                  <a:gd name="T4" fmla="*/ 2 w 142"/>
                  <a:gd name="T5" fmla="*/ 7 h 33"/>
                  <a:gd name="T6" fmla="*/ 3 w 142"/>
                  <a:gd name="T7" fmla="*/ 7 h 33"/>
                  <a:gd name="T8" fmla="*/ 5 w 142"/>
                  <a:gd name="T9" fmla="*/ 6 h 33"/>
                  <a:gd name="T10" fmla="*/ 6 w 142"/>
                  <a:gd name="T11" fmla="*/ 6 h 33"/>
                  <a:gd name="T12" fmla="*/ 7 w 142"/>
                  <a:gd name="T13" fmla="*/ 6 h 33"/>
                  <a:gd name="T14" fmla="*/ 8 w 142"/>
                  <a:gd name="T15" fmla="*/ 6 h 33"/>
                  <a:gd name="T16" fmla="*/ 10 w 142"/>
                  <a:gd name="T17" fmla="*/ 6 h 33"/>
                  <a:gd name="T18" fmla="*/ 11 w 142"/>
                  <a:gd name="T19" fmla="*/ 6 h 33"/>
                  <a:gd name="T20" fmla="*/ 12 w 142"/>
                  <a:gd name="T21" fmla="*/ 5 h 33"/>
                  <a:gd name="T22" fmla="*/ 13 w 142"/>
                  <a:gd name="T23" fmla="*/ 5 h 33"/>
                  <a:gd name="T24" fmla="*/ 15 w 142"/>
                  <a:gd name="T25" fmla="*/ 5 h 33"/>
                  <a:gd name="T26" fmla="*/ 16 w 142"/>
                  <a:gd name="T27" fmla="*/ 5 h 33"/>
                  <a:gd name="T28" fmla="*/ 17 w 142"/>
                  <a:gd name="T29" fmla="*/ 4 h 33"/>
                  <a:gd name="T30" fmla="*/ 18 w 142"/>
                  <a:gd name="T31" fmla="*/ 4 h 33"/>
                  <a:gd name="T32" fmla="*/ 19 w 142"/>
                  <a:gd name="T33" fmla="*/ 4 h 33"/>
                  <a:gd name="T34" fmla="*/ 21 w 142"/>
                  <a:gd name="T35" fmla="*/ 3 h 33"/>
                  <a:gd name="T36" fmla="*/ 22 w 142"/>
                  <a:gd name="T37" fmla="*/ 3 h 33"/>
                  <a:gd name="T38" fmla="*/ 23 w 142"/>
                  <a:gd name="T39" fmla="*/ 3 h 33"/>
                  <a:gd name="T40" fmla="*/ 24 w 142"/>
                  <a:gd name="T41" fmla="*/ 2 h 33"/>
                  <a:gd name="T42" fmla="*/ 25 w 142"/>
                  <a:gd name="T43" fmla="*/ 1 h 33"/>
                  <a:gd name="T44" fmla="*/ 27 w 142"/>
                  <a:gd name="T45" fmla="*/ 1 h 33"/>
                  <a:gd name="T46" fmla="*/ 28 w 142"/>
                  <a:gd name="T47" fmla="*/ 1 h 33"/>
                  <a:gd name="T48" fmla="*/ 29 w 142"/>
                  <a:gd name="T49" fmla="*/ 0 h 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2" h="33">
                    <a:moveTo>
                      <a:pt x="0" y="33"/>
                    </a:moveTo>
                    <a:lnTo>
                      <a:pt x="6" y="32"/>
                    </a:lnTo>
                    <a:lnTo>
                      <a:pt x="11" y="32"/>
                    </a:lnTo>
                    <a:lnTo>
                      <a:pt x="17" y="32"/>
                    </a:lnTo>
                    <a:lnTo>
                      <a:pt x="24" y="30"/>
                    </a:lnTo>
                    <a:lnTo>
                      <a:pt x="29" y="30"/>
                    </a:lnTo>
                    <a:lnTo>
                      <a:pt x="35" y="29"/>
                    </a:lnTo>
                    <a:lnTo>
                      <a:pt x="41" y="28"/>
                    </a:lnTo>
                    <a:lnTo>
                      <a:pt x="47" y="27"/>
                    </a:lnTo>
                    <a:lnTo>
                      <a:pt x="52" y="27"/>
                    </a:lnTo>
                    <a:lnTo>
                      <a:pt x="59" y="25"/>
                    </a:lnTo>
                    <a:lnTo>
                      <a:pt x="65" y="24"/>
                    </a:lnTo>
                    <a:lnTo>
                      <a:pt x="71" y="23"/>
                    </a:lnTo>
                    <a:lnTo>
                      <a:pt x="77" y="22"/>
                    </a:lnTo>
                    <a:lnTo>
                      <a:pt x="83" y="20"/>
                    </a:lnTo>
                    <a:lnTo>
                      <a:pt x="88" y="18"/>
                    </a:lnTo>
                    <a:lnTo>
                      <a:pt x="94" y="17"/>
                    </a:lnTo>
                    <a:lnTo>
                      <a:pt x="101" y="15"/>
                    </a:lnTo>
                    <a:lnTo>
                      <a:pt x="107" y="13"/>
                    </a:lnTo>
                    <a:lnTo>
                      <a:pt x="113" y="12"/>
                    </a:lnTo>
                    <a:lnTo>
                      <a:pt x="118" y="9"/>
                    </a:lnTo>
                    <a:lnTo>
                      <a:pt x="124" y="7"/>
                    </a:lnTo>
                    <a:lnTo>
                      <a:pt x="130" y="5"/>
                    </a:lnTo>
                    <a:lnTo>
                      <a:pt x="136" y="3"/>
                    </a:lnTo>
                    <a:lnTo>
                      <a:pt x="14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26" name="Line 98"/>
              <p:cNvSpPr>
                <a:spLocks noChangeShapeType="1"/>
              </p:cNvSpPr>
              <p:nvPr/>
            </p:nvSpPr>
            <p:spPr bwMode="auto">
              <a:xfrm>
                <a:off x="1346" y="274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27" name="Line 99"/>
              <p:cNvSpPr>
                <a:spLocks noChangeShapeType="1"/>
              </p:cNvSpPr>
              <p:nvPr/>
            </p:nvSpPr>
            <p:spPr bwMode="auto">
              <a:xfrm flipH="1">
                <a:off x="1342" y="2740"/>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28" name="Freeform 100"/>
              <p:cNvSpPr>
                <a:spLocks/>
              </p:cNvSpPr>
              <p:nvPr/>
            </p:nvSpPr>
            <p:spPr bwMode="auto">
              <a:xfrm>
                <a:off x="1339" y="2719"/>
                <a:ext cx="7" cy="21"/>
              </a:xfrm>
              <a:custGeom>
                <a:avLst/>
                <a:gdLst>
                  <a:gd name="T0" fmla="*/ 0 w 32"/>
                  <a:gd name="T1" fmla="*/ 0 h 107"/>
                  <a:gd name="T2" fmla="*/ 2 w 32"/>
                  <a:gd name="T3" fmla="*/ 6 h 107"/>
                  <a:gd name="T4" fmla="*/ 3 w 32"/>
                  <a:gd name="T5" fmla="*/ 11 h 107"/>
                  <a:gd name="T6" fmla="*/ 5 w 32"/>
                  <a:gd name="T7" fmla="*/ 16 h 107"/>
                  <a:gd name="T8" fmla="*/ 7 w 32"/>
                  <a:gd name="T9" fmla="*/ 21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107">
                    <a:moveTo>
                      <a:pt x="0" y="0"/>
                    </a:moveTo>
                    <a:lnTo>
                      <a:pt x="7" y="29"/>
                    </a:lnTo>
                    <a:lnTo>
                      <a:pt x="15" y="56"/>
                    </a:lnTo>
                    <a:lnTo>
                      <a:pt x="23" y="83"/>
                    </a:lnTo>
                    <a:lnTo>
                      <a:pt x="32" y="10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29" name="Line 101"/>
              <p:cNvSpPr>
                <a:spLocks noChangeShapeType="1"/>
              </p:cNvSpPr>
              <p:nvPr/>
            </p:nvSpPr>
            <p:spPr bwMode="auto">
              <a:xfrm>
                <a:off x="1335" y="267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30" name="Line 102"/>
              <p:cNvSpPr>
                <a:spLocks noChangeShapeType="1"/>
              </p:cNvSpPr>
              <p:nvPr/>
            </p:nvSpPr>
            <p:spPr bwMode="auto">
              <a:xfrm flipV="1">
                <a:off x="1331" y="2673"/>
                <a:ext cx="4"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31" name="Freeform 103"/>
              <p:cNvSpPr>
                <a:spLocks/>
              </p:cNvSpPr>
              <p:nvPr/>
            </p:nvSpPr>
            <p:spPr bwMode="auto">
              <a:xfrm>
                <a:off x="1304" y="2673"/>
                <a:ext cx="27" cy="14"/>
              </a:xfrm>
              <a:custGeom>
                <a:avLst/>
                <a:gdLst>
                  <a:gd name="T0" fmla="*/ 27 w 135"/>
                  <a:gd name="T1" fmla="*/ 0 h 70"/>
                  <a:gd name="T2" fmla="*/ 26 w 135"/>
                  <a:gd name="T3" fmla="*/ 1 h 70"/>
                  <a:gd name="T4" fmla="*/ 25 w 135"/>
                  <a:gd name="T5" fmla="*/ 1 h 70"/>
                  <a:gd name="T6" fmla="*/ 24 w 135"/>
                  <a:gd name="T7" fmla="*/ 1 h 70"/>
                  <a:gd name="T8" fmla="*/ 22 w 135"/>
                  <a:gd name="T9" fmla="*/ 2 h 70"/>
                  <a:gd name="T10" fmla="*/ 21 w 135"/>
                  <a:gd name="T11" fmla="*/ 2 h 70"/>
                  <a:gd name="T12" fmla="*/ 20 w 135"/>
                  <a:gd name="T13" fmla="*/ 3 h 70"/>
                  <a:gd name="T14" fmla="*/ 19 w 135"/>
                  <a:gd name="T15" fmla="*/ 3 h 70"/>
                  <a:gd name="T16" fmla="*/ 18 w 135"/>
                  <a:gd name="T17" fmla="*/ 4 h 70"/>
                  <a:gd name="T18" fmla="*/ 17 w 135"/>
                  <a:gd name="T19" fmla="*/ 4 h 70"/>
                  <a:gd name="T20" fmla="*/ 15 w 135"/>
                  <a:gd name="T21" fmla="*/ 5 h 70"/>
                  <a:gd name="T22" fmla="*/ 14 w 135"/>
                  <a:gd name="T23" fmla="*/ 5 h 70"/>
                  <a:gd name="T24" fmla="*/ 13 w 135"/>
                  <a:gd name="T25" fmla="*/ 6 h 70"/>
                  <a:gd name="T26" fmla="*/ 12 w 135"/>
                  <a:gd name="T27" fmla="*/ 6 h 70"/>
                  <a:gd name="T28" fmla="*/ 11 w 135"/>
                  <a:gd name="T29" fmla="*/ 7 h 70"/>
                  <a:gd name="T30" fmla="*/ 10 w 135"/>
                  <a:gd name="T31" fmla="*/ 8 h 70"/>
                  <a:gd name="T32" fmla="*/ 8 w 135"/>
                  <a:gd name="T33" fmla="*/ 8 h 70"/>
                  <a:gd name="T34" fmla="*/ 7 w 135"/>
                  <a:gd name="T35" fmla="*/ 9 h 70"/>
                  <a:gd name="T36" fmla="*/ 6 w 135"/>
                  <a:gd name="T37" fmla="*/ 10 h 70"/>
                  <a:gd name="T38" fmla="*/ 5 w 135"/>
                  <a:gd name="T39" fmla="*/ 10 h 70"/>
                  <a:gd name="T40" fmla="*/ 4 w 135"/>
                  <a:gd name="T41" fmla="*/ 11 h 70"/>
                  <a:gd name="T42" fmla="*/ 3 w 135"/>
                  <a:gd name="T43" fmla="*/ 12 h 70"/>
                  <a:gd name="T44" fmla="*/ 2 w 135"/>
                  <a:gd name="T45" fmla="*/ 13 h 70"/>
                  <a:gd name="T46" fmla="*/ 1 w 135"/>
                  <a:gd name="T47" fmla="*/ 13 h 70"/>
                  <a:gd name="T48" fmla="*/ 0 w 135"/>
                  <a:gd name="T49" fmla="*/ 14 h 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70">
                    <a:moveTo>
                      <a:pt x="135" y="0"/>
                    </a:moveTo>
                    <a:lnTo>
                      <a:pt x="129" y="3"/>
                    </a:lnTo>
                    <a:lnTo>
                      <a:pt x="124" y="4"/>
                    </a:lnTo>
                    <a:lnTo>
                      <a:pt x="118" y="6"/>
                    </a:lnTo>
                    <a:lnTo>
                      <a:pt x="112" y="8"/>
                    </a:lnTo>
                    <a:lnTo>
                      <a:pt x="106" y="10"/>
                    </a:lnTo>
                    <a:lnTo>
                      <a:pt x="100" y="13"/>
                    </a:lnTo>
                    <a:lnTo>
                      <a:pt x="94" y="15"/>
                    </a:lnTo>
                    <a:lnTo>
                      <a:pt x="88" y="18"/>
                    </a:lnTo>
                    <a:lnTo>
                      <a:pt x="83" y="20"/>
                    </a:lnTo>
                    <a:lnTo>
                      <a:pt x="77" y="23"/>
                    </a:lnTo>
                    <a:lnTo>
                      <a:pt x="71" y="26"/>
                    </a:lnTo>
                    <a:lnTo>
                      <a:pt x="65" y="29"/>
                    </a:lnTo>
                    <a:lnTo>
                      <a:pt x="59" y="31"/>
                    </a:lnTo>
                    <a:lnTo>
                      <a:pt x="53" y="35"/>
                    </a:lnTo>
                    <a:lnTo>
                      <a:pt x="48" y="38"/>
                    </a:lnTo>
                    <a:lnTo>
                      <a:pt x="42" y="41"/>
                    </a:lnTo>
                    <a:lnTo>
                      <a:pt x="37" y="45"/>
                    </a:lnTo>
                    <a:lnTo>
                      <a:pt x="32" y="48"/>
                    </a:lnTo>
                    <a:lnTo>
                      <a:pt x="25" y="52"/>
                    </a:lnTo>
                    <a:lnTo>
                      <a:pt x="20" y="55"/>
                    </a:lnTo>
                    <a:lnTo>
                      <a:pt x="15" y="59"/>
                    </a:lnTo>
                    <a:lnTo>
                      <a:pt x="10" y="63"/>
                    </a:lnTo>
                    <a:lnTo>
                      <a:pt x="5" y="67"/>
                    </a:lnTo>
                    <a:lnTo>
                      <a:pt x="0" y="7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32" name="Freeform 104"/>
              <p:cNvSpPr>
                <a:spLocks/>
              </p:cNvSpPr>
              <p:nvPr/>
            </p:nvSpPr>
            <p:spPr bwMode="auto">
              <a:xfrm>
                <a:off x="1304" y="2687"/>
                <a:ext cx="0" cy="13"/>
              </a:xfrm>
              <a:custGeom>
                <a:avLst/>
                <a:gdLst>
                  <a:gd name="T0" fmla="*/ 0 w 2"/>
                  <a:gd name="T1" fmla="*/ 0 h 62"/>
                  <a:gd name="T2" fmla="*/ 0 w 2"/>
                  <a:gd name="T3" fmla="*/ 3 h 62"/>
                  <a:gd name="T4" fmla="*/ 0 w 2"/>
                  <a:gd name="T5" fmla="*/ 7 h 62"/>
                  <a:gd name="T6" fmla="*/ 1 w 2"/>
                  <a:gd name="T7" fmla="*/ 10 h 62"/>
                  <a:gd name="T8" fmla="*/ 1 w 2"/>
                  <a:gd name="T9" fmla="*/ 13 h 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62">
                    <a:moveTo>
                      <a:pt x="0" y="0"/>
                    </a:moveTo>
                    <a:lnTo>
                      <a:pt x="0" y="16"/>
                    </a:lnTo>
                    <a:lnTo>
                      <a:pt x="0" y="32"/>
                    </a:lnTo>
                    <a:lnTo>
                      <a:pt x="1" y="47"/>
                    </a:lnTo>
                    <a:lnTo>
                      <a:pt x="2" y="6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33" name="Freeform 105"/>
              <p:cNvSpPr>
                <a:spLocks/>
              </p:cNvSpPr>
              <p:nvPr/>
            </p:nvSpPr>
            <p:spPr bwMode="auto">
              <a:xfrm>
                <a:off x="1304" y="2700"/>
                <a:ext cx="28" cy="2"/>
              </a:xfrm>
              <a:custGeom>
                <a:avLst/>
                <a:gdLst>
                  <a:gd name="T0" fmla="*/ 0 w 138"/>
                  <a:gd name="T1" fmla="*/ 0 h 9"/>
                  <a:gd name="T2" fmla="*/ 1 w 138"/>
                  <a:gd name="T3" fmla="*/ 0 h 9"/>
                  <a:gd name="T4" fmla="*/ 2 w 138"/>
                  <a:gd name="T5" fmla="*/ 0 h 9"/>
                  <a:gd name="T6" fmla="*/ 3 w 138"/>
                  <a:gd name="T7" fmla="*/ 1 h 9"/>
                  <a:gd name="T8" fmla="*/ 4 w 138"/>
                  <a:gd name="T9" fmla="*/ 1 h 9"/>
                  <a:gd name="T10" fmla="*/ 5 w 138"/>
                  <a:gd name="T11" fmla="*/ 1 h 9"/>
                  <a:gd name="T12" fmla="*/ 7 w 138"/>
                  <a:gd name="T13" fmla="*/ 1 h 9"/>
                  <a:gd name="T14" fmla="*/ 8 w 138"/>
                  <a:gd name="T15" fmla="*/ 1 h 9"/>
                  <a:gd name="T16" fmla="*/ 9 w 138"/>
                  <a:gd name="T17" fmla="*/ 2 h 9"/>
                  <a:gd name="T18" fmla="*/ 10 w 138"/>
                  <a:gd name="T19" fmla="*/ 2 h 9"/>
                  <a:gd name="T20" fmla="*/ 11 w 138"/>
                  <a:gd name="T21" fmla="*/ 2 h 9"/>
                  <a:gd name="T22" fmla="*/ 12 w 138"/>
                  <a:gd name="T23" fmla="*/ 2 h 9"/>
                  <a:gd name="T24" fmla="*/ 14 w 138"/>
                  <a:gd name="T25" fmla="*/ 2 h 9"/>
                  <a:gd name="T26" fmla="*/ 15 w 138"/>
                  <a:gd name="T27" fmla="*/ 2 h 9"/>
                  <a:gd name="T28" fmla="*/ 16 w 138"/>
                  <a:gd name="T29" fmla="*/ 2 h 9"/>
                  <a:gd name="T30" fmla="*/ 17 w 138"/>
                  <a:gd name="T31" fmla="*/ 2 h 9"/>
                  <a:gd name="T32" fmla="*/ 18 w 138"/>
                  <a:gd name="T33" fmla="*/ 2 h 9"/>
                  <a:gd name="T34" fmla="*/ 19 w 138"/>
                  <a:gd name="T35" fmla="*/ 2 h 9"/>
                  <a:gd name="T36" fmla="*/ 21 w 138"/>
                  <a:gd name="T37" fmla="*/ 1 h 9"/>
                  <a:gd name="T38" fmla="*/ 22 w 138"/>
                  <a:gd name="T39" fmla="*/ 1 h 9"/>
                  <a:gd name="T40" fmla="*/ 23 w 138"/>
                  <a:gd name="T41" fmla="*/ 1 h 9"/>
                  <a:gd name="T42" fmla="*/ 25 w 138"/>
                  <a:gd name="T43" fmla="*/ 1 h 9"/>
                  <a:gd name="T44" fmla="*/ 26 w 138"/>
                  <a:gd name="T45" fmla="*/ 1 h 9"/>
                  <a:gd name="T46" fmla="*/ 27 w 138"/>
                  <a:gd name="T47" fmla="*/ 0 h 9"/>
                  <a:gd name="T48" fmla="*/ 28 w 138"/>
                  <a:gd name="T49" fmla="*/ 0 h 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9">
                    <a:moveTo>
                      <a:pt x="0" y="0"/>
                    </a:moveTo>
                    <a:lnTo>
                      <a:pt x="5" y="1"/>
                    </a:lnTo>
                    <a:lnTo>
                      <a:pt x="10" y="2"/>
                    </a:lnTo>
                    <a:lnTo>
                      <a:pt x="16" y="3"/>
                    </a:lnTo>
                    <a:lnTo>
                      <a:pt x="21" y="4"/>
                    </a:lnTo>
                    <a:lnTo>
                      <a:pt x="27" y="5"/>
                    </a:lnTo>
                    <a:lnTo>
                      <a:pt x="33" y="6"/>
                    </a:lnTo>
                    <a:lnTo>
                      <a:pt x="38" y="6"/>
                    </a:lnTo>
                    <a:lnTo>
                      <a:pt x="44" y="7"/>
                    </a:lnTo>
                    <a:lnTo>
                      <a:pt x="50" y="7"/>
                    </a:lnTo>
                    <a:lnTo>
                      <a:pt x="55" y="7"/>
                    </a:lnTo>
                    <a:lnTo>
                      <a:pt x="61" y="9"/>
                    </a:lnTo>
                    <a:lnTo>
                      <a:pt x="68" y="9"/>
                    </a:lnTo>
                    <a:lnTo>
                      <a:pt x="73" y="9"/>
                    </a:lnTo>
                    <a:lnTo>
                      <a:pt x="79" y="7"/>
                    </a:lnTo>
                    <a:lnTo>
                      <a:pt x="85" y="7"/>
                    </a:lnTo>
                    <a:lnTo>
                      <a:pt x="91" y="7"/>
                    </a:lnTo>
                    <a:lnTo>
                      <a:pt x="96" y="7"/>
                    </a:lnTo>
                    <a:lnTo>
                      <a:pt x="103" y="6"/>
                    </a:lnTo>
                    <a:lnTo>
                      <a:pt x="109" y="6"/>
                    </a:lnTo>
                    <a:lnTo>
                      <a:pt x="115" y="5"/>
                    </a:lnTo>
                    <a:lnTo>
                      <a:pt x="121" y="4"/>
                    </a:lnTo>
                    <a:lnTo>
                      <a:pt x="126" y="3"/>
                    </a:lnTo>
                    <a:lnTo>
                      <a:pt x="132" y="2"/>
                    </a:lnTo>
                    <a:lnTo>
                      <a:pt x="138"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34" name="Line 106"/>
              <p:cNvSpPr>
                <a:spLocks noChangeShapeType="1"/>
              </p:cNvSpPr>
              <p:nvPr/>
            </p:nvSpPr>
            <p:spPr bwMode="auto">
              <a:xfrm>
                <a:off x="1336" y="269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35" name="Line 107"/>
              <p:cNvSpPr>
                <a:spLocks noChangeShapeType="1"/>
              </p:cNvSpPr>
              <p:nvPr/>
            </p:nvSpPr>
            <p:spPr bwMode="auto">
              <a:xfrm flipH="1">
                <a:off x="1332" y="2699"/>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36" name="Freeform 108"/>
              <p:cNvSpPr>
                <a:spLocks/>
              </p:cNvSpPr>
              <p:nvPr/>
            </p:nvSpPr>
            <p:spPr bwMode="auto">
              <a:xfrm>
                <a:off x="1335" y="2673"/>
                <a:ext cx="1" cy="26"/>
              </a:xfrm>
              <a:custGeom>
                <a:avLst/>
                <a:gdLst>
                  <a:gd name="T0" fmla="*/ 0 w 5"/>
                  <a:gd name="T1" fmla="*/ 0 h 130"/>
                  <a:gd name="T2" fmla="*/ 0 w 5"/>
                  <a:gd name="T3" fmla="*/ 7 h 130"/>
                  <a:gd name="T4" fmla="*/ 0 w 5"/>
                  <a:gd name="T5" fmla="*/ 13 h 130"/>
                  <a:gd name="T6" fmla="*/ 0 w 5"/>
                  <a:gd name="T7" fmla="*/ 20 h 130"/>
                  <a:gd name="T8" fmla="*/ 1 w 5"/>
                  <a:gd name="T9" fmla="*/ 26 h 1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30">
                    <a:moveTo>
                      <a:pt x="0" y="0"/>
                    </a:moveTo>
                    <a:lnTo>
                      <a:pt x="0" y="33"/>
                    </a:lnTo>
                    <a:lnTo>
                      <a:pt x="0" y="66"/>
                    </a:lnTo>
                    <a:lnTo>
                      <a:pt x="2" y="98"/>
                    </a:lnTo>
                    <a:lnTo>
                      <a:pt x="5" y="13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37" name="Line 109"/>
              <p:cNvSpPr>
                <a:spLocks noChangeShapeType="1"/>
              </p:cNvSpPr>
              <p:nvPr/>
            </p:nvSpPr>
            <p:spPr bwMode="auto">
              <a:xfrm>
                <a:off x="1337" y="2620"/>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38" name="Freeform 110"/>
              <p:cNvSpPr>
                <a:spLocks/>
              </p:cNvSpPr>
              <p:nvPr/>
            </p:nvSpPr>
            <p:spPr bwMode="auto">
              <a:xfrm>
                <a:off x="1309" y="2620"/>
                <a:ext cx="28" cy="9"/>
              </a:xfrm>
              <a:custGeom>
                <a:avLst/>
                <a:gdLst>
                  <a:gd name="T0" fmla="*/ 28 w 141"/>
                  <a:gd name="T1" fmla="*/ 0 h 43"/>
                  <a:gd name="T2" fmla="*/ 27 w 141"/>
                  <a:gd name="T3" fmla="*/ 0 h 43"/>
                  <a:gd name="T4" fmla="*/ 26 w 141"/>
                  <a:gd name="T5" fmla="*/ 0 h 43"/>
                  <a:gd name="T6" fmla="*/ 25 w 141"/>
                  <a:gd name="T7" fmla="*/ 0 h 43"/>
                  <a:gd name="T8" fmla="*/ 23 w 141"/>
                  <a:gd name="T9" fmla="*/ 0 h 43"/>
                  <a:gd name="T10" fmla="*/ 22 w 141"/>
                  <a:gd name="T11" fmla="*/ 1 h 43"/>
                  <a:gd name="T12" fmla="*/ 21 w 141"/>
                  <a:gd name="T13" fmla="*/ 1 h 43"/>
                  <a:gd name="T14" fmla="*/ 20 w 141"/>
                  <a:gd name="T15" fmla="*/ 1 h 43"/>
                  <a:gd name="T16" fmla="*/ 19 w 141"/>
                  <a:gd name="T17" fmla="*/ 1 h 43"/>
                  <a:gd name="T18" fmla="*/ 17 w 141"/>
                  <a:gd name="T19" fmla="*/ 2 h 43"/>
                  <a:gd name="T20" fmla="*/ 16 w 141"/>
                  <a:gd name="T21" fmla="*/ 2 h 43"/>
                  <a:gd name="T22" fmla="*/ 15 w 141"/>
                  <a:gd name="T23" fmla="*/ 2 h 43"/>
                  <a:gd name="T24" fmla="*/ 14 w 141"/>
                  <a:gd name="T25" fmla="*/ 3 h 43"/>
                  <a:gd name="T26" fmla="*/ 13 w 141"/>
                  <a:gd name="T27" fmla="*/ 3 h 43"/>
                  <a:gd name="T28" fmla="*/ 12 w 141"/>
                  <a:gd name="T29" fmla="*/ 4 h 43"/>
                  <a:gd name="T30" fmla="*/ 10 w 141"/>
                  <a:gd name="T31" fmla="*/ 4 h 43"/>
                  <a:gd name="T32" fmla="*/ 9 w 141"/>
                  <a:gd name="T33" fmla="*/ 4 h 43"/>
                  <a:gd name="T34" fmla="*/ 8 w 141"/>
                  <a:gd name="T35" fmla="*/ 5 h 43"/>
                  <a:gd name="T36" fmla="*/ 7 w 141"/>
                  <a:gd name="T37" fmla="*/ 5 h 43"/>
                  <a:gd name="T38" fmla="*/ 6 w 141"/>
                  <a:gd name="T39" fmla="*/ 6 h 43"/>
                  <a:gd name="T40" fmla="*/ 5 w 141"/>
                  <a:gd name="T41" fmla="*/ 6 h 43"/>
                  <a:gd name="T42" fmla="*/ 3 w 141"/>
                  <a:gd name="T43" fmla="*/ 7 h 43"/>
                  <a:gd name="T44" fmla="*/ 2 w 141"/>
                  <a:gd name="T45" fmla="*/ 8 h 43"/>
                  <a:gd name="T46" fmla="*/ 1 w 141"/>
                  <a:gd name="T47" fmla="*/ 8 h 43"/>
                  <a:gd name="T48" fmla="*/ 0 w 141"/>
                  <a:gd name="T49" fmla="*/ 9 h 4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1" h="43">
                    <a:moveTo>
                      <a:pt x="141" y="0"/>
                    </a:moveTo>
                    <a:lnTo>
                      <a:pt x="136" y="0"/>
                    </a:lnTo>
                    <a:lnTo>
                      <a:pt x="130" y="1"/>
                    </a:lnTo>
                    <a:lnTo>
                      <a:pt x="124" y="2"/>
                    </a:lnTo>
                    <a:lnTo>
                      <a:pt x="118" y="2"/>
                    </a:lnTo>
                    <a:lnTo>
                      <a:pt x="112" y="4"/>
                    </a:lnTo>
                    <a:lnTo>
                      <a:pt x="106" y="5"/>
                    </a:lnTo>
                    <a:lnTo>
                      <a:pt x="100" y="6"/>
                    </a:lnTo>
                    <a:lnTo>
                      <a:pt x="94" y="7"/>
                    </a:lnTo>
                    <a:lnTo>
                      <a:pt x="88" y="9"/>
                    </a:lnTo>
                    <a:lnTo>
                      <a:pt x="82" y="10"/>
                    </a:lnTo>
                    <a:lnTo>
                      <a:pt x="76" y="11"/>
                    </a:lnTo>
                    <a:lnTo>
                      <a:pt x="70" y="14"/>
                    </a:lnTo>
                    <a:lnTo>
                      <a:pt x="64" y="16"/>
                    </a:lnTo>
                    <a:lnTo>
                      <a:pt x="58" y="17"/>
                    </a:lnTo>
                    <a:lnTo>
                      <a:pt x="52" y="19"/>
                    </a:lnTo>
                    <a:lnTo>
                      <a:pt x="47" y="21"/>
                    </a:lnTo>
                    <a:lnTo>
                      <a:pt x="40" y="24"/>
                    </a:lnTo>
                    <a:lnTo>
                      <a:pt x="34" y="26"/>
                    </a:lnTo>
                    <a:lnTo>
                      <a:pt x="28" y="29"/>
                    </a:lnTo>
                    <a:lnTo>
                      <a:pt x="23" y="31"/>
                    </a:lnTo>
                    <a:lnTo>
                      <a:pt x="17" y="34"/>
                    </a:lnTo>
                    <a:lnTo>
                      <a:pt x="12" y="37"/>
                    </a:lnTo>
                    <a:lnTo>
                      <a:pt x="6" y="40"/>
                    </a:lnTo>
                    <a:lnTo>
                      <a:pt x="0" y="4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39" name="Freeform 111"/>
              <p:cNvSpPr>
                <a:spLocks/>
              </p:cNvSpPr>
              <p:nvPr/>
            </p:nvSpPr>
            <p:spPr bwMode="auto">
              <a:xfrm>
                <a:off x="1307" y="2629"/>
                <a:ext cx="2" cy="13"/>
              </a:xfrm>
              <a:custGeom>
                <a:avLst/>
                <a:gdLst>
                  <a:gd name="T0" fmla="*/ 2 w 11"/>
                  <a:gd name="T1" fmla="*/ 0 h 67"/>
                  <a:gd name="T2" fmla="*/ 1 w 11"/>
                  <a:gd name="T3" fmla="*/ 3 h 67"/>
                  <a:gd name="T4" fmla="*/ 1 w 11"/>
                  <a:gd name="T5" fmla="*/ 7 h 67"/>
                  <a:gd name="T6" fmla="*/ 0 w 11"/>
                  <a:gd name="T7" fmla="*/ 10 h 67"/>
                  <a:gd name="T8" fmla="*/ 0 w 11"/>
                  <a:gd name="T9" fmla="*/ 13 h 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67">
                    <a:moveTo>
                      <a:pt x="11" y="0"/>
                    </a:moveTo>
                    <a:lnTo>
                      <a:pt x="8" y="17"/>
                    </a:lnTo>
                    <a:lnTo>
                      <a:pt x="5" y="34"/>
                    </a:lnTo>
                    <a:lnTo>
                      <a:pt x="2" y="51"/>
                    </a:lnTo>
                    <a:lnTo>
                      <a:pt x="0" y="6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40" name="Freeform 112"/>
              <p:cNvSpPr>
                <a:spLocks/>
              </p:cNvSpPr>
              <p:nvPr/>
            </p:nvSpPr>
            <p:spPr bwMode="auto">
              <a:xfrm>
                <a:off x="1307" y="2642"/>
                <a:ext cx="26" cy="8"/>
              </a:xfrm>
              <a:custGeom>
                <a:avLst/>
                <a:gdLst>
                  <a:gd name="T0" fmla="*/ 0 w 130"/>
                  <a:gd name="T1" fmla="*/ 0 h 37"/>
                  <a:gd name="T2" fmla="*/ 1 w 130"/>
                  <a:gd name="T3" fmla="*/ 1 h 37"/>
                  <a:gd name="T4" fmla="*/ 2 w 130"/>
                  <a:gd name="T5" fmla="*/ 1 h 37"/>
                  <a:gd name="T6" fmla="*/ 3 w 130"/>
                  <a:gd name="T7" fmla="*/ 2 h 37"/>
                  <a:gd name="T8" fmla="*/ 4 w 130"/>
                  <a:gd name="T9" fmla="*/ 3 h 37"/>
                  <a:gd name="T10" fmla="*/ 5 w 130"/>
                  <a:gd name="T11" fmla="*/ 3 h 37"/>
                  <a:gd name="T12" fmla="*/ 6 w 130"/>
                  <a:gd name="T13" fmla="*/ 3 h 37"/>
                  <a:gd name="T14" fmla="*/ 7 w 130"/>
                  <a:gd name="T15" fmla="*/ 4 h 37"/>
                  <a:gd name="T16" fmla="*/ 8 w 130"/>
                  <a:gd name="T17" fmla="*/ 5 h 37"/>
                  <a:gd name="T18" fmla="*/ 9 w 130"/>
                  <a:gd name="T19" fmla="*/ 5 h 37"/>
                  <a:gd name="T20" fmla="*/ 10 w 130"/>
                  <a:gd name="T21" fmla="*/ 5 h 37"/>
                  <a:gd name="T22" fmla="*/ 11 w 130"/>
                  <a:gd name="T23" fmla="*/ 6 h 37"/>
                  <a:gd name="T24" fmla="*/ 12 w 130"/>
                  <a:gd name="T25" fmla="*/ 6 h 37"/>
                  <a:gd name="T26" fmla="*/ 13 w 130"/>
                  <a:gd name="T27" fmla="*/ 6 h 37"/>
                  <a:gd name="T28" fmla="*/ 14 w 130"/>
                  <a:gd name="T29" fmla="*/ 7 h 37"/>
                  <a:gd name="T30" fmla="*/ 16 w 130"/>
                  <a:gd name="T31" fmla="*/ 7 h 37"/>
                  <a:gd name="T32" fmla="*/ 17 w 130"/>
                  <a:gd name="T33" fmla="*/ 7 h 37"/>
                  <a:gd name="T34" fmla="*/ 18 w 130"/>
                  <a:gd name="T35" fmla="*/ 7 h 37"/>
                  <a:gd name="T36" fmla="*/ 19 w 130"/>
                  <a:gd name="T37" fmla="*/ 7 h 37"/>
                  <a:gd name="T38" fmla="*/ 20 w 130"/>
                  <a:gd name="T39" fmla="*/ 8 h 37"/>
                  <a:gd name="T40" fmla="*/ 21 w 130"/>
                  <a:gd name="T41" fmla="*/ 8 h 37"/>
                  <a:gd name="T42" fmla="*/ 22 w 130"/>
                  <a:gd name="T43" fmla="*/ 8 h 37"/>
                  <a:gd name="T44" fmla="*/ 24 w 130"/>
                  <a:gd name="T45" fmla="*/ 8 h 37"/>
                  <a:gd name="T46" fmla="*/ 25 w 130"/>
                  <a:gd name="T47" fmla="*/ 8 h 37"/>
                  <a:gd name="T48" fmla="*/ 26 w 130"/>
                  <a:gd name="T49" fmla="*/ 8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0" h="37">
                    <a:moveTo>
                      <a:pt x="0" y="0"/>
                    </a:moveTo>
                    <a:lnTo>
                      <a:pt x="5" y="4"/>
                    </a:lnTo>
                    <a:lnTo>
                      <a:pt x="9" y="6"/>
                    </a:lnTo>
                    <a:lnTo>
                      <a:pt x="15" y="9"/>
                    </a:lnTo>
                    <a:lnTo>
                      <a:pt x="20" y="12"/>
                    </a:lnTo>
                    <a:lnTo>
                      <a:pt x="25" y="14"/>
                    </a:lnTo>
                    <a:lnTo>
                      <a:pt x="30" y="16"/>
                    </a:lnTo>
                    <a:lnTo>
                      <a:pt x="35" y="18"/>
                    </a:lnTo>
                    <a:lnTo>
                      <a:pt x="40" y="21"/>
                    </a:lnTo>
                    <a:lnTo>
                      <a:pt x="45" y="22"/>
                    </a:lnTo>
                    <a:lnTo>
                      <a:pt x="50" y="24"/>
                    </a:lnTo>
                    <a:lnTo>
                      <a:pt x="56" y="26"/>
                    </a:lnTo>
                    <a:lnTo>
                      <a:pt x="62" y="27"/>
                    </a:lnTo>
                    <a:lnTo>
                      <a:pt x="67" y="28"/>
                    </a:lnTo>
                    <a:lnTo>
                      <a:pt x="72" y="31"/>
                    </a:lnTo>
                    <a:lnTo>
                      <a:pt x="78" y="32"/>
                    </a:lnTo>
                    <a:lnTo>
                      <a:pt x="83" y="33"/>
                    </a:lnTo>
                    <a:lnTo>
                      <a:pt x="89" y="34"/>
                    </a:lnTo>
                    <a:lnTo>
                      <a:pt x="95" y="34"/>
                    </a:lnTo>
                    <a:lnTo>
                      <a:pt x="101" y="35"/>
                    </a:lnTo>
                    <a:lnTo>
                      <a:pt x="106" y="36"/>
                    </a:lnTo>
                    <a:lnTo>
                      <a:pt x="112" y="36"/>
                    </a:lnTo>
                    <a:lnTo>
                      <a:pt x="118" y="37"/>
                    </a:lnTo>
                    <a:lnTo>
                      <a:pt x="123" y="37"/>
                    </a:lnTo>
                    <a:lnTo>
                      <a:pt x="130" y="3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41" name="Line 113"/>
              <p:cNvSpPr>
                <a:spLocks noChangeShapeType="1"/>
              </p:cNvSpPr>
              <p:nvPr/>
            </p:nvSpPr>
            <p:spPr bwMode="auto">
              <a:xfrm>
                <a:off x="1337" y="265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42" name="Line 114"/>
              <p:cNvSpPr>
                <a:spLocks noChangeShapeType="1"/>
              </p:cNvSpPr>
              <p:nvPr/>
            </p:nvSpPr>
            <p:spPr bwMode="auto">
              <a:xfrm flipH="1">
                <a:off x="1333" y="2650"/>
                <a:ext cx="4"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43" name="Freeform 115"/>
              <p:cNvSpPr>
                <a:spLocks/>
              </p:cNvSpPr>
              <p:nvPr/>
            </p:nvSpPr>
            <p:spPr bwMode="auto">
              <a:xfrm>
                <a:off x="1337" y="2621"/>
                <a:ext cx="4" cy="29"/>
              </a:xfrm>
              <a:custGeom>
                <a:avLst/>
                <a:gdLst>
                  <a:gd name="T0" fmla="*/ 4 w 24"/>
                  <a:gd name="T1" fmla="*/ 0 h 145"/>
                  <a:gd name="T2" fmla="*/ 3 w 24"/>
                  <a:gd name="T3" fmla="*/ 7 h 145"/>
                  <a:gd name="T4" fmla="*/ 2 w 24"/>
                  <a:gd name="T5" fmla="*/ 15 h 145"/>
                  <a:gd name="T6" fmla="*/ 1 w 24"/>
                  <a:gd name="T7" fmla="*/ 22 h 145"/>
                  <a:gd name="T8" fmla="*/ 0 w 24"/>
                  <a:gd name="T9" fmla="*/ 29 h 1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145">
                    <a:moveTo>
                      <a:pt x="24" y="0"/>
                    </a:moveTo>
                    <a:lnTo>
                      <a:pt x="17" y="37"/>
                    </a:lnTo>
                    <a:lnTo>
                      <a:pt x="10" y="73"/>
                    </a:lnTo>
                    <a:lnTo>
                      <a:pt x="5" y="109"/>
                    </a:lnTo>
                    <a:lnTo>
                      <a:pt x="0" y="14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44" name="Line 116"/>
              <p:cNvSpPr>
                <a:spLocks noChangeShapeType="1"/>
              </p:cNvSpPr>
              <p:nvPr/>
            </p:nvSpPr>
            <p:spPr bwMode="auto">
              <a:xfrm>
                <a:off x="1353" y="2565"/>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45" name="Freeform 117"/>
              <p:cNvSpPr>
                <a:spLocks/>
              </p:cNvSpPr>
              <p:nvPr/>
            </p:nvSpPr>
            <p:spPr bwMode="auto">
              <a:xfrm>
                <a:off x="1325" y="2564"/>
                <a:ext cx="28" cy="3"/>
              </a:xfrm>
              <a:custGeom>
                <a:avLst/>
                <a:gdLst>
                  <a:gd name="T0" fmla="*/ 28 w 140"/>
                  <a:gd name="T1" fmla="*/ 1 h 15"/>
                  <a:gd name="T2" fmla="*/ 27 w 140"/>
                  <a:gd name="T3" fmla="*/ 1 h 15"/>
                  <a:gd name="T4" fmla="*/ 26 w 140"/>
                  <a:gd name="T5" fmla="*/ 1 h 15"/>
                  <a:gd name="T6" fmla="*/ 25 w 140"/>
                  <a:gd name="T7" fmla="*/ 0 h 15"/>
                  <a:gd name="T8" fmla="*/ 24 w 140"/>
                  <a:gd name="T9" fmla="*/ 0 h 15"/>
                  <a:gd name="T10" fmla="*/ 23 w 140"/>
                  <a:gd name="T11" fmla="*/ 0 h 15"/>
                  <a:gd name="T12" fmla="*/ 21 w 140"/>
                  <a:gd name="T13" fmla="*/ 0 h 15"/>
                  <a:gd name="T14" fmla="*/ 20 w 140"/>
                  <a:gd name="T15" fmla="*/ 0 h 15"/>
                  <a:gd name="T16" fmla="*/ 19 w 140"/>
                  <a:gd name="T17" fmla="*/ 0 h 15"/>
                  <a:gd name="T18" fmla="*/ 18 w 140"/>
                  <a:gd name="T19" fmla="*/ 0 h 15"/>
                  <a:gd name="T20" fmla="*/ 17 w 140"/>
                  <a:gd name="T21" fmla="*/ 0 h 15"/>
                  <a:gd name="T22" fmla="*/ 15 w 140"/>
                  <a:gd name="T23" fmla="*/ 0 h 15"/>
                  <a:gd name="T24" fmla="*/ 14 w 140"/>
                  <a:gd name="T25" fmla="*/ 0 h 15"/>
                  <a:gd name="T26" fmla="*/ 13 w 140"/>
                  <a:gd name="T27" fmla="*/ 0 h 15"/>
                  <a:gd name="T28" fmla="*/ 12 w 140"/>
                  <a:gd name="T29" fmla="*/ 0 h 15"/>
                  <a:gd name="T30" fmla="*/ 11 w 140"/>
                  <a:gd name="T31" fmla="*/ 1 h 15"/>
                  <a:gd name="T32" fmla="*/ 9 w 140"/>
                  <a:gd name="T33" fmla="*/ 1 h 15"/>
                  <a:gd name="T34" fmla="*/ 8 w 140"/>
                  <a:gd name="T35" fmla="*/ 1 h 15"/>
                  <a:gd name="T36" fmla="*/ 7 w 140"/>
                  <a:gd name="T37" fmla="*/ 1 h 15"/>
                  <a:gd name="T38" fmla="*/ 6 w 140"/>
                  <a:gd name="T39" fmla="*/ 1 h 15"/>
                  <a:gd name="T40" fmla="*/ 5 w 140"/>
                  <a:gd name="T41" fmla="*/ 2 h 15"/>
                  <a:gd name="T42" fmla="*/ 4 w 140"/>
                  <a:gd name="T43" fmla="*/ 2 h 15"/>
                  <a:gd name="T44" fmla="*/ 2 w 140"/>
                  <a:gd name="T45" fmla="*/ 2 h 15"/>
                  <a:gd name="T46" fmla="*/ 1 w 140"/>
                  <a:gd name="T47" fmla="*/ 3 h 15"/>
                  <a:gd name="T48" fmla="*/ 0 w 140"/>
                  <a:gd name="T49" fmla="*/ 3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0" h="15">
                    <a:moveTo>
                      <a:pt x="140" y="4"/>
                    </a:moveTo>
                    <a:lnTo>
                      <a:pt x="135" y="4"/>
                    </a:lnTo>
                    <a:lnTo>
                      <a:pt x="129" y="3"/>
                    </a:lnTo>
                    <a:lnTo>
                      <a:pt x="124" y="2"/>
                    </a:lnTo>
                    <a:lnTo>
                      <a:pt x="118" y="2"/>
                    </a:lnTo>
                    <a:lnTo>
                      <a:pt x="113" y="0"/>
                    </a:lnTo>
                    <a:lnTo>
                      <a:pt x="106" y="0"/>
                    </a:lnTo>
                    <a:lnTo>
                      <a:pt x="100" y="0"/>
                    </a:lnTo>
                    <a:lnTo>
                      <a:pt x="95" y="0"/>
                    </a:lnTo>
                    <a:lnTo>
                      <a:pt x="89" y="0"/>
                    </a:lnTo>
                    <a:lnTo>
                      <a:pt x="83" y="0"/>
                    </a:lnTo>
                    <a:lnTo>
                      <a:pt x="77" y="0"/>
                    </a:lnTo>
                    <a:lnTo>
                      <a:pt x="71" y="0"/>
                    </a:lnTo>
                    <a:lnTo>
                      <a:pt x="65" y="2"/>
                    </a:lnTo>
                    <a:lnTo>
                      <a:pt x="59" y="2"/>
                    </a:lnTo>
                    <a:lnTo>
                      <a:pt x="53" y="3"/>
                    </a:lnTo>
                    <a:lnTo>
                      <a:pt x="47" y="4"/>
                    </a:lnTo>
                    <a:lnTo>
                      <a:pt x="42" y="5"/>
                    </a:lnTo>
                    <a:lnTo>
                      <a:pt x="36" y="6"/>
                    </a:lnTo>
                    <a:lnTo>
                      <a:pt x="29" y="7"/>
                    </a:lnTo>
                    <a:lnTo>
                      <a:pt x="23" y="8"/>
                    </a:lnTo>
                    <a:lnTo>
                      <a:pt x="18" y="9"/>
                    </a:lnTo>
                    <a:lnTo>
                      <a:pt x="12" y="12"/>
                    </a:lnTo>
                    <a:lnTo>
                      <a:pt x="6" y="13"/>
                    </a:lnTo>
                    <a:lnTo>
                      <a:pt x="0" y="1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46" name="Freeform 118"/>
              <p:cNvSpPr>
                <a:spLocks/>
              </p:cNvSpPr>
              <p:nvPr/>
            </p:nvSpPr>
            <p:spPr bwMode="auto">
              <a:xfrm>
                <a:off x="1321" y="2567"/>
                <a:ext cx="4" cy="14"/>
              </a:xfrm>
              <a:custGeom>
                <a:avLst/>
                <a:gdLst>
                  <a:gd name="T0" fmla="*/ 4 w 23"/>
                  <a:gd name="T1" fmla="*/ 0 h 70"/>
                  <a:gd name="T2" fmla="*/ 3 w 23"/>
                  <a:gd name="T3" fmla="*/ 4 h 70"/>
                  <a:gd name="T4" fmla="*/ 2 w 23"/>
                  <a:gd name="T5" fmla="*/ 7 h 70"/>
                  <a:gd name="T6" fmla="*/ 1 w 23"/>
                  <a:gd name="T7" fmla="*/ 10 h 70"/>
                  <a:gd name="T8" fmla="*/ 0 w 23"/>
                  <a:gd name="T9" fmla="*/ 14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70">
                    <a:moveTo>
                      <a:pt x="23" y="0"/>
                    </a:moveTo>
                    <a:lnTo>
                      <a:pt x="17" y="18"/>
                    </a:lnTo>
                    <a:lnTo>
                      <a:pt x="11" y="34"/>
                    </a:lnTo>
                    <a:lnTo>
                      <a:pt x="5" y="52"/>
                    </a:lnTo>
                    <a:lnTo>
                      <a:pt x="0" y="7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47" name="Freeform 119"/>
              <p:cNvSpPr>
                <a:spLocks/>
              </p:cNvSpPr>
              <p:nvPr/>
            </p:nvSpPr>
            <p:spPr bwMode="auto">
              <a:xfrm>
                <a:off x="1321" y="2581"/>
                <a:ext cx="22" cy="14"/>
              </a:xfrm>
              <a:custGeom>
                <a:avLst/>
                <a:gdLst>
                  <a:gd name="T0" fmla="*/ 0 w 114"/>
                  <a:gd name="T1" fmla="*/ 0 h 71"/>
                  <a:gd name="T2" fmla="*/ 1 w 114"/>
                  <a:gd name="T3" fmla="*/ 1 h 71"/>
                  <a:gd name="T4" fmla="*/ 2 w 114"/>
                  <a:gd name="T5" fmla="*/ 2 h 71"/>
                  <a:gd name="T6" fmla="*/ 2 w 114"/>
                  <a:gd name="T7" fmla="*/ 2 h 71"/>
                  <a:gd name="T8" fmla="*/ 3 w 114"/>
                  <a:gd name="T9" fmla="*/ 3 h 71"/>
                  <a:gd name="T10" fmla="*/ 4 w 114"/>
                  <a:gd name="T11" fmla="*/ 4 h 71"/>
                  <a:gd name="T12" fmla="*/ 5 w 114"/>
                  <a:gd name="T13" fmla="*/ 5 h 71"/>
                  <a:gd name="T14" fmla="*/ 6 w 114"/>
                  <a:gd name="T15" fmla="*/ 5 h 71"/>
                  <a:gd name="T16" fmla="*/ 7 w 114"/>
                  <a:gd name="T17" fmla="*/ 6 h 71"/>
                  <a:gd name="T18" fmla="*/ 7 w 114"/>
                  <a:gd name="T19" fmla="*/ 7 h 71"/>
                  <a:gd name="T20" fmla="*/ 8 w 114"/>
                  <a:gd name="T21" fmla="*/ 7 h 71"/>
                  <a:gd name="T22" fmla="*/ 9 w 114"/>
                  <a:gd name="T23" fmla="*/ 8 h 71"/>
                  <a:gd name="T24" fmla="*/ 10 w 114"/>
                  <a:gd name="T25" fmla="*/ 9 h 71"/>
                  <a:gd name="T26" fmla="*/ 11 w 114"/>
                  <a:gd name="T27" fmla="*/ 9 h 71"/>
                  <a:gd name="T28" fmla="*/ 12 w 114"/>
                  <a:gd name="T29" fmla="*/ 10 h 71"/>
                  <a:gd name="T30" fmla="*/ 13 w 114"/>
                  <a:gd name="T31" fmla="*/ 10 h 71"/>
                  <a:gd name="T32" fmla="*/ 14 w 114"/>
                  <a:gd name="T33" fmla="*/ 11 h 71"/>
                  <a:gd name="T34" fmla="*/ 15 w 114"/>
                  <a:gd name="T35" fmla="*/ 11 h 71"/>
                  <a:gd name="T36" fmla="*/ 16 w 114"/>
                  <a:gd name="T37" fmla="*/ 12 h 71"/>
                  <a:gd name="T38" fmla="*/ 17 w 114"/>
                  <a:gd name="T39" fmla="*/ 12 h 71"/>
                  <a:gd name="T40" fmla="*/ 18 w 114"/>
                  <a:gd name="T41" fmla="*/ 13 h 71"/>
                  <a:gd name="T42" fmla="*/ 19 w 114"/>
                  <a:gd name="T43" fmla="*/ 13 h 71"/>
                  <a:gd name="T44" fmla="*/ 20 w 114"/>
                  <a:gd name="T45" fmla="*/ 13 h 71"/>
                  <a:gd name="T46" fmla="*/ 21 w 114"/>
                  <a:gd name="T47" fmla="*/ 14 h 71"/>
                  <a:gd name="T48" fmla="*/ 22 w 114"/>
                  <a:gd name="T49" fmla="*/ 14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4" h="71">
                    <a:moveTo>
                      <a:pt x="0" y="0"/>
                    </a:moveTo>
                    <a:lnTo>
                      <a:pt x="4" y="5"/>
                    </a:lnTo>
                    <a:lnTo>
                      <a:pt x="8" y="8"/>
                    </a:lnTo>
                    <a:lnTo>
                      <a:pt x="11" y="12"/>
                    </a:lnTo>
                    <a:lnTo>
                      <a:pt x="16" y="16"/>
                    </a:lnTo>
                    <a:lnTo>
                      <a:pt x="21" y="20"/>
                    </a:lnTo>
                    <a:lnTo>
                      <a:pt x="25" y="23"/>
                    </a:lnTo>
                    <a:lnTo>
                      <a:pt x="29" y="27"/>
                    </a:lnTo>
                    <a:lnTo>
                      <a:pt x="34" y="30"/>
                    </a:lnTo>
                    <a:lnTo>
                      <a:pt x="38" y="33"/>
                    </a:lnTo>
                    <a:lnTo>
                      <a:pt x="42" y="37"/>
                    </a:lnTo>
                    <a:lnTo>
                      <a:pt x="47" y="40"/>
                    </a:lnTo>
                    <a:lnTo>
                      <a:pt x="52" y="44"/>
                    </a:lnTo>
                    <a:lnTo>
                      <a:pt x="56" y="46"/>
                    </a:lnTo>
                    <a:lnTo>
                      <a:pt x="62" y="49"/>
                    </a:lnTo>
                    <a:lnTo>
                      <a:pt x="67" y="51"/>
                    </a:lnTo>
                    <a:lnTo>
                      <a:pt x="72" y="55"/>
                    </a:lnTo>
                    <a:lnTo>
                      <a:pt x="77" y="57"/>
                    </a:lnTo>
                    <a:lnTo>
                      <a:pt x="82" y="59"/>
                    </a:lnTo>
                    <a:lnTo>
                      <a:pt x="87" y="61"/>
                    </a:lnTo>
                    <a:lnTo>
                      <a:pt x="92" y="64"/>
                    </a:lnTo>
                    <a:lnTo>
                      <a:pt x="98" y="66"/>
                    </a:lnTo>
                    <a:lnTo>
                      <a:pt x="103" y="68"/>
                    </a:lnTo>
                    <a:lnTo>
                      <a:pt x="108" y="69"/>
                    </a:lnTo>
                    <a:lnTo>
                      <a:pt x="114" y="7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48" name="Line 120"/>
              <p:cNvSpPr>
                <a:spLocks noChangeShapeType="1"/>
              </p:cNvSpPr>
              <p:nvPr/>
            </p:nvSpPr>
            <p:spPr bwMode="auto">
              <a:xfrm flipH="1" flipV="1">
                <a:off x="1343" y="2595"/>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49" name="Freeform 121"/>
              <p:cNvSpPr>
                <a:spLocks/>
              </p:cNvSpPr>
              <p:nvPr/>
            </p:nvSpPr>
            <p:spPr bwMode="auto">
              <a:xfrm>
                <a:off x="1347" y="2566"/>
                <a:ext cx="10" cy="30"/>
              </a:xfrm>
              <a:custGeom>
                <a:avLst/>
                <a:gdLst>
                  <a:gd name="T0" fmla="*/ 10 w 50"/>
                  <a:gd name="T1" fmla="*/ 0 h 150"/>
                  <a:gd name="T2" fmla="*/ 7 w 50"/>
                  <a:gd name="T3" fmla="*/ 7 h 150"/>
                  <a:gd name="T4" fmla="*/ 5 w 50"/>
                  <a:gd name="T5" fmla="*/ 15 h 150"/>
                  <a:gd name="T6" fmla="*/ 2 w 50"/>
                  <a:gd name="T7" fmla="*/ 22 h 150"/>
                  <a:gd name="T8" fmla="*/ 0 w 50"/>
                  <a:gd name="T9" fmla="*/ 30 h 1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150">
                    <a:moveTo>
                      <a:pt x="50" y="0"/>
                    </a:moveTo>
                    <a:lnTo>
                      <a:pt x="36" y="37"/>
                    </a:lnTo>
                    <a:lnTo>
                      <a:pt x="24" y="75"/>
                    </a:lnTo>
                    <a:lnTo>
                      <a:pt x="12" y="112"/>
                    </a:lnTo>
                    <a:lnTo>
                      <a:pt x="0" y="15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0" name="Line 122"/>
              <p:cNvSpPr>
                <a:spLocks noChangeShapeType="1"/>
              </p:cNvSpPr>
              <p:nvPr/>
            </p:nvSpPr>
            <p:spPr bwMode="auto">
              <a:xfrm>
                <a:off x="1378" y="2510"/>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51" name="Freeform 123"/>
              <p:cNvSpPr>
                <a:spLocks/>
              </p:cNvSpPr>
              <p:nvPr/>
            </p:nvSpPr>
            <p:spPr bwMode="auto">
              <a:xfrm>
                <a:off x="1352" y="2506"/>
                <a:ext cx="26" cy="4"/>
              </a:xfrm>
              <a:custGeom>
                <a:avLst/>
                <a:gdLst>
                  <a:gd name="T0" fmla="*/ 26 w 133"/>
                  <a:gd name="T1" fmla="*/ 4 h 24"/>
                  <a:gd name="T2" fmla="*/ 25 w 133"/>
                  <a:gd name="T3" fmla="*/ 4 h 24"/>
                  <a:gd name="T4" fmla="*/ 24 w 133"/>
                  <a:gd name="T5" fmla="*/ 3 h 24"/>
                  <a:gd name="T6" fmla="*/ 23 w 133"/>
                  <a:gd name="T7" fmla="*/ 3 h 24"/>
                  <a:gd name="T8" fmla="*/ 22 w 133"/>
                  <a:gd name="T9" fmla="*/ 3 h 24"/>
                  <a:gd name="T10" fmla="*/ 21 w 133"/>
                  <a:gd name="T11" fmla="*/ 2 h 24"/>
                  <a:gd name="T12" fmla="*/ 20 w 133"/>
                  <a:gd name="T13" fmla="*/ 2 h 24"/>
                  <a:gd name="T14" fmla="*/ 19 w 133"/>
                  <a:gd name="T15" fmla="*/ 2 h 24"/>
                  <a:gd name="T16" fmla="*/ 18 w 133"/>
                  <a:gd name="T17" fmla="*/ 1 h 24"/>
                  <a:gd name="T18" fmla="*/ 17 w 133"/>
                  <a:gd name="T19" fmla="*/ 1 h 24"/>
                  <a:gd name="T20" fmla="*/ 15 w 133"/>
                  <a:gd name="T21" fmla="*/ 1 h 24"/>
                  <a:gd name="T22" fmla="*/ 14 w 133"/>
                  <a:gd name="T23" fmla="*/ 1 h 24"/>
                  <a:gd name="T24" fmla="*/ 13 w 133"/>
                  <a:gd name="T25" fmla="*/ 1 h 24"/>
                  <a:gd name="T26" fmla="*/ 12 w 133"/>
                  <a:gd name="T27" fmla="*/ 1 h 24"/>
                  <a:gd name="T28" fmla="*/ 11 w 133"/>
                  <a:gd name="T29" fmla="*/ 0 h 24"/>
                  <a:gd name="T30" fmla="*/ 10 w 133"/>
                  <a:gd name="T31" fmla="*/ 0 h 24"/>
                  <a:gd name="T32" fmla="*/ 9 w 133"/>
                  <a:gd name="T33" fmla="*/ 0 h 24"/>
                  <a:gd name="T34" fmla="*/ 8 w 133"/>
                  <a:gd name="T35" fmla="*/ 0 h 24"/>
                  <a:gd name="T36" fmla="*/ 7 w 133"/>
                  <a:gd name="T37" fmla="*/ 0 h 24"/>
                  <a:gd name="T38" fmla="*/ 6 w 133"/>
                  <a:gd name="T39" fmla="*/ 0 h 24"/>
                  <a:gd name="T40" fmla="*/ 4 w 133"/>
                  <a:gd name="T41" fmla="*/ 0 h 24"/>
                  <a:gd name="T42" fmla="*/ 3 w 133"/>
                  <a:gd name="T43" fmla="*/ 0 h 24"/>
                  <a:gd name="T44" fmla="*/ 2 w 133"/>
                  <a:gd name="T45" fmla="*/ 0 h 24"/>
                  <a:gd name="T46" fmla="*/ 1 w 133"/>
                  <a:gd name="T47" fmla="*/ 0 h 24"/>
                  <a:gd name="T48" fmla="*/ 0 w 133"/>
                  <a:gd name="T49" fmla="*/ 0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3" h="24">
                    <a:moveTo>
                      <a:pt x="133" y="24"/>
                    </a:moveTo>
                    <a:lnTo>
                      <a:pt x="127" y="22"/>
                    </a:lnTo>
                    <a:lnTo>
                      <a:pt x="122" y="20"/>
                    </a:lnTo>
                    <a:lnTo>
                      <a:pt x="117" y="17"/>
                    </a:lnTo>
                    <a:lnTo>
                      <a:pt x="112" y="15"/>
                    </a:lnTo>
                    <a:lnTo>
                      <a:pt x="107" y="14"/>
                    </a:lnTo>
                    <a:lnTo>
                      <a:pt x="102" y="12"/>
                    </a:lnTo>
                    <a:lnTo>
                      <a:pt x="96" y="11"/>
                    </a:lnTo>
                    <a:lnTo>
                      <a:pt x="90" y="8"/>
                    </a:lnTo>
                    <a:lnTo>
                      <a:pt x="85" y="7"/>
                    </a:lnTo>
                    <a:lnTo>
                      <a:pt x="79" y="6"/>
                    </a:lnTo>
                    <a:lnTo>
                      <a:pt x="74" y="4"/>
                    </a:lnTo>
                    <a:lnTo>
                      <a:pt x="69" y="3"/>
                    </a:lnTo>
                    <a:lnTo>
                      <a:pt x="63" y="3"/>
                    </a:lnTo>
                    <a:lnTo>
                      <a:pt x="58" y="2"/>
                    </a:lnTo>
                    <a:lnTo>
                      <a:pt x="51" y="1"/>
                    </a:lnTo>
                    <a:lnTo>
                      <a:pt x="45" y="1"/>
                    </a:lnTo>
                    <a:lnTo>
                      <a:pt x="40" y="0"/>
                    </a:lnTo>
                    <a:lnTo>
                      <a:pt x="34" y="0"/>
                    </a:lnTo>
                    <a:lnTo>
                      <a:pt x="29" y="0"/>
                    </a:lnTo>
                    <a:lnTo>
                      <a:pt x="23" y="0"/>
                    </a:lnTo>
                    <a:lnTo>
                      <a:pt x="16" y="0"/>
                    </a:lnTo>
                    <a:lnTo>
                      <a:pt x="11" y="0"/>
                    </a:lnTo>
                    <a:lnTo>
                      <a:pt x="5" y="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2" name="Freeform 124"/>
              <p:cNvSpPr>
                <a:spLocks/>
              </p:cNvSpPr>
              <p:nvPr/>
            </p:nvSpPr>
            <p:spPr bwMode="auto">
              <a:xfrm>
                <a:off x="1345" y="2506"/>
                <a:ext cx="7" cy="13"/>
              </a:xfrm>
              <a:custGeom>
                <a:avLst/>
                <a:gdLst>
                  <a:gd name="T0" fmla="*/ 7 w 34"/>
                  <a:gd name="T1" fmla="*/ 0 h 67"/>
                  <a:gd name="T2" fmla="*/ 5 w 34"/>
                  <a:gd name="T3" fmla="*/ 3 h 67"/>
                  <a:gd name="T4" fmla="*/ 4 w 34"/>
                  <a:gd name="T5" fmla="*/ 7 h 67"/>
                  <a:gd name="T6" fmla="*/ 2 w 34"/>
                  <a:gd name="T7" fmla="*/ 10 h 67"/>
                  <a:gd name="T8" fmla="*/ 0 w 34"/>
                  <a:gd name="T9" fmla="*/ 13 h 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67">
                    <a:moveTo>
                      <a:pt x="34" y="0"/>
                    </a:moveTo>
                    <a:lnTo>
                      <a:pt x="25" y="17"/>
                    </a:lnTo>
                    <a:lnTo>
                      <a:pt x="17" y="34"/>
                    </a:lnTo>
                    <a:lnTo>
                      <a:pt x="8" y="51"/>
                    </a:lnTo>
                    <a:lnTo>
                      <a:pt x="0" y="6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3" name="Freeform 125"/>
              <p:cNvSpPr>
                <a:spLocks/>
              </p:cNvSpPr>
              <p:nvPr/>
            </p:nvSpPr>
            <p:spPr bwMode="auto">
              <a:xfrm>
                <a:off x="1345" y="2519"/>
                <a:ext cx="19" cy="21"/>
              </a:xfrm>
              <a:custGeom>
                <a:avLst/>
                <a:gdLst>
                  <a:gd name="T0" fmla="*/ 0 w 94"/>
                  <a:gd name="T1" fmla="*/ 0 h 104"/>
                  <a:gd name="T2" fmla="*/ 0 w 94"/>
                  <a:gd name="T3" fmla="*/ 1 h 104"/>
                  <a:gd name="T4" fmla="*/ 1 w 94"/>
                  <a:gd name="T5" fmla="*/ 2 h 104"/>
                  <a:gd name="T6" fmla="*/ 2 w 94"/>
                  <a:gd name="T7" fmla="*/ 3 h 104"/>
                  <a:gd name="T8" fmla="*/ 2 w 94"/>
                  <a:gd name="T9" fmla="*/ 4 h 104"/>
                  <a:gd name="T10" fmla="*/ 3 w 94"/>
                  <a:gd name="T11" fmla="*/ 5 h 104"/>
                  <a:gd name="T12" fmla="*/ 4 w 94"/>
                  <a:gd name="T13" fmla="*/ 6 h 104"/>
                  <a:gd name="T14" fmla="*/ 4 w 94"/>
                  <a:gd name="T15" fmla="*/ 7 h 104"/>
                  <a:gd name="T16" fmla="*/ 5 w 94"/>
                  <a:gd name="T17" fmla="*/ 8 h 104"/>
                  <a:gd name="T18" fmla="*/ 6 w 94"/>
                  <a:gd name="T19" fmla="*/ 9 h 104"/>
                  <a:gd name="T20" fmla="*/ 7 w 94"/>
                  <a:gd name="T21" fmla="*/ 10 h 104"/>
                  <a:gd name="T22" fmla="*/ 7 w 94"/>
                  <a:gd name="T23" fmla="*/ 11 h 104"/>
                  <a:gd name="T24" fmla="*/ 8 w 94"/>
                  <a:gd name="T25" fmla="*/ 12 h 104"/>
                  <a:gd name="T26" fmla="*/ 9 w 94"/>
                  <a:gd name="T27" fmla="*/ 13 h 104"/>
                  <a:gd name="T28" fmla="*/ 10 w 94"/>
                  <a:gd name="T29" fmla="*/ 14 h 104"/>
                  <a:gd name="T30" fmla="*/ 11 w 94"/>
                  <a:gd name="T31" fmla="*/ 15 h 104"/>
                  <a:gd name="T32" fmla="*/ 12 w 94"/>
                  <a:gd name="T33" fmla="*/ 15 h 104"/>
                  <a:gd name="T34" fmla="*/ 13 w 94"/>
                  <a:gd name="T35" fmla="*/ 16 h 104"/>
                  <a:gd name="T36" fmla="*/ 13 w 94"/>
                  <a:gd name="T37" fmla="*/ 17 h 104"/>
                  <a:gd name="T38" fmla="*/ 14 w 94"/>
                  <a:gd name="T39" fmla="*/ 18 h 104"/>
                  <a:gd name="T40" fmla="*/ 15 w 94"/>
                  <a:gd name="T41" fmla="*/ 18 h 104"/>
                  <a:gd name="T42" fmla="*/ 16 w 94"/>
                  <a:gd name="T43" fmla="*/ 19 h 104"/>
                  <a:gd name="T44" fmla="*/ 17 w 94"/>
                  <a:gd name="T45" fmla="*/ 20 h 104"/>
                  <a:gd name="T46" fmla="*/ 18 w 94"/>
                  <a:gd name="T47" fmla="*/ 20 h 104"/>
                  <a:gd name="T48" fmla="*/ 19 w 94"/>
                  <a:gd name="T49" fmla="*/ 21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4" h="104">
                    <a:moveTo>
                      <a:pt x="0" y="0"/>
                    </a:moveTo>
                    <a:lnTo>
                      <a:pt x="2" y="6"/>
                    </a:lnTo>
                    <a:lnTo>
                      <a:pt x="5" y="12"/>
                    </a:lnTo>
                    <a:lnTo>
                      <a:pt x="8" y="16"/>
                    </a:lnTo>
                    <a:lnTo>
                      <a:pt x="11" y="22"/>
                    </a:lnTo>
                    <a:lnTo>
                      <a:pt x="16" y="26"/>
                    </a:lnTo>
                    <a:lnTo>
                      <a:pt x="19" y="32"/>
                    </a:lnTo>
                    <a:lnTo>
                      <a:pt x="22" y="36"/>
                    </a:lnTo>
                    <a:lnTo>
                      <a:pt x="26" y="41"/>
                    </a:lnTo>
                    <a:lnTo>
                      <a:pt x="29" y="46"/>
                    </a:lnTo>
                    <a:lnTo>
                      <a:pt x="33" y="51"/>
                    </a:lnTo>
                    <a:lnTo>
                      <a:pt x="37" y="55"/>
                    </a:lnTo>
                    <a:lnTo>
                      <a:pt x="41" y="59"/>
                    </a:lnTo>
                    <a:lnTo>
                      <a:pt x="45" y="63"/>
                    </a:lnTo>
                    <a:lnTo>
                      <a:pt x="49" y="67"/>
                    </a:lnTo>
                    <a:lnTo>
                      <a:pt x="54" y="72"/>
                    </a:lnTo>
                    <a:lnTo>
                      <a:pt x="58" y="75"/>
                    </a:lnTo>
                    <a:lnTo>
                      <a:pt x="62" y="80"/>
                    </a:lnTo>
                    <a:lnTo>
                      <a:pt x="66" y="83"/>
                    </a:lnTo>
                    <a:lnTo>
                      <a:pt x="70" y="87"/>
                    </a:lnTo>
                    <a:lnTo>
                      <a:pt x="75" y="91"/>
                    </a:lnTo>
                    <a:lnTo>
                      <a:pt x="79" y="94"/>
                    </a:lnTo>
                    <a:lnTo>
                      <a:pt x="84" y="97"/>
                    </a:lnTo>
                    <a:lnTo>
                      <a:pt x="88" y="101"/>
                    </a:lnTo>
                    <a:lnTo>
                      <a:pt x="94" y="10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4" name="Line 126"/>
              <p:cNvSpPr>
                <a:spLocks noChangeShapeType="1"/>
              </p:cNvSpPr>
              <p:nvPr/>
            </p:nvSpPr>
            <p:spPr bwMode="auto">
              <a:xfrm flipH="1" flipV="1">
                <a:off x="1364" y="2540"/>
                <a:ext cx="3"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55" name="Freeform 127"/>
              <p:cNvSpPr>
                <a:spLocks/>
              </p:cNvSpPr>
              <p:nvPr/>
            </p:nvSpPr>
            <p:spPr bwMode="auto">
              <a:xfrm>
                <a:off x="1367" y="2513"/>
                <a:ext cx="15" cy="28"/>
              </a:xfrm>
              <a:custGeom>
                <a:avLst/>
                <a:gdLst>
                  <a:gd name="T0" fmla="*/ 15 w 72"/>
                  <a:gd name="T1" fmla="*/ 0 h 143"/>
                  <a:gd name="T2" fmla="*/ 11 w 72"/>
                  <a:gd name="T3" fmla="*/ 7 h 143"/>
                  <a:gd name="T4" fmla="*/ 7 w 72"/>
                  <a:gd name="T5" fmla="*/ 14 h 143"/>
                  <a:gd name="T6" fmla="*/ 4 w 72"/>
                  <a:gd name="T7" fmla="*/ 21 h 143"/>
                  <a:gd name="T8" fmla="*/ 0 w 72"/>
                  <a:gd name="T9" fmla="*/ 28 h 1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143">
                    <a:moveTo>
                      <a:pt x="72" y="0"/>
                    </a:moveTo>
                    <a:lnTo>
                      <a:pt x="52" y="35"/>
                    </a:lnTo>
                    <a:lnTo>
                      <a:pt x="34" y="70"/>
                    </a:lnTo>
                    <a:lnTo>
                      <a:pt x="17" y="107"/>
                    </a:lnTo>
                    <a:lnTo>
                      <a:pt x="0" y="14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6" name="Line 128"/>
              <p:cNvSpPr>
                <a:spLocks noChangeShapeType="1"/>
              </p:cNvSpPr>
              <p:nvPr/>
            </p:nvSpPr>
            <p:spPr bwMode="auto">
              <a:xfrm>
                <a:off x="1411" y="2461"/>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57" name="Freeform 129"/>
              <p:cNvSpPr>
                <a:spLocks/>
              </p:cNvSpPr>
              <p:nvPr/>
            </p:nvSpPr>
            <p:spPr bwMode="auto">
              <a:xfrm>
                <a:off x="1387" y="2449"/>
                <a:ext cx="24" cy="12"/>
              </a:xfrm>
              <a:custGeom>
                <a:avLst/>
                <a:gdLst>
                  <a:gd name="T0" fmla="*/ 24 w 120"/>
                  <a:gd name="T1" fmla="*/ 12 h 60"/>
                  <a:gd name="T2" fmla="*/ 23 w 120"/>
                  <a:gd name="T3" fmla="*/ 11 h 60"/>
                  <a:gd name="T4" fmla="*/ 22 w 120"/>
                  <a:gd name="T5" fmla="*/ 10 h 60"/>
                  <a:gd name="T6" fmla="*/ 21 w 120"/>
                  <a:gd name="T7" fmla="*/ 10 h 60"/>
                  <a:gd name="T8" fmla="*/ 20 w 120"/>
                  <a:gd name="T9" fmla="*/ 9 h 60"/>
                  <a:gd name="T10" fmla="*/ 19 w 120"/>
                  <a:gd name="T11" fmla="*/ 8 h 60"/>
                  <a:gd name="T12" fmla="*/ 18 w 120"/>
                  <a:gd name="T13" fmla="*/ 8 h 60"/>
                  <a:gd name="T14" fmla="*/ 18 w 120"/>
                  <a:gd name="T15" fmla="*/ 7 h 60"/>
                  <a:gd name="T16" fmla="*/ 17 w 120"/>
                  <a:gd name="T17" fmla="*/ 6 h 60"/>
                  <a:gd name="T18" fmla="*/ 16 w 120"/>
                  <a:gd name="T19" fmla="*/ 6 h 60"/>
                  <a:gd name="T20" fmla="*/ 15 w 120"/>
                  <a:gd name="T21" fmla="*/ 5 h 60"/>
                  <a:gd name="T22" fmla="*/ 14 w 120"/>
                  <a:gd name="T23" fmla="*/ 5 h 60"/>
                  <a:gd name="T24" fmla="*/ 13 w 120"/>
                  <a:gd name="T25" fmla="*/ 4 h 60"/>
                  <a:gd name="T26" fmla="*/ 12 w 120"/>
                  <a:gd name="T27" fmla="*/ 4 h 60"/>
                  <a:gd name="T28" fmla="*/ 11 w 120"/>
                  <a:gd name="T29" fmla="*/ 3 h 60"/>
                  <a:gd name="T30" fmla="*/ 10 w 120"/>
                  <a:gd name="T31" fmla="*/ 3 h 60"/>
                  <a:gd name="T32" fmla="*/ 9 w 120"/>
                  <a:gd name="T33" fmla="*/ 2 h 60"/>
                  <a:gd name="T34" fmla="*/ 8 w 120"/>
                  <a:gd name="T35" fmla="*/ 2 h 60"/>
                  <a:gd name="T36" fmla="*/ 6 w 120"/>
                  <a:gd name="T37" fmla="*/ 2 h 60"/>
                  <a:gd name="T38" fmla="*/ 5 w 120"/>
                  <a:gd name="T39" fmla="*/ 1 h 60"/>
                  <a:gd name="T40" fmla="*/ 4 w 120"/>
                  <a:gd name="T41" fmla="*/ 1 h 60"/>
                  <a:gd name="T42" fmla="*/ 3 w 120"/>
                  <a:gd name="T43" fmla="*/ 1 h 60"/>
                  <a:gd name="T44" fmla="*/ 2 w 120"/>
                  <a:gd name="T45" fmla="*/ 0 h 60"/>
                  <a:gd name="T46" fmla="*/ 1 w 120"/>
                  <a:gd name="T47" fmla="*/ 0 h 60"/>
                  <a:gd name="T48" fmla="*/ 0 w 120"/>
                  <a:gd name="T49" fmla="*/ 0 h 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0" h="60">
                    <a:moveTo>
                      <a:pt x="120" y="60"/>
                    </a:moveTo>
                    <a:lnTo>
                      <a:pt x="115" y="55"/>
                    </a:lnTo>
                    <a:lnTo>
                      <a:pt x="111" y="52"/>
                    </a:lnTo>
                    <a:lnTo>
                      <a:pt x="106" y="49"/>
                    </a:lnTo>
                    <a:lnTo>
                      <a:pt x="101" y="45"/>
                    </a:lnTo>
                    <a:lnTo>
                      <a:pt x="97" y="42"/>
                    </a:lnTo>
                    <a:lnTo>
                      <a:pt x="92" y="39"/>
                    </a:lnTo>
                    <a:lnTo>
                      <a:pt x="88" y="35"/>
                    </a:lnTo>
                    <a:lnTo>
                      <a:pt x="83" y="32"/>
                    </a:lnTo>
                    <a:lnTo>
                      <a:pt x="78" y="30"/>
                    </a:lnTo>
                    <a:lnTo>
                      <a:pt x="74" y="26"/>
                    </a:lnTo>
                    <a:lnTo>
                      <a:pt x="68" y="24"/>
                    </a:lnTo>
                    <a:lnTo>
                      <a:pt x="63" y="21"/>
                    </a:lnTo>
                    <a:lnTo>
                      <a:pt x="58" y="19"/>
                    </a:lnTo>
                    <a:lnTo>
                      <a:pt x="53" y="16"/>
                    </a:lnTo>
                    <a:lnTo>
                      <a:pt x="48" y="14"/>
                    </a:lnTo>
                    <a:lnTo>
                      <a:pt x="43" y="12"/>
                    </a:lnTo>
                    <a:lnTo>
                      <a:pt x="38" y="10"/>
                    </a:lnTo>
                    <a:lnTo>
                      <a:pt x="32" y="9"/>
                    </a:lnTo>
                    <a:lnTo>
                      <a:pt x="27" y="6"/>
                    </a:lnTo>
                    <a:lnTo>
                      <a:pt x="21" y="5"/>
                    </a:lnTo>
                    <a:lnTo>
                      <a:pt x="16" y="3"/>
                    </a:lnTo>
                    <a:lnTo>
                      <a:pt x="11" y="2"/>
                    </a:lnTo>
                    <a:lnTo>
                      <a:pt x="6" y="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8" name="Freeform 130"/>
              <p:cNvSpPr>
                <a:spLocks/>
              </p:cNvSpPr>
              <p:nvPr/>
            </p:nvSpPr>
            <p:spPr bwMode="auto">
              <a:xfrm>
                <a:off x="1378" y="2449"/>
                <a:ext cx="9" cy="12"/>
              </a:xfrm>
              <a:custGeom>
                <a:avLst/>
                <a:gdLst>
                  <a:gd name="T0" fmla="*/ 9 w 42"/>
                  <a:gd name="T1" fmla="*/ 0 h 60"/>
                  <a:gd name="T2" fmla="*/ 7 w 42"/>
                  <a:gd name="T3" fmla="*/ 3 h 60"/>
                  <a:gd name="T4" fmla="*/ 5 w 42"/>
                  <a:gd name="T5" fmla="*/ 6 h 60"/>
                  <a:gd name="T6" fmla="*/ 2 w 42"/>
                  <a:gd name="T7" fmla="*/ 9 h 60"/>
                  <a:gd name="T8" fmla="*/ 0 w 42"/>
                  <a:gd name="T9" fmla="*/ 12 h 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0">
                    <a:moveTo>
                      <a:pt x="42" y="0"/>
                    </a:moveTo>
                    <a:lnTo>
                      <a:pt x="31" y="15"/>
                    </a:lnTo>
                    <a:lnTo>
                      <a:pt x="21" y="30"/>
                    </a:lnTo>
                    <a:lnTo>
                      <a:pt x="10" y="45"/>
                    </a:lnTo>
                    <a:lnTo>
                      <a:pt x="0" y="6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59" name="Freeform 131"/>
              <p:cNvSpPr>
                <a:spLocks/>
              </p:cNvSpPr>
              <p:nvPr/>
            </p:nvSpPr>
            <p:spPr bwMode="auto">
              <a:xfrm>
                <a:off x="1378" y="2461"/>
                <a:ext cx="14" cy="26"/>
              </a:xfrm>
              <a:custGeom>
                <a:avLst/>
                <a:gdLst>
                  <a:gd name="T0" fmla="*/ 0 w 70"/>
                  <a:gd name="T1" fmla="*/ 0 h 130"/>
                  <a:gd name="T2" fmla="*/ 0 w 70"/>
                  <a:gd name="T3" fmla="*/ 1 h 130"/>
                  <a:gd name="T4" fmla="*/ 1 w 70"/>
                  <a:gd name="T5" fmla="*/ 2 h 130"/>
                  <a:gd name="T6" fmla="*/ 1 w 70"/>
                  <a:gd name="T7" fmla="*/ 4 h 130"/>
                  <a:gd name="T8" fmla="*/ 2 w 70"/>
                  <a:gd name="T9" fmla="*/ 5 h 130"/>
                  <a:gd name="T10" fmla="*/ 2 w 70"/>
                  <a:gd name="T11" fmla="*/ 6 h 130"/>
                  <a:gd name="T12" fmla="*/ 2 w 70"/>
                  <a:gd name="T13" fmla="*/ 7 h 130"/>
                  <a:gd name="T14" fmla="*/ 3 w 70"/>
                  <a:gd name="T15" fmla="*/ 8 h 130"/>
                  <a:gd name="T16" fmla="*/ 3 w 70"/>
                  <a:gd name="T17" fmla="*/ 10 h 130"/>
                  <a:gd name="T18" fmla="*/ 4 w 70"/>
                  <a:gd name="T19" fmla="*/ 11 h 130"/>
                  <a:gd name="T20" fmla="*/ 5 w 70"/>
                  <a:gd name="T21" fmla="*/ 12 h 130"/>
                  <a:gd name="T22" fmla="*/ 5 w 70"/>
                  <a:gd name="T23" fmla="*/ 13 h 130"/>
                  <a:gd name="T24" fmla="*/ 6 w 70"/>
                  <a:gd name="T25" fmla="*/ 14 h 130"/>
                  <a:gd name="T26" fmla="*/ 6 w 70"/>
                  <a:gd name="T27" fmla="*/ 15 h 130"/>
                  <a:gd name="T28" fmla="*/ 7 w 70"/>
                  <a:gd name="T29" fmla="*/ 16 h 130"/>
                  <a:gd name="T30" fmla="*/ 7 w 70"/>
                  <a:gd name="T31" fmla="*/ 17 h 130"/>
                  <a:gd name="T32" fmla="*/ 8 w 70"/>
                  <a:gd name="T33" fmla="*/ 18 h 130"/>
                  <a:gd name="T34" fmla="*/ 9 w 70"/>
                  <a:gd name="T35" fmla="*/ 19 h 130"/>
                  <a:gd name="T36" fmla="*/ 10 w 70"/>
                  <a:gd name="T37" fmla="*/ 20 h 130"/>
                  <a:gd name="T38" fmla="*/ 10 w 70"/>
                  <a:gd name="T39" fmla="*/ 21 h 130"/>
                  <a:gd name="T40" fmla="*/ 11 w 70"/>
                  <a:gd name="T41" fmla="*/ 22 h 130"/>
                  <a:gd name="T42" fmla="*/ 12 w 70"/>
                  <a:gd name="T43" fmla="*/ 23 h 130"/>
                  <a:gd name="T44" fmla="*/ 12 w 70"/>
                  <a:gd name="T45" fmla="*/ 24 h 130"/>
                  <a:gd name="T46" fmla="*/ 13 w 70"/>
                  <a:gd name="T47" fmla="*/ 25 h 130"/>
                  <a:gd name="T48" fmla="*/ 14 w 70"/>
                  <a:gd name="T49" fmla="*/ 26 h 1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0" h="130">
                    <a:moveTo>
                      <a:pt x="0" y="0"/>
                    </a:moveTo>
                    <a:lnTo>
                      <a:pt x="2" y="7"/>
                    </a:lnTo>
                    <a:lnTo>
                      <a:pt x="4" y="12"/>
                    </a:lnTo>
                    <a:lnTo>
                      <a:pt x="6" y="19"/>
                    </a:lnTo>
                    <a:lnTo>
                      <a:pt x="8" y="24"/>
                    </a:lnTo>
                    <a:lnTo>
                      <a:pt x="10" y="31"/>
                    </a:lnTo>
                    <a:lnTo>
                      <a:pt x="12" y="37"/>
                    </a:lnTo>
                    <a:lnTo>
                      <a:pt x="15" y="42"/>
                    </a:lnTo>
                    <a:lnTo>
                      <a:pt x="17" y="48"/>
                    </a:lnTo>
                    <a:lnTo>
                      <a:pt x="20" y="54"/>
                    </a:lnTo>
                    <a:lnTo>
                      <a:pt x="23" y="60"/>
                    </a:lnTo>
                    <a:lnTo>
                      <a:pt x="25" y="66"/>
                    </a:lnTo>
                    <a:lnTo>
                      <a:pt x="28" y="71"/>
                    </a:lnTo>
                    <a:lnTo>
                      <a:pt x="31" y="76"/>
                    </a:lnTo>
                    <a:lnTo>
                      <a:pt x="34" y="81"/>
                    </a:lnTo>
                    <a:lnTo>
                      <a:pt x="37" y="87"/>
                    </a:lnTo>
                    <a:lnTo>
                      <a:pt x="41" y="92"/>
                    </a:lnTo>
                    <a:lnTo>
                      <a:pt x="45" y="97"/>
                    </a:lnTo>
                    <a:lnTo>
                      <a:pt x="48" y="102"/>
                    </a:lnTo>
                    <a:lnTo>
                      <a:pt x="52" y="107"/>
                    </a:lnTo>
                    <a:lnTo>
                      <a:pt x="55" y="111"/>
                    </a:lnTo>
                    <a:lnTo>
                      <a:pt x="59" y="117"/>
                    </a:lnTo>
                    <a:lnTo>
                      <a:pt x="62" y="121"/>
                    </a:lnTo>
                    <a:lnTo>
                      <a:pt x="66" y="126"/>
                    </a:lnTo>
                    <a:lnTo>
                      <a:pt x="70" y="13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60" name="Line 132"/>
              <p:cNvSpPr>
                <a:spLocks noChangeShapeType="1"/>
              </p:cNvSpPr>
              <p:nvPr/>
            </p:nvSpPr>
            <p:spPr bwMode="auto">
              <a:xfrm flipH="1" flipV="1">
                <a:off x="1392" y="2487"/>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61" name="Freeform 133"/>
              <p:cNvSpPr>
                <a:spLocks/>
              </p:cNvSpPr>
              <p:nvPr/>
            </p:nvSpPr>
            <p:spPr bwMode="auto">
              <a:xfrm>
                <a:off x="1395" y="2464"/>
                <a:ext cx="18" cy="26"/>
              </a:xfrm>
              <a:custGeom>
                <a:avLst/>
                <a:gdLst>
                  <a:gd name="T0" fmla="*/ 18 w 89"/>
                  <a:gd name="T1" fmla="*/ 0 h 129"/>
                  <a:gd name="T2" fmla="*/ 14 w 89"/>
                  <a:gd name="T3" fmla="*/ 6 h 129"/>
                  <a:gd name="T4" fmla="*/ 9 w 89"/>
                  <a:gd name="T5" fmla="*/ 13 h 129"/>
                  <a:gd name="T6" fmla="*/ 4 w 89"/>
                  <a:gd name="T7" fmla="*/ 19 h 129"/>
                  <a:gd name="T8" fmla="*/ 0 w 89"/>
                  <a:gd name="T9" fmla="*/ 26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129">
                    <a:moveTo>
                      <a:pt x="89" y="0"/>
                    </a:moveTo>
                    <a:lnTo>
                      <a:pt x="67" y="32"/>
                    </a:lnTo>
                    <a:lnTo>
                      <a:pt x="44" y="63"/>
                    </a:lnTo>
                    <a:lnTo>
                      <a:pt x="21" y="95"/>
                    </a:lnTo>
                    <a:lnTo>
                      <a:pt x="0" y="12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62" name="Line 134"/>
              <p:cNvSpPr>
                <a:spLocks noChangeShapeType="1"/>
              </p:cNvSpPr>
              <p:nvPr/>
            </p:nvSpPr>
            <p:spPr bwMode="auto">
              <a:xfrm>
                <a:off x="1448" y="2420"/>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63" name="Freeform 135"/>
              <p:cNvSpPr>
                <a:spLocks/>
              </p:cNvSpPr>
              <p:nvPr/>
            </p:nvSpPr>
            <p:spPr bwMode="auto">
              <a:xfrm>
                <a:off x="1427" y="2401"/>
                <a:ext cx="21" cy="19"/>
              </a:xfrm>
              <a:custGeom>
                <a:avLst/>
                <a:gdLst>
                  <a:gd name="T0" fmla="*/ 21 w 101"/>
                  <a:gd name="T1" fmla="*/ 19 h 93"/>
                  <a:gd name="T2" fmla="*/ 20 w 101"/>
                  <a:gd name="T3" fmla="*/ 18 h 93"/>
                  <a:gd name="T4" fmla="*/ 20 w 101"/>
                  <a:gd name="T5" fmla="*/ 17 h 93"/>
                  <a:gd name="T6" fmla="*/ 19 w 101"/>
                  <a:gd name="T7" fmla="*/ 16 h 93"/>
                  <a:gd name="T8" fmla="*/ 18 w 101"/>
                  <a:gd name="T9" fmla="*/ 15 h 93"/>
                  <a:gd name="T10" fmla="*/ 17 w 101"/>
                  <a:gd name="T11" fmla="*/ 14 h 93"/>
                  <a:gd name="T12" fmla="*/ 16 w 101"/>
                  <a:gd name="T13" fmla="*/ 13 h 93"/>
                  <a:gd name="T14" fmla="*/ 16 w 101"/>
                  <a:gd name="T15" fmla="*/ 12 h 93"/>
                  <a:gd name="T16" fmla="*/ 15 w 101"/>
                  <a:gd name="T17" fmla="*/ 11 h 93"/>
                  <a:gd name="T18" fmla="*/ 14 w 101"/>
                  <a:gd name="T19" fmla="*/ 11 h 93"/>
                  <a:gd name="T20" fmla="*/ 13 w 101"/>
                  <a:gd name="T21" fmla="*/ 10 h 93"/>
                  <a:gd name="T22" fmla="*/ 12 w 101"/>
                  <a:gd name="T23" fmla="*/ 9 h 93"/>
                  <a:gd name="T24" fmla="*/ 11 w 101"/>
                  <a:gd name="T25" fmla="*/ 8 h 93"/>
                  <a:gd name="T26" fmla="*/ 10 w 101"/>
                  <a:gd name="T27" fmla="*/ 7 h 93"/>
                  <a:gd name="T28" fmla="*/ 10 w 101"/>
                  <a:gd name="T29" fmla="*/ 7 h 93"/>
                  <a:gd name="T30" fmla="*/ 9 w 101"/>
                  <a:gd name="T31" fmla="*/ 6 h 93"/>
                  <a:gd name="T32" fmla="*/ 8 w 101"/>
                  <a:gd name="T33" fmla="*/ 5 h 93"/>
                  <a:gd name="T34" fmla="*/ 7 w 101"/>
                  <a:gd name="T35" fmla="*/ 4 h 93"/>
                  <a:gd name="T36" fmla="*/ 6 w 101"/>
                  <a:gd name="T37" fmla="*/ 4 h 93"/>
                  <a:gd name="T38" fmla="*/ 5 w 101"/>
                  <a:gd name="T39" fmla="*/ 3 h 93"/>
                  <a:gd name="T40" fmla="*/ 4 w 101"/>
                  <a:gd name="T41" fmla="*/ 2 h 93"/>
                  <a:gd name="T42" fmla="*/ 3 w 101"/>
                  <a:gd name="T43" fmla="*/ 2 h 93"/>
                  <a:gd name="T44" fmla="*/ 2 w 101"/>
                  <a:gd name="T45" fmla="*/ 1 h 93"/>
                  <a:gd name="T46" fmla="*/ 1 w 101"/>
                  <a:gd name="T47" fmla="*/ 1 h 93"/>
                  <a:gd name="T48" fmla="*/ 0 w 101"/>
                  <a:gd name="T49" fmla="*/ 0 h 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1" h="93">
                    <a:moveTo>
                      <a:pt x="101" y="93"/>
                    </a:moveTo>
                    <a:lnTo>
                      <a:pt x="98" y="88"/>
                    </a:lnTo>
                    <a:lnTo>
                      <a:pt x="94" y="84"/>
                    </a:lnTo>
                    <a:lnTo>
                      <a:pt x="90" y="78"/>
                    </a:lnTo>
                    <a:lnTo>
                      <a:pt x="87" y="74"/>
                    </a:lnTo>
                    <a:lnTo>
                      <a:pt x="83" y="69"/>
                    </a:lnTo>
                    <a:lnTo>
                      <a:pt x="79" y="65"/>
                    </a:lnTo>
                    <a:lnTo>
                      <a:pt x="76" y="61"/>
                    </a:lnTo>
                    <a:lnTo>
                      <a:pt x="72" y="56"/>
                    </a:lnTo>
                    <a:lnTo>
                      <a:pt x="68" y="52"/>
                    </a:lnTo>
                    <a:lnTo>
                      <a:pt x="64" y="47"/>
                    </a:lnTo>
                    <a:lnTo>
                      <a:pt x="60" y="44"/>
                    </a:lnTo>
                    <a:lnTo>
                      <a:pt x="55" y="39"/>
                    </a:lnTo>
                    <a:lnTo>
                      <a:pt x="50" y="36"/>
                    </a:lnTo>
                    <a:lnTo>
                      <a:pt x="46" y="32"/>
                    </a:lnTo>
                    <a:lnTo>
                      <a:pt x="42" y="28"/>
                    </a:lnTo>
                    <a:lnTo>
                      <a:pt x="38" y="25"/>
                    </a:lnTo>
                    <a:lnTo>
                      <a:pt x="33" y="22"/>
                    </a:lnTo>
                    <a:lnTo>
                      <a:pt x="29" y="18"/>
                    </a:lnTo>
                    <a:lnTo>
                      <a:pt x="24" y="15"/>
                    </a:lnTo>
                    <a:lnTo>
                      <a:pt x="19" y="12"/>
                    </a:lnTo>
                    <a:lnTo>
                      <a:pt x="14" y="8"/>
                    </a:lnTo>
                    <a:lnTo>
                      <a:pt x="10" y="6"/>
                    </a:lnTo>
                    <a:lnTo>
                      <a:pt x="5" y="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64" name="Freeform 136"/>
              <p:cNvSpPr>
                <a:spLocks/>
              </p:cNvSpPr>
              <p:nvPr/>
            </p:nvSpPr>
            <p:spPr bwMode="auto">
              <a:xfrm>
                <a:off x="1418" y="2401"/>
                <a:ext cx="9" cy="10"/>
              </a:xfrm>
              <a:custGeom>
                <a:avLst/>
                <a:gdLst>
                  <a:gd name="T0" fmla="*/ 9 w 47"/>
                  <a:gd name="T1" fmla="*/ 0 h 49"/>
                  <a:gd name="T2" fmla="*/ 7 w 47"/>
                  <a:gd name="T3" fmla="*/ 3 h 49"/>
                  <a:gd name="T4" fmla="*/ 4 w 47"/>
                  <a:gd name="T5" fmla="*/ 5 h 49"/>
                  <a:gd name="T6" fmla="*/ 2 w 47"/>
                  <a:gd name="T7" fmla="*/ 8 h 49"/>
                  <a:gd name="T8" fmla="*/ 0 w 47"/>
                  <a:gd name="T9" fmla="*/ 1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9">
                    <a:moveTo>
                      <a:pt x="47" y="0"/>
                    </a:moveTo>
                    <a:lnTo>
                      <a:pt x="35" y="13"/>
                    </a:lnTo>
                    <a:lnTo>
                      <a:pt x="23" y="25"/>
                    </a:lnTo>
                    <a:lnTo>
                      <a:pt x="11" y="37"/>
                    </a:lnTo>
                    <a:lnTo>
                      <a:pt x="0" y="4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65" name="Freeform 137"/>
              <p:cNvSpPr>
                <a:spLocks/>
              </p:cNvSpPr>
              <p:nvPr/>
            </p:nvSpPr>
            <p:spPr bwMode="auto">
              <a:xfrm>
                <a:off x="1418" y="2411"/>
                <a:ext cx="9" cy="30"/>
              </a:xfrm>
              <a:custGeom>
                <a:avLst/>
                <a:gdLst>
                  <a:gd name="T0" fmla="*/ 0 w 45"/>
                  <a:gd name="T1" fmla="*/ 0 h 150"/>
                  <a:gd name="T2" fmla="*/ 0 w 45"/>
                  <a:gd name="T3" fmla="*/ 1 h 150"/>
                  <a:gd name="T4" fmla="*/ 0 w 45"/>
                  <a:gd name="T5" fmla="*/ 3 h 150"/>
                  <a:gd name="T6" fmla="*/ 0 w 45"/>
                  <a:gd name="T7" fmla="*/ 4 h 150"/>
                  <a:gd name="T8" fmla="*/ 1 w 45"/>
                  <a:gd name="T9" fmla="*/ 5 h 150"/>
                  <a:gd name="T10" fmla="*/ 1 w 45"/>
                  <a:gd name="T11" fmla="*/ 7 h 150"/>
                  <a:gd name="T12" fmla="*/ 1 w 45"/>
                  <a:gd name="T13" fmla="*/ 8 h 150"/>
                  <a:gd name="T14" fmla="*/ 1 w 45"/>
                  <a:gd name="T15" fmla="*/ 9 h 150"/>
                  <a:gd name="T16" fmla="*/ 2 w 45"/>
                  <a:gd name="T17" fmla="*/ 11 h 150"/>
                  <a:gd name="T18" fmla="*/ 2 w 45"/>
                  <a:gd name="T19" fmla="*/ 12 h 150"/>
                  <a:gd name="T20" fmla="*/ 2 w 45"/>
                  <a:gd name="T21" fmla="*/ 13 h 150"/>
                  <a:gd name="T22" fmla="*/ 3 w 45"/>
                  <a:gd name="T23" fmla="*/ 15 h 150"/>
                  <a:gd name="T24" fmla="*/ 3 w 45"/>
                  <a:gd name="T25" fmla="*/ 16 h 150"/>
                  <a:gd name="T26" fmla="*/ 3 w 45"/>
                  <a:gd name="T27" fmla="*/ 17 h 150"/>
                  <a:gd name="T28" fmla="*/ 4 w 45"/>
                  <a:gd name="T29" fmla="*/ 18 h 150"/>
                  <a:gd name="T30" fmla="*/ 4 w 45"/>
                  <a:gd name="T31" fmla="*/ 19 h 150"/>
                  <a:gd name="T32" fmla="*/ 5 w 45"/>
                  <a:gd name="T33" fmla="*/ 21 h 150"/>
                  <a:gd name="T34" fmla="*/ 5 w 45"/>
                  <a:gd name="T35" fmla="*/ 22 h 150"/>
                  <a:gd name="T36" fmla="*/ 6 w 45"/>
                  <a:gd name="T37" fmla="*/ 23 h 150"/>
                  <a:gd name="T38" fmla="*/ 6 w 45"/>
                  <a:gd name="T39" fmla="*/ 24 h 150"/>
                  <a:gd name="T40" fmla="*/ 7 w 45"/>
                  <a:gd name="T41" fmla="*/ 25 h 150"/>
                  <a:gd name="T42" fmla="*/ 7 w 45"/>
                  <a:gd name="T43" fmla="*/ 27 h 150"/>
                  <a:gd name="T44" fmla="*/ 8 w 45"/>
                  <a:gd name="T45" fmla="*/ 28 h 150"/>
                  <a:gd name="T46" fmla="*/ 8 w 45"/>
                  <a:gd name="T47" fmla="*/ 29 h 150"/>
                  <a:gd name="T48" fmla="*/ 9 w 45"/>
                  <a:gd name="T49" fmla="*/ 30 h 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 h="150">
                    <a:moveTo>
                      <a:pt x="0" y="0"/>
                    </a:moveTo>
                    <a:lnTo>
                      <a:pt x="0" y="7"/>
                    </a:lnTo>
                    <a:lnTo>
                      <a:pt x="1" y="14"/>
                    </a:lnTo>
                    <a:lnTo>
                      <a:pt x="2" y="20"/>
                    </a:lnTo>
                    <a:lnTo>
                      <a:pt x="3" y="27"/>
                    </a:lnTo>
                    <a:lnTo>
                      <a:pt x="4" y="34"/>
                    </a:lnTo>
                    <a:lnTo>
                      <a:pt x="6" y="40"/>
                    </a:lnTo>
                    <a:lnTo>
                      <a:pt x="7" y="47"/>
                    </a:lnTo>
                    <a:lnTo>
                      <a:pt x="8" y="54"/>
                    </a:lnTo>
                    <a:lnTo>
                      <a:pt x="10" y="61"/>
                    </a:lnTo>
                    <a:lnTo>
                      <a:pt x="11" y="66"/>
                    </a:lnTo>
                    <a:lnTo>
                      <a:pt x="13" y="73"/>
                    </a:lnTo>
                    <a:lnTo>
                      <a:pt x="15" y="79"/>
                    </a:lnTo>
                    <a:lnTo>
                      <a:pt x="17" y="85"/>
                    </a:lnTo>
                    <a:lnTo>
                      <a:pt x="19" y="92"/>
                    </a:lnTo>
                    <a:lnTo>
                      <a:pt x="21" y="97"/>
                    </a:lnTo>
                    <a:lnTo>
                      <a:pt x="23" y="104"/>
                    </a:lnTo>
                    <a:lnTo>
                      <a:pt x="26" y="110"/>
                    </a:lnTo>
                    <a:lnTo>
                      <a:pt x="28" y="116"/>
                    </a:lnTo>
                    <a:lnTo>
                      <a:pt x="31" y="122"/>
                    </a:lnTo>
                    <a:lnTo>
                      <a:pt x="34" y="127"/>
                    </a:lnTo>
                    <a:lnTo>
                      <a:pt x="36" y="133"/>
                    </a:lnTo>
                    <a:lnTo>
                      <a:pt x="39" y="139"/>
                    </a:lnTo>
                    <a:lnTo>
                      <a:pt x="42" y="144"/>
                    </a:lnTo>
                    <a:lnTo>
                      <a:pt x="45" y="15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66" name="Line 138"/>
              <p:cNvSpPr>
                <a:spLocks noChangeShapeType="1"/>
              </p:cNvSpPr>
              <p:nvPr/>
            </p:nvSpPr>
            <p:spPr bwMode="auto">
              <a:xfrm flipH="1" flipV="1">
                <a:off x="1427" y="2441"/>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67" name="Freeform 139"/>
              <p:cNvSpPr>
                <a:spLocks/>
              </p:cNvSpPr>
              <p:nvPr/>
            </p:nvSpPr>
            <p:spPr bwMode="auto">
              <a:xfrm>
                <a:off x="1429" y="2424"/>
                <a:ext cx="21" cy="21"/>
              </a:xfrm>
              <a:custGeom>
                <a:avLst/>
                <a:gdLst>
                  <a:gd name="T0" fmla="*/ 21 w 102"/>
                  <a:gd name="T1" fmla="*/ 0 h 103"/>
                  <a:gd name="T2" fmla="*/ 15 w 102"/>
                  <a:gd name="T3" fmla="*/ 5 h 103"/>
                  <a:gd name="T4" fmla="*/ 11 w 102"/>
                  <a:gd name="T5" fmla="*/ 10 h 103"/>
                  <a:gd name="T6" fmla="*/ 5 w 102"/>
                  <a:gd name="T7" fmla="*/ 16 h 103"/>
                  <a:gd name="T8" fmla="*/ 0 w 102"/>
                  <a:gd name="T9" fmla="*/ 21 h 1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03">
                    <a:moveTo>
                      <a:pt x="102" y="0"/>
                    </a:moveTo>
                    <a:lnTo>
                      <a:pt x="75" y="24"/>
                    </a:lnTo>
                    <a:lnTo>
                      <a:pt x="51" y="50"/>
                    </a:lnTo>
                    <a:lnTo>
                      <a:pt x="25" y="77"/>
                    </a:lnTo>
                    <a:lnTo>
                      <a:pt x="0" y="10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68" name="Line 140"/>
              <p:cNvSpPr>
                <a:spLocks noChangeShapeType="1"/>
              </p:cNvSpPr>
              <p:nvPr/>
            </p:nvSpPr>
            <p:spPr bwMode="auto">
              <a:xfrm>
                <a:off x="1487" y="2390"/>
                <a:ext cx="1"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69" name="Freeform 141"/>
              <p:cNvSpPr>
                <a:spLocks/>
              </p:cNvSpPr>
              <p:nvPr/>
            </p:nvSpPr>
            <p:spPr bwMode="auto">
              <a:xfrm>
                <a:off x="1471" y="2366"/>
                <a:ext cx="16" cy="24"/>
              </a:xfrm>
              <a:custGeom>
                <a:avLst/>
                <a:gdLst>
                  <a:gd name="T0" fmla="*/ 16 w 79"/>
                  <a:gd name="T1" fmla="*/ 24 h 122"/>
                  <a:gd name="T2" fmla="*/ 16 w 79"/>
                  <a:gd name="T3" fmla="*/ 23 h 122"/>
                  <a:gd name="T4" fmla="*/ 15 w 79"/>
                  <a:gd name="T5" fmla="*/ 21 h 122"/>
                  <a:gd name="T6" fmla="*/ 15 w 79"/>
                  <a:gd name="T7" fmla="*/ 20 h 122"/>
                  <a:gd name="T8" fmla="*/ 14 w 79"/>
                  <a:gd name="T9" fmla="*/ 19 h 122"/>
                  <a:gd name="T10" fmla="*/ 13 w 79"/>
                  <a:gd name="T11" fmla="*/ 18 h 122"/>
                  <a:gd name="T12" fmla="*/ 13 w 79"/>
                  <a:gd name="T13" fmla="*/ 17 h 122"/>
                  <a:gd name="T14" fmla="*/ 12 w 79"/>
                  <a:gd name="T15" fmla="*/ 16 h 122"/>
                  <a:gd name="T16" fmla="*/ 12 w 79"/>
                  <a:gd name="T17" fmla="*/ 15 h 122"/>
                  <a:gd name="T18" fmla="*/ 11 w 79"/>
                  <a:gd name="T19" fmla="*/ 14 h 122"/>
                  <a:gd name="T20" fmla="*/ 10 w 79"/>
                  <a:gd name="T21" fmla="*/ 13 h 122"/>
                  <a:gd name="T22" fmla="*/ 10 w 79"/>
                  <a:gd name="T23" fmla="*/ 12 h 122"/>
                  <a:gd name="T24" fmla="*/ 9 w 79"/>
                  <a:gd name="T25" fmla="*/ 11 h 122"/>
                  <a:gd name="T26" fmla="*/ 8 w 79"/>
                  <a:gd name="T27" fmla="*/ 10 h 122"/>
                  <a:gd name="T28" fmla="*/ 8 w 79"/>
                  <a:gd name="T29" fmla="*/ 9 h 122"/>
                  <a:gd name="T30" fmla="*/ 7 w 79"/>
                  <a:gd name="T31" fmla="*/ 8 h 122"/>
                  <a:gd name="T32" fmla="*/ 6 w 79"/>
                  <a:gd name="T33" fmla="*/ 7 h 122"/>
                  <a:gd name="T34" fmla="*/ 5 w 79"/>
                  <a:gd name="T35" fmla="*/ 6 h 122"/>
                  <a:gd name="T36" fmla="*/ 5 w 79"/>
                  <a:gd name="T37" fmla="*/ 5 h 122"/>
                  <a:gd name="T38" fmla="*/ 4 w 79"/>
                  <a:gd name="T39" fmla="*/ 4 h 122"/>
                  <a:gd name="T40" fmla="*/ 3 w 79"/>
                  <a:gd name="T41" fmla="*/ 3 h 122"/>
                  <a:gd name="T42" fmla="*/ 2 w 79"/>
                  <a:gd name="T43" fmla="*/ 2 h 122"/>
                  <a:gd name="T44" fmla="*/ 2 w 79"/>
                  <a:gd name="T45" fmla="*/ 2 h 122"/>
                  <a:gd name="T46" fmla="*/ 1 w 79"/>
                  <a:gd name="T47" fmla="*/ 1 h 122"/>
                  <a:gd name="T48" fmla="*/ 0 w 79"/>
                  <a:gd name="T49" fmla="*/ 0 h 1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122">
                    <a:moveTo>
                      <a:pt x="79" y="122"/>
                    </a:moveTo>
                    <a:lnTo>
                      <a:pt x="77" y="116"/>
                    </a:lnTo>
                    <a:lnTo>
                      <a:pt x="74" y="109"/>
                    </a:lnTo>
                    <a:lnTo>
                      <a:pt x="72" y="104"/>
                    </a:lnTo>
                    <a:lnTo>
                      <a:pt x="69" y="98"/>
                    </a:lnTo>
                    <a:lnTo>
                      <a:pt x="65" y="93"/>
                    </a:lnTo>
                    <a:lnTo>
                      <a:pt x="63" y="87"/>
                    </a:lnTo>
                    <a:lnTo>
                      <a:pt x="60" y="81"/>
                    </a:lnTo>
                    <a:lnTo>
                      <a:pt x="57" y="76"/>
                    </a:lnTo>
                    <a:lnTo>
                      <a:pt x="54" y="70"/>
                    </a:lnTo>
                    <a:lnTo>
                      <a:pt x="51" y="65"/>
                    </a:lnTo>
                    <a:lnTo>
                      <a:pt x="48" y="60"/>
                    </a:lnTo>
                    <a:lnTo>
                      <a:pt x="45" y="55"/>
                    </a:lnTo>
                    <a:lnTo>
                      <a:pt x="41" y="49"/>
                    </a:lnTo>
                    <a:lnTo>
                      <a:pt x="38" y="45"/>
                    </a:lnTo>
                    <a:lnTo>
                      <a:pt x="35" y="40"/>
                    </a:lnTo>
                    <a:lnTo>
                      <a:pt x="31" y="35"/>
                    </a:lnTo>
                    <a:lnTo>
                      <a:pt x="27" y="30"/>
                    </a:lnTo>
                    <a:lnTo>
                      <a:pt x="23" y="26"/>
                    </a:lnTo>
                    <a:lnTo>
                      <a:pt x="19" y="21"/>
                    </a:lnTo>
                    <a:lnTo>
                      <a:pt x="16" y="17"/>
                    </a:lnTo>
                    <a:lnTo>
                      <a:pt x="12" y="12"/>
                    </a:lnTo>
                    <a:lnTo>
                      <a:pt x="8" y="8"/>
                    </a:lnTo>
                    <a:lnTo>
                      <a:pt x="4" y="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70" name="Freeform 142"/>
              <p:cNvSpPr>
                <a:spLocks/>
              </p:cNvSpPr>
              <p:nvPr/>
            </p:nvSpPr>
            <p:spPr bwMode="auto">
              <a:xfrm>
                <a:off x="1461" y="2366"/>
                <a:ext cx="10" cy="7"/>
              </a:xfrm>
              <a:custGeom>
                <a:avLst/>
                <a:gdLst>
                  <a:gd name="T0" fmla="*/ 10 w 50"/>
                  <a:gd name="T1" fmla="*/ 0 h 35"/>
                  <a:gd name="T2" fmla="*/ 7 w 50"/>
                  <a:gd name="T3" fmla="*/ 2 h 35"/>
                  <a:gd name="T4" fmla="*/ 5 w 50"/>
                  <a:gd name="T5" fmla="*/ 3 h 35"/>
                  <a:gd name="T6" fmla="*/ 3 w 50"/>
                  <a:gd name="T7" fmla="*/ 5 h 35"/>
                  <a:gd name="T8" fmla="*/ 0 w 50"/>
                  <a:gd name="T9" fmla="*/ 7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35">
                    <a:moveTo>
                      <a:pt x="50" y="0"/>
                    </a:moveTo>
                    <a:lnTo>
                      <a:pt x="37" y="8"/>
                    </a:lnTo>
                    <a:lnTo>
                      <a:pt x="25" y="17"/>
                    </a:lnTo>
                    <a:lnTo>
                      <a:pt x="13" y="26"/>
                    </a:lnTo>
                    <a:lnTo>
                      <a:pt x="0" y="3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71" name="Freeform 143"/>
              <p:cNvSpPr>
                <a:spLocks/>
              </p:cNvSpPr>
              <p:nvPr/>
            </p:nvSpPr>
            <p:spPr bwMode="auto">
              <a:xfrm>
                <a:off x="1461" y="2373"/>
                <a:ext cx="4" cy="32"/>
              </a:xfrm>
              <a:custGeom>
                <a:avLst/>
                <a:gdLst>
                  <a:gd name="T0" fmla="*/ 0 w 21"/>
                  <a:gd name="T1" fmla="*/ 0 h 160"/>
                  <a:gd name="T2" fmla="*/ 0 w 21"/>
                  <a:gd name="T3" fmla="*/ 1 h 160"/>
                  <a:gd name="T4" fmla="*/ 0 w 21"/>
                  <a:gd name="T5" fmla="*/ 3 h 160"/>
                  <a:gd name="T6" fmla="*/ 0 w 21"/>
                  <a:gd name="T7" fmla="*/ 4 h 160"/>
                  <a:gd name="T8" fmla="*/ 0 w 21"/>
                  <a:gd name="T9" fmla="*/ 5 h 160"/>
                  <a:gd name="T10" fmla="*/ 0 w 21"/>
                  <a:gd name="T11" fmla="*/ 7 h 160"/>
                  <a:gd name="T12" fmla="*/ 0 w 21"/>
                  <a:gd name="T13" fmla="*/ 8 h 160"/>
                  <a:gd name="T14" fmla="*/ 0 w 21"/>
                  <a:gd name="T15" fmla="*/ 10 h 160"/>
                  <a:gd name="T16" fmla="*/ 0 w 21"/>
                  <a:gd name="T17" fmla="*/ 11 h 160"/>
                  <a:gd name="T18" fmla="*/ 0 w 21"/>
                  <a:gd name="T19" fmla="*/ 12 h 160"/>
                  <a:gd name="T20" fmla="*/ 0 w 21"/>
                  <a:gd name="T21" fmla="*/ 14 h 160"/>
                  <a:gd name="T22" fmla="*/ 1 w 21"/>
                  <a:gd name="T23" fmla="*/ 15 h 160"/>
                  <a:gd name="T24" fmla="*/ 1 w 21"/>
                  <a:gd name="T25" fmla="*/ 16 h 160"/>
                  <a:gd name="T26" fmla="*/ 1 w 21"/>
                  <a:gd name="T27" fmla="*/ 18 h 160"/>
                  <a:gd name="T28" fmla="*/ 1 w 21"/>
                  <a:gd name="T29" fmla="*/ 19 h 160"/>
                  <a:gd name="T30" fmla="*/ 2 w 21"/>
                  <a:gd name="T31" fmla="*/ 20 h 160"/>
                  <a:gd name="T32" fmla="*/ 2 w 21"/>
                  <a:gd name="T33" fmla="*/ 22 h 160"/>
                  <a:gd name="T34" fmla="*/ 2 w 21"/>
                  <a:gd name="T35" fmla="*/ 23 h 160"/>
                  <a:gd name="T36" fmla="*/ 2 w 21"/>
                  <a:gd name="T37" fmla="*/ 24 h 160"/>
                  <a:gd name="T38" fmla="*/ 2 w 21"/>
                  <a:gd name="T39" fmla="*/ 26 h 160"/>
                  <a:gd name="T40" fmla="*/ 3 w 21"/>
                  <a:gd name="T41" fmla="*/ 27 h 160"/>
                  <a:gd name="T42" fmla="*/ 3 w 21"/>
                  <a:gd name="T43" fmla="*/ 28 h 160"/>
                  <a:gd name="T44" fmla="*/ 3 w 21"/>
                  <a:gd name="T45" fmla="*/ 30 h 160"/>
                  <a:gd name="T46" fmla="*/ 4 w 21"/>
                  <a:gd name="T47" fmla="*/ 31 h 160"/>
                  <a:gd name="T48" fmla="*/ 4 w 21"/>
                  <a:gd name="T49" fmla="*/ 32 h 1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 h="160">
                    <a:moveTo>
                      <a:pt x="1" y="0"/>
                    </a:moveTo>
                    <a:lnTo>
                      <a:pt x="0" y="6"/>
                    </a:lnTo>
                    <a:lnTo>
                      <a:pt x="0" y="13"/>
                    </a:lnTo>
                    <a:lnTo>
                      <a:pt x="0" y="20"/>
                    </a:lnTo>
                    <a:lnTo>
                      <a:pt x="0" y="26"/>
                    </a:lnTo>
                    <a:lnTo>
                      <a:pt x="0" y="34"/>
                    </a:lnTo>
                    <a:lnTo>
                      <a:pt x="1" y="41"/>
                    </a:lnTo>
                    <a:lnTo>
                      <a:pt x="1" y="48"/>
                    </a:lnTo>
                    <a:lnTo>
                      <a:pt x="1" y="54"/>
                    </a:lnTo>
                    <a:lnTo>
                      <a:pt x="2" y="61"/>
                    </a:lnTo>
                    <a:lnTo>
                      <a:pt x="2" y="69"/>
                    </a:lnTo>
                    <a:lnTo>
                      <a:pt x="3" y="75"/>
                    </a:lnTo>
                    <a:lnTo>
                      <a:pt x="4" y="82"/>
                    </a:lnTo>
                    <a:lnTo>
                      <a:pt x="6" y="89"/>
                    </a:lnTo>
                    <a:lnTo>
                      <a:pt x="7" y="96"/>
                    </a:lnTo>
                    <a:lnTo>
                      <a:pt x="8" y="102"/>
                    </a:lnTo>
                    <a:lnTo>
                      <a:pt x="9" y="109"/>
                    </a:lnTo>
                    <a:lnTo>
                      <a:pt x="10" y="116"/>
                    </a:lnTo>
                    <a:lnTo>
                      <a:pt x="12" y="122"/>
                    </a:lnTo>
                    <a:lnTo>
                      <a:pt x="13" y="129"/>
                    </a:lnTo>
                    <a:lnTo>
                      <a:pt x="15" y="136"/>
                    </a:lnTo>
                    <a:lnTo>
                      <a:pt x="16" y="141"/>
                    </a:lnTo>
                    <a:lnTo>
                      <a:pt x="18" y="148"/>
                    </a:lnTo>
                    <a:lnTo>
                      <a:pt x="20" y="155"/>
                    </a:lnTo>
                    <a:lnTo>
                      <a:pt x="21" y="16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72" name="Line 144"/>
              <p:cNvSpPr>
                <a:spLocks noChangeShapeType="1"/>
              </p:cNvSpPr>
              <p:nvPr/>
            </p:nvSpPr>
            <p:spPr bwMode="auto">
              <a:xfrm flipH="1" flipV="1">
                <a:off x="1465" y="2405"/>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73" name="Freeform 145"/>
              <p:cNvSpPr>
                <a:spLocks/>
              </p:cNvSpPr>
              <p:nvPr/>
            </p:nvSpPr>
            <p:spPr bwMode="auto">
              <a:xfrm>
                <a:off x="1467" y="2395"/>
                <a:ext cx="21" cy="14"/>
              </a:xfrm>
              <a:custGeom>
                <a:avLst/>
                <a:gdLst>
                  <a:gd name="T0" fmla="*/ 21 w 106"/>
                  <a:gd name="T1" fmla="*/ 0 h 72"/>
                  <a:gd name="T2" fmla="*/ 16 w 106"/>
                  <a:gd name="T3" fmla="*/ 3 h 72"/>
                  <a:gd name="T4" fmla="*/ 11 w 106"/>
                  <a:gd name="T5" fmla="*/ 7 h 72"/>
                  <a:gd name="T6" fmla="*/ 5 w 106"/>
                  <a:gd name="T7" fmla="*/ 10 h 72"/>
                  <a:gd name="T8" fmla="*/ 0 w 106"/>
                  <a:gd name="T9" fmla="*/ 14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 h="72">
                    <a:moveTo>
                      <a:pt x="106" y="0"/>
                    </a:moveTo>
                    <a:lnTo>
                      <a:pt x="80" y="17"/>
                    </a:lnTo>
                    <a:lnTo>
                      <a:pt x="54" y="34"/>
                    </a:lnTo>
                    <a:lnTo>
                      <a:pt x="27" y="52"/>
                    </a:lnTo>
                    <a:lnTo>
                      <a:pt x="0" y="7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74" name="Freeform 146"/>
              <p:cNvSpPr>
                <a:spLocks/>
              </p:cNvSpPr>
              <p:nvPr/>
            </p:nvSpPr>
            <p:spPr bwMode="auto">
              <a:xfrm>
                <a:off x="1506" y="2346"/>
                <a:ext cx="4" cy="2"/>
              </a:xfrm>
              <a:custGeom>
                <a:avLst/>
                <a:gdLst>
                  <a:gd name="T0" fmla="*/ 4 w 23"/>
                  <a:gd name="T1" fmla="*/ 0 h 8"/>
                  <a:gd name="T2" fmla="*/ 2 w 23"/>
                  <a:gd name="T3" fmla="*/ 1 h 8"/>
                  <a:gd name="T4" fmla="*/ 0 w 23"/>
                  <a:gd name="T5" fmla="*/ 2 h 8"/>
                  <a:gd name="T6" fmla="*/ 0 60000 65536"/>
                  <a:gd name="T7" fmla="*/ 0 60000 65536"/>
                  <a:gd name="T8" fmla="*/ 0 60000 65536"/>
                </a:gdLst>
                <a:ahLst/>
                <a:cxnLst>
                  <a:cxn ang="T6">
                    <a:pos x="T0" y="T1"/>
                  </a:cxn>
                  <a:cxn ang="T7">
                    <a:pos x="T2" y="T3"/>
                  </a:cxn>
                  <a:cxn ang="T8">
                    <a:pos x="T4" y="T5"/>
                  </a:cxn>
                </a:cxnLst>
                <a:rect l="0" t="0" r="r" b="b"/>
                <a:pathLst>
                  <a:path w="23" h="8">
                    <a:moveTo>
                      <a:pt x="23" y="0"/>
                    </a:moveTo>
                    <a:lnTo>
                      <a:pt x="12" y="4"/>
                    </a:lnTo>
                    <a:lnTo>
                      <a:pt x="0" y="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75" name="Freeform 147"/>
              <p:cNvSpPr>
                <a:spLocks/>
              </p:cNvSpPr>
              <p:nvPr/>
            </p:nvSpPr>
            <p:spPr bwMode="auto">
              <a:xfrm>
                <a:off x="1504" y="2348"/>
                <a:ext cx="2" cy="12"/>
              </a:xfrm>
              <a:custGeom>
                <a:avLst/>
                <a:gdLst>
                  <a:gd name="T0" fmla="*/ 2 w 7"/>
                  <a:gd name="T1" fmla="*/ 0 h 61"/>
                  <a:gd name="T2" fmla="*/ 2 w 7"/>
                  <a:gd name="T3" fmla="*/ 0 h 61"/>
                  <a:gd name="T4" fmla="*/ 2 w 7"/>
                  <a:gd name="T5" fmla="*/ 1 h 61"/>
                  <a:gd name="T6" fmla="*/ 2 w 7"/>
                  <a:gd name="T7" fmla="*/ 2 h 61"/>
                  <a:gd name="T8" fmla="*/ 1 w 7"/>
                  <a:gd name="T9" fmla="*/ 2 h 61"/>
                  <a:gd name="T10" fmla="*/ 1 w 7"/>
                  <a:gd name="T11" fmla="*/ 2 h 61"/>
                  <a:gd name="T12" fmla="*/ 1 w 7"/>
                  <a:gd name="T13" fmla="*/ 3 h 61"/>
                  <a:gd name="T14" fmla="*/ 1 w 7"/>
                  <a:gd name="T15" fmla="*/ 4 h 61"/>
                  <a:gd name="T16" fmla="*/ 1 w 7"/>
                  <a:gd name="T17" fmla="*/ 4 h 61"/>
                  <a:gd name="T18" fmla="*/ 1 w 7"/>
                  <a:gd name="T19" fmla="*/ 5 h 61"/>
                  <a:gd name="T20" fmla="*/ 1 w 7"/>
                  <a:gd name="T21" fmla="*/ 5 h 61"/>
                  <a:gd name="T22" fmla="*/ 1 w 7"/>
                  <a:gd name="T23" fmla="*/ 6 h 61"/>
                  <a:gd name="T24" fmla="*/ 1 w 7"/>
                  <a:gd name="T25" fmla="*/ 6 h 61"/>
                  <a:gd name="T26" fmla="*/ 1 w 7"/>
                  <a:gd name="T27" fmla="*/ 7 h 61"/>
                  <a:gd name="T28" fmla="*/ 1 w 7"/>
                  <a:gd name="T29" fmla="*/ 7 h 61"/>
                  <a:gd name="T30" fmla="*/ 1 w 7"/>
                  <a:gd name="T31" fmla="*/ 7 h 61"/>
                  <a:gd name="T32" fmla="*/ 1 w 7"/>
                  <a:gd name="T33" fmla="*/ 8 h 61"/>
                  <a:gd name="T34" fmla="*/ 0 w 7"/>
                  <a:gd name="T35" fmla="*/ 9 h 61"/>
                  <a:gd name="T36" fmla="*/ 0 w 7"/>
                  <a:gd name="T37" fmla="*/ 9 h 61"/>
                  <a:gd name="T38" fmla="*/ 0 w 7"/>
                  <a:gd name="T39" fmla="*/ 10 h 61"/>
                  <a:gd name="T40" fmla="*/ 0 w 7"/>
                  <a:gd name="T41" fmla="*/ 10 h 61"/>
                  <a:gd name="T42" fmla="*/ 0 w 7"/>
                  <a:gd name="T43" fmla="*/ 11 h 61"/>
                  <a:gd name="T44" fmla="*/ 0 w 7"/>
                  <a:gd name="T45" fmla="*/ 11 h 61"/>
                  <a:gd name="T46" fmla="*/ 0 w 7"/>
                  <a:gd name="T47" fmla="*/ 12 h 61"/>
                  <a:gd name="T48" fmla="*/ 0 w 7"/>
                  <a:gd name="T49" fmla="*/ 12 h 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 h="61">
                    <a:moveTo>
                      <a:pt x="7" y="0"/>
                    </a:moveTo>
                    <a:lnTo>
                      <a:pt x="6" y="2"/>
                    </a:lnTo>
                    <a:lnTo>
                      <a:pt x="6" y="6"/>
                    </a:lnTo>
                    <a:lnTo>
                      <a:pt x="6" y="8"/>
                    </a:lnTo>
                    <a:lnTo>
                      <a:pt x="5" y="10"/>
                    </a:lnTo>
                    <a:lnTo>
                      <a:pt x="5" y="12"/>
                    </a:lnTo>
                    <a:lnTo>
                      <a:pt x="4" y="16"/>
                    </a:lnTo>
                    <a:lnTo>
                      <a:pt x="4" y="18"/>
                    </a:lnTo>
                    <a:lnTo>
                      <a:pt x="4" y="20"/>
                    </a:lnTo>
                    <a:lnTo>
                      <a:pt x="3" y="23"/>
                    </a:lnTo>
                    <a:lnTo>
                      <a:pt x="3" y="26"/>
                    </a:lnTo>
                    <a:lnTo>
                      <a:pt x="3" y="28"/>
                    </a:lnTo>
                    <a:lnTo>
                      <a:pt x="3" y="30"/>
                    </a:lnTo>
                    <a:lnTo>
                      <a:pt x="2" y="34"/>
                    </a:lnTo>
                    <a:lnTo>
                      <a:pt x="2" y="36"/>
                    </a:lnTo>
                    <a:lnTo>
                      <a:pt x="2" y="38"/>
                    </a:lnTo>
                    <a:lnTo>
                      <a:pt x="2" y="41"/>
                    </a:lnTo>
                    <a:lnTo>
                      <a:pt x="1" y="44"/>
                    </a:lnTo>
                    <a:lnTo>
                      <a:pt x="1" y="46"/>
                    </a:lnTo>
                    <a:lnTo>
                      <a:pt x="1" y="49"/>
                    </a:lnTo>
                    <a:lnTo>
                      <a:pt x="1" y="51"/>
                    </a:lnTo>
                    <a:lnTo>
                      <a:pt x="0" y="54"/>
                    </a:lnTo>
                    <a:lnTo>
                      <a:pt x="0" y="57"/>
                    </a:lnTo>
                    <a:lnTo>
                      <a:pt x="0" y="59"/>
                    </a:lnTo>
                    <a:lnTo>
                      <a:pt x="0" y="6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76" name="Line 148"/>
              <p:cNvSpPr>
                <a:spLocks noChangeShapeType="1"/>
              </p:cNvSpPr>
              <p:nvPr/>
            </p:nvSpPr>
            <p:spPr bwMode="auto">
              <a:xfrm>
                <a:off x="1494" y="2300"/>
                <a:ext cx="28" cy="1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77" name="Line 149"/>
              <p:cNvSpPr>
                <a:spLocks noChangeShapeType="1"/>
              </p:cNvSpPr>
              <p:nvPr/>
            </p:nvSpPr>
            <p:spPr bwMode="auto">
              <a:xfrm>
                <a:off x="1485" y="2300"/>
                <a:ext cx="36" cy="2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78" name="Line 150"/>
              <p:cNvSpPr>
                <a:spLocks noChangeShapeType="1"/>
              </p:cNvSpPr>
              <p:nvPr/>
            </p:nvSpPr>
            <p:spPr bwMode="auto">
              <a:xfrm>
                <a:off x="1453" y="2305"/>
                <a:ext cx="59" cy="3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79" name="Line 151"/>
              <p:cNvSpPr>
                <a:spLocks noChangeShapeType="1"/>
              </p:cNvSpPr>
              <p:nvPr/>
            </p:nvSpPr>
            <p:spPr bwMode="auto">
              <a:xfrm>
                <a:off x="1443" y="2309"/>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0" name="Line 152"/>
              <p:cNvSpPr>
                <a:spLocks noChangeShapeType="1"/>
              </p:cNvSpPr>
              <p:nvPr/>
            </p:nvSpPr>
            <p:spPr bwMode="auto">
              <a:xfrm>
                <a:off x="1488" y="239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1" name="Line 153"/>
              <p:cNvSpPr>
                <a:spLocks noChangeShapeType="1"/>
              </p:cNvSpPr>
              <p:nvPr/>
            </p:nvSpPr>
            <p:spPr bwMode="auto">
              <a:xfrm flipV="1">
                <a:off x="1488" y="2395"/>
                <a:ext cx="0"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2" name="Line 154"/>
              <p:cNvSpPr>
                <a:spLocks noChangeShapeType="1"/>
              </p:cNvSpPr>
              <p:nvPr/>
            </p:nvSpPr>
            <p:spPr bwMode="auto">
              <a:xfrm>
                <a:off x="1408" y="2326"/>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3" name="Line 155"/>
              <p:cNvSpPr>
                <a:spLocks noChangeShapeType="1"/>
              </p:cNvSpPr>
              <p:nvPr/>
            </p:nvSpPr>
            <p:spPr bwMode="auto">
              <a:xfrm>
                <a:off x="1398" y="2333"/>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4" name="Line 156"/>
              <p:cNvSpPr>
                <a:spLocks noChangeShapeType="1"/>
              </p:cNvSpPr>
              <p:nvPr/>
            </p:nvSpPr>
            <p:spPr bwMode="auto">
              <a:xfrm flipH="1" flipV="1">
                <a:off x="1450" y="2424"/>
                <a:ext cx="1"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5" name="Line 157"/>
              <p:cNvSpPr>
                <a:spLocks noChangeShapeType="1"/>
              </p:cNvSpPr>
              <p:nvPr/>
            </p:nvSpPr>
            <p:spPr bwMode="auto">
              <a:xfrm>
                <a:off x="1365" y="2362"/>
                <a:ext cx="62"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6" name="Line 158"/>
              <p:cNvSpPr>
                <a:spLocks noChangeShapeType="1"/>
              </p:cNvSpPr>
              <p:nvPr/>
            </p:nvSpPr>
            <p:spPr bwMode="auto">
              <a:xfrm>
                <a:off x="1355" y="2372"/>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7" name="Line 159"/>
              <p:cNvSpPr>
                <a:spLocks noChangeShapeType="1"/>
              </p:cNvSpPr>
              <p:nvPr/>
            </p:nvSpPr>
            <p:spPr bwMode="auto">
              <a:xfrm flipH="1" flipV="1">
                <a:off x="1413" y="2464"/>
                <a:ext cx="4"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8" name="Line 160"/>
              <p:cNvSpPr>
                <a:spLocks noChangeShapeType="1"/>
              </p:cNvSpPr>
              <p:nvPr/>
            </p:nvSpPr>
            <p:spPr bwMode="auto">
              <a:xfrm>
                <a:off x="1324" y="2410"/>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9" name="Line 161"/>
              <p:cNvSpPr>
                <a:spLocks noChangeShapeType="1"/>
              </p:cNvSpPr>
              <p:nvPr/>
            </p:nvSpPr>
            <p:spPr bwMode="auto">
              <a:xfrm>
                <a:off x="1315" y="2422"/>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0" name="Line 162"/>
              <p:cNvSpPr>
                <a:spLocks noChangeShapeType="1"/>
              </p:cNvSpPr>
              <p:nvPr/>
            </p:nvSpPr>
            <p:spPr bwMode="auto">
              <a:xfrm>
                <a:off x="1297" y="2460"/>
                <a:ext cx="81"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1" name="Line 163"/>
              <p:cNvSpPr>
                <a:spLocks noChangeShapeType="1"/>
              </p:cNvSpPr>
              <p:nvPr/>
            </p:nvSpPr>
            <p:spPr bwMode="auto">
              <a:xfrm flipH="1" flipV="1">
                <a:off x="1382" y="2513"/>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2" name="Line 164"/>
              <p:cNvSpPr>
                <a:spLocks noChangeShapeType="1"/>
              </p:cNvSpPr>
              <p:nvPr/>
            </p:nvSpPr>
            <p:spPr bwMode="auto">
              <a:xfrm>
                <a:off x="1289" y="2466"/>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3" name="Line 165"/>
              <p:cNvSpPr>
                <a:spLocks noChangeShapeType="1"/>
              </p:cNvSpPr>
              <p:nvPr/>
            </p:nvSpPr>
            <p:spPr bwMode="auto">
              <a:xfrm>
                <a:off x="1282" y="2480"/>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4" name="Line 166"/>
              <p:cNvSpPr>
                <a:spLocks noChangeShapeType="1"/>
              </p:cNvSpPr>
              <p:nvPr/>
            </p:nvSpPr>
            <p:spPr bwMode="auto">
              <a:xfrm>
                <a:off x="1272" y="2514"/>
                <a:ext cx="81" cy="5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5" name="Line 167"/>
              <p:cNvSpPr>
                <a:spLocks noChangeShapeType="1"/>
              </p:cNvSpPr>
              <p:nvPr/>
            </p:nvSpPr>
            <p:spPr bwMode="auto">
              <a:xfrm flipH="1" flipV="1">
                <a:off x="1357" y="2566"/>
                <a:ext cx="6"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6" name="Line 168"/>
              <p:cNvSpPr>
                <a:spLocks noChangeShapeType="1"/>
              </p:cNvSpPr>
              <p:nvPr/>
            </p:nvSpPr>
            <p:spPr bwMode="auto">
              <a:xfrm>
                <a:off x="1280" y="2514"/>
                <a:ext cx="83" cy="5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7" name="Line 169"/>
              <p:cNvSpPr>
                <a:spLocks noChangeShapeType="1"/>
              </p:cNvSpPr>
              <p:nvPr/>
            </p:nvSpPr>
            <p:spPr bwMode="auto">
              <a:xfrm flipH="1" flipV="1">
                <a:off x="1273" y="2514"/>
                <a:ext cx="7"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8" name="Line 170"/>
              <p:cNvSpPr>
                <a:spLocks noChangeShapeType="1"/>
              </p:cNvSpPr>
              <p:nvPr/>
            </p:nvSpPr>
            <p:spPr bwMode="auto">
              <a:xfrm>
                <a:off x="1262" y="2528"/>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9" name="Line 171"/>
              <p:cNvSpPr>
                <a:spLocks noChangeShapeType="1"/>
              </p:cNvSpPr>
              <p:nvPr/>
            </p:nvSpPr>
            <p:spPr bwMode="auto">
              <a:xfrm>
                <a:off x="1258" y="2542"/>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0" name="Line 172"/>
              <p:cNvSpPr>
                <a:spLocks noChangeShapeType="1"/>
              </p:cNvSpPr>
              <p:nvPr/>
            </p:nvSpPr>
            <p:spPr bwMode="auto">
              <a:xfrm>
                <a:off x="1256" y="2570"/>
                <a:ext cx="81"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1" name="Line 173"/>
              <p:cNvSpPr>
                <a:spLocks noChangeShapeType="1"/>
              </p:cNvSpPr>
              <p:nvPr/>
            </p:nvSpPr>
            <p:spPr bwMode="auto">
              <a:xfrm>
                <a:off x="1348" y="261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2" name="Line 174"/>
              <p:cNvSpPr>
                <a:spLocks noChangeShapeType="1"/>
              </p:cNvSpPr>
              <p:nvPr/>
            </p:nvSpPr>
            <p:spPr bwMode="auto">
              <a:xfrm flipH="1">
                <a:off x="1341" y="2619"/>
                <a:ext cx="7"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3" name="Line 175"/>
              <p:cNvSpPr>
                <a:spLocks noChangeShapeType="1"/>
              </p:cNvSpPr>
              <p:nvPr/>
            </p:nvSpPr>
            <p:spPr bwMode="auto">
              <a:xfrm>
                <a:off x="1264" y="2566"/>
                <a:ext cx="84" cy="5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4" name="Line 176"/>
              <p:cNvSpPr>
                <a:spLocks noChangeShapeType="1"/>
              </p:cNvSpPr>
              <p:nvPr/>
            </p:nvSpPr>
            <p:spPr bwMode="auto">
              <a:xfrm>
                <a:off x="1264" y="256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5" name="Line 177"/>
              <p:cNvSpPr>
                <a:spLocks noChangeShapeType="1"/>
              </p:cNvSpPr>
              <p:nvPr/>
            </p:nvSpPr>
            <p:spPr bwMode="auto">
              <a:xfrm flipH="1">
                <a:off x="1257" y="2566"/>
                <a:ext cx="7"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6" name="Line 178"/>
              <p:cNvSpPr>
                <a:spLocks noChangeShapeType="1"/>
              </p:cNvSpPr>
              <p:nvPr/>
            </p:nvSpPr>
            <p:spPr bwMode="auto">
              <a:xfrm>
                <a:off x="1246" y="2589"/>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7" name="Line 179"/>
              <p:cNvSpPr>
                <a:spLocks noChangeShapeType="1"/>
              </p:cNvSpPr>
              <p:nvPr/>
            </p:nvSpPr>
            <p:spPr bwMode="auto">
              <a:xfrm>
                <a:off x="1244" y="2603"/>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8" name="Line 180"/>
              <p:cNvSpPr>
                <a:spLocks noChangeShapeType="1"/>
              </p:cNvSpPr>
              <p:nvPr/>
            </p:nvSpPr>
            <p:spPr bwMode="auto">
              <a:xfrm>
                <a:off x="1250" y="2623"/>
                <a:ext cx="81"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9" name="Line 181"/>
              <p:cNvSpPr>
                <a:spLocks noChangeShapeType="1"/>
              </p:cNvSpPr>
              <p:nvPr/>
            </p:nvSpPr>
            <p:spPr bwMode="auto">
              <a:xfrm>
                <a:off x="1342" y="2668"/>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0" name="Line 182"/>
              <p:cNvSpPr>
                <a:spLocks noChangeShapeType="1"/>
              </p:cNvSpPr>
              <p:nvPr/>
            </p:nvSpPr>
            <p:spPr bwMode="auto">
              <a:xfrm flipH="1">
                <a:off x="1335" y="2668"/>
                <a:ext cx="7"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1" name="Line 183"/>
              <p:cNvSpPr>
                <a:spLocks noChangeShapeType="1"/>
              </p:cNvSpPr>
              <p:nvPr/>
            </p:nvSpPr>
            <p:spPr bwMode="auto">
              <a:xfrm>
                <a:off x="1259" y="2616"/>
                <a:ext cx="83" cy="5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2" name="Line 184"/>
              <p:cNvSpPr>
                <a:spLocks noChangeShapeType="1"/>
              </p:cNvSpPr>
              <p:nvPr/>
            </p:nvSpPr>
            <p:spPr bwMode="auto">
              <a:xfrm>
                <a:off x="1259" y="261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3" name="Line 185"/>
              <p:cNvSpPr>
                <a:spLocks noChangeShapeType="1"/>
              </p:cNvSpPr>
              <p:nvPr/>
            </p:nvSpPr>
            <p:spPr bwMode="auto">
              <a:xfrm flipH="1">
                <a:off x="1251" y="2616"/>
                <a:ext cx="8"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4" name="Line 186"/>
              <p:cNvSpPr>
                <a:spLocks noChangeShapeType="1"/>
              </p:cNvSpPr>
              <p:nvPr/>
            </p:nvSpPr>
            <p:spPr bwMode="auto">
              <a:xfrm>
                <a:off x="1241" y="2648"/>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5" name="Line 187"/>
              <p:cNvSpPr>
                <a:spLocks noChangeShapeType="1"/>
              </p:cNvSpPr>
              <p:nvPr/>
            </p:nvSpPr>
            <p:spPr bwMode="auto">
              <a:xfrm>
                <a:off x="1241" y="2660"/>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6" name="Line 188"/>
              <p:cNvSpPr>
                <a:spLocks noChangeShapeType="1"/>
              </p:cNvSpPr>
              <p:nvPr/>
            </p:nvSpPr>
            <p:spPr bwMode="auto">
              <a:xfrm>
                <a:off x="1254" y="2670"/>
                <a:ext cx="81"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7" name="Line 189"/>
              <p:cNvSpPr>
                <a:spLocks noChangeShapeType="1"/>
              </p:cNvSpPr>
              <p:nvPr/>
            </p:nvSpPr>
            <p:spPr bwMode="auto">
              <a:xfrm>
                <a:off x="1346" y="271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8" name="Line 190"/>
              <p:cNvSpPr>
                <a:spLocks noChangeShapeType="1"/>
              </p:cNvSpPr>
              <p:nvPr/>
            </p:nvSpPr>
            <p:spPr bwMode="auto">
              <a:xfrm flipH="1">
                <a:off x="1339" y="2712"/>
                <a:ext cx="7"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9" name="Line 191"/>
              <p:cNvSpPr>
                <a:spLocks noChangeShapeType="1"/>
              </p:cNvSpPr>
              <p:nvPr/>
            </p:nvSpPr>
            <p:spPr bwMode="auto">
              <a:xfrm>
                <a:off x="1328" y="2701"/>
                <a:ext cx="18"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0" name="Line 192"/>
              <p:cNvSpPr>
                <a:spLocks noChangeShapeType="1"/>
              </p:cNvSpPr>
              <p:nvPr/>
            </p:nvSpPr>
            <p:spPr bwMode="auto">
              <a:xfrm>
                <a:off x="1247" y="2699"/>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1" name="Line 193"/>
              <p:cNvSpPr>
                <a:spLocks noChangeShapeType="1"/>
              </p:cNvSpPr>
              <p:nvPr/>
            </p:nvSpPr>
            <p:spPr bwMode="auto">
              <a:xfrm>
                <a:off x="1250" y="2709"/>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2" name="Line 194"/>
              <p:cNvSpPr>
                <a:spLocks noChangeShapeType="1"/>
              </p:cNvSpPr>
              <p:nvPr/>
            </p:nvSpPr>
            <p:spPr bwMode="auto">
              <a:xfrm>
                <a:off x="1330" y="2746"/>
                <a:ext cx="19" cy="1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3" name="Line 195"/>
              <p:cNvSpPr>
                <a:spLocks noChangeShapeType="1"/>
              </p:cNvSpPr>
              <p:nvPr/>
            </p:nvSpPr>
            <p:spPr bwMode="auto">
              <a:xfrm>
                <a:off x="1360" y="2747"/>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4" name="Line 196"/>
              <p:cNvSpPr>
                <a:spLocks noChangeShapeType="1"/>
              </p:cNvSpPr>
              <p:nvPr/>
            </p:nvSpPr>
            <p:spPr bwMode="auto">
              <a:xfrm flipH="1">
                <a:off x="1353" y="2747"/>
                <a:ext cx="7"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5" name="Line 197"/>
              <p:cNvSpPr>
                <a:spLocks noChangeShapeType="1"/>
              </p:cNvSpPr>
              <p:nvPr/>
            </p:nvSpPr>
            <p:spPr bwMode="auto">
              <a:xfrm>
                <a:off x="1347" y="2739"/>
                <a:ext cx="13"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6" name="Line 198"/>
              <p:cNvSpPr>
                <a:spLocks noChangeShapeType="1"/>
              </p:cNvSpPr>
              <p:nvPr/>
            </p:nvSpPr>
            <p:spPr bwMode="auto">
              <a:xfrm>
                <a:off x="1265" y="2739"/>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7" name="Line 199"/>
              <p:cNvSpPr>
                <a:spLocks noChangeShapeType="1"/>
              </p:cNvSpPr>
              <p:nvPr/>
            </p:nvSpPr>
            <p:spPr bwMode="auto">
              <a:xfrm>
                <a:off x="1270" y="2747"/>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8" name="Line 200"/>
              <p:cNvSpPr>
                <a:spLocks noChangeShapeType="1"/>
              </p:cNvSpPr>
              <p:nvPr/>
            </p:nvSpPr>
            <p:spPr bwMode="auto">
              <a:xfrm>
                <a:off x="1359" y="2775"/>
                <a:ext cx="14"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9" name="Line 201"/>
              <p:cNvSpPr>
                <a:spLocks noChangeShapeType="1"/>
              </p:cNvSpPr>
              <p:nvPr/>
            </p:nvSpPr>
            <p:spPr bwMode="auto">
              <a:xfrm>
                <a:off x="1381" y="277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0" name="Line 202"/>
              <p:cNvSpPr>
                <a:spLocks noChangeShapeType="1"/>
              </p:cNvSpPr>
              <p:nvPr/>
            </p:nvSpPr>
            <p:spPr bwMode="auto">
              <a:xfrm flipH="1">
                <a:off x="1376" y="2771"/>
                <a:ext cx="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1" name="Line 203"/>
              <p:cNvSpPr>
                <a:spLocks noChangeShapeType="1"/>
              </p:cNvSpPr>
              <p:nvPr/>
            </p:nvSpPr>
            <p:spPr bwMode="auto">
              <a:xfrm>
                <a:off x="1369" y="2764"/>
                <a:ext cx="12"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2" name="Line 204"/>
              <p:cNvSpPr>
                <a:spLocks noChangeShapeType="1"/>
              </p:cNvSpPr>
              <p:nvPr/>
            </p:nvSpPr>
            <p:spPr bwMode="auto">
              <a:xfrm>
                <a:off x="1292" y="2766"/>
                <a:ext cx="64"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3" name="Line 205"/>
              <p:cNvSpPr>
                <a:spLocks noChangeShapeType="1"/>
              </p:cNvSpPr>
              <p:nvPr/>
            </p:nvSpPr>
            <p:spPr bwMode="auto">
              <a:xfrm>
                <a:off x="1392" y="2788"/>
                <a:ext cx="12"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4" name="Line 206"/>
              <p:cNvSpPr>
                <a:spLocks noChangeShapeType="1"/>
              </p:cNvSpPr>
              <p:nvPr/>
            </p:nvSpPr>
            <p:spPr bwMode="auto">
              <a:xfrm>
                <a:off x="1410" y="278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5" name="Line 207"/>
              <p:cNvSpPr>
                <a:spLocks noChangeShapeType="1"/>
              </p:cNvSpPr>
              <p:nvPr/>
            </p:nvSpPr>
            <p:spPr bwMode="auto">
              <a:xfrm flipH="1">
                <a:off x="1406" y="2782"/>
                <a:ext cx="4"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6" name="Line 208"/>
              <p:cNvSpPr>
                <a:spLocks noChangeShapeType="1"/>
              </p:cNvSpPr>
              <p:nvPr/>
            </p:nvSpPr>
            <p:spPr bwMode="auto">
              <a:xfrm>
                <a:off x="1372" y="2804"/>
                <a:ext cx="19" cy="1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7656" name="Group 410"/>
            <p:cNvGrpSpPr>
              <a:grpSpLocks/>
            </p:cNvGrpSpPr>
            <p:nvPr/>
          </p:nvGrpSpPr>
          <p:grpSpPr bwMode="auto">
            <a:xfrm>
              <a:off x="1998663" y="3662363"/>
              <a:ext cx="550863" cy="1323975"/>
              <a:chOff x="1259" y="2307"/>
              <a:chExt cx="347" cy="834"/>
            </a:xfrm>
          </p:grpSpPr>
          <p:sp>
            <p:nvSpPr>
              <p:cNvPr id="28337" name="Line 210"/>
              <p:cNvSpPr>
                <a:spLocks noChangeShapeType="1"/>
              </p:cNvSpPr>
              <p:nvPr/>
            </p:nvSpPr>
            <p:spPr bwMode="auto">
              <a:xfrm>
                <a:off x="1427" y="2785"/>
                <a:ext cx="13"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38" name="Line 211"/>
              <p:cNvSpPr>
                <a:spLocks noChangeShapeType="1"/>
              </p:cNvSpPr>
              <p:nvPr/>
            </p:nvSpPr>
            <p:spPr bwMode="auto">
              <a:xfrm>
                <a:off x="1444" y="278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39" name="Line 212"/>
              <p:cNvSpPr>
                <a:spLocks noChangeShapeType="1"/>
              </p:cNvSpPr>
              <p:nvPr/>
            </p:nvSpPr>
            <p:spPr bwMode="auto">
              <a:xfrm flipH="1">
                <a:off x="1442" y="2780"/>
                <a:ext cx="2"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0" name="Line 213"/>
              <p:cNvSpPr>
                <a:spLocks noChangeShapeType="1"/>
              </p:cNvSpPr>
              <p:nvPr/>
            </p:nvSpPr>
            <p:spPr bwMode="auto">
              <a:xfrm>
                <a:off x="1418" y="2801"/>
                <a:ext cx="15"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1" name="Line 214"/>
              <p:cNvSpPr>
                <a:spLocks noChangeShapeType="1"/>
              </p:cNvSpPr>
              <p:nvPr/>
            </p:nvSpPr>
            <p:spPr bwMode="auto">
              <a:xfrm>
                <a:off x="1470" y="2770"/>
                <a:ext cx="9"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2" name="Line 215"/>
              <p:cNvSpPr>
                <a:spLocks noChangeShapeType="1"/>
              </p:cNvSpPr>
              <p:nvPr/>
            </p:nvSpPr>
            <p:spPr bwMode="auto">
              <a:xfrm>
                <a:off x="1481" y="276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3" name="Line 216"/>
              <p:cNvSpPr>
                <a:spLocks noChangeShapeType="1"/>
              </p:cNvSpPr>
              <p:nvPr/>
            </p:nvSpPr>
            <p:spPr bwMode="auto">
              <a:xfrm flipH="1">
                <a:off x="1481" y="2764"/>
                <a:ext cx="0"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4" name="Line 217"/>
              <p:cNvSpPr>
                <a:spLocks noChangeShapeType="1"/>
              </p:cNvSpPr>
              <p:nvPr/>
            </p:nvSpPr>
            <p:spPr bwMode="auto">
              <a:xfrm>
                <a:off x="1522" y="2307"/>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5" name="Line 218"/>
              <p:cNvSpPr>
                <a:spLocks noChangeShapeType="1"/>
              </p:cNvSpPr>
              <p:nvPr/>
            </p:nvSpPr>
            <p:spPr bwMode="auto">
              <a:xfrm flipH="1" flipV="1">
                <a:off x="1467" y="2409"/>
                <a:ext cx="1"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6" name="Line 219"/>
              <p:cNvSpPr>
                <a:spLocks noChangeShapeType="1"/>
              </p:cNvSpPr>
              <p:nvPr/>
            </p:nvSpPr>
            <p:spPr bwMode="auto">
              <a:xfrm flipH="1" flipV="1">
                <a:off x="1429" y="2445"/>
                <a:ext cx="3"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7" name="Line 220"/>
              <p:cNvSpPr>
                <a:spLocks noChangeShapeType="1"/>
              </p:cNvSpPr>
              <p:nvPr/>
            </p:nvSpPr>
            <p:spPr bwMode="auto">
              <a:xfrm flipH="1" flipV="1">
                <a:off x="1395" y="2490"/>
                <a:ext cx="5"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8" name="Line 221"/>
              <p:cNvSpPr>
                <a:spLocks noChangeShapeType="1"/>
              </p:cNvSpPr>
              <p:nvPr/>
            </p:nvSpPr>
            <p:spPr bwMode="auto">
              <a:xfrm flipH="1" flipV="1">
                <a:off x="1367" y="2541"/>
                <a:ext cx="6"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49" name="Line 222"/>
              <p:cNvSpPr>
                <a:spLocks noChangeShapeType="1"/>
              </p:cNvSpPr>
              <p:nvPr/>
            </p:nvSpPr>
            <p:spPr bwMode="auto">
              <a:xfrm>
                <a:off x="1354" y="259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0" name="Line 223"/>
              <p:cNvSpPr>
                <a:spLocks noChangeShapeType="1"/>
              </p:cNvSpPr>
              <p:nvPr/>
            </p:nvSpPr>
            <p:spPr bwMode="auto">
              <a:xfrm flipH="1">
                <a:off x="1347" y="2595"/>
                <a:ext cx="7"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1" name="Line 224"/>
              <p:cNvSpPr>
                <a:spLocks noChangeShapeType="1"/>
              </p:cNvSpPr>
              <p:nvPr/>
            </p:nvSpPr>
            <p:spPr bwMode="auto">
              <a:xfrm>
                <a:off x="1344" y="264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2" name="Line 225"/>
              <p:cNvSpPr>
                <a:spLocks noChangeShapeType="1"/>
              </p:cNvSpPr>
              <p:nvPr/>
            </p:nvSpPr>
            <p:spPr bwMode="auto">
              <a:xfrm flipH="1">
                <a:off x="1337" y="2646"/>
                <a:ext cx="7"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3" name="Line 226"/>
              <p:cNvSpPr>
                <a:spLocks noChangeShapeType="1"/>
              </p:cNvSpPr>
              <p:nvPr/>
            </p:nvSpPr>
            <p:spPr bwMode="auto">
              <a:xfrm>
                <a:off x="1343" y="269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4" name="Line 227"/>
              <p:cNvSpPr>
                <a:spLocks noChangeShapeType="1"/>
              </p:cNvSpPr>
              <p:nvPr/>
            </p:nvSpPr>
            <p:spPr bwMode="auto">
              <a:xfrm flipH="1">
                <a:off x="1336" y="2693"/>
                <a:ext cx="7"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5" name="Line 228"/>
              <p:cNvSpPr>
                <a:spLocks noChangeShapeType="1"/>
              </p:cNvSpPr>
              <p:nvPr/>
            </p:nvSpPr>
            <p:spPr bwMode="auto">
              <a:xfrm>
                <a:off x="1352" y="273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6" name="Line 229"/>
              <p:cNvSpPr>
                <a:spLocks noChangeShapeType="1"/>
              </p:cNvSpPr>
              <p:nvPr/>
            </p:nvSpPr>
            <p:spPr bwMode="auto">
              <a:xfrm flipH="1">
                <a:off x="1346" y="2732"/>
                <a:ext cx="6"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7" name="Line 230"/>
              <p:cNvSpPr>
                <a:spLocks noChangeShapeType="1"/>
              </p:cNvSpPr>
              <p:nvPr/>
            </p:nvSpPr>
            <p:spPr bwMode="auto">
              <a:xfrm>
                <a:off x="1371" y="276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8" name="Line 231"/>
              <p:cNvSpPr>
                <a:spLocks noChangeShapeType="1"/>
              </p:cNvSpPr>
              <p:nvPr/>
            </p:nvSpPr>
            <p:spPr bwMode="auto">
              <a:xfrm flipH="1">
                <a:off x="1365" y="2762"/>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59" name="Line 232"/>
              <p:cNvSpPr>
                <a:spLocks noChangeShapeType="1"/>
              </p:cNvSpPr>
              <p:nvPr/>
            </p:nvSpPr>
            <p:spPr bwMode="auto">
              <a:xfrm>
                <a:off x="1396" y="277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0" name="Line 233"/>
              <p:cNvSpPr>
                <a:spLocks noChangeShapeType="1"/>
              </p:cNvSpPr>
              <p:nvPr/>
            </p:nvSpPr>
            <p:spPr bwMode="auto">
              <a:xfrm flipH="1">
                <a:off x="1392" y="2779"/>
                <a:ext cx="4"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1" name="Line 234"/>
              <p:cNvSpPr>
                <a:spLocks noChangeShapeType="1"/>
              </p:cNvSpPr>
              <p:nvPr/>
            </p:nvSpPr>
            <p:spPr bwMode="auto">
              <a:xfrm>
                <a:off x="1428" y="278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2" name="Line 235"/>
              <p:cNvSpPr>
                <a:spLocks noChangeShapeType="1"/>
              </p:cNvSpPr>
              <p:nvPr/>
            </p:nvSpPr>
            <p:spPr bwMode="auto">
              <a:xfrm flipH="1">
                <a:off x="1425" y="2783"/>
                <a:ext cx="3"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3" name="Line 236"/>
              <p:cNvSpPr>
                <a:spLocks noChangeShapeType="1"/>
              </p:cNvSpPr>
              <p:nvPr/>
            </p:nvSpPr>
            <p:spPr bwMode="auto">
              <a:xfrm>
                <a:off x="1464" y="277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4" name="Line 237"/>
              <p:cNvSpPr>
                <a:spLocks noChangeShapeType="1"/>
              </p:cNvSpPr>
              <p:nvPr/>
            </p:nvSpPr>
            <p:spPr bwMode="auto">
              <a:xfrm flipH="1">
                <a:off x="1463" y="2773"/>
                <a:ext cx="1"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5" name="Line 238"/>
              <p:cNvSpPr>
                <a:spLocks noChangeShapeType="1"/>
              </p:cNvSpPr>
              <p:nvPr/>
            </p:nvSpPr>
            <p:spPr bwMode="auto">
              <a:xfrm>
                <a:off x="1501" y="2751"/>
                <a:ext cx="1"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6" name="Line 239"/>
              <p:cNvSpPr>
                <a:spLocks noChangeShapeType="1"/>
              </p:cNvSpPr>
              <p:nvPr/>
            </p:nvSpPr>
            <p:spPr bwMode="auto">
              <a:xfrm flipH="1" flipV="1">
                <a:off x="1483" y="2381"/>
                <a:ext cx="10"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7" name="Line 240"/>
              <p:cNvSpPr>
                <a:spLocks noChangeShapeType="1"/>
              </p:cNvSpPr>
              <p:nvPr/>
            </p:nvSpPr>
            <p:spPr bwMode="auto">
              <a:xfrm flipH="1" flipV="1">
                <a:off x="1384" y="2365"/>
                <a:ext cx="84" cy="5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8" name="Line 241"/>
              <p:cNvSpPr>
                <a:spLocks noChangeShapeType="1"/>
              </p:cNvSpPr>
              <p:nvPr/>
            </p:nvSpPr>
            <p:spPr bwMode="auto">
              <a:xfrm flipH="1" flipV="1">
                <a:off x="1348" y="2399"/>
                <a:ext cx="84" cy="5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69" name="Line 242"/>
              <p:cNvSpPr>
                <a:spLocks noChangeShapeType="1"/>
              </p:cNvSpPr>
              <p:nvPr/>
            </p:nvSpPr>
            <p:spPr bwMode="auto">
              <a:xfrm flipH="1" flipV="1">
                <a:off x="1316" y="2442"/>
                <a:ext cx="84" cy="5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0" name="Line 243"/>
              <p:cNvSpPr>
                <a:spLocks noChangeShapeType="1"/>
              </p:cNvSpPr>
              <p:nvPr/>
            </p:nvSpPr>
            <p:spPr bwMode="auto">
              <a:xfrm>
                <a:off x="1424" y="2330"/>
                <a:ext cx="74" cy="4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1" name="Line 244"/>
              <p:cNvSpPr>
                <a:spLocks noChangeShapeType="1"/>
              </p:cNvSpPr>
              <p:nvPr/>
            </p:nvSpPr>
            <p:spPr bwMode="auto">
              <a:xfrm flipV="1">
                <a:off x="1422" y="2333"/>
                <a:ext cx="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2" name="Line 245"/>
              <p:cNvSpPr>
                <a:spLocks noChangeShapeType="1"/>
              </p:cNvSpPr>
              <p:nvPr/>
            </p:nvSpPr>
            <p:spPr bwMode="auto">
              <a:xfrm>
                <a:off x="1384" y="2354"/>
                <a:ext cx="81" cy="5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3" name="Line 246"/>
              <p:cNvSpPr>
                <a:spLocks noChangeShapeType="1"/>
              </p:cNvSpPr>
              <p:nvPr/>
            </p:nvSpPr>
            <p:spPr bwMode="auto">
              <a:xfrm flipH="1" flipV="1">
                <a:off x="1383" y="2357"/>
                <a:ext cx="1"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4" name="Line 247"/>
              <p:cNvSpPr>
                <a:spLocks noChangeShapeType="1"/>
              </p:cNvSpPr>
              <p:nvPr/>
            </p:nvSpPr>
            <p:spPr bwMode="auto">
              <a:xfrm>
                <a:off x="1346" y="2390"/>
                <a:ext cx="81" cy="5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5" name="Line 248"/>
              <p:cNvSpPr>
                <a:spLocks noChangeShapeType="1"/>
              </p:cNvSpPr>
              <p:nvPr/>
            </p:nvSpPr>
            <p:spPr bwMode="auto">
              <a:xfrm flipH="1" flipV="1">
                <a:off x="1345" y="2392"/>
                <a:ext cx="3"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6" name="Line 249"/>
              <p:cNvSpPr>
                <a:spLocks noChangeShapeType="1"/>
              </p:cNvSpPr>
              <p:nvPr/>
            </p:nvSpPr>
            <p:spPr bwMode="auto">
              <a:xfrm>
                <a:off x="1311" y="2436"/>
                <a:ext cx="81" cy="5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7" name="Line 250"/>
              <p:cNvSpPr>
                <a:spLocks noChangeShapeType="1"/>
              </p:cNvSpPr>
              <p:nvPr/>
            </p:nvSpPr>
            <p:spPr bwMode="auto">
              <a:xfrm flipH="1" flipV="1">
                <a:off x="1311" y="2437"/>
                <a:ext cx="5"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8" name="Line 251"/>
              <p:cNvSpPr>
                <a:spLocks noChangeShapeType="1"/>
              </p:cNvSpPr>
              <p:nvPr/>
            </p:nvSpPr>
            <p:spPr bwMode="auto">
              <a:xfrm>
                <a:off x="1283" y="2489"/>
                <a:ext cx="81" cy="5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79" name="Line 252"/>
              <p:cNvSpPr>
                <a:spLocks noChangeShapeType="1"/>
              </p:cNvSpPr>
              <p:nvPr/>
            </p:nvSpPr>
            <p:spPr bwMode="auto">
              <a:xfrm flipH="1" flipV="1">
                <a:off x="1365" y="2362"/>
                <a:ext cx="66" cy="4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80" name="Line 253"/>
              <p:cNvSpPr>
                <a:spLocks noChangeShapeType="1"/>
              </p:cNvSpPr>
              <p:nvPr/>
            </p:nvSpPr>
            <p:spPr bwMode="auto">
              <a:xfrm flipH="1" flipV="1">
                <a:off x="1328" y="2409"/>
                <a:ext cx="75" cy="4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81" name="Line 254"/>
              <p:cNvSpPr>
                <a:spLocks noChangeShapeType="1"/>
              </p:cNvSpPr>
              <p:nvPr/>
            </p:nvSpPr>
            <p:spPr bwMode="auto">
              <a:xfrm flipH="1" flipV="1">
                <a:off x="1512" y="2749"/>
                <a:ext cx="8"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82" name="Line 255"/>
              <p:cNvSpPr>
                <a:spLocks noChangeShapeType="1"/>
              </p:cNvSpPr>
              <p:nvPr/>
            </p:nvSpPr>
            <p:spPr bwMode="auto">
              <a:xfrm>
                <a:off x="1259" y="2545"/>
                <a:ext cx="72" cy="4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83" name="Freeform 256"/>
              <p:cNvSpPr>
                <a:spLocks/>
              </p:cNvSpPr>
              <p:nvPr/>
            </p:nvSpPr>
            <p:spPr bwMode="auto">
              <a:xfrm>
                <a:off x="1451" y="2418"/>
                <a:ext cx="17" cy="14"/>
              </a:xfrm>
              <a:custGeom>
                <a:avLst/>
                <a:gdLst>
                  <a:gd name="T0" fmla="*/ 17 w 83"/>
                  <a:gd name="T1" fmla="*/ 0 h 70"/>
                  <a:gd name="T2" fmla="*/ 13 w 83"/>
                  <a:gd name="T3" fmla="*/ 3 h 70"/>
                  <a:gd name="T4" fmla="*/ 8 w 83"/>
                  <a:gd name="T5" fmla="*/ 7 h 70"/>
                  <a:gd name="T6" fmla="*/ 4 w 83"/>
                  <a:gd name="T7" fmla="*/ 10 h 70"/>
                  <a:gd name="T8" fmla="*/ 0 w 83"/>
                  <a:gd name="T9" fmla="*/ 14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70">
                    <a:moveTo>
                      <a:pt x="83" y="0"/>
                    </a:moveTo>
                    <a:lnTo>
                      <a:pt x="63" y="16"/>
                    </a:lnTo>
                    <a:lnTo>
                      <a:pt x="41" y="33"/>
                    </a:lnTo>
                    <a:lnTo>
                      <a:pt x="21" y="51"/>
                    </a:lnTo>
                    <a:lnTo>
                      <a:pt x="0" y="7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84" name="Freeform 257"/>
              <p:cNvSpPr>
                <a:spLocks/>
              </p:cNvSpPr>
              <p:nvPr/>
            </p:nvSpPr>
            <p:spPr bwMode="auto">
              <a:xfrm>
                <a:off x="1417" y="2452"/>
                <a:ext cx="15" cy="18"/>
              </a:xfrm>
              <a:custGeom>
                <a:avLst/>
                <a:gdLst>
                  <a:gd name="T0" fmla="*/ 15 w 77"/>
                  <a:gd name="T1" fmla="*/ 0 h 92"/>
                  <a:gd name="T2" fmla="*/ 11 w 77"/>
                  <a:gd name="T3" fmla="*/ 4 h 92"/>
                  <a:gd name="T4" fmla="*/ 7 w 77"/>
                  <a:gd name="T5" fmla="*/ 9 h 92"/>
                  <a:gd name="T6" fmla="*/ 4 w 77"/>
                  <a:gd name="T7" fmla="*/ 14 h 92"/>
                  <a:gd name="T8" fmla="*/ 0 w 77"/>
                  <a:gd name="T9" fmla="*/ 18 h 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92">
                    <a:moveTo>
                      <a:pt x="77" y="0"/>
                    </a:moveTo>
                    <a:lnTo>
                      <a:pt x="57" y="22"/>
                    </a:lnTo>
                    <a:lnTo>
                      <a:pt x="38" y="46"/>
                    </a:lnTo>
                    <a:lnTo>
                      <a:pt x="18" y="69"/>
                    </a:lnTo>
                    <a:lnTo>
                      <a:pt x="0" y="9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85" name="Freeform 258"/>
              <p:cNvSpPr>
                <a:spLocks/>
              </p:cNvSpPr>
              <p:nvPr/>
            </p:nvSpPr>
            <p:spPr bwMode="auto">
              <a:xfrm>
                <a:off x="1387" y="2494"/>
                <a:ext cx="13" cy="22"/>
              </a:xfrm>
              <a:custGeom>
                <a:avLst/>
                <a:gdLst>
                  <a:gd name="T0" fmla="*/ 13 w 64"/>
                  <a:gd name="T1" fmla="*/ 0 h 109"/>
                  <a:gd name="T2" fmla="*/ 10 w 64"/>
                  <a:gd name="T3" fmla="*/ 5 h 109"/>
                  <a:gd name="T4" fmla="*/ 6 w 64"/>
                  <a:gd name="T5" fmla="*/ 11 h 109"/>
                  <a:gd name="T6" fmla="*/ 3 w 64"/>
                  <a:gd name="T7" fmla="*/ 16 h 109"/>
                  <a:gd name="T8" fmla="*/ 0 w 64"/>
                  <a:gd name="T9" fmla="*/ 22 h 1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09">
                    <a:moveTo>
                      <a:pt x="64" y="0"/>
                    </a:moveTo>
                    <a:lnTo>
                      <a:pt x="48" y="27"/>
                    </a:lnTo>
                    <a:lnTo>
                      <a:pt x="31" y="54"/>
                    </a:lnTo>
                    <a:lnTo>
                      <a:pt x="15" y="81"/>
                    </a:lnTo>
                    <a:lnTo>
                      <a:pt x="0" y="10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86" name="Freeform 259"/>
              <p:cNvSpPr>
                <a:spLocks/>
              </p:cNvSpPr>
              <p:nvPr/>
            </p:nvSpPr>
            <p:spPr bwMode="auto">
              <a:xfrm>
                <a:off x="1363" y="2544"/>
                <a:ext cx="10" cy="23"/>
              </a:xfrm>
              <a:custGeom>
                <a:avLst/>
                <a:gdLst>
                  <a:gd name="T0" fmla="*/ 10 w 49"/>
                  <a:gd name="T1" fmla="*/ 0 h 117"/>
                  <a:gd name="T2" fmla="*/ 7 w 49"/>
                  <a:gd name="T3" fmla="*/ 6 h 117"/>
                  <a:gd name="T4" fmla="*/ 5 w 49"/>
                  <a:gd name="T5" fmla="*/ 11 h 117"/>
                  <a:gd name="T6" fmla="*/ 2 w 49"/>
                  <a:gd name="T7" fmla="*/ 17 h 117"/>
                  <a:gd name="T8" fmla="*/ 0 w 49"/>
                  <a:gd name="T9" fmla="*/ 23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117">
                    <a:moveTo>
                      <a:pt x="49" y="0"/>
                    </a:moveTo>
                    <a:lnTo>
                      <a:pt x="36" y="29"/>
                    </a:lnTo>
                    <a:lnTo>
                      <a:pt x="23" y="58"/>
                    </a:lnTo>
                    <a:lnTo>
                      <a:pt x="11" y="87"/>
                    </a:lnTo>
                    <a:lnTo>
                      <a:pt x="0" y="11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87" name="Freeform 260"/>
              <p:cNvSpPr>
                <a:spLocks/>
              </p:cNvSpPr>
              <p:nvPr/>
            </p:nvSpPr>
            <p:spPr bwMode="auto">
              <a:xfrm>
                <a:off x="1348" y="2595"/>
                <a:ext cx="6" cy="24"/>
              </a:xfrm>
              <a:custGeom>
                <a:avLst/>
                <a:gdLst>
                  <a:gd name="T0" fmla="*/ 6 w 28"/>
                  <a:gd name="T1" fmla="*/ 0 h 118"/>
                  <a:gd name="T2" fmla="*/ 4 w 28"/>
                  <a:gd name="T3" fmla="*/ 6 h 118"/>
                  <a:gd name="T4" fmla="*/ 3 w 28"/>
                  <a:gd name="T5" fmla="*/ 12 h 118"/>
                  <a:gd name="T6" fmla="*/ 1 w 28"/>
                  <a:gd name="T7" fmla="*/ 18 h 118"/>
                  <a:gd name="T8" fmla="*/ 0 w 28"/>
                  <a:gd name="T9" fmla="*/ 24 h 1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18">
                    <a:moveTo>
                      <a:pt x="28" y="0"/>
                    </a:moveTo>
                    <a:lnTo>
                      <a:pt x="20" y="30"/>
                    </a:lnTo>
                    <a:lnTo>
                      <a:pt x="13" y="59"/>
                    </a:lnTo>
                    <a:lnTo>
                      <a:pt x="6" y="89"/>
                    </a:lnTo>
                    <a:lnTo>
                      <a:pt x="0" y="11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88" name="Freeform 261"/>
              <p:cNvSpPr>
                <a:spLocks/>
              </p:cNvSpPr>
              <p:nvPr/>
            </p:nvSpPr>
            <p:spPr bwMode="auto">
              <a:xfrm>
                <a:off x="1342" y="2646"/>
                <a:ext cx="2" cy="22"/>
              </a:xfrm>
              <a:custGeom>
                <a:avLst/>
                <a:gdLst>
                  <a:gd name="T0" fmla="*/ 2 w 8"/>
                  <a:gd name="T1" fmla="*/ 0 h 111"/>
                  <a:gd name="T2" fmla="*/ 1 w 8"/>
                  <a:gd name="T3" fmla="*/ 6 h 111"/>
                  <a:gd name="T4" fmla="*/ 1 w 8"/>
                  <a:gd name="T5" fmla="*/ 11 h 111"/>
                  <a:gd name="T6" fmla="*/ 0 w 8"/>
                  <a:gd name="T7" fmla="*/ 17 h 111"/>
                  <a:gd name="T8" fmla="*/ 0 w 8"/>
                  <a:gd name="T9" fmla="*/ 22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11">
                    <a:moveTo>
                      <a:pt x="8" y="0"/>
                    </a:moveTo>
                    <a:lnTo>
                      <a:pt x="5" y="28"/>
                    </a:lnTo>
                    <a:lnTo>
                      <a:pt x="3" y="56"/>
                    </a:lnTo>
                    <a:lnTo>
                      <a:pt x="1" y="84"/>
                    </a:lnTo>
                    <a:lnTo>
                      <a:pt x="0" y="11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89" name="Freeform 262"/>
              <p:cNvSpPr>
                <a:spLocks/>
              </p:cNvSpPr>
              <p:nvPr/>
            </p:nvSpPr>
            <p:spPr bwMode="auto">
              <a:xfrm>
                <a:off x="1343" y="2693"/>
                <a:ext cx="3" cy="19"/>
              </a:xfrm>
              <a:custGeom>
                <a:avLst/>
                <a:gdLst>
                  <a:gd name="T0" fmla="*/ 0 w 14"/>
                  <a:gd name="T1" fmla="*/ 0 h 96"/>
                  <a:gd name="T2" fmla="*/ 1 w 14"/>
                  <a:gd name="T3" fmla="*/ 5 h 96"/>
                  <a:gd name="T4" fmla="*/ 1 w 14"/>
                  <a:gd name="T5" fmla="*/ 10 h 96"/>
                  <a:gd name="T6" fmla="*/ 2 w 14"/>
                  <a:gd name="T7" fmla="*/ 14 h 96"/>
                  <a:gd name="T8" fmla="*/ 3 w 14"/>
                  <a:gd name="T9" fmla="*/ 19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96">
                    <a:moveTo>
                      <a:pt x="0" y="0"/>
                    </a:moveTo>
                    <a:lnTo>
                      <a:pt x="3" y="25"/>
                    </a:lnTo>
                    <a:lnTo>
                      <a:pt x="6" y="49"/>
                    </a:lnTo>
                    <a:lnTo>
                      <a:pt x="10" y="73"/>
                    </a:lnTo>
                    <a:lnTo>
                      <a:pt x="14" y="9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0" name="Freeform 263"/>
              <p:cNvSpPr>
                <a:spLocks/>
              </p:cNvSpPr>
              <p:nvPr/>
            </p:nvSpPr>
            <p:spPr bwMode="auto">
              <a:xfrm>
                <a:off x="1352" y="2732"/>
                <a:ext cx="8" cy="15"/>
              </a:xfrm>
              <a:custGeom>
                <a:avLst/>
                <a:gdLst>
                  <a:gd name="T0" fmla="*/ 0 w 36"/>
                  <a:gd name="T1" fmla="*/ 0 h 74"/>
                  <a:gd name="T2" fmla="*/ 2 w 36"/>
                  <a:gd name="T3" fmla="*/ 4 h 74"/>
                  <a:gd name="T4" fmla="*/ 4 w 36"/>
                  <a:gd name="T5" fmla="*/ 8 h 74"/>
                  <a:gd name="T6" fmla="*/ 6 w 36"/>
                  <a:gd name="T7" fmla="*/ 12 h 74"/>
                  <a:gd name="T8" fmla="*/ 8 w 36"/>
                  <a:gd name="T9" fmla="*/ 15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74">
                    <a:moveTo>
                      <a:pt x="0" y="0"/>
                    </a:moveTo>
                    <a:lnTo>
                      <a:pt x="8" y="20"/>
                    </a:lnTo>
                    <a:lnTo>
                      <a:pt x="17" y="38"/>
                    </a:lnTo>
                    <a:lnTo>
                      <a:pt x="26" y="57"/>
                    </a:lnTo>
                    <a:lnTo>
                      <a:pt x="36" y="7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1" name="Freeform 264"/>
              <p:cNvSpPr>
                <a:spLocks/>
              </p:cNvSpPr>
              <p:nvPr/>
            </p:nvSpPr>
            <p:spPr bwMode="auto">
              <a:xfrm>
                <a:off x="1371" y="2762"/>
                <a:ext cx="10" cy="9"/>
              </a:xfrm>
              <a:custGeom>
                <a:avLst/>
                <a:gdLst>
                  <a:gd name="T0" fmla="*/ 0 w 54"/>
                  <a:gd name="T1" fmla="*/ 0 h 48"/>
                  <a:gd name="T2" fmla="*/ 2 w 54"/>
                  <a:gd name="T3" fmla="*/ 3 h 48"/>
                  <a:gd name="T4" fmla="*/ 5 w 54"/>
                  <a:gd name="T5" fmla="*/ 5 h 48"/>
                  <a:gd name="T6" fmla="*/ 7 w 54"/>
                  <a:gd name="T7" fmla="*/ 7 h 48"/>
                  <a:gd name="T8" fmla="*/ 10 w 54"/>
                  <a:gd name="T9" fmla="*/ 9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48">
                    <a:moveTo>
                      <a:pt x="0" y="0"/>
                    </a:moveTo>
                    <a:lnTo>
                      <a:pt x="13" y="14"/>
                    </a:lnTo>
                    <a:lnTo>
                      <a:pt x="26" y="26"/>
                    </a:lnTo>
                    <a:lnTo>
                      <a:pt x="40" y="37"/>
                    </a:lnTo>
                    <a:lnTo>
                      <a:pt x="54" y="4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2" name="Freeform 265"/>
              <p:cNvSpPr>
                <a:spLocks/>
              </p:cNvSpPr>
              <p:nvPr/>
            </p:nvSpPr>
            <p:spPr bwMode="auto">
              <a:xfrm>
                <a:off x="1396" y="2779"/>
                <a:ext cx="14" cy="3"/>
              </a:xfrm>
              <a:custGeom>
                <a:avLst/>
                <a:gdLst>
                  <a:gd name="T0" fmla="*/ 0 w 69"/>
                  <a:gd name="T1" fmla="*/ 0 h 18"/>
                  <a:gd name="T2" fmla="*/ 3 w 69"/>
                  <a:gd name="T3" fmla="*/ 1 h 18"/>
                  <a:gd name="T4" fmla="*/ 7 w 69"/>
                  <a:gd name="T5" fmla="*/ 2 h 18"/>
                  <a:gd name="T6" fmla="*/ 10 w 69"/>
                  <a:gd name="T7" fmla="*/ 3 h 18"/>
                  <a:gd name="T8" fmla="*/ 14 w 69"/>
                  <a:gd name="T9" fmla="*/ 3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8">
                    <a:moveTo>
                      <a:pt x="0" y="0"/>
                    </a:moveTo>
                    <a:lnTo>
                      <a:pt x="16" y="6"/>
                    </a:lnTo>
                    <a:lnTo>
                      <a:pt x="34" y="11"/>
                    </a:lnTo>
                    <a:lnTo>
                      <a:pt x="51" y="15"/>
                    </a:lnTo>
                    <a:lnTo>
                      <a:pt x="69" y="1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3" name="Freeform 266"/>
              <p:cNvSpPr>
                <a:spLocks/>
              </p:cNvSpPr>
              <p:nvPr/>
            </p:nvSpPr>
            <p:spPr bwMode="auto">
              <a:xfrm>
                <a:off x="1428" y="2780"/>
                <a:ext cx="16" cy="3"/>
              </a:xfrm>
              <a:custGeom>
                <a:avLst/>
                <a:gdLst>
                  <a:gd name="T0" fmla="*/ 0 w 79"/>
                  <a:gd name="T1" fmla="*/ 3 h 13"/>
                  <a:gd name="T2" fmla="*/ 4 w 79"/>
                  <a:gd name="T3" fmla="*/ 3 h 13"/>
                  <a:gd name="T4" fmla="*/ 8 w 79"/>
                  <a:gd name="T5" fmla="*/ 2 h 13"/>
                  <a:gd name="T6" fmla="*/ 12 w 79"/>
                  <a:gd name="T7" fmla="*/ 1 h 13"/>
                  <a:gd name="T8" fmla="*/ 16 w 79"/>
                  <a:gd name="T9" fmla="*/ 0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9" h="13">
                    <a:moveTo>
                      <a:pt x="0" y="13"/>
                    </a:moveTo>
                    <a:lnTo>
                      <a:pt x="20" y="11"/>
                    </a:lnTo>
                    <a:lnTo>
                      <a:pt x="39" y="8"/>
                    </a:lnTo>
                    <a:lnTo>
                      <a:pt x="60" y="4"/>
                    </a:lnTo>
                    <a:lnTo>
                      <a:pt x="7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4" name="Freeform 267"/>
              <p:cNvSpPr>
                <a:spLocks/>
              </p:cNvSpPr>
              <p:nvPr/>
            </p:nvSpPr>
            <p:spPr bwMode="auto">
              <a:xfrm>
                <a:off x="1464" y="2764"/>
                <a:ext cx="17" cy="9"/>
              </a:xfrm>
              <a:custGeom>
                <a:avLst/>
                <a:gdLst>
                  <a:gd name="T0" fmla="*/ 0 w 84"/>
                  <a:gd name="T1" fmla="*/ 9 h 44"/>
                  <a:gd name="T2" fmla="*/ 4 w 84"/>
                  <a:gd name="T3" fmla="*/ 7 h 44"/>
                  <a:gd name="T4" fmla="*/ 9 w 84"/>
                  <a:gd name="T5" fmla="*/ 5 h 44"/>
                  <a:gd name="T6" fmla="*/ 13 w 84"/>
                  <a:gd name="T7" fmla="*/ 2 h 44"/>
                  <a:gd name="T8" fmla="*/ 17 w 84"/>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44">
                    <a:moveTo>
                      <a:pt x="0" y="44"/>
                    </a:moveTo>
                    <a:lnTo>
                      <a:pt x="20" y="34"/>
                    </a:lnTo>
                    <a:lnTo>
                      <a:pt x="42" y="23"/>
                    </a:lnTo>
                    <a:lnTo>
                      <a:pt x="62" y="12"/>
                    </a:lnTo>
                    <a:lnTo>
                      <a:pt x="8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5" name="Freeform 268"/>
              <p:cNvSpPr>
                <a:spLocks/>
              </p:cNvSpPr>
              <p:nvPr/>
            </p:nvSpPr>
            <p:spPr bwMode="auto">
              <a:xfrm>
                <a:off x="1501" y="2745"/>
                <a:ext cx="7" cy="6"/>
              </a:xfrm>
              <a:custGeom>
                <a:avLst/>
                <a:gdLst>
                  <a:gd name="T0" fmla="*/ 0 w 34"/>
                  <a:gd name="T1" fmla="*/ 6 h 28"/>
                  <a:gd name="T2" fmla="*/ 2 w 34"/>
                  <a:gd name="T3" fmla="*/ 5 h 28"/>
                  <a:gd name="T4" fmla="*/ 4 w 34"/>
                  <a:gd name="T5" fmla="*/ 3 h 28"/>
                  <a:gd name="T6" fmla="*/ 5 w 34"/>
                  <a:gd name="T7" fmla="*/ 2 h 28"/>
                  <a:gd name="T8" fmla="*/ 7 w 34"/>
                  <a:gd name="T9" fmla="*/ 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28">
                    <a:moveTo>
                      <a:pt x="0" y="28"/>
                    </a:moveTo>
                    <a:lnTo>
                      <a:pt x="9" y="21"/>
                    </a:lnTo>
                    <a:lnTo>
                      <a:pt x="17" y="14"/>
                    </a:lnTo>
                    <a:lnTo>
                      <a:pt x="26" y="8"/>
                    </a:lnTo>
                    <a:lnTo>
                      <a:pt x="3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6" name="Freeform 269"/>
              <p:cNvSpPr>
                <a:spLocks/>
              </p:cNvSpPr>
              <p:nvPr/>
            </p:nvSpPr>
            <p:spPr bwMode="auto">
              <a:xfrm>
                <a:off x="1378" y="2365"/>
                <a:ext cx="6" cy="5"/>
              </a:xfrm>
              <a:custGeom>
                <a:avLst/>
                <a:gdLst>
                  <a:gd name="T0" fmla="*/ 6 w 32"/>
                  <a:gd name="T1" fmla="*/ 0 h 25"/>
                  <a:gd name="T2" fmla="*/ 5 w 32"/>
                  <a:gd name="T3" fmla="*/ 1 h 25"/>
                  <a:gd name="T4" fmla="*/ 3 w 32"/>
                  <a:gd name="T5" fmla="*/ 2 h 25"/>
                  <a:gd name="T6" fmla="*/ 2 w 32"/>
                  <a:gd name="T7" fmla="*/ 4 h 25"/>
                  <a:gd name="T8" fmla="*/ 0 w 32"/>
                  <a:gd name="T9" fmla="*/ 5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25">
                    <a:moveTo>
                      <a:pt x="32" y="0"/>
                    </a:moveTo>
                    <a:lnTo>
                      <a:pt x="24" y="7"/>
                    </a:lnTo>
                    <a:lnTo>
                      <a:pt x="16" y="12"/>
                    </a:lnTo>
                    <a:lnTo>
                      <a:pt x="8" y="19"/>
                    </a:lnTo>
                    <a:lnTo>
                      <a:pt x="0" y="2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7" name="Freeform 270"/>
              <p:cNvSpPr>
                <a:spLocks/>
              </p:cNvSpPr>
              <p:nvPr/>
            </p:nvSpPr>
            <p:spPr bwMode="auto">
              <a:xfrm>
                <a:off x="1336" y="2399"/>
                <a:ext cx="12" cy="15"/>
              </a:xfrm>
              <a:custGeom>
                <a:avLst/>
                <a:gdLst>
                  <a:gd name="T0" fmla="*/ 12 w 61"/>
                  <a:gd name="T1" fmla="*/ 0 h 73"/>
                  <a:gd name="T2" fmla="*/ 9 w 61"/>
                  <a:gd name="T3" fmla="*/ 4 h 73"/>
                  <a:gd name="T4" fmla="*/ 6 w 61"/>
                  <a:gd name="T5" fmla="*/ 7 h 73"/>
                  <a:gd name="T6" fmla="*/ 3 w 61"/>
                  <a:gd name="T7" fmla="*/ 11 h 73"/>
                  <a:gd name="T8" fmla="*/ 0 w 61"/>
                  <a:gd name="T9" fmla="*/ 15 h 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73">
                    <a:moveTo>
                      <a:pt x="61" y="0"/>
                    </a:moveTo>
                    <a:lnTo>
                      <a:pt x="45" y="18"/>
                    </a:lnTo>
                    <a:lnTo>
                      <a:pt x="30" y="36"/>
                    </a:lnTo>
                    <a:lnTo>
                      <a:pt x="15" y="55"/>
                    </a:lnTo>
                    <a:lnTo>
                      <a:pt x="0" y="7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8" name="Freeform 271"/>
              <p:cNvSpPr>
                <a:spLocks/>
              </p:cNvSpPr>
              <p:nvPr/>
            </p:nvSpPr>
            <p:spPr bwMode="auto">
              <a:xfrm>
                <a:off x="1303" y="2442"/>
                <a:ext cx="13" cy="21"/>
              </a:xfrm>
              <a:custGeom>
                <a:avLst/>
                <a:gdLst>
                  <a:gd name="T0" fmla="*/ 13 w 63"/>
                  <a:gd name="T1" fmla="*/ 0 h 107"/>
                  <a:gd name="T2" fmla="*/ 10 w 63"/>
                  <a:gd name="T3" fmla="*/ 5 h 107"/>
                  <a:gd name="T4" fmla="*/ 6 w 63"/>
                  <a:gd name="T5" fmla="*/ 10 h 107"/>
                  <a:gd name="T6" fmla="*/ 3 w 63"/>
                  <a:gd name="T7" fmla="*/ 16 h 107"/>
                  <a:gd name="T8" fmla="*/ 0 w 63"/>
                  <a:gd name="T9" fmla="*/ 21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107">
                    <a:moveTo>
                      <a:pt x="63" y="0"/>
                    </a:moveTo>
                    <a:lnTo>
                      <a:pt x="47" y="26"/>
                    </a:lnTo>
                    <a:lnTo>
                      <a:pt x="30" y="52"/>
                    </a:lnTo>
                    <a:lnTo>
                      <a:pt x="15" y="79"/>
                    </a:lnTo>
                    <a:lnTo>
                      <a:pt x="0" y="10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99" name="Freeform 272"/>
              <p:cNvSpPr>
                <a:spLocks/>
              </p:cNvSpPr>
              <p:nvPr/>
            </p:nvSpPr>
            <p:spPr bwMode="auto">
              <a:xfrm>
                <a:off x="1280" y="2493"/>
                <a:ext cx="9" cy="21"/>
              </a:xfrm>
              <a:custGeom>
                <a:avLst/>
                <a:gdLst>
                  <a:gd name="T0" fmla="*/ 9 w 45"/>
                  <a:gd name="T1" fmla="*/ 0 h 109"/>
                  <a:gd name="T2" fmla="*/ 6 w 45"/>
                  <a:gd name="T3" fmla="*/ 5 h 109"/>
                  <a:gd name="T4" fmla="*/ 4 w 45"/>
                  <a:gd name="T5" fmla="*/ 10 h 109"/>
                  <a:gd name="T6" fmla="*/ 2 w 45"/>
                  <a:gd name="T7" fmla="*/ 16 h 109"/>
                  <a:gd name="T8" fmla="*/ 0 w 45"/>
                  <a:gd name="T9" fmla="*/ 21 h 1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109">
                    <a:moveTo>
                      <a:pt x="45" y="0"/>
                    </a:moveTo>
                    <a:lnTo>
                      <a:pt x="32" y="27"/>
                    </a:lnTo>
                    <a:lnTo>
                      <a:pt x="21" y="54"/>
                    </a:lnTo>
                    <a:lnTo>
                      <a:pt x="10" y="81"/>
                    </a:lnTo>
                    <a:lnTo>
                      <a:pt x="0" y="10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0" name="Freeform 273"/>
              <p:cNvSpPr>
                <a:spLocks/>
              </p:cNvSpPr>
              <p:nvPr/>
            </p:nvSpPr>
            <p:spPr bwMode="auto">
              <a:xfrm>
                <a:off x="1264" y="2550"/>
                <a:ext cx="4" cy="16"/>
              </a:xfrm>
              <a:custGeom>
                <a:avLst/>
                <a:gdLst>
                  <a:gd name="T0" fmla="*/ 4 w 19"/>
                  <a:gd name="T1" fmla="*/ 0 h 81"/>
                  <a:gd name="T2" fmla="*/ 3 w 19"/>
                  <a:gd name="T3" fmla="*/ 4 h 81"/>
                  <a:gd name="T4" fmla="*/ 2 w 19"/>
                  <a:gd name="T5" fmla="*/ 8 h 81"/>
                  <a:gd name="T6" fmla="*/ 1 w 19"/>
                  <a:gd name="T7" fmla="*/ 12 h 81"/>
                  <a:gd name="T8" fmla="*/ 0 w 19"/>
                  <a:gd name="T9" fmla="*/ 16 h 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81">
                    <a:moveTo>
                      <a:pt x="19" y="0"/>
                    </a:moveTo>
                    <a:lnTo>
                      <a:pt x="14" y="20"/>
                    </a:lnTo>
                    <a:lnTo>
                      <a:pt x="9" y="40"/>
                    </a:lnTo>
                    <a:lnTo>
                      <a:pt x="5" y="61"/>
                    </a:lnTo>
                    <a:lnTo>
                      <a:pt x="0" y="8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1" name="Freeform 274"/>
              <p:cNvSpPr>
                <a:spLocks/>
              </p:cNvSpPr>
              <p:nvPr/>
            </p:nvSpPr>
            <p:spPr bwMode="auto">
              <a:xfrm>
                <a:off x="1259" y="2613"/>
                <a:ext cx="0" cy="3"/>
              </a:xfrm>
              <a:custGeom>
                <a:avLst/>
                <a:gdLst>
                  <a:gd name="T0" fmla="*/ 1 w 1"/>
                  <a:gd name="T1" fmla="*/ 0 h 16"/>
                  <a:gd name="T2" fmla="*/ 0 w 1"/>
                  <a:gd name="T3" fmla="*/ 2 h 16"/>
                  <a:gd name="T4" fmla="*/ 0 w 1"/>
                  <a:gd name="T5" fmla="*/ 3 h 16"/>
                  <a:gd name="T6" fmla="*/ 0 60000 65536"/>
                  <a:gd name="T7" fmla="*/ 0 60000 65536"/>
                  <a:gd name="T8" fmla="*/ 0 60000 65536"/>
                </a:gdLst>
                <a:ahLst/>
                <a:cxnLst>
                  <a:cxn ang="T6">
                    <a:pos x="T0" y="T1"/>
                  </a:cxn>
                  <a:cxn ang="T7">
                    <a:pos x="T2" y="T3"/>
                  </a:cxn>
                  <a:cxn ang="T8">
                    <a:pos x="T4" y="T5"/>
                  </a:cxn>
                </a:cxnLst>
                <a:rect l="0" t="0" r="r" b="b"/>
                <a:pathLst>
                  <a:path w="1" h="16">
                    <a:moveTo>
                      <a:pt x="1" y="0"/>
                    </a:moveTo>
                    <a:lnTo>
                      <a:pt x="0" y="8"/>
                    </a:lnTo>
                    <a:lnTo>
                      <a:pt x="0" y="1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2" name="Freeform 275"/>
              <p:cNvSpPr>
                <a:spLocks/>
              </p:cNvSpPr>
              <p:nvPr/>
            </p:nvSpPr>
            <p:spPr bwMode="auto">
              <a:xfrm>
                <a:off x="1300" y="3072"/>
                <a:ext cx="1" cy="13"/>
              </a:xfrm>
              <a:custGeom>
                <a:avLst/>
                <a:gdLst>
                  <a:gd name="T0" fmla="*/ 1 w 4"/>
                  <a:gd name="T1" fmla="*/ 13 h 69"/>
                  <a:gd name="T2" fmla="*/ 1 w 4"/>
                  <a:gd name="T3" fmla="*/ 12 h 69"/>
                  <a:gd name="T4" fmla="*/ 1 w 4"/>
                  <a:gd name="T5" fmla="*/ 12 h 69"/>
                  <a:gd name="T6" fmla="*/ 1 w 4"/>
                  <a:gd name="T7" fmla="*/ 11 h 69"/>
                  <a:gd name="T8" fmla="*/ 1 w 4"/>
                  <a:gd name="T9" fmla="*/ 11 h 69"/>
                  <a:gd name="T10" fmla="*/ 1 w 4"/>
                  <a:gd name="T11" fmla="*/ 10 h 69"/>
                  <a:gd name="T12" fmla="*/ 1 w 4"/>
                  <a:gd name="T13" fmla="*/ 10 h 69"/>
                  <a:gd name="T14" fmla="*/ 1 w 4"/>
                  <a:gd name="T15" fmla="*/ 9 h 69"/>
                  <a:gd name="T16" fmla="*/ 1 w 4"/>
                  <a:gd name="T17" fmla="*/ 9 h 69"/>
                  <a:gd name="T18" fmla="*/ 0 w 4"/>
                  <a:gd name="T19" fmla="*/ 8 h 69"/>
                  <a:gd name="T20" fmla="*/ 0 w 4"/>
                  <a:gd name="T21" fmla="*/ 8 h 69"/>
                  <a:gd name="T22" fmla="*/ 0 w 4"/>
                  <a:gd name="T23" fmla="*/ 7 h 69"/>
                  <a:gd name="T24" fmla="*/ 0 w 4"/>
                  <a:gd name="T25" fmla="*/ 6 h 69"/>
                  <a:gd name="T26" fmla="*/ 0 w 4"/>
                  <a:gd name="T27" fmla="*/ 6 h 69"/>
                  <a:gd name="T28" fmla="*/ 0 w 4"/>
                  <a:gd name="T29" fmla="*/ 5 h 69"/>
                  <a:gd name="T30" fmla="*/ 0 w 4"/>
                  <a:gd name="T31" fmla="*/ 5 h 69"/>
                  <a:gd name="T32" fmla="*/ 0 w 4"/>
                  <a:gd name="T33" fmla="*/ 4 h 69"/>
                  <a:gd name="T34" fmla="*/ 0 w 4"/>
                  <a:gd name="T35" fmla="*/ 4 h 69"/>
                  <a:gd name="T36" fmla="*/ 0 w 4"/>
                  <a:gd name="T37" fmla="*/ 3 h 69"/>
                  <a:gd name="T38" fmla="*/ 0 w 4"/>
                  <a:gd name="T39" fmla="*/ 3 h 69"/>
                  <a:gd name="T40" fmla="*/ 0 w 4"/>
                  <a:gd name="T41" fmla="*/ 2 h 69"/>
                  <a:gd name="T42" fmla="*/ 0 w 4"/>
                  <a:gd name="T43" fmla="*/ 2 h 69"/>
                  <a:gd name="T44" fmla="*/ 0 w 4"/>
                  <a:gd name="T45" fmla="*/ 1 h 69"/>
                  <a:gd name="T46" fmla="*/ 0 w 4"/>
                  <a:gd name="T47" fmla="*/ 0 h 69"/>
                  <a:gd name="T48" fmla="*/ 0 w 4"/>
                  <a:gd name="T49" fmla="*/ 0 h 6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 h="69">
                    <a:moveTo>
                      <a:pt x="4" y="69"/>
                    </a:moveTo>
                    <a:lnTo>
                      <a:pt x="3" y="66"/>
                    </a:lnTo>
                    <a:lnTo>
                      <a:pt x="3" y="63"/>
                    </a:lnTo>
                    <a:lnTo>
                      <a:pt x="3" y="61"/>
                    </a:lnTo>
                    <a:lnTo>
                      <a:pt x="2" y="57"/>
                    </a:lnTo>
                    <a:lnTo>
                      <a:pt x="2" y="54"/>
                    </a:lnTo>
                    <a:lnTo>
                      <a:pt x="2" y="52"/>
                    </a:lnTo>
                    <a:lnTo>
                      <a:pt x="2" y="49"/>
                    </a:lnTo>
                    <a:lnTo>
                      <a:pt x="2" y="46"/>
                    </a:lnTo>
                    <a:lnTo>
                      <a:pt x="1" y="43"/>
                    </a:lnTo>
                    <a:lnTo>
                      <a:pt x="1" y="40"/>
                    </a:lnTo>
                    <a:lnTo>
                      <a:pt x="1" y="37"/>
                    </a:lnTo>
                    <a:lnTo>
                      <a:pt x="1" y="34"/>
                    </a:lnTo>
                    <a:lnTo>
                      <a:pt x="1" y="32"/>
                    </a:lnTo>
                    <a:lnTo>
                      <a:pt x="1" y="28"/>
                    </a:lnTo>
                    <a:lnTo>
                      <a:pt x="0" y="25"/>
                    </a:lnTo>
                    <a:lnTo>
                      <a:pt x="0" y="23"/>
                    </a:lnTo>
                    <a:lnTo>
                      <a:pt x="0" y="20"/>
                    </a:lnTo>
                    <a:lnTo>
                      <a:pt x="0" y="17"/>
                    </a:lnTo>
                    <a:lnTo>
                      <a:pt x="0" y="14"/>
                    </a:lnTo>
                    <a:lnTo>
                      <a:pt x="0" y="11"/>
                    </a:lnTo>
                    <a:lnTo>
                      <a:pt x="0" y="8"/>
                    </a:lnTo>
                    <a:lnTo>
                      <a:pt x="0" y="5"/>
                    </a:lnTo>
                    <a:lnTo>
                      <a:pt x="0"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3" name="Freeform 276"/>
              <p:cNvSpPr>
                <a:spLocks/>
              </p:cNvSpPr>
              <p:nvPr/>
            </p:nvSpPr>
            <p:spPr bwMode="auto">
              <a:xfrm>
                <a:off x="1301" y="3085"/>
                <a:ext cx="6" cy="5"/>
              </a:xfrm>
              <a:custGeom>
                <a:avLst/>
                <a:gdLst>
                  <a:gd name="T0" fmla="*/ 0 w 30"/>
                  <a:gd name="T1" fmla="*/ 0 h 23"/>
                  <a:gd name="T2" fmla="*/ 3 w 30"/>
                  <a:gd name="T3" fmla="*/ 3 h 23"/>
                  <a:gd name="T4" fmla="*/ 6 w 30"/>
                  <a:gd name="T5" fmla="*/ 5 h 23"/>
                  <a:gd name="T6" fmla="*/ 0 60000 65536"/>
                  <a:gd name="T7" fmla="*/ 0 60000 65536"/>
                  <a:gd name="T8" fmla="*/ 0 60000 65536"/>
                </a:gdLst>
                <a:ahLst/>
                <a:cxnLst>
                  <a:cxn ang="T6">
                    <a:pos x="T0" y="T1"/>
                  </a:cxn>
                  <a:cxn ang="T7">
                    <a:pos x="T2" y="T3"/>
                  </a:cxn>
                  <a:cxn ang="T8">
                    <a:pos x="T4" y="T5"/>
                  </a:cxn>
                </a:cxnLst>
                <a:rect l="0" t="0" r="r" b="b"/>
                <a:pathLst>
                  <a:path w="30" h="23">
                    <a:moveTo>
                      <a:pt x="0" y="0"/>
                    </a:moveTo>
                    <a:lnTo>
                      <a:pt x="15" y="12"/>
                    </a:lnTo>
                    <a:lnTo>
                      <a:pt x="30" y="2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4" name="Freeform 277"/>
              <p:cNvSpPr>
                <a:spLocks/>
              </p:cNvSpPr>
              <p:nvPr/>
            </p:nvSpPr>
            <p:spPr bwMode="auto">
              <a:xfrm>
                <a:off x="1277" y="3023"/>
                <a:ext cx="5" cy="28"/>
              </a:xfrm>
              <a:custGeom>
                <a:avLst/>
                <a:gdLst>
                  <a:gd name="T0" fmla="*/ 0 w 25"/>
                  <a:gd name="T1" fmla="*/ 28 h 144"/>
                  <a:gd name="T2" fmla="*/ 0 w 25"/>
                  <a:gd name="T3" fmla="*/ 27 h 144"/>
                  <a:gd name="T4" fmla="*/ 0 w 25"/>
                  <a:gd name="T5" fmla="*/ 26 h 144"/>
                  <a:gd name="T6" fmla="*/ 0 w 25"/>
                  <a:gd name="T7" fmla="*/ 24 h 144"/>
                  <a:gd name="T8" fmla="*/ 0 w 25"/>
                  <a:gd name="T9" fmla="*/ 23 h 144"/>
                  <a:gd name="T10" fmla="*/ 1 w 25"/>
                  <a:gd name="T11" fmla="*/ 22 h 144"/>
                  <a:gd name="T12" fmla="*/ 1 w 25"/>
                  <a:gd name="T13" fmla="*/ 21 h 144"/>
                  <a:gd name="T14" fmla="*/ 1 w 25"/>
                  <a:gd name="T15" fmla="*/ 19 h 144"/>
                  <a:gd name="T16" fmla="*/ 1 w 25"/>
                  <a:gd name="T17" fmla="*/ 18 h 144"/>
                  <a:gd name="T18" fmla="*/ 1 w 25"/>
                  <a:gd name="T19" fmla="*/ 17 h 144"/>
                  <a:gd name="T20" fmla="*/ 2 w 25"/>
                  <a:gd name="T21" fmla="*/ 16 h 144"/>
                  <a:gd name="T22" fmla="*/ 2 w 25"/>
                  <a:gd name="T23" fmla="*/ 15 h 144"/>
                  <a:gd name="T24" fmla="*/ 2 w 25"/>
                  <a:gd name="T25" fmla="*/ 13 h 144"/>
                  <a:gd name="T26" fmla="*/ 2 w 25"/>
                  <a:gd name="T27" fmla="*/ 12 h 144"/>
                  <a:gd name="T28" fmla="*/ 2 w 25"/>
                  <a:gd name="T29" fmla="*/ 11 h 144"/>
                  <a:gd name="T30" fmla="*/ 3 w 25"/>
                  <a:gd name="T31" fmla="*/ 10 h 144"/>
                  <a:gd name="T32" fmla="*/ 3 w 25"/>
                  <a:gd name="T33" fmla="*/ 9 h 144"/>
                  <a:gd name="T34" fmla="*/ 3 w 25"/>
                  <a:gd name="T35" fmla="*/ 7 h 144"/>
                  <a:gd name="T36" fmla="*/ 3 w 25"/>
                  <a:gd name="T37" fmla="*/ 6 h 144"/>
                  <a:gd name="T38" fmla="*/ 4 w 25"/>
                  <a:gd name="T39" fmla="*/ 5 h 144"/>
                  <a:gd name="T40" fmla="*/ 4 w 25"/>
                  <a:gd name="T41" fmla="*/ 4 h 144"/>
                  <a:gd name="T42" fmla="*/ 4 w 25"/>
                  <a:gd name="T43" fmla="*/ 3 h 144"/>
                  <a:gd name="T44" fmla="*/ 4 w 25"/>
                  <a:gd name="T45" fmla="*/ 2 h 144"/>
                  <a:gd name="T46" fmla="*/ 5 w 25"/>
                  <a:gd name="T47" fmla="*/ 1 h 144"/>
                  <a:gd name="T48" fmla="*/ 5 w 25"/>
                  <a:gd name="T49" fmla="*/ 0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5" h="144">
                    <a:moveTo>
                      <a:pt x="0" y="144"/>
                    </a:moveTo>
                    <a:lnTo>
                      <a:pt x="1" y="139"/>
                    </a:lnTo>
                    <a:lnTo>
                      <a:pt x="1" y="132"/>
                    </a:lnTo>
                    <a:lnTo>
                      <a:pt x="2" y="125"/>
                    </a:lnTo>
                    <a:lnTo>
                      <a:pt x="2" y="120"/>
                    </a:lnTo>
                    <a:lnTo>
                      <a:pt x="3" y="113"/>
                    </a:lnTo>
                    <a:lnTo>
                      <a:pt x="4" y="106"/>
                    </a:lnTo>
                    <a:lnTo>
                      <a:pt x="4" y="100"/>
                    </a:lnTo>
                    <a:lnTo>
                      <a:pt x="5" y="94"/>
                    </a:lnTo>
                    <a:lnTo>
                      <a:pt x="6" y="87"/>
                    </a:lnTo>
                    <a:lnTo>
                      <a:pt x="8" y="82"/>
                    </a:lnTo>
                    <a:lnTo>
                      <a:pt x="9" y="75"/>
                    </a:lnTo>
                    <a:lnTo>
                      <a:pt x="10" y="69"/>
                    </a:lnTo>
                    <a:lnTo>
                      <a:pt x="11" y="63"/>
                    </a:lnTo>
                    <a:lnTo>
                      <a:pt x="12" y="56"/>
                    </a:lnTo>
                    <a:lnTo>
                      <a:pt x="13" y="51"/>
                    </a:lnTo>
                    <a:lnTo>
                      <a:pt x="14" y="45"/>
                    </a:lnTo>
                    <a:lnTo>
                      <a:pt x="15" y="38"/>
                    </a:lnTo>
                    <a:lnTo>
                      <a:pt x="17" y="33"/>
                    </a:lnTo>
                    <a:lnTo>
                      <a:pt x="18" y="27"/>
                    </a:lnTo>
                    <a:lnTo>
                      <a:pt x="19" y="22"/>
                    </a:lnTo>
                    <a:lnTo>
                      <a:pt x="20" y="16"/>
                    </a:lnTo>
                    <a:lnTo>
                      <a:pt x="22" y="11"/>
                    </a:lnTo>
                    <a:lnTo>
                      <a:pt x="23" y="5"/>
                    </a:lnTo>
                    <a:lnTo>
                      <a:pt x="2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5" name="Freeform 278"/>
              <p:cNvSpPr>
                <a:spLocks/>
              </p:cNvSpPr>
              <p:nvPr/>
            </p:nvSpPr>
            <p:spPr bwMode="auto">
              <a:xfrm>
                <a:off x="1277" y="3051"/>
                <a:ext cx="4" cy="9"/>
              </a:xfrm>
              <a:custGeom>
                <a:avLst/>
                <a:gdLst>
                  <a:gd name="T0" fmla="*/ 0 w 19"/>
                  <a:gd name="T1" fmla="*/ 0 h 42"/>
                  <a:gd name="T2" fmla="*/ 1 w 19"/>
                  <a:gd name="T3" fmla="*/ 2 h 42"/>
                  <a:gd name="T4" fmla="*/ 2 w 19"/>
                  <a:gd name="T5" fmla="*/ 5 h 42"/>
                  <a:gd name="T6" fmla="*/ 3 w 19"/>
                  <a:gd name="T7" fmla="*/ 7 h 42"/>
                  <a:gd name="T8" fmla="*/ 4 w 19"/>
                  <a:gd name="T9" fmla="*/ 9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42">
                    <a:moveTo>
                      <a:pt x="0" y="0"/>
                    </a:moveTo>
                    <a:lnTo>
                      <a:pt x="5" y="11"/>
                    </a:lnTo>
                    <a:lnTo>
                      <a:pt x="10" y="21"/>
                    </a:lnTo>
                    <a:lnTo>
                      <a:pt x="15" y="31"/>
                    </a:lnTo>
                    <a:lnTo>
                      <a:pt x="19" y="4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6" name="Freeform 279"/>
              <p:cNvSpPr>
                <a:spLocks/>
              </p:cNvSpPr>
              <p:nvPr/>
            </p:nvSpPr>
            <p:spPr bwMode="auto">
              <a:xfrm>
                <a:off x="1267" y="2977"/>
                <a:ext cx="9" cy="26"/>
              </a:xfrm>
              <a:custGeom>
                <a:avLst/>
                <a:gdLst>
                  <a:gd name="T0" fmla="*/ 0 w 41"/>
                  <a:gd name="T1" fmla="*/ 26 h 130"/>
                  <a:gd name="T2" fmla="*/ 0 w 41"/>
                  <a:gd name="T3" fmla="*/ 25 h 130"/>
                  <a:gd name="T4" fmla="*/ 0 w 41"/>
                  <a:gd name="T5" fmla="*/ 23 h 130"/>
                  <a:gd name="T6" fmla="*/ 1 w 41"/>
                  <a:gd name="T7" fmla="*/ 22 h 130"/>
                  <a:gd name="T8" fmla="*/ 1 w 41"/>
                  <a:gd name="T9" fmla="*/ 21 h 130"/>
                  <a:gd name="T10" fmla="*/ 2 w 41"/>
                  <a:gd name="T11" fmla="*/ 20 h 130"/>
                  <a:gd name="T12" fmla="*/ 2 w 41"/>
                  <a:gd name="T13" fmla="*/ 19 h 130"/>
                  <a:gd name="T14" fmla="*/ 2 w 41"/>
                  <a:gd name="T15" fmla="*/ 17 h 130"/>
                  <a:gd name="T16" fmla="*/ 3 w 41"/>
                  <a:gd name="T17" fmla="*/ 16 h 130"/>
                  <a:gd name="T18" fmla="*/ 3 w 41"/>
                  <a:gd name="T19" fmla="*/ 15 h 130"/>
                  <a:gd name="T20" fmla="*/ 3 w 41"/>
                  <a:gd name="T21" fmla="*/ 14 h 130"/>
                  <a:gd name="T22" fmla="*/ 4 w 41"/>
                  <a:gd name="T23" fmla="*/ 13 h 130"/>
                  <a:gd name="T24" fmla="*/ 4 w 41"/>
                  <a:gd name="T25" fmla="*/ 12 h 130"/>
                  <a:gd name="T26" fmla="*/ 5 w 41"/>
                  <a:gd name="T27" fmla="*/ 11 h 130"/>
                  <a:gd name="T28" fmla="*/ 5 w 41"/>
                  <a:gd name="T29" fmla="*/ 10 h 130"/>
                  <a:gd name="T30" fmla="*/ 5 w 41"/>
                  <a:gd name="T31" fmla="*/ 9 h 130"/>
                  <a:gd name="T32" fmla="*/ 6 w 41"/>
                  <a:gd name="T33" fmla="*/ 7 h 130"/>
                  <a:gd name="T34" fmla="*/ 6 w 41"/>
                  <a:gd name="T35" fmla="*/ 7 h 130"/>
                  <a:gd name="T36" fmla="*/ 7 w 41"/>
                  <a:gd name="T37" fmla="*/ 5 h 130"/>
                  <a:gd name="T38" fmla="*/ 7 w 41"/>
                  <a:gd name="T39" fmla="*/ 5 h 130"/>
                  <a:gd name="T40" fmla="*/ 7 w 41"/>
                  <a:gd name="T41" fmla="*/ 4 h 130"/>
                  <a:gd name="T42" fmla="*/ 8 w 41"/>
                  <a:gd name="T43" fmla="*/ 3 h 130"/>
                  <a:gd name="T44" fmla="*/ 8 w 41"/>
                  <a:gd name="T45" fmla="*/ 2 h 130"/>
                  <a:gd name="T46" fmla="*/ 9 w 41"/>
                  <a:gd name="T47" fmla="*/ 1 h 130"/>
                  <a:gd name="T48" fmla="*/ 9 w 41"/>
                  <a:gd name="T49" fmla="*/ 0 h 1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1" h="130">
                    <a:moveTo>
                      <a:pt x="0" y="130"/>
                    </a:moveTo>
                    <a:lnTo>
                      <a:pt x="1" y="123"/>
                    </a:lnTo>
                    <a:lnTo>
                      <a:pt x="2" y="117"/>
                    </a:lnTo>
                    <a:lnTo>
                      <a:pt x="4" y="112"/>
                    </a:lnTo>
                    <a:lnTo>
                      <a:pt x="5" y="105"/>
                    </a:lnTo>
                    <a:lnTo>
                      <a:pt x="7" y="99"/>
                    </a:lnTo>
                    <a:lnTo>
                      <a:pt x="8" y="93"/>
                    </a:lnTo>
                    <a:lnTo>
                      <a:pt x="10" y="87"/>
                    </a:lnTo>
                    <a:lnTo>
                      <a:pt x="12" y="82"/>
                    </a:lnTo>
                    <a:lnTo>
                      <a:pt x="13" y="76"/>
                    </a:lnTo>
                    <a:lnTo>
                      <a:pt x="15" y="70"/>
                    </a:lnTo>
                    <a:lnTo>
                      <a:pt x="17" y="65"/>
                    </a:lnTo>
                    <a:lnTo>
                      <a:pt x="19" y="59"/>
                    </a:lnTo>
                    <a:lnTo>
                      <a:pt x="21" y="54"/>
                    </a:lnTo>
                    <a:lnTo>
                      <a:pt x="23" y="48"/>
                    </a:lnTo>
                    <a:lnTo>
                      <a:pt x="25" y="43"/>
                    </a:lnTo>
                    <a:lnTo>
                      <a:pt x="26" y="37"/>
                    </a:lnTo>
                    <a:lnTo>
                      <a:pt x="28" y="33"/>
                    </a:lnTo>
                    <a:lnTo>
                      <a:pt x="30" y="27"/>
                    </a:lnTo>
                    <a:lnTo>
                      <a:pt x="32" y="23"/>
                    </a:lnTo>
                    <a:lnTo>
                      <a:pt x="34" y="18"/>
                    </a:lnTo>
                    <a:lnTo>
                      <a:pt x="36" y="14"/>
                    </a:lnTo>
                    <a:lnTo>
                      <a:pt x="37" y="8"/>
                    </a:lnTo>
                    <a:lnTo>
                      <a:pt x="39" y="4"/>
                    </a:lnTo>
                    <a:lnTo>
                      <a:pt x="4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07" name="Line 280"/>
              <p:cNvSpPr>
                <a:spLocks noChangeShapeType="1"/>
              </p:cNvSpPr>
              <p:nvPr/>
            </p:nvSpPr>
            <p:spPr bwMode="auto">
              <a:xfrm>
                <a:off x="1277" y="297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08" name="Line 281"/>
              <p:cNvSpPr>
                <a:spLocks noChangeShapeType="1"/>
              </p:cNvSpPr>
              <p:nvPr/>
            </p:nvSpPr>
            <p:spPr bwMode="auto">
              <a:xfrm flipH="1">
                <a:off x="1276" y="2973"/>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09" name="Freeform 282"/>
              <p:cNvSpPr>
                <a:spLocks/>
              </p:cNvSpPr>
              <p:nvPr/>
            </p:nvSpPr>
            <p:spPr bwMode="auto">
              <a:xfrm>
                <a:off x="1267" y="3003"/>
                <a:ext cx="1" cy="11"/>
              </a:xfrm>
              <a:custGeom>
                <a:avLst/>
                <a:gdLst>
                  <a:gd name="T0" fmla="*/ 0 w 4"/>
                  <a:gd name="T1" fmla="*/ 0 h 53"/>
                  <a:gd name="T2" fmla="*/ 0 w 4"/>
                  <a:gd name="T3" fmla="*/ 3 h 53"/>
                  <a:gd name="T4" fmla="*/ 1 w 4"/>
                  <a:gd name="T5" fmla="*/ 5 h 53"/>
                  <a:gd name="T6" fmla="*/ 1 w 4"/>
                  <a:gd name="T7" fmla="*/ 8 h 53"/>
                  <a:gd name="T8" fmla="*/ 1 w 4"/>
                  <a:gd name="T9" fmla="*/ 11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3">
                    <a:moveTo>
                      <a:pt x="0" y="0"/>
                    </a:moveTo>
                    <a:lnTo>
                      <a:pt x="0" y="13"/>
                    </a:lnTo>
                    <a:lnTo>
                      <a:pt x="2" y="26"/>
                    </a:lnTo>
                    <a:lnTo>
                      <a:pt x="3" y="40"/>
                    </a:lnTo>
                    <a:lnTo>
                      <a:pt x="4" y="5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10" name="Freeform 283"/>
              <p:cNvSpPr>
                <a:spLocks/>
              </p:cNvSpPr>
              <p:nvPr/>
            </p:nvSpPr>
            <p:spPr bwMode="auto">
              <a:xfrm>
                <a:off x="1271" y="2924"/>
                <a:ext cx="10" cy="20"/>
              </a:xfrm>
              <a:custGeom>
                <a:avLst/>
                <a:gdLst>
                  <a:gd name="T0" fmla="*/ 0 w 49"/>
                  <a:gd name="T1" fmla="*/ 20 h 99"/>
                  <a:gd name="T2" fmla="*/ 0 w 49"/>
                  <a:gd name="T3" fmla="*/ 19 h 99"/>
                  <a:gd name="T4" fmla="*/ 1 w 49"/>
                  <a:gd name="T5" fmla="*/ 18 h 99"/>
                  <a:gd name="T6" fmla="*/ 1 w 49"/>
                  <a:gd name="T7" fmla="*/ 17 h 99"/>
                  <a:gd name="T8" fmla="*/ 2 w 49"/>
                  <a:gd name="T9" fmla="*/ 16 h 99"/>
                  <a:gd name="T10" fmla="*/ 2 w 49"/>
                  <a:gd name="T11" fmla="*/ 15 h 99"/>
                  <a:gd name="T12" fmla="*/ 2 w 49"/>
                  <a:gd name="T13" fmla="*/ 14 h 99"/>
                  <a:gd name="T14" fmla="*/ 3 w 49"/>
                  <a:gd name="T15" fmla="*/ 13 h 99"/>
                  <a:gd name="T16" fmla="*/ 3 w 49"/>
                  <a:gd name="T17" fmla="*/ 12 h 99"/>
                  <a:gd name="T18" fmla="*/ 4 w 49"/>
                  <a:gd name="T19" fmla="*/ 11 h 99"/>
                  <a:gd name="T20" fmla="*/ 4 w 49"/>
                  <a:gd name="T21" fmla="*/ 11 h 99"/>
                  <a:gd name="T22" fmla="*/ 4 w 49"/>
                  <a:gd name="T23" fmla="*/ 9 h 99"/>
                  <a:gd name="T24" fmla="*/ 5 w 49"/>
                  <a:gd name="T25" fmla="*/ 9 h 99"/>
                  <a:gd name="T26" fmla="*/ 5 w 49"/>
                  <a:gd name="T27" fmla="*/ 8 h 99"/>
                  <a:gd name="T28" fmla="*/ 6 w 49"/>
                  <a:gd name="T29" fmla="*/ 7 h 99"/>
                  <a:gd name="T30" fmla="*/ 6 w 49"/>
                  <a:gd name="T31" fmla="*/ 6 h 99"/>
                  <a:gd name="T32" fmla="*/ 7 w 49"/>
                  <a:gd name="T33" fmla="*/ 5 h 99"/>
                  <a:gd name="T34" fmla="*/ 7 w 49"/>
                  <a:gd name="T35" fmla="*/ 5 h 99"/>
                  <a:gd name="T36" fmla="*/ 7 w 49"/>
                  <a:gd name="T37" fmla="*/ 4 h 99"/>
                  <a:gd name="T38" fmla="*/ 8 w 49"/>
                  <a:gd name="T39" fmla="*/ 3 h 99"/>
                  <a:gd name="T40" fmla="*/ 8 w 49"/>
                  <a:gd name="T41" fmla="*/ 3 h 99"/>
                  <a:gd name="T42" fmla="*/ 9 w 49"/>
                  <a:gd name="T43" fmla="*/ 2 h 99"/>
                  <a:gd name="T44" fmla="*/ 9 w 49"/>
                  <a:gd name="T45" fmla="*/ 1 h 99"/>
                  <a:gd name="T46" fmla="*/ 10 w 49"/>
                  <a:gd name="T47" fmla="*/ 1 h 99"/>
                  <a:gd name="T48" fmla="*/ 10 w 49"/>
                  <a:gd name="T49" fmla="*/ 0 h 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9" h="99">
                    <a:moveTo>
                      <a:pt x="0" y="99"/>
                    </a:moveTo>
                    <a:lnTo>
                      <a:pt x="2" y="95"/>
                    </a:lnTo>
                    <a:lnTo>
                      <a:pt x="4" y="89"/>
                    </a:lnTo>
                    <a:lnTo>
                      <a:pt x="6" y="85"/>
                    </a:lnTo>
                    <a:lnTo>
                      <a:pt x="8" y="79"/>
                    </a:lnTo>
                    <a:lnTo>
                      <a:pt x="10" y="75"/>
                    </a:lnTo>
                    <a:lnTo>
                      <a:pt x="12" y="69"/>
                    </a:lnTo>
                    <a:lnTo>
                      <a:pt x="14" y="65"/>
                    </a:lnTo>
                    <a:lnTo>
                      <a:pt x="16" y="60"/>
                    </a:lnTo>
                    <a:lnTo>
                      <a:pt x="18" y="56"/>
                    </a:lnTo>
                    <a:lnTo>
                      <a:pt x="20" y="52"/>
                    </a:lnTo>
                    <a:lnTo>
                      <a:pt x="22" y="47"/>
                    </a:lnTo>
                    <a:lnTo>
                      <a:pt x="24" y="43"/>
                    </a:lnTo>
                    <a:lnTo>
                      <a:pt x="26" y="38"/>
                    </a:lnTo>
                    <a:lnTo>
                      <a:pt x="28" y="35"/>
                    </a:lnTo>
                    <a:lnTo>
                      <a:pt x="30" y="30"/>
                    </a:lnTo>
                    <a:lnTo>
                      <a:pt x="32" y="27"/>
                    </a:lnTo>
                    <a:lnTo>
                      <a:pt x="34" y="23"/>
                    </a:lnTo>
                    <a:lnTo>
                      <a:pt x="36" y="19"/>
                    </a:lnTo>
                    <a:lnTo>
                      <a:pt x="39" y="16"/>
                    </a:lnTo>
                    <a:lnTo>
                      <a:pt x="41" y="13"/>
                    </a:lnTo>
                    <a:lnTo>
                      <a:pt x="43" y="9"/>
                    </a:lnTo>
                    <a:lnTo>
                      <a:pt x="45" y="6"/>
                    </a:lnTo>
                    <a:lnTo>
                      <a:pt x="47" y="4"/>
                    </a:lnTo>
                    <a:lnTo>
                      <a:pt x="4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11" name="Line 284"/>
              <p:cNvSpPr>
                <a:spLocks noChangeShapeType="1"/>
              </p:cNvSpPr>
              <p:nvPr/>
            </p:nvSpPr>
            <p:spPr bwMode="auto">
              <a:xfrm>
                <a:off x="1283" y="292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12" name="Line 285"/>
              <p:cNvSpPr>
                <a:spLocks noChangeShapeType="1"/>
              </p:cNvSpPr>
              <p:nvPr/>
            </p:nvSpPr>
            <p:spPr bwMode="auto">
              <a:xfrm flipH="1">
                <a:off x="1281" y="2922"/>
                <a:ext cx="2"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13" name="Freeform 286"/>
              <p:cNvSpPr>
                <a:spLocks/>
              </p:cNvSpPr>
              <p:nvPr/>
            </p:nvSpPr>
            <p:spPr bwMode="auto">
              <a:xfrm>
                <a:off x="1269" y="2957"/>
                <a:ext cx="1" cy="0"/>
              </a:xfrm>
              <a:custGeom>
                <a:avLst/>
                <a:gdLst>
                  <a:gd name="T0" fmla="*/ 1 w 2"/>
                  <a:gd name="T1" fmla="*/ 1 h 2"/>
                  <a:gd name="T2" fmla="*/ 1 w 2"/>
                  <a:gd name="T3" fmla="*/ 1 h 2"/>
                  <a:gd name="T4" fmla="*/ 1 w 2"/>
                  <a:gd name="T5" fmla="*/ 1 h 2"/>
                  <a:gd name="T6" fmla="*/ 1 w 2"/>
                  <a:gd name="T7" fmla="*/ 1 h 2"/>
                  <a:gd name="T8" fmla="*/ 1 w 2"/>
                  <a:gd name="T9" fmla="*/ 1 h 2"/>
                  <a:gd name="T10" fmla="*/ 1 w 2"/>
                  <a:gd name="T11" fmla="*/ 1 h 2"/>
                  <a:gd name="T12" fmla="*/ 1 w 2"/>
                  <a:gd name="T13" fmla="*/ 1 h 2"/>
                  <a:gd name="T14" fmla="*/ 1 w 2"/>
                  <a:gd name="T15" fmla="*/ 1 h 2"/>
                  <a:gd name="T16" fmla="*/ 1 w 2"/>
                  <a:gd name="T17" fmla="*/ 1 h 2"/>
                  <a:gd name="T18" fmla="*/ 1 w 2"/>
                  <a:gd name="T19" fmla="*/ 1 h 2"/>
                  <a:gd name="T20" fmla="*/ 1 w 2"/>
                  <a:gd name="T21" fmla="*/ 1 h 2"/>
                  <a:gd name="T22" fmla="*/ 1 w 2"/>
                  <a:gd name="T23" fmla="*/ 1 h 2"/>
                  <a:gd name="T24" fmla="*/ 1 w 2"/>
                  <a:gd name="T25" fmla="*/ 1 h 2"/>
                  <a:gd name="T26" fmla="*/ 1 w 2"/>
                  <a:gd name="T27" fmla="*/ 1 h 2"/>
                  <a:gd name="T28" fmla="*/ 1 w 2"/>
                  <a:gd name="T29" fmla="*/ 1 h 2"/>
                  <a:gd name="T30" fmla="*/ 1 w 2"/>
                  <a:gd name="T31" fmla="*/ 1 h 2"/>
                  <a:gd name="T32" fmla="*/ 1 w 2"/>
                  <a:gd name="T33" fmla="*/ 1 h 2"/>
                  <a:gd name="T34" fmla="*/ 1 w 2"/>
                  <a:gd name="T35" fmla="*/ 1 h 2"/>
                  <a:gd name="T36" fmla="*/ 1 w 2"/>
                  <a:gd name="T37" fmla="*/ 0 h 2"/>
                  <a:gd name="T38" fmla="*/ 1 w 2"/>
                  <a:gd name="T39" fmla="*/ 0 h 2"/>
                  <a:gd name="T40" fmla="*/ 1 w 2"/>
                  <a:gd name="T41" fmla="*/ 0 h 2"/>
                  <a:gd name="T42" fmla="*/ 0 w 2"/>
                  <a:gd name="T43" fmla="*/ 0 h 2"/>
                  <a:gd name="T44" fmla="*/ 0 w 2"/>
                  <a:gd name="T45" fmla="*/ 0 h 2"/>
                  <a:gd name="T46" fmla="*/ 0 w 2"/>
                  <a:gd name="T47" fmla="*/ 0 h 2"/>
                  <a:gd name="T48" fmla="*/ 0 w 2"/>
                  <a:gd name="T49" fmla="*/ 0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2" y="2"/>
                    </a:moveTo>
                    <a:lnTo>
                      <a:pt x="2" y="2"/>
                    </a:lnTo>
                    <a:lnTo>
                      <a:pt x="2" y="1"/>
                    </a:lnTo>
                    <a:lnTo>
                      <a:pt x="1" y="1"/>
                    </a:lnTo>
                    <a:lnTo>
                      <a:pt x="1" y="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14" name="Freeform 287"/>
              <p:cNvSpPr>
                <a:spLocks/>
              </p:cNvSpPr>
              <p:nvPr/>
            </p:nvSpPr>
            <p:spPr bwMode="auto">
              <a:xfrm>
                <a:off x="1269" y="2944"/>
                <a:ext cx="2" cy="13"/>
              </a:xfrm>
              <a:custGeom>
                <a:avLst/>
                <a:gdLst>
                  <a:gd name="T0" fmla="*/ 2 w 11"/>
                  <a:gd name="T1" fmla="*/ 0 h 63"/>
                  <a:gd name="T2" fmla="*/ 1 w 11"/>
                  <a:gd name="T3" fmla="*/ 3 h 63"/>
                  <a:gd name="T4" fmla="*/ 1 w 11"/>
                  <a:gd name="T5" fmla="*/ 7 h 63"/>
                  <a:gd name="T6" fmla="*/ 0 w 11"/>
                  <a:gd name="T7" fmla="*/ 10 h 63"/>
                  <a:gd name="T8" fmla="*/ 0 w 11"/>
                  <a:gd name="T9" fmla="*/ 13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63">
                    <a:moveTo>
                      <a:pt x="11" y="0"/>
                    </a:moveTo>
                    <a:lnTo>
                      <a:pt x="7" y="16"/>
                    </a:lnTo>
                    <a:lnTo>
                      <a:pt x="4" y="32"/>
                    </a:lnTo>
                    <a:lnTo>
                      <a:pt x="2" y="47"/>
                    </a:lnTo>
                    <a:lnTo>
                      <a:pt x="0" y="6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15" name="Freeform 288"/>
              <p:cNvSpPr>
                <a:spLocks/>
              </p:cNvSpPr>
              <p:nvPr/>
            </p:nvSpPr>
            <p:spPr bwMode="auto">
              <a:xfrm>
                <a:off x="1289" y="2869"/>
                <a:ext cx="9" cy="12"/>
              </a:xfrm>
              <a:custGeom>
                <a:avLst/>
                <a:gdLst>
                  <a:gd name="T0" fmla="*/ 0 w 48"/>
                  <a:gd name="T1" fmla="*/ 12 h 62"/>
                  <a:gd name="T2" fmla="*/ 0 w 48"/>
                  <a:gd name="T3" fmla="*/ 11 h 62"/>
                  <a:gd name="T4" fmla="*/ 1 w 48"/>
                  <a:gd name="T5" fmla="*/ 11 h 62"/>
                  <a:gd name="T6" fmla="*/ 1 w 48"/>
                  <a:gd name="T7" fmla="*/ 10 h 62"/>
                  <a:gd name="T8" fmla="*/ 2 w 48"/>
                  <a:gd name="T9" fmla="*/ 9 h 62"/>
                  <a:gd name="T10" fmla="*/ 2 w 48"/>
                  <a:gd name="T11" fmla="*/ 8 h 62"/>
                  <a:gd name="T12" fmla="*/ 3 w 48"/>
                  <a:gd name="T13" fmla="*/ 8 h 62"/>
                  <a:gd name="T14" fmla="*/ 3 w 48"/>
                  <a:gd name="T15" fmla="*/ 7 h 62"/>
                  <a:gd name="T16" fmla="*/ 3 w 48"/>
                  <a:gd name="T17" fmla="*/ 6 h 62"/>
                  <a:gd name="T18" fmla="*/ 4 w 48"/>
                  <a:gd name="T19" fmla="*/ 6 h 62"/>
                  <a:gd name="T20" fmla="*/ 4 w 48"/>
                  <a:gd name="T21" fmla="*/ 5 h 62"/>
                  <a:gd name="T22" fmla="*/ 5 w 48"/>
                  <a:gd name="T23" fmla="*/ 5 h 62"/>
                  <a:gd name="T24" fmla="*/ 5 w 48"/>
                  <a:gd name="T25" fmla="*/ 4 h 62"/>
                  <a:gd name="T26" fmla="*/ 5 w 48"/>
                  <a:gd name="T27" fmla="*/ 4 h 62"/>
                  <a:gd name="T28" fmla="*/ 6 w 48"/>
                  <a:gd name="T29" fmla="*/ 3 h 62"/>
                  <a:gd name="T30" fmla="*/ 6 w 48"/>
                  <a:gd name="T31" fmla="*/ 3 h 62"/>
                  <a:gd name="T32" fmla="*/ 7 w 48"/>
                  <a:gd name="T33" fmla="*/ 2 h 62"/>
                  <a:gd name="T34" fmla="*/ 7 w 48"/>
                  <a:gd name="T35" fmla="*/ 2 h 62"/>
                  <a:gd name="T36" fmla="*/ 7 w 48"/>
                  <a:gd name="T37" fmla="*/ 2 h 62"/>
                  <a:gd name="T38" fmla="*/ 8 w 48"/>
                  <a:gd name="T39" fmla="*/ 1 h 62"/>
                  <a:gd name="T40" fmla="*/ 8 w 48"/>
                  <a:gd name="T41" fmla="*/ 1 h 62"/>
                  <a:gd name="T42" fmla="*/ 8 w 48"/>
                  <a:gd name="T43" fmla="*/ 1 h 62"/>
                  <a:gd name="T44" fmla="*/ 8 w 48"/>
                  <a:gd name="T45" fmla="*/ 0 h 62"/>
                  <a:gd name="T46" fmla="*/ 9 w 48"/>
                  <a:gd name="T47" fmla="*/ 0 h 62"/>
                  <a:gd name="T48" fmla="*/ 9 w 48"/>
                  <a:gd name="T49" fmla="*/ 0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62">
                    <a:moveTo>
                      <a:pt x="0" y="62"/>
                    </a:moveTo>
                    <a:lnTo>
                      <a:pt x="2" y="58"/>
                    </a:lnTo>
                    <a:lnTo>
                      <a:pt x="5" y="55"/>
                    </a:lnTo>
                    <a:lnTo>
                      <a:pt x="7" y="50"/>
                    </a:lnTo>
                    <a:lnTo>
                      <a:pt x="9" y="47"/>
                    </a:lnTo>
                    <a:lnTo>
                      <a:pt x="11" y="43"/>
                    </a:lnTo>
                    <a:lnTo>
                      <a:pt x="14" y="40"/>
                    </a:lnTo>
                    <a:lnTo>
                      <a:pt x="16" y="37"/>
                    </a:lnTo>
                    <a:lnTo>
                      <a:pt x="18" y="33"/>
                    </a:lnTo>
                    <a:lnTo>
                      <a:pt x="20" y="30"/>
                    </a:lnTo>
                    <a:lnTo>
                      <a:pt x="22" y="28"/>
                    </a:lnTo>
                    <a:lnTo>
                      <a:pt x="24" y="25"/>
                    </a:lnTo>
                    <a:lnTo>
                      <a:pt x="27" y="22"/>
                    </a:lnTo>
                    <a:lnTo>
                      <a:pt x="29" y="19"/>
                    </a:lnTo>
                    <a:lnTo>
                      <a:pt x="31" y="17"/>
                    </a:lnTo>
                    <a:lnTo>
                      <a:pt x="33" y="15"/>
                    </a:lnTo>
                    <a:lnTo>
                      <a:pt x="35" y="12"/>
                    </a:lnTo>
                    <a:lnTo>
                      <a:pt x="37" y="10"/>
                    </a:lnTo>
                    <a:lnTo>
                      <a:pt x="39" y="9"/>
                    </a:lnTo>
                    <a:lnTo>
                      <a:pt x="40" y="7"/>
                    </a:lnTo>
                    <a:lnTo>
                      <a:pt x="42" y="4"/>
                    </a:lnTo>
                    <a:lnTo>
                      <a:pt x="44" y="3"/>
                    </a:lnTo>
                    <a:lnTo>
                      <a:pt x="45" y="2"/>
                    </a:lnTo>
                    <a:lnTo>
                      <a:pt x="47" y="1"/>
                    </a:lnTo>
                    <a:lnTo>
                      <a:pt x="4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16" name="Line 289"/>
              <p:cNvSpPr>
                <a:spLocks noChangeShapeType="1"/>
              </p:cNvSpPr>
              <p:nvPr/>
            </p:nvSpPr>
            <p:spPr bwMode="auto">
              <a:xfrm>
                <a:off x="1300" y="2868"/>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17" name="Line 290"/>
              <p:cNvSpPr>
                <a:spLocks noChangeShapeType="1"/>
              </p:cNvSpPr>
              <p:nvPr/>
            </p:nvSpPr>
            <p:spPr bwMode="auto">
              <a:xfrm flipH="1">
                <a:off x="1298" y="2868"/>
                <a:ext cx="2"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18" name="Freeform 291"/>
              <p:cNvSpPr>
                <a:spLocks/>
              </p:cNvSpPr>
              <p:nvPr/>
            </p:nvSpPr>
            <p:spPr bwMode="auto">
              <a:xfrm>
                <a:off x="1284" y="2894"/>
                <a:ext cx="2" cy="5"/>
              </a:xfrm>
              <a:custGeom>
                <a:avLst/>
                <a:gdLst>
                  <a:gd name="T0" fmla="*/ 2 w 7"/>
                  <a:gd name="T1" fmla="*/ 5 h 23"/>
                  <a:gd name="T2" fmla="*/ 2 w 7"/>
                  <a:gd name="T3" fmla="*/ 5 h 23"/>
                  <a:gd name="T4" fmla="*/ 2 w 7"/>
                  <a:gd name="T5" fmla="*/ 5 h 23"/>
                  <a:gd name="T6" fmla="*/ 2 w 7"/>
                  <a:gd name="T7" fmla="*/ 5 h 23"/>
                  <a:gd name="T8" fmla="*/ 1 w 7"/>
                  <a:gd name="T9" fmla="*/ 5 h 23"/>
                  <a:gd name="T10" fmla="*/ 1 w 7"/>
                  <a:gd name="T11" fmla="*/ 5 h 23"/>
                  <a:gd name="T12" fmla="*/ 1 w 7"/>
                  <a:gd name="T13" fmla="*/ 4 h 23"/>
                  <a:gd name="T14" fmla="*/ 1 w 7"/>
                  <a:gd name="T15" fmla="*/ 4 h 23"/>
                  <a:gd name="T16" fmla="*/ 1 w 7"/>
                  <a:gd name="T17" fmla="*/ 4 h 23"/>
                  <a:gd name="T18" fmla="*/ 1 w 7"/>
                  <a:gd name="T19" fmla="*/ 4 h 23"/>
                  <a:gd name="T20" fmla="*/ 1 w 7"/>
                  <a:gd name="T21" fmla="*/ 4 h 23"/>
                  <a:gd name="T22" fmla="*/ 1 w 7"/>
                  <a:gd name="T23" fmla="*/ 4 h 23"/>
                  <a:gd name="T24" fmla="*/ 1 w 7"/>
                  <a:gd name="T25" fmla="*/ 3 h 23"/>
                  <a:gd name="T26" fmla="*/ 1 w 7"/>
                  <a:gd name="T27" fmla="*/ 3 h 23"/>
                  <a:gd name="T28" fmla="*/ 0 w 7"/>
                  <a:gd name="T29" fmla="*/ 3 h 23"/>
                  <a:gd name="T30" fmla="*/ 0 w 7"/>
                  <a:gd name="T31" fmla="*/ 3 h 23"/>
                  <a:gd name="T32" fmla="*/ 0 w 7"/>
                  <a:gd name="T33" fmla="*/ 2 h 23"/>
                  <a:gd name="T34" fmla="*/ 0 w 7"/>
                  <a:gd name="T35" fmla="*/ 2 h 23"/>
                  <a:gd name="T36" fmla="*/ 0 w 7"/>
                  <a:gd name="T37" fmla="*/ 2 h 23"/>
                  <a:gd name="T38" fmla="*/ 0 w 7"/>
                  <a:gd name="T39" fmla="*/ 2 h 23"/>
                  <a:gd name="T40" fmla="*/ 0 w 7"/>
                  <a:gd name="T41" fmla="*/ 1 h 23"/>
                  <a:gd name="T42" fmla="*/ 0 w 7"/>
                  <a:gd name="T43" fmla="*/ 1 h 23"/>
                  <a:gd name="T44" fmla="*/ 0 w 7"/>
                  <a:gd name="T45" fmla="*/ 0 h 23"/>
                  <a:gd name="T46" fmla="*/ 0 w 7"/>
                  <a:gd name="T47" fmla="*/ 0 h 23"/>
                  <a:gd name="T48" fmla="*/ 0 w 7"/>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 h="23">
                    <a:moveTo>
                      <a:pt x="7" y="23"/>
                    </a:moveTo>
                    <a:lnTo>
                      <a:pt x="7" y="23"/>
                    </a:lnTo>
                    <a:lnTo>
                      <a:pt x="6" y="22"/>
                    </a:lnTo>
                    <a:lnTo>
                      <a:pt x="5" y="21"/>
                    </a:lnTo>
                    <a:lnTo>
                      <a:pt x="4" y="20"/>
                    </a:lnTo>
                    <a:lnTo>
                      <a:pt x="3" y="19"/>
                    </a:lnTo>
                    <a:lnTo>
                      <a:pt x="3" y="18"/>
                    </a:lnTo>
                    <a:lnTo>
                      <a:pt x="3" y="17"/>
                    </a:lnTo>
                    <a:lnTo>
                      <a:pt x="2" y="17"/>
                    </a:lnTo>
                    <a:lnTo>
                      <a:pt x="2" y="15"/>
                    </a:lnTo>
                    <a:lnTo>
                      <a:pt x="2" y="14"/>
                    </a:lnTo>
                    <a:lnTo>
                      <a:pt x="1" y="13"/>
                    </a:lnTo>
                    <a:lnTo>
                      <a:pt x="1" y="12"/>
                    </a:lnTo>
                    <a:lnTo>
                      <a:pt x="1" y="11"/>
                    </a:lnTo>
                    <a:lnTo>
                      <a:pt x="1" y="10"/>
                    </a:lnTo>
                    <a:lnTo>
                      <a:pt x="0" y="9"/>
                    </a:lnTo>
                    <a:lnTo>
                      <a:pt x="0" y="7"/>
                    </a:lnTo>
                    <a:lnTo>
                      <a:pt x="0" y="5"/>
                    </a:lnTo>
                    <a:lnTo>
                      <a:pt x="0" y="4"/>
                    </a:lnTo>
                    <a:lnTo>
                      <a:pt x="0" y="2"/>
                    </a:lnTo>
                    <a:lnTo>
                      <a:pt x="0" y="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19" name="Freeform 292"/>
              <p:cNvSpPr>
                <a:spLocks/>
              </p:cNvSpPr>
              <p:nvPr/>
            </p:nvSpPr>
            <p:spPr bwMode="auto">
              <a:xfrm>
                <a:off x="1284" y="2881"/>
                <a:ext cx="5" cy="13"/>
              </a:xfrm>
              <a:custGeom>
                <a:avLst/>
                <a:gdLst>
                  <a:gd name="T0" fmla="*/ 5 w 23"/>
                  <a:gd name="T1" fmla="*/ 0 h 64"/>
                  <a:gd name="T2" fmla="*/ 4 w 23"/>
                  <a:gd name="T3" fmla="*/ 3 h 64"/>
                  <a:gd name="T4" fmla="*/ 3 w 23"/>
                  <a:gd name="T5" fmla="*/ 7 h 64"/>
                  <a:gd name="T6" fmla="*/ 1 w 23"/>
                  <a:gd name="T7" fmla="*/ 10 h 64"/>
                  <a:gd name="T8" fmla="*/ 0 w 23"/>
                  <a:gd name="T9" fmla="*/ 13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64">
                    <a:moveTo>
                      <a:pt x="23" y="0"/>
                    </a:moveTo>
                    <a:lnTo>
                      <a:pt x="17" y="16"/>
                    </a:lnTo>
                    <a:lnTo>
                      <a:pt x="12" y="32"/>
                    </a:lnTo>
                    <a:lnTo>
                      <a:pt x="5" y="47"/>
                    </a:lnTo>
                    <a:lnTo>
                      <a:pt x="0" y="6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0" name="Freeform 293"/>
              <p:cNvSpPr>
                <a:spLocks/>
              </p:cNvSpPr>
              <p:nvPr/>
            </p:nvSpPr>
            <p:spPr bwMode="auto">
              <a:xfrm>
                <a:off x="1318" y="2815"/>
                <a:ext cx="8" cy="5"/>
              </a:xfrm>
              <a:custGeom>
                <a:avLst/>
                <a:gdLst>
                  <a:gd name="T0" fmla="*/ 0 w 38"/>
                  <a:gd name="T1" fmla="*/ 5 h 23"/>
                  <a:gd name="T2" fmla="*/ 0 w 38"/>
                  <a:gd name="T3" fmla="*/ 5 h 23"/>
                  <a:gd name="T4" fmla="*/ 1 w 38"/>
                  <a:gd name="T5" fmla="*/ 4 h 23"/>
                  <a:gd name="T6" fmla="*/ 1 w 38"/>
                  <a:gd name="T7" fmla="*/ 3 h 23"/>
                  <a:gd name="T8" fmla="*/ 2 w 38"/>
                  <a:gd name="T9" fmla="*/ 3 h 23"/>
                  <a:gd name="T10" fmla="*/ 2 w 38"/>
                  <a:gd name="T11" fmla="*/ 3 h 23"/>
                  <a:gd name="T12" fmla="*/ 3 w 38"/>
                  <a:gd name="T13" fmla="*/ 2 h 23"/>
                  <a:gd name="T14" fmla="*/ 3 w 38"/>
                  <a:gd name="T15" fmla="*/ 2 h 23"/>
                  <a:gd name="T16" fmla="*/ 3 w 38"/>
                  <a:gd name="T17" fmla="*/ 2 h 23"/>
                  <a:gd name="T18" fmla="*/ 4 w 38"/>
                  <a:gd name="T19" fmla="*/ 1 h 23"/>
                  <a:gd name="T20" fmla="*/ 4 w 38"/>
                  <a:gd name="T21" fmla="*/ 1 h 23"/>
                  <a:gd name="T22" fmla="*/ 4 w 38"/>
                  <a:gd name="T23" fmla="*/ 1 h 23"/>
                  <a:gd name="T24" fmla="*/ 5 w 38"/>
                  <a:gd name="T25" fmla="*/ 1 h 23"/>
                  <a:gd name="T26" fmla="*/ 5 w 38"/>
                  <a:gd name="T27" fmla="*/ 1 h 23"/>
                  <a:gd name="T28" fmla="*/ 5 w 38"/>
                  <a:gd name="T29" fmla="*/ 0 h 23"/>
                  <a:gd name="T30" fmla="*/ 6 w 38"/>
                  <a:gd name="T31" fmla="*/ 0 h 23"/>
                  <a:gd name="T32" fmla="*/ 6 w 38"/>
                  <a:gd name="T33" fmla="*/ 0 h 23"/>
                  <a:gd name="T34" fmla="*/ 6 w 38"/>
                  <a:gd name="T35" fmla="*/ 0 h 23"/>
                  <a:gd name="T36" fmla="*/ 7 w 38"/>
                  <a:gd name="T37" fmla="*/ 0 h 23"/>
                  <a:gd name="T38" fmla="*/ 7 w 38"/>
                  <a:gd name="T39" fmla="*/ 0 h 23"/>
                  <a:gd name="T40" fmla="*/ 7 w 38"/>
                  <a:gd name="T41" fmla="*/ 0 h 23"/>
                  <a:gd name="T42" fmla="*/ 8 w 38"/>
                  <a:gd name="T43" fmla="*/ 0 h 23"/>
                  <a:gd name="T44" fmla="*/ 8 w 38"/>
                  <a:gd name="T45" fmla="*/ 0 h 23"/>
                  <a:gd name="T46" fmla="*/ 8 w 38"/>
                  <a:gd name="T47" fmla="*/ 0 h 23"/>
                  <a:gd name="T48" fmla="*/ 8 w 38"/>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8" h="23">
                    <a:moveTo>
                      <a:pt x="0" y="23"/>
                    </a:moveTo>
                    <a:lnTo>
                      <a:pt x="2" y="21"/>
                    </a:lnTo>
                    <a:lnTo>
                      <a:pt x="4" y="19"/>
                    </a:lnTo>
                    <a:lnTo>
                      <a:pt x="6" y="16"/>
                    </a:lnTo>
                    <a:lnTo>
                      <a:pt x="8" y="14"/>
                    </a:lnTo>
                    <a:lnTo>
                      <a:pt x="10" y="13"/>
                    </a:lnTo>
                    <a:lnTo>
                      <a:pt x="12" y="11"/>
                    </a:lnTo>
                    <a:lnTo>
                      <a:pt x="14" y="10"/>
                    </a:lnTo>
                    <a:lnTo>
                      <a:pt x="16" y="8"/>
                    </a:lnTo>
                    <a:lnTo>
                      <a:pt x="18" y="6"/>
                    </a:lnTo>
                    <a:lnTo>
                      <a:pt x="20" y="5"/>
                    </a:lnTo>
                    <a:lnTo>
                      <a:pt x="21" y="4"/>
                    </a:lnTo>
                    <a:lnTo>
                      <a:pt x="23" y="3"/>
                    </a:lnTo>
                    <a:lnTo>
                      <a:pt x="25" y="3"/>
                    </a:lnTo>
                    <a:lnTo>
                      <a:pt x="26" y="2"/>
                    </a:lnTo>
                    <a:lnTo>
                      <a:pt x="27" y="1"/>
                    </a:lnTo>
                    <a:lnTo>
                      <a:pt x="29" y="1"/>
                    </a:lnTo>
                    <a:lnTo>
                      <a:pt x="30" y="1"/>
                    </a:lnTo>
                    <a:lnTo>
                      <a:pt x="32" y="0"/>
                    </a:lnTo>
                    <a:lnTo>
                      <a:pt x="33" y="0"/>
                    </a:lnTo>
                    <a:lnTo>
                      <a:pt x="35" y="0"/>
                    </a:lnTo>
                    <a:lnTo>
                      <a:pt x="36" y="0"/>
                    </a:lnTo>
                    <a:lnTo>
                      <a:pt x="37" y="1"/>
                    </a:lnTo>
                    <a:lnTo>
                      <a:pt x="38"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1" name="Freeform 294"/>
              <p:cNvSpPr>
                <a:spLocks/>
              </p:cNvSpPr>
              <p:nvPr/>
            </p:nvSpPr>
            <p:spPr bwMode="auto">
              <a:xfrm>
                <a:off x="1310" y="2832"/>
                <a:ext cx="2" cy="12"/>
              </a:xfrm>
              <a:custGeom>
                <a:avLst/>
                <a:gdLst>
                  <a:gd name="T0" fmla="*/ 0 w 9"/>
                  <a:gd name="T1" fmla="*/ 12 h 59"/>
                  <a:gd name="T2" fmla="*/ 0 w 9"/>
                  <a:gd name="T3" fmla="*/ 12 h 59"/>
                  <a:gd name="T4" fmla="*/ 0 w 9"/>
                  <a:gd name="T5" fmla="*/ 11 h 59"/>
                  <a:gd name="T6" fmla="*/ 0 w 9"/>
                  <a:gd name="T7" fmla="*/ 11 h 59"/>
                  <a:gd name="T8" fmla="*/ 0 w 9"/>
                  <a:gd name="T9" fmla="*/ 11 h 59"/>
                  <a:gd name="T10" fmla="*/ 0 w 9"/>
                  <a:gd name="T11" fmla="*/ 11 h 59"/>
                  <a:gd name="T12" fmla="*/ 0 w 9"/>
                  <a:gd name="T13" fmla="*/ 10 h 59"/>
                  <a:gd name="T14" fmla="*/ 0 w 9"/>
                  <a:gd name="T15" fmla="*/ 10 h 59"/>
                  <a:gd name="T16" fmla="*/ 0 w 9"/>
                  <a:gd name="T17" fmla="*/ 10 h 59"/>
                  <a:gd name="T18" fmla="*/ 0 w 9"/>
                  <a:gd name="T19" fmla="*/ 9 h 59"/>
                  <a:gd name="T20" fmla="*/ 0 w 9"/>
                  <a:gd name="T21" fmla="*/ 9 h 59"/>
                  <a:gd name="T22" fmla="*/ 0 w 9"/>
                  <a:gd name="T23" fmla="*/ 8 h 59"/>
                  <a:gd name="T24" fmla="*/ 0 w 9"/>
                  <a:gd name="T25" fmla="*/ 8 h 59"/>
                  <a:gd name="T26" fmla="*/ 0 w 9"/>
                  <a:gd name="T27" fmla="*/ 7 h 59"/>
                  <a:gd name="T28" fmla="*/ 0 w 9"/>
                  <a:gd name="T29" fmla="*/ 7 h 59"/>
                  <a:gd name="T30" fmla="*/ 0 w 9"/>
                  <a:gd name="T31" fmla="*/ 6 h 59"/>
                  <a:gd name="T32" fmla="*/ 0 w 9"/>
                  <a:gd name="T33" fmla="*/ 5 h 59"/>
                  <a:gd name="T34" fmla="*/ 1 w 9"/>
                  <a:gd name="T35" fmla="*/ 5 h 59"/>
                  <a:gd name="T36" fmla="*/ 1 w 9"/>
                  <a:gd name="T37" fmla="*/ 4 h 59"/>
                  <a:gd name="T38" fmla="*/ 1 w 9"/>
                  <a:gd name="T39" fmla="*/ 4 h 59"/>
                  <a:gd name="T40" fmla="*/ 1 w 9"/>
                  <a:gd name="T41" fmla="*/ 3 h 59"/>
                  <a:gd name="T42" fmla="*/ 1 w 9"/>
                  <a:gd name="T43" fmla="*/ 2 h 59"/>
                  <a:gd name="T44" fmla="*/ 2 w 9"/>
                  <a:gd name="T45" fmla="*/ 2 h 59"/>
                  <a:gd name="T46" fmla="*/ 2 w 9"/>
                  <a:gd name="T47" fmla="*/ 1 h 59"/>
                  <a:gd name="T48" fmla="*/ 2 w 9"/>
                  <a:gd name="T49" fmla="*/ 0 h 5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 h="59">
                    <a:moveTo>
                      <a:pt x="2" y="59"/>
                    </a:moveTo>
                    <a:lnTo>
                      <a:pt x="2" y="58"/>
                    </a:lnTo>
                    <a:lnTo>
                      <a:pt x="1" y="56"/>
                    </a:lnTo>
                    <a:lnTo>
                      <a:pt x="1" y="55"/>
                    </a:lnTo>
                    <a:lnTo>
                      <a:pt x="0" y="54"/>
                    </a:lnTo>
                    <a:lnTo>
                      <a:pt x="0" y="52"/>
                    </a:lnTo>
                    <a:lnTo>
                      <a:pt x="0" y="50"/>
                    </a:lnTo>
                    <a:lnTo>
                      <a:pt x="0" y="48"/>
                    </a:lnTo>
                    <a:lnTo>
                      <a:pt x="0" y="47"/>
                    </a:lnTo>
                    <a:lnTo>
                      <a:pt x="0" y="45"/>
                    </a:lnTo>
                    <a:lnTo>
                      <a:pt x="0" y="42"/>
                    </a:lnTo>
                    <a:lnTo>
                      <a:pt x="0" y="40"/>
                    </a:lnTo>
                    <a:lnTo>
                      <a:pt x="0" y="38"/>
                    </a:lnTo>
                    <a:lnTo>
                      <a:pt x="1" y="36"/>
                    </a:lnTo>
                    <a:lnTo>
                      <a:pt x="1" y="32"/>
                    </a:lnTo>
                    <a:lnTo>
                      <a:pt x="2" y="30"/>
                    </a:lnTo>
                    <a:lnTo>
                      <a:pt x="2" y="27"/>
                    </a:lnTo>
                    <a:lnTo>
                      <a:pt x="3" y="24"/>
                    </a:lnTo>
                    <a:lnTo>
                      <a:pt x="3" y="21"/>
                    </a:lnTo>
                    <a:lnTo>
                      <a:pt x="4" y="18"/>
                    </a:lnTo>
                    <a:lnTo>
                      <a:pt x="5" y="15"/>
                    </a:lnTo>
                    <a:lnTo>
                      <a:pt x="6" y="11"/>
                    </a:lnTo>
                    <a:lnTo>
                      <a:pt x="7" y="8"/>
                    </a:lnTo>
                    <a:lnTo>
                      <a:pt x="8" y="3"/>
                    </a:lnTo>
                    <a:lnTo>
                      <a:pt x="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2" name="Freeform 295"/>
              <p:cNvSpPr>
                <a:spLocks/>
              </p:cNvSpPr>
              <p:nvPr/>
            </p:nvSpPr>
            <p:spPr bwMode="auto">
              <a:xfrm>
                <a:off x="1312" y="2820"/>
                <a:ext cx="6" cy="12"/>
              </a:xfrm>
              <a:custGeom>
                <a:avLst/>
                <a:gdLst>
                  <a:gd name="T0" fmla="*/ 6 w 34"/>
                  <a:gd name="T1" fmla="*/ 0 h 59"/>
                  <a:gd name="T2" fmla="*/ 4 w 34"/>
                  <a:gd name="T3" fmla="*/ 3 h 59"/>
                  <a:gd name="T4" fmla="*/ 3 w 34"/>
                  <a:gd name="T5" fmla="*/ 6 h 59"/>
                  <a:gd name="T6" fmla="*/ 1 w 34"/>
                  <a:gd name="T7" fmla="*/ 9 h 59"/>
                  <a:gd name="T8" fmla="*/ 0 w 34"/>
                  <a:gd name="T9" fmla="*/ 12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59">
                    <a:moveTo>
                      <a:pt x="34" y="0"/>
                    </a:moveTo>
                    <a:lnTo>
                      <a:pt x="25" y="15"/>
                    </a:lnTo>
                    <a:lnTo>
                      <a:pt x="16" y="29"/>
                    </a:lnTo>
                    <a:lnTo>
                      <a:pt x="8" y="45"/>
                    </a:lnTo>
                    <a:lnTo>
                      <a:pt x="0" y="5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3" name="Line 296"/>
              <p:cNvSpPr>
                <a:spLocks noChangeShapeType="1"/>
              </p:cNvSpPr>
              <p:nvPr/>
            </p:nvSpPr>
            <p:spPr bwMode="auto">
              <a:xfrm flipH="1" flipV="1">
                <a:off x="1559" y="3023"/>
                <a:ext cx="0"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24" name="Freeform 297"/>
              <p:cNvSpPr>
                <a:spLocks/>
              </p:cNvSpPr>
              <p:nvPr/>
            </p:nvSpPr>
            <p:spPr bwMode="auto">
              <a:xfrm>
                <a:off x="1559" y="3019"/>
                <a:ext cx="8" cy="5"/>
              </a:xfrm>
              <a:custGeom>
                <a:avLst/>
                <a:gdLst>
                  <a:gd name="T0" fmla="*/ 0 w 39"/>
                  <a:gd name="T1" fmla="*/ 5 h 23"/>
                  <a:gd name="T2" fmla="*/ 0 w 39"/>
                  <a:gd name="T3" fmla="*/ 5 h 23"/>
                  <a:gd name="T4" fmla="*/ 0 w 39"/>
                  <a:gd name="T5" fmla="*/ 5 h 23"/>
                  <a:gd name="T6" fmla="*/ 1 w 39"/>
                  <a:gd name="T7" fmla="*/ 5 h 23"/>
                  <a:gd name="T8" fmla="*/ 1 w 39"/>
                  <a:gd name="T9" fmla="*/ 5 h 23"/>
                  <a:gd name="T10" fmla="*/ 1 w 39"/>
                  <a:gd name="T11" fmla="*/ 5 h 23"/>
                  <a:gd name="T12" fmla="*/ 1 w 39"/>
                  <a:gd name="T13" fmla="*/ 5 h 23"/>
                  <a:gd name="T14" fmla="*/ 2 w 39"/>
                  <a:gd name="T15" fmla="*/ 5 h 23"/>
                  <a:gd name="T16" fmla="*/ 2 w 39"/>
                  <a:gd name="T17" fmla="*/ 5 h 23"/>
                  <a:gd name="T18" fmla="*/ 2 w 39"/>
                  <a:gd name="T19" fmla="*/ 5 h 23"/>
                  <a:gd name="T20" fmla="*/ 3 w 39"/>
                  <a:gd name="T21" fmla="*/ 5 h 23"/>
                  <a:gd name="T22" fmla="*/ 3 w 39"/>
                  <a:gd name="T23" fmla="*/ 5 h 23"/>
                  <a:gd name="T24" fmla="*/ 3 w 39"/>
                  <a:gd name="T25" fmla="*/ 4 h 23"/>
                  <a:gd name="T26" fmla="*/ 3 w 39"/>
                  <a:gd name="T27" fmla="*/ 4 h 23"/>
                  <a:gd name="T28" fmla="*/ 4 w 39"/>
                  <a:gd name="T29" fmla="*/ 4 h 23"/>
                  <a:gd name="T30" fmla="*/ 4 w 39"/>
                  <a:gd name="T31" fmla="*/ 4 h 23"/>
                  <a:gd name="T32" fmla="*/ 5 w 39"/>
                  <a:gd name="T33" fmla="*/ 3 h 23"/>
                  <a:gd name="T34" fmla="*/ 5 w 39"/>
                  <a:gd name="T35" fmla="*/ 3 h 23"/>
                  <a:gd name="T36" fmla="*/ 5 w 39"/>
                  <a:gd name="T37" fmla="*/ 3 h 23"/>
                  <a:gd name="T38" fmla="*/ 6 w 39"/>
                  <a:gd name="T39" fmla="*/ 2 h 23"/>
                  <a:gd name="T40" fmla="*/ 6 w 39"/>
                  <a:gd name="T41" fmla="*/ 2 h 23"/>
                  <a:gd name="T42" fmla="*/ 7 w 39"/>
                  <a:gd name="T43" fmla="*/ 2 h 23"/>
                  <a:gd name="T44" fmla="*/ 7 w 39"/>
                  <a:gd name="T45" fmla="*/ 1 h 23"/>
                  <a:gd name="T46" fmla="*/ 8 w 39"/>
                  <a:gd name="T47" fmla="*/ 1 h 23"/>
                  <a:gd name="T48" fmla="*/ 8 w 39"/>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23">
                    <a:moveTo>
                      <a:pt x="0" y="22"/>
                    </a:moveTo>
                    <a:lnTo>
                      <a:pt x="1" y="22"/>
                    </a:lnTo>
                    <a:lnTo>
                      <a:pt x="2" y="23"/>
                    </a:lnTo>
                    <a:lnTo>
                      <a:pt x="3" y="23"/>
                    </a:lnTo>
                    <a:lnTo>
                      <a:pt x="4" y="23"/>
                    </a:lnTo>
                    <a:lnTo>
                      <a:pt x="5" y="23"/>
                    </a:lnTo>
                    <a:lnTo>
                      <a:pt x="6" y="23"/>
                    </a:lnTo>
                    <a:lnTo>
                      <a:pt x="8" y="23"/>
                    </a:lnTo>
                    <a:lnTo>
                      <a:pt x="9" y="22"/>
                    </a:lnTo>
                    <a:lnTo>
                      <a:pt x="10" y="22"/>
                    </a:lnTo>
                    <a:lnTo>
                      <a:pt x="13" y="22"/>
                    </a:lnTo>
                    <a:lnTo>
                      <a:pt x="14" y="21"/>
                    </a:lnTo>
                    <a:lnTo>
                      <a:pt x="16" y="20"/>
                    </a:lnTo>
                    <a:lnTo>
                      <a:pt x="17" y="19"/>
                    </a:lnTo>
                    <a:lnTo>
                      <a:pt x="19" y="18"/>
                    </a:lnTo>
                    <a:lnTo>
                      <a:pt x="21" y="17"/>
                    </a:lnTo>
                    <a:lnTo>
                      <a:pt x="23" y="16"/>
                    </a:lnTo>
                    <a:lnTo>
                      <a:pt x="24" y="14"/>
                    </a:lnTo>
                    <a:lnTo>
                      <a:pt x="26" y="12"/>
                    </a:lnTo>
                    <a:lnTo>
                      <a:pt x="28" y="11"/>
                    </a:lnTo>
                    <a:lnTo>
                      <a:pt x="30" y="9"/>
                    </a:lnTo>
                    <a:lnTo>
                      <a:pt x="32" y="7"/>
                    </a:lnTo>
                    <a:lnTo>
                      <a:pt x="35" y="5"/>
                    </a:lnTo>
                    <a:lnTo>
                      <a:pt x="37" y="3"/>
                    </a:lnTo>
                    <a:lnTo>
                      <a:pt x="3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5" name="Freeform 298"/>
              <p:cNvSpPr>
                <a:spLocks/>
              </p:cNvSpPr>
              <p:nvPr/>
            </p:nvSpPr>
            <p:spPr bwMode="auto">
              <a:xfrm>
                <a:off x="1567" y="3008"/>
                <a:ext cx="7" cy="11"/>
              </a:xfrm>
              <a:custGeom>
                <a:avLst/>
                <a:gdLst>
                  <a:gd name="T0" fmla="*/ 0 w 34"/>
                  <a:gd name="T1" fmla="*/ 11 h 59"/>
                  <a:gd name="T2" fmla="*/ 2 w 34"/>
                  <a:gd name="T3" fmla="*/ 8 h 59"/>
                  <a:gd name="T4" fmla="*/ 4 w 34"/>
                  <a:gd name="T5" fmla="*/ 6 h 59"/>
                  <a:gd name="T6" fmla="*/ 5 w 34"/>
                  <a:gd name="T7" fmla="*/ 3 h 59"/>
                  <a:gd name="T8" fmla="*/ 7 w 34"/>
                  <a:gd name="T9" fmla="*/ 0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59">
                    <a:moveTo>
                      <a:pt x="0" y="59"/>
                    </a:moveTo>
                    <a:lnTo>
                      <a:pt x="8" y="44"/>
                    </a:lnTo>
                    <a:lnTo>
                      <a:pt x="18" y="30"/>
                    </a:lnTo>
                    <a:lnTo>
                      <a:pt x="26" y="15"/>
                    </a:lnTo>
                    <a:lnTo>
                      <a:pt x="3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6" name="Freeform 299"/>
              <p:cNvSpPr>
                <a:spLocks/>
              </p:cNvSpPr>
              <p:nvPr/>
            </p:nvSpPr>
            <p:spPr bwMode="auto">
              <a:xfrm>
                <a:off x="1574" y="2996"/>
                <a:ext cx="1" cy="12"/>
              </a:xfrm>
              <a:custGeom>
                <a:avLst/>
                <a:gdLst>
                  <a:gd name="T0" fmla="*/ 0 w 9"/>
                  <a:gd name="T1" fmla="*/ 12 h 58"/>
                  <a:gd name="T2" fmla="*/ 0 w 9"/>
                  <a:gd name="T3" fmla="*/ 11 h 58"/>
                  <a:gd name="T4" fmla="*/ 0 w 9"/>
                  <a:gd name="T5" fmla="*/ 11 h 58"/>
                  <a:gd name="T6" fmla="*/ 0 w 9"/>
                  <a:gd name="T7" fmla="*/ 10 h 58"/>
                  <a:gd name="T8" fmla="*/ 0 w 9"/>
                  <a:gd name="T9" fmla="*/ 9 h 58"/>
                  <a:gd name="T10" fmla="*/ 1 w 9"/>
                  <a:gd name="T11" fmla="*/ 8 h 58"/>
                  <a:gd name="T12" fmla="*/ 1 w 9"/>
                  <a:gd name="T13" fmla="*/ 8 h 58"/>
                  <a:gd name="T14" fmla="*/ 1 w 9"/>
                  <a:gd name="T15" fmla="*/ 7 h 58"/>
                  <a:gd name="T16" fmla="*/ 1 w 9"/>
                  <a:gd name="T17" fmla="*/ 6 h 58"/>
                  <a:gd name="T18" fmla="*/ 1 w 9"/>
                  <a:gd name="T19" fmla="*/ 6 h 58"/>
                  <a:gd name="T20" fmla="*/ 1 w 9"/>
                  <a:gd name="T21" fmla="*/ 5 h 58"/>
                  <a:gd name="T22" fmla="*/ 1 w 9"/>
                  <a:gd name="T23" fmla="*/ 5 h 58"/>
                  <a:gd name="T24" fmla="*/ 1 w 9"/>
                  <a:gd name="T25" fmla="*/ 4 h 58"/>
                  <a:gd name="T26" fmla="*/ 1 w 9"/>
                  <a:gd name="T27" fmla="*/ 4 h 58"/>
                  <a:gd name="T28" fmla="*/ 1 w 9"/>
                  <a:gd name="T29" fmla="*/ 3 h 58"/>
                  <a:gd name="T30" fmla="*/ 1 w 9"/>
                  <a:gd name="T31" fmla="*/ 3 h 58"/>
                  <a:gd name="T32" fmla="*/ 1 w 9"/>
                  <a:gd name="T33" fmla="*/ 2 h 58"/>
                  <a:gd name="T34" fmla="*/ 1 w 9"/>
                  <a:gd name="T35" fmla="*/ 2 h 58"/>
                  <a:gd name="T36" fmla="*/ 1 w 9"/>
                  <a:gd name="T37" fmla="*/ 2 h 58"/>
                  <a:gd name="T38" fmla="*/ 1 w 9"/>
                  <a:gd name="T39" fmla="*/ 1 h 58"/>
                  <a:gd name="T40" fmla="*/ 1 w 9"/>
                  <a:gd name="T41" fmla="*/ 1 h 58"/>
                  <a:gd name="T42" fmla="*/ 1 w 9"/>
                  <a:gd name="T43" fmla="*/ 1 h 58"/>
                  <a:gd name="T44" fmla="*/ 1 w 9"/>
                  <a:gd name="T45" fmla="*/ 0 h 58"/>
                  <a:gd name="T46" fmla="*/ 1 w 9"/>
                  <a:gd name="T47" fmla="*/ 0 h 58"/>
                  <a:gd name="T48" fmla="*/ 1 w 9"/>
                  <a:gd name="T49" fmla="*/ 0 h 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 h="58">
                    <a:moveTo>
                      <a:pt x="0" y="58"/>
                    </a:moveTo>
                    <a:lnTo>
                      <a:pt x="1" y="55"/>
                    </a:lnTo>
                    <a:lnTo>
                      <a:pt x="2" y="51"/>
                    </a:lnTo>
                    <a:lnTo>
                      <a:pt x="3" y="48"/>
                    </a:lnTo>
                    <a:lnTo>
                      <a:pt x="4" y="43"/>
                    </a:lnTo>
                    <a:lnTo>
                      <a:pt x="5" y="41"/>
                    </a:lnTo>
                    <a:lnTo>
                      <a:pt x="6" y="38"/>
                    </a:lnTo>
                    <a:lnTo>
                      <a:pt x="6" y="35"/>
                    </a:lnTo>
                    <a:lnTo>
                      <a:pt x="7" y="31"/>
                    </a:lnTo>
                    <a:lnTo>
                      <a:pt x="7" y="29"/>
                    </a:lnTo>
                    <a:lnTo>
                      <a:pt x="8" y="26"/>
                    </a:lnTo>
                    <a:lnTo>
                      <a:pt x="8" y="23"/>
                    </a:lnTo>
                    <a:lnTo>
                      <a:pt x="8" y="21"/>
                    </a:lnTo>
                    <a:lnTo>
                      <a:pt x="9" y="18"/>
                    </a:lnTo>
                    <a:lnTo>
                      <a:pt x="9" y="16"/>
                    </a:lnTo>
                    <a:lnTo>
                      <a:pt x="9" y="13"/>
                    </a:lnTo>
                    <a:lnTo>
                      <a:pt x="9" y="12"/>
                    </a:lnTo>
                    <a:lnTo>
                      <a:pt x="9" y="10"/>
                    </a:lnTo>
                    <a:lnTo>
                      <a:pt x="9" y="8"/>
                    </a:lnTo>
                    <a:lnTo>
                      <a:pt x="9" y="7"/>
                    </a:lnTo>
                    <a:lnTo>
                      <a:pt x="9" y="4"/>
                    </a:lnTo>
                    <a:lnTo>
                      <a:pt x="8" y="3"/>
                    </a:lnTo>
                    <a:lnTo>
                      <a:pt x="8" y="2"/>
                    </a:lnTo>
                    <a:lnTo>
                      <a:pt x="7" y="1"/>
                    </a:lnTo>
                    <a:lnTo>
                      <a:pt x="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7" name="Line 300"/>
              <p:cNvSpPr>
                <a:spLocks noChangeShapeType="1"/>
              </p:cNvSpPr>
              <p:nvPr/>
            </p:nvSpPr>
            <p:spPr bwMode="auto">
              <a:xfrm>
                <a:off x="1574" y="2996"/>
                <a:ext cx="1"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28" name="Freeform 301"/>
              <p:cNvSpPr>
                <a:spLocks/>
              </p:cNvSpPr>
              <p:nvPr/>
            </p:nvSpPr>
            <p:spPr bwMode="auto">
              <a:xfrm>
                <a:off x="1559" y="2996"/>
                <a:ext cx="15" cy="27"/>
              </a:xfrm>
              <a:custGeom>
                <a:avLst/>
                <a:gdLst>
                  <a:gd name="T0" fmla="*/ 0 w 77"/>
                  <a:gd name="T1" fmla="*/ 27 h 136"/>
                  <a:gd name="T2" fmla="*/ 4 w 77"/>
                  <a:gd name="T3" fmla="*/ 20 h 136"/>
                  <a:gd name="T4" fmla="*/ 8 w 77"/>
                  <a:gd name="T5" fmla="*/ 14 h 136"/>
                  <a:gd name="T6" fmla="*/ 11 w 77"/>
                  <a:gd name="T7" fmla="*/ 7 h 136"/>
                  <a:gd name="T8" fmla="*/ 15 w 77"/>
                  <a:gd name="T9" fmla="*/ 0 h 1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136">
                    <a:moveTo>
                      <a:pt x="0" y="136"/>
                    </a:moveTo>
                    <a:lnTo>
                      <a:pt x="20" y="102"/>
                    </a:lnTo>
                    <a:lnTo>
                      <a:pt x="40" y="69"/>
                    </a:lnTo>
                    <a:lnTo>
                      <a:pt x="59" y="34"/>
                    </a:lnTo>
                    <a:lnTo>
                      <a:pt x="7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29" name="Line 302"/>
              <p:cNvSpPr>
                <a:spLocks noChangeShapeType="1"/>
              </p:cNvSpPr>
              <p:nvPr/>
            </p:nvSpPr>
            <p:spPr bwMode="auto">
              <a:xfrm>
                <a:off x="1587" y="297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30" name="Line 303"/>
              <p:cNvSpPr>
                <a:spLocks noChangeShapeType="1"/>
              </p:cNvSpPr>
              <p:nvPr/>
            </p:nvSpPr>
            <p:spPr bwMode="auto">
              <a:xfrm flipH="1">
                <a:off x="1586" y="2971"/>
                <a:ext cx="1"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31" name="Freeform 304"/>
              <p:cNvSpPr>
                <a:spLocks/>
              </p:cNvSpPr>
              <p:nvPr/>
            </p:nvSpPr>
            <p:spPr bwMode="auto">
              <a:xfrm>
                <a:off x="1587" y="2958"/>
                <a:ext cx="9" cy="13"/>
              </a:xfrm>
              <a:custGeom>
                <a:avLst/>
                <a:gdLst>
                  <a:gd name="T0" fmla="*/ 0 w 48"/>
                  <a:gd name="T1" fmla="*/ 13 h 62"/>
                  <a:gd name="T2" fmla="*/ 0 w 48"/>
                  <a:gd name="T3" fmla="*/ 13 h 62"/>
                  <a:gd name="T4" fmla="*/ 1 w 48"/>
                  <a:gd name="T5" fmla="*/ 13 h 62"/>
                  <a:gd name="T6" fmla="*/ 1 w 48"/>
                  <a:gd name="T7" fmla="*/ 12 h 62"/>
                  <a:gd name="T8" fmla="*/ 1 w 48"/>
                  <a:gd name="T9" fmla="*/ 12 h 62"/>
                  <a:gd name="T10" fmla="*/ 2 w 48"/>
                  <a:gd name="T11" fmla="*/ 11 h 62"/>
                  <a:gd name="T12" fmla="*/ 2 w 48"/>
                  <a:gd name="T13" fmla="*/ 11 h 62"/>
                  <a:gd name="T14" fmla="*/ 2 w 48"/>
                  <a:gd name="T15" fmla="*/ 11 h 62"/>
                  <a:gd name="T16" fmla="*/ 2 w 48"/>
                  <a:gd name="T17" fmla="*/ 10 h 62"/>
                  <a:gd name="T18" fmla="*/ 3 w 48"/>
                  <a:gd name="T19" fmla="*/ 10 h 62"/>
                  <a:gd name="T20" fmla="*/ 3 w 48"/>
                  <a:gd name="T21" fmla="*/ 9 h 62"/>
                  <a:gd name="T22" fmla="*/ 4 w 48"/>
                  <a:gd name="T23" fmla="*/ 9 h 62"/>
                  <a:gd name="T24" fmla="*/ 4 w 48"/>
                  <a:gd name="T25" fmla="*/ 8 h 62"/>
                  <a:gd name="T26" fmla="*/ 4 w 48"/>
                  <a:gd name="T27" fmla="*/ 8 h 62"/>
                  <a:gd name="T28" fmla="*/ 5 w 48"/>
                  <a:gd name="T29" fmla="*/ 7 h 62"/>
                  <a:gd name="T30" fmla="*/ 5 w 48"/>
                  <a:gd name="T31" fmla="*/ 7 h 62"/>
                  <a:gd name="T32" fmla="*/ 6 w 48"/>
                  <a:gd name="T33" fmla="*/ 6 h 62"/>
                  <a:gd name="T34" fmla="*/ 6 w 48"/>
                  <a:gd name="T35" fmla="*/ 5 h 62"/>
                  <a:gd name="T36" fmla="*/ 6 w 48"/>
                  <a:gd name="T37" fmla="*/ 5 h 62"/>
                  <a:gd name="T38" fmla="*/ 7 w 48"/>
                  <a:gd name="T39" fmla="*/ 4 h 62"/>
                  <a:gd name="T40" fmla="*/ 7 w 48"/>
                  <a:gd name="T41" fmla="*/ 3 h 62"/>
                  <a:gd name="T42" fmla="*/ 8 w 48"/>
                  <a:gd name="T43" fmla="*/ 2 h 62"/>
                  <a:gd name="T44" fmla="*/ 8 w 48"/>
                  <a:gd name="T45" fmla="*/ 2 h 62"/>
                  <a:gd name="T46" fmla="*/ 9 w 48"/>
                  <a:gd name="T47" fmla="*/ 1 h 62"/>
                  <a:gd name="T48" fmla="*/ 9 w 48"/>
                  <a:gd name="T49" fmla="*/ 0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62">
                    <a:moveTo>
                      <a:pt x="0" y="62"/>
                    </a:moveTo>
                    <a:lnTo>
                      <a:pt x="1" y="61"/>
                    </a:lnTo>
                    <a:lnTo>
                      <a:pt x="3" y="60"/>
                    </a:lnTo>
                    <a:lnTo>
                      <a:pt x="4" y="58"/>
                    </a:lnTo>
                    <a:lnTo>
                      <a:pt x="6" y="57"/>
                    </a:lnTo>
                    <a:lnTo>
                      <a:pt x="8" y="54"/>
                    </a:lnTo>
                    <a:lnTo>
                      <a:pt x="9" y="53"/>
                    </a:lnTo>
                    <a:lnTo>
                      <a:pt x="11" y="51"/>
                    </a:lnTo>
                    <a:lnTo>
                      <a:pt x="13" y="49"/>
                    </a:lnTo>
                    <a:lnTo>
                      <a:pt x="15" y="47"/>
                    </a:lnTo>
                    <a:lnTo>
                      <a:pt x="17" y="44"/>
                    </a:lnTo>
                    <a:lnTo>
                      <a:pt x="19" y="42"/>
                    </a:lnTo>
                    <a:lnTo>
                      <a:pt x="21" y="40"/>
                    </a:lnTo>
                    <a:lnTo>
                      <a:pt x="23" y="37"/>
                    </a:lnTo>
                    <a:lnTo>
                      <a:pt x="25" y="34"/>
                    </a:lnTo>
                    <a:lnTo>
                      <a:pt x="28" y="31"/>
                    </a:lnTo>
                    <a:lnTo>
                      <a:pt x="30" y="28"/>
                    </a:lnTo>
                    <a:lnTo>
                      <a:pt x="32" y="24"/>
                    </a:lnTo>
                    <a:lnTo>
                      <a:pt x="34" y="22"/>
                    </a:lnTo>
                    <a:lnTo>
                      <a:pt x="36" y="18"/>
                    </a:lnTo>
                    <a:lnTo>
                      <a:pt x="39" y="14"/>
                    </a:lnTo>
                    <a:lnTo>
                      <a:pt x="41" y="11"/>
                    </a:lnTo>
                    <a:lnTo>
                      <a:pt x="43" y="8"/>
                    </a:lnTo>
                    <a:lnTo>
                      <a:pt x="46" y="3"/>
                    </a:lnTo>
                    <a:lnTo>
                      <a:pt x="4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32" name="Freeform 305"/>
              <p:cNvSpPr>
                <a:spLocks/>
              </p:cNvSpPr>
              <p:nvPr/>
            </p:nvSpPr>
            <p:spPr bwMode="auto">
              <a:xfrm>
                <a:off x="1596" y="2946"/>
                <a:ext cx="5" cy="12"/>
              </a:xfrm>
              <a:custGeom>
                <a:avLst/>
                <a:gdLst>
                  <a:gd name="T0" fmla="*/ 0 w 23"/>
                  <a:gd name="T1" fmla="*/ 12 h 64"/>
                  <a:gd name="T2" fmla="*/ 1 w 23"/>
                  <a:gd name="T3" fmla="*/ 9 h 64"/>
                  <a:gd name="T4" fmla="*/ 2 w 23"/>
                  <a:gd name="T5" fmla="*/ 6 h 64"/>
                  <a:gd name="T6" fmla="*/ 4 w 23"/>
                  <a:gd name="T7" fmla="*/ 3 h 64"/>
                  <a:gd name="T8" fmla="*/ 5 w 23"/>
                  <a:gd name="T9" fmla="*/ 0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64">
                    <a:moveTo>
                      <a:pt x="0" y="64"/>
                    </a:moveTo>
                    <a:lnTo>
                      <a:pt x="6" y="48"/>
                    </a:lnTo>
                    <a:lnTo>
                      <a:pt x="11" y="31"/>
                    </a:lnTo>
                    <a:lnTo>
                      <a:pt x="18" y="16"/>
                    </a:lnTo>
                    <a:lnTo>
                      <a:pt x="2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33" name="Freeform 306"/>
              <p:cNvSpPr>
                <a:spLocks/>
              </p:cNvSpPr>
              <p:nvPr/>
            </p:nvSpPr>
            <p:spPr bwMode="auto">
              <a:xfrm>
                <a:off x="1597" y="2941"/>
                <a:ext cx="4" cy="5"/>
              </a:xfrm>
              <a:custGeom>
                <a:avLst/>
                <a:gdLst>
                  <a:gd name="T0" fmla="*/ 4 w 18"/>
                  <a:gd name="T1" fmla="*/ 5 h 25"/>
                  <a:gd name="T2" fmla="*/ 4 w 18"/>
                  <a:gd name="T3" fmla="*/ 4 h 25"/>
                  <a:gd name="T4" fmla="*/ 4 w 18"/>
                  <a:gd name="T5" fmla="*/ 4 h 25"/>
                  <a:gd name="T6" fmla="*/ 4 w 18"/>
                  <a:gd name="T7" fmla="*/ 3 h 25"/>
                  <a:gd name="T8" fmla="*/ 4 w 18"/>
                  <a:gd name="T9" fmla="*/ 3 h 25"/>
                  <a:gd name="T10" fmla="*/ 4 w 18"/>
                  <a:gd name="T11" fmla="*/ 3 h 25"/>
                  <a:gd name="T12" fmla="*/ 4 w 18"/>
                  <a:gd name="T13" fmla="*/ 2 h 25"/>
                  <a:gd name="T14" fmla="*/ 4 w 18"/>
                  <a:gd name="T15" fmla="*/ 2 h 25"/>
                  <a:gd name="T16" fmla="*/ 4 w 18"/>
                  <a:gd name="T17" fmla="*/ 2 h 25"/>
                  <a:gd name="T18" fmla="*/ 3 w 18"/>
                  <a:gd name="T19" fmla="*/ 1 h 25"/>
                  <a:gd name="T20" fmla="*/ 3 w 18"/>
                  <a:gd name="T21" fmla="*/ 1 h 25"/>
                  <a:gd name="T22" fmla="*/ 3 w 18"/>
                  <a:gd name="T23" fmla="*/ 1 h 25"/>
                  <a:gd name="T24" fmla="*/ 3 w 18"/>
                  <a:gd name="T25" fmla="*/ 1 h 25"/>
                  <a:gd name="T26" fmla="*/ 3 w 18"/>
                  <a:gd name="T27" fmla="*/ 1 h 25"/>
                  <a:gd name="T28" fmla="*/ 3 w 18"/>
                  <a:gd name="T29" fmla="*/ 0 h 25"/>
                  <a:gd name="T30" fmla="*/ 2 w 18"/>
                  <a:gd name="T31" fmla="*/ 0 h 25"/>
                  <a:gd name="T32" fmla="*/ 2 w 18"/>
                  <a:gd name="T33" fmla="*/ 0 h 25"/>
                  <a:gd name="T34" fmla="*/ 2 w 18"/>
                  <a:gd name="T35" fmla="*/ 0 h 25"/>
                  <a:gd name="T36" fmla="*/ 2 w 18"/>
                  <a:gd name="T37" fmla="*/ 0 h 25"/>
                  <a:gd name="T38" fmla="*/ 1 w 18"/>
                  <a:gd name="T39" fmla="*/ 0 h 25"/>
                  <a:gd name="T40" fmla="*/ 1 w 18"/>
                  <a:gd name="T41" fmla="*/ 0 h 25"/>
                  <a:gd name="T42" fmla="*/ 1 w 18"/>
                  <a:gd name="T43" fmla="*/ 0 h 25"/>
                  <a:gd name="T44" fmla="*/ 0 w 18"/>
                  <a:gd name="T45" fmla="*/ 0 h 25"/>
                  <a:gd name="T46" fmla="*/ 0 w 18"/>
                  <a:gd name="T47" fmla="*/ 0 h 25"/>
                  <a:gd name="T48" fmla="*/ 0 w 18"/>
                  <a:gd name="T49" fmla="*/ 0 h 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 h="25">
                    <a:moveTo>
                      <a:pt x="18" y="25"/>
                    </a:moveTo>
                    <a:lnTo>
                      <a:pt x="18" y="22"/>
                    </a:lnTo>
                    <a:lnTo>
                      <a:pt x="18" y="20"/>
                    </a:lnTo>
                    <a:lnTo>
                      <a:pt x="18" y="17"/>
                    </a:lnTo>
                    <a:lnTo>
                      <a:pt x="17" y="15"/>
                    </a:lnTo>
                    <a:lnTo>
                      <a:pt x="17" y="14"/>
                    </a:lnTo>
                    <a:lnTo>
                      <a:pt x="17" y="12"/>
                    </a:lnTo>
                    <a:lnTo>
                      <a:pt x="16" y="10"/>
                    </a:lnTo>
                    <a:lnTo>
                      <a:pt x="16" y="9"/>
                    </a:lnTo>
                    <a:lnTo>
                      <a:pt x="15" y="7"/>
                    </a:lnTo>
                    <a:lnTo>
                      <a:pt x="15" y="5"/>
                    </a:lnTo>
                    <a:lnTo>
                      <a:pt x="14" y="4"/>
                    </a:lnTo>
                    <a:lnTo>
                      <a:pt x="13" y="3"/>
                    </a:lnTo>
                    <a:lnTo>
                      <a:pt x="12" y="2"/>
                    </a:lnTo>
                    <a:lnTo>
                      <a:pt x="10" y="1"/>
                    </a:lnTo>
                    <a:lnTo>
                      <a:pt x="9" y="1"/>
                    </a:lnTo>
                    <a:lnTo>
                      <a:pt x="8" y="1"/>
                    </a:lnTo>
                    <a:lnTo>
                      <a:pt x="7" y="0"/>
                    </a:lnTo>
                    <a:lnTo>
                      <a:pt x="6" y="0"/>
                    </a:lnTo>
                    <a:lnTo>
                      <a:pt x="5" y="0"/>
                    </a:lnTo>
                    <a:lnTo>
                      <a:pt x="4" y="0"/>
                    </a:lnTo>
                    <a:lnTo>
                      <a:pt x="2" y="1"/>
                    </a:lnTo>
                    <a:lnTo>
                      <a:pt x="1" y="1"/>
                    </a:lnTo>
                    <a:lnTo>
                      <a:pt x="0" y="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34" name="Line 307"/>
              <p:cNvSpPr>
                <a:spLocks noChangeShapeType="1"/>
              </p:cNvSpPr>
              <p:nvPr/>
            </p:nvSpPr>
            <p:spPr bwMode="auto">
              <a:xfrm>
                <a:off x="1597" y="294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35" name="Line 308"/>
              <p:cNvSpPr>
                <a:spLocks noChangeShapeType="1"/>
              </p:cNvSpPr>
              <p:nvPr/>
            </p:nvSpPr>
            <p:spPr bwMode="auto">
              <a:xfrm flipV="1">
                <a:off x="1596" y="2941"/>
                <a:ext cx="1"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36" name="Freeform 309"/>
              <p:cNvSpPr>
                <a:spLocks/>
              </p:cNvSpPr>
              <p:nvPr/>
            </p:nvSpPr>
            <p:spPr bwMode="auto">
              <a:xfrm>
                <a:off x="1586" y="2942"/>
                <a:ext cx="10" cy="29"/>
              </a:xfrm>
              <a:custGeom>
                <a:avLst/>
                <a:gdLst>
                  <a:gd name="T0" fmla="*/ 0 w 52"/>
                  <a:gd name="T1" fmla="*/ 29 h 146"/>
                  <a:gd name="T2" fmla="*/ 3 w 52"/>
                  <a:gd name="T3" fmla="*/ 22 h 146"/>
                  <a:gd name="T4" fmla="*/ 5 w 52"/>
                  <a:gd name="T5" fmla="*/ 15 h 146"/>
                  <a:gd name="T6" fmla="*/ 8 w 52"/>
                  <a:gd name="T7" fmla="*/ 7 h 146"/>
                  <a:gd name="T8" fmla="*/ 10 w 52"/>
                  <a:gd name="T9" fmla="*/ 0 h 1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46">
                    <a:moveTo>
                      <a:pt x="0" y="146"/>
                    </a:moveTo>
                    <a:lnTo>
                      <a:pt x="14" y="110"/>
                    </a:lnTo>
                    <a:lnTo>
                      <a:pt x="27" y="74"/>
                    </a:lnTo>
                    <a:lnTo>
                      <a:pt x="40" y="37"/>
                    </a:lnTo>
                    <a:lnTo>
                      <a:pt x="5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37" name="Line 310"/>
              <p:cNvSpPr>
                <a:spLocks noChangeShapeType="1"/>
              </p:cNvSpPr>
              <p:nvPr/>
            </p:nvSpPr>
            <p:spPr bwMode="auto">
              <a:xfrm>
                <a:off x="1525" y="3067"/>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38" name="Line 311"/>
              <p:cNvSpPr>
                <a:spLocks noChangeShapeType="1"/>
              </p:cNvSpPr>
              <p:nvPr/>
            </p:nvSpPr>
            <p:spPr bwMode="auto">
              <a:xfrm flipV="1">
                <a:off x="1524" y="3067"/>
                <a:ext cx="1"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39" name="Freeform 312"/>
              <p:cNvSpPr>
                <a:spLocks/>
              </p:cNvSpPr>
              <p:nvPr/>
            </p:nvSpPr>
            <p:spPr bwMode="auto">
              <a:xfrm>
                <a:off x="1524" y="3069"/>
                <a:ext cx="4" cy="4"/>
              </a:xfrm>
              <a:custGeom>
                <a:avLst/>
                <a:gdLst>
                  <a:gd name="T0" fmla="*/ 0 w 20"/>
                  <a:gd name="T1" fmla="*/ 0 h 20"/>
                  <a:gd name="T2" fmla="*/ 0 w 20"/>
                  <a:gd name="T3" fmla="*/ 1 h 20"/>
                  <a:gd name="T4" fmla="*/ 0 w 20"/>
                  <a:gd name="T5" fmla="*/ 1 h 20"/>
                  <a:gd name="T6" fmla="*/ 0 w 20"/>
                  <a:gd name="T7" fmla="*/ 1 h 20"/>
                  <a:gd name="T8" fmla="*/ 0 w 20"/>
                  <a:gd name="T9" fmla="*/ 2 h 20"/>
                  <a:gd name="T10" fmla="*/ 0 w 20"/>
                  <a:gd name="T11" fmla="*/ 2 h 20"/>
                  <a:gd name="T12" fmla="*/ 0 w 20"/>
                  <a:gd name="T13" fmla="*/ 2 h 20"/>
                  <a:gd name="T14" fmla="*/ 0 w 20"/>
                  <a:gd name="T15" fmla="*/ 3 h 20"/>
                  <a:gd name="T16" fmla="*/ 0 w 20"/>
                  <a:gd name="T17" fmla="*/ 3 h 20"/>
                  <a:gd name="T18" fmla="*/ 0 w 20"/>
                  <a:gd name="T19" fmla="*/ 3 h 20"/>
                  <a:gd name="T20" fmla="*/ 0 w 20"/>
                  <a:gd name="T21" fmla="*/ 3 h 20"/>
                  <a:gd name="T22" fmla="*/ 1 w 20"/>
                  <a:gd name="T23" fmla="*/ 3 h 20"/>
                  <a:gd name="T24" fmla="*/ 1 w 20"/>
                  <a:gd name="T25" fmla="*/ 4 h 20"/>
                  <a:gd name="T26" fmla="*/ 1 w 20"/>
                  <a:gd name="T27" fmla="*/ 4 h 20"/>
                  <a:gd name="T28" fmla="*/ 1 w 20"/>
                  <a:gd name="T29" fmla="*/ 4 h 20"/>
                  <a:gd name="T30" fmla="*/ 1 w 20"/>
                  <a:gd name="T31" fmla="*/ 4 h 20"/>
                  <a:gd name="T32" fmla="*/ 2 w 20"/>
                  <a:gd name="T33" fmla="*/ 4 h 20"/>
                  <a:gd name="T34" fmla="*/ 2 w 20"/>
                  <a:gd name="T35" fmla="*/ 4 h 20"/>
                  <a:gd name="T36" fmla="*/ 2 w 20"/>
                  <a:gd name="T37" fmla="*/ 4 h 20"/>
                  <a:gd name="T38" fmla="*/ 2 w 20"/>
                  <a:gd name="T39" fmla="*/ 4 h 20"/>
                  <a:gd name="T40" fmla="*/ 3 w 20"/>
                  <a:gd name="T41" fmla="*/ 4 h 20"/>
                  <a:gd name="T42" fmla="*/ 3 w 20"/>
                  <a:gd name="T43" fmla="*/ 4 h 20"/>
                  <a:gd name="T44" fmla="*/ 3 w 20"/>
                  <a:gd name="T45" fmla="*/ 4 h 20"/>
                  <a:gd name="T46" fmla="*/ 4 w 20"/>
                  <a:gd name="T47" fmla="*/ 4 h 20"/>
                  <a:gd name="T48" fmla="*/ 4 w 20"/>
                  <a:gd name="T49" fmla="*/ 4 h 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 h="20">
                    <a:moveTo>
                      <a:pt x="0" y="0"/>
                    </a:moveTo>
                    <a:lnTo>
                      <a:pt x="0" y="3"/>
                    </a:lnTo>
                    <a:lnTo>
                      <a:pt x="0" y="5"/>
                    </a:lnTo>
                    <a:lnTo>
                      <a:pt x="0" y="6"/>
                    </a:lnTo>
                    <a:lnTo>
                      <a:pt x="0" y="8"/>
                    </a:lnTo>
                    <a:lnTo>
                      <a:pt x="0" y="9"/>
                    </a:lnTo>
                    <a:lnTo>
                      <a:pt x="0" y="11"/>
                    </a:lnTo>
                    <a:lnTo>
                      <a:pt x="1" y="13"/>
                    </a:lnTo>
                    <a:lnTo>
                      <a:pt x="1" y="14"/>
                    </a:lnTo>
                    <a:lnTo>
                      <a:pt x="2" y="15"/>
                    </a:lnTo>
                    <a:lnTo>
                      <a:pt x="2" y="16"/>
                    </a:lnTo>
                    <a:lnTo>
                      <a:pt x="3" y="17"/>
                    </a:lnTo>
                    <a:lnTo>
                      <a:pt x="4" y="18"/>
                    </a:lnTo>
                    <a:lnTo>
                      <a:pt x="5" y="19"/>
                    </a:lnTo>
                    <a:lnTo>
                      <a:pt x="6" y="19"/>
                    </a:lnTo>
                    <a:lnTo>
                      <a:pt x="7" y="20"/>
                    </a:lnTo>
                    <a:lnTo>
                      <a:pt x="8" y="20"/>
                    </a:lnTo>
                    <a:lnTo>
                      <a:pt x="9" y="20"/>
                    </a:lnTo>
                    <a:lnTo>
                      <a:pt x="10" y="20"/>
                    </a:lnTo>
                    <a:lnTo>
                      <a:pt x="12" y="20"/>
                    </a:lnTo>
                    <a:lnTo>
                      <a:pt x="13" y="20"/>
                    </a:lnTo>
                    <a:lnTo>
                      <a:pt x="15" y="20"/>
                    </a:lnTo>
                    <a:lnTo>
                      <a:pt x="16" y="20"/>
                    </a:lnTo>
                    <a:lnTo>
                      <a:pt x="18" y="19"/>
                    </a:lnTo>
                    <a:lnTo>
                      <a:pt x="20" y="1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40" name="Freeform 313"/>
              <p:cNvSpPr>
                <a:spLocks/>
              </p:cNvSpPr>
              <p:nvPr/>
            </p:nvSpPr>
            <p:spPr bwMode="auto">
              <a:xfrm>
                <a:off x="1528" y="3063"/>
                <a:ext cx="8" cy="10"/>
              </a:xfrm>
              <a:custGeom>
                <a:avLst/>
                <a:gdLst>
                  <a:gd name="T0" fmla="*/ 0 w 41"/>
                  <a:gd name="T1" fmla="*/ 10 h 49"/>
                  <a:gd name="T2" fmla="*/ 2 w 41"/>
                  <a:gd name="T3" fmla="*/ 8 h 49"/>
                  <a:gd name="T4" fmla="*/ 4 w 41"/>
                  <a:gd name="T5" fmla="*/ 5 h 49"/>
                  <a:gd name="T6" fmla="*/ 6 w 41"/>
                  <a:gd name="T7" fmla="*/ 2 h 49"/>
                  <a:gd name="T8" fmla="*/ 8 w 41"/>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49">
                    <a:moveTo>
                      <a:pt x="0" y="49"/>
                    </a:moveTo>
                    <a:lnTo>
                      <a:pt x="10" y="37"/>
                    </a:lnTo>
                    <a:lnTo>
                      <a:pt x="21" y="25"/>
                    </a:lnTo>
                    <a:lnTo>
                      <a:pt x="31" y="12"/>
                    </a:lnTo>
                    <a:lnTo>
                      <a:pt x="4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41" name="Freeform 314"/>
              <p:cNvSpPr>
                <a:spLocks/>
              </p:cNvSpPr>
              <p:nvPr/>
            </p:nvSpPr>
            <p:spPr bwMode="auto">
              <a:xfrm>
                <a:off x="1536" y="3046"/>
                <a:ext cx="8" cy="17"/>
              </a:xfrm>
              <a:custGeom>
                <a:avLst/>
                <a:gdLst>
                  <a:gd name="T0" fmla="*/ 0 w 36"/>
                  <a:gd name="T1" fmla="*/ 17 h 84"/>
                  <a:gd name="T2" fmla="*/ 1 w 36"/>
                  <a:gd name="T3" fmla="*/ 16 h 84"/>
                  <a:gd name="T4" fmla="*/ 1 w 36"/>
                  <a:gd name="T5" fmla="*/ 15 h 84"/>
                  <a:gd name="T6" fmla="*/ 2 w 36"/>
                  <a:gd name="T7" fmla="*/ 14 h 84"/>
                  <a:gd name="T8" fmla="*/ 2 w 36"/>
                  <a:gd name="T9" fmla="*/ 13 h 84"/>
                  <a:gd name="T10" fmla="*/ 3 w 36"/>
                  <a:gd name="T11" fmla="*/ 13 h 84"/>
                  <a:gd name="T12" fmla="*/ 3 w 36"/>
                  <a:gd name="T13" fmla="*/ 12 h 84"/>
                  <a:gd name="T14" fmla="*/ 4 w 36"/>
                  <a:gd name="T15" fmla="*/ 11 h 84"/>
                  <a:gd name="T16" fmla="*/ 4 w 36"/>
                  <a:gd name="T17" fmla="*/ 10 h 84"/>
                  <a:gd name="T18" fmla="*/ 4 w 36"/>
                  <a:gd name="T19" fmla="*/ 9 h 84"/>
                  <a:gd name="T20" fmla="*/ 5 w 36"/>
                  <a:gd name="T21" fmla="*/ 9 h 84"/>
                  <a:gd name="T22" fmla="*/ 5 w 36"/>
                  <a:gd name="T23" fmla="*/ 8 h 84"/>
                  <a:gd name="T24" fmla="*/ 5 w 36"/>
                  <a:gd name="T25" fmla="*/ 7 h 84"/>
                  <a:gd name="T26" fmla="*/ 6 w 36"/>
                  <a:gd name="T27" fmla="*/ 6 h 84"/>
                  <a:gd name="T28" fmla="*/ 6 w 36"/>
                  <a:gd name="T29" fmla="*/ 6 h 84"/>
                  <a:gd name="T30" fmla="*/ 6 w 36"/>
                  <a:gd name="T31" fmla="*/ 5 h 84"/>
                  <a:gd name="T32" fmla="*/ 7 w 36"/>
                  <a:gd name="T33" fmla="*/ 4 h 84"/>
                  <a:gd name="T34" fmla="*/ 7 w 36"/>
                  <a:gd name="T35" fmla="*/ 4 h 84"/>
                  <a:gd name="T36" fmla="*/ 7 w 36"/>
                  <a:gd name="T37" fmla="*/ 3 h 84"/>
                  <a:gd name="T38" fmla="*/ 7 w 36"/>
                  <a:gd name="T39" fmla="*/ 3 h 84"/>
                  <a:gd name="T40" fmla="*/ 7 w 36"/>
                  <a:gd name="T41" fmla="*/ 2 h 84"/>
                  <a:gd name="T42" fmla="*/ 8 w 36"/>
                  <a:gd name="T43" fmla="*/ 1 h 84"/>
                  <a:gd name="T44" fmla="*/ 8 w 36"/>
                  <a:gd name="T45" fmla="*/ 1 h 84"/>
                  <a:gd name="T46" fmla="*/ 8 w 36"/>
                  <a:gd name="T47" fmla="*/ 0 h 84"/>
                  <a:gd name="T48" fmla="*/ 8 w 36"/>
                  <a:gd name="T49" fmla="*/ 0 h 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 h="84">
                    <a:moveTo>
                      <a:pt x="0" y="84"/>
                    </a:moveTo>
                    <a:lnTo>
                      <a:pt x="3" y="80"/>
                    </a:lnTo>
                    <a:lnTo>
                      <a:pt x="5" y="75"/>
                    </a:lnTo>
                    <a:lnTo>
                      <a:pt x="7" y="71"/>
                    </a:lnTo>
                    <a:lnTo>
                      <a:pt x="9" y="66"/>
                    </a:lnTo>
                    <a:lnTo>
                      <a:pt x="12" y="63"/>
                    </a:lnTo>
                    <a:lnTo>
                      <a:pt x="14" y="59"/>
                    </a:lnTo>
                    <a:lnTo>
                      <a:pt x="16" y="54"/>
                    </a:lnTo>
                    <a:lnTo>
                      <a:pt x="18" y="51"/>
                    </a:lnTo>
                    <a:lnTo>
                      <a:pt x="20" y="46"/>
                    </a:lnTo>
                    <a:lnTo>
                      <a:pt x="21" y="43"/>
                    </a:lnTo>
                    <a:lnTo>
                      <a:pt x="23" y="39"/>
                    </a:lnTo>
                    <a:lnTo>
                      <a:pt x="24" y="35"/>
                    </a:lnTo>
                    <a:lnTo>
                      <a:pt x="26" y="32"/>
                    </a:lnTo>
                    <a:lnTo>
                      <a:pt x="27" y="29"/>
                    </a:lnTo>
                    <a:lnTo>
                      <a:pt x="28" y="25"/>
                    </a:lnTo>
                    <a:lnTo>
                      <a:pt x="30" y="22"/>
                    </a:lnTo>
                    <a:lnTo>
                      <a:pt x="31" y="19"/>
                    </a:lnTo>
                    <a:lnTo>
                      <a:pt x="32" y="15"/>
                    </a:lnTo>
                    <a:lnTo>
                      <a:pt x="33" y="13"/>
                    </a:lnTo>
                    <a:lnTo>
                      <a:pt x="33" y="10"/>
                    </a:lnTo>
                    <a:lnTo>
                      <a:pt x="34" y="7"/>
                    </a:lnTo>
                    <a:lnTo>
                      <a:pt x="35" y="4"/>
                    </a:lnTo>
                    <a:lnTo>
                      <a:pt x="36" y="2"/>
                    </a:lnTo>
                    <a:lnTo>
                      <a:pt x="3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42" name="Line 315"/>
              <p:cNvSpPr>
                <a:spLocks noChangeShapeType="1"/>
              </p:cNvSpPr>
              <p:nvPr/>
            </p:nvSpPr>
            <p:spPr bwMode="auto">
              <a:xfrm>
                <a:off x="1544" y="304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43" name="Line 316"/>
              <p:cNvSpPr>
                <a:spLocks noChangeShapeType="1"/>
              </p:cNvSpPr>
              <p:nvPr/>
            </p:nvSpPr>
            <p:spPr bwMode="auto">
              <a:xfrm>
                <a:off x="1544" y="3044"/>
                <a:ext cx="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44" name="Freeform 317"/>
              <p:cNvSpPr>
                <a:spLocks/>
              </p:cNvSpPr>
              <p:nvPr/>
            </p:nvSpPr>
            <p:spPr bwMode="auto">
              <a:xfrm>
                <a:off x="1525" y="3044"/>
                <a:ext cx="19" cy="23"/>
              </a:xfrm>
              <a:custGeom>
                <a:avLst/>
                <a:gdLst>
                  <a:gd name="T0" fmla="*/ 0 w 94"/>
                  <a:gd name="T1" fmla="*/ 23 h 111"/>
                  <a:gd name="T2" fmla="*/ 5 w 94"/>
                  <a:gd name="T3" fmla="*/ 17 h 111"/>
                  <a:gd name="T4" fmla="*/ 10 w 94"/>
                  <a:gd name="T5" fmla="*/ 12 h 111"/>
                  <a:gd name="T6" fmla="*/ 15 w 94"/>
                  <a:gd name="T7" fmla="*/ 6 h 111"/>
                  <a:gd name="T8" fmla="*/ 19 w 94"/>
                  <a:gd name="T9" fmla="*/ 0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11">
                    <a:moveTo>
                      <a:pt x="0" y="111"/>
                    </a:moveTo>
                    <a:lnTo>
                      <a:pt x="24" y="84"/>
                    </a:lnTo>
                    <a:lnTo>
                      <a:pt x="48" y="58"/>
                    </a:lnTo>
                    <a:lnTo>
                      <a:pt x="72" y="29"/>
                    </a:lnTo>
                    <a:lnTo>
                      <a:pt x="9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45" name="Line 318"/>
              <p:cNvSpPr>
                <a:spLocks noChangeShapeType="1"/>
              </p:cNvSpPr>
              <p:nvPr/>
            </p:nvSpPr>
            <p:spPr bwMode="auto">
              <a:xfrm>
                <a:off x="1487" y="309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46" name="Line 319"/>
              <p:cNvSpPr>
                <a:spLocks noChangeShapeType="1"/>
              </p:cNvSpPr>
              <p:nvPr/>
            </p:nvSpPr>
            <p:spPr bwMode="auto">
              <a:xfrm flipV="1">
                <a:off x="1485" y="3099"/>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47" name="Freeform 320"/>
              <p:cNvSpPr>
                <a:spLocks/>
              </p:cNvSpPr>
              <p:nvPr/>
            </p:nvSpPr>
            <p:spPr bwMode="auto">
              <a:xfrm>
                <a:off x="1483" y="3102"/>
                <a:ext cx="2" cy="11"/>
              </a:xfrm>
              <a:custGeom>
                <a:avLst/>
                <a:gdLst>
                  <a:gd name="T0" fmla="*/ 2 w 9"/>
                  <a:gd name="T1" fmla="*/ 0 h 55"/>
                  <a:gd name="T2" fmla="*/ 2 w 9"/>
                  <a:gd name="T3" fmla="*/ 1 h 55"/>
                  <a:gd name="T4" fmla="*/ 2 w 9"/>
                  <a:gd name="T5" fmla="*/ 1 h 55"/>
                  <a:gd name="T6" fmla="*/ 1 w 9"/>
                  <a:gd name="T7" fmla="*/ 2 h 55"/>
                  <a:gd name="T8" fmla="*/ 1 w 9"/>
                  <a:gd name="T9" fmla="*/ 2 h 55"/>
                  <a:gd name="T10" fmla="*/ 1 w 9"/>
                  <a:gd name="T11" fmla="*/ 3 h 55"/>
                  <a:gd name="T12" fmla="*/ 1 w 9"/>
                  <a:gd name="T13" fmla="*/ 4 h 55"/>
                  <a:gd name="T14" fmla="*/ 1 w 9"/>
                  <a:gd name="T15" fmla="*/ 4 h 55"/>
                  <a:gd name="T16" fmla="*/ 0 w 9"/>
                  <a:gd name="T17" fmla="*/ 5 h 55"/>
                  <a:gd name="T18" fmla="*/ 0 w 9"/>
                  <a:gd name="T19" fmla="*/ 5 h 55"/>
                  <a:gd name="T20" fmla="*/ 0 w 9"/>
                  <a:gd name="T21" fmla="*/ 6 h 55"/>
                  <a:gd name="T22" fmla="*/ 0 w 9"/>
                  <a:gd name="T23" fmla="*/ 6 h 55"/>
                  <a:gd name="T24" fmla="*/ 0 w 9"/>
                  <a:gd name="T25" fmla="*/ 7 h 55"/>
                  <a:gd name="T26" fmla="*/ 0 w 9"/>
                  <a:gd name="T27" fmla="*/ 7 h 55"/>
                  <a:gd name="T28" fmla="*/ 0 w 9"/>
                  <a:gd name="T29" fmla="*/ 8 h 55"/>
                  <a:gd name="T30" fmla="*/ 0 w 9"/>
                  <a:gd name="T31" fmla="*/ 8 h 55"/>
                  <a:gd name="T32" fmla="*/ 0 w 9"/>
                  <a:gd name="T33" fmla="*/ 9 h 55"/>
                  <a:gd name="T34" fmla="*/ 0 w 9"/>
                  <a:gd name="T35" fmla="*/ 9 h 55"/>
                  <a:gd name="T36" fmla="*/ 0 w 9"/>
                  <a:gd name="T37" fmla="*/ 9 h 55"/>
                  <a:gd name="T38" fmla="*/ 0 w 9"/>
                  <a:gd name="T39" fmla="*/ 10 h 55"/>
                  <a:gd name="T40" fmla="*/ 1 w 9"/>
                  <a:gd name="T41" fmla="*/ 10 h 55"/>
                  <a:gd name="T42" fmla="*/ 1 w 9"/>
                  <a:gd name="T43" fmla="*/ 10 h 55"/>
                  <a:gd name="T44" fmla="*/ 1 w 9"/>
                  <a:gd name="T45" fmla="*/ 11 h 55"/>
                  <a:gd name="T46" fmla="*/ 1 w 9"/>
                  <a:gd name="T47" fmla="*/ 11 h 55"/>
                  <a:gd name="T48" fmla="*/ 1 w 9"/>
                  <a:gd name="T49" fmla="*/ 11 h 5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 h="55">
                    <a:moveTo>
                      <a:pt x="9" y="0"/>
                    </a:moveTo>
                    <a:lnTo>
                      <a:pt x="8" y="4"/>
                    </a:lnTo>
                    <a:lnTo>
                      <a:pt x="7" y="7"/>
                    </a:lnTo>
                    <a:lnTo>
                      <a:pt x="6" y="10"/>
                    </a:lnTo>
                    <a:lnTo>
                      <a:pt x="5" y="12"/>
                    </a:lnTo>
                    <a:lnTo>
                      <a:pt x="4" y="16"/>
                    </a:lnTo>
                    <a:lnTo>
                      <a:pt x="3" y="18"/>
                    </a:lnTo>
                    <a:lnTo>
                      <a:pt x="3" y="21"/>
                    </a:lnTo>
                    <a:lnTo>
                      <a:pt x="2" y="24"/>
                    </a:lnTo>
                    <a:lnTo>
                      <a:pt x="2" y="27"/>
                    </a:lnTo>
                    <a:lnTo>
                      <a:pt x="1" y="29"/>
                    </a:lnTo>
                    <a:lnTo>
                      <a:pt x="1" y="31"/>
                    </a:lnTo>
                    <a:lnTo>
                      <a:pt x="1" y="34"/>
                    </a:lnTo>
                    <a:lnTo>
                      <a:pt x="0" y="36"/>
                    </a:lnTo>
                    <a:lnTo>
                      <a:pt x="0" y="38"/>
                    </a:lnTo>
                    <a:lnTo>
                      <a:pt x="1" y="40"/>
                    </a:lnTo>
                    <a:lnTo>
                      <a:pt x="1" y="43"/>
                    </a:lnTo>
                    <a:lnTo>
                      <a:pt x="1" y="45"/>
                    </a:lnTo>
                    <a:lnTo>
                      <a:pt x="1" y="46"/>
                    </a:lnTo>
                    <a:lnTo>
                      <a:pt x="2" y="48"/>
                    </a:lnTo>
                    <a:lnTo>
                      <a:pt x="3" y="49"/>
                    </a:lnTo>
                    <a:lnTo>
                      <a:pt x="3" y="50"/>
                    </a:lnTo>
                    <a:lnTo>
                      <a:pt x="4" y="53"/>
                    </a:lnTo>
                    <a:lnTo>
                      <a:pt x="5" y="54"/>
                    </a:lnTo>
                    <a:lnTo>
                      <a:pt x="6" y="5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48" name="Freeform 321"/>
              <p:cNvSpPr>
                <a:spLocks/>
              </p:cNvSpPr>
              <p:nvPr/>
            </p:nvSpPr>
            <p:spPr bwMode="auto">
              <a:xfrm>
                <a:off x="1484" y="3106"/>
                <a:ext cx="9" cy="7"/>
              </a:xfrm>
              <a:custGeom>
                <a:avLst/>
                <a:gdLst>
                  <a:gd name="T0" fmla="*/ 0 w 46"/>
                  <a:gd name="T1" fmla="*/ 7 h 35"/>
                  <a:gd name="T2" fmla="*/ 2 w 46"/>
                  <a:gd name="T3" fmla="*/ 5 h 35"/>
                  <a:gd name="T4" fmla="*/ 5 w 46"/>
                  <a:gd name="T5" fmla="*/ 4 h 35"/>
                  <a:gd name="T6" fmla="*/ 7 w 46"/>
                  <a:gd name="T7" fmla="*/ 2 h 35"/>
                  <a:gd name="T8" fmla="*/ 9 w 46"/>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5">
                    <a:moveTo>
                      <a:pt x="0" y="35"/>
                    </a:moveTo>
                    <a:lnTo>
                      <a:pt x="12" y="26"/>
                    </a:lnTo>
                    <a:lnTo>
                      <a:pt x="23" y="18"/>
                    </a:lnTo>
                    <a:lnTo>
                      <a:pt x="34" y="9"/>
                    </a:lnTo>
                    <a:lnTo>
                      <a:pt x="4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49" name="Freeform 322"/>
              <p:cNvSpPr>
                <a:spLocks/>
              </p:cNvSpPr>
              <p:nvPr/>
            </p:nvSpPr>
            <p:spPr bwMode="auto">
              <a:xfrm>
                <a:off x="1493" y="3086"/>
                <a:ext cx="13" cy="20"/>
              </a:xfrm>
              <a:custGeom>
                <a:avLst/>
                <a:gdLst>
                  <a:gd name="T0" fmla="*/ 0 w 64"/>
                  <a:gd name="T1" fmla="*/ 20 h 100"/>
                  <a:gd name="T2" fmla="*/ 1 w 64"/>
                  <a:gd name="T3" fmla="*/ 19 h 100"/>
                  <a:gd name="T4" fmla="*/ 1 w 64"/>
                  <a:gd name="T5" fmla="*/ 18 h 100"/>
                  <a:gd name="T6" fmla="*/ 2 w 64"/>
                  <a:gd name="T7" fmla="*/ 17 h 100"/>
                  <a:gd name="T8" fmla="*/ 3 w 64"/>
                  <a:gd name="T9" fmla="*/ 16 h 100"/>
                  <a:gd name="T10" fmla="*/ 3 w 64"/>
                  <a:gd name="T11" fmla="*/ 16 h 100"/>
                  <a:gd name="T12" fmla="*/ 4 w 64"/>
                  <a:gd name="T13" fmla="*/ 15 h 100"/>
                  <a:gd name="T14" fmla="*/ 5 w 64"/>
                  <a:gd name="T15" fmla="*/ 14 h 100"/>
                  <a:gd name="T16" fmla="*/ 5 w 64"/>
                  <a:gd name="T17" fmla="*/ 13 h 100"/>
                  <a:gd name="T18" fmla="*/ 6 w 64"/>
                  <a:gd name="T19" fmla="*/ 12 h 100"/>
                  <a:gd name="T20" fmla="*/ 7 w 64"/>
                  <a:gd name="T21" fmla="*/ 11 h 100"/>
                  <a:gd name="T22" fmla="*/ 7 w 64"/>
                  <a:gd name="T23" fmla="*/ 10 h 100"/>
                  <a:gd name="T24" fmla="*/ 8 w 64"/>
                  <a:gd name="T25" fmla="*/ 9 h 100"/>
                  <a:gd name="T26" fmla="*/ 8 w 64"/>
                  <a:gd name="T27" fmla="*/ 8 h 100"/>
                  <a:gd name="T28" fmla="*/ 9 w 64"/>
                  <a:gd name="T29" fmla="*/ 8 h 100"/>
                  <a:gd name="T30" fmla="*/ 9 w 64"/>
                  <a:gd name="T31" fmla="*/ 7 h 100"/>
                  <a:gd name="T32" fmla="*/ 10 w 64"/>
                  <a:gd name="T33" fmla="*/ 6 h 100"/>
                  <a:gd name="T34" fmla="*/ 10 w 64"/>
                  <a:gd name="T35" fmla="*/ 5 h 100"/>
                  <a:gd name="T36" fmla="*/ 11 w 64"/>
                  <a:gd name="T37" fmla="*/ 4 h 100"/>
                  <a:gd name="T38" fmla="*/ 11 w 64"/>
                  <a:gd name="T39" fmla="*/ 4 h 100"/>
                  <a:gd name="T40" fmla="*/ 12 w 64"/>
                  <a:gd name="T41" fmla="*/ 3 h 100"/>
                  <a:gd name="T42" fmla="*/ 12 w 64"/>
                  <a:gd name="T43" fmla="*/ 2 h 100"/>
                  <a:gd name="T44" fmla="*/ 12 w 64"/>
                  <a:gd name="T45" fmla="*/ 1 h 100"/>
                  <a:gd name="T46" fmla="*/ 13 w 64"/>
                  <a:gd name="T47" fmla="*/ 1 h 100"/>
                  <a:gd name="T48" fmla="*/ 13 w 64"/>
                  <a:gd name="T49" fmla="*/ 0 h 1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4" h="100">
                    <a:moveTo>
                      <a:pt x="0" y="100"/>
                    </a:moveTo>
                    <a:lnTo>
                      <a:pt x="4" y="96"/>
                    </a:lnTo>
                    <a:lnTo>
                      <a:pt x="7" y="91"/>
                    </a:lnTo>
                    <a:lnTo>
                      <a:pt x="10" y="87"/>
                    </a:lnTo>
                    <a:lnTo>
                      <a:pt x="14" y="82"/>
                    </a:lnTo>
                    <a:lnTo>
                      <a:pt x="17" y="78"/>
                    </a:lnTo>
                    <a:lnTo>
                      <a:pt x="20" y="74"/>
                    </a:lnTo>
                    <a:lnTo>
                      <a:pt x="23" y="69"/>
                    </a:lnTo>
                    <a:lnTo>
                      <a:pt x="26" y="65"/>
                    </a:lnTo>
                    <a:lnTo>
                      <a:pt x="29" y="60"/>
                    </a:lnTo>
                    <a:lnTo>
                      <a:pt x="32" y="56"/>
                    </a:lnTo>
                    <a:lnTo>
                      <a:pt x="36" y="51"/>
                    </a:lnTo>
                    <a:lnTo>
                      <a:pt x="38" y="47"/>
                    </a:lnTo>
                    <a:lnTo>
                      <a:pt x="41" y="42"/>
                    </a:lnTo>
                    <a:lnTo>
                      <a:pt x="43" y="38"/>
                    </a:lnTo>
                    <a:lnTo>
                      <a:pt x="46" y="35"/>
                    </a:lnTo>
                    <a:lnTo>
                      <a:pt x="48" y="30"/>
                    </a:lnTo>
                    <a:lnTo>
                      <a:pt x="50" y="26"/>
                    </a:lnTo>
                    <a:lnTo>
                      <a:pt x="53" y="22"/>
                    </a:lnTo>
                    <a:lnTo>
                      <a:pt x="55" y="18"/>
                    </a:lnTo>
                    <a:lnTo>
                      <a:pt x="57" y="15"/>
                    </a:lnTo>
                    <a:lnTo>
                      <a:pt x="59" y="11"/>
                    </a:lnTo>
                    <a:lnTo>
                      <a:pt x="61" y="7"/>
                    </a:lnTo>
                    <a:lnTo>
                      <a:pt x="62" y="3"/>
                    </a:lnTo>
                    <a:lnTo>
                      <a:pt x="6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50" name="Line 323"/>
              <p:cNvSpPr>
                <a:spLocks noChangeShapeType="1"/>
              </p:cNvSpPr>
              <p:nvPr/>
            </p:nvSpPr>
            <p:spPr bwMode="auto">
              <a:xfrm>
                <a:off x="1507" y="308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51" name="Line 324"/>
              <p:cNvSpPr>
                <a:spLocks noChangeShapeType="1"/>
              </p:cNvSpPr>
              <p:nvPr/>
            </p:nvSpPr>
            <p:spPr bwMode="auto">
              <a:xfrm flipH="1">
                <a:off x="1506" y="3083"/>
                <a:ext cx="1"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52" name="Freeform 325"/>
              <p:cNvSpPr>
                <a:spLocks/>
              </p:cNvSpPr>
              <p:nvPr/>
            </p:nvSpPr>
            <p:spPr bwMode="auto">
              <a:xfrm>
                <a:off x="1487" y="3083"/>
                <a:ext cx="20" cy="16"/>
              </a:xfrm>
              <a:custGeom>
                <a:avLst/>
                <a:gdLst>
                  <a:gd name="T0" fmla="*/ 0 w 103"/>
                  <a:gd name="T1" fmla="*/ 16 h 78"/>
                  <a:gd name="T2" fmla="*/ 5 w 103"/>
                  <a:gd name="T3" fmla="*/ 12 h 78"/>
                  <a:gd name="T4" fmla="*/ 10 w 103"/>
                  <a:gd name="T5" fmla="*/ 8 h 78"/>
                  <a:gd name="T6" fmla="*/ 15 w 103"/>
                  <a:gd name="T7" fmla="*/ 4 h 78"/>
                  <a:gd name="T8" fmla="*/ 20 w 103"/>
                  <a:gd name="T9" fmla="*/ 0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78">
                    <a:moveTo>
                      <a:pt x="0" y="78"/>
                    </a:moveTo>
                    <a:lnTo>
                      <a:pt x="25" y="60"/>
                    </a:lnTo>
                    <a:lnTo>
                      <a:pt x="52" y="41"/>
                    </a:lnTo>
                    <a:lnTo>
                      <a:pt x="78" y="21"/>
                    </a:lnTo>
                    <a:lnTo>
                      <a:pt x="10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53" name="Line 326"/>
              <p:cNvSpPr>
                <a:spLocks noChangeShapeType="1"/>
              </p:cNvSpPr>
              <p:nvPr/>
            </p:nvSpPr>
            <p:spPr bwMode="auto">
              <a:xfrm>
                <a:off x="1449" y="311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54" name="Line 327"/>
              <p:cNvSpPr>
                <a:spLocks noChangeShapeType="1"/>
              </p:cNvSpPr>
              <p:nvPr/>
            </p:nvSpPr>
            <p:spPr bwMode="auto">
              <a:xfrm flipV="1">
                <a:off x="1446" y="3116"/>
                <a:ext cx="3"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55" name="Freeform 328"/>
              <p:cNvSpPr>
                <a:spLocks/>
              </p:cNvSpPr>
              <p:nvPr/>
            </p:nvSpPr>
            <p:spPr bwMode="auto">
              <a:xfrm>
                <a:off x="1439" y="3120"/>
                <a:ext cx="7" cy="16"/>
              </a:xfrm>
              <a:custGeom>
                <a:avLst/>
                <a:gdLst>
                  <a:gd name="T0" fmla="*/ 7 w 31"/>
                  <a:gd name="T1" fmla="*/ 0 h 82"/>
                  <a:gd name="T2" fmla="*/ 7 w 31"/>
                  <a:gd name="T3" fmla="*/ 1 h 82"/>
                  <a:gd name="T4" fmla="*/ 6 w 31"/>
                  <a:gd name="T5" fmla="*/ 2 h 82"/>
                  <a:gd name="T6" fmla="*/ 5 w 31"/>
                  <a:gd name="T7" fmla="*/ 2 h 82"/>
                  <a:gd name="T8" fmla="*/ 5 w 31"/>
                  <a:gd name="T9" fmla="*/ 3 h 82"/>
                  <a:gd name="T10" fmla="*/ 5 w 31"/>
                  <a:gd name="T11" fmla="*/ 4 h 82"/>
                  <a:gd name="T12" fmla="*/ 4 w 31"/>
                  <a:gd name="T13" fmla="*/ 5 h 82"/>
                  <a:gd name="T14" fmla="*/ 4 w 31"/>
                  <a:gd name="T15" fmla="*/ 5 h 82"/>
                  <a:gd name="T16" fmla="*/ 3 w 31"/>
                  <a:gd name="T17" fmla="*/ 6 h 82"/>
                  <a:gd name="T18" fmla="*/ 3 w 31"/>
                  <a:gd name="T19" fmla="*/ 7 h 82"/>
                  <a:gd name="T20" fmla="*/ 2 w 31"/>
                  <a:gd name="T21" fmla="*/ 7 h 82"/>
                  <a:gd name="T22" fmla="*/ 2 w 31"/>
                  <a:gd name="T23" fmla="*/ 8 h 82"/>
                  <a:gd name="T24" fmla="*/ 2 w 31"/>
                  <a:gd name="T25" fmla="*/ 9 h 82"/>
                  <a:gd name="T26" fmla="*/ 2 w 31"/>
                  <a:gd name="T27" fmla="*/ 9 h 82"/>
                  <a:gd name="T28" fmla="*/ 1 w 31"/>
                  <a:gd name="T29" fmla="*/ 10 h 82"/>
                  <a:gd name="T30" fmla="*/ 1 w 31"/>
                  <a:gd name="T31" fmla="*/ 11 h 82"/>
                  <a:gd name="T32" fmla="*/ 1 w 31"/>
                  <a:gd name="T33" fmla="*/ 11 h 82"/>
                  <a:gd name="T34" fmla="*/ 1 w 31"/>
                  <a:gd name="T35" fmla="*/ 12 h 82"/>
                  <a:gd name="T36" fmla="*/ 0 w 31"/>
                  <a:gd name="T37" fmla="*/ 13 h 82"/>
                  <a:gd name="T38" fmla="*/ 0 w 31"/>
                  <a:gd name="T39" fmla="*/ 13 h 82"/>
                  <a:gd name="T40" fmla="*/ 0 w 31"/>
                  <a:gd name="T41" fmla="*/ 14 h 82"/>
                  <a:gd name="T42" fmla="*/ 0 w 31"/>
                  <a:gd name="T43" fmla="*/ 14 h 82"/>
                  <a:gd name="T44" fmla="*/ 0 w 31"/>
                  <a:gd name="T45" fmla="*/ 15 h 82"/>
                  <a:gd name="T46" fmla="*/ 0 w 31"/>
                  <a:gd name="T47" fmla="*/ 15 h 82"/>
                  <a:gd name="T48" fmla="*/ 0 w 31"/>
                  <a:gd name="T49" fmla="*/ 16 h 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 h="82">
                    <a:moveTo>
                      <a:pt x="31" y="0"/>
                    </a:moveTo>
                    <a:lnTo>
                      <a:pt x="29" y="4"/>
                    </a:lnTo>
                    <a:lnTo>
                      <a:pt x="26" y="8"/>
                    </a:lnTo>
                    <a:lnTo>
                      <a:pt x="24" y="11"/>
                    </a:lnTo>
                    <a:lnTo>
                      <a:pt x="22" y="16"/>
                    </a:lnTo>
                    <a:lnTo>
                      <a:pt x="20" y="19"/>
                    </a:lnTo>
                    <a:lnTo>
                      <a:pt x="18" y="24"/>
                    </a:lnTo>
                    <a:lnTo>
                      <a:pt x="16" y="27"/>
                    </a:lnTo>
                    <a:lnTo>
                      <a:pt x="14" y="30"/>
                    </a:lnTo>
                    <a:lnTo>
                      <a:pt x="12" y="35"/>
                    </a:lnTo>
                    <a:lnTo>
                      <a:pt x="11" y="38"/>
                    </a:lnTo>
                    <a:lnTo>
                      <a:pt x="9" y="42"/>
                    </a:lnTo>
                    <a:lnTo>
                      <a:pt x="8" y="45"/>
                    </a:lnTo>
                    <a:lnTo>
                      <a:pt x="7" y="48"/>
                    </a:lnTo>
                    <a:lnTo>
                      <a:pt x="6" y="52"/>
                    </a:lnTo>
                    <a:lnTo>
                      <a:pt x="5" y="55"/>
                    </a:lnTo>
                    <a:lnTo>
                      <a:pt x="4" y="58"/>
                    </a:lnTo>
                    <a:lnTo>
                      <a:pt x="3" y="62"/>
                    </a:lnTo>
                    <a:lnTo>
                      <a:pt x="2" y="65"/>
                    </a:lnTo>
                    <a:lnTo>
                      <a:pt x="1" y="68"/>
                    </a:lnTo>
                    <a:lnTo>
                      <a:pt x="1" y="70"/>
                    </a:lnTo>
                    <a:lnTo>
                      <a:pt x="1" y="74"/>
                    </a:lnTo>
                    <a:lnTo>
                      <a:pt x="0" y="77"/>
                    </a:lnTo>
                    <a:lnTo>
                      <a:pt x="0" y="79"/>
                    </a:lnTo>
                    <a:lnTo>
                      <a:pt x="0" y="8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56" name="Freeform 329"/>
              <p:cNvSpPr>
                <a:spLocks/>
              </p:cNvSpPr>
              <p:nvPr/>
            </p:nvSpPr>
            <p:spPr bwMode="auto">
              <a:xfrm>
                <a:off x="1439" y="3133"/>
                <a:ext cx="9" cy="3"/>
              </a:xfrm>
              <a:custGeom>
                <a:avLst/>
                <a:gdLst>
                  <a:gd name="T0" fmla="*/ 0 w 45"/>
                  <a:gd name="T1" fmla="*/ 3 h 16"/>
                  <a:gd name="T2" fmla="*/ 2 w 45"/>
                  <a:gd name="T3" fmla="*/ 2 h 16"/>
                  <a:gd name="T4" fmla="*/ 4 w 45"/>
                  <a:gd name="T5" fmla="*/ 2 h 16"/>
                  <a:gd name="T6" fmla="*/ 7 w 45"/>
                  <a:gd name="T7" fmla="*/ 1 h 16"/>
                  <a:gd name="T8" fmla="*/ 9 w 45"/>
                  <a:gd name="T9" fmla="*/ 0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16">
                    <a:moveTo>
                      <a:pt x="0" y="16"/>
                    </a:moveTo>
                    <a:lnTo>
                      <a:pt x="11" y="12"/>
                    </a:lnTo>
                    <a:lnTo>
                      <a:pt x="22" y="9"/>
                    </a:lnTo>
                    <a:lnTo>
                      <a:pt x="33" y="4"/>
                    </a:lnTo>
                    <a:lnTo>
                      <a:pt x="4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57" name="Freeform 330"/>
              <p:cNvSpPr>
                <a:spLocks/>
              </p:cNvSpPr>
              <p:nvPr/>
            </p:nvSpPr>
            <p:spPr bwMode="auto">
              <a:xfrm>
                <a:off x="1448" y="3112"/>
                <a:ext cx="19" cy="21"/>
              </a:xfrm>
              <a:custGeom>
                <a:avLst/>
                <a:gdLst>
                  <a:gd name="T0" fmla="*/ 0 w 91"/>
                  <a:gd name="T1" fmla="*/ 21 h 104"/>
                  <a:gd name="T2" fmla="*/ 1 w 91"/>
                  <a:gd name="T3" fmla="*/ 20 h 104"/>
                  <a:gd name="T4" fmla="*/ 2 w 91"/>
                  <a:gd name="T5" fmla="*/ 19 h 104"/>
                  <a:gd name="T6" fmla="*/ 3 w 91"/>
                  <a:gd name="T7" fmla="*/ 19 h 104"/>
                  <a:gd name="T8" fmla="*/ 4 w 91"/>
                  <a:gd name="T9" fmla="*/ 18 h 104"/>
                  <a:gd name="T10" fmla="*/ 4 w 91"/>
                  <a:gd name="T11" fmla="*/ 17 h 104"/>
                  <a:gd name="T12" fmla="*/ 5 w 91"/>
                  <a:gd name="T13" fmla="*/ 16 h 104"/>
                  <a:gd name="T14" fmla="*/ 6 w 91"/>
                  <a:gd name="T15" fmla="*/ 15 h 104"/>
                  <a:gd name="T16" fmla="*/ 7 w 91"/>
                  <a:gd name="T17" fmla="*/ 14 h 104"/>
                  <a:gd name="T18" fmla="*/ 8 w 91"/>
                  <a:gd name="T19" fmla="*/ 13 h 104"/>
                  <a:gd name="T20" fmla="*/ 9 w 91"/>
                  <a:gd name="T21" fmla="*/ 12 h 104"/>
                  <a:gd name="T22" fmla="*/ 10 w 91"/>
                  <a:gd name="T23" fmla="*/ 11 h 104"/>
                  <a:gd name="T24" fmla="*/ 10 w 91"/>
                  <a:gd name="T25" fmla="*/ 11 h 104"/>
                  <a:gd name="T26" fmla="*/ 11 w 91"/>
                  <a:gd name="T27" fmla="*/ 9 h 104"/>
                  <a:gd name="T28" fmla="*/ 12 w 91"/>
                  <a:gd name="T29" fmla="*/ 9 h 104"/>
                  <a:gd name="T30" fmla="*/ 13 w 91"/>
                  <a:gd name="T31" fmla="*/ 8 h 104"/>
                  <a:gd name="T32" fmla="*/ 14 w 91"/>
                  <a:gd name="T33" fmla="*/ 7 h 104"/>
                  <a:gd name="T34" fmla="*/ 14 w 91"/>
                  <a:gd name="T35" fmla="*/ 6 h 104"/>
                  <a:gd name="T36" fmla="*/ 15 w 91"/>
                  <a:gd name="T37" fmla="*/ 5 h 104"/>
                  <a:gd name="T38" fmla="*/ 16 w 91"/>
                  <a:gd name="T39" fmla="*/ 4 h 104"/>
                  <a:gd name="T40" fmla="*/ 16 w 91"/>
                  <a:gd name="T41" fmla="*/ 3 h 104"/>
                  <a:gd name="T42" fmla="*/ 17 w 91"/>
                  <a:gd name="T43" fmla="*/ 3 h 104"/>
                  <a:gd name="T44" fmla="*/ 18 w 91"/>
                  <a:gd name="T45" fmla="*/ 2 h 104"/>
                  <a:gd name="T46" fmla="*/ 18 w 91"/>
                  <a:gd name="T47" fmla="*/ 1 h 104"/>
                  <a:gd name="T48" fmla="*/ 19 w 91"/>
                  <a:gd name="T49" fmla="*/ 0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1" h="104">
                    <a:moveTo>
                      <a:pt x="0" y="104"/>
                    </a:moveTo>
                    <a:lnTo>
                      <a:pt x="4" y="100"/>
                    </a:lnTo>
                    <a:lnTo>
                      <a:pt x="8" y="95"/>
                    </a:lnTo>
                    <a:lnTo>
                      <a:pt x="13" y="92"/>
                    </a:lnTo>
                    <a:lnTo>
                      <a:pt x="17" y="87"/>
                    </a:lnTo>
                    <a:lnTo>
                      <a:pt x="21" y="83"/>
                    </a:lnTo>
                    <a:lnTo>
                      <a:pt x="25" y="78"/>
                    </a:lnTo>
                    <a:lnTo>
                      <a:pt x="29" y="74"/>
                    </a:lnTo>
                    <a:lnTo>
                      <a:pt x="35" y="70"/>
                    </a:lnTo>
                    <a:lnTo>
                      <a:pt x="39" y="65"/>
                    </a:lnTo>
                    <a:lnTo>
                      <a:pt x="42" y="61"/>
                    </a:lnTo>
                    <a:lnTo>
                      <a:pt x="46" y="56"/>
                    </a:lnTo>
                    <a:lnTo>
                      <a:pt x="50" y="52"/>
                    </a:lnTo>
                    <a:lnTo>
                      <a:pt x="54" y="47"/>
                    </a:lnTo>
                    <a:lnTo>
                      <a:pt x="58" y="43"/>
                    </a:lnTo>
                    <a:lnTo>
                      <a:pt x="61" y="38"/>
                    </a:lnTo>
                    <a:lnTo>
                      <a:pt x="65" y="34"/>
                    </a:lnTo>
                    <a:lnTo>
                      <a:pt x="68" y="31"/>
                    </a:lnTo>
                    <a:lnTo>
                      <a:pt x="73" y="26"/>
                    </a:lnTo>
                    <a:lnTo>
                      <a:pt x="76" y="22"/>
                    </a:lnTo>
                    <a:lnTo>
                      <a:pt x="79" y="17"/>
                    </a:lnTo>
                    <a:lnTo>
                      <a:pt x="82" y="13"/>
                    </a:lnTo>
                    <a:lnTo>
                      <a:pt x="85" y="9"/>
                    </a:lnTo>
                    <a:lnTo>
                      <a:pt x="88" y="5"/>
                    </a:lnTo>
                    <a:lnTo>
                      <a:pt x="9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58" name="Line 331"/>
              <p:cNvSpPr>
                <a:spLocks noChangeShapeType="1"/>
              </p:cNvSpPr>
              <p:nvPr/>
            </p:nvSpPr>
            <p:spPr bwMode="auto">
              <a:xfrm>
                <a:off x="1469" y="310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59" name="Line 332"/>
              <p:cNvSpPr>
                <a:spLocks noChangeShapeType="1"/>
              </p:cNvSpPr>
              <p:nvPr/>
            </p:nvSpPr>
            <p:spPr bwMode="auto">
              <a:xfrm flipH="1">
                <a:off x="1467" y="3109"/>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60" name="Freeform 333"/>
              <p:cNvSpPr>
                <a:spLocks/>
              </p:cNvSpPr>
              <p:nvPr/>
            </p:nvSpPr>
            <p:spPr bwMode="auto">
              <a:xfrm>
                <a:off x="1449" y="3109"/>
                <a:ext cx="20" cy="7"/>
              </a:xfrm>
              <a:custGeom>
                <a:avLst/>
                <a:gdLst>
                  <a:gd name="T0" fmla="*/ 0 w 101"/>
                  <a:gd name="T1" fmla="*/ 7 h 35"/>
                  <a:gd name="T2" fmla="*/ 5 w 101"/>
                  <a:gd name="T3" fmla="*/ 6 h 35"/>
                  <a:gd name="T4" fmla="*/ 10 w 101"/>
                  <a:gd name="T5" fmla="*/ 4 h 35"/>
                  <a:gd name="T6" fmla="*/ 15 w 101"/>
                  <a:gd name="T7" fmla="*/ 2 h 35"/>
                  <a:gd name="T8" fmla="*/ 20 w 101"/>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35">
                    <a:moveTo>
                      <a:pt x="0" y="35"/>
                    </a:moveTo>
                    <a:lnTo>
                      <a:pt x="25" y="29"/>
                    </a:lnTo>
                    <a:lnTo>
                      <a:pt x="50" y="20"/>
                    </a:lnTo>
                    <a:lnTo>
                      <a:pt x="76" y="11"/>
                    </a:lnTo>
                    <a:lnTo>
                      <a:pt x="10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61" name="Line 334"/>
              <p:cNvSpPr>
                <a:spLocks noChangeShapeType="1"/>
              </p:cNvSpPr>
              <p:nvPr/>
            </p:nvSpPr>
            <p:spPr bwMode="auto">
              <a:xfrm>
                <a:off x="1414" y="3117"/>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62" name="Line 335"/>
              <p:cNvSpPr>
                <a:spLocks noChangeShapeType="1"/>
              </p:cNvSpPr>
              <p:nvPr/>
            </p:nvSpPr>
            <p:spPr bwMode="auto">
              <a:xfrm flipV="1">
                <a:off x="1410" y="3117"/>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63" name="Freeform 336"/>
              <p:cNvSpPr>
                <a:spLocks/>
              </p:cNvSpPr>
              <p:nvPr/>
            </p:nvSpPr>
            <p:spPr bwMode="auto">
              <a:xfrm>
                <a:off x="1398" y="3121"/>
                <a:ext cx="12" cy="19"/>
              </a:xfrm>
              <a:custGeom>
                <a:avLst/>
                <a:gdLst>
                  <a:gd name="T0" fmla="*/ 12 w 61"/>
                  <a:gd name="T1" fmla="*/ 0 h 99"/>
                  <a:gd name="T2" fmla="*/ 11 w 61"/>
                  <a:gd name="T3" fmla="*/ 1 h 99"/>
                  <a:gd name="T4" fmla="*/ 10 w 61"/>
                  <a:gd name="T5" fmla="*/ 2 h 99"/>
                  <a:gd name="T6" fmla="*/ 10 w 61"/>
                  <a:gd name="T7" fmla="*/ 2 h 99"/>
                  <a:gd name="T8" fmla="*/ 9 w 61"/>
                  <a:gd name="T9" fmla="*/ 3 h 99"/>
                  <a:gd name="T10" fmla="*/ 8 w 61"/>
                  <a:gd name="T11" fmla="*/ 4 h 99"/>
                  <a:gd name="T12" fmla="*/ 8 w 61"/>
                  <a:gd name="T13" fmla="*/ 5 h 99"/>
                  <a:gd name="T14" fmla="*/ 7 w 61"/>
                  <a:gd name="T15" fmla="*/ 6 h 99"/>
                  <a:gd name="T16" fmla="*/ 7 w 61"/>
                  <a:gd name="T17" fmla="*/ 7 h 99"/>
                  <a:gd name="T18" fmla="*/ 6 w 61"/>
                  <a:gd name="T19" fmla="*/ 7 h 99"/>
                  <a:gd name="T20" fmla="*/ 6 w 61"/>
                  <a:gd name="T21" fmla="*/ 8 h 99"/>
                  <a:gd name="T22" fmla="*/ 5 w 61"/>
                  <a:gd name="T23" fmla="*/ 9 h 99"/>
                  <a:gd name="T24" fmla="*/ 5 w 61"/>
                  <a:gd name="T25" fmla="*/ 10 h 99"/>
                  <a:gd name="T26" fmla="*/ 4 w 61"/>
                  <a:gd name="T27" fmla="*/ 11 h 99"/>
                  <a:gd name="T28" fmla="*/ 4 w 61"/>
                  <a:gd name="T29" fmla="*/ 12 h 99"/>
                  <a:gd name="T30" fmla="*/ 3 w 61"/>
                  <a:gd name="T31" fmla="*/ 12 h 99"/>
                  <a:gd name="T32" fmla="*/ 3 w 61"/>
                  <a:gd name="T33" fmla="*/ 13 h 99"/>
                  <a:gd name="T34" fmla="*/ 2 w 61"/>
                  <a:gd name="T35" fmla="*/ 14 h 99"/>
                  <a:gd name="T36" fmla="*/ 2 w 61"/>
                  <a:gd name="T37" fmla="*/ 14 h 99"/>
                  <a:gd name="T38" fmla="*/ 1 w 61"/>
                  <a:gd name="T39" fmla="*/ 15 h 99"/>
                  <a:gd name="T40" fmla="*/ 1 w 61"/>
                  <a:gd name="T41" fmla="*/ 16 h 99"/>
                  <a:gd name="T42" fmla="*/ 1 w 61"/>
                  <a:gd name="T43" fmla="*/ 17 h 99"/>
                  <a:gd name="T44" fmla="*/ 0 w 61"/>
                  <a:gd name="T45" fmla="*/ 18 h 99"/>
                  <a:gd name="T46" fmla="*/ 0 w 61"/>
                  <a:gd name="T47" fmla="*/ 18 h 99"/>
                  <a:gd name="T48" fmla="*/ 0 w 61"/>
                  <a:gd name="T49" fmla="*/ 19 h 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 h="99">
                    <a:moveTo>
                      <a:pt x="61" y="0"/>
                    </a:moveTo>
                    <a:lnTo>
                      <a:pt x="58" y="4"/>
                    </a:lnTo>
                    <a:lnTo>
                      <a:pt x="53" y="8"/>
                    </a:lnTo>
                    <a:lnTo>
                      <a:pt x="50" y="13"/>
                    </a:lnTo>
                    <a:lnTo>
                      <a:pt x="47" y="17"/>
                    </a:lnTo>
                    <a:lnTo>
                      <a:pt x="43" y="21"/>
                    </a:lnTo>
                    <a:lnTo>
                      <a:pt x="40" y="25"/>
                    </a:lnTo>
                    <a:lnTo>
                      <a:pt x="37" y="30"/>
                    </a:lnTo>
                    <a:lnTo>
                      <a:pt x="34" y="34"/>
                    </a:lnTo>
                    <a:lnTo>
                      <a:pt x="31" y="39"/>
                    </a:lnTo>
                    <a:lnTo>
                      <a:pt x="28" y="42"/>
                    </a:lnTo>
                    <a:lnTo>
                      <a:pt x="26" y="46"/>
                    </a:lnTo>
                    <a:lnTo>
                      <a:pt x="23" y="51"/>
                    </a:lnTo>
                    <a:lnTo>
                      <a:pt x="21" y="55"/>
                    </a:lnTo>
                    <a:lnTo>
                      <a:pt x="18" y="60"/>
                    </a:lnTo>
                    <a:lnTo>
                      <a:pt x="15" y="63"/>
                    </a:lnTo>
                    <a:lnTo>
                      <a:pt x="13" y="67"/>
                    </a:lnTo>
                    <a:lnTo>
                      <a:pt x="11" y="72"/>
                    </a:lnTo>
                    <a:lnTo>
                      <a:pt x="9" y="75"/>
                    </a:lnTo>
                    <a:lnTo>
                      <a:pt x="7" y="80"/>
                    </a:lnTo>
                    <a:lnTo>
                      <a:pt x="5" y="83"/>
                    </a:lnTo>
                    <a:lnTo>
                      <a:pt x="4" y="88"/>
                    </a:lnTo>
                    <a:lnTo>
                      <a:pt x="2" y="92"/>
                    </a:lnTo>
                    <a:lnTo>
                      <a:pt x="1" y="95"/>
                    </a:lnTo>
                    <a:lnTo>
                      <a:pt x="0" y="9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64" name="Freeform 337"/>
              <p:cNvSpPr>
                <a:spLocks/>
              </p:cNvSpPr>
              <p:nvPr/>
            </p:nvSpPr>
            <p:spPr bwMode="auto">
              <a:xfrm>
                <a:off x="1398" y="3140"/>
                <a:ext cx="8" cy="1"/>
              </a:xfrm>
              <a:custGeom>
                <a:avLst/>
                <a:gdLst>
                  <a:gd name="T0" fmla="*/ 0 w 39"/>
                  <a:gd name="T1" fmla="*/ 0 h 4"/>
                  <a:gd name="T2" fmla="*/ 2 w 39"/>
                  <a:gd name="T3" fmla="*/ 1 h 4"/>
                  <a:gd name="T4" fmla="*/ 4 w 39"/>
                  <a:gd name="T5" fmla="*/ 1 h 4"/>
                  <a:gd name="T6" fmla="*/ 6 w 39"/>
                  <a:gd name="T7" fmla="*/ 1 h 4"/>
                  <a:gd name="T8" fmla="*/ 8 w 39"/>
                  <a:gd name="T9" fmla="*/ 1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0" y="0"/>
                    </a:moveTo>
                    <a:lnTo>
                      <a:pt x="9" y="2"/>
                    </a:lnTo>
                    <a:lnTo>
                      <a:pt x="20" y="3"/>
                    </a:lnTo>
                    <a:lnTo>
                      <a:pt x="30" y="3"/>
                    </a:lnTo>
                    <a:lnTo>
                      <a:pt x="39" y="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65" name="Freeform 338"/>
              <p:cNvSpPr>
                <a:spLocks/>
              </p:cNvSpPr>
              <p:nvPr/>
            </p:nvSpPr>
            <p:spPr bwMode="auto">
              <a:xfrm>
                <a:off x="1406" y="3123"/>
                <a:ext cx="22" cy="18"/>
              </a:xfrm>
              <a:custGeom>
                <a:avLst/>
                <a:gdLst>
                  <a:gd name="T0" fmla="*/ 0 w 114"/>
                  <a:gd name="T1" fmla="*/ 18 h 93"/>
                  <a:gd name="T2" fmla="*/ 1 w 114"/>
                  <a:gd name="T3" fmla="*/ 17 h 93"/>
                  <a:gd name="T4" fmla="*/ 2 w 114"/>
                  <a:gd name="T5" fmla="*/ 17 h 93"/>
                  <a:gd name="T6" fmla="*/ 3 w 114"/>
                  <a:gd name="T7" fmla="*/ 16 h 93"/>
                  <a:gd name="T8" fmla="*/ 4 w 114"/>
                  <a:gd name="T9" fmla="*/ 15 h 93"/>
                  <a:gd name="T10" fmla="*/ 5 w 114"/>
                  <a:gd name="T11" fmla="*/ 15 h 93"/>
                  <a:gd name="T12" fmla="*/ 6 w 114"/>
                  <a:gd name="T13" fmla="*/ 14 h 93"/>
                  <a:gd name="T14" fmla="*/ 7 w 114"/>
                  <a:gd name="T15" fmla="*/ 13 h 93"/>
                  <a:gd name="T16" fmla="*/ 8 w 114"/>
                  <a:gd name="T17" fmla="*/ 12 h 93"/>
                  <a:gd name="T18" fmla="*/ 9 w 114"/>
                  <a:gd name="T19" fmla="*/ 12 h 93"/>
                  <a:gd name="T20" fmla="*/ 10 w 114"/>
                  <a:gd name="T21" fmla="*/ 11 h 93"/>
                  <a:gd name="T22" fmla="*/ 11 w 114"/>
                  <a:gd name="T23" fmla="*/ 10 h 93"/>
                  <a:gd name="T24" fmla="*/ 12 w 114"/>
                  <a:gd name="T25" fmla="*/ 9 h 93"/>
                  <a:gd name="T26" fmla="*/ 13 w 114"/>
                  <a:gd name="T27" fmla="*/ 9 h 93"/>
                  <a:gd name="T28" fmla="*/ 14 w 114"/>
                  <a:gd name="T29" fmla="*/ 8 h 93"/>
                  <a:gd name="T30" fmla="*/ 14 w 114"/>
                  <a:gd name="T31" fmla="*/ 7 h 93"/>
                  <a:gd name="T32" fmla="*/ 15 w 114"/>
                  <a:gd name="T33" fmla="*/ 6 h 93"/>
                  <a:gd name="T34" fmla="*/ 16 w 114"/>
                  <a:gd name="T35" fmla="*/ 6 h 93"/>
                  <a:gd name="T36" fmla="*/ 17 w 114"/>
                  <a:gd name="T37" fmla="*/ 5 h 93"/>
                  <a:gd name="T38" fmla="*/ 18 w 114"/>
                  <a:gd name="T39" fmla="*/ 4 h 93"/>
                  <a:gd name="T40" fmla="*/ 19 w 114"/>
                  <a:gd name="T41" fmla="*/ 3 h 93"/>
                  <a:gd name="T42" fmla="*/ 20 w 114"/>
                  <a:gd name="T43" fmla="*/ 2 h 93"/>
                  <a:gd name="T44" fmla="*/ 20 w 114"/>
                  <a:gd name="T45" fmla="*/ 1 h 93"/>
                  <a:gd name="T46" fmla="*/ 21 w 114"/>
                  <a:gd name="T47" fmla="*/ 1 h 93"/>
                  <a:gd name="T48" fmla="*/ 22 w 114"/>
                  <a:gd name="T49" fmla="*/ 0 h 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4" h="93">
                    <a:moveTo>
                      <a:pt x="0" y="93"/>
                    </a:moveTo>
                    <a:lnTo>
                      <a:pt x="5" y="90"/>
                    </a:lnTo>
                    <a:lnTo>
                      <a:pt x="10" y="86"/>
                    </a:lnTo>
                    <a:lnTo>
                      <a:pt x="16" y="83"/>
                    </a:lnTo>
                    <a:lnTo>
                      <a:pt x="22" y="79"/>
                    </a:lnTo>
                    <a:lnTo>
                      <a:pt x="27" y="75"/>
                    </a:lnTo>
                    <a:lnTo>
                      <a:pt x="31" y="72"/>
                    </a:lnTo>
                    <a:lnTo>
                      <a:pt x="36" y="68"/>
                    </a:lnTo>
                    <a:lnTo>
                      <a:pt x="41" y="64"/>
                    </a:lnTo>
                    <a:lnTo>
                      <a:pt x="46" y="61"/>
                    </a:lnTo>
                    <a:lnTo>
                      <a:pt x="51" y="56"/>
                    </a:lnTo>
                    <a:lnTo>
                      <a:pt x="57" y="53"/>
                    </a:lnTo>
                    <a:lnTo>
                      <a:pt x="62" y="49"/>
                    </a:lnTo>
                    <a:lnTo>
                      <a:pt x="66" y="44"/>
                    </a:lnTo>
                    <a:lnTo>
                      <a:pt x="71" y="41"/>
                    </a:lnTo>
                    <a:lnTo>
                      <a:pt x="75" y="36"/>
                    </a:lnTo>
                    <a:lnTo>
                      <a:pt x="80" y="32"/>
                    </a:lnTo>
                    <a:lnTo>
                      <a:pt x="84" y="29"/>
                    </a:lnTo>
                    <a:lnTo>
                      <a:pt x="89" y="24"/>
                    </a:lnTo>
                    <a:lnTo>
                      <a:pt x="94" y="20"/>
                    </a:lnTo>
                    <a:lnTo>
                      <a:pt x="98" y="16"/>
                    </a:lnTo>
                    <a:lnTo>
                      <a:pt x="102" y="12"/>
                    </a:lnTo>
                    <a:lnTo>
                      <a:pt x="106" y="7"/>
                    </a:lnTo>
                    <a:lnTo>
                      <a:pt x="110" y="3"/>
                    </a:lnTo>
                    <a:lnTo>
                      <a:pt x="11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66" name="Line 339"/>
              <p:cNvSpPr>
                <a:spLocks noChangeShapeType="1"/>
              </p:cNvSpPr>
              <p:nvPr/>
            </p:nvSpPr>
            <p:spPr bwMode="auto">
              <a:xfrm>
                <a:off x="1432" y="311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67" name="Line 340"/>
              <p:cNvSpPr>
                <a:spLocks noChangeShapeType="1"/>
              </p:cNvSpPr>
              <p:nvPr/>
            </p:nvSpPr>
            <p:spPr bwMode="auto">
              <a:xfrm flipH="1">
                <a:off x="1428" y="3119"/>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68" name="Freeform 341"/>
              <p:cNvSpPr>
                <a:spLocks/>
              </p:cNvSpPr>
              <p:nvPr/>
            </p:nvSpPr>
            <p:spPr bwMode="auto">
              <a:xfrm>
                <a:off x="1414" y="3117"/>
                <a:ext cx="18" cy="2"/>
              </a:xfrm>
              <a:custGeom>
                <a:avLst/>
                <a:gdLst>
                  <a:gd name="T0" fmla="*/ 0 w 90"/>
                  <a:gd name="T1" fmla="*/ 0 h 9"/>
                  <a:gd name="T2" fmla="*/ 4 w 90"/>
                  <a:gd name="T3" fmla="*/ 1 h 9"/>
                  <a:gd name="T4" fmla="*/ 9 w 90"/>
                  <a:gd name="T5" fmla="*/ 1 h 9"/>
                  <a:gd name="T6" fmla="*/ 13 w 90"/>
                  <a:gd name="T7" fmla="*/ 2 h 9"/>
                  <a:gd name="T8" fmla="*/ 18 w 90"/>
                  <a:gd name="T9" fmla="*/ 2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
                    <a:moveTo>
                      <a:pt x="0" y="0"/>
                    </a:moveTo>
                    <a:lnTo>
                      <a:pt x="22" y="4"/>
                    </a:lnTo>
                    <a:lnTo>
                      <a:pt x="43" y="6"/>
                    </a:lnTo>
                    <a:lnTo>
                      <a:pt x="66" y="9"/>
                    </a:lnTo>
                    <a:lnTo>
                      <a:pt x="90" y="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69" name="Line 342"/>
              <p:cNvSpPr>
                <a:spLocks noChangeShapeType="1"/>
              </p:cNvSpPr>
              <p:nvPr/>
            </p:nvSpPr>
            <p:spPr bwMode="auto">
              <a:xfrm>
                <a:off x="1386" y="310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70" name="Line 343"/>
              <p:cNvSpPr>
                <a:spLocks noChangeShapeType="1"/>
              </p:cNvSpPr>
              <p:nvPr/>
            </p:nvSpPr>
            <p:spPr bwMode="auto">
              <a:xfrm flipV="1">
                <a:off x="1381" y="3100"/>
                <a:ext cx="5"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71" name="Freeform 344"/>
              <p:cNvSpPr>
                <a:spLocks/>
              </p:cNvSpPr>
              <p:nvPr/>
            </p:nvSpPr>
            <p:spPr bwMode="auto">
              <a:xfrm>
                <a:off x="1364" y="3104"/>
                <a:ext cx="17" cy="21"/>
              </a:xfrm>
              <a:custGeom>
                <a:avLst/>
                <a:gdLst>
                  <a:gd name="T0" fmla="*/ 17 w 88"/>
                  <a:gd name="T1" fmla="*/ 0 h 104"/>
                  <a:gd name="T2" fmla="*/ 16 w 88"/>
                  <a:gd name="T3" fmla="*/ 1 h 104"/>
                  <a:gd name="T4" fmla="*/ 15 w 88"/>
                  <a:gd name="T5" fmla="*/ 2 h 104"/>
                  <a:gd name="T6" fmla="*/ 14 w 88"/>
                  <a:gd name="T7" fmla="*/ 2 h 104"/>
                  <a:gd name="T8" fmla="*/ 13 w 88"/>
                  <a:gd name="T9" fmla="*/ 3 h 104"/>
                  <a:gd name="T10" fmla="*/ 13 w 88"/>
                  <a:gd name="T11" fmla="*/ 4 h 104"/>
                  <a:gd name="T12" fmla="*/ 12 w 88"/>
                  <a:gd name="T13" fmla="*/ 5 h 104"/>
                  <a:gd name="T14" fmla="*/ 11 w 88"/>
                  <a:gd name="T15" fmla="*/ 6 h 104"/>
                  <a:gd name="T16" fmla="*/ 10 w 88"/>
                  <a:gd name="T17" fmla="*/ 6 h 104"/>
                  <a:gd name="T18" fmla="*/ 9 w 88"/>
                  <a:gd name="T19" fmla="*/ 7 h 104"/>
                  <a:gd name="T20" fmla="*/ 9 w 88"/>
                  <a:gd name="T21" fmla="*/ 8 h 104"/>
                  <a:gd name="T22" fmla="*/ 8 w 88"/>
                  <a:gd name="T23" fmla="*/ 9 h 104"/>
                  <a:gd name="T24" fmla="*/ 7 w 88"/>
                  <a:gd name="T25" fmla="*/ 10 h 104"/>
                  <a:gd name="T26" fmla="*/ 7 w 88"/>
                  <a:gd name="T27" fmla="*/ 11 h 104"/>
                  <a:gd name="T28" fmla="*/ 6 w 88"/>
                  <a:gd name="T29" fmla="*/ 12 h 104"/>
                  <a:gd name="T30" fmla="*/ 5 w 88"/>
                  <a:gd name="T31" fmla="*/ 13 h 104"/>
                  <a:gd name="T32" fmla="*/ 4 w 88"/>
                  <a:gd name="T33" fmla="*/ 14 h 104"/>
                  <a:gd name="T34" fmla="*/ 4 w 88"/>
                  <a:gd name="T35" fmla="*/ 15 h 104"/>
                  <a:gd name="T36" fmla="*/ 3 w 88"/>
                  <a:gd name="T37" fmla="*/ 16 h 104"/>
                  <a:gd name="T38" fmla="*/ 3 w 88"/>
                  <a:gd name="T39" fmla="*/ 16 h 104"/>
                  <a:gd name="T40" fmla="*/ 2 w 88"/>
                  <a:gd name="T41" fmla="*/ 17 h 104"/>
                  <a:gd name="T42" fmla="*/ 2 w 88"/>
                  <a:gd name="T43" fmla="*/ 18 h 104"/>
                  <a:gd name="T44" fmla="*/ 1 w 88"/>
                  <a:gd name="T45" fmla="*/ 19 h 104"/>
                  <a:gd name="T46" fmla="*/ 0 w 88"/>
                  <a:gd name="T47" fmla="*/ 20 h 104"/>
                  <a:gd name="T48" fmla="*/ 0 w 88"/>
                  <a:gd name="T49" fmla="*/ 21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8" h="104">
                    <a:moveTo>
                      <a:pt x="88" y="0"/>
                    </a:moveTo>
                    <a:lnTo>
                      <a:pt x="84" y="3"/>
                    </a:lnTo>
                    <a:lnTo>
                      <a:pt x="79" y="8"/>
                    </a:lnTo>
                    <a:lnTo>
                      <a:pt x="75" y="12"/>
                    </a:lnTo>
                    <a:lnTo>
                      <a:pt x="69" y="16"/>
                    </a:lnTo>
                    <a:lnTo>
                      <a:pt x="65" y="20"/>
                    </a:lnTo>
                    <a:lnTo>
                      <a:pt x="61" y="25"/>
                    </a:lnTo>
                    <a:lnTo>
                      <a:pt x="57" y="28"/>
                    </a:lnTo>
                    <a:lnTo>
                      <a:pt x="53" y="32"/>
                    </a:lnTo>
                    <a:lnTo>
                      <a:pt x="49" y="37"/>
                    </a:lnTo>
                    <a:lnTo>
                      <a:pt x="45" y="41"/>
                    </a:lnTo>
                    <a:lnTo>
                      <a:pt x="41" y="46"/>
                    </a:lnTo>
                    <a:lnTo>
                      <a:pt x="37" y="50"/>
                    </a:lnTo>
                    <a:lnTo>
                      <a:pt x="34" y="55"/>
                    </a:lnTo>
                    <a:lnTo>
                      <a:pt x="29" y="59"/>
                    </a:lnTo>
                    <a:lnTo>
                      <a:pt x="26" y="64"/>
                    </a:lnTo>
                    <a:lnTo>
                      <a:pt x="23" y="68"/>
                    </a:lnTo>
                    <a:lnTo>
                      <a:pt x="19" y="73"/>
                    </a:lnTo>
                    <a:lnTo>
                      <a:pt x="16" y="77"/>
                    </a:lnTo>
                    <a:lnTo>
                      <a:pt x="13" y="81"/>
                    </a:lnTo>
                    <a:lnTo>
                      <a:pt x="10" y="86"/>
                    </a:lnTo>
                    <a:lnTo>
                      <a:pt x="8" y="90"/>
                    </a:lnTo>
                    <a:lnTo>
                      <a:pt x="5" y="95"/>
                    </a:lnTo>
                    <a:lnTo>
                      <a:pt x="2" y="99"/>
                    </a:lnTo>
                    <a:lnTo>
                      <a:pt x="0" y="10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72" name="Freeform 345"/>
              <p:cNvSpPr>
                <a:spLocks/>
              </p:cNvSpPr>
              <p:nvPr/>
            </p:nvSpPr>
            <p:spPr bwMode="auto">
              <a:xfrm>
                <a:off x="1364" y="3125"/>
                <a:ext cx="6" cy="4"/>
              </a:xfrm>
              <a:custGeom>
                <a:avLst/>
                <a:gdLst>
                  <a:gd name="T0" fmla="*/ 0 w 30"/>
                  <a:gd name="T1" fmla="*/ 0 h 23"/>
                  <a:gd name="T2" fmla="*/ 3 w 30"/>
                  <a:gd name="T3" fmla="*/ 2 h 23"/>
                  <a:gd name="T4" fmla="*/ 6 w 30"/>
                  <a:gd name="T5" fmla="*/ 4 h 23"/>
                  <a:gd name="T6" fmla="*/ 0 60000 65536"/>
                  <a:gd name="T7" fmla="*/ 0 60000 65536"/>
                  <a:gd name="T8" fmla="*/ 0 60000 65536"/>
                </a:gdLst>
                <a:ahLst/>
                <a:cxnLst>
                  <a:cxn ang="T6">
                    <a:pos x="T0" y="T1"/>
                  </a:cxn>
                  <a:cxn ang="T7">
                    <a:pos x="T2" y="T3"/>
                  </a:cxn>
                  <a:cxn ang="T8">
                    <a:pos x="T4" y="T5"/>
                  </a:cxn>
                </a:cxnLst>
                <a:rect l="0" t="0" r="r" b="b"/>
                <a:pathLst>
                  <a:path w="30" h="23">
                    <a:moveTo>
                      <a:pt x="0" y="0"/>
                    </a:moveTo>
                    <a:lnTo>
                      <a:pt x="15" y="12"/>
                    </a:lnTo>
                    <a:lnTo>
                      <a:pt x="30" y="2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73" name="Freeform 346"/>
              <p:cNvSpPr>
                <a:spLocks/>
              </p:cNvSpPr>
              <p:nvPr/>
            </p:nvSpPr>
            <p:spPr bwMode="auto">
              <a:xfrm>
                <a:off x="1370" y="3115"/>
                <a:ext cx="26" cy="14"/>
              </a:xfrm>
              <a:custGeom>
                <a:avLst/>
                <a:gdLst>
                  <a:gd name="T0" fmla="*/ 0 w 130"/>
                  <a:gd name="T1" fmla="*/ 14 h 72"/>
                  <a:gd name="T2" fmla="*/ 1 w 130"/>
                  <a:gd name="T3" fmla="*/ 14 h 72"/>
                  <a:gd name="T4" fmla="*/ 2 w 130"/>
                  <a:gd name="T5" fmla="*/ 13 h 72"/>
                  <a:gd name="T6" fmla="*/ 3 w 130"/>
                  <a:gd name="T7" fmla="*/ 13 h 72"/>
                  <a:gd name="T8" fmla="*/ 4 w 130"/>
                  <a:gd name="T9" fmla="*/ 12 h 72"/>
                  <a:gd name="T10" fmla="*/ 6 w 130"/>
                  <a:gd name="T11" fmla="*/ 12 h 72"/>
                  <a:gd name="T12" fmla="*/ 7 w 130"/>
                  <a:gd name="T13" fmla="*/ 11 h 72"/>
                  <a:gd name="T14" fmla="*/ 8 w 130"/>
                  <a:gd name="T15" fmla="*/ 11 h 72"/>
                  <a:gd name="T16" fmla="*/ 9 w 130"/>
                  <a:gd name="T17" fmla="*/ 10 h 72"/>
                  <a:gd name="T18" fmla="*/ 10 w 130"/>
                  <a:gd name="T19" fmla="*/ 10 h 72"/>
                  <a:gd name="T20" fmla="*/ 11 w 130"/>
                  <a:gd name="T21" fmla="*/ 9 h 72"/>
                  <a:gd name="T22" fmla="*/ 12 w 130"/>
                  <a:gd name="T23" fmla="*/ 9 h 72"/>
                  <a:gd name="T24" fmla="*/ 13 w 130"/>
                  <a:gd name="T25" fmla="*/ 8 h 72"/>
                  <a:gd name="T26" fmla="*/ 14 w 130"/>
                  <a:gd name="T27" fmla="*/ 7 h 72"/>
                  <a:gd name="T28" fmla="*/ 15 w 130"/>
                  <a:gd name="T29" fmla="*/ 7 h 72"/>
                  <a:gd name="T30" fmla="*/ 17 w 130"/>
                  <a:gd name="T31" fmla="*/ 6 h 72"/>
                  <a:gd name="T32" fmla="*/ 18 w 130"/>
                  <a:gd name="T33" fmla="*/ 6 h 72"/>
                  <a:gd name="T34" fmla="*/ 19 w 130"/>
                  <a:gd name="T35" fmla="*/ 5 h 72"/>
                  <a:gd name="T36" fmla="*/ 20 w 130"/>
                  <a:gd name="T37" fmla="*/ 4 h 72"/>
                  <a:gd name="T38" fmla="*/ 21 w 130"/>
                  <a:gd name="T39" fmla="*/ 4 h 72"/>
                  <a:gd name="T40" fmla="*/ 22 w 130"/>
                  <a:gd name="T41" fmla="*/ 3 h 72"/>
                  <a:gd name="T42" fmla="*/ 23 w 130"/>
                  <a:gd name="T43" fmla="*/ 2 h 72"/>
                  <a:gd name="T44" fmla="*/ 24 w 130"/>
                  <a:gd name="T45" fmla="*/ 2 h 72"/>
                  <a:gd name="T46" fmla="*/ 25 w 130"/>
                  <a:gd name="T47" fmla="*/ 1 h 72"/>
                  <a:gd name="T48" fmla="*/ 26 w 130"/>
                  <a:gd name="T49" fmla="*/ 0 h 7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0" h="72">
                    <a:moveTo>
                      <a:pt x="0" y="72"/>
                    </a:moveTo>
                    <a:lnTo>
                      <a:pt x="6" y="70"/>
                    </a:lnTo>
                    <a:lnTo>
                      <a:pt x="11" y="68"/>
                    </a:lnTo>
                    <a:lnTo>
                      <a:pt x="17" y="65"/>
                    </a:lnTo>
                    <a:lnTo>
                      <a:pt x="22" y="63"/>
                    </a:lnTo>
                    <a:lnTo>
                      <a:pt x="28" y="61"/>
                    </a:lnTo>
                    <a:lnTo>
                      <a:pt x="33" y="59"/>
                    </a:lnTo>
                    <a:lnTo>
                      <a:pt x="39" y="55"/>
                    </a:lnTo>
                    <a:lnTo>
                      <a:pt x="45" y="53"/>
                    </a:lnTo>
                    <a:lnTo>
                      <a:pt x="51" y="50"/>
                    </a:lnTo>
                    <a:lnTo>
                      <a:pt x="56" y="48"/>
                    </a:lnTo>
                    <a:lnTo>
                      <a:pt x="61" y="44"/>
                    </a:lnTo>
                    <a:lnTo>
                      <a:pt x="67" y="41"/>
                    </a:lnTo>
                    <a:lnTo>
                      <a:pt x="72" y="38"/>
                    </a:lnTo>
                    <a:lnTo>
                      <a:pt x="77" y="35"/>
                    </a:lnTo>
                    <a:lnTo>
                      <a:pt x="84" y="32"/>
                    </a:lnTo>
                    <a:lnTo>
                      <a:pt x="89" y="29"/>
                    </a:lnTo>
                    <a:lnTo>
                      <a:pt x="94" y="25"/>
                    </a:lnTo>
                    <a:lnTo>
                      <a:pt x="99" y="22"/>
                    </a:lnTo>
                    <a:lnTo>
                      <a:pt x="104" y="18"/>
                    </a:lnTo>
                    <a:lnTo>
                      <a:pt x="109" y="14"/>
                    </a:lnTo>
                    <a:lnTo>
                      <a:pt x="114" y="11"/>
                    </a:lnTo>
                    <a:lnTo>
                      <a:pt x="120" y="8"/>
                    </a:lnTo>
                    <a:lnTo>
                      <a:pt x="125" y="4"/>
                    </a:lnTo>
                    <a:lnTo>
                      <a:pt x="13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74" name="Line 347"/>
              <p:cNvSpPr>
                <a:spLocks noChangeShapeType="1"/>
              </p:cNvSpPr>
              <p:nvPr/>
            </p:nvSpPr>
            <p:spPr bwMode="auto">
              <a:xfrm>
                <a:off x="1400" y="311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75" name="Line 348"/>
              <p:cNvSpPr>
                <a:spLocks noChangeShapeType="1"/>
              </p:cNvSpPr>
              <p:nvPr/>
            </p:nvSpPr>
            <p:spPr bwMode="auto">
              <a:xfrm flipH="1">
                <a:off x="1396" y="3111"/>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76" name="Freeform 349"/>
              <p:cNvSpPr>
                <a:spLocks/>
              </p:cNvSpPr>
              <p:nvPr/>
            </p:nvSpPr>
            <p:spPr bwMode="auto">
              <a:xfrm>
                <a:off x="1386" y="3100"/>
                <a:ext cx="14" cy="11"/>
              </a:xfrm>
              <a:custGeom>
                <a:avLst/>
                <a:gdLst>
                  <a:gd name="T0" fmla="*/ 0 w 69"/>
                  <a:gd name="T1" fmla="*/ 0 h 54"/>
                  <a:gd name="T2" fmla="*/ 3 w 69"/>
                  <a:gd name="T3" fmla="*/ 3 h 54"/>
                  <a:gd name="T4" fmla="*/ 7 w 69"/>
                  <a:gd name="T5" fmla="*/ 6 h 54"/>
                  <a:gd name="T6" fmla="*/ 10 w 69"/>
                  <a:gd name="T7" fmla="*/ 9 h 54"/>
                  <a:gd name="T8" fmla="*/ 14 w 69"/>
                  <a:gd name="T9" fmla="*/ 11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54">
                    <a:moveTo>
                      <a:pt x="0" y="0"/>
                    </a:moveTo>
                    <a:lnTo>
                      <a:pt x="16" y="16"/>
                    </a:lnTo>
                    <a:lnTo>
                      <a:pt x="33" y="30"/>
                    </a:lnTo>
                    <a:lnTo>
                      <a:pt x="51" y="43"/>
                    </a:lnTo>
                    <a:lnTo>
                      <a:pt x="69" y="5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77" name="Line 350"/>
              <p:cNvSpPr>
                <a:spLocks noChangeShapeType="1"/>
              </p:cNvSpPr>
              <p:nvPr/>
            </p:nvSpPr>
            <p:spPr bwMode="auto">
              <a:xfrm>
                <a:off x="1368" y="306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78" name="Line 351"/>
              <p:cNvSpPr>
                <a:spLocks noChangeShapeType="1"/>
              </p:cNvSpPr>
              <p:nvPr/>
            </p:nvSpPr>
            <p:spPr bwMode="auto">
              <a:xfrm flipV="1">
                <a:off x="1363" y="3069"/>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79" name="Freeform 352"/>
              <p:cNvSpPr>
                <a:spLocks/>
              </p:cNvSpPr>
              <p:nvPr/>
            </p:nvSpPr>
            <p:spPr bwMode="auto">
              <a:xfrm>
                <a:off x="1341" y="3072"/>
                <a:ext cx="22" cy="19"/>
              </a:xfrm>
              <a:custGeom>
                <a:avLst/>
                <a:gdLst>
                  <a:gd name="T0" fmla="*/ 22 w 110"/>
                  <a:gd name="T1" fmla="*/ 0 h 95"/>
                  <a:gd name="T2" fmla="*/ 21 w 110"/>
                  <a:gd name="T3" fmla="*/ 1 h 95"/>
                  <a:gd name="T4" fmla="*/ 20 w 110"/>
                  <a:gd name="T5" fmla="*/ 1 h 95"/>
                  <a:gd name="T6" fmla="*/ 19 w 110"/>
                  <a:gd name="T7" fmla="*/ 2 h 95"/>
                  <a:gd name="T8" fmla="*/ 18 w 110"/>
                  <a:gd name="T9" fmla="*/ 3 h 95"/>
                  <a:gd name="T10" fmla="*/ 17 w 110"/>
                  <a:gd name="T11" fmla="*/ 3 h 95"/>
                  <a:gd name="T12" fmla="*/ 16 w 110"/>
                  <a:gd name="T13" fmla="*/ 4 h 95"/>
                  <a:gd name="T14" fmla="*/ 15 w 110"/>
                  <a:gd name="T15" fmla="*/ 5 h 95"/>
                  <a:gd name="T16" fmla="*/ 14 w 110"/>
                  <a:gd name="T17" fmla="*/ 5 h 95"/>
                  <a:gd name="T18" fmla="*/ 13 w 110"/>
                  <a:gd name="T19" fmla="*/ 6 h 95"/>
                  <a:gd name="T20" fmla="*/ 12 w 110"/>
                  <a:gd name="T21" fmla="*/ 7 h 95"/>
                  <a:gd name="T22" fmla="*/ 11 w 110"/>
                  <a:gd name="T23" fmla="*/ 8 h 95"/>
                  <a:gd name="T24" fmla="*/ 10 w 110"/>
                  <a:gd name="T25" fmla="*/ 9 h 95"/>
                  <a:gd name="T26" fmla="*/ 9 w 110"/>
                  <a:gd name="T27" fmla="*/ 10 h 95"/>
                  <a:gd name="T28" fmla="*/ 8 w 110"/>
                  <a:gd name="T29" fmla="*/ 10 h 95"/>
                  <a:gd name="T30" fmla="*/ 7 w 110"/>
                  <a:gd name="T31" fmla="*/ 11 h 95"/>
                  <a:gd name="T32" fmla="*/ 6 w 110"/>
                  <a:gd name="T33" fmla="*/ 12 h 95"/>
                  <a:gd name="T34" fmla="*/ 5 w 110"/>
                  <a:gd name="T35" fmla="*/ 13 h 95"/>
                  <a:gd name="T36" fmla="*/ 5 w 110"/>
                  <a:gd name="T37" fmla="*/ 14 h 95"/>
                  <a:gd name="T38" fmla="*/ 4 w 110"/>
                  <a:gd name="T39" fmla="*/ 15 h 95"/>
                  <a:gd name="T40" fmla="*/ 3 w 110"/>
                  <a:gd name="T41" fmla="*/ 16 h 95"/>
                  <a:gd name="T42" fmla="*/ 2 w 110"/>
                  <a:gd name="T43" fmla="*/ 16 h 95"/>
                  <a:gd name="T44" fmla="*/ 1 w 110"/>
                  <a:gd name="T45" fmla="*/ 17 h 95"/>
                  <a:gd name="T46" fmla="*/ 1 w 110"/>
                  <a:gd name="T47" fmla="*/ 18 h 95"/>
                  <a:gd name="T48" fmla="*/ 0 w 110"/>
                  <a:gd name="T49" fmla="*/ 19 h 9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0" h="95">
                    <a:moveTo>
                      <a:pt x="110" y="0"/>
                    </a:moveTo>
                    <a:lnTo>
                      <a:pt x="105" y="3"/>
                    </a:lnTo>
                    <a:lnTo>
                      <a:pt x="100" y="6"/>
                    </a:lnTo>
                    <a:lnTo>
                      <a:pt x="95" y="10"/>
                    </a:lnTo>
                    <a:lnTo>
                      <a:pt x="90" y="13"/>
                    </a:lnTo>
                    <a:lnTo>
                      <a:pt x="85" y="16"/>
                    </a:lnTo>
                    <a:lnTo>
                      <a:pt x="80" y="20"/>
                    </a:lnTo>
                    <a:lnTo>
                      <a:pt x="75" y="24"/>
                    </a:lnTo>
                    <a:lnTo>
                      <a:pt x="69" y="27"/>
                    </a:lnTo>
                    <a:lnTo>
                      <a:pt x="64" y="32"/>
                    </a:lnTo>
                    <a:lnTo>
                      <a:pt x="59" y="35"/>
                    </a:lnTo>
                    <a:lnTo>
                      <a:pt x="54" y="40"/>
                    </a:lnTo>
                    <a:lnTo>
                      <a:pt x="50" y="43"/>
                    </a:lnTo>
                    <a:lnTo>
                      <a:pt x="45" y="48"/>
                    </a:lnTo>
                    <a:lnTo>
                      <a:pt x="41" y="52"/>
                    </a:lnTo>
                    <a:lnTo>
                      <a:pt x="36" y="55"/>
                    </a:lnTo>
                    <a:lnTo>
                      <a:pt x="31" y="60"/>
                    </a:lnTo>
                    <a:lnTo>
                      <a:pt x="27" y="64"/>
                    </a:lnTo>
                    <a:lnTo>
                      <a:pt x="23" y="69"/>
                    </a:lnTo>
                    <a:lnTo>
                      <a:pt x="18" y="73"/>
                    </a:lnTo>
                    <a:lnTo>
                      <a:pt x="14" y="78"/>
                    </a:lnTo>
                    <a:lnTo>
                      <a:pt x="11" y="82"/>
                    </a:lnTo>
                    <a:lnTo>
                      <a:pt x="7" y="87"/>
                    </a:lnTo>
                    <a:lnTo>
                      <a:pt x="3" y="91"/>
                    </a:lnTo>
                    <a:lnTo>
                      <a:pt x="0" y="9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80" name="Freeform 353"/>
              <p:cNvSpPr>
                <a:spLocks/>
              </p:cNvSpPr>
              <p:nvPr/>
            </p:nvSpPr>
            <p:spPr bwMode="auto">
              <a:xfrm>
                <a:off x="1341" y="3091"/>
                <a:ext cx="3" cy="8"/>
              </a:xfrm>
              <a:custGeom>
                <a:avLst/>
                <a:gdLst>
                  <a:gd name="T0" fmla="*/ 0 w 18"/>
                  <a:gd name="T1" fmla="*/ 0 h 42"/>
                  <a:gd name="T2" fmla="*/ 1 w 18"/>
                  <a:gd name="T3" fmla="*/ 2 h 42"/>
                  <a:gd name="T4" fmla="*/ 1 w 18"/>
                  <a:gd name="T5" fmla="*/ 4 h 42"/>
                  <a:gd name="T6" fmla="*/ 2 w 18"/>
                  <a:gd name="T7" fmla="*/ 6 h 42"/>
                  <a:gd name="T8" fmla="*/ 3 w 18"/>
                  <a:gd name="T9" fmla="*/ 8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2">
                    <a:moveTo>
                      <a:pt x="0" y="0"/>
                    </a:moveTo>
                    <a:lnTo>
                      <a:pt x="4" y="12"/>
                    </a:lnTo>
                    <a:lnTo>
                      <a:pt x="8" y="22"/>
                    </a:lnTo>
                    <a:lnTo>
                      <a:pt x="13" y="32"/>
                    </a:lnTo>
                    <a:lnTo>
                      <a:pt x="18" y="4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81" name="Freeform 354"/>
              <p:cNvSpPr>
                <a:spLocks/>
              </p:cNvSpPr>
              <p:nvPr/>
            </p:nvSpPr>
            <p:spPr bwMode="auto">
              <a:xfrm>
                <a:off x="1344" y="3091"/>
                <a:ext cx="27" cy="8"/>
              </a:xfrm>
              <a:custGeom>
                <a:avLst/>
                <a:gdLst>
                  <a:gd name="T0" fmla="*/ 0 w 136"/>
                  <a:gd name="T1" fmla="*/ 8 h 42"/>
                  <a:gd name="T2" fmla="*/ 1 w 136"/>
                  <a:gd name="T3" fmla="*/ 8 h 42"/>
                  <a:gd name="T4" fmla="*/ 2 w 136"/>
                  <a:gd name="T5" fmla="*/ 8 h 42"/>
                  <a:gd name="T6" fmla="*/ 3 w 136"/>
                  <a:gd name="T7" fmla="*/ 7 h 42"/>
                  <a:gd name="T8" fmla="*/ 4 w 136"/>
                  <a:gd name="T9" fmla="*/ 7 h 42"/>
                  <a:gd name="T10" fmla="*/ 6 w 136"/>
                  <a:gd name="T11" fmla="*/ 7 h 42"/>
                  <a:gd name="T12" fmla="*/ 7 w 136"/>
                  <a:gd name="T13" fmla="*/ 7 h 42"/>
                  <a:gd name="T14" fmla="*/ 8 w 136"/>
                  <a:gd name="T15" fmla="*/ 7 h 42"/>
                  <a:gd name="T16" fmla="*/ 9 w 136"/>
                  <a:gd name="T17" fmla="*/ 6 h 42"/>
                  <a:gd name="T18" fmla="*/ 10 w 136"/>
                  <a:gd name="T19" fmla="*/ 6 h 42"/>
                  <a:gd name="T20" fmla="*/ 11 w 136"/>
                  <a:gd name="T21" fmla="*/ 6 h 42"/>
                  <a:gd name="T22" fmla="*/ 12 w 136"/>
                  <a:gd name="T23" fmla="*/ 6 h 42"/>
                  <a:gd name="T24" fmla="*/ 14 w 136"/>
                  <a:gd name="T25" fmla="*/ 5 h 42"/>
                  <a:gd name="T26" fmla="*/ 15 w 136"/>
                  <a:gd name="T27" fmla="*/ 5 h 42"/>
                  <a:gd name="T28" fmla="*/ 16 w 136"/>
                  <a:gd name="T29" fmla="*/ 5 h 42"/>
                  <a:gd name="T30" fmla="*/ 17 w 136"/>
                  <a:gd name="T31" fmla="*/ 4 h 42"/>
                  <a:gd name="T32" fmla="*/ 18 w 136"/>
                  <a:gd name="T33" fmla="*/ 4 h 42"/>
                  <a:gd name="T34" fmla="*/ 19 w 136"/>
                  <a:gd name="T35" fmla="*/ 3 h 42"/>
                  <a:gd name="T36" fmla="*/ 20 w 136"/>
                  <a:gd name="T37" fmla="*/ 3 h 42"/>
                  <a:gd name="T38" fmla="*/ 21 w 136"/>
                  <a:gd name="T39" fmla="*/ 3 h 42"/>
                  <a:gd name="T40" fmla="*/ 23 w 136"/>
                  <a:gd name="T41" fmla="*/ 2 h 42"/>
                  <a:gd name="T42" fmla="*/ 24 w 136"/>
                  <a:gd name="T43" fmla="*/ 2 h 42"/>
                  <a:gd name="T44" fmla="*/ 25 w 136"/>
                  <a:gd name="T45" fmla="*/ 1 h 42"/>
                  <a:gd name="T46" fmla="*/ 26 w 136"/>
                  <a:gd name="T47" fmla="*/ 1 h 42"/>
                  <a:gd name="T48" fmla="*/ 27 w 136"/>
                  <a:gd name="T49" fmla="*/ 0 h 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6" h="42">
                    <a:moveTo>
                      <a:pt x="0" y="42"/>
                    </a:moveTo>
                    <a:lnTo>
                      <a:pt x="5" y="41"/>
                    </a:lnTo>
                    <a:lnTo>
                      <a:pt x="10" y="41"/>
                    </a:lnTo>
                    <a:lnTo>
                      <a:pt x="16" y="39"/>
                    </a:lnTo>
                    <a:lnTo>
                      <a:pt x="22" y="38"/>
                    </a:lnTo>
                    <a:lnTo>
                      <a:pt x="28" y="37"/>
                    </a:lnTo>
                    <a:lnTo>
                      <a:pt x="33" y="37"/>
                    </a:lnTo>
                    <a:lnTo>
                      <a:pt x="39" y="36"/>
                    </a:lnTo>
                    <a:lnTo>
                      <a:pt x="45" y="34"/>
                    </a:lnTo>
                    <a:lnTo>
                      <a:pt x="50" y="33"/>
                    </a:lnTo>
                    <a:lnTo>
                      <a:pt x="57" y="32"/>
                    </a:lnTo>
                    <a:lnTo>
                      <a:pt x="62" y="29"/>
                    </a:lnTo>
                    <a:lnTo>
                      <a:pt x="68" y="28"/>
                    </a:lnTo>
                    <a:lnTo>
                      <a:pt x="74" y="26"/>
                    </a:lnTo>
                    <a:lnTo>
                      <a:pt x="79" y="24"/>
                    </a:lnTo>
                    <a:lnTo>
                      <a:pt x="85" y="23"/>
                    </a:lnTo>
                    <a:lnTo>
                      <a:pt x="91" y="20"/>
                    </a:lnTo>
                    <a:lnTo>
                      <a:pt x="97" y="18"/>
                    </a:lnTo>
                    <a:lnTo>
                      <a:pt x="103" y="16"/>
                    </a:lnTo>
                    <a:lnTo>
                      <a:pt x="108" y="14"/>
                    </a:lnTo>
                    <a:lnTo>
                      <a:pt x="114" y="10"/>
                    </a:lnTo>
                    <a:lnTo>
                      <a:pt x="119" y="8"/>
                    </a:lnTo>
                    <a:lnTo>
                      <a:pt x="125" y="6"/>
                    </a:lnTo>
                    <a:lnTo>
                      <a:pt x="130" y="3"/>
                    </a:lnTo>
                    <a:lnTo>
                      <a:pt x="13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82" name="Line 355"/>
              <p:cNvSpPr>
                <a:spLocks noChangeShapeType="1"/>
              </p:cNvSpPr>
              <p:nvPr/>
            </p:nvSpPr>
            <p:spPr bwMode="auto">
              <a:xfrm>
                <a:off x="1376" y="3088"/>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83" name="Line 356"/>
              <p:cNvSpPr>
                <a:spLocks noChangeShapeType="1"/>
              </p:cNvSpPr>
              <p:nvPr/>
            </p:nvSpPr>
            <p:spPr bwMode="auto">
              <a:xfrm flipH="1">
                <a:off x="1371" y="3088"/>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84" name="Freeform 357"/>
              <p:cNvSpPr>
                <a:spLocks/>
              </p:cNvSpPr>
              <p:nvPr/>
            </p:nvSpPr>
            <p:spPr bwMode="auto">
              <a:xfrm>
                <a:off x="1368" y="3069"/>
                <a:ext cx="8" cy="19"/>
              </a:xfrm>
              <a:custGeom>
                <a:avLst/>
                <a:gdLst>
                  <a:gd name="T0" fmla="*/ 0 w 42"/>
                  <a:gd name="T1" fmla="*/ 0 h 93"/>
                  <a:gd name="T2" fmla="*/ 2 w 42"/>
                  <a:gd name="T3" fmla="*/ 5 h 93"/>
                  <a:gd name="T4" fmla="*/ 4 w 42"/>
                  <a:gd name="T5" fmla="*/ 10 h 93"/>
                  <a:gd name="T6" fmla="*/ 6 w 42"/>
                  <a:gd name="T7" fmla="*/ 15 h 93"/>
                  <a:gd name="T8" fmla="*/ 8 w 42"/>
                  <a:gd name="T9" fmla="*/ 19 h 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93">
                    <a:moveTo>
                      <a:pt x="0" y="0"/>
                    </a:moveTo>
                    <a:lnTo>
                      <a:pt x="9" y="25"/>
                    </a:lnTo>
                    <a:lnTo>
                      <a:pt x="20" y="49"/>
                    </a:lnTo>
                    <a:lnTo>
                      <a:pt x="30" y="72"/>
                    </a:lnTo>
                    <a:lnTo>
                      <a:pt x="42" y="9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85" name="Line 358"/>
              <p:cNvSpPr>
                <a:spLocks noChangeShapeType="1"/>
              </p:cNvSpPr>
              <p:nvPr/>
            </p:nvSpPr>
            <p:spPr bwMode="auto">
              <a:xfrm>
                <a:off x="1361" y="302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86" name="Line 359"/>
              <p:cNvSpPr>
                <a:spLocks noChangeShapeType="1"/>
              </p:cNvSpPr>
              <p:nvPr/>
            </p:nvSpPr>
            <p:spPr bwMode="auto">
              <a:xfrm flipV="1">
                <a:off x="1356" y="3026"/>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87" name="Freeform 360"/>
              <p:cNvSpPr>
                <a:spLocks/>
              </p:cNvSpPr>
              <p:nvPr/>
            </p:nvSpPr>
            <p:spPr bwMode="auto">
              <a:xfrm>
                <a:off x="1330" y="3027"/>
                <a:ext cx="26" cy="15"/>
              </a:xfrm>
              <a:custGeom>
                <a:avLst/>
                <a:gdLst>
                  <a:gd name="T0" fmla="*/ 26 w 128"/>
                  <a:gd name="T1" fmla="*/ 0 h 76"/>
                  <a:gd name="T2" fmla="*/ 25 w 128"/>
                  <a:gd name="T3" fmla="*/ 0 h 76"/>
                  <a:gd name="T4" fmla="*/ 24 w 128"/>
                  <a:gd name="T5" fmla="*/ 1 h 76"/>
                  <a:gd name="T6" fmla="*/ 23 w 128"/>
                  <a:gd name="T7" fmla="*/ 1 h 76"/>
                  <a:gd name="T8" fmla="*/ 21 w 128"/>
                  <a:gd name="T9" fmla="*/ 2 h 76"/>
                  <a:gd name="T10" fmla="*/ 20 w 128"/>
                  <a:gd name="T11" fmla="*/ 2 h 76"/>
                  <a:gd name="T12" fmla="*/ 19 w 128"/>
                  <a:gd name="T13" fmla="*/ 3 h 76"/>
                  <a:gd name="T14" fmla="*/ 18 w 128"/>
                  <a:gd name="T15" fmla="*/ 3 h 76"/>
                  <a:gd name="T16" fmla="*/ 17 w 128"/>
                  <a:gd name="T17" fmla="*/ 4 h 76"/>
                  <a:gd name="T18" fmla="*/ 16 w 128"/>
                  <a:gd name="T19" fmla="*/ 4 h 76"/>
                  <a:gd name="T20" fmla="*/ 15 w 128"/>
                  <a:gd name="T21" fmla="*/ 5 h 76"/>
                  <a:gd name="T22" fmla="*/ 13 w 128"/>
                  <a:gd name="T23" fmla="*/ 6 h 76"/>
                  <a:gd name="T24" fmla="*/ 12 w 128"/>
                  <a:gd name="T25" fmla="*/ 6 h 76"/>
                  <a:gd name="T26" fmla="*/ 11 w 128"/>
                  <a:gd name="T27" fmla="*/ 7 h 76"/>
                  <a:gd name="T28" fmla="*/ 10 w 128"/>
                  <a:gd name="T29" fmla="*/ 8 h 76"/>
                  <a:gd name="T30" fmla="*/ 9 w 128"/>
                  <a:gd name="T31" fmla="*/ 8 h 76"/>
                  <a:gd name="T32" fmla="*/ 8 w 128"/>
                  <a:gd name="T33" fmla="*/ 9 h 76"/>
                  <a:gd name="T34" fmla="*/ 7 w 128"/>
                  <a:gd name="T35" fmla="*/ 9 h 76"/>
                  <a:gd name="T36" fmla="*/ 6 w 128"/>
                  <a:gd name="T37" fmla="*/ 10 h 76"/>
                  <a:gd name="T38" fmla="*/ 5 w 128"/>
                  <a:gd name="T39" fmla="*/ 11 h 76"/>
                  <a:gd name="T40" fmla="*/ 4 w 128"/>
                  <a:gd name="T41" fmla="*/ 12 h 76"/>
                  <a:gd name="T42" fmla="*/ 3 w 128"/>
                  <a:gd name="T43" fmla="*/ 12 h 76"/>
                  <a:gd name="T44" fmla="*/ 2 w 128"/>
                  <a:gd name="T45" fmla="*/ 13 h 76"/>
                  <a:gd name="T46" fmla="*/ 1 w 128"/>
                  <a:gd name="T47" fmla="*/ 14 h 76"/>
                  <a:gd name="T48" fmla="*/ 0 w 128"/>
                  <a:gd name="T49" fmla="*/ 15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76">
                    <a:moveTo>
                      <a:pt x="128" y="0"/>
                    </a:moveTo>
                    <a:lnTo>
                      <a:pt x="122" y="2"/>
                    </a:lnTo>
                    <a:lnTo>
                      <a:pt x="116" y="4"/>
                    </a:lnTo>
                    <a:lnTo>
                      <a:pt x="111" y="7"/>
                    </a:lnTo>
                    <a:lnTo>
                      <a:pt x="105" y="9"/>
                    </a:lnTo>
                    <a:lnTo>
                      <a:pt x="100" y="11"/>
                    </a:lnTo>
                    <a:lnTo>
                      <a:pt x="94" y="13"/>
                    </a:lnTo>
                    <a:lnTo>
                      <a:pt x="89" y="15"/>
                    </a:lnTo>
                    <a:lnTo>
                      <a:pt x="82" y="19"/>
                    </a:lnTo>
                    <a:lnTo>
                      <a:pt x="77" y="21"/>
                    </a:lnTo>
                    <a:lnTo>
                      <a:pt x="72" y="24"/>
                    </a:lnTo>
                    <a:lnTo>
                      <a:pt x="66" y="28"/>
                    </a:lnTo>
                    <a:lnTo>
                      <a:pt x="61" y="31"/>
                    </a:lnTo>
                    <a:lnTo>
                      <a:pt x="56" y="34"/>
                    </a:lnTo>
                    <a:lnTo>
                      <a:pt x="50" y="38"/>
                    </a:lnTo>
                    <a:lnTo>
                      <a:pt x="44" y="41"/>
                    </a:lnTo>
                    <a:lnTo>
                      <a:pt x="39" y="44"/>
                    </a:lnTo>
                    <a:lnTo>
                      <a:pt x="34" y="48"/>
                    </a:lnTo>
                    <a:lnTo>
                      <a:pt x="29" y="51"/>
                    </a:lnTo>
                    <a:lnTo>
                      <a:pt x="24" y="56"/>
                    </a:lnTo>
                    <a:lnTo>
                      <a:pt x="19" y="59"/>
                    </a:lnTo>
                    <a:lnTo>
                      <a:pt x="15" y="63"/>
                    </a:lnTo>
                    <a:lnTo>
                      <a:pt x="9" y="67"/>
                    </a:lnTo>
                    <a:lnTo>
                      <a:pt x="4" y="71"/>
                    </a:lnTo>
                    <a:lnTo>
                      <a:pt x="0" y="7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88" name="Freeform 361"/>
              <p:cNvSpPr>
                <a:spLocks/>
              </p:cNvSpPr>
              <p:nvPr/>
            </p:nvSpPr>
            <p:spPr bwMode="auto">
              <a:xfrm>
                <a:off x="1330" y="3042"/>
                <a:ext cx="1" cy="11"/>
              </a:xfrm>
              <a:custGeom>
                <a:avLst/>
                <a:gdLst>
                  <a:gd name="T0" fmla="*/ 0 w 4"/>
                  <a:gd name="T1" fmla="*/ 0 h 53"/>
                  <a:gd name="T2" fmla="*/ 0 w 4"/>
                  <a:gd name="T3" fmla="*/ 3 h 53"/>
                  <a:gd name="T4" fmla="*/ 1 w 4"/>
                  <a:gd name="T5" fmla="*/ 5 h 53"/>
                  <a:gd name="T6" fmla="*/ 1 w 4"/>
                  <a:gd name="T7" fmla="*/ 8 h 53"/>
                  <a:gd name="T8" fmla="*/ 1 w 4"/>
                  <a:gd name="T9" fmla="*/ 11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3">
                    <a:moveTo>
                      <a:pt x="0" y="0"/>
                    </a:moveTo>
                    <a:lnTo>
                      <a:pt x="1" y="13"/>
                    </a:lnTo>
                    <a:lnTo>
                      <a:pt x="2" y="26"/>
                    </a:lnTo>
                    <a:lnTo>
                      <a:pt x="3" y="40"/>
                    </a:lnTo>
                    <a:lnTo>
                      <a:pt x="4" y="5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89" name="Freeform 362"/>
              <p:cNvSpPr>
                <a:spLocks/>
              </p:cNvSpPr>
              <p:nvPr/>
            </p:nvSpPr>
            <p:spPr bwMode="auto">
              <a:xfrm>
                <a:off x="1331" y="3053"/>
                <a:ext cx="27" cy="2"/>
              </a:xfrm>
              <a:custGeom>
                <a:avLst/>
                <a:gdLst>
                  <a:gd name="T0" fmla="*/ 0 w 135"/>
                  <a:gd name="T1" fmla="*/ 0 h 10"/>
                  <a:gd name="T2" fmla="*/ 1 w 135"/>
                  <a:gd name="T3" fmla="*/ 1 h 10"/>
                  <a:gd name="T4" fmla="*/ 2 w 135"/>
                  <a:gd name="T5" fmla="*/ 1 h 10"/>
                  <a:gd name="T6" fmla="*/ 3 w 135"/>
                  <a:gd name="T7" fmla="*/ 1 h 10"/>
                  <a:gd name="T8" fmla="*/ 4 w 135"/>
                  <a:gd name="T9" fmla="*/ 1 h 10"/>
                  <a:gd name="T10" fmla="*/ 5 w 135"/>
                  <a:gd name="T11" fmla="*/ 2 h 10"/>
                  <a:gd name="T12" fmla="*/ 6 w 135"/>
                  <a:gd name="T13" fmla="*/ 2 h 10"/>
                  <a:gd name="T14" fmla="*/ 8 w 135"/>
                  <a:gd name="T15" fmla="*/ 2 h 10"/>
                  <a:gd name="T16" fmla="*/ 9 w 135"/>
                  <a:gd name="T17" fmla="*/ 2 h 10"/>
                  <a:gd name="T18" fmla="*/ 10 w 135"/>
                  <a:gd name="T19" fmla="*/ 2 h 10"/>
                  <a:gd name="T20" fmla="*/ 11 w 135"/>
                  <a:gd name="T21" fmla="*/ 2 h 10"/>
                  <a:gd name="T22" fmla="*/ 12 w 135"/>
                  <a:gd name="T23" fmla="*/ 2 h 10"/>
                  <a:gd name="T24" fmla="*/ 13 w 135"/>
                  <a:gd name="T25" fmla="*/ 2 h 10"/>
                  <a:gd name="T26" fmla="*/ 14 w 135"/>
                  <a:gd name="T27" fmla="*/ 2 h 10"/>
                  <a:gd name="T28" fmla="*/ 15 w 135"/>
                  <a:gd name="T29" fmla="*/ 2 h 10"/>
                  <a:gd name="T30" fmla="*/ 17 w 135"/>
                  <a:gd name="T31" fmla="*/ 2 h 10"/>
                  <a:gd name="T32" fmla="*/ 18 w 135"/>
                  <a:gd name="T33" fmla="*/ 2 h 10"/>
                  <a:gd name="T34" fmla="*/ 19 w 135"/>
                  <a:gd name="T35" fmla="*/ 2 h 10"/>
                  <a:gd name="T36" fmla="*/ 20 w 135"/>
                  <a:gd name="T37" fmla="*/ 1 h 10"/>
                  <a:gd name="T38" fmla="*/ 21 w 135"/>
                  <a:gd name="T39" fmla="*/ 1 h 10"/>
                  <a:gd name="T40" fmla="*/ 22 w 135"/>
                  <a:gd name="T41" fmla="*/ 1 h 10"/>
                  <a:gd name="T42" fmla="*/ 23 w 135"/>
                  <a:gd name="T43" fmla="*/ 1 h 10"/>
                  <a:gd name="T44" fmla="*/ 25 w 135"/>
                  <a:gd name="T45" fmla="*/ 0 h 10"/>
                  <a:gd name="T46" fmla="*/ 26 w 135"/>
                  <a:gd name="T47" fmla="*/ 0 h 10"/>
                  <a:gd name="T48" fmla="*/ 27 w 135"/>
                  <a:gd name="T49" fmla="*/ 0 h 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10">
                    <a:moveTo>
                      <a:pt x="0" y="2"/>
                    </a:moveTo>
                    <a:lnTo>
                      <a:pt x="5" y="3"/>
                    </a:lnTo>
                    <a:lnTo>
                      <a:pt x="11" y="4"/>
                    </a:lnTo>
                    <a:lnTo>
                      <a:pt x="17" y="5"/>
                    </a:lnTo>
                    <a:lnTo>
                      <a:pt x="22" y="7"/>
                    </a:lnTo>
                    <a:lnTo>
                      <a:pt x="27" y="8"/>
                    </a:lnTo>
                    <a:lnTo>
                      <a:pt x="32" y="8"/>
                    </a:lnTo>
                    <a:lnTo>
                      <a:pt x="38" y="9"/>
                    </a:lnTo>
                    <a:lnTo>
                      <a:pt x="43" y="9"/>
                    </a:lnTo>
                    <a:lnTo>
                      <a:pt x="49" y="9"/>
                    </a:lnTo>
                    <a:lnTo>
                      <a:pt x="55" y="10"/>
                    </a:lnTo>
                    <a:lnTo>
                      <a:pt x="60" y="10"/>
                    </a:lnTo>
                    <a:lnTo>
                      <a:pt x="66" y="10"/>
                    </a:lnTo>
                    <a:lnTo>
                      <a:pt x="71" y="9"/>
                    </a:lnTo>
                    <a:lnTo>
                      <a:pt x="77" y="9"/>
                    </a:lnTo>
                    <a:lnTo>
                      <a:pt x="84" y="9"/>
                    </a:lnTo>
                    <a:lnTo>
                      <a:pt x="89" y="8"/>
                    </a:lnTo>
                    <a:lnTo>
                      <a:pt x="95" y="8"/>
                    </a:lnTo>
                    <a:lnTo>
                      <a:pt x="100" y="7"/>
                    </a:lnTo>
                    <a:lnTo>
                      <a:pt x="106" y="5"/>
                    </a:lnTo>
                    <a:lnTo>
                      <a:pt x="112" y="4"/>
                    </a:lnTo>
                    <a:lnTo>
                      <a:pt x="117" y="3"/>
                    </a:lnTo>
                    <a:lnTo>
                      <a:pt x="124" y="2"/>
                    </a:lnTo>
                    <a:lnTo>
                      <a:pt x="130" y="1"/>
                    </a:lnTo>
                    <a:lnTo>
                      <a:pt x="13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90" name="Line 363"/>
              <p:cNvSpPr>
                <a:spLocks noChangeShapeType="1"/>
              </p:cNvSpPr>
              <p:nvPr/>
            </p:nvSpPr>
            <p:spPr bwMode="auto">
              <a:xfrm>
                <a:off x="1364" y="305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91" name="Line 364"/>
              <p:cNvSpPr>
                <a:spLocks noChangeShapeType="1"/>
              </p:cNvSpPr>
              <p:nvPr/>
            </p:nvSpPr>
            <p:spPr bwMode="auto">
              <a:xfrm flipH="1">
                <a:off x="1358" y="3051"/>
                <a:ext cx="6"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92" name="Freeform 365"/>
              <p:cNvSpPr>
                <a:spLocks/>
              </p:cNvSpPr>
              <p:nvPr/>
            </p:nvSpPr>
            <p:spPr bwMode="auto">
              <a:xfrm>
                <a:off x="1361" y="3026"/>
                <a:ext cx="3" cy="25"/>
              </a:xfrm>
              <a:custGeom>
                <a:avLst/>
                <a:gdLst>
                  <a:gd name="T0" fmla="*/ 0 w 12"/>
                  <a:gd name="T1" fmla="*/ 0 h 124"/>
                  <a:gd name="T2" fmla="*/ 0 w 12"/>
                  <a:gd name="T3" fmla="*/ 7 h 124"/>
                  <a:gd name="T4" fmla="*/ 1 w 12"/>
                  <a:gd name="T5" fmla="*/ 13 h 124"/>
                  <a:gd name="T6" fmla="*/ 2 w 12"/>
                  <a:gd name="T7" fmla="*/ 19 h 124"/>
                  <a:gd name="T8" fmla="*/ 3 w 12"/>
                  <a:gd name="T9" fmla="*/ 25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24">
                    <a:moveTo>
                      <a:pt x="0" y="0"/>
                    </a:moveTo>
                    <a:lnTo>
                      <a:pt x="1" y="33"/>
                    </a:lnTo>
                    <a:lnTo>
                      <a:pt x="3" y="64"/>
                    </a:lnTo>
                    <a:lnTo>
                      <a:pt x="7" y="94"/>
                    </a:lnTo>
                    <a:lnTo>
                      <a:pt x="12" y="12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93" name="Line 366"/>
              <p:cNvSpPr>
                <a:spLocks noChangeShapeType="1"/>
              </p:cNvSpPr>
              <p:nvPr/>
            </p:nvSpPr>
            <p:spPr bwMode="auto">
              <a:xfrm>
                <a:off x="1361" y="2975"/>
                <a:ext cx="6"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94" name="Freeform 367"/>
              <p:cNvSpPr>
                <a:spLocks/>
              </p:cNvSpPr>
              <p:nvPr/>
            </p:nvSpPr>
            <p:spPr bwMode="auto">
              <a:xfrm>
                <a:off x="1334" y="2975"/>
                <a:ext cx="27" cy="9"/>
              </a:xfrm>
              <a:custGeom>
                <a:avLst/>
                <a:gdLst>
                  <a:gd name="T0" fmla="*/ 27 w 135"/>
                  <a:gd name="T1" fmla="*/ 0 h 45"/>
                  <a:gd name="T2" fmla="*/ 26 w 135"/>
                  <a:gd name="T3" fmla="*/ 0 h 45"/>
                  <a:gd name="T4" fmla="*/ 25 w 135"/>
                  <a:gd name="T5" fmla="*/ 0 h 45"/>
                  <a:gd name="T6" fmla="*/ 24 w 135"/>
                  <a:gd name="T7" fmla="*/ 0 h 45"/>
                  <a:gd name="T8" fmla="*/ 23 w 135"/>
                  <a:gd name="T9" fmla="*/ 0 h 45"/>
                  <a:gd name="T10" fmla="*/ 21 w 135"/>
                  <a:gd name="T11" fmla="*/ 1 h 45"/>
                  <a:gd name="T12" fmla="*/ 20 w 135"/>
                  <a:gd name="T13" fmla="*/ 1 h 45"/>
                  <a:gd name="T14" fmla="*/ 19 w 135"/>
                  <a:gd name="T15" fmla="*/ 1 h 45"/>
                  <a:gd name="T16" fmla="*/ 18 w 135"/>
                  <a:gd name="T17" fmla="*/ 1 h 45"/>
                  <a:gd name="T18" fmla="*/ 17 w 135"/>
                  <a:gd name="T19" fmla="*/ 2 h 45"/>
                  <a:gd name="T20" fmla="*/ 16 w 135"/>
                  <a:gd name="T21" fmla="*/ 2 h 45"/>
                  <a:gd name="T22" fmla="*/ 14 w 135"/>
                  <a:gd name="T23" fmla="*/ 2 h 45"/>
                  <a:gd name="T24" fmla="*/ 13 w 135"/>
                  <a:gd name="T25" fmla="*/ 3 h 45"/>
                  <a:gd name="T26" fmla="*/ 12 w 135"/>
                  <a:gd name="T27" fmla="*/ 3 h 45"/>
                  <a:gd name="T28" fmla="*/ 11 w 135"/>
                  <a:gd name="T29" fmla="*/ 4 h 45"/>
                  <a:gd name="T30" fmla="*/ 10 w 135"/>
                  <a:gd name="T31" fmla="*/ 4 h 45"/>
                  <a:gd name="T32" fmla="*/ 9 w 135"/>
                  <a:gd name="T33" fmla="*/ 4 h 45"/>
                  <a:gd name="T34" fmla="*/ 8 w 135"/>
                  <a:gd name="T35" fmla="*/ 5 h 45"/>
                  <a:gd name="T36" fmla="*/ 6 w 135"/>
                  <a:gd name="T37" fmla="*/ 5 h 45"/>
                  <a:gd name="T38" fmla="*/ 5 w 135"/>
                  <a:gd name="T39" fmla="*/ 6 h 45"/>
                  <a:gd name="T40" fmla="*/ 4 w 135"/>
                  <a:gd name="T41" fmla="*/ 6 h 45"/>
                  <a:gd name="T42" fmla="*/ 3 w 135"/>
                  <a:gd name="T43" fmla="*/ 7 h 45"/>
                  <a:gd name="T44" fmla="*/ 2 w 135"/>
                  <a:gd name="T45" fmla="*/ 8 h 45"/>
                  <a:gd name="T46" fmla="*/ 1 w 135"/>
                  <a:gd name="T47" fmla="*/ 8 h 45"/>
                  <a:gd name="T48" fmla="*/ 0 w 135"/>
                  <a:gd name="T49" fmla="*/ 9 h 4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45">
                    <a:moveTo>
                      <a:pt x="135" y="0"/>
                    </a:moveTo>
                    <a:lnTo>
                      <a:pt x="130" y="0"/>
                    </a:lnTo>
                    <a:lnTo>
                      <a:pt x="124" y="0"/>
                    </a:lnTo>
                    <a:lnTo>
                      <a:pt x="119" y="1"/>
                    </a:lnTo>
                    <a:lnTo>
                      <a:pt x="113" y="2"/>
                    </a:lnTo>
                    <a:lnTo>
                      <a:pt x="107" y="3"/>
                    </a:lnTo>
                    <a:lnTo>
                      <a:pt x="101" y="5"/>
                    </a:lnTo>
                    <a:lnTo>
                      <a:pt x="95" y="6"/>
                    </a:lnTo>
                    <a:lnTo>
                      <a:pt x="89" y="7"/>
                    </a:lnTo>
                    <a:lnTo>
                      <a:pt x="84" y="8"/>
                    </a:lnTo>
                    <a:lnTo>
                      <a:pt x="78" y="10"/>
                    </a:lnTo>
                    <a:lnTo>
                      <a:pt x="72" y="11"/>
                    </a:lnTo>
                    <a:lnTo>
                      <a:pt x="66" y="13"/>
                    </a:lnTo>
                    <a:lnTo>
                      <a:pt x="60" y="16"/>
                    </a:lnTo>
                    <a:lnTo>
                      <a:pt x="55" y="18"/>
                    </a:lnTo>
                    <a:lnTo>
                      <a:pt x="49" y="20"/>
                    </a:lnTo>
                    <a:lnTo>
                      <a:pt x="43" y="22"/>
                    </a:lnTo>
                    <a:lnTo>
                      <a:pt x="38" y="25"/>
                    </a:lnTo>
                    <a:lnTo>
                      <a:pt x="32" y="27"/>
                    </a:lnTo>
                    <a:lnTo>
                      <a:pt x="26" y="30"/>
                    </a:lnTo>
                    <a:lnTo>
                      <a:pt x="21" y="32"/>
                    </a:lnTo>
                    <a:lnTo>
                      <a:pt x="15" y="36"/>
                    </a:lnTo>
                    <a:lnTo>
                      <a:pt x="10" y="39"/>
                    </a:lnTo>
                    <a:lnTo>
                      <a:pt x="5" y="41"/>
                    </a:lnTo>
                    <a:lnTo>
                      <a:pt x="0" y="4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95" name="Freeform 368"/>
              <p:cNvSpPr>
                <a:spLocks/>
              </p:cNvSpPr>
              <p:nvPr/>
            </p:nvSpPr>
            <p:spPr bwMode="auto">
              <a:xfrm>
                <a:off x="1332" y="2984"/>
                <a:ext cx="2" cy="12"/>
              </a:xfrm>
              <a:custGeom>
                <a:avLst/>
                <a:gdLst>
                  <a:gd name="T0" fmla="*/ 2 w 11"/>
                  <a:gd name="T1" fmla="*/ 0 h 62"/>
                  <a:gd name="T2" fmla="*/ 1 w 11"/>
                  <a:gd name="T3" fmla="*/ 3 h 62"/>
                  <a:gd name="T4" fmla="*/ 1 w 11"/>
                  <a:gd name="T5" fmla="*/ 6 h 62"/>
                  <a:gd name="T6" fmla="*/ 1 w 11"/>
                  <a:gd name="T7" fmla="*/ 9 h 62"/>
                  <a:gd name="T8" fmla="*/ 0 w 11"/>
                  <a:gd name="T9" fmla="*/ 12 h 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62">
                    <a:moveTo>
                      <a:pt x="11" y="0"/>
                    </a:moveTo>
                    <a:lnTo>
                      <a:pt x="8" y="15"/>
                    </a:lnTo>
                    <a:lnTo>
                      <a:pt x="6" y="31"/>
                    </a:lnTo>
                    <a:lnTo>
                      <a:pt x="4" y="46"/>
                    </a:lnTo>
                    <a:lnTo>
                      <a:pt x="0" y="6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96" name="Freeform 369"/>
              <p:cNvSpPr>
                <a:spLocks/>
              </p:cNvSpPr>
              <p:nvPr/>
            </p:nvSpPr>
            <p:spPr bwMode="auto">
              <a:xfrm>
                <a:off x="1332" y="2996"/>
                <a:ext cx="25" cy="8"/>
              </a:xfrm>
              <a:custGeom>
                <a:avLst/>
                <a:gdLst>
                  <a:gd name="T0" fmla="*/ 0 w 122"/>
                  <a:gd name="T1" fmla="*/ 0 h 38"/>
                  <a:gd name="T2" fmla="*/ 1 w 122"/>
                  <a:gd name="T3" fmla="*/ 0 h 38"/>
                  <a:gd name="T4" fmla="*/ 2 w 122"/>
                  <a:gd name="T5" fmla="*/ 1 h 38"/>
                  <a:gd name="T6" fmla="*/ 2 w 122"/>
                  <a:gd name="T7" fmla="*/ 2 h 38"/>
                  <a:gd name="T8" fmla="*/ 3 w 122"/>
                  <a:gd name="T9" fmla="*/ 2 h 38"/>
                  <a:gd name="T10" fmla="*/ 4 w 122"/>
                  <a:gd name="T11" fmla="*/ 3 h 38"/>
                  <a:gd name="T12" fmla="*/ 5 w 122"/>
                  <a:gd name="T13" fmla="*/ 3 h 38"/>
                  <a:gd name="T14" fmla="*/ 6 w 122"/>
                  <a:gd name="T15" fmla="*/ 4 h 38"/>
                  <a:gd name="T16" fmla="*/ 7 w 122"/>
                  <a:gd name="T17" fmla="*/ 4 h 38"/>
                  <a:gd name="T18" fmla="*/ 8 w 122"/>
                  <a:gd name="T19" fmla="*/ 5 h 38"/>
                  <a:gd name="T20" fmla="*/ 9 w 122"/>
                  <a:gd name="T21" fmla="*/ 5 h 38"/>
                  <a:gd name="T22" fmla="*/ 10 w 122"/>
                  <a:gd name="T23" fmla="*/ 5 h 38"/>
                  <a:gd name="T24" fmla="*/ 11 w 122"/>
                  <a:gd name="T25" fmla="*/ 6 h 38"/>
                  <a:gd name="T26" fmla="*/ 13 w 122"/>
                  <a:gd name="T27" fmla="*/ 6 h 38"/>
                  <a:gd name="T28" fmla="*/ 14 w 122"/>
                  <a:gd name="T29" fmla="*/ 6 h 38"/>
                  <a:gd name="T30" fmla="*/ 15 w 122"/>
                  <a:gd name="T31" fmla="*/ 7 h 38"/>
                  <a:gd name="T32" fmla="*/ 16 w 122"/>
                  <a:gd name="T33" fmla="*/ 7 h 38"/>
                  <a:gd name="T34" fmla="*/ 17 w 122"/>
                  <a:gd name="T35" fmla="*/ 7 h 38"/>
                  <a:gd name="T36" fmla="*/ 18 w 122"/>
                  <a:gd name="T37" fmla="*/ 7 h 38"/>
                  <a:gd name="T38" fmla="*/ 19 w 122"/>
                  <a:gd name="T39" fmla="*/ 8 h 38"/>
                  <a:gd name="T40" fmla="*/ 20 w 122"/>
                  <a:gd name="T41" fmla="*/ 8 h 38"/>
                  <a:gd name="T42" fmla="*/ 22 w 122"/>
                  <a:gd name="T43" fmla="*/ 8 h 38"/>
                  <a:gd name="T44" fmla="*/ 23 w 122"/>
                  <a:gd name="T45" fmla="*/ 8 h 38"/>
                  <a:gd name="T46" fmla="*/ 24 w 122"/>
                  <a:gd name="T47" fmla="*/ 8 h 38"/>
                  <a:gd name="T48" fmla="*/ 25 w 122"/>
                  <a:gd name="T49" fmla="*/ 8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2" h="38">
                    <a:moveTo>
                      <a:pt x="0" y="0"/>
                    </a:moveTo>
                    <a:lnTo>
                      <a:pt x="4" y="2"/>
                    </a:lnTo>
                    <a:lnTo>
                      <a:pt x="8" y="6"/>
                    </a:lnTo>
                    <a:lnTo>
                      <a:pt x="12" y="9"/>
                    </a:lnTo>
                    <a:lnTo>
                      <a:pt x="17" y="11"/>
                    </a:lnTo>
                    <a:lnTo>
                      <a:pt x="21" y="13"/>
                    </a:lnTo>
                    <a:lnTo>
                      <a:pt x="26" y="16"/>
                    </a:lnTo>
                    <a:lnTo>
                      <a:pt x="31" y="18"/>
                    </a:lnTo>
                    <a:lnTo>
                      <a:pt x="36" y="20"/>
                    </a:lnTo>
                    <a:lnTo>
                      <a:pt x="41" y="22"/>
                    </a:lnTo>
                    <a:lnTo>
                      <a:pt x="46" y="24"/>
                    </a:lnTo>
                    <a:lnTo>
                      <a:pt x="51" y="26"/>
                    </a:lnTo>
                    <a:lnTo>
                      <a:pt x="56" y="28"/>
                    </a:lnTo>
                    <a:lnTo>
                      <a:pt x="62" y="29"/>
                    </a:lnTo>
                    <a:lnTo>
                      <a:pt x="67" y="30"/>
                    </a:lnTo>
                    <a:lnTo>
                      <a:pt x="72" y="32"/>
                    </a:lnTo>
                    <a:lnTo>
                      <a:pt x="78" y="33"/>
                    </a:lnTo>
                    <a:lnTo>
                      <a:pt x="84" y="35"/>
                    </a:lnTo>
                    <a:lnTo>
                      <a:pt x="89" y="35"/>
                    </a:lnTo>
                    <a:lnTo>
                      <a:pt x="94" y="36"/>
                    </a:lnTo>
                    <a:lnTo>
                      <a:pt x="100" y="37"/>
                    </a:lnTo>
                    <a:lnTo>
                      <a:pt x="105" y="37"/>
                    </a:lnTo>
                    <a:lnTo>
                      <a:pt x="110" y="37"/>
                    </a:lnTo>
                    <a:lnTo>
                      <a:pt x="117" y="38"/>
                    </a:lnTo>
                    <a:lnTo>
                      <a:pt x="122" y="3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497" name="Line 370"/>
              <p:cNvSpPr>
                <a:spLocks noChangeShapeType="1"/>
              </p:cNvSpPr>
              <p:nvPr/>
            </p:nvSpPr>
            <p:spPr bwMode="auto">
              <a:xfrm>
                <a:off x="1362" y="300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98" name="Line 371"/>
              <p:cNvSpPr>
                <a:spLocks noChangeShapeType="1"/>
              </p:cNvSpPr>
              <p:nvPr/>
            </p:nvSpPr>
            <p:spPr bwMode="auto">
              <a:xfrm flipH="1">
                <a:off x="1357" y="3003"/>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499" name="Freeform 372"/>
              <p:cNvSpPr>
                <a:spLocks/>
              </p:cNvSpPr>
              <p:nvPr/>
            </p:nvSpPr>
            <p:spPr bwMode="auto">
              <a:xfrm>
                <a:off x="1362" y="2975"/>
                <a:ext cx="5" cy="28"/>
              </a:xfrm>
              <a:custGeom>
                <a:avLst/>
                <a:gdLst>
                  <a:gd name="T0" fmla="*/ 5 w 22"/>
                  <a:gd name="T1" fmla="*/ 0 h 141"/>
                  <a:gd name="T2" fmla="*/ 4 w 22"/>
                  <a:gd name="T3" fmla="*/ 7 h 141"/>
                  <a:gd name="T4" fmla="*/ 2 w 22"/>
                  <a:gd name="T5" fmla="*/ 14 h 141"/>
                  <a:gd name="T6" fmla="*/ 1 w 22"/>
                  <a:gd name="T7" fmla="*/ 21 h 141"/>
                  <a:gd name="T8" fmla="*/ 0 w 22"/>
                  <a:gd name="T9" fmla="*/ 28 h 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41">
                    <a:moveTo>
                      <a:pt x="22" y="0"/>
                    </a:moveTo>
                    <a:lnTo>
                      <a:pt x="16" y="36"/>
                    </a:lnTo>
                    <a:lnTo>
                      <a:pt x="10" y="71"/>
                    </a:lnTo>
                    <a:lnTo>
                      <a:pt x="5" y="106"/>
                    </a:lnTo>
                    <a:lnTo>
                      <a:pt x="0" y="14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0" name="Line 373"/>
              <p:cNvSpPr>
                <a:spLocks noChangeShapeType="1"/>
              </p:cNvSpPr>
              <p:nvPr/>
            </p:nvSpPr>
            <p:spPr bwMode="auto">
              <a:xfrm>
                <a:off x="1379" y="2919"/>
                <a:ext cx="5"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01" name="Freeform 374"/>
              <p:cNvSpPr>
                <a:spLocks/>
              </p:cNvSpPr>
              <p:nvPr/>
            </p:nvSpPr>
            <p:spPr bwMode="auto">
              <a:xfrm>
                <a:off x="1352" y="2918"/>
                <a:ext cx="27" cy="2"/>
              </a:xfrm>
              <a:custGeom>
                <a:avLst/>
                <a:gdLst>
                  <a:gd name="T0" fmla="*/ 27 w 136"/>
                  <a:gd name="T1" fmla="*/ 1 h 14"/>
                  <a:gd name="T2" fmla="*/ 26 w 136"/>
                  <a:gd name="T3" fmla="*/ 1 h 14"/>
                  <a:gd name="T4" fmla="*/ 25 w 136"/>
                  <a:gd name="T5" fmla="*/ 1 h 14"/>
                  <a:gd name="T6" fmla="*/ 24 w 136"/>
                  <a:gd name="T7" fmla="*/ 0 h 14"/>
                  <a:gd name="T8" fmla="*/ 23 w 136"/>
                  <a:gd name="T9" fmla="*/ 0 h 14"/>
                  <a:gd name="T10" fmla="*/ 21 w 136"/>
                  <a:gd name="T11" fmla="*/ 0 h 14"/>
                  <a:gd name="T12" fmla="*/ 20 w 136"/>
                  <a:gd name="T13" fmla="*/ 0 h 14"/>
                  <a:gd name="T14" fmla="*/ 19 w 136"/>
                  <a:gd name="T15" fmla="*/ 0 h 14"/>
                  <a:gd name="T16" fmla="*/ 18 w 136"/>
                  <a:gd name="T17" fmla="*/ 0 h 14"/>
                  <a:gd name="T18" fmla="*/ 17 w 136"/>
                  <a:gd name="T19" fmla="*/ 0 h 14"/>
                  <a:gd name="T20" fmla="*/ 16 w 136"/>
                  <a:gd name="T21" fmla="*/ 0 h 14"/>
                  <a:gd name="T22" fmla="*/ 15 w 136"/>
                  <a:gd name="T23" fmla="*/ 0 h 14"/>
                  <a:gd name="T24" fmla="*/ 14 w 136"/>
                  <a:gd name="T25" fmla="*/ 0 h 14"/>
                  <a:gd name="T26" fmla="*/ 13 w 136"/>
                  <a:gd name="T27" fmla="*/ 0 h 14"/>
                  <a:gd name="T28" fmla="*/ 12 w 136"/>
                  <a:gd name="T29" fmla="*/ 0 h 14"/>
                  <a:gd name="T30" fmla="*/ 10 w 136"/>
                  <a:gd name="T31" fmla="*/ 0 h 14"/>
                  <a:gd name="T32" fmla="*/ 9 w 136"/>
                  <a:gd name="T33" fmla="*/ 0 h 14"/>
                  <a:gd name="T34" fmla="*/ 8 w 136"/>
                  <a:gd name="T35" fmla="*/ 1 h 14"/>
                  <a:gd name="T36" fmla="*/ 7 w 136"/>
                  <a:gd name="T37" fmla="*/ 1 h 14"/>
                  <a:gd name="T38" fmla="*/ 6 w 136"/>
                  <a:gd name="T39" fmla="*/ 1 h 14"/>
                  <a:gd name="T40" fmla="*/ 5 w 136"/>
                  <a:gd name="T41" fmla="*/ 1 h 14"/>
                  <a:gd name="T42" fmla="*/ 3 w 136"/>
                  <a:gd name="T43" fmla="*/ 1 h 14"/>
                  <a:gd name="T44" fmla="*/ 2 w 136"/>
                  <a:gd name="T45" fmla="*/ 2 h 14"/>
                  <a:gd name="T46" fmla="*/ 1 w 136"/>
                  <a:gd name="T47" fmla="*/ 2 h 14"/>
                  <a:gd name="T48" fmla="*/ 0 w 136"/>
                  <a:gd name="T49" fmla="*/ 2 h 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6" h="14">
                    <a:moveTo>
                      <a:pt x="136" y="7"/>
                    </a:moveTo>
                    <a:lnTo>
                      <a:pt x="130" y="6"/>
                    </a:lnTo>
                    <a:lnTo>
                      <a:pt x="124" y="4"/>
                    </a:lnTo>
                    <a:lnTo>
                      <a:pt x="119" y="3"/>
                    </a:lnTo>
                    <a:lnTo>
                      <a:pt x="114" y="2"/>
                    </a:lnTo>
                    <a:lnTo>
                      <a:pt x="108" y="2"/>
                    </a:lnTo>
                    <a:lnTo>
                      <a:pt x="103" y="1"/>
                    </a:lnTo>
                    <a:lnTo>
                      <a:pt x="98" y="1"/>
                    </a:lnTo>
                    <a:lnTo>
                      <a:pt x="91" y="1"/>
                    </a:lnTo>
                    <a:lnTo>
                      <a:pt x="86" y="0"/>
                    </a:lnTo>
                    <a:lnTo>
                      <a:pt x="80" y="0"/>
                    </a:lnTo>
                    <a:lnTo>
                      <a:pt x="74" y="1"/>
                    </a:lnTo>
                    <a:lnTo>
                      <a:pt x="69" y="1"/>
                    </a:lnTo>
                    <a:lnTo>
                      <a:pt x="63" y="1"/>
                    </a:lnTo>
                    <a:lnTo>
                      <a:pt x="58" y="2"/>
                    </a:lnTo>
                    <a:lnTo>
                      <a:pt x="51" y="2"/>
                    </a:lnTo>
                    <a:lnTo>
                      <a:pt x="46" y="3"/>
                    </a:lnTo>
                    <a:lnTo>
                      <a:pt x="40" y="4"/>
                    </a:lnTo>
                    <a:lnTo>
                      <a:pt x="34" y="6"/>
                    </a:lnTo>
                    <a:lnTo>
                      <a:pt x="29" y="7"/>
                    </a:lnTo>
                    <a:lnTo>
                      <a:pt x="23" y="8"/>
                    </a:lnTo>
                    <a:lnTo>
                      <a:pt x="17" y="10"/>
                    </a:lnTo>
                    <a:lnTo>
                      <a:pt x="11" y="11"/>
                    </a:lnTo>
                    <a:lnTo>
                      <a:pt x="6" y="13"/>
                    </a:lnTo>
                    <a:lnTo>
                      <a:pt x="0" y="1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2" name="Freeform 375"/>
              <p:cNvSpPr>
                <a:spLocks/>
              </p:cNvSpPr>
              <p:nvPr/>
            </p:nvSpPr>
            <p:spPr bwMode="auto">
              <a:xfrm>
                <a:off x="1347" y="2920"/>
                <a:ext cx="5" cy="13"/>
              </a:xfrm>
              <a:custGeom>
                <a:avLst/>
                <a:gdLst>
                  <a:gd name="T0" fmla="*/ 5 w 23"/>
                  <a:gd name="T1" fmla="*/ 0 h 65"/>
                  <a:gd name="T2" fmla="*/ 4 w 23"/>
                  <a:gd name="T3" fmla="*/ 3 h 65"/>
                  <a:gd name="T4" fmla="*/ 3 w 23"/>
                  <a:gd name="T5" fmla="*/ 7 h 65"/>
                  <a:gd name="T6" fmla="*/ 1 w 23"/>
                  <a:gd name="T7" fmla="*/ 10 h 65"/>
                  <a:gd name="T8" fmla="*/ 0 w 23"/>
                  <a:gd name="T9" fmla="*/ 13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65">
                    <a:moveTo>
                      <a:pt x="23" y="0"/>
                    </a:moveTo>
                    <a:lnTo>
                      <a:pt x="18" y="17"/>
                    </a:lnTo>
                    <a:lnTo>
                      <a:pt x="12" y="33"/>
                    </a:lnTo>
                    <a:lnTo>
                      <a:pt x="6" y="48"/>
                    </a:lnTo>
                    <a:lnTo>
                      <a:pt x="0" y="6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3" name="Freeform 376"/>
              <p:cNvSpPr>
                <a:spLocks/>
              </p:cNvSpPr>
              <p:nvPr/>
            </p:nvSpPr>
            <p:spPr bwMode="auto">
              <a:xfrm>
                <a:off x="1347" y="2933"/>
                <a:ext cx="21" cy="16"/>
              </a:xfrm>
              <a:custGeom>
                <a:avLst/>
                <a:gdLst>
                  <a:gd name="T0" fmla="*/ 0 w 105"/>
                  <a:gd name="T1" fmla="*/ 0 h 77"/>
                  <a:gd name="T2" fmla="*/ 1 w 105"/>
                  <a:gd name="T3" fmla="*/ 1 h 77"/>
                  <a:gd name="T4" fmla="*/ 2 w 105"/>
                  <a:gd name="T5" fmla="*/ 2 h 77"/>
                  <a:gd name="T6" fmla="*/ 2 w 105"/>
                  <a:gd name="T7" fmla="*/ 2 h 77"/>
                  <a:gd name="T8" fmla="*/ 3 w 105"/>
                  <a:gd name="T9" fmla="*/ 4 h 77"/>
                  <a:gd name="T10" fmla="*/ 4 w 105"/>
                  <a:gd name="T11" fmla="*/ 4 h 77"/>
                  <a:gd name="T12" fmla="*/ 4 w 105"/>
                  <a:gd name="T13" fmla="*/ 5 h 77"/>
                  <a:gd name="T14" fmla="*/ 5 w 105"/>
                  <a:gd name="T15" fmla="*/ 6 h 77"/>
                  <a:gd name="T16" fmla="*/ 6 w 105"/>
                  <a:gd name="T17" fmla="*/ 7 h 77"/>
                  <a:gd name="T18" fmla="*/ 7 w 105"/>
                  <a:gd name="T19" fmla="*/ 8 h 77"/>
                  <a:gd name="T20" fmla="*/ 8 w 105"/>
                  <a:gd name="T21" fmla="*/ 8 h 77"/>
                  <a:gd name="T22" fmla="*/ 9 w 105"/>
                  <a:gd name="T23" fmla="*/ 9 h 77"/>
                  <a:gd name="T24" fmla="*/ 9 w 105"/>
                  <a:gd name="T25" fmla="*/ 10 h 77"/>
                  <a:gd name="T26" fmla="*/ 10 w 105"/>
                  <a:gd name="T27" fmla="*/ 10 h 77"/>
                  <a:gd name="T28" fmla="*/ 11 w 105"/>
                  <a:gd name="T29" fmla="*/ 11 h 77"/>
                  <a:gd name="T30" fmla="*/ 12 w 105"/>
                  <a:gd name="T31" fmla="*/ 12 h 77"/>
                  <a:gd name="T32" fmla="*/ 13 w 105"/>
                  <a:gd name="T33" fmla="*/ 12 h 77"/>
                  <a:gd name="T34" fmla="*/ 14 w 105"/>
                  <a:gd name="T35" fmla="*/ 13 h 77"/>
                  <a:gd name="T36" fmla="*/ 15 w 105"/>
                  <a:gd name="T37" fmla="*/ 14 h 77"/>
                  <a:gd name="T38" fmla="*/ 16 w 105"/>
                  <a:gd name="T39" fmla="*/ 14 h 77"/>
                  <a:gd name="T40" fmla="*/ 17 w 105"/>
                  <a:gd name="T41" fmla="*/ 14 h 77"/>
                  <a:gd name="T42" fmla="*/ 18 w 105"/>
                  <a:gd name="T43" fmla="*/ 15 h 77"/>
                  <a:gd name="T44" fmla="*/ 19 w 105"/>
                  <a:gd name="T45" fmla="*/ 15 h 77"/>
                  <a:gd name="T46" fmla="*/ 20 w 105"/>
                  <a:gd name="T47" fmla="*/ 16 h 77"/>
                  <a:gd name="T48" fmla="*/ 21 w 105"/>
                  <a:gd name="T49" fmla="*/ 16 h 7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5" h="77">
                    <a:moveTo>
                      <a:pt x="0" y="0"/>
                    </a:moveTo>
                    <a:lnTo>
                      <a:pt x="4" y="4"/>
                    </a:lnTo>
                    <a:lnTo>
                      <a:pt x="8" y="9"/>
                    </a:lnTo>
                    <a:lnTo>
                      <a:pt x="11" y="12"/>
                    </a:lnTo>
                    <a:lnTo>
                      <a:pt x="15" y="17"/>
                    </a:lnTo>
                    <a:lnTo>
                      <a:pt x="18" y="21"/>
                    </a:lnTo>
                    <a:lnTo>
                      <a:pt x="22" y="25"/>
                    </a:lnTo>
                    <a:lnTo>
                      <a:pt x="26" y="29"/>
                    </a:lnTo>
                    <a:lnTo>
                      <a:pt x="30" y="32"/>
                    </a:lnTo>
                    <a:lnTo>
                      <a:pt x="34" y="37"/>
                    </a:lnTo>
                    <a:lnTo>
                      <a:pt x="38" y="40"/>
                    </a:lnTo>
                    <a:lnTo>
                      <a:pt x="43" y="43"/>
                    </a:lnTo>
                    <a:lnTo>
                      <a:pt x="47" y="47"/>
                    </a:lnTo>
                    <a:lnTo>
                      <a:pt x="52" y="50"/>
                    </a:lnTo>
                    <a:lnTo>
                      <a:pt x="56" y="53"/>
                    </a:lnTo>
                    <a:lnTo>
                      <a:pt x="60" y="56"/>
                    </a:lnTo>
                    <a:lnTo>
                      <a:pt x="65" y="59"/>
                    </a:lnTo>
                    <a:lnTo>
                      <a:pt x="70" y="61"/>
                    </a:lnTo>
                    <a:lnTo>
                      <a:pt x="74" y="65"/>
                    </a:lnTo>
                    <a:lnTo>
                      <a:pt x="80" y="67"/>
                    </a:lnTo>
                    <a:lnTo>
                      <a:pt x="85" y="69"/>
                    </a:lnTo>
                    <a:lnTo>
                      <a:pt x="90" y="71"/>
                    </a:lnTo>
                    <a:lnTo>
                      <a:pt x="95" y="74"/>
                    </a:lnTo>
                    <a:lnTo>
                      <a:pt x="100" y="76"/>
                    </a:lnTo>
                    <a:lnTo>
                      <a:pt x="105" y="7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4" name="Line 377"/>
              <p:cNvSpPr>
                <a:spLocks noChangeShapeType="1"/>
              </p:cNvSpPr>
              <p:nvPr/>
            </p:nvSpPr>
            <p:spPr bwMode="auto">
              <a:xfrm flipH="1" flipV="1">
                <a:off x="1368" y="2949"/>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05" name="Freeform 378"/>
              <p:cNvSpPr>
                <a:spLocks/>
              </p:cNvSpPr>
              <p:nvPr/>
            </p:nvSpPr>
            <p:spPr bwMode="auto">
              <a:xfrm>
                <a:off x="1373" y="2921"/>
                <a:ext cx="11" cy="29"/>
              </a:xfrm>
              <a:custGeom>
                <a:avLst/>
                <a:gdLst>
                  <a:gd name="T0" fmla="*/ 11 w 52"/>
                  <a:gd name="T1" fmla="*/ 0 h 144"/>
                  <a:gd name="T2" fmla="*/ 8 w 52"/>
                  <a:gd name="T3" fmla="*/ 7 h 144"/>
                  <a:gd name="T4" fmla="*/ 5 w 52"/>
                  <a:gd name="T5" fmla="*/ 15 h 144"/>
                  <a:gd name="T6" fmla="*/ 2 w 52"/>
                  <a:gd name="T7" fmla="*/ 22 h 144"/>
                  <a:gd name="T8" fmla="*/ 0 w 52"/>
                  <a:gd name="T9" fmla="*/ 29 h 1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44">
                    <a:moveTo>
                      <a:pt x="52" y="0"/>
                    </a:moveTo>
                    <a:lnTo>
                      <a:pt x="37" y="35"/>
                    </a:lnTo>
                    <a:lnTo>
                      <a:pt x="23" y="72"/>
                    </a:lnTo>
                    <a:lnTo>
                      <a:pt x="11" y="108"/>
                    </a:lnTo>
                    <a:lnTo>
                      <a:pt x="0" y="14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6" name="Line 379"/>
              <p:cNvSpPr>
                <a:spLocks noChangeShapeType="1"/>
              </p:cNvSpPr>
              <p:nvPr/>
            </p:nvSpPr>
            <p:spPr bwMode="auto">
              <a:xfrm>
                <a:off x="1406" y="2866"/>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07" name="Freeform 380"/>
              <p:cNvSpPr>
                <a:spLocks/>
              </p:cNvSpPr>
              <p:nvPr/>
            </p:nvSpPr>
            <p:spPr bwMode="auto">
              <a:xfrm>
                <a:off x="1381" y="2859"/>
                <a:ext cx="25" cy="7"/>
              </a:xfrm>
              <a:custGeom>
                <a:avLst/>
                <a:gdLst>
                  <a:gd name="T0" fmla="*/ 25 w 125"/>
                  <a:gd name="T1" fmla="*/ 7 h 34"/>
                  <a:gd name="T2" fmla="*/ 24 w 125"/>
                  <a:gd name="T3" fmla="*/ 6 h 34"/>
                  <a:gd name="T4" fmla="*/ 23 w 125"/>
                  <a:gd name="T5" fmla="*/ 6 h 34"/>
                  <a:gd name="T6" fmla="*/ 22 w 125"/>
                  <a:gd name="T7" fmla="*/ 5 h 34"/>
                  <a:gd name="T8" fmla="*/ 21 w 125"/>
                  <a:gd name="T9" fmla="*/ 5 h 34"/>
                  <a:gd name="T10" fmla="*/ 20 w 125"/>
                  <a:gd name="T11" fmla="*/ 4 h 34"/>
                  <a:gd name="T12" fmla="*/ 19 w 125"/>
                  <a:gd name="T13" fmla="*/ 4 h 34"/>
                  <a:gd name="T14" fmla="*/ 18 w 125"/>
                  <a:gd name="T15" fmla="*/ 3 h 34"/>
                  <a:gd name="T16" fmla="*/ 17 w 125"/>
                  <a:gd name="T17" fmla="*/ 3 h 34"/>
                  <a:gd name="T18" fmla="*/ 16 w 125"/>
                  <a:gd name="T19" fmla="*/ 2 h 34"/>
                  <a:gd name="T20" fmla="*/ 15 w 125"/>
                  <a:gd name="T21" fmla="*/ 2 h 34"/>
                  <a:gd name="T22" fmla="*/ 14 w 125"/>
                  <a:gd name="T23" fmla="*/ 2 h 34"/>
                  <a:gd name="T24" fmla="*/ 13 w 125"/>
                  <a:gd name="T25" fmla="*/ 1 h 34"/>
                  <a:gd name="T26" fmla="*/ 12 w 125"/>
                  <a:gd name="T27" fmla="*/ 1 h 34"/>
                  <a:gd name="T28" fmla="*/ 11 w 125"/>
                  <a:gd name="T29" fmla="*/ 1 h 34"/>
                  <a:gd name="T30" fmla="*/ 10 w 125"/>
                  <a:gd name="T31" fmla="*/ 1 h 34"/>
                  <a:gd name="T32" fmla="*/ 9 w 125"/>
                  <a:gd name="T33" fmla="*/ 0 h 34"/>
                  <a:gd name="T34" fmla="*/ 8 w 125"/>
                  <a:gd name="T35" fmla="*/ 0 h 34"/>
                  <a:gd name="T36" fmla="*/ 7 w 125"/>
                  <a:gd name="T37" fmla="*/ 0 h 34"/>
                  <a:gd name="T38" fmla="*/ 6 w 125"/>
                  <a:gd name="T39" fmla="*/ 0 h 34"/>
                  <a:gd name="T40" fmla="*/ 4 w 125"/>
                  <a:gd name="T41" fmla="*/ 0 h 34"/>
                  <a:gd name="T42" fmla="*/ 3 w 125"/>
                  <a:gd name="T43" fmla="*/ 0 h 34"/>
                  <a:gd name="T44" fmla="*/ 2 w 125"/>
                  <a:gd name="T45" fmla="*/ 0 h 34"/>
                  <a:gd name="T46" fmla="*/ 1 w 125"/>
                  <a:gd name="T47" fmla="*/ 0 h 34"/>
                  <a:gd name="T48" fmla="*/ 0 w 125"/>
                  <a:gd name="T49" fmla="*/ 0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5" h="34">
                    <a:moveTo>
                      <a:pt x="125" y="34"/>
                    </a:moveTo>
                    <a:lnTo>
                      <a:pt x="120" y="30"/>
                    </a:lnTo>
                    <a:lnTo>
                      <a:pt x="116" y="28"/>
                    </a:lnTo>
                    <a:lnTo>
                      <a:pt x="111" y="25"/>
                    </a:lnTo>
                    <a:lnTo>
                      <a:pt x="107" y="22"/>
                    </a:lnTo>
                    <a:lnTo>
                      <a:pt x="102" y="20"/>
                    </a:lnTo>
                    <a:lnTo>
                      <a:pt x="96" y="18"/>
                    </a:lnTo>
                    <a:lnTo>
                      <a:pt x="91" y="16"/>
                    </a:lnTo>
                    <a:lnTo>
                      <a:pt x="86" y="14"/>
                    </a:lnTo>
                    <a:lnTo>
                      <a:pt x="81" y="12"/>
                    </a:lnTo>
                    <a:lnTo>
                      <a:pt x="76" y="10"/>
                    </a:lnTo>
                    <a:lnTo>
                      <a:pt x="71" y="9"/>
                    </a:lnTo>
                    <a:lnTo>
                      <a:pt x="66" y="7"/>
                    </a:lnTo>
                    <a:lnTo>
                      <a:pt x="60" y="6"/>
                    </a:lnTo>
                    <a:lnTo>
                      <a:pt x="54" y="5"/>
                    </a:lnTo>
                    <a:lnTo>
                      <a:pt x="49" y="3"/>
                    </a:lnTo>
                    <a:lnTo>
                      <a:pt x="44" y="2"/>
                    </a:lnTo>
                    <a:lnTo>
                      <a:pt x="39" y="2"/>
                    </a:lnTo>
                    <a:lnTo>
                      <a:pt x="33" y="1"/>
                    </a:lnTo>
                    <a:lnTo>
                      <a:pt x="28" y="1"/>
                    </a:lnTo>
                    <a:lnTo>
                      <a:pt x="22" y="0"/>
                    </a:lnTo>
                    <a:lnTo>
                      <a:pt x="16" y="0"/>
                    </a:lnTo>
                    <a:lnTo>
                      <a:pt x="11" y="0"/>
                    </a:lnTo>
                    <a:lnTo>
                      <a:pt x="6" y="0"/>
                    </a:lnTo>
                    <a:lnTo>
                      <a:pt x="0"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8" name="Freeform 381"/>
              <p:cNvSpPr>
                <a:spLocks/>
              </p:cNvSpPr>
              <p:nvPr/>
            </p:nvSpPr>
            <p:spPr bwMode="auto">
              <a:xfrm>
                <a:off x="1374" y="2859"/>
                <a:ext cx="7" cy="12"/>
              </a:xfrm>
              <a:custGeom>
                <a:avLst/>
                <a:gdLst>
                  <a:gd name="T0" fmla="*/ 7 w 34"/>
                  <a:gd name="T1" fmla="*/ 0 h 59"/>
                  <a:gd name="T2" fmla="*/ 5 w 34"/>
                  <a:gd name="T3" fmla="*/ 3 h 59"/>
                  <a:gd name="T4" fmla="*/ 4 w 34"/>
                  <a:gd name="T5" fmla="*/ 6 h 59"/>
                  <a:gd name="T6" fmla="*/ 2 w 34"/>
                  <a:gd name="T7" fmla="*/ 9 h 59"/>
                  <a:gd name="T8" fmla="*/ 0 w 34"/>
                  <a:gd name="T9" fmla="*/ 12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59">
                    <a:moveTo>
                      <a:pt x="34" y="0"/>
                    </a:moveTo>
                    <a:lnTo>
                      <a:pt x="26" y="15"/>
                    </a:lnTo>
                    <a:lnTo>
                      <a:pt x="17" y="29"/>
                    </a:lnTo>
                    <a:lnTo>
                      <a:pt x="8" y="45"/>
                    </a:lnTo>
                    <a:lnTo>
                      <a:pt x="0" y="5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09" name="Freeform 382"/>
              <p:cNvSpPr>
                <a:spLocks/>
              </p:cNvSpPr>
              <p:nvPr/>
            </p:nvSpPr>
            <p:spPr bwMode="auto">
              <a:xfrm>
                <a:off x="1374" y="2871"/>
                <a:ext cx="16" cy="23"/>
              </a:xfrm>
              <a:custGeom>
                <a:avLst/>
                <a:gdLst>
                  <a:gd name="T0" fmla="*/ 0 w 79"/>
                  <a:gd name="T1" fmla="*/ 0 h 113"/>
                  <a:gd name="T2" fmla="*/ 0 w 79"/>
                  <a:gd name="T3" fmla="*/ 1 h 113"/>
                  <a:gd name="T4" fmla="*/ 1 w 79"/>
                  <a:gd name="T5" fmla="*/ 2 h 113"/>
                  <a:gd name="T6" fmla="*/ 1 w 79"/>
                  <a:gd name="T7" fmla="*/ 3 h 113"/>
                  <a:gd name="T8" fmla="*/ 2 w 79"/>
                  <a:gd name="T9" fmla="*/ 5 h 113"/>
                  <a:gd name="T10" fmla="*/ 2 w 79"/>
                  <a:gd name="T11" fmla="*/ 6 h 113"/>
                  <a:gd name="T12" fmla="*/ 3 w 79"/>
                  <a:gd name="T13" fmla="*/ 7 h 113"/>
                  <a:gd name="T14" fmla="*/ 3 w 79"/>
                  <a:gd name="T15" fmla="*/ 8 h 113"/>
                  <a:gd name="T16" fmla="*/ 4 w 79"/>
                  <a:gd name="T17" fmla="*/ 9 h 113"/>
                  <a:gd name="T18" fmla="*/ 5 w 79"/>
                  <a:gd name="T19" fmla="*/ 10 h 113"/>
                  <a:gd name="T20" fmla="*/ 5 w 79"/>
                  <a:gd name="T21" fmla="*/ 11 h 113"/>
                  <a:gd name="T22" fmla="*/ 6 w 79"/>
                  <a:gd name="T23" fmla="*/ 12 h 113"/>
                  <a:gd name="T24" fmla="*/ 7 w 79"/>
                  <a:gd name="T25" fmla="*/ 13 h 113"/>
                  <a:gd name="T26" fmla="*/ 7 w 79"/>
                  <a:gd name="T27" fmla="*/ 14 h 113"/>
                  <a:gd name="T28" fmla="*/ 8 w 79"/>
                  <a:gd name="T29" fmla="*/ 15 h 113"/>
                  <a:gd name="T30" fmla="*/ 9 w 79"/>
                  <a:gd name="T31" fmla="*/ 16 h 113"/>
                  <a:gd name="T32" fmla="*/ 10 w 79"/>
                  <a:gd name="T33" fmla="*/ 17 h 113"/>
                  <a:gd name="T34" fmla="*/ 10 w 79"/>
                  <a:gd name="T35" fmla="*/ 18 h 113"/>
                  <a:gd name="T36" fmla="*/ 11 w 79"/>
                  <a:gd name="T37" fmla="*/ 18 h 113"/>
                  <a:gd name="T38" fmla="*/ 12 w 79"/>
                  <a:gd name="T39" fmla="*/ 19 h 113"/>
                  <a:gd name="T40" fmla="*/ 13 w 79"/>
                  <a:gd name="T41" fmla="*/ 20 h 113"/>
                  <a:gd name="T42" fmla="*/ 14 w 79"/>
                  <a:gd name="T43" fmla="*/ 21 h 113"/>
                  <a:gd name="T44" fmla="*/ 14 w 79"/>
                  <a:gd name="T45" fmla="*/ 22 h 113"/>
                  <a:gd name="T46" fmla="*/ 15 w 79"/>
                  <a:gd name="T47" fmla="*/ 22 h 113"/>
                  <a:gd name="T48" fmla="*/ 16 w 79"/>
                  <a:gd name="T49" fmla="*/ 23 h 1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113">
                    <a:moveTo>
                      <a:pt x="0" y="0"/>
                    </a:moveTo>
                    <a:lnTo>
                      <a:pt x="2" y="6"/>
                    </a:lnTo>
                    <a:lnTo>
                      <a:pt x="4" y="11"/>
                    </a:lnTo>
                    <a:lnTo>
                      <a:pt x="7" y="17"/>
                    </a:lnTo>
                    <a:lnTo>
                      <a:pt x="9" y="23"/>
                    </a:lnTo>
                    <a:lnTo>
                      <a:pt x="11" y="28"/>
                    </a:lnTo>
                    <a:lnTo>
                      <a:pt x="14" y="34"/>
                    </a:lnTo>
                    <a:lnTo>
                      <a:pt x="17" y="38"/>
                    </a:lnTo>
                    <a:lnTo>
                      <a:pt x="21" y="44"/>
                    </a:lnTo>
                    <a:lnTo>
                      <a:pt x="24" y="49"/>
                    </a:lnTo>
                    <a:lnTo>
                      <a:pt x="27" y="54"/>
                    </a:lnTo>
                    <a:lnTo>
                      <a:pt x="30" y="58"/>
                    </a:lnTo>
                    <a:lnTo>
                      <a:pt x="33" y="64"/>
                    </a:lnTo>
                    <a:lnTo>
                      <a:pt x="36" y="68"/>
                    </a:lnTo>
                    <a:lnTo>
                      <a:pt x="40" y="73"/>
                    </a:lnTo>
                    <a:lnTo>
                      <a:pt x="43" y="77"/>
                    </a:lnTo>
                    <a:lnTo>
                      <a:pt x="47" y="82"/>
                    </a:lnTo>
                    <a:lnTo>
                      <a:pt x="51" y="86"/>
                    </a:lnTo>
                    <a:lnTo>
                      <a:pt x="54" y="90"/>
                    </a:lnTo>
                    <a:lnTo>
                      <a:pt x="59" y="94"/>
                    </a:lnTo>
                    <a:lnTo>
                      <a:pt x="63" y="98"/>
                    </a:lnTo>
                    <a:lnTo>
                      <a:pt x="67" y="102"/>
                    </a:lnTo>
                    <a:lnTo>
                      <a:pt x="71" y="106"/>
                    </a:lnTo>
                    <a:lnTo>
                      <a:pt x="75" y="109"/>
                    </a:lnTo>
                    <a:lnTo>
                      <a:pt x="79" y="11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10" name="Line 383"/>
              <p:cNvSpPr>
                <a:spLocks noChangeShapeType="1"/>
              </p:cNvSpPr>
              <p:nvPr/>
            </p:nvSpPr>
            <p:spPr bwMode="auto">
              <a:xfrm flipH="1" flipV="1">
                <a:off x="1390" y="2894"/>
                <a:ext cx="5"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11" name="Freeform 384"/>
              <p:cNvSpPr>
                <a:spLocks/>
              </p:cNvSpPr>
              <p:nvPr/>
            </p:nvSpPr>
            <p:spPr bwMode="auto">
              <a:xfrm>
                <a:off x="1395" y="2869"/>
                <a:ext cx="15" cy="27"/>
              </a:xfrm>
              <a:custGeom>
                <a:avLst/>
                <a:gdLst>
                  <a:gd name="T0" fmla="*/ 15 w 78"/>
                  <a:gd name="T1" fmla="*/ 0 h 136"/>
                  <a:gd name="T2" fmla="*/ 11 w 78"/>
                  <a:gd name="T3" fmla="*/ 7 h 136"/>
                  <a:gd name="T4" fmla="*/ 7 w 78"/>
                  <a:gd name="T5" fmla="*/ 13 h 136"/>
                  <a:gd name="T6" fmla="*/ 3 w 78"/>
                  <a:gd name="T7" fmla="*/ 20 h 136"/>
                  <a:gd name="T8" fmla="*/ 0 w 78"/>
                  <a:gd name="T9" fmla="*/ 27 h 1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36">
                    <a:moveTo>
                      <a:pt x="78" y="0"/>
                    </a:moveTo>
                    <a:lnTo>
                      <a:pt x="57" y="34"/>
                    </a:lnTo>
                    <a:lnTo>
                      <a:pt x="38" y="67"/>
                    </a:lnTo>
                    <a:lnTo>
                      <a:pt x="18" y="102"/>
                    </a:lnTo>
                    <a:lnTo>
                      <a:pt x="0" y="13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12" name="Line 385"/>
              <p:cNvSpPr>
                <a:spLocks noChangeShapeType="1"/>
              </p:cNvSpPr>
              <p:nvPr/>
            </p:nvSpPr>
            <p:spPr bwMode="auto">
              <a:xfrm>
                <a:off x="1441" y="2820"/>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13" name="Freeform 386"/>
              <p:cNvSpPr>
                <a:spLocks/>
              </p:cNvSpPr>
              <p:nvPr/>
            </p:nvSpPr>
            <p:spPr bwMode="auto">
              <a:xfrm>
                <a:off x="1420" y="2806"/>
                <a:ext cx="21" cy="14"/>
              </a:xfrm>
              <a:custGeom>
                <a:avLst/>
                <a:gdLst>
                  <a:gd name="T0" fmla="*/ 21 w 108"/>
                  <a:gd name="T1" fmla="*/ 14 h 72"/>
                  <a:gd name="T2" fmla="*/ 20 w 108"/>
                  <a:gd name="T3" fmla="*/ 13 h 72"/>
                  <a:gd name="T4" fmla="*/ 19 w 108"/>
                  <a:gd name="T5" fmla="*/ 13 h 72"/>
                  <a:gd name="T6" fmla="*/ 19 w 108"/>
                  <a:gd name="T7" fmla="*/ 12 h 72"/>
                  <a:gd name="T8" fmla="*/ 18 w 108"/>
                  <a:gd name="T9" fmla="*/ 11 h 72"/>
                  <a:gd name="T10" fmla="*/ 17 w 108"/>
                  <a:gd name="T11" fmla="*/ 10 h 72"/>
                  <a:gd name="T12" fmla="*/ 16 w 108"/>
                  <a:gd name="T13" fmla="*/ 9 h 72"/>
                  <a:gd name="T14" fmla="*/ 16 w 108"/>
                  <a:gd name="T15" fmla="*/ 9 h 72"/>
                  <a:gd name="T16" fmla="*/ 15 w 108"/>
                  <a:gd name="T17" fmla="*/ 8 h 72"/>
                  <a:gd name="T18" fmla="*/ 14 w 108"/>
                  <a:gd name="T19" fmla="*/ 7 h 72"/>
                  <a:gd name="T20" fmla="*/ 13 w 108"/>
                  <a:gd name="T21" fmla="*/ 6 h 72"/>
                  <a:gd name="T22" fmla="*/ 12 w 108"/>
                  <a:gd name="T23" fmla="*/ 6 h 72"/>
                  <a:gd name="T24" fmla="*/ 11 w 108"/>
                  <a:gd name="T25" fmla="*/ 5 h 72"/>
                  <a:gd name="T26" fmla="*/ 10 w 108"/>
                  <a:gd name="T27" fmla="*/ 5 h 72"/>
                  <a:gd name="T28" fmla="*/ 10 w 108"/>
                  <a:gd name="T29" fmla="*/ 4 h 72"/>
                  <a:gd name="T30" fmla="*/ 9 w 108"/>
                  <a:gd name="T31" fmla="*/ 4 h 72"/>
                  <a:gd name="T32" fmla="*/ 8 w 108"/>
                  <a:gd name="T33" fmla="*/ 3 h 72"/>
                  <a:gd name="T34" fmla="*/ 7 w 108"/>
                  <a:gd name="T35" fmla="*/ 3 h 72"/>
                  <a:gd name="T36" fmla="*/ 6 w 108"/>
                  <a:gd name="T37" fmla="*/ 2 h 72"/>
                  <a:gd name="T38" fmla="*/ 5 w 108"/>
                  <a:gd name="T39" fmla="*/ 2 h 72"/>
                  <a:gd name="T40" fmla="*/ 4 w 108"/>
                  <a:gd name="T41" fmla="*/ 1 h 72"/>
                  <a:gd name="T42" fmla="*/ 3 w 108"/>
                  <a:gd name="T43" fmla="*/ 1 h 72"/>
                  <a:gd name="T44" fmla="*/ 2 w 108"/>
                  <a:gd name="T45" fmla="*/ 1 h 72"/>
                  <a:gd name="T46" fmla="*/ 1 w 108"/>
                  <a:gd name="T47" fmla="*/ 0 h 72"/>
                  <a:gd name="T48" fmla="*/ 0 w 108"/>
                  <a:gd name="T49" fmla="*/ 0 h 7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8" h="72">
                    <a:moveTo>
                      <a:pt x="108" y="72"/>
                    </a:moveTo>
                    <a:lnTo>
                      <a:pt x="104" y="69"/>
                    </a:lnTo>
                    <a:lnTo>
                      <a:pt x="100" y="65"/>
                    </a:lnTo>
                    <a:lnTo>
                      <a:pt x="96" y="60"/>
                    </a:lnTo>
                    <a:lnTo>
                      <a:pt x="92" y="56"/>
                    </a:lnTo>
                    <a:lnTo>
                      <a:pt x="88" y="52"/>
                    </a:lnTo>
                    <a:lnTo>
                      <a:pt x="84" y="48"/>
                    </a:lnTo>
                    <a:lnTo>
                      <a:pt x="80" y="45"/>
                    </a:lnTo>
                    <a:lnTo>
                      <a:pt x="76" y="41"/>
                    </a:lnTo>
                    <a:lnTo>
                      <a:pt x="72" y="37"/>
                    </a:lnTo>
                    <a:lnTo>
                      <a:pt x="67" y="33"/>
                    </a:lnTo>
                    <a:lnTo>
                      <a:pt x="63" y="30"/>
                    </a:lnTo>
                    <a:lnTo>
                      <a:pt x="58" y="27"/>
                    </a:lnTo>
                    <a:lnTo>
                      <a:pt x="53" y="24"/>
                    </a:lnTo>
                    <a:lnTo>
                      <a:pt x="49" y="21"/>
                    </a:lnTo>
                    <a:lnTo>
                      <a:pt x="44" y="19"/>
                    </a:lnTo>
                    <a:lnTo>
                      <a:pt x="40" y="16"/>
                    </a:lnTo>
                    <a:lnTo>
                      <a:pt x="35" y="13"/>
                    </a:lnTo>
                    <a:lnTo>
                      <a:pt x="30" y="11"/>
                    </a:lnTo>
                    <a:lnTo>
                      <a:pt x="26" y="9"/>
                    </a:lnTo>
                    <a:lnTo>
                      <a:pt x="20" y="7"/>
                    </a:lnTo>
                    <a:lnTo>
                      <a:pt x="15" y="4"/>
                    </a:lnTo>
                    <a:lnTo>
                      <a:pt x="10" y="3"/>
                    </a:lnTo>
                    <a:lnTo>
                      <a:pt x="5"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14" name="Freeform 387"/>
              <p:cNvSpPr>
                <a:spLocks/>
              </p:cNvSpPr>
              <p:nvPr/>
            </p:nvSpPr>
            <p:spPr bwMode="auto">
              <a:xfrm>
                <a:off x="1412" y="2806"/>
                <a:ext cx="8" cy="10"/>
              </a:xfrm>
              <a:custGeom>
                <a:avLst/>
                <a:gdLst>
                  <a:gd name="T0" fmla="*/ 8 w 41"/>
                  <a:gd name="T1" fmla="*/ 0 h 49"/>
                  <a:gd name="T2" fmla="*/ 6 w 41"/>
                  <a:gd name="T3" fmla="*/ 2 h 49"/>
                  <a:gd name="T4" fmla="*/ 4 w 41"/>
                  <a:gd name="T5" fmla="*/ 5 h 49"/>
                  <a:gd name="T6" fmla="*/ 2 w 41"/>
                  <a:gd name="T7" fmla="*/ 8 h 49"/>
                  <a:gd name="T8" fmla="*/ 0 w 41"/>
                  <a:gd name="T9" fmla="*/ 1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49">
                    <a:moveTo>
                      <a:pt x="41" y="0"/>
                    </a:moveTo>
                    <a:lnTo>
                      <a:pt x="31" y="12"/>
                    </a:lnTo>
                    <a:lnTo>
                      <a:pt x="20" y="24"/>
                    </a:lnTo>
                    <a:lnTo>
                      <a:pt x="10" y="37"/>
                    </a:lnTo>
                    <a:lnTo>
                      <a:pt x="0" y="4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15" name="Freeform 388"/>
              <p:cNvSpPr>
                <a:spLocks/>
              </p:cNvSpPr>
              <p:nvPr/>
            </p:nvSpPr>
            <p:spPr bwMode="auto">
              <a:xfrm>
                <a:off x="1412" y="2816"/>
                <a:ext cx="10" cy="28"/>
              </a:xfrm>
              <a:custGeom>
                <a:avLst/>
                <a:gdLst>
                  <a:gd name="T0" fmla="*/ 0 w 50"/>
                  <a:gd name="T1" fmla="*/ 0 h 139"/>
                  <a:gd name="T2" fmla="*/ 0 w 50"/>
                  <a:gd name="T3" fmla="*/ 1 h 139"/>
                  <a:gd name="T4" fmla="*/ 0 w 50"/>
                  <a:gd name="T5" fmla="*/ 3 h 139"/>
                  <a:gd name="T6" fmla="*/ 1 w 50"/>
                  <a:gd name="T7" fmla="*/ 4 h 139"/>
                  <a:gd name="T8" fmla="*/ 1 w 50"/>
                  <a:gd name="T9" fmla="*/ 5 h 139"/>
                  <a:gd name="T10" fmla="*/ 1 w 50"/>
                  <a:gd name="T11" fmla="*/ 6 h 139"/>
                  <a:gd name="T12" fmla="*/ 1 w 50"/>
                  <a:gd name="T13" fmla="*/ 8 h 139"/>
                  <a:gd name="T14" fmla="*/ 2 w 50"/>
                  <a:gd name="T15" fmla="*/ 9 h 139"/>
                  <a:gd name="T16" fmla="*/ 2 w 50"/>
                  <a:gd name="T17" fmla="*/ 10 h 139"/>
                  <a:gd name="T18" fmla="*/ 2 w 50"/>
                  <a:gd name="T19" fmla="*/ 11 h 139"/>
                  <a:gd name="T20" fmla="*/ 3 w 50"/>
                  <a:gd name="T21" fmla="*/ 12 h 139"/>
                  <a:gd name="T22" fmla="*/ 3 w 50"/>
                  <a:gd name="T23" fmla="*/ 14 h 139"/>
                  <a:gd name="T24" fmla="*/ 3 w 50"/>
                  <a:gd name="T25" fmla="*/ 15 h 139"/>
                  <a:gd name="T26" fmla="*/ 4 w 50"/>
                  <a:gd name="T27" fmla="*/ 16 h 139"/>
                  <a:gd name="T28" fmla="*/ 4 w 50"/>
                  <a:gd name="T29" fmla="*/ 18 h 139"/>
                  <a:gd name="T30" fmla="*/ 5 w 50"/>
                  <a:gd name="T31" fmla="*/ 19 h 139"/>
                  <a:gd name="T32" fmla="*/ 5 w 50"/>
                  <a:gd name="T33" fmla="*/ 20 h 139"/>
                  <a:gd name="T34" fmla="*/ 6 w 50"/>
                  <a:gd name="T35" fmla="*/ 21 h 139"/>
                  <a:gd name="T36" fmla="*/ 7 w 50"/>
                  <a:gd name="T37" fmla="*/ 22 h 139"/>
                  <a:gd name="T38" fmla="*/ 7 w 50"/>
                  <a:gd name="T39" fmla="*/ 23 h 139"/>
                  <a:gd name="T40" fmla="*/ 8 w 50"/>
                  <a:gd name="T41" fmla="*/ 24 h 139"/>
                  <a:gd name="T42" fmla="*/ 8 w 50"/>
                  <a:gd name="T43" fmla="*/ 25 h 139"/>
                  <a:gd name="T44" fmla="*/ 9 w 50"/>
                  <a:gd name="T45" fmla="*/ 26 h 139"/>
                  <a:gd name="T46" fmla="*/ 9 w 50"/>
                  <a:gd name="T47" fmla="*/ 27 h 139"/>
                  <a:gd name="T48" fmla="*/ 10 w 50"/>
                  <a:gd name="T49" fmla="*/ 28 h 1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0" h="139">
                    <a:moveTo>
                      <a:pt x="0" y="0"/>
                    </a:moveTo>
                    <a:lnTo>
                      <a:pt x="1" y="7"/>
                    </a:lnTo>
                    <a:lnTo>
                      <a:pt x="1" y="13"/>
                    </a:lnTo>
                    <a:lnTo>
                      <a:pt x="3" y="20"/>
                    </a:lnTo>
                    <a:lnTo>
                      <a:pt x="4" y="26"/>
                    </a:lnTo>
                    <a:lnTo>
                      <a:pt x="5" y="32"/>
                    </a:lnTo>
                    <a:lnTo>
                      <a:pt x="6" y="38"/>
                    </a:lnTo>
                    <a:lnTo>
                      <a:pt x="8" y="45"/>
                    </a:lnTo>
                    <a:lnTo>
                      <a:pt x="9" y="51"/>
                    </a:lnTo>
                    <a:lnTo>
                      <a:pt x="11" y="57"/>
                    </a:lnTo>
                    <a:lnTo>
                      <a:pt x="13" y="62"/>
                    </a:lnTo>
                    <a:lnTo>
                      <a:pt x="15" y="69"/>
                    </a:lnTo>
                    <a:lnTo>
                      <a:pt x="17" y="75"/>
                    </a:lnTo>
                    <a:lnTo>
                      <a:pt x="19" y="80"/>
                    </a:lnTo>
                    <a:lnTo>
                      <a:pt x="21" y="87"/>
                    </a:lnTo>
                    <a:lnTo>
                      <a:pt x="25" y="92"/>
                    </a:lnTo>
                    <a:lnTo>
                      <a:pt x="27" y="98"/>
                    </a:lnTo>
                    <a:lnTo>
                      <a:pt x="30" y="104"/>
                    </a:lnTo>
                    <a:lnTo>
                      <a:pt x="33" y="109"/>
                    </a:lnTo>
                    <a:lnTo>
                      <a:pt x="35" y="114"/>
                    </a:lnTo>
                    <a:lnTo>
                      <a:pt x="38" y="119"/>
                    </a:lnTo>
                    <a:lnTo>
                      <a:pt x="41" y="125"/>
                    </a:lnTo>
                    <a:lnTo>
                      <a:pt x="44" y="129"/>
                    </a:lnTo>
                    <a:lnTo>
                      <a:pt x="47" y="135"/>
                    </a:lnTo>
                    <a:lnTo>
                      <a:pt x="50" y="13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16" name="Line 389"/>
              <p:cNvSpPr>
                <a:spLocks noChangeShapeType="1"/>
              </p:cNvSpPr>
              <p:nvPr/>
            </p:nvSpPr>
            <p:spPr bwMode="auto">
              <a:xfrm flipH="1" flipV="1">
                <a:off x="1422" y="2844"/>
                <a:ext cx="3"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17" name="Freeform 390"/>
              <p:cNvSpPr>
                <a:spLocks/>
              </p:cNvSpPr>
              <p:nvPr/>
            </p:nvSpPr>
            <p:spPr bwMode="auto">
              <a:xfrm>
                <a:off x="1425" y="2825"/>
                <a:ext cx="19" cy="23"/>
              </a:xfrm>
              <a:custGeom>
                <a:avLst/>
                <a:gdLst>
                  <a:gd name="T0" fmla="*/ 19 w 94"/>
                  <a:gd name="T1" fmla="*/ 0 h 112"/>
                  <a:gd name="T2" fmla="*/ 14 w 94"/>
                  <a:gd name="T3" fmla="*/ 6 h 112"/>
                  <a:gd name="T4" fmla="*/ 9 w 94"/>
                  <a:gd name="T5" fmla="*/ 11 h 112"/>
                  <a:gd name="T6" fmla="*/ 4 w 94"/>
                  <a:gd name="T7" fmla="*/ 17 h 112"/>
                  <a:gd name="T8" fmla="*/ 0 w 94"/>
                  <a:gd name="T9" fmla="*/ 23 h 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12">
                    <a:moveTo>
                      <a:pt x="94" y="0"/>
                    </a:moveTo>
                    <a:lnTo>
                      <a:pt x="71" y="27"/>
                    </a:lnTo>
                    <a:lnTo>
                      <a:pt x="46" y="53"/>
                    </a:lnTo>
                    <a:lnTo>
                      <a:pt x="22" y="82"/>
                    </a:lnTo>
                    <a:lnTo>
                      <a:pt x="0" y="11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18" name="Line 391"/>
              <p:cNvSpPr>
                <a:spLocks noChangeShapeType="1"/>
              </p:cNvSpPr>
              <p:nvPr/>
            </p:nvSpPr>
            <p:spPr bwMode="auto">
              <a:xfrm>
                <a:off x="1480" y="2788"/>
                <a:ext cx="2"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19" name="Freeform 392"/>
              <p:cNvSpPr>
                <a:spLocks/>
              </p:cNvSpPr>
              <p:nvPr/>
            </p:nvSpPr>
            <p:spPr bwMode="auto">
              <a:xfrm>
                <a:off x="1469" y="2771"/>
                <a:ext cx="11" cy="17"/>
              </a:xfrm>
              <a:custGeom>
                <a:avLst/>
                <a:gdLst>
                  <a:gd name="T0" fmla="*/ 11 w 56"/>
                  <a:gd name="T1" fmla="*/ 17 h 85"/>
                  <a:gd name="T2" fmla="*/ 11 w 56"/>
                  <a:gd name="T3" fmla="*/ 16 h 85"/>
                  <a:gd name="T4" fmla="*/ 10 w 56"/>
                  <a:gd name="T5" fmla="*/ 15 h 85"/>
                  <a:gd name="T6" fmla="*/ 10 w 56"/>
                  <a:gd name="T7" fmla="*/ 14 h 85"/>
                  <a:gd name="T8" fmla="*/ 10 w 56"/>
                  <a:gd name="T9" fmla="*/ 14 h 85"/>
                  <a:gd name="T10" fmla="*/ 9 w 56"/>
                  <a:gd name="T11" fmla="*/ 13 h 85"/>
                  <a:gd name="T12" fmla="*/ 9 w 56"/>
                  <a:gd name="T13" fmla="*/ 12 h 85"/>
                  <a:gd name="T14" fmla="*/ 8 w 56"/>
                  <a:gd name="T15" fmla="*/ 11 h 85"/>
                  <a:gd name="T16" fmla="*/ 8 w 56"/>
                  <a:gd name="T17" fmla="*/ 11 h 85"/>
                  <a:gd name="T18" fmla="*/ 7 w 56"/>
                  <a:gd name="T19" fmla="*/ 10 h 85"/>
                  <a:gd name="T20" fmla="*/ 7 w 56"/>
                  <a:gd name="T21" fmla="*/ 9 h 85"/>
                  <a:gd name="T22" fmla="*/ 6 w 56"/>
                  <a:gd name="T23" fmla="*/ 8 h 85"/>
                  <a:gd name="T24" fmla="*/ 6 w 56"/>
                  <a:gd name="T25" fmla="*/ 8 h 85"/>
                  <a:gd name="T26" fmla="*/ 6 w 56"/>
                  <a:gd name="T27" fmla="*/ 7 h 85"/>
                  <a:gd name="T28" fmla="*/ 5 w 56"/>
                  <a:gd name="T29" fmla="*/ 6 h 85"/>
                  <a:gd name="T30" fmla="*/ 5 w 56"/>
                  <a:gd name="T31" fmla="*/ 6 h 85"/>
                  <a:gd name="T32" fmla="*/ 4 w 56"/>
                  <a:gd name="T33" fmla="*/ 5 h 85"/>
                  <a:gd name="T34" fmla="*/ 4 w 56"/>
                  <a:gd name="T35" fmla="*/ 4 h 85"/>
                  <a:gd name="T36" fmla="*/ 3 w 56"/>
                  <a:gd name="T37" fmla="*/ 4 h 85"/>
                  <a:gd name="T38" fmla="*/ 3 w 56"/>
                  <a:gd name="T39" fmla="*/ 3 h 85"/>
                  <a:gd name="T40" fmla="*/ 2 w 56"/>
                  <a:gd name="T41" fmla="*/ 2 h 85"/>
                  <a:gd name="T42" fmla="*/ 2 w 56"/>
                  <a:gd name="T43" fmla="*/ 2 h 85"/>
                  <a:gd name="T44" fmla="*/ 1 w 56"/>
                  <a:gd name="T45" fmla="*/ 1 h 85"/>
                  <a:gd name="T46" fmla="*/ 1 w 56"/>
                  <a:gd name="T47" fmla="*/ 1 h 85"/>
                  <a:gd name="T48" fmla="*/ 0 w 56"/>
                  <a:gd name="T49" fmla="*/ 0 h 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6" h="85">
                    <a:moveTo>
                      <a:pt x="56" y="85"/>
                    </a:moveTo>
                    <a:lnTo>
                      <a:pt x="54" y="80"/>
                    </a:lnTo>
                    <a:lnTo>
                      <a:pt x="52" y="77"/>
                    </a:lnTo>
                    <a:lnTo>
                      <a:pt x="51" y="72"/>
                    </a:lnTo>
                    <a:lnTo>
                      <a:pt x="49" y="69"/>
                    </a:lnTo>
                    <a:lnTo>
                      <a:pt x="47" y="64"/>
                    </a:lnTo>
                    <a:lnTo>
                      <a:pt x="45" y="61"/>
                    </a:lnTo>
                    <a:lnTo>
                      <a:pt x="43" y="57"/>
                    </a:lnTo>
                    <a:lnTo>
                      <a:pt x="40" y="53"/>
                    </a:lnTo>
                    <a:lnTo>
                      <a:pt x="38" y="50"/>
                    </a:lnTo>
                    <a:lnTo>
                      <a:pt x="35" y="46"/>
                    </a:lnTo>
                    <a:lnTo>
                      <a:pt x="33" y="42"/>
                    </a:lnTo>
                    <a:lnTo>
                      <a:pt x="31" y="39"/>
                    </a:lnTo>
                    <a:lnTo>
                      <a:pt x="29" y="36"/>
                    </a:lnTo>
                    <a:lnTo>
                      <a:pt x="26" y="32"/>
                    </a:lnTo>
                    <a:lnTo>
                      <a:pt x="24" y="28"/>
                    </a:lnTo>
                    <a:lnTo>
                      <a:pt x="22" y="24"/>
                    </a:lnTo>
                    <a:lnTo>
                      <a:pt x="19" y="21"/>
                    </a:lnTo>
                    <a:lnTo>
                      <a:pt x="17" y="18"/>
                    </a:lnTo>
                    <a:lnTo>
                      <a:pt x="14" y="15"/>
                    </a:lnTo>
                    <a:lnTo>
                      <a:pt x="12" y="12"/>
                    </a:lnTo>
                    <a:lnTo>
                      <a:pt x="9" y="9"/>
                    </a:lnTo>
                    <a:lnTo>
                      <a:pt x="7" y="5"/>
                    </a:lnTo>
                    <a:lnTo>
                      <a:pt x="4" y="3"/>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20" name="Freeform 393"/>
              <p:cNvSpPr>
                <a:spLocks/>
              </p:cNvSpPr>
              <p:nvPr/>
            </p:nvSpPr>
            <p:spPr bwMode="auto">
              <a:xfrm>
                <a:off x="1456" y="2792"/>
                <a:ext cx="3" cy="12"/>
              </a:xfrm>
              <a:custGeom>
                <a:avLst/>
                <a:gdLst>
                  <a:gd name="T0" fmla="*/ 0 w 15"/>
                  <a:gd name="T1" fmla="*/ 0 h 57"/>
                  <a:gd name="T2" fmla="*/ 0 w 15"/>
                  <a:gd name="T3" fmla="*/ 0 h 57"/>
                  <a:gd name="T4" fmla="*/ 0 w 15"/>
                  <a:gd name="T5" fmla="*/ 1 h 57"/>
                  <a:gd name="T6" fmla="*/ 0 w 15"/>
                  <a:gd name="T7" fmla="*/ 2 h 57"/>
                  <a:gd name="T8" fmla="*/ 0 w 15"/>
                  <a:gd name="T9" fmla="*/ 2 h 57"/>
                  <a:gd name="T10" fmla="*/ 1 w 15"/>
                  <a:gd name="T11" fmla="*/ 3 h 57"/>
                  <a:gd name="T12" fmla="*/ 1 w 15"/>
                  <a:gd name="T13" fmla="*/ 3 h 57"/>
                  <a:gd name="T14" fmla="*/ 1 w 15"/>
                  <a:gd name="T15" fmla="*/ 4 h 57"/>
                  <a:gd name="T16" fmla="*/ 1 w 15"/>
                  <a:gd name="T17" fmla="*/ 4 h 57"/>
                  <a:gd name="T18" fmla="*/ 1 w 15"/>
                  <a:gd name="T19" fmla="*/ 5 h 57"/>
                  <a:gd name="T20" fmla="*/ 1 w 15"/>
                  <a:gd name="T21" fmla="*/ 5 h 57"/>
                  <a:gd name="T22" fmla="*/ 1 w 15"/>
                  <a:gd name="T23" fmla="*/ 6 h 57"/>
                  <a:gd name="T24" fmla="*/ 1 w 15"/>
                  <a:gd name="T25" fmla="*/ 6 h 57"/>
                  <a:gd name="T26" fmla="*/ 1 w 15"/>
                  <a:gd name="T27" fmla="*/ 7 h 57"/>
                  <a:gd name="T28" fmla="*/ 2 w 15"/>
                  <a:gd name="T29" fmla="*/ 7 h 57"/>
                  <a:gd name="T30" fmla="*/ 2 w 15"/>
                  <a:gd name="T31" fmla="*/ 8 h 57"/>
                  <a:gd name="T32" fmla="*/ 2 w 15"/>
                  <a:gd name="T33" fmla="*/ 8 h 57"/>
                  <a:gd name="T34" fmla="*/ 2 w 15"/>
                  <a:gd name="T35" fmla="*/ 9 h 57"/>
                  <a:gd name="T36" fmla="*/ 2 w 15"/>
                  <a:gd name="T37" fmla="*/ 9 h 57"/>
                  <a:gd name="T38" fmla="*/ 2 w 15"/>
                  <a:gd name="T39" fmla="*/ 10 h 57"/>
                  <a:gd name="T40" fmla="*/ 2 w 15"/>
                  <a:gd name="T41" fmla="*/ 10 h 57"/>
                  <a:gd name="T42" fmla="*/ 3 w 15"/>
                  <a:gd name="T43" fmla="*/ 11 h 57"/>
                  <a:gd name="T44" fmla="*/ 3 w 15"/>
                  <a:gd name="T45" fmla="*/ 11 h 57"/>
                  <a:gd name="T46" fmla="*/ 3 w 15"/>
                  <a:gd name="T47" fmla="*/ 11 h 57"/>
                  <a:gd name="T48" fmla="*/ 3 w 15"/>
                  <a:gd name="T49" fmla="*/ 12 h 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 h="57">
                    <a:moveTo>
                      <a:pt x="0" y="0"/>
                    </a:moveTo>
                    <a:lnTo>
                      <a:pt x="1" y="2"/>
                    </a:lnTo>
                    <a:lnTo>
                      <a:pt x="1" y="5"/>
                    </a:lnTo>
                    <a:lnTo>
                      <a:pt x="2" y="8"/>
                    </a:lnTo>
                    <a:lnTo>
                      <a:pt x="2" y="10"/>
                    </a:lnTo>
                    <a:lnTo>
                      <a:pt x="3" y="12"/>
                    </a:lnTo>
                    <a:lnTo>
                      <a:pt x="3" y="14"/>
                    </a:lnTo>
                    <a:lnTo>
                      <a:pt x="4" y="18"/>
                    </a:lnTo>
                    <a:lnTo>
                      <a:pt x="4" y="20"/>
                    </a:lnTo>
                    <a:lnTo>
                      <a:pt x="5" y="22"/>
                    </a:lnTo>
                    <a:lnTo>
                      <a:pt x="6" y="24"/>
                    </a:lnTo>
                    <a:lnTo>
                      <a:pt x="6" y="27"/>
                    </a:lnTo>
                    <a:lnTo>
                      <a:pt x="7" y="29"/>
                    </a:lnTo>
                    <a:lnTo>
                      <a:pt x="7" y="31"/>
                    </a:lnTo>
                    <a:lnTo>
                      <a:pt x="8" y="33"/>
                    </a:lnTo>
                    <a:lnTo>
                      <a:pt x="9" y="36"/>
                    </a:lnTo>
                    <a:lnTo>
                      <a:pt x="9" y="39"/>
                    </a:lnTo>
                    <a:lnTo>
                      <a:pt x="10" y="41"/>
                    </a:lnTo>
                    <a:lnTo>
                      <a:pt x="11" y="43"/>
                    </a:lnTo>
                    <a:lnTo>
                      <a:pt x="12" y="46"/>
                    </a:lnTo>
                    <a:lnTo>
                      <a:pt x="12" y="48"/>
                    </a:lnTo>
                    <a:lnTo>
                      <a:pt x="13" y="50"/>
                    </a:lnTo>
                    <a:lnTo>
                      <a:pt x="14" y="52"/>
                    </a:lnTo>
                    <a:lnTo>
                      <a:pt x="15" y="54"/>
                    </a:lnTo>
                    <a:lnTo>
                      <a:pt x="15" y="5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21" name="Line 394"/>
              <p:cNvSpPr>
                <a:spLocks noChangeShapeType="1"/>
              </p:cNvSpPr>
              <p:nvPr/>
            </p:nvSpPr>
            <p:spPr bwMode="auto">
              <a:xfrm flipH="1" flipV="1">
                <a:off x="1459" y="2804"/>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22" name="Freeform 395"/>
              <p:cNvSpPr>
                <a:spLocks/>
              </p:cNvSpPr>
              <p:nvPr/>
            </p:nvSpPr>
            <p:spPr bwMode="auto">
              <a:xfrm>
                <a:off x="1462" y="2793"/>
                <a:ext cx="20" cy="16"/>
              </a:xfrm>
              <a:custGeom>
                <a:avLst/>
                <a:gdLst>
                  <a:gd name="T0" fmla="*/ 20 w 103"/>
                  <a:gd name="T1" fmla="*/ 0 h 78"/>
                  <a:gd name="T2" fmla="*/ 15 w 103"/>
                  <a:gd name="T3" fmla="*/ 4 h 78"/>
                  <a:gd name="T4" fmla="*/ 10 w 103"/>
                  <a:gd name="T5" fmla="*/ 8 h 78"/>
                  <a:gd name="T6" fmla="*/ 5 w 103"/>
                  <a:gd name="T7" fmla="*/ 12 h 78"/>
                  <a:gd name="T8" fmla="*/ 0 w 103"/>
                  <a:gd name="T9" fmla="*/ 16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78">
                    <a:moveTo>
                      <a:pt x="103" y="0"/>
                    </a:moveTo>
                    <a:lnTo>
                      <a:pt x="77" y="18"/>
                    </a:lnTo>
                    <a:lnTo>
                      <a:pt x="52" y="37"/>
                    </a:lnTo>
                    <a:lnTo>
                      <a:pt x="26" y="57"/>
                    </a:lnTo>
                    <a:lnTo>
                      <a:pt x="0" y="7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23" name="Line 396"/>
              <p:cNvSpPr>
                <a:spLocks noChangeShapeType="1"/>
              </p:cNvSpPr>
              <p:nvPr/>
            </p:nvSpPr>
            <p:spPr bwMode="auto">
              <a:xfrm>
                <a:off x="1520" y="2770"/>
                <a:ext cx="0"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24" name="Freeform 397"/>
              <p:cNvSpPr>
                <a:spLocks/>
              </p:cNvSpPr>
              <p:nvPr/>
            </p:nvSpPr>
            <p:spPr bwMode="auto">
              <a:xfrm>
                <a:off x="1512" y="2747"/>
                <a:ext cx="8" cy="23"/>
              </a:xfrm>
              <a:custGeom>
                <a:avLst/>
                <a:gdLst>
                  <a:gd name="T0" fmla="*/ 8 w 39"/>
                  <a:gd name="T1" fmla="*/ 23 h 111"/>
                  <a:gd name="T2" fmla="*/ 8 w 39"/>
                  <a:gd name="T3" fmla="*/ 22 h 111"/>
                  <a:gd name="T4" fmla="*/ 8 w 39"/>
                  <a:gd name="T5" fmla="*/ 21 h 111"/>
                  <a:gd name="T6" fmla="*/ 7 w 39"/>
                  <a:gd name="T7" fmla="*/ 20 h 111"/>
                  <a:gd name="T8" fmla="*/ 7 w 39"/>
                  <a:gd name="T9" fmla="*/ 19 h 111"/>
                  <a:gd name="T10" fmla="*/ 7 w 39"/>
                  <a:gd name="T11" fmla="*/ 18 h 111"/>
                  <a:gd name="T12" fmla="*/ 7 w 39"/>
                  <a:gd name="T13" fmla="*/ 17 h 111"/>
                  <a:gd name="T14" fmla="*/ 6 w 39"/>
                  <a:gd name="T15" fmla="*/ 16 h 111"/>
                  <a:gd name="T16" fmla="*/ 6 w 39"/>
                  <a:gd name="T17" fmla="*/ 15 h 111"/>
                  <a:gd name="T18" fmla="*/ 6 w 39"/>
                  <a:gd name="T19" fmla="*/ 14 h 111"/>
                  <a:gd name="T20" fmla="*/ 6 w 39"/>
                  <a:gd name="T21" fmla="*/ 13 h 111"/>
                  <a:gd name="T22" fmla="*/ 5 w 39"/>
                  <a:gd name="T23" fmla="*/ 12 h 111"/>
                  <a:gd name="T24" fmla="*/ 5 w 39"/>
                  <a:gd name="T25" fmla="*/ 11 h 111"/>
                  <a:gd name="T26" fmla="*/ 5 w 39"/>
                  <a:gd name="T27" fmla="*/ 10 h 111"/>
                  <a:gd name="T28" fmla="*/ 4 w 39"/>
                  <a:gd name="T29" fmla="*/ 9 h 111"/>
                  <a:gd name="T30" fmla="*/ 4 w 39"/>
                  <a:gd name="T31" fmla="*/ 8 h 111"/>
                  <a:gd name="T32" fmla="*/ 3 w 39"/>
                  <a:gd name="T33" fmla="*/ 7 h 111"/>
                  <a:gd name="T34" fmla="*/ 3 w 39"/>
                  <a:gd name="T35" fmla="*/ 6 h 111"/>
                  <a:gd name="T36" fmla="*/ 2 w 39"/>
                  <a:gd name="T37" fmla="*/ 5 h 111"/>
                  <a:gd name="T38" fmla="*/ 2 w 39"/>
                  <a:gd name="T39" fmla="*/ 4 h 111"/>
                  <a:gd name="T40" fmla="*/ 2 w 39"/>
                  <a:gd name="T41" fmla="*/ 4 h 111"/>
                  <a:gd name="T42" fmla="*/ 1 w 39"/>
                  <a:gd name="T43" fmla="*/ 2 h 111"/>
                  <a:gd name="T44" fmla="*/ 1 w 39"/>
                  <a:gd name="T45" fmla="*/ 2 h 111"/>
                  <a:gd name="T46" fmla="*/ 0 w 39"/>
                  <a:gd name="T47" fmla="*/ 1 h 111"/>
                  <a:gd name="T48" fmla="*/ 0 w 39"/>
                  <a:gd name="T49" fmla="*/ 0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111">
                    <a:moveTo>
                      <a:pt x="39" y="111"/>
                    </a:moveTo>
                    <a:lnTo>
                      <a:pt x="38" y="107"/>
                    </a:lnTo>
                    <a:lnTo>
                      <a:pt x="37" y="101"/>
                    </a:lnTo>
                    <a:lnTo>
                      <a:pt x="36" y="97"/>
                    </a:lnTo>
                    <a:lnTo>
                      <a:pt x="35" y="91"/>
                    </a:lnTo>
                    <a:lnTo>
                      <a:pt x="34" y="87"/>
                    </a:lnTo>
                    <a:lnTo>
                      <a:pt x="33" y="81"/>
                    </a:lnTo>
                    <a:lnTo>
                      <a:pt x="31" y="77"/>
                    </a:lnTo>
                    <a:lnTo>
                      <a:pt x="30" y="72"/>
                    </a:lnTo>
                    <a:lnTo>
                      <a:pt x="28" y="67"/>
                    </a:lnTo>
                    <a:lnTo>
                      <a:pt x="27" y="62"/>
                    </a:lnTo>
                    <a:lnTo>
                      <a:pt x="25" y="58"/>
                    </a:lnTo>
                    <a:lnTo>
                      <a:pt x="24" y="53"/>
                    </a:lnTo>
                    <a:lnTo>
                      <a:pt x="22" y="48"/>
                    </a:lnTo>
                    <a:lnTo>
                      <a:pt x="21" y="43"/>
                    </a:lnTo>
                    <a:lnTo>
                      <a:pt x="18" y="39"/>
                    </a:lnTo>
                    <a:lnTo>
                      <a:pt x="16" y="35"/>
                    </a:lnTo>
                    <a:lnTo>
                      <a:pt x="14" y="30"/>
                    </a:lnTo>
                    <a:lnTo>
                      <a:pt x="12" y="26"/>
                    </a:lnTo>
                    <a:lnTo>
                      <a:pt x="10" y="21"/>
                    </a:lnTo>
                    <a:lnTo>
                      <a:pt x="8" y="17"/>
                    </a:lnTo>
                    <a:lnTo>
                      <a:pt x="6" y="12"/>
                    </a:lnTo>
                    <a:lnTo>
                      <a:pt x="4" y="9"/>
                    </a:lnTo>
                    <a:lnTo>
                      <a:pt x="2" y="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25" name="Freeform 398"/>
              <p:cNvSpPr>
                <a:spLocks/>
              </p:cNvSpPr>
              <p:nvPr/>
            </p:nvSpPr>
            <p:spPr bwMode="auto">
              <a:xfrm>
                <a:off x="1498" y="2767"/>
                <a:ext cx="1" cy="10"/>
              </a:xfrm>
              <a:custGeom>
                <a:avLst/>
                <a:gdLst>
                  <a:gd name="T0" fmla="*/ 0 w 5"/>
                  <a:gd name="T1" fmla="*/ 0 h 53"/>
                  <a:gd name="T2" fmla="*/ 0 w 5"/>
                  <a:gd name="T3" fmla="*/ 0 h 53"/>
                  <a:gd name="T4" fmla="*/ 0 w 5"/>
                  <a:gd name="T5" fmla="*/ 1 h 53"/>
                  <a:gd name="T6" fmla="*/ 0 w 5"/>
                  <a:gd name="T7" fmla="*/ 1 h 53"/>
                  <a:gd name="T8" fmla="*/ 0 w 5"/>
                  <a:gd name="T9" fmla="*/ 2 h 53"/>
                  <a:gd name="T10" fmla="*/ 0 w 5"/>
                  <a:gd name="T11" fmla="*/ 2 h 53"/>
                  <a:gd name="T12" fmla="*/ 0 w 5"/>
                  <a:gd name="T13" fmla="*/ 2 h 53"/>
                  <a:gd name="T14" fmla="*/ 0 w 5"/>
                  <a:gd name="T15" fmla="*/ 3 h 53"/>
                  <a:gd name="T16" fmla="*/ 0 w 5"/>
                  <a:gd name="T17" fmla="*/ 3 h 53"/>
                  <a:gd name="T18" fmla="*/ 0 w 5"/>
                  <a:gd name="T19" fmla="*/ 4 h 53"/>
                  <a:gd name="T20" fmla="*/ 0 w 5"/>
                  <a:gd name="T21" fmla="*/ 4 h 53"/>
                  <a:gd name="T22" fmla="*/ 0 w 5"/>
                  <a:gd name="T23" fmla="*/ 5 h 53"/>
                  <a:gd name="T24" fmla="*/ 0 w 5"/>
                  <a:gd name="T25" fmla="*/ 5 h 53"/>
                  <a:gd name="T26" fmla="*/ 0 w 5"/>
                  <a:gd name="T27" fmla="*/ 5 h 53"/>
                  <a:gd name="T28" fmla="*/ 0 w 5"/>
                  <a:gd name="T29" fmla="*/ 6 h 53"/>
                  <a:gd name="T30" fmla="*/ 0 w 5"/>
                  <a:gd name="T31" fmla="*/ 6 h 53"/>
                  <a:gd name="T32" fmla="*/ 0 w 5"/>
                  <a:gd name="T33" fmla="*/ 7 h 53"/>
                  <a:gd name="T34" fmla="*/ 1 w 5"/>
                  <a:gd name="T35" fmla="*/ 7 h 53"/>
                  <a:gd name="T36" fmla="*/ 1 w 5"/>
                  <a:gd name="T37" fmla="*/ 8 h 53"/>
                  <a:gd name="T38" fmla="*/ 1 w 5"/>
                  <a:gd name="T39" fmla="*/ 8 h 53"/>
                  <a:gd name="T40" fmla="*/ 1 w 5"/>
                  <a:gd name="T41" fmla="*/ 8 h 53"/>
                  <a:gd name="T42" fmla="*/ 1 w 5"/>
                  <a:gd name="T43" fmla="*/ 9 h 53"/>
                  <a:gd name="T44" fmla="*/ 1 w 5"/>
                  <a:gd name="T45" fmla="*/ 9 h 53"/>
                  <a:gd name="T46" fmla="*/ 1 w 5"/>
                  <a:gd name="T47" fmla="*/ 10 h 53"/>
                  <a:gd name="T48" fmla="*/ 1 w 5"/>
                  <a:gd name="T49" fmla="*/ 10 h 5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 h="53">
                    <a:moveTo>
                      <a:pt x="0" y="0"/>
                    </a:moveTo>
                    <a:lnTo>
                      <a:pt x="0" y="2"/>
                    </a:lnTo>
                    <a:lnTo>
                      <a:pt x="0" y="4"/>
                    </a:lnTo>
                    <a:lnTo>
                      <a:pt x="0" y="7"/>
                    </a:lnTo>
                    <a:lnTo>
                      <a:pt x="0" y="9"/>
                    </a:lnTo>
                    <a:lnTo>
                      <a:pt x="1" y="11"/>
                    </a:lnTo>
                    <a:lnTo>
                      <a:pt x="1" y="13"/>
                    </a:lnTo>
                    <a:lnTo>
                      <a:pt x="1" y="15"/>
                    </a:lnTo>
                    <a:lnTo>
                      <a:pt x="1" y="18"/>
                    </a:lnTo>
                    <a:lnTo>
                      <a:pt x="1" y="20"/>
                    </a:lnTo>
                    <a:lnTo>
                      <a:pt x="1" y="22"/>
                    </a:lnTo>
                    <a:lnTo>
                      <a:pt x="1" y="24"/>
                    </a:lnTo>
                    <a:lnTo>
                      <a:pt x="2" y="27"/>
                    </a:lnTo>
                    <a:lnTo>
                      <a:pt x="2" y="29"/>
                    </a:lnTo>
                    <a:lnTo>
                      <a:pt x="2" y="31"/>
                    </a:lnTo>
                    <a:lnTo>
                      <a:pt x="2" y="33"/>
                    </a:lnTo>
                    <a:lnTo>
                      <a:pt x="2" y="35"/>
                    </a:lnTo>
                    <a:lnTo>
                      <a:pt x="3" y="38"/>
                    </a:lnTo>
                    <a:lnTo>
                      <a:pt x="3" y="40"/>
                    </a:lnTo>
                    <a:lnTo>
                      <a:pt x="3" y="42"/>
                    </a:lnTo>
                    <a:lnTo>
                      <a:pt x="3" y="44"/>
                    </a:lnTo>
                    <a:lnTo>
                      <a:pt x="4" y="47"/>
                    </a:lnTo>
                    <a:lnTo>
                      <a:pt x="4" y="49"/>
                    </a:lnTo>
                    <a:lnTo>
                      <a:pt x="4" y="51"/>
                    </a:lnTo>
                    <a:lnTo>
                      <a:pt x="5" y="5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26" name="Line 399"/>
              <p:cNvSpPr>
                <a:spLocks noChangeShapeType="1"/>
              </p:cNvSpPr>
              <p:nvPr/>
            </p:nvSpPr>
            <p:spPr bwMode="auto">
              <a:xfrm flipH="1" flipV="1">
                <a:off x="1499" y="2777"/>
                <a:ext cx="1"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27" name="Freeform 400"/>
              <p:cNvSpPr>
                <a:spLocks/>
              </p:cNvSpPr>
              <p:nvPr/>
            </p:nvSpPr>
            <p:spPr bwMode="auto">
              <a:xfrm>
                <a:off x="1500" y="2776"/>
                <a:ext cx="20" cy="7"/>
              </a:xfrm>
              <a:custGeom>
                <a:avLst/>
                <a:gdLst>
                  <a:gd name="T0" fmla="*/ 20 w 102"/>
                  <a:gd name="T1" fmla="*/ 0 h 36"/>
                  <a:gd name="T2" fmla="*/ 15 w 102"/>
                  <a:gd name="T3" fmla="*/ 1 h 36"/>
                  <a:gd name="T4" fmla="*/ 10 w 102"/>
                  <a:gd name="T5" fmla="*/ 3 h 36"/>
                  <a:gd name="T6" fmla="*/ 5 w 102"/>
                  <a:gd name="T7" fmla="*/ 5 h 36"/>
                  <a:gd name="T8" fmla="*/ 0 w 102"/>
                  <a:gd name="T9" fmla="*/ 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36">
                    <a:moveTo>
                      <a:pt x="102" y="0"/>
                    </a:moveTo>
                    <a:lnTo>
                      <a:pt x="77" y="6"/>
                    </a:lnTo>
                    <a:lnTo>
                      <a:pt x="52" y="15"/>
                    </a:lnTo>
                    <a:lnTo>
                      <a:pt x="26" y="24"/>
                    </a:lnTo>
                    <a:lnTo>
                      <a:pt x="0" y="3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28" name="Line 401"/>
              <p:cNvSpPr>
                <a:spLocks noChangeShapeType="1"/>
              </p:cNvSpPr>
              <p:nvPr/>
            </p:nvSpPr>
            <p:spPr bwMode="auto">
              <a:xfrm>
                <a:off x="1555" y="277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29" name="Line 402"/>
              <p:cNvSpPr>
                <a:spLocks noChangeShapeType="1"/>
              </p:cNvSpPr>
              <p:nvPr/>
            </p:nvSpPr>
            <p:spPr bwMode="auto">
              <a:xfrm>
                <a:off x="1555" y="277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30" name="Freeform 403"/>
              <p:cNvSpPr>
                <a:spLocks/>
              </p:cNvSpPr>
              <p:nvPr/>
            </p:nvSpPr>
            <p:spPr bwMode="auto">
              <a:xfrm>
                <a:off x="1537" y="2763"/>
                <a:ext cx="0" cy="4"/>
              </a:xfrm>
              <a:custGeom>
                <a:avLst/>
                <a:gdLst>
                  <a:gd name="T0" fmla="*/ 1 w 1"/>
                  <a:gd name="T1" fmla="*/ 0 h 20"/>
                  <a:gd name="T2" fmla="*/ 1 w 1"/>
                  <a:gd name="T3" fmla="*/ 0 h 20"/>
                  <a:gd name="T4" fmla="*/ 1 w 1"/>
                  <a:gd name="T5" fmla="*/ 0 h 20"/>
                  <a:gd name="T6" fmla="*/ 1 w 1"/>
                  <a:gd name="T7" fmla="*/ 0 h 20"/>
                  <a:gd name="T8" fmla="*/ 1 w 1"/>
                  <a:gd name="T9" fmla="*/ 1 h 20"/>
                  <a:gd name="T10" fmla="*/ 1 w 1"/>
                  <a:gd name="T11" fmla="*/ 1 h 20"/>
                  <a:gd name="T12" fmla="*/ 1 w 1"/>
                  <a:gd name="T13" fmla="*/ 1 h 20"/>
                  <a:gd name="T14" fmla="*/ 1 w 1"/>
                  <a:gd name="T15" fmla="*/ 1 h 20"/>
                  <a:gd name="T16" fmla="*/ 1 w 1"/>
                  <a:gd name="T17" fmla="*/ 1 h 20"/>
                  <a:gd name="T18" fmla="*/ 1 w 1"/>
                  <a:gd name="T19" fmla="*/ 2 h 20"/>
                  <a:gd name="T20" fmla="*/ 0 w 1"/>
                  <a:gd name="T21" fmla="*/ 2 h 20"/>
                  <a:gd name="T22" fmla="*/ 0 w 1"/>
                  <a:gd name="T23" fmla="*/ 2 h 20"/>
                  <a:gd name="T24" fmla="*/ 0 w 1"/>
                  <a:gd name="T25" fmla="*/ 2 h 20"/>
                  <a:gd name="T26" fmla="*/ 0 w 1"/>
                  <a:gd name="T27" fmla="*/ 2 h 20"/>
                  <a:gd name="T28" fmla="*/ 0 w 1"/>
                  <a:gd name="T29" fmla="*/ 2 h 20"/>
                  <a:gd name="T30" fmla="*/ 0 w 1"/>
                  <a:gd name="T31" fmla="*/ 2 h 20"/>
                  <a:gd name="T32" fmla="*/ 0 w 1"/>
                  <a:gd name="T33" fmla="*/ 3 h 20"/>
                  <a:gd name="T34" fmla="*/ 0 w 1"/>
                  <a:gd name="T35" fmla="*/ 3 h 20"/>
                  <a:gd name="T36" fmla="*/ 0 w 1"/>
                  <a:gd name="T37" fmla="*/ 3 h 20"/>
                  <a:gd name="T38" fmla="*/ 0 w 1"/>
                  <a:gd name="T39" fmla="*/ 3 h 20"/>
                  <a:gd name="T40" fmla="*/ 0 w 1"/>
                  <a:gd name="T41" fmla="*/ 3 h 20"/>
                  <a:gd name="T42" fmla="*/ 0 w 1"/>
                  <a:gd name="T43" fmla="*/ 4 h 20"/>
                  <a:gd name="T44" fmla="*/ 0 w 1"/>
                  <a:gd name="T45" fmla="*/ 4 h 20"/>
                  <a:gd name="T46" fmla="*/ 0 w 1"/>
                  <a:gd name="T47" fmla="*/ 4 h 20"/>
                  <a:gd name="T48" fmla="*/ 0 w 1"/>
                  <a:gd name="T49" fmla="*/ 4 h 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 h="20">
                    <a:moveTo>
                      <a:pt x="1" y="0"/>
                    </a:moveTo>
                    <a:lnTo>
                      <a:pt x="1" y="1"/>
                    </a:lnTo>
                    <a:lnTo>
                      <a:pt x="1" y="2"/>
                    </a:lnTo>
                    <a:lnTo>
                      <a:pt x="1" y="3"/>
                    </a:lnTo>
                    <a:lnTo>
                      <a:pt x="1" y="5"/>
                    </a:lnTo>
                    <a:lnTo>
                      <a:pt x="1" y="6"/>
                    </a:lnTo>
                    <a:lnTo>
                      <a:pt x="1" y="7"/>
                    </a:lnTo>
                    <a:lnTo>
                      <a:pt x="1" y="8"/>
                    </a:lnTo>
                    <a:lnTo>
                      <a:pt x="0" y="9"/>
                    </a:lnTo>
                    <a:lnTo>
                      <a:pt x="0" y="10"/>
                    </a:lnTo>
                    <a:lnTo>
                      <a:pt x="0" y="11"/>
                    </a:lnTo>
                    <a:lnTo>
                      <a:pt x="0" y="12"/>
                    </a:lnTo>
                    <a:lnTo>
                      <a:pt x="0" y="13"/>
                    </a:lnTo>
                    <a:lnTo>
                      <a:pt x="0" y="15"/>
                    </a:lnTo>
                    <a:lnTo>
                      <a:pt x="0" y="16"/>
                    </a:lnTo>
                    <a:lnTo>
                      <a:pt x="0" y="17"/>
                    </a:lnTo>
                    <a:lnTo>
                      <a:pt x="0" y="18"/>
                    </a:lnTo>
                    <a:lnTo>
                      <a:pt x="0" y="19"/>
                    </a:lnTo>
                    <a:lnTo>
                      <a:pt x="0" y="2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31" name="Line 404"/>
              <p:cNvSpPr>
                <a:spLocks noChangeShapeType="1"/>
              </p:cNvSpPr>
              <p:nvPr/>
            </p:nvSpPr>
            <p:spPr bwMode="auto">
              <a:xfrm flipH="1" flipV="1">
                <a:off x="1537" y="2767"/>
                <a:ext cx="0"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32" name="Freeform 405"/>
              <p:cNvSpPr>
                <a:spLocks/>
              </p:cNvSpPr>
              <p:nvPr/>
            </p:nvSpPr>
            <p:spPr bwMode="auto">
              <a:xfrm>
                <a:off x="1537" y="2773"/>
                <a:ext cx="18" cy="2"/>
              </a:xfrm>
              <a:custGeom>
                <a:avLst/>
                <a:gdLst>
                  <a:gd name="T0" fmla="*/ 18 w 91"/>
                  <a:gd name="T1" fmla="*/ 2 h 9"/>
                  <a:gd name="T2" fmla="*/ 14 w 91"/>
                  <a:gd name="T3" fmla="*/ 1 h 9"/>
                  <a:gd name="T4" fmla="*/ 9 w 91"/>
                  <a:gd name="T5" fmla="*/ 1 h 9"/>
                  <a:gd name="T6" fmla="*/ 5 w 91"/>
                  <a:gd name="T7" fmla="*/ 0 h 9"/>
                  <a:gd name="T8" fmla="*/ 0 w 91"/>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9">
                    <a:moveTo>
                      <a:pt x="91" y="9"/>
                    </a:moveTo>
                    <a:lnTo>
                      <a:pt x="69" y="5"/>
                    </a:lnTo>
                    <a:lnTo>
                      <a:pt x="47" y="3"/>
                    </a:lnTo>
                    <a:lnTo>
                      <a:pt x="24" y="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33" name="Line 406"/>
              <p:cNvSpPr>
                <a:spLocks noChangeShapeType="1"/>
              </p:cNvSpPr>
              <p:nvPr/>
            </p:nvSpPr>
            <p:spPr bwMode="auto">
              <a:xfrm>
                <a:off x="1603" y="2818"/>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34" name="Line 407"/>
              <p:cNvSpPr>
                <a:spLocks noChangeShapeType="1"/>
              </p:cNvSpPr>
              <p:nvPr/>
            </p:nvSpPr>
            <p:spPr bwMode="auto">
              <a:xfrm flipH="1">
                <a:off x="1601" y="2818"/>
                <a:ext cx="2"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535" name="Freeform 408"/>
              <p:cNvSpPr>
                <a:spLocks/>
              </p:cNvSpPr>
              <p:nvPr/>
            </p:nvSpPr>
            <p:spPr bwMode="auto">
              <a:xfrm>
                <a:off x="1603" y="2803"/>
                <a:ext cx="3" cy="15"/>
              </a:xfrm>
              <a:custGeom>
                <a:avLst/>
                <a:gdLst>
                  <a:gd name="T0" fmla="*/ 0 w 16"/>
                  <a:gd name="T1" fmla="*/ 15 h 76"/>
                  <a:gd name="T2" fmla="*/ 0 w 16"/>
                  <a:gd name="T3" fmla="*/ 15 h 76"/>
                  <a:gd name="T4" fmla="*/ 0 w 16"/>
                  <a:gd name="T5" fmla="*/ 14 h 76"/>
                  <a:gd name="T6" fmla="*/ 1 w 16"/>
                  <a:gd name="T7" fmla="*/ 13 h 76"/>
                  <a:gd name="T8" fmla="*/ 1 w 16"/>
                  <a:gd name="T9" fmla="*/ 13 h 76"/>
                  <a:gd name="T10" fmla="*/ 1 w 16"/>
                  <a:gd name="T11" fmla="*/ 12 h 76"/>
                  <a:gd name="T12" fmla="*/ 1 w 16"/>
                  <a:gd name="T13" fmla="*/ 11 h 76"/>
                  <a:gd name="T14" fmla="*/ 1 w 16"/>
                  <a:gd name="T15" fmla="*/ 11 h 76"/>
                  <a:gd name="T16" fmla="*/ 1 w 16"/>
                  <a:gd name="T17" fmla="*/ 10 h 76"/>
                  <a:gd name="T18" fmla="*/ 1 w 16"/>
                  <a:gd name="T19" fmla="*/ 10 h 76"/>
                  <a:gd name="T20" fmla="*/ 2 w 16"/>
                  <a:gd name="T21" fmla="*/ 9 h 76"/>
                  <a:gd name="T22" fmla="*/ 2 w 16"/>
                  <a:gd name="T23" fmla="*/ 8 h 76"/>
                  <a:gd name="T24" fmla="*/ 2 w 16"/>
                  <a:gd name="T25" fmla="*/ 8 h 76"/>
                  <a:gd name="T26" fmla="*/ 2 w 16"/>
                  <a:gd name="T27" fmla="*/ 7 h 76"/>
                  <a:gd name="T28" fmla="*/ 2 w 16"/>
                  <a:gd name="T29" fmla="*/ 7 h 76"/>
                  <a:gd name="T30" fmla="*/ 2 w 16"/>
                  <a:gd name="T31" fmla="*/ 6 h 76"/>
                  <a:gd name="T32" fmla="*/ 2 w 16"/>
                  <a:gd name="T33" fmla="*/ 5 h 76"/>
                  <a:gd name="T34" fmla="*/ 2 w 16"/>
                  <a:gd name="T35" fmla="*/ 5 h 76"/>
                  <a:gd name="T36" fmla="*/ 2 w 16"/>
                  <a:gd name="T37" fmla="*/ 4 h 76"/>
                  <a:gd name="T38" fmla="*/ 3 w 16"/>
                  <a:gd name="T39" fmla="*/ 3 h 76"/>
                  <a:gd name="T40" fmla="*/ 3 w 16"/>
                  <a:gd name="T41" fmla="*/ 3 h 76"/>
                  <a:gd name="T42" fmla="*/ 3 w 16"/>
                  <a:gd name="T43" fmla="*/ 2 h 76"/>
                  <a:gd name="T44" fmla="*/ 3 w 16"/>
                  <a:gd name="T45" fmla="*/ 1 h 76"/>
                  <a:gd name="T46" fmla="*/ 3 w 16"/>
                  <a:gd name="T47" fmla="*/ 1 h 76"/>
                  <a:gd name="T48" fmla="*/ 3 w 16"/>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76">
                    <a:moveTo>
                      <a:pt x="0" y="76"/>
                    </a:moveTo>
                    <a:lnTo>
                      <a:pt x="1" y="74"/>
                    </a:lnTo>
                    <a:lnTo>
                      <a:pt x="2" y="70"/>
                    </a:lnTo>
                    <a:lnTo>
                      <a:pt x="3" y="67"/>
                    </a:lnTo>
                    <a:lnTo>
                      <a:pt x="3" y="65"/>
                    </a:lnTo>
                    <a:lnTo>
                      <a:pt x="4" y="62"/>
                    </a:lnTo>
                    <a:lnTo>
                      <a:pt x="5" y="58"/>
                    </a:lnTo>
                    <a:lnTo>
                      <a:pt x="6" y="56"/>
                    </a:lnTo>
                    <a:lnTo>
                      <a:pt x="6" y="53"/>
                    </a:lnTo>
                    <a:lnTo>
                      <a:pt x="7" y="49"/>
                    </a:lnTo>
                    <a:lnTo>
                      <a:pt x="8" y="46"/>
                    </a:lnTo>
                    <a:lnTo>
                      <a:pt x="8" y="43"/>
                    </a:lnTo>
                    <a:lnTo>
                      <a:pt x="9" y="39"/>
                    </a:lnTo>
                    <a:lnTo>
                      <a:pt x="10" y="37"/>
                    </a:lnTo>
                    <a:lnTo>
                      <a:pt x="10" y="34"/>
                    </a:lnTo>
                    <a:lnTo>
                      <a:pt x="11" y="30"/>
                    </a:lnTo>
                    <a:lnTo>
                      <a:pt x="12" y="27"/>
                    </a:lnTo>
                    <a:lnTo>
                      <a:pt x="12" y="24"/>
                    </a:lnTo>
                    <a:lnTo>
                      <a:pt x="13" y="20"/>
                    </a:lnTo>
                    <a:lnTo>
                      <a:pt x="14" y="17"/>
                    </a:lnTo>
                    <a:lnTo>
                      <a:pt x="14" y="14"/>
                    </a:lnTo>
                    <a:lnTo>
                      <a:pt x="15" y="10"/>
                    </a:lnTo>
                    <a:lnTo>
                      <a:pt x="15" y="7"/>
                    </a:lnTo>
                    <a:lnTo>
                      <a:pt x="16" y="4"/>
                    </a:lnTo>
                    <a:lnTo>
                      <a:pt x="1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536" name="Line 409"/>
              <p:cNvSpPr>
                <a:spLocks noChangeShapeType="1"/>
              </p:cNvSpPr>
              <p:nvPr/>
            </p:nvSpPr>
            <p:spPr bwMode="auto">
              <a:xfrm>
                <a:off x="1594" y="279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7657" name="Group 611"/>
            <p:cNvGrpSpPr>
              <a:grpSpLocks/>
            </p:cNvGrpSpPr>
            <p:nvPr/>
          </p:nvGrpSpPr>
          <p:grpSpPr bwMode="auto">
            <a:xfrm>
              <a:off x="1047751" y="1793875"/>
              <a:ext cx="2546350" cy="3190875"/>
              <a:chOff x="660" y="1130"/>
              <a:chExt cx="1604" cy="2010"/>
            </a:xfrm>
          </p:grpSpPr>
          <p:sp>
            <p:nvSpPr>
              <p:cNvPr id="28137" name="Line 411"/>
              <p:cNvSpPr>
                <a:spLocks noChangeShapeType="1"/>
              </p:cNvSpPr>
              <p:nvPr/>
            </p:nvSpPr>
            <p:spPr bwMode="auto">
              <a:xfrm>
                <a:off x="1594" y="279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38" name="Line 412"/>
              <p:cNvSpPr>
                <a:spLocks noChangeShapeType="1"/>
              </p:cNvSpPr>
              <p:nvPr/>
            </p:nvSpPr>
            <p:spPr bwMode="auto">
              <a:xfrm>
                <a:off x="1594" y="279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39" name="Line 413"/>
              <p:cNvSpPr>
                <a:spLocks noChangeShapeType="1"/>
              </p:cNvSpPr>
              <p:nvPr/>
            </p:nvSpPr>
            <p:spPr bwMode="auto">
              <a:xfrm flipV="1">
                <a:off x="1593" y="2799"/>
                <a:ext cx="1"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40" name="Freeform 414"/>
              <p:cNvSpPr>
                <a:spLocks/>
              </p:cNvSpPr>
              <p:nvPr/>
            </p:nvSpPr>
            <p:spPr bwMode="auto">
              <a:xfrm>
                <a:off x="1593" y="2804"/>
                <a:ext cx="8" cy="19"/>
              </a:xfrm>
              <a:custGeom>
                <a:avLst/>
                <a:gdLst>
                  <a:gd name="T0" fmla="*/ 8 w 42"/>
                  <a:gd name="T1" fmla="*/ 19 h 92"/>
                  <a:gd name="T2" fmla="*/ 6 w 42"/>
                  <a:gd name="T3" fmla="*/ 14 h 92"/>
                  <a:gd name="T4" fmla="*/ 4 w 42"/>
                  <a:gd name="T5" fmla="*/ 9 h 92"/>
                  <a:gd name="T6" fmla="*/ 2 w 42"/>
                  <a:gd name="T7" fmla="*/ 4 h 92"/>
                  <a:gd name="T8" fmla="*/ 0 w 42"/>
                  <a:gd name="T9" fmla="*/ 0 h 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92">
                    <a:moveTo>
                      <a:pt x="42" y="92"/>
                    </a:moveTo>
                    <a:lnTo>
                      <a:pt x="32" y="68"/>
                    </a:lnTo>
                    <a:lnTo>
                      <a:pt x="23" y="43"/>
                    </a:lnTo>
                    <a:lnTo>
                      <a:pt x="12" y="2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41" name="Line 415"/>
              <p:cNvSpPr>
                <a:spLocks noChangeShapeType="1"/>
              </p:cNvSpPr>
              <p:nvPr/>
            </p:nvSpPr>
            <p:spPr bwMode="auto">
              <a:xfrm>
                <a:off x="1610" y="286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42" name="Line 416"/>
              <p:cNvSpPr>
                <a:spLocks noChangeShapeType="1"/>
              </p:cNvSpPr>
              <p:nvPr/>
            </p:nvSpPr>
            <p:spPr bwMode="auto">
              <a:xfrm flipH="1">
                <a:off x="1608" y="2863"/>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43" name="Freeform 417"/>
              <p:cNvSpPr>
                <a:spLocks/>
              </p:cNvSpPr>
              <p:nvPr/>
            </p:nvSpPr>
            <p:spPr bwMode="auto">
              <a:xfrm>
                <a:off x="1610" y="2837"/>
                <a:ext cx="8" cy="26"/>
              </a:xfrm>
              <a:custGeom>
                <a:avLst/>
                <a:gdLst>
                  <a:gd name="T0" fmla="*/ 0 w 41"/>
                  <a:gd name="T1" fmla="*/ 26 h 130"/>
                  <a:gd name="T2" fmla="*/ 0 w 41"/>
                  <a:gd name="T3" fmla="*/ 25 h 130"/>
                  <a:gd name="T4" fmla="*/ 1 w 41"/>
                  <a:gd name="T5" fmla="*/ 24 h 130"/>
                  <a:gd name="T6" fmla="*/ 1 w 41"/>
                  <a:gd name="T7" fmla="*/ 23 h 130"/>
                  <a:gd name="T8" fmla="*/ 1 w 41"/>
                  <a:gd name="T9" fmla="*/ 22 h 130"/>
                  <a:gd name="T10" fmla="*/ 2 w 41"/>
                  <a:gd name="T11" fmla="*/ 21 h 130"/>
                  <a:gd name="T12" fmla="*/ 2 w 41"/>
                  <a:gd name="T13" fmla="*/ 20 h 130"/>
                  <a:gd name="T14" fmla="*/ 3 w 41"/>
                  <a:gd name="T15" fmla="*/ 19 h 130"/>
                  <a:gd name="T16" fmla="*/ 3 w 41"/>
                  <a:gd name="T17" fmla="*/ 18 h 130"/>
                  <a:gd name="T18" fmla="*/ 3 w 41"/>
                  <a:gd name="T19" fmla="*/ 17 h 130"/>
                  <a:gd name="T20" fmla="*/ 4 w 41"/>
                  <a:gd name="T21" fmla="*/ 16 h 130"/>
                  <a:gd name="T22" fmla="*/ 4 w 41"/>
                  <a:gd name="T23" fmla="*/ 15 h 130"/>
                  <a:gd name="T24" fmla="*/ 4 w 41"/>
                  <a:gd name="T25" fmla="*/ 14 h 130"/>
                  <a:gd name="T26" fmla="*/ 4 w 41"/>
                  <a:gd name="T27" fmla="*/ 13 h 130"/>
                  <a:gd name="T28" fmla="*/ 5 w 41"/>
                  <a:gd name="T29" fmla="*/ 12 h 130"/>
                  <a:gd name="T30" fmla="*/ 5 w 41"/>
                  <a:gd name="T31" fmla="*/ 11 h 130"/>
                  <a:gd name="T32" fmla="*/ 6 w 41"/>
                  <a:gd name="T33" fmla="*/ 9 h 130"/>
                  <a:gd name="T34" fmla="*/ 6 w 41"/>
                  <a:gd name="T35" fmla="*/ 8 h 130"/>
                  <a:gd name="T36" fmla="*/ 6 w 41"/>
                  <a:gd name="T37" fmla="*/ 7 h 130"/>
                  <a:gd name="T38" fmla="*/ 7 w 41"/>
                  <a:gd name="T39" fmla="*/ 6 h 130"/>
                  <a:gd name="T40" fmla="*/ 7 w 41"/>
                  <a:gd name="T41" fmla="*/ 5 h 130"/>
                  <a:gd name="T42" fmla="*/ 7 w 41"/>
                  <a:gd name="T43" fmla="*/ 4 h 130"/>
                  <a:gd name="T44" fmla="*/ 8 w 41"/>
                  <a:gd name="T45" fmla="*/ 2 h 130"/>
                  <a:gd name="T46" fmla="*/ 8 w 41"/>
                  <a:gd name="T47" fmla="*/ 1 h 130"/>
                  <a:gd name="T48" fmla="*/ 8 w 41"/>
                  <a:gd name="T49" fmla="*/ 0 h 1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1" h="130">
                    <a:moveTo>
                      <a:pt x="0" y="130"/>
                    </a:moveTo>
                    <a:lnTo>
                      <a:pt x="2" y="125"/>
                    </a:lnTo>
                    <a:lnTo>
                      <a:pt x="4" y="121"/>
                    </a:lnTo>
                    <a:lnTo>
                      <a:pt x="5" y="116"/>
                    </a:lnTo>
                    <a:lnTo>
                      <a:pt x="7" y="112"/>
                    </a:lnTo>
                    <a:lnTo>
                      <a:pt x="9" y="106"/>
                    </a:lnTo>
                    <a:lnTo>
                      <a:pt x="11" y="102"/>
                    </a:lnTo>
                    <a:lnTo>
                      <a:pt x="13" y="96"/>
                    </a:lnTo>
                    <a:lnTo>
                      <a:pt x="15" y="92"/>
                    </a:lnTo>
                    <a:lnTo>
                      <a:pt x="16" y="86"/>
                    </a:lnTo>
                    <a:lnTo>
                      <a:pt x="18" y="81"/>
                    </a:lnTo>
                    <a:lnTo>
                      <a:pt x="20" y="76"/>
                    </a:lnTo>
                    <a:lnTo>
                      <a:pt x="22" y="71"/>
                    </a:lnTo>
                    <a:lnTo>
                      <a:pt x="23" y="65"/>
                    </a:lnTo>
                    <a:lnTo>
                      <a:pt x="25" y="60"/>
                    </a:lnTo>
                    <a:lnTo>
                      <a:pt x="28" y="54"/>
                    </a:lnTo>
                    <a:lnTo>
                      <a:pt x="29" y="47"/>
                    </a:lnTo>
                    <a:lnTo>
                      <a:pt x="31" y="42"/>
                    </a:lnTo>
                    <a:lnTo>
                      <a:pt x="32" y="36"/>
                    </a:lnTo>
                    <a:lnTo>
                      <a:pt x="34" y="31"/>
                    </a:lnTo>
                    <a:lnTo>
                      <a:pt x="36" y="24"/>
                    </a:lnTo>
                    <a:lnTo>
                      <a:pt x="37" y="18"/>
                    </a:lnTo>
                    <a:lnTo>
                      <a:pt x="39" y="12"/>
                    </a:lnTo>
                    <a:lnTo>
                      <a:pt x="40" y="6"/>
                    </a:lnTo>
                    <a:lnTo>
                      <a:pt x="4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44" name="Freeform 418"/>
              <p:cNvSpPr>
                <a:spLocks/>
              </p:cNvSpPr>
              <p:nvPr/>
            </p:nvSpPr>
            <p:spPr bwMode="auto">
              <a:xfrm>
                <a:off x="1617" y="2826"/>
                <a:ext cx="1" cy="11"/>
              </a:xfrm>
              <a:custGeom>
                <a:avLst/>
                <a:gdLst>
                  <a:gd name="T0" fmla="*/ 1 w 4"/>
                  <a:gd name="T1" fmla="*/ 11 h 54"/>
                  <a:gd name="T2" fmla="*/ 1 w 4"/>
                  <a:gd name="T3" fmla="*/ 8 h 54"/>
                  <a:gd name="T4" fmla="*/ 1 w 4"/>
                  <a:gd name="T5" fmla="*/ 6 h 54"/>
                  <a:gd name="T6" fmla="*/ 0 w 4"/>
                  <a:gd name="T7" fmla="*/ 3 h 54"/>
                  <a:gd name="T8" fmla="*/ 0 w 4"/>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4">
                    <a:moveTo>
                      <a:pt x="4" y="54"/>
                    </a:moveTo>
                    <a:lnTo>
                      <a:pt x="3" y="40"/>
                    </a:lnTo>
                    <a:lnTo>
                      <a:pt x="2" y="27"/>
                    </a:lnTo>
                    <a:lnTo>
                      <a:pt x="1" y="13"/>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45" name="Freeform 419"/>
              <p:cNvSpPr>
                <a:spLocks/>
              </p:cNvSpPr>
              <p:nvPr/>
            </p:nvSpPr>
            <p:spPr bwMode="auto">
              <a:xfrm>
                <a:off x="1607" y="2826"/>
                <a:ext cx="10" cy="11"/>
              </a:xfrm>
              <a:custGeom>
                <a:avLst/>
                <a:gdLst>
                  <a:gd name="T0" fmla="*/ 10 w 49"/>
                  <a:gd name="T1" fmla="*/ 0 h 57"/>
                  <a:gd name="T2" fmla="*/ 10 w 49"/>
                  <a:gd name="T3" fmla="*/ 0 h 57"/>
                  <a:gd name="T4" fmla="*/ 9 w 49"/>
                  <a:gd name="T5" fmla="*/ 0 h 57"/>
                  <a:gd name="T6" fmla="*/ 9 w 49"/>
                  <a:gd name="T7" fmla="*/ 0 h 57"/>
                  <a:gd name="T8" fmla="*/ 8 w 49"/>
                  <a:gd name="T9" fmla="*/ 1 h 57"/>
                  <a:gd name="T10" fmla="*/ 8 w 49"/>
                  <a:gd name="T11" fmla="*/ 1 h 57"/>
                  <a:gd name="T12" fmla="*/ 7 w 49"/>
                  <a:gd name="T13" fmla="*/ 1 h 57"/>
                  <a:gd name="T14" fmla="*/ 7 w 49"/>
                  <a:gd name="T15" fmla="*/ 2 h 57"/>
                  <a:gd name="T16" fmla="*/ 7 w 49"/>
                  <a:gd name="T17" fmla="*/ 2 h 57"/>
                  <a:gd name="T18" fmla="*/ 6 w 49"/>
                  <a:gd name="T19" fmla="*/ 2 h 57"/>
                  <a:gd name="T20" fmla="*/ 6 w 49"/>
                  <a:gd name="T21" fmla="*/ 3 h 57"/>
                  <a:gd name="T22" fmla="*/ 6 w 49"/>
                  <a:gd name="T23" fmla="*/ 3 h 57"/>
                  <a:gd name="T24" fmla="*/ 5 w 49"/>
                  <a:gd name="T25" fmla="*/ 4 h 57"/>
                  <a:gd name="T26" fmla="*/ 5 w 49"/>
                  <a:gd name="T27" fmla="*/ 4 h 57"/>
                  <a:gd name="T28" fmla="*/ 4 w 49"/>
                  <a:gd name="T29" fmla="*/ 4 h 57"/>
                  <a:gd name="T30" fmla="*/ 4 w 49"/>
                  <a:gd name="T31" fmla="*/ 5 h 57"/>
                  <a:gd name="T32" fmla="*/ 3 w 49"/>
                  <a:gd name="T33" fmla="*/ 6 h 57"/>
                  <a:gd name="T34" fmla="*/ 3 w 49"/>
                  <a:gd name="T35" fmla="*/ 6 h 57"/>
                  <a:gd name="T36" fmla="*/ 3 w 49"/>
                  <a:gd name="T37" fmla="*/ 7 h 57"/>
                  <a:gd name="T38" fmla="*/ 2 w 49"/>
                  <a:gd name="T39" fmla="*/ 8 h 57"/>
                  <a:gd name="T40" fmla="*/ 2 w 49"/>
                  <a:gd name="T41" fmla="*/ 8 h 57"/>
                  <a:gd name="T42" fmla="*/ 1 w 49"/>
                  <a:gd name="T43" fmla="*/ 9 h 57"/>
                  <a:gd name="T44" fmla="*/ 1 w 49"/>
                  <a:gd name="T45" fmla="*/ 9 h 57"/>
                  <a:gd name="T46" fmla="*/ 1 w 49"/>
                  <a:gd name="T47" fmla="*/ 10 h 57"/>
                  <a:gd name="T48" fmla="*/ 0 w 49"/>
                  <a:gd name="T49" fmla="*/ 11 h 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9" h="57">
                    <a:moveTo>
                      <a:pt x="49" y="0"/>
                    </a:moveTo>
                    <a:lnTo>
                      <a:pt x="47" y="1"/>
                    </a:lnTo>
                    <a:lnTo>
                      <a:pt x="45" y="1"/>
                    </a:lnTo>
                    <a:lnTo>
                      <a:pt x="43" y="2"/>
                    </a:lnTo>
                    <a:lnTo>
                      <a:pt x="41" y="3"/>
                    </a:lnTo>
                    <a:lnTo>
                      <a:pt x="38" y="6"/>
                    </a:lnTo>
                    <a:lnTo>
                      <a:pt x="36" y="7"/>
                    </a:lnTo>
                    <a:lnTo>
                      <a:pt x="34" y="8"/>
                    </a:lnTo>
                    <a:lnTo>
                      <a:pt x="33" y="10"/>
                    </a:lnTo>
                    <a:lnTo>
                      <a:pt x="31" y="12"/>
                    </a:lnTo>
                    <a:lnTo>
                      <a:pt x="29" y="15"/>
                    </a:lnTo>
                    <a:lnTo>
                      <a:pt x="27" y="17"/>
                    </a:lnTo>
                    <a:lnTo>
                      <a:pt x="25" y="19"/>
                    </a:lnTo>
                    <a:lnTo>
                      <a:pt x="23" y="21"/>
                    </a:lnTo>
                    <a:lnTo>
                      <a:pt x="21" y="23"/>
                    </a:lnTo>
                    <a:lnTo>
                      <a:pt x="19" y="27"/>
                    </a:lnTo>
                    <a:lnTo>
                      <a:pt x="17" y="30"/>
                    </a:lnTo>
                    <a:lnTo>
                      <a:pt x="15" y="32"/>
                    </a:lnTo>
                    <a:lnTo>
                      <a:pt x="13" y="36"/>
                    </a:lnTo>
                    <a:lnTo>
                      <a:pt x="11" y="39"/>
                    </a:lnTo>
                    <a:lnTo>
                      <a:pt x="9" y="42"/>
                    </a:lnTo>
                    <a:lnTo>
                      <a:pt x="7" y="46"/>
                    </a:lnTo>
                    <a:lnTo>
                      <a:pt x="5" y="49"/>
                    </a:lnTo>
                    <a:lnTo>
                      <a:pt x="3" y="54"/>
                    </a:lnTo>
                    <a:lnTo>
                      <a:pt x="0" y="5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46" name="Line 420"/>
              <p:cNvSpPr>
                <a:spLocks noChangeShapeType="1"/>
              </p:cNvSpPr>
              <p:nvPr/>
            </p:nvSpPr>
            <p:spPr bwMode="auto">
              <a:xfrm>
                <a:off x="1607" y="2837"/>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47" name="Line 421"/>
              <p:cNvSpPr>
                <a:spLocks noChangeShapeType="1"/>
              </p:cNvSpPr>
              <p:nvPr/>
            </p:nvSpPr>
            <p:spPr bwMode="auto">
              <a:xfrm flipV="1">
                <a:off x="1606" y="2837"/>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48" name="Freeform 422"/>
              <p:cNvSpPr>
                <a:spLocks/>
              </p:cNvSpPr>
              <p:nvPr/>
            </p:nvSpPr>
            <p:spPr bwMode="auto">
              <a:xfrm>
                <a:off x="1606" y="2841"/>
                <a:ext cx="2" cy="25"/>
              </a:xfrm>
              <a:custGeom>
                <a:avLst/>
                <a:gdLst>
                  <a:gd name="T0" fmla="*/ 2 w 11"/>
                  <a:gd name="T1" fmla="*/ 25 h 124"/>
                  <a:gd name="T2" fmla="*/ 2 w 11"/>
                  <a:gd name="T3" fmla="*/ 18 h 124"/>
                  <a:gd name="T4" fmla="*/ 1 w 11"/>
                  <a:gd name="T5" fmla="*/ 12 h 124"/>
                  <a:gd name="T6" fmla="*/ 1 w 11"/>
                  <a:gd name="T7" fmla="*/ 6 h 124"/>
                  <a:gd name="T8" fmla="*/ 0 w 11"/>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24">
                    <a:moveTo>
                      <a:pt x="11" y="124"/>
                    </a:moveTo>
                    <a:lnTo>
                      <a:pt x="10" y="91"/>
                    </a:lnTo>
                    <a:lnTo>
                      <a:pt x="7" y="60"/>
                    </a:lnTo>
                    <a:lnTo>
                      <a:pt x="4" y="3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49" name="Line 423"/>
              <p:cNvSpPr>
                <a:spLocks noChangeShapeType="1"/>
              </p:cNvSpPr>
              <p:nvPr/>
            </p:nvSpPr>
            <p:spPr bwMode="auto">
              <a:xfrm>
                <a:off x="1604" y="291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50" name="Line 424"/>
              <p:cNvSpPr>
                <a:spLocks noChangeShapeType="1"/>
              </p:cNvSpPr>
              <p:nvPr/>
            </p:nvSpPr>
            <p:spPr bwMode="auto">
              <a:xfrm flipH="1">
                <a:off x="1602" y="2915"/>
                <a:ext cx="2"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51" name="Freeform 425"/>
              <p:cNvSpPr>
                <a:spLocks/>
              </p:cNvSpPr>
              <p:nvPr/>
            </p:nvSpPr>
            <p:spPr bwMode="auto">
              <a:xfrm>
                <a:off x="1604" y="2895"/>
                <a:ext cx="10" cy="20"/>
              </a:xfrm>
              <a:custGeom>
                <a:avLst/>
                <a:gdLst>
                  <a:gd name="T0" fmla="*/ 0 w 49"/>
                  <a:gd name="T1" fmla="*/ 20 h 99"/>
                  <a:gd name="T2" fmla="*/ 0 w 49"/>
                  <a:gd name="T3" fmla="*/ 19 h 99"/>
                  <a:gd name="T4" fmla="*/ 1 w 49"/>
                  <a:gd name="T5" fmla="*/ 19 h 99"/>
                  <a:gd name="T6" fmla="*/ 1 w 49"/>
                  <a:gd name="T7" fmla="*/ 18 h 99"/>
                  <a:gd name="T8" fmla="*/ 2 w 49"/>
                  <a:gd name="T9" fmla="*/ 17 h 99"/>
                  <a:gd name="T10" fmla="*/ 2 w 49"/>
                  <a:gd name="T11" fmla="*/ 17 h 99"/>
                  <a:gd name="T12" fmla="*/ 2 w 49"/>
                  <a:gd name="T13" fmla="*/ 16 h 99"/>
                  <a:gd name="T14" fmla="*/ 3 w 49"/>
                  <a:gd name="T15" fmla="*/ 15 h 99"/>
                  <a:gd name="T16" fmla="*/ 3 w 49"/>
                  <a:gd name="T17" fmla="*/ 15 h 99"/>
                  <a:gd name="T18" fmla="*/ 4 w 49"/>
                  <a:gd name="T19" fmla="*/ 14 h 99"/>
                  <a:gd name="T20" fmla="*/ 4 w 49"/>
                  <a:gd name="T21" fmla="*/ 13 h 99"/>
                  <a:gd name="T22" fmla="*/ 5 w 49"/>
                  <a:gd name="T23" fmla="*/ 12 h 99"/>
                  <a:gd name="T24" fmla="*/ 5 w 49"/>
                  <a:gd name="T25" fmla="*/ 11 h 99"/>
                  <a:gd name="T26" fmla="*/ 6 w 49"/>
                  <a:gd name="T27" fmla="*/ 11 h 99"/>
                  <a:gd name="T28" fmla="*/ 6 w 49"/>
                  <a:gd name="T29" fmla="*/ 10 h 99"/>
                  <a:gd name="T30" fmla="*/ 6 w 49"/>
                  <a:gd name="T31" fmla="*/ 9 h 99"/>
                  <a:gd name="T32" fmla="*/ 7 w 49"/>
                  <a:gd name="T33" fmla="*/ 8 h 99"/>
                  <a:gd name="T34" fmla="*/ 7 w 49"/>
                  <a:gd name="T35" fmla="*/ 7 h 99"/>
                  <a:gd name="T36" fmla="*/ 8 w 49"/>
                  <a:gd name="T37" fmla="*/ 6 h 99"/>
                  <a:gd name="T38" fmla="*/ 8 w 49"/>
                  <a:gd name="T39" fmla="*/ 5 h 99"/>
                  <a:gd name="T40" fmla="*/ 8 w 49"/>
                  <a:gd name="T41" fmla="*/ 4 h 99"/>
                  <a:gd name="T42" fmla="*/ 9 w 49"/>
                  <a:gd name="T43" fmla="*/ 3 h 99"/>
                  <a:gd name="T44" fmla="*/ 9 w 49"/>
                  <a:gd name="T45" fmla="*/ 2 h 99"/>
                  <a:gd name="T46" fmla="*/ 10 w 49"/>
                  <a:gd name="T47" fmla="*/ 1 h 99"/>
                  <a:gd name="T48" fmla="*/ 10 w 49"/>
                  <a:gd name="T49" fmla="*/ 0 h 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9" h="99">
                    <a:moveTo>
                      <a:pt x="0" y="99"/>
                    </a:moveTo>
                    <a:lnTo>
                      <a:pt x="2" y="96"/>
                    </a:lnTo>
                    <a:lnTo>
                      <a:pt x="4" y="93"/>
                    </a:lnTo>
                    <a:lnTo>
                      <a:pt x="6" y="90"/>
                    </a:lnTo>
                    <a:lnTo>
                      <a:pt x="8" y="86"/>
                    </a:lnTo>
                    <a:lnTo>
                      <a:pt x="10" y="83"/>
                    </a:lnTo>
                    <a:lnTo>
                      <a:pt x="12" y="80"/>
                    </a:lnTo>
                    <a:lnTo>
                      <a:pt x="14" y="76"/>
                    </a:lnTo>
                    <a:lnTo>
                      <a:pt x="16" y="73"/>
                    </a:lnTo>
                    <a:lnTo>
                      <a:pt x="19" y="69"/>
                    </a:lnTo>
                    <a:lnTo>
                      <a:pt x="21" y="65"/>
                    </a:lnTo>
                    <a:lnTo>
                      <a:pt x="23" y="61"/>
                    </a:lnTo>
                    <a:lnTo>
                      <a:pt x="25" y="56"/>
                    </a:lnTo>
                    <a:lnTo>
                      <a:pt x="27" y="53"/>
                    </a:lnTo>
                    <a:lnTo>
                      <a:pt x="29" y="49"/>
                    </a:lnTo>
                    <a:lnTo>
                      <a:pt x="31" y="44"/>
                    </a:lnTo>
                    <a:lnTo>
                      <a:pt x="33" y="40"/>
                    </a:lnTo>
                    <a:lnTo>
                      <a:pt x="35" y="34"/>
                    </a:lnTo>
                    <a:lnTo>
                      <a:pt x="37" y="30"/>
                    </a:lnTo>
                    <a:lnTo>
                      <a:pt x="39" y="25"/>
                    </a:lnTo>
                    <a:lnTo>
                      <a:pt x="41" y="20"/>
                    </a:lnTo>
                    <a:lnTo>
                      <a:pt x="43" y="15"/>
                    </a:lnTo>
                    <a:lnTo>
                      <a:pt x="45" y="10"/>
                    </a:lnTo>
                    <a:lnTo>
                      <a:pt x="47" y="5"/>
                    </a:lnTo>
                    <a:lnTo>
                      <a:pt x="4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52" name="Freeform 426"/>
              <p:cNvSpPr>
                <a:spLocks/>
              </p:cNvSpPr>
              <p:nvPr/>
            </p:nvSpPr>
            <p:spPr bwMode="auto">
              <a:xfrm>
                <a:off x="1614" y="2883"/>
                <a:ext cx="2" cy="12"/>
              </a:xfrm>
              <a:custGeom>
                <a:avLst/>
                <a:gdLst>
                  <a:gd name="T0" fmla="*/ 0 w 11"/>
                  <a:gd name="T1" fmla="*/ 12 h 63"/>
                  <a:gd name="T2" fmla="*/ 1 w 11"/>
                  <a:gd name="T3" fmla="*/ 9 h 63"/>
                  <a:gd name="T4" fmla="*/ 1 w 11"/>
                  <a:gd name="T5" fmla="*/ 6 h 63"/>
                  <a:gd name="T6" fmla="*/ 2 w 11"/>
                  <a:gd name="T7" fmla="*/ 3 h 63"/>
                  <a:gd name="T8" fmla="*/ 2 w 11"/>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63">
                    <a:moveTo>
                      <a:pt x="0" y="63"/>
                    </a:moveTo>
                    <a:lnTo>
                      <a:pt x="3" y="47"/>
                    </a:lnTo>
                    <a:lnTo>
                      <a:pt x="5" y="31"/>
                    </a:lnTo>
                    <a:lnTo>
                      <a:pt x="9" y="16"/>
                    </a:lnTo>
                    <a:lnTo>
                      <a:pt x="1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53" name="Freeform 427"/>
              <p:cNvSpPr>
                <a:spLocks/>
              </p:cNvSpPr>
              <p:nvPr/>
            </p:nvSpPr>
            <p:spPr bwMode="auto">
              <a:xfrm>
                <a:off x="1609" y="2882"/>
                <a:ext cx="7" cy="4"/>
              </a:xfrm>
              <a:custGeom>
                <a:avLst/>
                <a:gdLst>
                  <a:gd name="T0" fmla="*/ 7 w 37"/>
                  <a:gd name="T1" fmla="*/ 1 h 20"/>
                  <a:gd name="T2" fmla="*/ 7 w 37"/>
                  <a:gd name="T3" fmla="*/ 0 h 20"/>
                  <a:gd name="T4" fmla="*/ 7 w 37"/>
                  <a:gd name="T5" fmla="*/ 0 h 20"/>
                  <a:gd name="T6" fmla="*/ 6 w 37"/>
                  <a:gd name="T7" fmla="*/ 0 h 20"/>
                  <a:gd name="T8" fmla="*/ 6 w 37"/>
                  <a:gd name="T9" fmla="*/ 0 h 20"/>
                  <a:gd name="T10" fmla="*/ 6 w 37"/>
                  <a:gd name="T11" fmla="*/ 0 h 20"/>
                  <a:gd name="T12" fmla="*/ 5 w 37"/>
                  <a:gd name="T13" fmla="*/ 0 h 20"/>
                  <a:gd name="T14" fmla="*/ 5 w 37"/>
                  <a:gd name="T15" fmla="*/ 0 h 20"/>
                  <a:gd name="T16" fmla="*/ 5 w 37"/>
                  <a:gd name="T17" fmla="*/ 0 h 20"/>
                  <a:gd name="T18" fmla="*/ 5 w 37"/>
                  <a:gd name="T19" fmla="*/ 0 h 20"/>
                  <a:gd name="T20" fmla="*/ 4 w 37"/>
                  <a:gd name="T21" fmla="*/ 0 h 20"/>
                  <a:gd name="T22" fmla="*/ 4 w 37"/>
                  <a:gd name="T23" fmla="*/ 0 h 20"/>
                  <a:gd name="T24" fmla="*/ 4 w 37"/>
                  <a:gd name="T25" fmla="*/ 0 h 20"/>
                  <a:gd name="T26" fmla="*/ 3 w 37"/>
                  <a:gd name="T27" fmla="*/ 0 h 20"/>
                  <a:gd name="T28" fmla="*/ 3 w 37"/>
                  <a:gd name="T29" fmla="*/ 1 h 20"/>
                  <a:gd name="T30" fmla="*/ 3 w 37"/>
                  <a:gd name="T31" fmla="*/ 1 h 20"/>
                  <a:gd name="T32" fmla="*/ 3 w 37"/>
                  <a:gd name="T33" fmla="*/ 1 h 20"/>
                  <a:gd name="T34" fmla="*/ 2 w 37"/>
                  <a:gd name="T35" fmla="*/ 1 h 20"/>
                  <a:gd name="T36" fmla="*/ 2 w 37"/>
                  <a:gd name="T37" fmla="*/ 2 h 20"/>
                  <a:gd name="T38" fmla="*/ 2 w 37"/>
                  <a:gd name="T39" fmla="*/ 2 h 20"/>
                  <a:gd name="T40" fmla="*/ 1 w 37"/>
                  <a:gd name="T41" fmla="*/ 2 h 20"/>
                  <a:gd name="T42" fmla="*/ 1 w 37"/>
                  <a:gd name="T43" fmla="*/ 3 h 20"/>
                  <a:gd name="T44" fmla="*/ 1 w 37"/>
                  <a:gd name="T45" fmla="*/ 3 h 20"/>
                  <a:gd name="T46" fmla="*/ 0 w 37"/>
                  <a:gd name="T47" fmla="*/ 4 h 20"/>
                  <a:gd name="T48" fmla="*/ 0 w 37"/>
                  <a:gd name="T49" fmla="*/ 4 h 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 h="20">
                    <a:moveTo>
                      <a:pt x="37" y="3"/>
                    </a:moveTo>
                    <a:lnTo>
                      <a:pt x="36" y="2"/>
                    </a:lnTo>
                    <a:lnTo>
                      <a:pt x="35" y="2"/>
                    </a:lnTo>
                    <a:lnTo>
                      <a:pt x="33" y="1"/>
                    </a:lnTo>
                    <a:lnTo>
                      <a:pt x="31" y="1"/>
                    </a:lnTo>
                    <a:lnTo>
                      <a:pt x="30" y="0"/>
                    </a:lnTo>
                    <a:lnTo>
                      <a:pt x="29" y="0"/>
                    </a:lnTo>
                    <a:lnTo>
                      <a:pt x="27" y="0"/>
                    </a:lnTo>
                    <a:lnTo>
                      <a:pt x="26" y="0"/>
                    </a:lnTo>
                    <a:lnTo>
                      <a:pt x="24" y="0"/>
                    </a:lnTo>
                    <a:lnTo>
                      <a:pt x="23" y="1"/>
                    </a:lnTo>
                    <a:lnTo>
                      <a:pt x="22" y="1"/>
                    </a:lnTo>
                    <a:lnTo>
                      <a:pt x="20" y="2"/>
                    </a:lnTo>
                    <a:lnTo>
                      <a:pt x="18" y="2"/>
                    </a:lnTo>
                    <a:lnTo>
                      <a:pt x="17" y="3"/>
                    </a:lnTo>
                    <a:lnTo>
                      <a:pt x="15" y="4"/>
                    </a:lnTo>
                    <a:lnTo>
                      <a:pt x="14" y="5"/>
                    </a:lnTo>
                    <a:lnTo>
                      <a:pt x="12" y="7"/>
                    </a:lnTo>
                    <a:lnTo>
                      <a:pt x="10" y="9"/>
                    </a:lnTo>
                    <a:lnTo>
                      <a:pt x="9" y="10"/>
                    </a:lnTo>
                    <a:lnTo>
                      <a:pt x="7" y="12"/>
                    </a:lnTo>
                    <a:lnTo>
                      <a:pt x="5" y="13"/>
                    </a:lnTo>
                    <a:lnTo>
                      <a:pt x="4" y="15"/>
                    </a:lnTo>
                    <a:lnTo>
                      <a:pt x="2" y="18"/>
                    </a:lnTo>
                    <a:lnTo>
                      <a:pt x="0" y="2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54" name="Line 428"/>
              <p:cNvSpPr>
                <a:spLocks noChangeShapeType="1"/>
              </p:cNvSpPr>
              <p:nvPr/>
            </p:nvSpPr>
            <p:spPr bwMode="auto">
              <a:xfrm>
                <a:off x="1609" y="288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55" name="Line 429"/>
              <p:cNvSpPr>
                <a:spLocks noChangeShapeType="1"/>
              </p:cNvSpPr>
              <p:nvPr/>
            </p:nvSpPr>
            <p:spPr bwMode="auto">
              <a:xfrm flipV="1">
                <a:off x="1607" y="2886"/>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56" name="Freeform 430"/>
              <p:cNvSpPr>
                <a:spLocks/>
              </p:cNvSpPr>
              <p:nvPr/>
            </p:nvSpPr>
            <p:spPr bwMode="auto">
              <a:xfrm>
                <a:off x="1602" y="2889"/>
                <a:ext cx="5" cy="28"/>
              </a:xfrm>
              <a:custGeom>
                <a:avLst/>
                <a:gdLst>
                  <a:gd name="T0" fmla="*/ 0 w 21"/>
                  <a:gd name="T1" fmla="*/ 28 h 141"/>
                  <a:gd name="T2" fmla="*/ 2 w 21"/>
                  <a:gd name="T3" fmla="*/ 21 h 141"/>
                  <a:gd name="T4" fmla="*/ 3 w 21"/>
                  <a:gd name="T5" fmla="*/ 14 h 141"/>
                  <a:gd name="T6" fmla="*/ 4 w 21"/>
                  <a:gd name="T7" fmla="*/ 7 h 141"/>
                  <a:gd name="T8" fmla="*/ 5 w 21"/>
                  <a:gd name="T9" fmla="*/ 0 h 1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41">
                    <a:moveTo>
                      <a:pt x="0" y="141"/>
                    </a:moveTo>
                    <a:lnTo>
                      <a:pt x="7" y="105"/>
                    </a:lnTo>
                    <a:lnTo>
                      <a:pt x="13" y="69"/>
                    </a:lnTo>
                    <a:lnTo>
                      <a:pt x="17" y="35"/>
                    </a:lnTo>
                    <a:lnTo>
                      <a:pt x="2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57" name="Line 431"/>
              <p:cNvSpPr>
                <a:spLocks noChangeShapeType="1"/>
              </p:cNvSpPr>
              <p:nvPr/>
            </p:nvSpPr>
            <p:spPr bwMode="auto">
              <a:xfrm>
                <a:off x="1607" y="288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58" name="Line 432"/>
              <p:cNvSpPr>
                <a:spLocks noChangeShapeType="1"/>
              </p:cNvSpPr>
              <p:nvPr/>
            </p:nvSpPr>
            <p:spPr bwMode="auto">
              <a:xfrm flipV="1">
                <a:off x="1599" y="2889"/>
                <a:ext cx="8"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59" name="Line 433"/>
              <p:cNvSpPr>
                <a:spLocks noChangeShapeType="1"/>
              </p:cNvSpPr>
              <p:nvPr/>
            </p:nvSpPr>
            <p:spPr bwMode="auto">
              <a:xfrm>
                <a:off x="1600" y="2881"/>
                <a:ext cx="9"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0" name="Line 434"/>
              <p:cNvSpPr>
                <a:spLocks noChangeShapeType="1"/>
              </p:cNvSpPr>
              <p:nvPr/>
            </p:nvSpPr>
            <p:spPr bwMode="auto">
              <a:xfrm>
                <a:off x="1606" y="284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1" name="Line 435"/>
              <p:cNvSpPr>
                <a:spLocks noChangeShapeType="1"/>
              </p:cNvSpPr>
              <p:nvPr/>
            </p:nvSpPr>
            <p:spPr bwMode="auto">
              <a:xfrm flipV="1">
                <a:off x="1598" y="2841"/>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2" name="Line 436"/>
              <p:cNvSpPr>
                <a:spLocks noChangeShapeType="1"/>
              </p:cNvSpPr>
              <p:nvPr/>
            </p:nvSpPr>
            <p:spPr bwMode="auto">
              <a:xfrm>
                <a:off x="1595" y="2829"/>
                <a:ext cx="12"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3" name="Line 437"/>
              <p:cNvSpPr>
                <a:spLocks noChangeShapeType="1"/>
              </p:cNvSpPr>
              <p:nvPr/>
            </p:nvSpPr>
            <p:spPr bwMode="auto">
              <a:xfrm>
                <a:off x="1603" y="2817"/>
                <a:ext cx="14"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4" name="Line 438"/>
              <p:cNvSpPr>
                <a:spLocks noChangeShapeType="1"/>
              </p:cNvSpPr>
              <p:nvPr/>
            </p:nvSpPr>
            <p:spPr bwMode="auto">
              <a:xfrm>
                <a:off x="1593" y="280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5" name="Line 439"/>
              <p:cNvSpPr>
                <a:spLocks noChangeShapeType="1"/>
              </p:cNvSpPr>
              <p:nvPr/>
            </p:nvSpPr>
            <p:spPr bwMode="auto">
              <a:xfrm flipV="1">
                <a:off x="1586" y="2804"/>
                <a:ext cx="7"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6" name="Line 440"/>
              <p:cNvSpPr>
                <a:spLocks noChangeShapeType="1"/>
              </p:cNvSpPr>
              <p:nvPr/>
            </p:nvSpPr>
            <p:spPr bwMode="auto">
              <a:xfrm>
                <a:off x="1593" y="2798"/>
                <a:ext cx="1"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7" name="Line 441"/>
              <p:cNvSpPr>
                <a:spLocks noChangeShapeType="1"/>
              </p:cNvSpPr>
              <p:nvPr/>
            </p:nvSpPr>
            <p:spPr bwMode="auto">
              <a:xfrm flipH="1" flipV="1">
                <a:off x="1552" y="2783"/>
                <a:ext cx="12"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8" name="Line 442"/>
              <p:cNvSpPr>
                <a:spLocks noChangeShapeType="1"/>
              </p:cNvSpPr>
              <p:nvPr/>
            </p:nvSpPr>
            <p:spPr bwMode="auto">
              <a:xfrm>
                <a:off x="1568" y="278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69" name="Line 443"/>
              <p:cNvSpPr>
                <a:spLocks noChangeShapeType="1"/>
              </p:cNvSpPr>
              <p:nvPr/>
            </p:nvSpPr>
            <p:spPr bwMode="auto">
              <a:xfrm flipV="1">
                <a:off x="1564" y="2783"/>
                <a:ext cx="4"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0" name="Line 444"/>
              <p:cNvSpPr>
                <a:spLocks noChangeShapeType="1"/>
              </p:cNvSpPr>
              <p:nvPr/>
            </p:nvSpPr>
            <p:spPr bwMode="auto">
              <a:xfrm flipH="1" flipV="1">
                <a:off x="1520" y="2775"/>
                <a:ext cx="14"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1" name="Line 445"/>
              <p:cNvSpPr>
                <a:spLocks noChangeShapeType="1"/>
              </p:cNvSpPr>
              <p:nvPr/>
            </p:nvSpPr>
            <p:spPr bwMode="auto">
              <a:xfrm>
                <a:off x="1537" y="277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2" name="Line 446"/>
              <p:cNvSpPr>
                <a:spLocks noChangeShapeType="1"/>
              </p:cNvSpPr>
              <p:nvPr/>
            </p:nvSpPr>
            <p:spPr bwMode="auto">
              <a:xfrm flipV="1">
                <a:off x="1534" y="2773"/>
                <a:ext cx="3"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3" name="Line 447"/>
              <p:cNvSpPr>
                <a:spLocks noChangeShapeType="1"/>
              </p:cNvSpPr>
              <p:nvPr/>
            </p:nvSpPr>
            <p:spPr bwMode="auto">
              <a:xfrm>
                <a:off x="1515" y="2753"/>
                <a:ext cx="22" cy="1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4" name="Line 448"/>
              <p:cNvSpPr>
                <a:spLocks noChangeShapeType="1"/>
              </p:cNvSpPr>
              <p:nvPr/>
            </p:nvSpPr>
            <p:spPr bwMode="auto">
              <a:xfrm flipH="1" flipV="1">
                <a:off x="1485" y="2784"/>
                <a:ext cx="14"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5" name="Line 449"/>
              <p:cNvSpPr>
                <a:spLocks noChangeShapeType="1"/>
              </p:cNvSpPr>
              <p:nvPr/>
            </p:nvSpPr>
            <p:spPr bwMode="auto">
              <a:xfrm>
                <a:off x="1500" y="278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6" name="Line 450"/>
              <p:cNvSpPr>
                <a:spLocks noChangeShapeType="1"/>
              </p:cNvSpPr>
              <p:nvPr/>
            </p:nvSpPr>
            <p:spPr bwMode="auto">
              <a:xfrm flipV="1">
                <a:off x="1499" y="2783"/>
                <a:ext cx="1"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7" name="Line 451"/>
              <p:cNvSpPr>
                <a:spLocks noChangeShapeType="1"/>
              </p:cNvSpPr>
              <p:nvPr/>
            </p:nvSpPr>
            <p:spPr bwMode="auto">
              <a:xfrm>
                <a:off x="1493" y="2774"/>
                <a:ext cx="6"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8" name="Line 452"/>
              <p:cNvSpPr>
                <a:spLocks noChangeShapeType="1"/>
              </p:cNvSpPr>
              <p:nvPr/>
            </p:nvSpPr>
            <p:spPr bwMode="auto">
              <a:xfrm flipH="1" flipV="1">
                <a:off x="1444" y="2805"/>
                <a:ext cx="19" cy="1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79" name="Line 453"/>
              <p:cNvSpPr>
                <a:spLocks noChangeShapeType="1"/>
              </p:cNvSpPr>
              <p:nvPr/>
            </p:nvSpPr>
            <p:spPr bwMode="auto">
              <a:xfrm flipH="1" flipV="1">
                <a:off x="1462" y="2809"/>
                <a:ext cx="1"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0" name="Line 454"/>
              <p:cNvSpPr>
                <a:spLocks noChangeShapeType="1"/>
              </p:cNvSpPr>
              <p:nvPr/>
            </p:nvSpPr>
            <p:spPr bwMode="auto">
              <a:xfrm>
                <a:off x="1451" y="2798"/>
                <a:ext cx="8"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1" name="Line 455"/>
              <p:cNvSpPr>
                <a:spLocks noChangeShapeType="1"/>
              </p:cNvSpPr>
              <p:nvPr/>
            </p:nvSpPr>
            <p:spPr bwMode="auto">
              <a:xfrm>
                <a:off x="1415" y="2803"/>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2" name="Line 456"/>
              <p:cNvSpPr>
                <a:spLocks noChangeShapeType="1"/>
              </p:cNvSpPr>
              <p:nvPr/>
            </p:nvSpPr>
            <p:spPr bwMode="auto">
              <a:xfrm flipH="1" flipV="1">
                <a:off x="1342" y="2797"/>
                <a:ext cx="2"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3" name="Line 457"/>
              <p:cNvSpPr>
                <a:spLocks noChangeShapeType="1"/>
              </p:cNvSpPr>
              <p:nvPr/>
            </p:nvSpPr>
            <p:spPr bwMode="auto">
              <a:xfrm flipH="1" flipV="1">
                <a:off x="1345" y="2801"/>
                <a:ext cx="84" cy="5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4" name="Line 458"/>
              <p:cNvSpPr>
                <a:spLocks noChangeShapeType="1"/>
              </p:cNvSpPr>
              <p:nvPr/>
            </p:nvSpPr>
            <p:spPr bwMode="auto">
              <a:xfrm flipH="1" flipV="1">
                <a:off x="1425" y="2848"/>
                <a:ext cx="4"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5" name="Line 459"/>
              <p:cNvSpPr>
                <a:spLocks noChangeShapeType="1"/>
              </p:cNvSpPr>
              <p:nvPr/>
            </p:nvSpPr>
            <p:spPr bwMode="auto">
              <a:xfrm>
                <a:off x="1365" y="2808"/>
                <a:ext cx="57" cy="3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6" name="Line 460"/>
              <p:cNvSpPr>
                <a:spLocks noChangeShapeType="1"/>
              </p:cNvSpPr>
              <p:nvPr/>
            </p:nvSpPr>
            <p:spPr bwMode="auto">
              <a:xfrm>
                <a:off x="1405" y="2812"/>
                <a:ext cx="7"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7" name="Line 461"/>
              <p:cNvSpPr>
                <a:spLocks noChangeShapeType="1"/>
              </p:cNvSpPr>
              <p:nvPr/>
            </p:nvSpPr>
            <p:spPr bwMode="auto">
              <a:xfrm>
                <a:off x="1318" y="2820"/>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8" name="Line 462"/>
              <p:cNvSpPr>
                <a:spLocks noChangeShapeType="1"/>
              </p:cNvSpPr>
              <p:nvPr/>
            </p:nvSpPr>
            <p:spPr bwMode="auto">
              <a:xfrm flipH="1" flipV="1">
                <a:off x="1395" y="2896"/>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89" name="Line 463"/>
              <p:cNvSpPr>
                <a:spLocks noChangeShapeType="1"/>
              </p:cNvSpPr>
              <p:nvPr/>
            </p:nvSpPr>
            <p:spPr bwMode="auto">
              <a:xfrm>
                <a:off x="1310" y="2844"/>
                <a:ext cx="80"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0" name="Line 464"/>
              <p:cNvSpPr>
                <a:spLocks noChangeShapeType="1"/>
              </p:cNvSpPr>
              <p:nvPr/>
            </p:nvSpPr>
            <p:spPr bwMode="auto">
              <a:xfrm>
                <a:off x="1312" y="2832"/>
                <a:ext cx="62"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1" name="Line 465"/>
              <p:cNvSpPr>
                <a:spLocks noChangeShapeType="1"/>
              </p:cNvSpPr>
              <p:nvPr/>
            </p:nvSpPr>
            <p:spPr bwMode="auto">
              <a:xfrm>
                <a:off x="1289" y="2881"/>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2" name="Line 466"/>
              <p:cNvSpPr>
                <a:spLocks noChangeShapeType="1"/>
              </p:cNvSpPr>
              <p:nvPr/>
            </p:nvSpPr>
            <p:spPr bwMode="auto">
              <a:xfrm>
                <a:off x="1298" y="2869"/>
                <a:ext cx="81"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3" name="Line 467"/>
              <p:cNvSpPr>
                <a:spLocks noChangeShapeType="1"/>
              </p:cNvSpPr>
              <p:nvPr/>
            </p:nvSpPr>
            <p:spPr bwMode="auto">
              <a:xfrm>
                <a:off x="1380" y="295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4" name="Line 468"/>
              <p:cNvSpPr>
                <a:spLocks noChangeShapeType="1"/>
              </p:cNvSpPr>
              <p:nvPr/>
            </p:nvSpPr>
            <p:spPr bwMode="auto">
              <a:xfrm flipH="1">
                <a:off x="1373" y="2950"/>
                <a:ext cx="7"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5" name="Line 469"/>
              <p:cNvSpPr>
                <a:spLocks noChangeShapeType="1"/>
              </p:cNvSpPr>
              <p:nvPr/>
            </p:nvSpPr>
            <p:spPr bwMode="auto">
              <a:xfrm>
                <a:off x="1284" y="2894"/>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6" name="Line 470"/>
              <p:cNvSpPr>
                <a:spLocks noChangeShapeType="1"/>
              </p:cNvSpPr>
              <p:nvPr/>
            </p:nvSpPr>
            <p:spPr bwMode="auto">
              <a:xfrm>
                <a:off x="1271" y="2944"/>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7" name="Line 471"/>
              <p:cNvSpPr>
                <a:spLocks noChangeShapeType="1"/>
              </p:cNvSpPr>
              <p:nvPr/>
            </p:nvSpPr>
            <p:spPr bwMode="auto">
              <a:xfrm>
                <a:off x="1281" y="2924"/>
                <a:ext cx="80" cy="5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8" name="Line 472"/>
              <p:cNvSpPr>
                <a:spLocks noChangeShapeType="1"/>
              </p:cNvSpPr>
              <p:nvPr/>
            </p:nvSpPr>
            <p:spPr bwMode="auto">
              <a:xfrm>
                <a:off x="1369" y="300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99" name="Line 473"/>
              <p:cNvSpPr>
                <a:spLocks noChangeShapeType="1"/>
              </p:cNvSpPr>
              <p:nvPr/>
            </p:nvSpPr>
            <p:spPr bwMode="auto">
              <a:xfrm flipH="1">
                <a:off x="1362" y="3000"/>
                <a:ext cx="7"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0" name="Line 474"/>
              <p:cNvSpPr>
                <a:spLocks noChangeShapeType="1"/>
              </p:cNvSpPr>
              <p:nvPr/>
            </p:nvSpPr>
            <p:spPr bwMode="auto">
              <a:xfrm>
                <a:off x="1269" y="2957"/>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1" name="Line 475"/>
              <p:cNvSpPr>
                <a:spLocks noChangeShapeType="1"/>
              </p:cNvSpPr>
              <p:nvPr/>
            </p:nvSpPr>
            <p:spPr bwMode="auto">
              <a:xfrm>
                <a:off x="1267" y="3003"/>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2" name="Line 476"/>
              <p:cNvSpPr>
                <a:spLocks noChangeShapeType="1"/>
              </p:cNvSpPr>
              <p:nvPr/>
            </p:nvSpPr>
            <p:spPr bwMode="auto">
              <a:xfrm>
                <a:off x="1276" y="2977"/>
                <a:ext cx="80"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3" name="Line 477"/>
              <p:cNvSpPr>
                <a:spLocks noChangeShapeType="1"/>
              </p:cNvSpPr>
              <p:nvPr/>
            </p:nvSpPr>
            <p:spPr bwMode="auto">
              <a:xfrm>
                <a:off x="1371" y="304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4" name="Line 478"/>
              <p:cNvSpPr>
                <a:spLocks noChangeShapeType="1"/>
              </p:cNvSpPr>
              <p:nvPr/>
            </p:nvSpPr>
            <p:spPr bwMode="auto">
              <a:xfrm flipH="1">
                <a:off x="1364" y="3044"/>
                <a:ext cx="7"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5" name="Line 479"/>
              <p:cNvSpPr>
                <a:spLocks noChangeShapeType="1"/>
              </p:cNvSpPr>
              <p:nvPr/>
            </p:nvSpPr>
            <p:spPr bwMode="auto">
              <a:xfrm>
                <a:off x="1268" y="3014"/>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6" name="Line 480"/>
              <p:cNvSpPr>
                <a:spLocks noChangeShapeType="1"/>
              </p:cNvSpPr>
              <p:nvPr/>
            </p:nvSpPr>
            <p:spPr bwMode="auto">
              <a:xfrm>
                <a:off x="1277" y="3051"/>
                <a:ext cx="64"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7" name="Line 481"/>
              <p:cNvSpPr>
                <a:spLocks noChangeShapeType="1"/>
              </p:cNvSpPr>
              <p:nvPr/>
            </p:nvSpPr>
            <p:spPr bwMode="auto">
              <a:xfrm>
                <a:off x="1334" y="3054"/>
                <a:ext cx="29" cy="1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8" name="Line 482"/>
              <p:cNvSpPr>
                <a:spLocks noChangeShapeType="1"/>
              </p:cNvSpPr>
              <p:nvPr/>
            </p:nvSpPr>
            <p:spPr bwMode="auto">
              <a:xfrm>
                <a:off x="1383" y="307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09" name="Line 483"/>
              <p:cNvSpPr>
                <a:spLocks noChangeShapeType="1"/>
              </p:cNvSpPr>
              <p:nvPr/>
            </p:nvSpPr>
            <p:spPr bwMode="auto">
              <a:xfrm flipH="1">
                <a:off x="1376" y="3079"/>
                <a:ext cx="7"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0" name="Line 484"/>
              <p:cNvSpPr>
                <a:spLocks noChangeShapeType="1"/>
              </p:cNvSpPr>
              <p:nvPr/>
            </p:nvSpPr>
            <p:spPr bwMode="auto">
              <a:xfrm>
                <a:off x="1281" y="3060"/>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1" name="Line 485"/>
              <p:cNvSpPr>
                <a:spLocks noChangeShapeType="1"/>
              </p:cNvSpPr>
              <p:nvPr/>
            </p:nvSpPr>
            <p:spPr bwMode="auto">
              <a:xfrm>
                <a:off x="1301" y="3085"/>
                <a:ext cx="63"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2" name="Line 486"/>
              <p:cNvSpPr>
                <a:spLocks noChangeShapeType="1"/>
              </p:cNvSpPr>
              <p:nvPr/>
            </p:nvSpPr>
            <p:spPr bwMode="auto">
              <a:xfrm>
                <a:off x="1365" y="3094"/>
                <a:ext cx="16"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3" name="Line 487"/>
              <p:cNvSpPr>
                <a:spLocks noChangeShapeType="1"/>
              </p:cNvSpPr>
              <p:nvPr/>
            </p:nvSpPr>
            <p:spPr bwMode="auto">
              <a:xfrm>
                <a:off x="1405" y="310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4" name="Line 488"/>
              <p:cNvSpPr>
                <a:spLocks noChangeShapeType="1"/>
              </p:cNvSpPr>
              <p:nvPr/>
            </p:nvSpPr>
            <p:spPr bwMode="auto">
              <a:xfrm flipH="1">
                <a:off x="1400" y="3101"/>
                <a:ext cx="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5" name="Line 489"/>
              <p:cNvSpPr>
                <a:spLocks noChangeShapeType="1"/>
              </p:cNvSpPr>
              <p:nvPr/>
            </p:nvSpPr>
            <p:spPr bwMode="auto">
              <a:xfrm>
                <a:off x="1307" y="3090"/>
                <a:ext cx="63" cy="3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6" name="Line 490"/>
              <p:cNvSpPr>
                <a:spLocks noChangeShapeType="1"/>
              </p:cNvSpPr>
              <p:nvPr/>
            </p:nvSpPr>
            <p:spPr bwMode="auto">
              <a:xfrm>
                <a:off x="1376" y="3127"/>
                <a:ext cx="22" cy="1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7" name="Line 491"/>
              <p:cNvSpPr>
                <a:spLocks noChangeShapeType="1"/>
              </p:cNvSpPr>
              <p:nvPr/>
            </p:nvSpPr>
            <p:spPr bwMode="auto">
              <a:xfrm>
                <a:off x="1398" y="3113"/>
                <a:ext cx="12"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8" name="Line 492"/>
              <p:cNvSpPr>
                <a:spLocks noChangeShapeType="1"/>
              </p:cNvSpPr>
              <p:nvPr/>
            </p:nvSpPr>
            <p:spPr bwMode="auto">
              <a:xfrm>
                <a:off x="1435" y="3108"/>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19" name="Line 493"/>
              <p:cNvSpPr>
                <a:spLocks noChangeShapeType="1"/>
              </p:cNvSpPr>
              <p:nvPr/>
            </p:nvSpPr>
            <p:spPr bwMode="auto">
              <a:xfrm flipH="1">
                <a:off x="1432" y="3108"/>
                <a:ext cx="3"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0" name="Line 494"/>
              <p:cNvSpPr>
                <a:spLocks noChangeShapeType="1"/>
              </p:cNvSpPr>
              <p:nvPr/>
            </p:nvSpPr>
            <p:spPr bwMode="auto">
              <a:xfrm>
                <a:off x="1424" y="3127"/>
                <a:ext cx="15"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1" name="Line 495"/>
              <p:cNvSpPr>
                <a:spLocks noChangeShapeType="1"/>
              </p:cNvSpPr>
              <p:nvPr/>
            </p:nvSpPr>
            <p:spPr bwMode="auto">
              <a:xfrm>
                <a:off x="1434" y="3112"/>
                <a:ext cx="12"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2" name="Line 496"/>
              <p:cNvSpPr>
                <a:spLocks noChangeShapeType="1"/>
              </p:cNvSpPr>
              <p:nvPr/>
            </p:nvSpPr>
            <p:spPr bwMode="auto">
              <a:xfrm>
                <a:off x="1470" y="309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3" name="Line 497"/>
              <p:cNvSpPr>
                <a:spLocks noChangeShapeType="1"/>
              </p:cNvSpPr>
              <p:nvPr/>
            </p:nvSpPr>
            <p:spPr bwMode="auto">
              <a:xfrm flipH="1">
                <a:off x="1469" y="3099"/>
                <a:ext cx="1"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4" name="Line 498"/>
              <p:cNvSpPr>
                <a:spLocks noChangeShapeType="1"/>
              </p:cNvSpPr>
              <p:nvPr/>
            </p:nvSpPr>
            <p:spPr bwMode="auto">
              <a:xfrm>
                <a:off x="1469" y="3104"/>
                <a:ext cx="15"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5" name="Line 499"/>
              <p:cNvSpPr>
                <a:spLocks noChangeShapeType="1"/>
              </p:cNvSpPr>
              <p:nvPr/>
            </p:nvSpPr>
            <p:spPr bwMode="auto">
              <a:xfrm>
                <a:off x="1475" y="3096"/>
                <a:ext cx="10"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6" name="Line 500"/>
              <p:cNvSpPr>
                <a:spLocks noChangeShapeType="1"/>
              </p:cNvSpPr>
              <p:nvPr/>
            </p:nvSpPr>
            <p:spPr bwMode="auto">
              <a:xfrm>
                <a:off x="1506" y="3075"/>
                <a:ext cx="1"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7" name="Line 501"/>
              <p:cNvSpPr>
                <a:spLocks noChangeShapeType="1"/>
              </p:cNvSpPr>
              <p:nvPr/>
            </p:nvSpPr>
            <p:spPr bwMode="auto">
              <a:xfrm>
                <a:off x="1517" y="3065"/>
                <a:ext cx="7"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8" name="Line 502"/>
              <p:cNvSpPr>
                <a:spLocks noChangeShapeType="1"/>
              </p:cNvSpPr>
              <p:nvPr/>
            </p:nvSpPr>
            <p:spPr bwMode="auto">
              <a:xfrm>
                <a:off x="1540" y="3038"/>
                <a:ext cx="4"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29" name="Line 503"/>
              <p:cNvSpPr>
                <a:spLocks noChangeShapeType="1"/>
              </p:cNvSpPr>
              <p:nvPr/>
            </p:nvSpPr>
            <p:spPr bwMode="auto">
              <a:xfrm>
                <a:off x="1596" y="294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0" name="Line 504"/>
              <p:cNvSpPr>
                <a:spLocks noChangeShapeType="1"/>
              </p:cNvSpPr>
              <p:nvPr/>
            </p:nvSpPr>
            <p:spPr bwMode="auto">
              <a:xfrm flipV="1">
                <a:off x="1589" y="2942"/>
                <a:ext cx="7"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1" name="Line 505"/>
              <p:cNvSpPr>
                <a:spLocks noChangeShapeType="1"/>
              </p:cNvSpPr>
              <p:nvPr/>
            </p:nvSpPr>
            <p:spPr bwMode="auto">
              <a:xfrm>
                <a:off x="1591" y="2937"/>
                <a:ext cx="6"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2" name="Line 506"/>
              <p:cNvSpPr>
                <a:spLocks noChangeShapeType="1"/>
              </p:cNvSpPr>
              <p:nvPr/>
            </p:nvSpPr>
            <p:spPr bwMode="auto">
              <a:xfrm>
                <a:off x="1608" y="286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3" name="Line 507"/>
              <p:cNvSpPr>
                <a:spLocks noChangeShapeType="1"/>
              </p:cNvSpPr>
              <p:nvPr/>
            </p:nvSpPr>
            <p:spPr bwMode="auto">
              <a:xfrm flipV="1">
                <a:off x="1600" y="2866"/>
                <a:ext cx="8"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4" name="Line 508"/>
              <p:cNvSpPr>
                <a:spLocks noChangeShapeType="1"/>
              </p:cNvSpPr>
              <p:nvPr/>
            </p:nvSpPr>
            <p:spPr bwMode="auto">
              <a:xfrm>
                <a:off x="1601" y="282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5" name="Line 509"/>
              <p:cNvSpPr>
                <a:spLocks noChangeShapeType="1"/>
              </p:cNvSpPr>
              <p:nvPr/>
            </p:nvSpPr>
            <p:spPr bwMode="auto">
              <a:xfrm flipV="1">
                <a:off x="1594" y="2823"/>
                <a:ext cx="7"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6" name="Line 510"/>
              <p:cNvSpPr>
                <a:spLocks noChangeShapeType="1"/>
              </p:cNvSpPr>
              <p:nvPr/>
            </p:nvSpPr>
            <p:spPr bwMode="auto">
              <a:xfrm>
                <a:off x="1583" y="279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7" name="Line 511"/>
              <p:cNvSpPr>
                <a:spLocks noChangeShapeType="1"/>
              </p:cNvSpPr>
              <p:nvPr/>
            </p:nvSpPr>
            <p:spPr bwMode="auto">
              <a:xfrm flipV="1">
                <a:off x="1577" y="2792"/>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8" name="Line 512"/>
              <p:cNvSpPr>
                <a:spLocks noChangeShapeType="1"/>
              </p:cNvSpPr>
              <p:nvPr/>
            </p:nvSpPr>
            <p:spPr bwMode="auto">
              <a:xfrm>
                <a:off x="1555" y="277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39" name="Line 513"/>
              <p:cNvSpPr>
                <a:spLocks noChangeShapeType="1"/>
              </p:cNvSpPr>
              <p:nvPr/>
            </p:nvSpPr>
            <p:spPr bwMode="auto">
              <a:xfrm flipV="1">
                <a:off x="1551" y="2775"/>
                <a:ext cx="4"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0" name="Line 514"/>
              <p:cNvSpPr>
                <a:spLocks noChangeShapeType="1"/>
              </p:cNvSpPr>
              <p:nvPr/>
            </p:nvSpPr>
            <p:spPr bwMode="auto">
              <a:xfrm>
                <a:off x="1520" y="277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1" name="Line 515"/>
              <p:cNvSpPr>
                <a:spLocks noChangeShapeType="1"/>
              </p:cNvSpPr>
              <p:nvPr/>
            </p:nvSpPr>
            <p:spPr bwMode="auto">
              <a:xfrm flipV="1">
                <a:off x="1518" y="2776"/>
                <a:ext cx="2"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2" name="Line 516"/>
              <p:cNvSpPr>
                <a:spLocks noChangeShapeType="1"/>
              </p:cNvSpPr>
              <p:nvPr/>
            </p:nvSpPr>
            <p:spPr bwMode="auto">
              <a:xfrm flipH="1" flipV="1">
                <a:off x="1482" y="2793"/>
                <a:ext cx="0"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3" name="Line 517"/>
              <p:cNvSpPr>
                <a:spLocks noChangeShapeType="1"/>
              </p:cNvSpPr>
              <p:nvPr/>
            </p:nvSpPr>
            <p:spPr bwMode="auto">
              <a:xfrm flipH="1" flipV="1">
                <a:off x="1444" y="2825"/>
                <a:ext cx="3"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4" name="Line 518"/>
              <p:cNvSpPr>
                <a:spLocks noChangeShapeType="1"/>
              </p:cNvSpPr>
              <p:nvPr/>
            </p:nvSpPr>
            <p:spPr bwMode="auto">
              <a:xfrm flipH="1" flipV="1">
                <a:off x="1410" y="2869"/>
                <a:ext cx="5"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5" name="Line 519"/>
              <p:cNvSpPr>
                <a:spLocks noChangeShapeType="1"/>
              </p:cNvSpPr>
              <p:nvPr/>
            </p:nvSpPr>
            <p:spPr bwMode="auto">
              <a:xfrm flipH="1" flipV="1">
                <a:off x="1384" y="2921"/>
                <a:ext cx="6"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6" name="Line 520"/>
              <p:cNvSpPr>
                <a:spLocks noChangeShapeType="1"/>
              </p:cNvSpPr>
              <p:nvPr/>
            </p:nvSpPr>
            <p:spPr bwMode="auto">
              <a:xfrm>
                <a:off x="1374" y="2973"/>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7" name="Line 521"/>
              <p:cNvSpPr>
                <a:spLocks noChangeShapeType="1"/>
              </p:cNvSpPr>
              <p:nvPr/>
            </p:nvSpPr>
            <p:spPr bwMode="auto">
              <a:xfrm flipH="1">
                <a:off x="1367" y="2973"/>
                <a:ext cx="7"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8" name="Line 522"/>
              <p:cNvSpPr>
                <a:spLocks noChangeShapeType="1"/>
              </p:cNvSpPr>
              <p:nvPr/>
            </p:nvSpPr>
            <p:spPr bwMode="auto">
              <a:xfrm>
                <a:off x="1369" y="302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49" name="Line 523"/>
              <p:cNvSpPr>
                <a:spLocks noChangeShapeType="1"/>
              </p:cNvSpPr>
              <p:nvPr/>
            </p:nvSpPr>
            <p:spPr bwMode="auto">
              <a:xfrm flipH="1">
                <a:off x="1361" y="3021"/>
                <a:ext cx="8"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0" name="Line 524"/>
              <p:cNvSpPr>
                <a:spLocks noChangeShapeType="1"/>
              </p:cNvSpPr>
              <p:nvPr/>
            </p:nvSpPr>
            <p:spPr bwMode="auto">
              <a:xfrm>
                <a:off x="1375" y="3062"/>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1" name="Line 525"/>
              <p:cNvSpPr>
                <a:spLocks noChangeShapeType="1"/>
              </p:cNvSpPr>
              <p:nvPr/>
            </p:nvSpPr>
            <p:spPr bwMode="auto">
              <a:xfrm flipH="1">
                <a:off x="1368" y="3062"/>
                <a:ext cx="7"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2" name="Line 526"/>
              <p:cNvSpPr>
                <a:spLocks noChangeShapeType="1"/>
              </p:cNvSpPr>
              <p:nvPr/>
            </p:nvSpPr>
            <p:spPr bwMode="auto">
              <a:xfrm>
                <a:off x="1392" y="309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3" name="Line 527"/>
              <p:cNvSpPr>
                <a:spLocks noChangeShapeType="1"/>
              </p:cNvSpPr>
              <p:nvPr/>
            </p:nvSpPr>
            <p:spPr bwMode="auto">
              <a:xfrm flipH="1">
                <a:off x="1386" y="3091"/>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4" name="Line 528"/>
              <p:cNvSpPr>
                <a:spLocks noChangeShapeType="1"/>
              </p:cNvSpPr>
              <p:nvPr/>
            </p:nvSpPr>
            <p:spPr bwMode="auto">
              <a:xfrm>
                <a:off x="1418" y="310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5" name="Line 529"/>
              <p:cNvSpPr>
                <a:spLocks noChangeShapeType="1"/>
              </p:cNvSpPr>
              <p:nvPr/>
            </p:nvSpPr>
            <p:spPr bwMode="auto">
              <a:xfrm flipH="1">
                <a:off x="1414" y="3106"/>
                <a:ext cx="4"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6" name="Line 530"/>
              <p:cNvSpPr>
                <a:spLocks noChangeShapeType="1"/>
              </p:cNvSpPr>
              <p:nvPr/>
            </p:nvSpPr>
            <p:spPr bwMode="auto">
              <a:xfrm>
                <a:off x="1451" y="3106"/>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7" name="Line 531"/>
              <p:cNvSpPr>
                <a:spLocks noChangeShapeType="1"/>
              </p:cNvSpPr>
              <p:nvPr/>
            </p:nvSpPr>
            <p:spPr bwMode="auto">
              <a:xfrm flipH="1">
                <a:off x="1449" y="3106"/>
                <a:ext cx="2"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8" name="Line 532"/>
              <p:cNvSpPr>
                <a:spLocks noChangeShapeType="1"/>
              </p:cNvSpPr>
              <p:nvPr/>
            </p:nvSpPr>
            <p:spPr bwMode="auto">
              <a:xfrm>
                <a:off x="1487" y="3090"/>
                <a:ext cx="0"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59" name="Line 533"/>
              <p:cNvSpPr>
                <a:spLocks noChangeShapeType="1"/>
              </p:cNvSpPr>
              <p:nvPr/>
            </p:nvSpPr>
            <p:spPr bwMode="auto">
              <a:xfrm>
                <a:off x="1522" y="3059"/>
                <a:ext cx="3"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0" name="Line 534"/>
              <p:cNvSpPr>
                <a:spLocks noChangeShapeType="1"/>
              </p:cNvSpPr>
              <p:nvPr/>
            </p:nvSpPr>
            <p:spPr bwMode="auto">
              <a:xfrm>
                <a:off x="1580" y="2970"/>
                <a:ext cx="6"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1" name="Line 535"/>
              <p:cNvSpPr>
                <a:spLocks noChangeShapeType="1"/>
              </p:cNvSpPr>
              <p:nvPr/>
            </p:nvSpPr>
            <p:spPr bwMode="auto">
              <a:xfrm>
                <a:off x="1602" y="2917"/>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2" name="Line 536"/>
              <p:cNvSpPr>
                <a:spLocks noChangeShapeType="1"/>
              </p:cNvSpPr>
              <p:nvPr/>
            </p:nvSpPr>
            <p:spPr bwMode="auto">
              <a:xfrm flipV="1">
                <a:off x="1595" y="2917"/>
                <a:ext cx="7"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3" name="Line 537"/>
              <p:cNvSpPr>
                <a:spLocks noChangeShapeType="1"/>
              </p:cNvSpPr>
              <p:nvPr/>
            </p:nvSpPr>
            <p:spPr bwMode="auto">
              <a:xfrm flipH="1" flipV="1">
                <a:off x="1300" y="2868"/>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4" name="Line 538"/>
              <p:cNvSpPr>
                <a:spLocks noChangeShapeType="1"/>
              </p:cNvSpPr>
              <p:nvPr/>
            </p:nvSpPr>
            <p:spPr bwMode="auto">
              <a:xfrm>
                <a:off x="1288" y="2921"/>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5" name="Line 539"/>
              <p:cNvSpPr>
                <a:spLocks noChangeShapeType="1"/>
              </p:cNvSpPr>
              <p:nvPr/>
            </p:nvSpPr>
            <p:spPr bwMode="auto">
              <a:xfrm flipH="1">
                <a:off x="1283" y="2921"/>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6" name="Line 540"/>
              <p:cNvSpPr>
                <a:spLocks noChangeShapeType="1"/>
              </p:cNvSpPr>
              <p:nvPr/>
            </p:nvSpPr>
            <p:spPr bwMode="auto">
              <a:xfrm>
                <a:off x="1283" y="297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7" name="Line 541"/>
              <p:cNvSpPr>
                <a:spLocks noChangeShapeType="1"/>
              </p:cNvSpPr>
              <p:nvPr/>
            </p:nvSpPr>
            <p:spPr bwMode="auto">
              <a:xfrm flipH="1">
                <a:off x="1277" y="2970"/>
                <a:ext cx="6"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8" name="Line 542"/>
              <p:cNvSpPr>
                <a:spLocks noChangeShapeType="1"/>
              </p:cNvSpPr>
              <p:nvPr/>
            </p:nvSpPr>
            <p:spPr bwMode="auto">
              <a:xfrm>
                <a:off x="1306" y="2870"/>
                <a:ext cx="84" cy="5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69" name="Line 543"/>
              <p:cNvSpPr>
                <a:spLocks noChangeShapeType="1"/>
              </p:cNvSpPr>
              <p:nvPr/>
            </p:nvSpPr>
            <p:spPr bwMode="auto">
              <a:xfrm>
                <a:off x="1290" y="2920"/>
                <a:ext cx="84" cy="5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0" name="Line 544"/>
              <p:cNvSpPr>
                <a:spLocks noChangeShapeType="1"/>
              </p:cNvSpPr>
              <p:nvPr/>
            </p:nvSpPr>
            <p:spPr bwMode="auto">
              <a:xfrm>
                <a:off x="1285" y="2969"/>
                <a:ext cx="84" cy="5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1" name="Line 545"/>
              <p:cNvSpPr>
                <a:spLocks noChangeShapeType="1"/>
              </p:cNvSpPr>
              <p:nvPr/>
            </p:nvSpPr>
            <p:spPr bwMode="auto">
              <a:xfrm>
                <a:off x="1359" y="3052"/>
                <a:ext cx="16"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2" name="Line 546"/>
              <p:cNvSpPr>
                <a:spLocks noChangeShapeType="1"/>
              </p:cNvSpPr>
              <p:nvPr/>
            </p:nvSpPr>
            <p:spPr bwMode="auto">
              <a:xfrm>
                <a:off x="1380" y="3084"/>
                <a:ext cx="12"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3" name="Line 547"/>
              <p:cNvSpPr>
                <a:spLocks noChangeShapeType="1"/>
              </p:cNvSpPr>
              <p:nvPr/>
            </p:nvSpPr>
            <p:spPr bwMode="auto">
              <a:xfrm flipH="1" flipV="1">
                <a:off x="1417" y="2802"/>
                <a:ext cx="13"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4" name="Line 548"/>
              <p:cNvSpPr>
                <a:spLocks noChangeShapeType="1"/>
              </p:cNvSpPr>
              <p:nvPr/>
            </p:nvSpPr>
            <p:spPr bwMode="auto">
              <a:xfrm flipH="1" flipV="1">
                <a:off x="1326" y="2816"/>
                <a:ext cx="80" cy="5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5" name="Line 549"/>
              <p:cNvSpPr>
                <a:spLocks noChangeShapeType="1"/>
              </p:cNvSpPr>
              <p:nvPr/>
            </p:nvSpPr>
            <p:spPr bwMode="auto">
              <a:xfrm flipH="1" flipV="1">
                <a:off x="1515" y="3067"/>
                <a:ext cx="10"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6" name="Line 550"/>
              <p:cNvSpPr>
                <a:spLocks noChangeShapeType="1"/>
              </p:cNvSpPr>
              <p:nvPr/>
            </p:nvSpPr>
            <p:spPr bwMode="auto">
              <a:xfrm>
                <a:off x="1600" y="2873"/>
                <a:ext cx="1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7" name="Line 551"/>
              <p:cNvSpPr>
                <a:spLocks noChangeShapeType="1"/>
              </p:cNvSpPr>
              <p:nvPr/>
            </p:nvSpPr>
            <p:spPr bwMode="auto">
              <a:xfrm>
                <a:off x="1286" y="2899"/>
                <a:ext cx="73" cy="4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8" name="Line 552"/>
              <p:cNvSpPr>
                <a:spLocks noChangeShapeType="1"/>
              </p:cNvSpPr>
              <p:nvPr/>
            </p:nvSpPr>
            <p:spPr bwMode="auto">
              <a:xfrm>
                <a:off x="1270" y="2957"/>
                <a:ext cx="64" cy="4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79" name="Line 553"/>
              <p:cNvSpPr>
                <a:spLocks noChangeShapeType="1"/>
              </p:cNvSpPr>
              <p:nvPr/>
            </p:nvSpPr>
            <p:spPr bwMode="auto">
              <a:xfrm>
                <a:off x="1591" y="2936"/>
                <a:ext cx="8"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80" name="Line 554"/>
              <p:cNvSpPr>
                <a:spLocks noChangeShapeType="1"/>
              </p:cNvSpPr>
              <p:nvPr/>
            </p:nvSpPr>
            <p:spPr bwMode="auto">
              <a:xfrm flipH="1" flipV="1">
                <a:off x="1344" y="2799"/>
                <a:ext cx="1"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81" name="Line 555"/>
              <p:cNvSpPr>
                <a:spLocks noChangeShapeType="1"/>
              </p:cNvSpPr>
              <p:nvPr/>
            </p:nvSpPr>
            <p:spPr bwMode="auto">
              <a:xfrm>
                <a:off x="1285" y="296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82" name="Line 556"/>
              <p:cNvSpPr>
                <a:spLocks noChangeShapeType="1"/>
              </p:cNvSpPr>
              <p:nvPr/>
            </p:nvSpPr>
            <p:spPr bwMode="auto">
              <a:xfrm flipH="1">
                <a:off x="1283" y="2969"/>
                <a:ext cx="2"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83" name="Freeform 557"/>
              <p:cNvSpPr>
                <a:spLocks/>
              </p:cNvSpPr>
              <p:nvPr/>
            </p:nvSpPr>
            <p:spPr bwMode="auto">
              <a:xfrm>
                <a:off x="1285" y="2966"/>
                <a:ext cx="0" cy="3"/>
              </a:xfrm>
              <a:custGeom>
                <a:avLst/>
                <a:gdLst>
                  <a:gd name="T0" fmla="*/ 0 w 1"/>
                  <a:gd name="T1" fmla="*/ 0 h 11"/>
                  <a:gd name="T2" fmla="*/ 1 w 1"/>
                  <a:gd name="T3" fmla="*/ 1 h 11"/>
                  <a:gd name="T4" fmla="*/ 1 w 1"/>
                  <a:gd name="T5" fmla="*/ 3 h 11"/>
                  <a:gd name="T6" fmla="*/ 0 60000 65536"/>
                  <a:gd name="T7" fmla="*/ 0 60000 65536"/>
                  <a:gd name="T8" fmla="*/ 0 60000 65536"/>
                </a:gdLst>
                <a:ahLst/>
                <a:cxnLst>
                  <a:cxn ang="T6">
                    <a:pos x="T0" y="T1"/>
                  </a:cxn>
                  <a:cxn ang="T7">
                    <a:pos x="T2" y="T3"/>
                  </a:cxn>
                  <a:cxn ang="T8">
                    <a:pos x="T4" y="T5"/>
                  </a:cxn>
                </a:cxnLst>
                <a:rect l="0" t="0" r="r" b="b"/>
                <a:pathLst>
                  <a:path w="1" h="11">
                    <a:moveTo>
                      <a:pt x="0" y="0"/>
                    </a:moveTo>
                    <a:lnTo>
                      <a:pt x="1" y="5"/>
                    </a:lnTo>
                    <a:lnTo>
                      <a:pt x="1" y="1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84" name="Freeform 558"/>
              <p:cNvSpPr>
                <a:spLocks/>
              </p:cNvSpPr>
              <p:nvPr/>
            </p:nvSpPr>
            <p:spPr bwMode="auto">
              <a:xfrm>
                <a:off x="1283" y="2965"/>
                <a:ext cx="0" cy="5"/>
              </a:xfrm>
              <a:custGeom>
                <a:avLst/>
                <a:gdLst>
                  <a:gd name="T0" fmla="*/ 0 w 1"/>
                  <a:gd name="T1" fmla="*/ 0 h 25"/>
                  <a:gd name="T2" fmla="*/ 1 w 1"/>
                  <a:gd name="T3" fmla="*/ 2 h 25"/>
                  <a:gd name="T4" fmla="*/ 1 w 1"/>
                  <a:gd name="T5" fmla="*/ 5 h 25"/>
                  <a:gd name="T6" fmla="*/ 0 60000 65536"/>
                  <a:gd name="T7" fmla="*/ 0 60000 65536"/>
                  <a:gd name="T8" fmla="*/ 0 60000 65536"/>
                </a:gdLst>
                <a:ahLst/>
                <a:cxnLst>
                  <a:cxn ang="T6">
                    <a:pos x="T0" y="T1"/>
                  </a:cxn>
                  <a:cxn ang="T7">
                    <a:pos x="T2" y="T3"/>
                  </a:cxn>
                  <a:cxn ang="T8">
                    <a:pos x="T4" y="T5"/>
                  </a:cxn>
                </a:cxnLst>
                <a:rect l="0" t="0" r="r" b="b"/>
                <a:pathLst>
                  <a:path w="1" h="25">
                    <a:moveTo>
                      <a:pt x="0" y="0"/>
                    </a:moveTo>
                    <a:lnTo>
                      <a:pt x="1" y="12"/>
                    </a:lnTo>
                    <a:lnTo>
                      <a:pt x="1" y="2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85" name="Line 559"/>
              <p:cNvSpPr>
                <a:spLocks noChangeShapeType="1"/>
              </p:cNvSpPr>
              <p:nvPr/>
            </p:nvSpPr>
            <p:spPr bwMode="auto">
              <a:xfrm>
                <a:off x="1290" y="292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86" name="Line 560"/>
              <p:cNvSpPr>
                <a:spLocks noChangeShapeType="1"/>
              </p:cNvSpPr>
              <p:nvPr/>
            </p:nvSpPr>
            <p:spPr bwMode="auto">
              <a:xfrm flipH="1">
                <a:off x="1288" y="2920"/>
                <a:ext cx="2"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87" name="Freeform 561"/>
              <p:cNvSpPr>
                <a:spLocks/>
              </p:cNvSpPr>
              <p:nvPr/>
            </p:nvSpPr>
            <p:spPr bwMode="auto">
              <a:xfrm>
                <a:off x="1290" y="2904"/>
                <a:ext cx="4" cy="16"/>
              </a:xfrm>
              <a:custGeom>
                <a:avLst/>
                <a:gdLst>
                  <a:gd name="T0" fmla="*/ 4 w 20"/>
                  <a:gd name="T1" fmla="*/ 0 h 83"/>
                  <a:gd name="T2" fmla="*/ 3 w 20"/>
                  <a:gd name="T3" fmla="*/ 4 h 83"/>
                  <a:gd name="T4" fmla="*/ 2 w 20"/>
                  <a:gd name="T5" fmla="*/ 8 h 83"/>
                  <a:gd name="T6" fmla="*/ 1 w 20"/>
                  <a:gd name="T7" fmla="*/ 12 h 83"/>
                  <a:gd name="T8" fmla="*/ 0 w 20"/>
                  <a:gd name="T9" fmla="*/ 16 h 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83">
                    <a:moveTo>
                      <a:pt x="20" y="0"/>
                    </a:moveTo>
                    <a:lnTo>
                      <a:pt x="14" y="21"/>
                    </a:lnTo>
                    <a:lnTo>
                      <a:pt x="9" y="42"/>
                    </a:lnTo>
                    <a:lnTo>
                      <a:pt x="4" y="63"/>
                    </a:lnTo>
                    <a:lnTo>
                      <a:pt x="0" y="8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88" name="Freeform 562"/>
              <p:cNvSpPr>
                <a:spLocks/>
              </p:cNvSpPr>
              <p:nvPr/>
            </p:nvSpPr>
            <p:spPr bwMode="auto">
              <a:xfrm>
                <a:off x="1288" y="2903"/>
                <a:ext cx="4" cy="18"/>
              </a:xfrm>
              <a:custGeom>
                <a:avLst/>
                <a:gdLst>
                  <a:gd name="T0" fmla="*/ 4 w 22"/>
                  <a:gd name="T1" fmla="*/ 0 h 92"/>
                  <a:gd name="T2" fmla="*/ 3 w 22"/>
                  <a:gd name="T3" fmla="*/ 5 h 92"/>
                  <a:gd name="T4" fmla="*/ 2 w 22"/>
                  <a:gd name="T5" fmla="*/ 9 h 92"/>
                  <a:gd name="T6" fmla="*/ 1 w 22"/>
                  <a:gd name="T7" fmla="*/ 13 h 92"/>
                  <a:gd name="T8" fmla="*/ 0 w 22"/>
                  <a:gd name="T9" fmla="*/ 18 h 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92">
                    <a:moveTo>
                      <a:pt x="22" y="0"/>
                    </a:moveTo>
                    <a:lnTo>
                      <a:pt x="16" y="23"/>
                    </a:lnTo>
                    <a:lnTo>
                      <a:pt x="11" y="46"/>
                    </a:lnTo>
                    <a:lnTo>
                      <a:pt x="5" y="68"/>
                    </a:lnTo>
                    <a:lnTo>
                      <a:pt x="0" y="9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89" name="Line 563"/>
              <p:cNvSpPr>
                <a:spLocks noChangeShapeType="1"/>
              </p:cNvSpPr>
              <p:nvPr/>
            </p:nvSpPr>
            <p:spPr bwMode="auto">
              <a:xfrm flipH="1" flipV="1">
                <a:off x="1304" y="2869"/>
                <a:ext cx="2"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290" name="Freeform 564"/>
              <p:cNvSpPr>
                <a:spLocks/>
              </p:cNvSpPr>
              <p:nvPr/>
            </p:nvSpPr>
            <p:spPr bwMode="auto">
              <a:xfrm>
                <a:off x="1306" y="2847"/>
                <a:ext cx="10" cy="23"/>
              </a:xfrm>
              <a:custGeom>
                <a:avLst/>
                <a:gdLst>
                  <a:gd name="T0" fmla="*/ 10 w 52"/>
                  <a:gd name="T1" fmla="*/ 0 h 114"/>
                  <a:gd name="T2" fmla="*/ 7 w 52"/>
                  <a:gd name="T3" fmla="*/ 6 h 114"/>
                  <a:gd name="T4" fmla="*/ 5 w 52"/>
                  <a:gd name="T5" fmla="*/ 11 h 114"/>
                  <a:gd name="T6" fmla="*/ 2 w 52"/>
                  <a:gd name="T7" fmla="*/ 17 h 114"/>
                  <a:gd name="T8" fmla="*/ 0 w 52"/>
                  <a:gd name="T9" fmla="*/ 23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14">
                    <a:moveTo>
                      <a:pt x="52" y="0"/>
                    </a:moveTo>
                    <a:lnTo>
                      <a:pt x="38" y="28"/>
                    </a:lnTo>
                    <a:lnTo>
                      <a:pt x="25" y="56"/>
                    </a:lnTo>
                    <a:lnTo>
                      <a:pt x="12" y="85"/>
                    </a:lnTo>
                    <a:lnTo>
                      <a:pt x="0" y="11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1" name="Freeform 565"/>
              <p:cNvSpPr>
                <a:spLocks/>
              </p:cNvSpPr>
              <p:nvPr/>
            </p:nvSpPr>
            <p:spPr bwMode="auto">
              <a:xfrm>
                <a:off x="1304" y="2846"/>
                <a:ext cx="11" cy="23"/>
              </a:xfrm>
              <a:custGeom>
                <a:avLst/>
                <a:gdLst>
                  <a:gd name="T0" fmla="*/ 11 w 53"/>
                  <a:gd name="T1" fmla="*/ 0 h 115"/>
                  <a:gd name="T2" fmla="*/ 8 w 53"/>
                  <a:gd name="T3" fmla="*/ 6 h 115"/>
                  <a:gd name="T4" fmla="*/ 5 w 53"/>
                  <a:gd name="T5" fmla="*/ 11 h 115"/>
                  <a:gd name="T6" fmla="*/ 2 w 53"/>
                  <a:gd name="T7" fmla="*/ 17 h 115"/>
                  <a:gd name="T8" fmla="*/ 0 w 53"/>
                  <a:gd name="T9" fmla="*/ 23 h 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115">
                    <a:moveTo>
                      <a:pt x="53" y="0"/>
                    </a:moveTo>
                    <a:lnTo>
                      <a:pt x="39" y="28"/>
                    </a:lnTo>
                    <a:lnTo>
                      <a:pt x="25" y="56"/>
                    </a:lnTo>
                    <a:lnTo>
                      <a:pt x="12" y="85"/>
                    </a:lnTo>
                    <a:lnTo>
                      <a:pt x="0" y="11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2" name="Freeform 566"/>
              <p:cNvSpPr>
                <a:spLocks/>
              </p:cNvSpPr>
              <p:nvPr/>
            </p:nvSpPr>
            <p:spPr bwMode="auto">
              <a:xfrm>
                <a:off x="1332" y="2801"/>
                <a:ext cx="13" cy="18"/>
              </a:xfrm>
              <a:custGeom>
                <a:avLst/>
                <a:gdLst>
                  <a:gd name="T0" fmla="*/ 13 w 65"/>
                  <a:gd name="T1" fmla="*/ 0 h 92"/>
                  <a:gd name="T2" fmla="*/ 10 w 65"/>
                  <a:gd name="T3" fmla="*/ 5 h 92"/>
                  <a:gd name="T4" fmla="*/ 6 w 65"/>
                  <a:gd name="T5" fmla="*/ 9 h 92"/>
                  <a:gd name="T6" fmla="*/ 3 w 65"/>
                  <a:gd name="T7" fmla="*/ 13 h 92"/>
                  <a:gd name="T8" fmla="*/ 0 w 65"/>
                  <a:gd name="T9" fmla="*/ 18 h 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2">
                    <a:moveTo>
                      <a:pt x="65" y="0"/>
                    </a:moveTo>
                    <a:lnTo>
                      <a:pt x="48" y="23"/>
                    </a:lnTo>
                    <a:lnTo>
                      <a:pt x="32" y="45"/>
                    </a:lnTo>
                    <a:lnTo>
                      <a:pt x="16" y="68"/>
                    </a:lnTo>
                    <a:lnTo>
                      <a:pt x="0" y="9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3" name="Freeform 567"/>
              <p:cNvSpPr>
                <a:spLocks/>
              </p:cNvSpPr>
              <p:nvPr/>
            </p:nvSpPr>
            <p:spPr bwMode="auto">
              <a:xfrm>
                <a:off x="1331" y="2799"/>
                <a:ext cx="13" cy="19"/>
              </a:xfrm>
              <a:custGeom>
                <a:avLst/>
                <a:gdLst>
                  <a:gd name="T0" fmla="*/ 13 w 67"/>
                  <a:gd name="T1" fmla="*/ 0 h 95"/>
                  <a:gd name="T2" fmla="*/ 10 w 67"/>
                  <a:gd name="T3" fmla="*/ 5 h 95"/>
                  <a:gd name="T4" fmla="*/ 6 w 67"/>
                  <a:gd name="T5" fmla="*/ 9 h 95"/>
                  <a:gd name="T6" fmla="*/ 3 w 67"/>
                  <a:gd name="T7" fmla="*/ 14 h 95"/>
                  <a:gd name="T8" fmla="*/ 0 w 67"/>
                  <a:gd name="T9" fmla="*/ 19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95">
                    <a:moveTo>
                      <a:pt x="67" y="0"/>
                    </a:moveTo>
                    <a:lnTo>
                      <a:pt x="50" y="23"/>
                    </a:lnTo>
                    <a:lnTo>
                      <a:pt x="33" y="46"/>
                    </a:lnTo>
                    <a:lnTo>
                      <a:pt x="16" y="71"/>
                    </a:lnTo>
                    <a:lnTo>
                      <a:pt x="0" y="9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4" name="Freeform 568"/>
              <p:cNvSpPr>
                <a:spLocks/>
              </p:cNvSpPr>
              <p:nvPr/>
            </p:nvSpPr>
            <p:spPr bwMode="auto">
              <a:xfrm>
                <a:off x="1268" y="2790"/>
                <a:ext cx="62" cy="199"/>
              </a:xfrm>
              <a:custGeom>
                <a:avLst/>
                <a:gdLst>
                  <a:gd name="T0" fmla="*/ 62 w 310"/>
                  <a:gd name="T1" fmla="*/ 0 h 995"/>
                  <a:gd name="T2" fmla="*/ 58 w 310"/>
                  <a:gd name="T3" fmla="*/ 5 h 995"/>
                  <a:gd name="T4" fmla="*/ 54 w 310"/>
                  <a:gd name="T5" fmla="*/ 11 h 995"/>
                  <a:gd name="T6" fmla="*/ 50 w 310"/>
                  <a:gd name="T7" fmla="*/ 17 h 995"/>
                  <a:gd name="T8" fmla="*/ 46 w 310"/>
                  <a:gd name="T9" fmla="*/ 23 h 995"/>
                  <a:gd name="T10" fmla="*/ 42 w 310"/>
                  <a:gd name="T11" fmla="*/ 30 h 995"/>
                  <a:gd name="T12" fmla="*/ 38 w 310"/>
                  <a:gd name="T13" fmla="*/ 36 h 995"/>
                  <a:gd name="T14" fmla="*/ 35 w 310"/>
                  <a:gd name="T15" fmla="*/ 42 h 995"/>
                  <a:gd name="T16" fmla="*/ 32 w 310"/>
                  <a:gd name="T17" fmla="*/ 48 h 995"/>
                  <a:gd name="T18" fmla="*/ 28 w 310"/>
                  <a:gd name="T19" fmla="*/ 55 h 995"/>
                  <a:gd name="T20" fmla="*/ 25 w 310"/>
                  <a:gd name="T21" fmla="*/ 61 h 995"/>
                  <a:gd name="T22" fmla="*/ 23 w 310"/>
                  <a:gd name="T23" fmla="*/ 68 h 995"/>
                  <a:gd name="T24" fmla="*/ 20 w 310"/>
                  <a:gd name="T25" fmla="*/ 74 h 995"/>
                  <a:gd name="T26" fmla="*/ 17 w 310"/>
                  <a:gd name="T27" fmla="*/ 81 h 995"/>
                  <a:gd name="T28" fmla="*/ 15 w 310"/>
                  <a:gd name="T29" fmla="*/ 87 h 995"/>
                  <a:gd name="T30" fmla="*/ 13 w 310"/>
                  <a:gd name="T31" fmla="*/ 94 h 995"/>
                  <a:gd name="T32" fmla="*/ 11 w 310"/>
                  <a:gd name="T33" fmla="*/ 101 h 995"/>
                  <a:gd name="T34" fmla="*/ 9 w 310"/>
                  <a:gd name="T35" fmla="*/ 107 h 995"/>
                  <a:gd name="T36" fmla="*/ 7 w 310"/>
                  <a:gd name="T37" fmla="*/ 114 h 995"/>
                  <a:gd name="T38" fmla="*/ 6 w 310"/>
                  <a:gd name="T39" fmla="*/ 120 h 995"/>
                  <a:gd name="T40" fmla="*/ 4 w 310"/>
                  <a:gd name="T41" fmla="*/ 127 h 995"/>
                  <a:gd name="T42" fmla="*/ 3 w 310"/>
                  <a:gd name="T43" fmla="*/ 133 h 995"/>
                  <a:gd name="T44" fmla="*/ 2 w 310"/>
                  <a:gd name="T45" fmla="*/ 140 h 995"/>
                  <a:gd name="T46" fmla="*/ 1 w 310"/>
                  <a:gd name="T47" fmla="*/ 146 h 995"/>
                  <a:gd name="T48" fmla="*/ 1 w 310"/>
                  <a:gd name="T49" fmla="*/ 152 h 995"/>
                  <a:gd name="T50" fmla="*/ 0 w 310"/>
                  <a:gd name="T51" fmla="*/ 158 h 995"/>
                  <a:gd name="T52" fmla="*/ 0 w 310"/>
                  <a:gd name="T53" fmla="*/ 165 h 995"/>
                  <a:gd name="T54" fmla="*/ 0 w 310"/>
                  <a:gd name="T55" fmla="*/ 171 h 995"/>
                  <a:gd name="T56" fmla="*/ 0 w 310"/>
                  <a:gd name="T57" fmla="*/ 177 h 995"/>
                  <a:gd name="T58" fmla="*/ 0 w 310"/>
                  <a:gd name="T59" fmla="*/ 182 h 995"/>
                  <a:gd name="T60" fmla="*/ 1 w 310"/>
                  <a:gd name="T61" fmla="*/ 188 h 995"/>
                  <a:gd name="T62" fmla="*/ 2 w 310"/>
                  <a:gd name="T63" fmla="*/ 193 h 995"/>
                  <a:gd name="T64" fmla="*/ 3 w 310"/>
                  <a:gd name="T65" fmla="*/ 199 h 9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0" h="995">
                    <a:moveTo>
                      <a:pt x="310" y="0"/>
                    </a:moveTo>
                    <a:lnTo>
                      <a:pt x="289" y="27"/>
                    </a:lnTo>
                    <a:lnTo>
                      <a:pt x="268" y="57"/>
                    </a:lnTo>
                    <a:lnTo>
                      <a:pt x="249" y="86"/>
                    </a:lnTo>
                    <a:lnTo>
                      <a:pt x="229" y="116"/>
                    </a:lnTo>
                    <a:lnTo>
                      <a:pt x="210" y="148"/>
                    </a:lnTo>
                    <a:lnTo>
                      <a:pt x="192" y="179"/>
                    </a:lnTo>
                    <a:lnTo>
                      <a:pt x="175" y="210"/>
                    </a:lnTo>
                    <a:lnTo>
                      <a:pt x="158" y="242"/>
                    </a:lnTo>
                    <a:lnTo>
                      <a:pt x="142" y="274"/>
                    </a:lnTo>
                    <a:lnTo>
                      <a:pt x="127" y="306"/>
                    </a:lnTo>
                    <a:lnTo>
                      <a:pt x="113" y="339"/>
                    </a:lnTo>
                    <a:lnTo>
                      <a:pt x="100" y="372"/>
                    </a:lnTo>
                    <a:lnTo>
                      <a:pt x="86" y="404"/>
                    </a:lnTo>
                    <a:lnTo>
                      <a:pt x="75" y="437"/>
                    </a:lnTo>
                    <a:lnTo>
                      <a:pt x="64" y="470"/>
                    </a:lnTo>
                    <a:lnTo>
                      <a:pt x="54" y="503"/>
                    </a:lnTo>
                    <a:lnTo>
                      <a:pt x="44" y="535"/>
                    </a:lnTo>
                    <a:lnTo>
                      <a:pt x="36" y="569"/>
                    </a:lnTo>
                    <a:lnTo>
                      <a:pt x="28" y="601"/>
                    </a:lnTo>
                    <a:lnTo>
                      <a:pt x="22" y="633"/>
                    </a:lnTo>
                    <a:lnTo>
                      <a:pt x="16" y="666"/>
                    </a:lnTo>
                    <a:lnTo>
                      <a:pt x="10" y="698"/>
                    </a:lnTo>
                    <a:lnTo>
                      <a:pt x="6" y="729"/>
                    </a:lnTo>
                    <a:lnTo>
                      <a:pt x="3" y="761"/>
                    </a:lnTo>
                    <a:lnTo>
                      <a:pt x="1" y="791"/>
                    </a:lnTo>
                    <a:lnTo>
                      <a:pt x="0" y="823"/>
                    </a:lnTo>
                    <a:lnTo>
                      <a:pt x="0" y="853"/>
                    </a:lnTo>
                    <a:lnTo>
                      <a:pt x="1" y="883"/>
                    </a:lnTo>
                    <a:lnTo>
                      <a:pt x="2" y="912"/>
                    </a:lnTo>
                    <a:lnTo>
                      <a:pt x="5" y="940"/>
                    </a:lnTo>
                    <a:lnTo>
                      <a:pt x="9" y="967"/>
                    </a:lnTo>
                    <a:lnTo>
                      <a:pt x="15" y="99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5" name="Freeform 569"/>
              <p:cNvSpPr>
                <a:spLocks/>
              </p:cNvSpPr>
              <p:nvPr/>
            </p:nvSpPr>
            <p:spPr bwMode="auto">
              <a:xfrm>
                <a:off x="1599" y="2871"/>
                <a:ext cx="1" cy="21"/>
              </a:xfrm>
              <a:custGeom>
                <a:avLst/>
                <a:gdLst>
                  <a:gd name="T0" fmla="*/ 0 w 5"/>
                  <a:gd name="T1" fmla="*/ 21 h 108"/>
                  <a:gd name="T2" fmla="*/ 1 w 5"/>
                  <a:gd name="T3" fmla="*/ 16 h 108"/>
                  <a:gd name="T4" fmla="*/ 1 w 5"/>
                  <a:gd name="T5" fmla="*/ 11 h 108"/>
                  <a:gd name="T6" fmla="*/ 1 w 5"/>
                  <a:gd name="T7" fmla="*/ 5 h 108"/>
                  <a:gd name="T8" fmla="*/ 1 w 5"/>
                  <a:gd name="T9" fmla="*/ 0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08">
                    <a:moveTo>
                      <a:pt x="0" y="108"/>
                    </a:moveTo>
                    <a:lnTo>
                      <a:pt x="3" y="80"/>
                    </a:lnTo>
                    <a:lnTo>
                      <a:pt x="4" y="54"/>
                    </a:lnTo>
                    <a:lnTo>
                      <a:pt x="5" y="27"/>
                    </a:lnTo>
                    <a:lnTo>
                      <a:pt x="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6" name="Freeform 570"/>
              <p:cNvSpPr>
                <a:spLocks/>
              </p:cNvSpPr>
              <p:nvPr/>
            </p:nvSpPr>
            <p:spPr bwMode="auto">
              <a:xfrm>
                <a:off x="1594" y="2830"/>
                <a:ext cx="4" cy="18"/>
              </a:xfrm>
              <a:custGeom>
                <a:avLst/>
                <a:gdLst>
                  <a:gd name="T0" fmla="*/ 4 w 21"/>
                  <a:gd name="T1" fmla="*/ 18 h 88"/>
                  <a:gd name="T2" fmla="*/ 3 w 21"/>
                  <a:gd name="T3" fmla="*/ 13 h 88"/>
                  <a:gd name="T4" fmla="*/ 2 w 21"/>
                  <a:gd name="T5" fmla="*/ 9 h 88"/>
                  <a:gd name="T6" fmla="*/ 1 w 21"/>
                  <a:gd name="T7" fmla="*/ 4 h 88"/>
                  <a:gd name="T8" fmla="*/ 0 w 21"/>
                  <a:gd name="T9" fmla="*/ 0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88">
                    <a:moveTo>
                      <a:pt x="21" y="88"/>
                    </a:moveTo>
                    <a:lnTo>
                      <a:pt x="16" y="65"/>
                    </a:lnTo>
                    <a:lnTo>
                      <a:pt x="12" y="43"/>
                    </a:lnTo>
                    <a:lnTo>
                      <a:pt x="6" y="2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7" name="Freeform 571"/>
              <p:cNvSpPr>
                <a:spLocks/>
              </p:cNvSpPr>
              <p:nvPr/>
            </p:nvSpPr>
            <p:spPr bwMode="auto">
              <a:xfrm>
                <a:off x="1577" y="2801"/>
                <a:ext cx="9" cy="12"/>
              </a:xfrm>
              <a:custGeom>
                <a:avLst/>
                <a:gdLst>
                  <a:gd name="T0" fmla="*/ 9 w 45"/>
                  <a:gd name="T1" fmla="*/ 12 h 60"/>
                  <a:gd name="T2" fmla="*/ 7 w 45"/>
                  <a:gd name="T3" fmla="*/ 9 h 60"/>
                  <a:gd name="T4" fmla="*/ 5 w 45"/>
                  <a:gd name="T5" fmla="*/ 6 h 60"/>
                  <a:gd name="T6" fmla="*/ 2 w 45"/>
                  <a:gd name="T7" fmla="*/ 3 h 60"/>
                  <a:gd name="T8" fmla="*/ 0 w 45"/>
                  <a:gd name="T9" fmla="*/ 0 h 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0">
                    <a:moveTo>
                      <a:pt x="45" y="60"/>
                    </a:moveTo>
                    <a:lnTo>
                      <a:pt x="34" y="44"/>
                    </a:lnTo>
                    <a:lnTo>
                      <a:pt x="23" y="28"/>
                    </a:lnTo>
                    <a:lnTo>
                      <a:pt x="12" y="1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8" name="Freeform 572"/>
              <p:cNvSpPr>
                <a:spLocks/>
              </p:cNvSpPr>
              <p:nvPr/>
            </p:nvSpPr>
            <p:spPr bwMode="auto">
              <a:xfrm>
                <a:off x="1551" y="2785"/>
                <a:ext cx="13" cy="6"/>
              </a:xfrm>
              <a:custGeom>
                <a:avLst/>
                <a:gdLst>
                  <a:gd name="T0" fmla="*/ 13 w 66"/>
                  <a:gd name="T1" fmla="*/ 6 h 26"/>
                  <a:gd name="T2" fmla="*/ 10 w 66"/>
                  <a:gd name="T3" fmla="*/ 4 h 26"/>
                  <a:gd name="T4" fmla="*/ 7 w 66"/>
                  <a:gd name="T5" fmla="*/ 3 h 26"/>
                  <a:gd name="T6" fmla="*/ 4 w 66"/>
                  <a:gd name="T7" fmla="*/ 1 h 26"/>
                  <a:gd name="T8" fmla="*/ 0 w 66"/>
                  <a:gd name="T9" fmla="*/ 0 h 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6">
                    <a:moveTo>
                      <a:pt x="66" y="26"/>
                    </a:moveTo>
                    <a:lnTo>
                      <a:pt x="50" y="18"/>
                    </a:lnTo>
                    <a:lnTo>
                      <a:pt x="34" y="11"/>
                    </a:lnTo>
                    <a:lnTo>
                      <a:pt x="18" y="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299" name="Freeform 573"/>
              <p:cNvSpPr>
                <a:spLocks/>
              </p:cNvSpPr>
              <p:nvPr/>
            </p:nvSpPr>
            <p:spPr bwMode="auto">
              <a:xfrm>
                <a:off x="1518" y="2784"/>
                <a:ext cx="16" cy="2"/>
              </a:xfrm>
              <a:custGeom>
                <a:avLst/>
                <a:gdLst>
                  <a:gd name="T0" fmla="*/ 16 w 78"/>
                  <a:gd name="T1" fmla="*/ 0 h 11"/>
                  <a:gd name="T2" fmla="*/ 12 w 78"/>
                  <a:gd name="T3" fmla="*/ 0 h 11"/>
                  <a:gd name="T4" fmla="*/ 8 w 78"/>
                  <a:gd name="T5" fmla="*/ 1 h 11"/>
                  <a:gd name="T6" fmla="*/ 4 w 78"/>
                  <a:gd name="T7" fmla="*/ 1 h 11"/>
                  <a:gd name="T8" fmla="*/ 0 w 78"/>
                  <a:gd name="T9" fmla="*/ 2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1">
                    <a:moveTo>
                      <a:pt x="78" y="0"/>
                    </a:moveTo>
                    <a:lnTo>
                      <a:pt x="58" y="1"/>
                    </a:lnTo>
                    <a:lnTo>
                      <a:pt x="40" y="3"/>
                    </a:lnTo>
                    <a:lnTo>
                      <a:pt x="19" y="6"/>
                    </a:lnTo>
                    <a:lnTo>
                      <a:pt x="0" y="1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0" name="Freeform 574"/>
              <p:cNvSpPr>
                <a:spLocks/>
              </p:cNvSpPr>
              <p:nvPr/>
            </p:nvSpPr>
            <p:spPr bwMode="auto">
              <a:xfrm>
                <a:off x="1482" y="2793"/>
                <a:ext cx="17" cy="9"/>
              </a:xfrm>
              <a:custGeom>
                <a:avLst/>
                <a:gdLst>
                  <a:gd name="T0" fmla="*/ 17 w 84"/>
                  <a:gd name="T1" fmla="*/ 0 h 47"/>
                  <a:gd name="T2" fmla="*/ 13 w 84"/>
                  <a:gd name="T3" fmla="*/ 2 h 47"/>
                  <a:gd name="T4" fmla="*/ 9 w 84"/>
                  <a:gd name="T5" fmla="*/ 4 h 47"/>
                  <a:gd name="T6" fmla="*/ 4 w 84"/>
                  <a:gd name="T7" fmla="*/ 7 h 47"/>
                  <a:gd name="T8" fmla="*/ 0 w 84"/>
                  <a:gd name="T9" fmla="*/ 9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47">
                    <a:moveTo>
                      <a:pt x="84" y="0"/>
                    </a:moveTo>
                    <a:lnTo>
                      <a:pt x="63" y="10"/>
                    </a:lnTo>
                    <a:lnTo>
                      <a:pt x="42" y="21"/>
                    </a:lnTo>
                    <a:lnTo>
                      <a:pt x="21" y="34"/>
                    </a:lnTo>
                    <a:lnTo>
                      <a:pt x="0" y="4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1" name="Freeform 575"/>
              <p:cNvSpPr>
                <a:spLocks/>
              </p:cNvSpPr>
              <p:nvPr/>
            </p:nvSpPr>
            <p:spPr bwMode="auto">
              <a:xfrm>
                <a:off x="1447" y="2817"/>
                <a:ext cx="16" cy="15"/>
              </a:xfrm>
              <a:custGeom>
                <a:avLst/>
                <a:gdLst>
                  <a:gd name="T0" fmla="*/ 16 w 82"/>
                  <a:gd name="T1" fmla="*/ 0 h 77"/>
                  <a:gd name="T2" fmla="*/ 12 w 82"/>
                  <a:gd name="T3" fmla="*/ 3 h 77"/>
                  <a:gd name="T4" fmla="*/ 8 w 82"/>
                  <a:gd name="T5" fmla="*/ 7 h 77"/>
                  <a:gd name="T6" fmla="*/ 4 w 82"/>
                  <a:gd name="T7" fmla="*/ 11 h 77"/>
                  <a:gd name="T8" fmla="*/ 0 w 82"/>
                  <a:gd name="T9" fmla="*/ 15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77">
                    <a:moveTo>
                      <a:pt x="82" y="0"/>
                    </a:moveTo>
                    <a:lnTo>
                      <a:pt x="61" y="17"/>
                    </a:lnTo>
                    <a:lnTo>
                      <a:pt x="41" y="36"/>
                    </a:lnTo>
                    <a:lnTo>
                      <a:pt x="21" y="56"/>
                    </a:lnTo>
                    <a:lnTo>
                      <a:pt x="0" y="7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2" name="Freeform 576"/>
              <p:cNvSpPr>
                <a:spLocks/>
              </p:cNvSpPr>
              <p:nvPr/>
            </p:nvSpPr>
            <p:spPr bwMode="auto">
              <a:xfrm>
                <a:off x="1415" y="2854"/>
                <a:ext cx="14" cy="20"/>
              </a:xfrm>
              <a:custGeom>
                <a:avLst/>
                <a:gdLst>
                  <a:gd name="T0" fmla="*/ 14 w 71"/>
                  <a:gd name="T1" fmla="*/ 0 h 102"/>
                  <a:gd name="T2" fmla="*/ 10 w 71"/>
                  <a:gd name="T3" fmla="*/ 5 h 102"/>
                  <a:gd name="T4" fmla="*/ 7 w 71"/>
                  <a:gd name="T5" fmla="*/ 10 h 102"/>
                  <a:gd name="T6" fmla="*/ 4 w 71"/>
                  <a:gd name="T7" fmla="*/ 15 h 102"/>
                  <a:gd name="T8" fmla="*/ 0 w 71"/>
                  <a:gd name="T9" fmla="*/ 20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102">
                    <a:moveTo>
                      <a:pt x="71" y="0"/>
                    </a:moveTo>
                    <a:lnTo>
                      <a:pt x="53" y="25"/>
                    </a:lnTo>
                    <a:lnTo>
                      <a:pt x="35" y="49"/>
                    </a:lnTo>
                    <a:lnTo>
                      <a:pt x="18" y="75"/>
                    </a:lnTo>
                    <a:lnTo>
                      <a:pt x="0" y="10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3" name="Freeform 577"/>
              <p:cNvSpPr>
                <a:spLocks/>
              </p:cNvSpPr>
              <p:nvPr/>
            </p:nvSpPr>
            <p:spPr bwMode="auto">
              <a:xfrm>
                <a:off x="1390" y="2899"/>
                <a:ext cx="10" cy="23"/>
              </a:xfrm>
              <a:custGeom>
                <a:avLst/>
                <a:gdLst>
                  <a:gd name="T0" fmla="*/ 10 w 52"/>
                  <a:gd name="T1" fmla="*/ 0 h 114"/>
                  <a:gd name="T2" fmla="*/ 8 w 52"/>
                  <a:gd name="T3" fmla="*/ 6 h 114"/>
                  <a:gd name="T4" fmla="*/ 5 w 52"/>
                  <a:gd name="T5" fmla="*/ 11 h 114"/>
                  <a:gd name="T6" fmla="*/ 2 w 52"/>
                  <a:gd name="T7" fmla="*/ 17 h 114"/>
                  <a:gd name="T8" fmla="*/ 0 w 52"/>
                  <a:gd name="T9" fmla="*/ 23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114">
                    <a:moveTo>
                      <a:pt x="52" y="0"/>
                    </a:moveTo>
                    <a:lnTo>
                      <a:pt x="39" y="29"/>
                    </a:lnTo>
                    <a:lnTo>
                      <a:pt x="25" y="56"/>
                    </a:lnTo>
                    <a:lnTo>
                      <a:pt x="12" y="85"/>
                    </a:lnTo>
                    <a:lnTo>
                      <a:pt x="0" y="11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4" name="Freeform 578"/>
              <p:cNvSpPr>
                <a:spLocks/>
              </p:cNvSpPr>
              <p:nvPr/>
            </p:nvSpPr>
            <p:spPr bwMode="auto">
              <a:xfrm>
                <a:off x="1374" y="2950"/>
                <a:ext cx="6" cy="23"/>
              </a:xfrm>
              <a:custGeom>
                <a:avLst/>
                <a:gdLst>
                  <a:gd name="T0" fmla="*/ 6 w 31"/>
                  <a:gd name="T1" fmla="*/ 0 h 117"/>
                  <a:gd name="T2" fmla="*/ 4 w 31"/>
                  <a:gd name="T3" fmla="*/ 6 h 117"/>
                  <a:gd name="T4" fmla="*/ 3 w 31"/>
                  <a:gd name="T5" fmla="*/ 12 h 117"/>
                  <a:gd name="T6" fmla="*/ 1 w 31"/>
                  <a:gd name="T7" fmla="*/ 17 h 117"/>
                  <a:gd name="T8" fmla="*/ 0 w 31"/>
                  <a:gd name="T9" fmla="*/ 23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17">
                    <a:moveTo>
                      <a:pt x="31" y="0"/>
                    </a:moveTo>
                    <a:lnTo>
                      <a:pt x="23" y="29"/>
                    </a:lnTo>
                    <a:lnTo>
                      <a:pt x="14" y="59"/>
                    </a:lnTo>
                    <a:lnTo>
                      <a:pt x="7" y="88"/>
                    </a:lnTo>
                    <a:lnTo>
                      <a:pt x="0" y="11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5" name="Freeform 579"/>
              <p:cNvSpPr>
                <a:spLocks/>
              </p:cNvSpPr>
              <p:nvPr/>
            </p:nvSpPr>
            <p:spPr bwMode="auto">
              <a:xfrm>
                <a:off x="1369" y="3000"/>
                <a:ext cx="0" cy="21"/>
              </a:xfrm>
              <a:custGeom>
                <a:avLst/>
                <a:gdLst>
                  <a:gd name="T0" fmla="*/ 1 w 4"/>
                  <a:gd name="T1" fmla="*/ 0 h 108"/>
                  <a:gd name="T2" fmla="*/ 1 w 4"/>
                  <a:gd name="T3" fmla="*/ 5 h 108"/>
                  <a:gd name="T4" fmla="*/ 0 w 4"/>
                  <a:gd name="T5" fmla="*/ 11 h 108"/>
                  <a:gd name="T6" fmla="*/ 0 w 4"/>
                  <a:gd name="T7" fmla="*/ 16 h 108"/>
                  <a:gd name="T8" fmla="*/ 0 w 4"/>
                  <a:gd name="T9" fmla="*/ 21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08">
                    <a:moveTo>
                      <a:pt x="4" y="0"/>
                    </a:moveTo>
                    <a:lnTo>
                      <a:pt x="2" y="28"/>
                    </a:lnTo>
                    <a:lnTo>
                      <a:pt x="1" y="54"/>
                    </a:lnTo>
                    <a:lnTo>
                      <a:pt x="0" y="82"/>
                    </a:lnTo>
                    <a:lnTo>
                      <a:pt x="0" y="10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6" name="Freeform 580"/>
              <p:cNvSpPr>
                <a:spLocks/>
              </p:cNvSpPr>
              <p:nvPr/>
            </p:nvSpPr>
            <p:spPr bwMode="auto">
              <a:xfrm>
                <a:off x="1371" y="3044"/>
                <a:ext cx="4" cy="18"/>
              </a:xfrm>
              <a:custGeom>
                <a:avLst/>
                <a:gdLst>
                  <a:gd name="T0" fmla="*/ 0 w 21"/>
                  <a:gd name="T1" fmla="*/ 0 h 88"/>
                  <a:gd name="T2" fmla="*/ 1 w 21"/>
                  <a:gd name="T3" fmla="*/ 5 h 88"/>
                  <a:gd name="T4" fmla="*/ 2 w 21"/>
                  <a:gd name="T5" fmla="*/ 9 h 88"/>
                  <a:gd name="T6" fmla="*/ 3 w 21"/>
                  <a:gd name="T7" fmla="*/ 14 h 88"/>
                  <a:gd name="T8" fmla="*/ 4 w 21"/>
                  <a:gd name="T9" fmla="*/ 18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88">
                    <a:moveTo>
                      <a:pt x="0" y="0"/>
                    </a:moveTo>
                    <a:lnTo>
                      <a:pt x="4" y="23"/>
                    </a:lnTo>
                    <a:lnTo>
                      <a:pt x="9" y="45"/>
                    </a:lnTo>
                    <a:lnTo>
                      <a:pt x="14" y="66"/>
                    </a:lnTo>
                    <a:lnTo>
                      <a:pt x="21" y="8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7" name="Freeform 581"/>
              <p:cNvSpPr>
                <a:spLocks/>
              </p:cNvSpPr>
              <p:nvPr/>
            </p:nvSpPr>
            <p:spPr bwMode="auto">
              <a:xfrm>
                <a:off x="1383" y="3079"/>
                <a:ext cx="9" cy="12"/>
              </a:xfrm>
              <a:custGeom>
                <a:avLst/>
                <a:gdLst>
                  <a:gd name="T0" fmla="*/ 0 w 46"/>
                  <a:gd name="T1" fmla="*/ 0 h 60"/>
                  <a:gd name="T2" fmla="*/ 2 w 46"/>
                  <a:gd name="T3" fmla="*/ 3 h 60"/>
                  <a:gd name="T4" fmla="*/ 4 w 46"/>
                  <a:gd name="T5" fmla="*/ 6 h 60"/>
                  <a:gd name="T6" fmla="*/ 7 w 46"/>
                  <a:gd name="T7" fmla="*/ 9 h 60"/>
                  <a:gd name="T8" fmla="*/ 9 w 46"/>
                  <a:gd name="T9" fmla="*/ 12 h 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60">
                    <a:moveTo>
                      <a:pt x="0" y="0"/>
                    </a:moveTo>
                    <a:lnTo>
                      <a:pt x="10" y="16"/>
                    </a:lnTo>
                    <a:lnTo>
                      <a:pt x="22" y="32"/>
                    </a:lnTo>
                    <a:lnTo>
                      <a:pt x="34" y="46"/>
                    </a:lnTo>
                    <a:lnTo>
                      <a:pt x="46" y="6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8" name="Freeform 582"/>
              <p:cNvSpPr>
                <a:spLocks/>
              </p:cNvSpPr>
              <p:nvPr/>
            </p:nvSpPr>
            <p:spPr bwMode="auto">
              <a:xfrm>
                <a:off x="1405" y="3101"/>
                <a:ext cx="13" cy="5"/>
              </a:xfrm>
              <a:custGeom>
                <a:avLst/>
                <a:gdLst>
                  <a:gd name="T0" fmla="*/ 0 w 66"/>
                  <a:gd name="T1" fmla="*/ 0 h 25"/>
                  <a:gd name="T2" fmla="*/ 3 w 66"/>
                  <a:gd name="T3" fmla="*/ 2 h 25"/>
                  <a:gd name="T4" fmla="*/ 6 w 66"/>
                  <a:gd name="T5" fmla="*/ 3 h 25"/>
                  <a:gd name="T6" fmla="*/ 9 w 66"/>
                  <a:gd name="T7" fmla="*/ 4 h 25"/>
                  <a:gd name="T8" fmla="*/ 13 w 66"/>
                  <a:gd name="T9" fmla="*/ 5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5">
                    <a:moveTo>
                      <a:pt x="0" y="0"/>
                    </a:moveTo>
                    <a:lnTo>
                      <a:pt x="15" y="8"/>
                    </a:lnTo>
                    <a:lnTo>
                      <a:pt x="32" y="15"/>
                    </a:lnTo>
                    <a:lnTo>
                      <a:pt x="48" y="21"/>
                    </a:lnTo>
                    <a:lnTo>
                      <a:pt x="66" y="2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09" name="Freeform 583"/>
              <p:cNvSpPr>
                <a:spLocks/>
              </p:cNvSpPr>
              <p:nvPr/>
            </p:nvSpPr>
            <p:spPr bwMode="auto">
              <a:xfrm>
                <a:off x="1435" y="3106"/>
                <a:ext cx="16" cy="2"/>
              </a:xfrm>
              <a:custGeom>
                <a:avLst/>
                <a:gdLst>
                  <a:gd name="T0" fmla="*/ 0 w 79"/>
                  <a:gd name="T1" fmla="*/ 2 h 11"/>
                  <a:gd name="T2" fmla="*/ 4 w 79"/>
                  <a:gd name="T3" fmla="*/ 2 h 11"/>
                  <a:gd name="T4" fmla="*/ 8 w 79"/>
                  <a:gd name="T5" fmla="*/ 1 h 11"/>
                  <a:gd name="T6" fmla="*/ 12 w 79"/>
                  <a:gd name="T7" fmla="*/ 1 h 11"/>
                  <a:gd name="T8" fmla="*/ 16 w 79"/>
                  <a:gd name="T9" fmla="*/ 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9" h="11">
                    <a:moveTo>
                      <a:pt x="0" y="11"/>
                    </a:moveTo>
                    <a:lnTo>
                      <a:pt x="19" y="10"/>
                    </a:lnTo>
                    <a:lnTo>
                      <a:pt x="39" y="8"/>
                    </a:lnTo>
                    <a:lnTo>
                      <a:pt x="58" y="5"/>
                    </a:lnTo>
                    <a:lnTo>
                      <a:pt x="7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10" name="Freeform 584"/>
              <p:cNvSpPr>
                <a:spLocks/>
              </p:cNvSpPr>
              <p:nvPr/>
            </p:nvSpPr>
            <p:spPr bwMode="auto">
              <a:xfrm>
                <a:off x="1470" y="3090"/>
                <a:ext cx="17" cy="9"/>
              </a:xfrm>
              <a:custGeom>
                <a:avLst/>
                <a:gdLst>
                  <a:gd name="T0" fmla="*/ 0 w 83"/>
                  <a:gd name="T1" fmla="*/ 9 h 47"/>
                  <a:gd name="T2" fmla="*/ 4 w 83"/>
                  <a:gd name="T3" fmla="*/ 7 h 47"/>
                  <a:gd name="T4" fmla="*/ 8 w 83"/>
                  <a:gd name="T5" fmla="*/ 5 h 47"/>
                  <a:gd name="T6" fmla="*/ 13 w 83"/>
                  <a:gd name="T7" fmla="*/ 2 h 47"/>
                  <a:gd name="T8" fmla="*/ 17 w 83"/>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47">
                    <a:moveTo>
                      <a:pt x="0" y="47"/>
                    </a:moveTo>
                    <a:lnTo>
                      <a:pt x="20" y="37"/>
                    </a:lnTo>
                    <a:lnTo>
                      <a:pt x="41" y="25"/>
                    </a:lnTo>
                    <a:lnTo>
                      <a:pt x="62" y="13"/>
                    </a:lnTo>
                    <a:lnTo>
                      <a:pt x="8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11" name="Freeform 585"/>
              <p:cNvSpPr>
                <a:spLocks/>
              </p:cNvSpPr>
              <p:nvPr/>
            </p:nvSpPr>
            <p:spPr bwMode="auto">
              <a:xfrm>
                <a:off x="1506" y="3059"/>
                <a:ext cx="16" cy="16"/>
              </a:xfrm>
              <a:custGeom>
                <a:avLst/>
                <a:gdLst>
                  <a:gd name="T0" fmla="*/ 0 w 81"/>
                  <a:gd name="T1" fmla="*/ 16 h 78"/>
                  <a:gd name="T2" fmla="*/ 4 w 81"/>
                  <a:gd name="T3" fmla="*/ 13 h 78"/>
                  <a:gd name="T4" fmla="*/ 8 w 81"/>
                  <a:gd name="T5" fmla="*/ 9 h 78"/>
                  <a:gd name="T6" fmla="*/ 12 w 81"/>
                  <a:gd name="T7" fmla="*/ 5 h 78"/>
                  <a:gd name="T8" fmla="*/ 16 w 81"/>
                  <a:gd name="T9" fmla="*/ 0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78">
                    <a:moveTo>
                      <a:pt x="0" y="78"/>
                    </a:moveTo>
                    <a:lnTo>
                      <a:pt x="21" y="61"/>
                    </a:lnTo>
                    <a:lnTo>
                      <a:pt x="41" y="42"/>
                    </a:lnTo>
                    <a:lnTo>
                      <a:pt x="62" y="22"/>
                    </a:lnTo>
                    <a:lnTo>
                      <a:pt x="8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12" name="Freeform 586"/>
              <p:cNvSpPr>
                <a:spLocks/>
              </p:cNvSpPr>
              <p:nvPr/>
            </p:nvSpPr>
            <p:spPr bwMode="auto">
              <a:xfrm>
                <a:off x="1540" y="3018"/>
                <a:ext cx="14" cy="20"/>
              </a:xfrm>
              <a:custGeom>
                <a:avLst/>
                <a:gdLst>
                  <a:gd name="T0" fmla="*/ 0 w 71"/>
                  <a:gd name="T1" fmla="*/ 20 h 102"/>
                  <a:gd name="T2" fmla="*/ 4 w 71"/>
                  <a:gd name="T3" fmla="*/ 15 h 102"/>
                  <a:gd name="T4" fmla="*/ 7 w 71"/>
                  <a:gd name="T5" fmla="*/ 10 h 102"/>
                  <a:gd name="T6" fmla="*/ 11 w 71"/>
                  <a:gd name="T7" fmla="*/ 5 h 102"/>
                  <a:gd name="T8" fmla="*/ 14 w 71"/>
                  <a:gd name="T9" fmla="*/ 0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102">
                    <a:moveTo>
                      <a:pt x="0" y="102"/>
                    </a:moveTo>
                    <a:lnTo>
                      <a:pt x="18" y="77"/>
                    </a:lnTo>
                    <a:lnTo>
                      <a:pt x="37" y="53"/>
                    </a:lnTo>
                    <a:lnTo>
                      <a:pt x="54" y="27"/>
                    </a:lnTo>
                    <a:lnTo>
                      <a:pt x="7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13" name="Freeform 587"/>
              <p:cNvSpPr>
                <a:spLocks/>
              </p:cNvSpPr>
              <p:nvPr/>
            </p:nvSpPr>
            <p:spPr bwMode="auto">
              <a:xfrm>
                <a:off x="1569" y="2970"/>
                <a:ext cx="11" cy="23"/>
              </a:xfrm>
              <a:custGeom>
                <a:avLst/>
                <a:gdLst>
                  <a:gd name="T0" fmla="*/ 0 w 54"/>
                  <a:gd name="T1" fmla="*/ 23 h 114"/>
                  <a:gd name="T2" fmla="*/ 3 w 54"/>
                  <a:gd name="T3" fmla="*/ 17 h 114"/>
                  <a:gd name="T4" fmla="*/ 6 w 54"/>
                  <a:gd name="T5" fmla="*/ 12 h 114"/>
                  <a:gd name="T6" fmla="*/ 9 w 54"/>
                  <a:gd name="T7" fmla="*/ 6 h 114"/>
                  <a:gd name="T8" fmla="*/ 11 w 54"/>
                  <a:gd name="T9" fmla="*/ 0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114">
                    <a:moveTo>
                      <a:pt x="0" y="114"/>
                    </a:moveTo>
                    <a:lnTo>
                      <a:pt x="15" y="86"/>
                    </a:lnTo>
                    <a:lnTo>
                      <a:pt x="28" y="57"/>
                    </a:lnTo>
                    <a:lnTo>
                      <a:pt x="42" y="29"/>
                    </a:lnTo>
                    <a:lnTo>
                      <a:pt x="5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14" name="Freeform 588"/>
              <p:cNvSpPr>
                <a:spLocks/>
              </p:cNvSpPr>
              <p:nvPr/>
            </p:nvSpPr>
            <p:spPr bwMode="auto">
              <a:xfrm>
                <a:off x="1589" y="2919"/>
                <a:ext cx="6" cy="23"/>
              </a:xfrm>
              <a:custGeom>
                <a:avLst/>
                <a:gdLst>
                  <a:gd name="T0" fmla="*/ 0 w 31"/>
                  <a:gd name="T1" fmla="*/ 23 h 117"/>
                  <a:gd name="T2" fmla="*/ 2 w 31"/>
                  <a:gd name="T3" fmla="*/ 17 h 117"/>
                  <a:gd name="T4" fmla="*/ 3 w 31"/>
                  <a:gd name="T5" fmla="*/ 11 h 117"/>
                  <a:gd name="T6" fmla="*/ 5 w 31"/>
                  <a:gd name="T7" fmla="*/ 6 h 117"/>
                  <a:gd name="T8" fmla="*/ 6 w 31"/>
                  <a:gd name="T9" fmla="*/ 0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17">
                    <a:moveTo>
                      <a:pt x="0" y="117"/>
                    </a:moveTo>
                    <a:lnTo>
                      <a:pt x="9" y="88"/>
                    </a:lnTo>
                    <a:lnTo>
                      <a:pt x="18" y="58"/>
                    </a:lnTo>
                    <a:lnTo>
                      <a:pt x="25" y="29"/>
                    </a:lnTo>
                    <a:lnTo>
                      <a:pt x="3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15" name="Line 589"/>
              <p:cNvSpPr>
                <a:spLocks noChangeShapeType="1"/>
              </p:cNvSpPr>
              <p:nvPr/>
            </p:nvSpPr>
            <p:spPr bwMode="auto">
              <a:xfrm>
                <a:off x="1554" y="3018"/>
                <a:ext cx="5"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16" name="Line 590"/>
              <p:cNvSpPr>
                <a:spLocks noChangeShapeType="1"/>
              </p:cNvSpPr>
              <p:nvPr/>
            </p:nvSpPr>
            <p:spPr bwMode="auto">
              <a:xfrm>
                <a:off x="1553" y="3020"/>
                <a:ext cx="6"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17" name="Line 591"/>
              <p:cNvSpPr>
                <a:spLocks noChangeShapeType="1"/>
              </p:cNvSpPr>
              <p:nvPr/>
            </p:nvSpPr>
            <p:spPr bwMode="auto">
              <a:xfrm flipH="1" flipV="1">
                <a:off x="1553" y="3020"/>
                <a:ext cx="6"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18" name="Line 592"/>
              <p:cNvSpPr>
                <a:spLocks noChangeShapeType="1"/>
              </p:cNvSpPr>
              <p:nvPr/>
            </p:nvSpPr>
            <p:spPr bwMode="auto">
              <a:xfrm>
                <a:off x="1569" y="2993"/>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19" name="Line 593"/>
              <p:cNvSpPr>
                <a:spLocks noChangeShapeType="1"/>
              </p:cNvSpPr>
              <p:nvPr/>
            </p:nvSpPr>
            <p:spPr bwMode="auto">
              <a:xfrm>
                <a:off x="1569" y="2992"/>
                <a:ext cx="6"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20" name="Freeform 594"/>
              <p:cNvSpPr>
                <a:spLocks/>
              </p:cNvSpPr>
              <p:nvPr/>
            </p:nvSpPr>
            <p:spPr bwMode="auto">
              <a:xfrm>
                <a:off x="1436" y="2878"/>
                <a:ext cx="97" cy="136"/>
              </a:xfrm>
              <a:custGeom>
                <a:avLst/>
                <a:gdLst>
                  <a:gd name="T0" fmla="*/ 81 w 483"/>
                  <a:gd name="T1" fmla="*/ 2 h 676"/>
                  <a:gd name="T2" fmla="*/ 77 w 483"/>
                  <a:gd name="T3" fmla="*/ 1 h 676"/>
                  <a:gd name="T4" fmla="*/ 73 w 483"/>
                  <a:gd name="T5" fmla="*/ 0 h 676"/>
                  <a:gd name="T6" fmla="*/ 69 w 483"/>
                  <a:gd name="T7" fmla="*/ 0 h 676"/>
                  <a:gd name="T8" fmla="*/ 65 w 483"/>
                  <a:gd name="T9" fmla="*/ 1 h 676"/>
                  <a:gd name="T10" fmla="*/ 60 w 483"/>
                  <a:gd name="T11" fmla="*/ 2 h 676"/>
                  <a:gd name="T12" fmla="*/ 55 w 483"/>
                  <a:gd name="T13" fmla="*/ 4 h 676"/>
                  <a:gd name="T14" fmla="*/ 51 w 483"/>
                  <a:gd name="T15" fmla="*/ 6 h 676"/>
                  <a:gd name="T16" fmla="*/ 46 w 483"/>
                  <a:gd name="T17" fmla="*/ 9 h 676"/>
                  <a:gd name="T18" fmla="*/ 42 w 483"/>
                  <a:gd name="T19" fmla="*/ 12 h 676"/>
                  <a:gd name="T20" fmla="*/ 35 w 483"/>
                  <a:gd name="T21" fmla="*/ 18 h 676"/>
                  <a:gd name="T22" fmla="*/ 26 w 483"/>
                  <a:gd name="T23" fmla="*/ 28 h 676"/>
                  <a:gd name="T24" fmla="*/ 18 w 483"/>
                  <a:gd name="T25" fmla="*/ 40 h 676"/>
                  <a:gd name="T26" fmla="*/ 11 w 483"/>
                  <a:gd name="T27" fmla="*/ 53 h 676"/>
                  <a:gd name="T28" fmla="*/ 6 w 483"/>
                  <a:gd name="T29" fmla="*/ 67 h 676"/>
                  <a:gd name="T30" fmla="*/ 2 w 483"/>
                  <a:gd name="T31" fmla="*/ 80 h 676"/>
                  <a:gd name="T32" fmla="*/ 1 w 483"/>
                  <a:gd name="T33" fmla="*/ 89 h 676"/>
                  <a:gd name="T34" fmla="*/ 0 w 483"/>
                  <a:gd name="T35" fmla="*/ 95 h 676"/>
                  <a:gd name="T36" fmla="*/ 0 w 483"/>
                  <a:gd name="T37" fmla="*/ 101 h 676"/>
                  <a:gd name="T38" fmla="*/ 1 w 483"/>
                  <a:gd name="T39" fmla="*/ 107 h 676"/>
                  <a:gd name="T40" fmla="*/ 1 w 483"/>
                  <a:gd name="T41" fmla="*/ 112 h 676"/>
                  <a:gd name="T42" fmla="*/ 3 w 483"/>
                  <a:gd name="T43" fmla="*/ 117 h 676"/>
                  <a:gd name="T44" fmla="*/ 5 w 483"/>
                  <a:gd name="T45" fmla="*/ 121 h 676"/>
                  <a:gd name="T46" fmla="*/ 7 w 483"/>
                  <a:gd name="T47" fmla="*/ 125 h 676"/>
                  <a:gd name="T48" fmla="*/ 9 w 483"/>
                  <a:gd name="T49" fmla="*/ 128 h 676"/>
                  <a:gd name="T50" fmla="*/ 13 w 483"/>
                  <a:gd name="T51" fmla="*/ 131 h 676"/>
                  <a:gd name="T52" fmla="*/ 16 w 483"/>
                  <a:gd name="T53" fmla="*/ 134 h 676"/>
                  <a:gd name="T54" fmla="*/ 20 w 483"/>
                  <a:gd name="T55" fmla="*/ 135 h 676"/>
                  <a:gd name="T56" fmla="*/ 24 w 483"/>
                  <a:gd name="T57" fmla="*/ 136 h 676"/>
                  <a:gd name="T58" fmla="*/ 28 w 483"/>
                  <a:gd name="T59" fmla="*/ 136 h 676"/>
                  <a:gd name="T60" fmla="*/ 32 w 483"/>
                  <a:gd name="T61" fmla="*/ 135 h 676"/>
                  <a:gd name="T62" fmla="*/ 37 w 483"/>
                  <a:gd name="T63" fmla="*/ 134 h 676"/>
                  <a:gd name="T64" fmla="*/ 42 w 483"/>
                  <a:gd name="T65" fmla="*/ 132 h 676"/>
                  <a:gd name="T66" fmla="*/ 46 w 483"/>
                  <a:gd name="T67" fmla="*/ 130 h 676"/>
                  <a:gd name="T68" fmla="*/ 51 w 483"/>
                  <a:gd name="T69" fmla="*/ 127 h 676"/>
                  <a:gd name="T70" fmla="*/ 55 w 483"/>
                  <a:gd name="T71" fmla="*/ 124 h 676"/>
                  <a:gd name="T72" fmla="*/ 62 w 483"/>
                  <a:gd name="T73" fmla="*/ 118 h 676"/>
                  <a:gd name="T74" fmla="*/ 71 w 483"/>
                  <a:gd name="T75" fmla="*/ 108 h 676"/>
                  <a:gd name="T76" fmla="*/ 79 w 483"/>
                  <a:gd name="T77" fmla="*/ 96 h 676"/>
                  <a:gd name="T78" fmla="*/ 86 w 483"/>
                  <a:gd name="T79" fmla="*/ 83 h 676"/>
                  <a:gd name="T80" fmla="*/ 91 w 483"/>
                  <a:gd name="T81" fmla="*/ 69 h 676"/>
                  <a:gd name="T82" fmla="*/ 95 w 483"/>
                  <a:gd name="T83" fmla="*/ 56 h 676"/>
                  <a:gd name="T84" fmla="*/ 97 w 483"/>
                  <a:gd name="T85" fmla="*/ 47 h 676"/>
                  <a:gd name="T86" fmla="*/ 97 w 483"/>
                  <a:gd name="T87" fmla="*/ 41 h 676"/>
                  <a:gd name="T88" fmla="*/ 97 w 483"/>
                  <a:gd name="T89" fmla="*/ 35 h 676"/>
                  <a:gd name="T90" fmla="*/ 97 w 483"/>
                  <a:gd name="T91" fmla="*/ 29 h 676"/>
                  <a:gd name="T92" fmla="*/ 96 w 483"/>
                  <a:gd name="T93" fmla="*/ 24 h 676"/>
                  <a:gd name="T94" fmla="*/ 94 w 483"/>
                  <a:gd name="T95" fmla="*/ 19 h 676"/>
                  <a:gd name="T96" fmla="*/ 92 w 483"/>
                  <a:gd name="T97" fmla="*/ 15 h 676"/>
                  <a:gd name="T98" fmla="*/ 90 w 483"/>
                  <a:gd name="T99" fmla="*/ 11 h 676"/>
                  <a:gd name="T100" fmla="*/ 88 w 483"/>
                  <a:gd name="T101" fmla="*/ 8 h 676"/>
                  <a:gd name="T102" fmla="*/ 85 w 483"/>
                  <a:gd name="T103" fmla="*/ 5 h 6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3" h="676">
                    <a:moveTo>
                      <a:pt x="412" y="18"/>
                    </a:moveTo>
                    <a:lnTo>
                      <a:pt x="403" y="12"/>
                    </a:lnTo>
                    <a:lnTo>
                      <a:pt x="393" y="9"/>
                    </a:lnTo>
                    <a:lnTo>
                      <a:pt x="384" y="5"/>
                    </a:lnTo>
                    <a:lnTo>
                      <a:pt x="374" y="2"/>
                    </a:lnTo>
                    <a:lnTo>
                      <a:pt x="365" y="1"/>
                    </a:lnTo>
                    <a:lnTo>
                      <a:pt x="353" y="0"/>
                    </a:lnTo>
                    <a:lnTo>
                      <a:pt x="343" y="0"/>
                    </a:lnTo>
                    <a:lnTo>
                      <a:pt x="333" y="1"/>
                    </a:lnTo>
                    <a:lnTo>
                      <a:pt x="322" y="3"/>
                    </a:lnTo>
                    <a:lnTo>
                      <a:pt x="310" y="5"/>
                    </a:lnTo>
                    <a:lnTo>
                      <a:pt x="299" y="9"/>
                    </a:lnTo>
                    <a:lnTo>
                      <a:pt x="288" y="12"/>
                    </a:lnTo>
                    <a:lnTo>
                      <a:pt x="276" y="18"/>
                    </a:lnTo>
                    <a:lnTo>
                      <a:pt x="265" y="23"/>
                    </a:lnTo>
                    <a:lnTo>
                      <a:pt x="253" y="29"/>
                    </a:lnTo>
                    <a:lnTo>
                      <a:pt x="241" y="36"/>
                    </a:lnTo>
                    <a:lnTo>
                      <a:pt x="230" y="43"/>
                    </a:lnTo>
                    <a:lnTo>
                      <a:pt x="219" y="52"/>
                    </a:lnTo>
                    <a:lnTo>
                      <a:pt x="207" y="61"/>
                    </a:lnTo>
                    <a:lnTo>
                      <a:pt x="195" y="70"/>
                    </a:lnTo>
                    <a:lnTo>
                      <a:pt x="173" y="91"/>
                    </a:lnTo>
                    <a:lnTo>
                      <a:pt x="151" y="115"/>
                    </a:lnTo>
                    <a:lnTo>
                      <a:pt x="129" y="140"/>
                    </a:lnTo>
                    <a:lnTo>
                      <a:pt x="109" y="169"/>
                    </a:lnTo>
                    <a:lnTo>
                      <a:pt x="89" y="199"/>
                    </a:lnTo>
                    <a:lnTo>
                      <a:pt x="71" y="232"/>
                    </a:lnTo>
                    <a:lnTo>
                      <a:pt x="55" y="265"/>
                    </a:lnTo>
                    <a:lnTo>
                      <a:pt x="40" y="298"/>
                    </a:lnTo>
                    <a:lnTo>
                      <a:pt x="28" y="332"/>
                    </a:lnTo>
                    <a:lnTo>
                      <a:pt x="19" y="364"/>
                    </a:lnTo>
                    <a:lnTo>
                      <a:pt x="10" y="396"/>
                    </a:lnTo>
                    <a:lnTo>
                      <a:pt x="5" y="429"/>
                    </a:lnTo>
                    <a:lnTo>
                      <a:pt x="3" y="444"/>
                    </a:lnTo>
                    <a:lnTo>
                      <a:pt x="1" y="460"/>
                    </a:lnTo>
                    <a:lnTo>
                      <a:pt x="1" y="474"/>
                    </a:lnTo>
                    <a:lnTo>
                      <a:pt x="0" y="489"/>
                    </a:lnTo>
                    <a:lnTo>
                      <a:pt x="1" y="503"/>
                    </a:lnTo>
                    <a:lnTo>
                      <a:pt x="1" y="518"/>
                    </a:lnTo>
                    <a:lnTo>
                      <a:pt x="3" y="531"/>
                    </a:lnTo>
                    <a:lnTo>
                      <a:pt x="5" y="543"/>
                    </a:lnTo>
                    <a:lnTo>
                      <a:pt x="7" y="557"/>
                    </a:lnTo>
                    <a:lnTo>
                      <a:pt x="10" y="569"/>
                    </a:lnTo>
                    <a:lnTo>
                      <a:pt x="14" y="580"/>
                    </a:lnTo>
                    <a:lnTo>
                      <a:pt x="19" y="591"/>
                    </a:lnTo>
                    <a:lnTo>
                      <a:pt x="23" y="602"/>
                    </a:lnTo>
                    <a:lnTo>
                      <a:pt x="28" y="612"/>
                    </a:lnTo>
                    <a:lnTo>
                      <a:pt x="34" y="621"/>
                    </a:lnTo>
                    <a:lnTo>
                      <a:pt x="40" y="630"/>
                    </a:lnTo>
                    <a:lnTo>
                      <a:pt x="47" y="638"/>
                    </a:lnTo>
                    <a:lnTo>
                      <a:pt x="55" y="646"/>
                    </a:lnTo>
                    <a:lnTo>
                      <a:pt x="63" y="653"/>
                    </a:lnTo>
                    <a:lnTo>
                      <a:pt x="71" y="658"/>
                    </a:lnTo>
                    <a:lnTo>
                      <a:pt x="80" y="664"/>
                    </a:lnTo>
                    <a:lnTo>
                      <a:pt x="89" y="667"/>
                    </a:lnTo>
                    <a:lnTo>
                      <a:pt x="99" y="670"/>
                    </a:lnTo>
                    <a:lnTo>
                      <a:pt x="109" y="674"/>
                    </a:lnTo>
                    <a:lnTo>
                      <a:pt x="119" y="675"/>
                    </a:lnTo>
                    <a:lnTo>
                      <a:pt x="129" y="676"/>
                    </a:lnTo>
                    <a:lnTo>
                      <a:pt x="140" y="676"/>
                    </a:lnTo>
                    <a:lnTo>
                      <a:pt x="151" y="675"/>
                    </a:lnTo>
                    <a:lnTo>
                      <a:pt x="161" y="673"/>
                    </a:lnTo>
                    <a:lnTo>
                      <a:pt x="173" y="670"/>
                    </a:lnTo>
                    <a:lnTo>
                      <a:pt x="184" y="667"/>
                    </a:lnTo>
                    <a:lnTo>
                      <a:pt x="195" y="664"/>
                    </a:lnTo>
                    <a:lnTo>
                      <a:pt x="207" y="658"/>
                    </a:lnTo>
                    <a:lnTo>
                      <a:pt x="219" y="653"/>
                    </a:lnTo>
                    <a:lnTo>
                      <a:pt x="230" y="647"/>
                    </a:lnTo>
                    <a:lnTo>
                      <a:pt x="241" y="640"/>
                    </a:lnTo>
                    <a:lnTo>
                      <a:pt x="253" y="633"/>
                    </a:lnTo>
                    <a:lnTo>
                      <a:pt x="265" y="624"/>
                    </a:lnTo>
                    <a:lnTo>
                      <a:pt x="276" y="615"/>
                    </a:lnTo>
                    <a:lnTo>
                      <a:pt x="288" y="606"/>
                    </a:lnTo>
                    <a:lnTo>
                      <a:pt x="310" y="585"/>
                    </a:lnTo>
                    <a:lnTo>
                      <a:pt x="333" y="561"/>
                    </a:lnTo>
                    <a:lnTo>
                      <a:pt x="353" y="536"/>
                    </a:lnTo>
                    <a:lnTo>
                      <a:pt x="374" y="507"/>
                    </a:lnTo>
                    <a:lnTo>
                      <a:pt x="393" y="477"/>
                    </a:lnTo>
                    <a:lnTo>
                      <a:pt x="412" y="444"/>
                    </a:lnTo>
                    <a:lnTo>
                      <a:pt x="428" y="412"/>
                    </a:lnTo>
                    <a:lnTo>
                      <a:pt x="443" y="379"/>
                    </a:lnTo>
                    <a:lnTo>
                      <a:pt x="455" y="345"/>
                    </a:lnTo>
                    <a:lnTo>
                      <a:pt x="465" y="312"/>
                    </a:lnTo>
                    <a:lnTo>
                      <a:pt x="472" y="279"/>
                    </a:lnTo>
                    <a:lnTo>
                      <a:pt x="479" y="247"/>
                    </a:lnTo>
                    <a:lnTo>
                      <a:pt x="481" y="232"/>
                    </a:lnTo>
                    <a:lnTo>
                      <a:pt x="482" y="217"/>
                    </a:lnTo>
                    <a:lnTo>
                      <a:pt x="483" y="202"/>
                    </a:lnTo>
                    <a:lnTo>
                      <a:pt x="483" y="187"/>
                    </a:lnTo>
                    <a:lnTo>
                      <a:pt x="483" y="173"/>
                    </a:lnTo>
                    <a:lnTo>
                      <a:pt x="482" y="159"/>
                    </a:lnTo>
                    <a:lnTo>
                      <a:pt x="481" y="145"/>
                    </a:lnTo>
                    <a:lnTo>
                      <a:pt x="479" y="132"/>
                    </a:lnTo>
                    <a:lnTo>
                      <a:pt x="476" y="119"/>
                    </a:lnTo>
                    <a:lnTo>
                      <a:pt x="472" y="107"/>
                    </a:lnTo>
                    <a:lnTo>
                      <a:pt x="469" y="96"/>
                    </a:lnTo>
                    <a:lnTo>
                      <a:pt x="465" y="85"/>
                    </a:lnTo>
                    <a:lnTo>
                      <a:pt x="460" y="73"/>
                    </a:lnTo>
                    <a:lnTo>
                      <a:pt x="455" y="63"/>
                    </a:lnTo>
                    <a:lnTo>
                      <a:pt x="450" y="54"/>
                    </a:lnTo>
                    <a:lnTo>
                      <a:pt x="443" y="46"/>
                    </a:lnTo>
                    <a:lnTo>
                      <a:pt x="437" y="38"/>
                    </a:lnTo>
                    <a:lnTo>
                      <a:pt x="428" y="30"/>
                    </a:lnTo>
                    <a:lnTo>
                      <a:pt x="421" y="23"/>
                    </a:lnTo>
                    <a:lnTo>
                      <a:pt x="412" y="18"/>
                    </a:lnTo>
                    <a:close/>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21" name="Freeform 595"/>
              <p:cNvSpPr>
                <a:spLocks/>
              </p:cNvSpPr>
              <p:nvPr/>
            </p:nvSpPr>
            <p:spPr bwMode="auto">
              <a:xfrm>
                <a:off x="2162" y="1234"/>
                <a:ext cx="102" cy="88"/>
              </a:xfrm>
              <a:custGeom>
                <a:avLst/>
                <a:gdLst>
                  <a:gd name="T0" fmla="*/ 95 w 512"/>
                  <a:gd name="T1" fmla="*/ 84 h 440"/>
                  <a:gd name="T2" fmla="*/ 97 w 512"/>
                  <a:gd name="T3" fmla="*/ 76 h 440"/>
                  <a:gd name="T4" fmla="*/ 99 w 512"/>
                  <a:gd name="T5" fmla="*/ 68 h 440"/>
                  <a:gd name="T6" fmla="*/ 101 w 512"/>
                  <a:gd name="T7" fmla="*/ 61 h 440"/>
                  <a:gd name="T8" fmla="*/ 102 w 512"/>
                  <a:gd name="T9" fmla="*/ 53 h 440"/>
                  <a:gd name="T10" fmla="*/ 102 w 512"/>
                  <a:gd name="T11" fmla="*/ 47 h 440"/>
                  <a:gd name="T12" fmla="*/ 102 w 512"/>
                  <a:gd name="T13" fmla="*/ 40 h 440"/>
                  <a:gd name="T14" fmla="*/ 101 w 512"/>
                  <a:gd name="T15" fmla="*/ 33 h 440"/>
                  <a:gd name="T16" fmla="*/ 100 w 512"/>
                  <a:gd name="T17" fmla="*/ 28 h 440"/>
                  <a:gd name="T18" fmla="*/ 99 w 512"/>
                  <a:gd name="T19" fmla="*/ 22 h 440"/>
                  <a:gd name="T20" fmla="*/ 97 w 512"/>
                  <a:gd name="T21" fmla="*/ 17 h 440"/>
                  <a:gd name="T22" fmla="*/ 94 w 512"/>
                  <a:gd name="T23" fmla="*/ 13 h 440"/>
                  <a:gd name="T24" fmla="*/ 91 w 512"/>
                  <a:gd name="T25" fmla="*/ 9 h 440"/>
                  <a:gd name="T26" fmla="*/ 88 w 512"/>
                  <a:gd name="T27" fmla="*/ 6 h 440"/>
                  <a:gd name="T28" fmla="*/ 84 w 512"/>
                  <a:gd name="T29" fmla="*/ 3 h 440"/>
                  <a:gd name="T30" fmla="*/ 80 w 512"/>
                  <a:gd name="T31" fmla="*/ 1 h 440"/>
                  <a:gd name="T32" fmla="*/ 75 w 512"/>
                  <a:gd name="T33" fmla="*/ 0 h 440"/>
                  <a:gd name="T34" fmla="*/ 70 w 512"/>
                  <a:gd name="T35" fmla="*/ 0 h 440"/>
                  <a:gd name="T36" fmla="*/ 65 w 512"/>
                  <a:gd name="T37" fmla="*/ 1 h 440"/>
                  <a:gd name="T38" fmla="*/ 60 w 512"/>
                  <a:gd name="T39" fmla="*/ 2 h 440"/>
                  <a:gd name="T40" fmla="*/ 55 w 512"/>
                  <a:gd name="T41" fmla="*/ 4 h 440"/>
                  <a:gd name="T42" fmla="*/ 49 w 512"/>
                  <a:gd name="T43" fmla="*/ 6 h 440"/>
                  <a:gd name="T44" fmla="*/ 44 w 512"/>
                  <a:gd name="T45" fmla="*/ 10 h 440"/>
                  <a:gd name="T46" fmla="*/ 39 w 512"/>
                  <a:gd name="T47" fmla="*/ 14 h 440"/>
                  <a:gd name="T48" fmla="*/ 33 w 512"/>
                  <a:gd name="T49" fmla="*/ 18 h 440"/>
                  <a:gd name="T50" fmla="*/ 28 w 512"/>
                  <a:gd name="T51" fmla="*/ 23 h 440"/>
                  <a:gd name="T52" fmla="*/ 23 w 512"/>
                  <a:gd name="T53" fmla="*/ 29 h 440"/>
                  <a:gd name="T54" fmla="*/ 18 w 512"/>
                  <a:gd name="T55" fmla="*/ 35 h 440"/>
                  <a:gd name="T56" fmla="*/ 14 w 512"/>
                  <a:gd name="T57" fmla="*/ 41 h 440"/>
                  <a:gd name="T58" fmla="*/ 9 w 512"/>
                  <a:gd name="T59" fmla="*/ 48 h 440"/>
                  <a:gd name="T60" fmla="*/ 5 w 512"/>
                  <a:gd name="T61" fmla="*/ 55 h 440"/>
                  <a:gd name="T62" fmla="*/ 2 w 512"/>
                  <a:gd name="T63" fmla="*/ 63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12" h="440">
                    <a:moveTo>
                      <a:pt x="467" y="440"/>
                    </a:moveTo>
                    <a:lnTo>
                      <a:pt x="476" y="420"/>
                    </a:lnTo>
                    <a:lnTo>
                      <a:pt x="482" y="400"/>
                    </a:lnTo>
                    <a:lnTo>
                      <a:pt x="488" y="380"/>
                    </a:lnTo>
                    <a:lnTo>
                      <a:pt x="493" y="361"/>
                    </a:lnTo>
                    <a:lnTo>
                      <a:pt x="498" y="342"/>
                    </a:lnTo>
                    <a:lnTo>
                      <a:pt x="502" y="323"/>
                    </a:lnTo>
                    <a:lnTo>
                      <a:pt x="505" y="304"/>
                    </a:lnTo>
                    <a:lnTo>
                      <a:pt x="508" y="285"/>
                    </a:lnTo>
                    <a:lnTo>
                      <a:pt x="510" y="267"/>
                    </a:lnTo>
                    <a:lnTo>
                      <a:pt x="511" y="250"/>
                    </a:lnTo>
                    <a:lnTo>
                      <a:pt x="512" y="233"/>
                    </a:lnTo>
                    <a:lnTo>
                      <a:pt x="512" y="216"/>
                    </a:lnTo>
                    <a:lnTo>
                      <a:pt x="512" y="199"/>
                    </a:lnTo>
                    <a:lnTo>
                      <a:pt x="511" y="183"/>
                    </a:lnTo>
                    <a:lnTo>
                      <a:pt x="509" y="167"/>
                    </a:lnTo>
                    <a:lnTo>
                      <a:pt x="507" y="153"/>
                    </a:lnTo>
                    <a:lnTo>
                      <a:pt x="504" y="138"/>
                    </a:lnTo>
                    <a:lnTo>
                      <a:pt x="500" y="125"/>
                    </a:lnTo>
                    <a:lnTo>
                      <a:pt x="496" y="111"/>
                    </a:lnTo>
                    <a:lnTo>
                      <a:pt x="492" y="98"/>
                    </a:lnTo>
                    <a:lnTo>
                      <a:pt x="486" y="86"/>
                    </a:lnTo>
                    <a:lnTo>
                      <a:pt x="481" y="75"/>
                    </a:lnTo>
                    <a:lnTo>
                      <a:pt x="473" y="65"/>
                    </a:lnTo>
                    <a:lnTo>
                      <a:pt x="466" y="55"/>
                    </a:lnTo>
                    <a:lnTo>
                      <a:pt x="459" y="45"/>
                    </a:lnTo>
                    <a:lnTo>
                      <a:pt x="451" y="37"/>
                    </a:lnTo>
                    <a:lnTo>
                      <a:pt x="442" y="29"/>
                    </a:lnTo>
                    <a:lnTo>
                      <a:pt x="432" y="22"/>
                    </a:lnTo>
                    <a:lnTo>
                      <a:pt x="422" y="17"/>
                    </a:lnTo>
                    <a:lnTo>
                      <a:pt x="412" y="11"/>
                    </a:lnTo>
                    <a:lnTo>
                      <a:pt x="401" y="7"/>
                    </a:lnTo>
                    <a:lnTo>
                      <a:pt x="389" y="4"/>
                    </a:lnTo>
                    <a:lnTo>
                      <a:pt x="377" y="2"/>
                    </a:lnTo>
                    <a:lnTo>
                      <a:pt x="365" y="1"/>
                    </a:lnTo>
                    <a:lnTo>
                      <a:pt x="352" y="0"/>
                    </a:lnTo>
                    <a:lnTo>
                      <a:pt x="340" y="1"/>
                    </a:lnTo>
                    <a:lnTo>
                      <a:pt x="327" y="3"/>
                    </a:lnTo>
                    <a:lnTo>
                      <a:pt x="313" y="6"/>
                    </a:lnTo>
                    <a:lnTo>
                      <a:pt x="301" y="9"/>
                    </a:lnTo>
                    <a:lnTo>
                      <a:pt x="288" y="13"/>
                    </a:lnTo>
                    <a:lnTo>
                      <a:pt x="274" y="19"/>
                    </a:lnTo>
                    <a:lnTo>
                      <a:pt x="261" y="25"/>
                    </a:lnTo>
                    <a:lnTo>
                      <a:pt x="248" y="32"/>
                    </a:lnTo>
                    <a:lnTo>
                      <a:pt x="234" y="40"/>
                    </a:lnTo>
                    <a:lnTo>
                      <a:pt x="221" y="48"/>
                    </a:lnTo>
                    <a:lnTo>
                      <a:pt x="207" y="58"/>
                    </a:lnTo>
                    <a:lnTo>
                      <a:pt x="194" y="68"/>
                    </a:lnTo>
                    <a:lnTo>
                      <a:pt x="181" y="78"/>
                    </a:lnTo>
                    <a:lnTo>
                      <a:pt x="167" y="90"/>
                    </a:lnTo>
                    <a:lnTo>
                      <a:pt x="154" y="102"/>
                    </a:lnTo>
                    <a:lnTo>
                      <a:pt x="142" y="115"/>
                    </a:lnTo>
                    <a:lnTo>
                      <a:pt x="129" y="128"/>
                    </a:lnTo>
                    <a:lnTo>
                      <a:pt x="116" y="143"/>
                    </a:lnTo>
                    <a:lnTo>
                      <a:pt x="105" y="157"/>
                    </a:lnTo>
                    <a:lnTo>
                      <a:pt x="92" y="173"/>
                    </a:lnTo>
                    <a:lnTo>
                      <a:pt x="81" y="188"/>
                    </a:lnTo>
                    <a:lnTo>
                      <a:pt x="69" y="205"/>
                    </a:lnTo>
                    <a:lnTo>
                      <a:pt x="59" y="222"/>
                    </a:lnTo>
                    <a:lnTo>
                      <a:pt x="47" y="239"/>
                    </a:lnTo>
                    <a:lnTo>
                      <a:pt x="37" y="257"/>
                    </a:lnTo>
                    <a:lnTo>
                      <a:pt x="27" y="275"/>
                    </a:lnTo>
                    <a:lnTo>
                      <a:pt x="18" y="294"/>
                    </a:lnTo>
                    <a:lnTo>
                      <a:pt x="8" y="314"/>
                    </a:lnTo>
                    <a:lnTo>
                      <a:pt x="0" y="33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22" name="Freeform 596"/>
              <p:cNvSpPr>
                <a:spLocks/>
              </p:cNvSpPr>
              <p:nvPr/>
            </p:nvSpPr>
            <p:spPr bwMode="auto">
              <a:xfrm>
                <a:off x="1997" y="1130"/>
                <a:ext cx="86" cy="67"/>
              </a:xfrm>
              <a:custGeom>
                <a:avLst/>
                <a:gdLst>
                  <a:gd name="T0" fmla="*/ 86 w 430"/>
                  <a:gd name="T1" fmla="*/ 4 h 333"/>
                  <a:gd name="T2" fmla="*/ 84 w 430"/>
                  <a:gd name="T3" fmla="*/ 3 h 333"/>
                  <a:gd name="T4" fmla="*/ 81 w 430"/>
                  <a:gd name="T5" fmla="*/ 2 h 333"/>
                  <a:gd name="T6" fmla="*/ 79 w 430"/>
                  <a:gd name="T7" fmla="*/ 1 h 333"/>
                  <a:gd name="T8" fmla="*/ 76 w 430"/>
                  <a:gd name="T9" fmla="*/ 0 h 333"/>
                  <a:gd name="T10" fmla="*/ 74 w 430"/>
                  <a:gd name="T11" fmla="*/ 0 h 333"/>
                  <a:gd name="T12" fmla="*/ 71 w 430"/>
                  <a:gd name="T13" fmla="*/ 0 h 333"/>
                  <a:gd name="T14" fmla="*/ 68 w 430"/>
                  <a:gd name="T15" fmla="*/ 0 h 333"/>
                  <a:gd name="T16" fmla="*/ 66 w 430"/>
                  <a:gd name="T17" fmla="*/ 0 h 333"/>
                  <a:gd name="T18" fmla="*/ 63 w 430"/>
                  <a:gd name="T19" fmla="*/ 1 h 333"/>
                  <a:gd name="T20" fmla="*/ 60 w 430"/>
                  <a:gd name="T21" fmla="*/ 2 h 333"/>
                  <a:gd name="T22" fmla="*/ 57 w 430"/>
                  <a:gd name="T23" fmla="*/ 3 h 333"/>
                  <a:gd name="T24" fmla="*/ 54 w 430"/>
                  <a:gd name="T25" fmla="*/ 4 h 333"/>
                  <a:gd name="T26" fmla="*/ 51 w 430"/>
                  <a:gd name="T27" fmla="*/ 6 h 333"/>
                  <a:gd name="T28" fmla="*/ 48 w 430"/>
                  <a:gd name="T29" fmla="*/ 7 h 333"/>
                  <a:gd name="T30" fmla="*/ 44 w 430"/>
                  <a:gd name="T31" fmla="*/ 9 h 333"/>
                  <a:gd name="T32" fmla="*/ 41 w 430"/>
                  <a:gd name="T33" fmla="*/ 12 h 333"/>
                  <a:gd name="T34" fmla="*/ 38 w 430"/>
                  <a:gd name="T35" fmla="*/ 14 h 333"/>
                  <a:gd name="T36" fmla="*/ 35 w 430"/>
                  <a:gd name="T37" fmla="*/ 17 h 333"/>
                  <a:gd name="T38" fmla="*/ 32 w 430"/>
                  <a:gd name="T39" fmla="*/ 19 h 333"/>
                  <a:gd name="T40" fmla="*/ 29 w 430"/>
                  <a:gd name="T41" fmla="*/ 22 h 333"/>
                  <a:gd name="T42" fmla="*/ 26 w 430"/>
                  <a:gd name="T43" fmla="*/ 25 h 333"/>
                  <a:gd name="T44" fmla="*/ 24 w 430"/>
                  <a:gd name="T45" fmla="*/ 28 h 333"/>
                  <a:gd name="T46" fmla="*/ 21 w 430"/>
                  <a:gd name="T47" fmla="*/ 32 h 333"/>
                  <a:gd name="T48" fmla="*/ 18 w 430"/>
                  <a:gd name="T49" fmla="*/ 35 h 333"/>
                  <a:gd name="T50" fmla="*/ 15 w 430"/>
                  <a:gd name="T51" fmla="*/ 39 h 333"/>
                  <a:gd name="T52" fmla="*/ 13 w 430"/>
                  <a:gd name="T53" fmla="*/ 43 h 333"/>
                  <a:gd name="T54" fmla="*/ 11 w 430"/>
                  <a:gd name="T55" fmla="*/ 46 h 333"/>
                  <a:gd name="T56" fmla="*/ 8 w 430"/>
                  <a:gd name="T57" fmla="*/ 51 h 333"/>
                  <a:gd name="T58" fmla="*/ 6 w 430"/>
                  <a:gd name="T59" fmla="*/ 55 h 333"/>
                  <a:gd name="T60" fmla="*/ 4 w 430"/>
                  <a:gd name="T61" fmla="*/ 59 h 333"/>
                  <a:gd name="T62" fmla="*/ 2 w 430"/>
                  <a:gd name="T63" fmla="*/ 63 h 333"/>
                  <a:gd name="T64" fmla="*/ 0 w 430"/>
                  <a:gd name="T65" fmla="*/ 67 h 3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0" h="333">
                    <a:moveTo>
                      <a:pt x="430" y="20"/>
                    </a:moveTo>
                    <a:lnTo>
                      <a:pt x="419" y="15"/>
                    </a:lnTo>
                    <a:lnTo>
                      <a:pt x="407" y="9"/>
                    </a:lnTo>
                    <a:lnTo>
                      <a:pt x="395" y="6"/>
                    </a:lnTo>
                    <a:lnTo>
                      <a:pt x="382" y="2"/>
                    </a:lnTo>
                    <a:lnTo>
                      <a:pt x="369" y="1"/>
                    </a:lnTo>
                    <a:lnTo>
                      <a:pt x="356" y="0"/>
                    </a:lnTo>
                    <a:lnTo>
                      <a:pt x="341" y="1"/>
                    </a:lnTo>
                    <a:lnTo>
                      <a:pt x="328" y="2"/>
                    </a:lnTo>
                    <a:lnTo>
                      <a:pt x="314" y="6"/>
                    </a:lnTo>
                    <a:lnTo>
                      <a:pt x="298" y="10"/>
                    </a:lnTo>
                    <a:lnTo>
                      <a:pt x="284" y="15"/>
                    </a:lnTo>
                    <a:lnTo>
                      <a:pt x="268" y="21"/>
                    </a:lnTo>
                    <a:lnTo>
                      <a:pt x="253" y="29"/>
                    </a:lnTo>
                    <a:lnTo>
                      <a:pt x="238" y="37"/>
                    </a:lnTo>
                    <a:lnTo>
                      <a:pt x="222" y="47"/>
                    </a:lnTo>
                    <a:lnTo>
                      <a:pt x="207" y="58"/>
                    </a:lnTo>
                    <a:lnTo>
                      <a:pt x="191" y="69"/>
                    </a:lnTo>
                    <a:lnTo>
                      <a:pt x="177" y="83"/>
                    </a:lnTo>
                    <a:lnTo>
                      <a:pt x="162" y="96"/>
                    </a:lnTo>
                    <a:lnTo>
                      <a:pt x="147" y="111"/>
                    </a:lnTo>
                    <a:lnTo>
                      <a:pt x="132" y="125"/>
                    </a:lnTo>
                    <a:lnTo>
                      <a:pt x="119" y="141"/>
                    </a:lnTo>
                    <a:lnTo>
                      <a:pt x="104" y="157"/>
                    </a:lnTo>
                    <a:lnTo>
                      <a:pt x="91" y="175"/>
                    </a:lnTo>
                    <a:lnTo>
                      <a:pt x="77" y="193"/>
                    </a:lnTo>
                    <a:lnTo>
                      <a:pt x="65" y="212"/>
                    </a:lnTo>
                    <a:lnTo>
                      <a:pt x="53" y="231"/>
                    </a:lnTo>
                    <a:lnTo>
                      <a:pt x="42" y="251"/>
                    </a:lnTo>
                    <a:lnTo>
                      <a:pt x="30" y="271"/>
                    </a:lnTo>
                    <a:lnTo>
                      <a:pt x="20" y="291"/>
                    </a:lnTo>
                    <a:lnTo>
                      <a:pt x="10" y="312"/>
                    </a:lnTo>
                    <a:lnTo>
                      <a:pt x="0" y="33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23" name="Line 597"/>
              <p:cNvSpPr>
                <a:spLocks noChangeShapeType="1"/>
              </p:cNvSpPr>
              <p:nvPr/>
            </p:nvSpPr>
            <p:spPr bwMode="auto">
              <a:xfrm flipH="1">
                <a:off x="1719" y="1322"/>
                <a:ext cx="536" cy="137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24" name="Freeform 598"/>
              <p:cNvSpPr>
                <a:spLocks/>
              </p:cNvSpPr>
              <p:nvPr/>
            </p:nvSpPr>
            <p:spPr bwMode="auto">
              <a:xfrm>
                <a:off x="1567" y="2669"/>
                <a:ext cx="152" cy="134"/>
              </a:xfrm>
              <a:custGeom>
                <a:avLst/>
                <a:gdLst>
                  <a:gd name="T0" fmla="*/ 13 w 760"/>
                  <a:gd name="T1" fmla="*/ 8 h 670"/>
                  <a:gd name="T2" fmla="*/ 7 w 760"/>
                  <a:gd name="T3" fmla="*/ 23 h 670"/>
                  <a:gd name="T4" fmla="*/ 4 w 760"/>
                  <a:gd name="T5" fmla="*/ 39 h 670"/>
                  <a:gd name="T6" fmla="*/ 1 w 760"/>
                  <a:gd name="T7" fmla="*/ 53 h 670"/>
                  <a:gd name="T8" fmla="*/ 0 w 760"/>
                  <a:gd name="T9" fmla="*/ 67 h 670"/>
                  <a:gd name="T10" fmla="*/ 0 w 760"/>
                  <a:gd name="T11" fmla="*/ 81 h 670"/>
                  <a:gd name="T12" fmla="*/ 2 w 760"/>
                  <a:gd name="T13" fmla="*/ 90 h 670"/>
                  <a:gd name="T14" fmla="*/ 3 w 760"/>
                  <a:gd name="T15" fmla="*/ 96 h 670"/>
                  <a:gd name="T16" fmla="*/ 5 w 760"/>
                  <a:gd name="T17" fmla="*/ 102 h 670"/>
                  <a:gd name="T18" fmla="*/ 7 w 760"/>
                  <a:gd name="T19" fmla="*/ 107 h 670"/>
                  <a:gd name="T20" fmla="*/ 9 w 760"/>
                  <a:gd name="T21" fmla="*/ 112 h 670"/>
                  <a:gd name="T22" fmla="*/ 12 w 760"/>
                  <a:gd name="T23" fmla="*/ 116 h 670"/>
                  <a:gd name="T24" fmla="*/ 15 w 760"/>
                  <a:gd name="T25" fmla="*/ 120 h 670"/>
                  <a:gd name="T26" fmla="*/ 18 w 760"/>
                  <a:gd name="T27" fmla="*/ 123 h 670"/>
                  <a:gd name="T28" fmla="*/ 22 w 760"/>
                  <a:gd name="T29" fmla="*/ 127 h 670"/>
                  <a:gd name="T30" fmla="*/ 26 w 760"/>
                  <a:gd name="T31" fmla="*/ 129 h 670"/>
                  <a:gd name="T32" fmla="*/ 30 w 760"/>
                  <a:gd name="T33" fmla="*/ 131 h 670"/>
                  <a:gd name="T34" fmla="*/ 34 w 760"/>
                  <a:gd name="T35" fmla="*/ 133 h 670"/>
                  <a:gd name="T36" fmla="*/ 38 w 760"/>
                  <a:gd name="T37" fmla="*/ 133 h 670"/>
                  <a:gd name="T38" fmla="*/ 43 w 760"/>
                  <a:gd name="T39" fmla="*/ 134 h 670"/>
                  <a:gd name="T40" fmla="*/ 48 w 760"/>
                  <a:gd name="T41" fmla="*/ 134 h 670"/>
                  <a:gd name="T42" fmla="*/ 53 w 760"/>
                  <a:gd name="T43" fmla="*/ 134 h 670"/>
                  <a:gd name="T44" fmla="*/ 58 w 760"/>
                  <a:gd name="T45" fmla="*/ 133 h 670"/>
                  <a:gd name="T46" fmla="*/ 64 w 760"/>
                  <a:gd name="T47" fmla="*/ 131 h 670"/>
                  <a:gd name="T48" fmla="*/ 72 w 760"/>
                  <a:gd name="T49" fmla="*/ 128 h 670"/>
                  <a:gd name="T50" fmla="*/ 83 w 760"/>
                  <a:gd name="T51" fmla="*/ 122 h 670"/>
                  <a:gd name="T52" fmla="*/ 94 w 760"/>
                  <a:gd name="T53" fmla="*/ 114 h 670"/>
                  <a:gd name="T54" fmla="*/ 105 w 760"/>
                  <a:gd name="T55" fmla="*/ 104 h 670"/>
                  <a:gd name="T56" fmla="*/ 115 w 760"/>
                  <a:gd name="T57" fmla="*/ 94 h 670"/>
                  <a:gd name="T58" fmla="*/ 125 w 760"/>
                  <a:gd name="T59" fmla="*/ 81 h 670"/>
                  <a:gd name="T60" fmla="*/ 134 w 760"/>
                  <a:gd name="T61" fmla="*/ 68 h 670"/>
                  <a:gd name="T62" fmla="*/ 142 w 760"/>
                  <a:gd name="T63" fmla="*/ 54 h 670"/>
                  <a:gd name="T64" fmla="*/ 149 w 760"/>
                  <a:gd name="T65" fmla="*/ 39 h 6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60" h="670">
                    <a:moveTo>
                      <a:pt x="78" y="0"/>
                    </a:moveTo>
                    <a:lnTo>
                      <a:pt x="63" y="39"/>
                    </a:lnTo>
                    <a:lnTo>
                      <a:pt x="48" y="78"/>
                    </a:lnTo>
                    <a:lnTo>
                      <a:pt x="37" y="116"/>
                    </a:lnTo>
                    <a:lnTo>
                      <a:pt x="26" y="155"/>
                    </a:lnTo>
                    <a:lnTo>
                      <a:pt x="18" y="193"/>
                    </a:lnTo>
                    <a:lnTo>
                      <a:pt x="10" y="229"/>
                    </a:lnTo>
                    <a:lnTo>
                      <a:pt x="5" y="266"/>
                    </a:lnTo>
                    <a:lnTo>
                      <a:pt x="2" y="302"/>
                    </a:lnTo>
                    <a:lnTo>
                      <a:pt x="0" y="337"/>
                    </a:lnTo>
                    <a:lnTo>
                      <a:pt x="0" y="371"/>
                    </a:lnTo>
                    <a:lnTo>
                      <a:pt x="2" y="404"/>
                    </a:lnTo>
                    <a:lnTo>
                      <a:pt x="6" y="435"/>
                    </a:lnTo>
                    <a:lnTo>
                      <a:pt x="9" y="451"/>
                    </a:lnTo>
                    <a:lnTo>
                      <a:pt x="12" y="466"/>
                    </a:lnTo>
                    <a:lnTo>
                      <a:pt x="16" y="480"/>
                    </a:lnTo>
                    <a:lnTo>
                      <a:pt x="20" y="495"/>
                    </a:lnTo>
                    <a:lnTo>
                      <a:pt x="24" y="508"/>
                    </a:lnTo>
                    <a:lnTo>
                      <a:pt x="29" y="521"/>
                    </a:lnTo>
                    <a:lnTo>
                      <a:pt x="34" y="535"/>
                    </a:lnTo>
                    <a:lnTo>
                      <a:pt x="39" y="547"/>
                    </a:lnTo>
                    <a:lnTo>
                      <a:pt x="45" y="559"/>
                    </a:lnTo>
                    <a:lnTo>
                      <a:pt x="53" y="570"/>
                    </a:lnTo>
                    <a:lnTo>
                      <a:pt x="60" y="580"/>
                    </a:lnTo>
                    <a:lnTo>
                      <a:pt x="67" y="590"/>
                    </a:lnTo>
                    <a:lnTo>
                      <a:pt x="74" y="600"/>
                    </a:lnTo>
                    <a:lnTo>
                      <a:pt x="82" y="609"/>
                    </a:lnTo>
                    <a:lnTo>
                      <a:pt x="91" y="617"/>
                    </a:lnTo>
                    <a:lnTo>
                      <a:pt x="100" y="625"/>
                    </a:lnTo>
                    <a:lnTo>
                      <a:pt x="109" y="633"/>
                    </a:lnTo>
                    <a:lnTo>
                      <a:pt x="118" y="639"/>
                    </a:lnTo>
                    <a:lnTo>
                      <a:pt x="128" y="645"/>
                    </a:lnTo>
                    <a:lnTo>
                      <a:pt x="138" y="650"/>
                    </a:lnTo>
                    <a:lnTo>
                      <a:pt x="148" y="655"/>
                    </a:lnTo>
                    <a:lnTo>
                      <a:pt x="158" y="659"/>
                    </a:lnTo>
                    <a:lnTo>
                      <a:pt x="170" y="663"/>
                    </a:lnTo>
                    <a:lnTo>
                      <a:pt x="181" y="665"/>
                    </a:lnTo>
                    <a:lnTo>
                      <a:pt x="192" y="667"/>
                    </a:lnTo>
                    <a:lnTo>
                      <a:pt x="204" y="669"/>
                    </a:lnTo>
                    <a:lnTo>
                      <a:pt x="216" y="670"/>
                    </a:lnTo>
                    <a:lnTo>
                      <a:pt x="227" y="670"/>
                    </a:lnTo>
                    <a:lnTo>
                      <a:pt x="239" y="670"/>
                    </a:lnTo>
                    <a:lnTo>
                      <a:pt x="252" y="669"/>
                    </a:lnTo>
                    <a:lnTo>
                      <a:pt x="265" y="668"/>
                    </a:lnTo>
                    <a:lnTo>
                      <a:pt x="277" y="666"/>
                    </a:lnTo>
                    <a:lnTo>
                      <a:pt x="291" y="663"/>
                    </a:lnTo>
                    <a:lnTo>
                      <a:pt x="304" y="659"/>
                    </a:lnTo>
                    <a:lnTo>
                      <a:pt x="318" y="656"/>
                    </a:lnTo>
                    <a:lnTo>
                      <a:pt x="331" y="650"/>
                    </a:lnTo>
                    <a:lnTo>
                      <a:pt x="358" y="639"/>
                    </a:lnTo>
                    <a:lnTo>
                      <a:pt x="386" y="626"/>
                    </a:lnTo>
                    <a:lnTo>
                      <a:pt x="414" y="609"/>
                    </a:lnTo>
                    <a:lnTo>
                      <a:pt x="442" y="590"/>
                    </a:lnTo>
                    <a:lnTo>
                      <a:pt x="470" y="570"/>
                    </a:lnTo>
                    <a:lnTo>
                      <a:pt x="496" y="547"/>
                    </a:lnTo>
                    <a:lnTo>
                      <a:pt x="523" y="522"/>
                    </a:lnTo>
                    <a:lnTo>
                      <a:pt x="549" y="496"/>
                    </a:lnTo>
                    <a:lnTo>
                      <a:pt x="574" y="468"/>
                    </a:lnTo>
                    <a:lnTo>
                      <a:pt x="599" y="438"/>
                    </a:lnTo>
                    <a:lnTo>
                      <a:pt x="623" y="407"/>
                    </a:lnTo>
                    <a:lnTo>
                      <a:pt x="645" y="374"/>
                    </a:lnTo>
                    <a:lnTo>
                      <a:pt x="668" y="341"/>
                    </a:lnTo>
                    <a:lnTo>
                      <a:pt x="688" y="305"/>
                    </a:lnTo>
                    <a:lnTo>
                      <a:pt x="709" y="270"/>
                    </a:lnTo>
                    <a:lnTo>
                      <a:pt x="727" y="232"/>
                    </a:lnTo>
                    <a:lnTo>
                      <a:pt x="745" y="194"/>
                    </a:lnTo>
                    <a:lnTo>
                      <a:pt x="760" y="15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25" name="Freeform 599"/>
              <p:cNvSpPr>
                <a:spLocks/>
              </p:cNvSpPr>
              <p:nvPr/>
            </p:nvSpPr>
            <p:spPr bwMode="auto">
              <a:xfrm>
                <a:off x="1402" y="2566"/>
                <a:ext cx="24" cy="128"/>
              </a:xfrm>
              <a:custGeom>
                <a:avLst/>
                <a:gdLst>
                  <a:gd name="T0" fmla="*/ 15 w 121"/>
                  <a:gd name="T1" fmla="*/ 0 h 641"/>
                  <a:gd name="T2" fmla="*/ 13 w 121"/>
                  <a:gd name="T3" fmla="*/ 5 h 641"/>
                  <a:gd name="T4" fmla="*/ 11 w 121"/>
                  <a:gd name="T5" fmla="*/ 11 h 641"/>
                  <a:gd name="T6" fmla="*/ 10 w 121"/>
                  <a:gd name="T7" fmla="*/ 16 h 641"/>
                  <a:gd name="T8" fmla="*/ 8 w 121"/>
                  <a:gd name="T9" fmla="*/ 21 h 641"/>
                  <a:gd name="T10" fmla="*/ 6 w 121"/>
                  <a:gd name="T11" fmla="*/ 26 h 641"/>
                  <a:gd name="T12" fmla="*/ 5 w 121"/>
                  <a:gd name="T13" fmla="*/ 31 h 641"/>
                  <a:gd name="T14" fmla="*/ 4 w 121"/>
                  <a:gd name="T15" fmla="*/ 36 h 641"/>
                  <a:gd name="T16" fmla="*/ 3 w 121"/>
                  <a:gd name="T17" fmla="*/ 41 h 641"/>
                  <a:gd name="T18" fmla="*/ 2 w 121"/>
                  <a:gd name="T19" fmla="*/ 46 h 641"/>
                  <a:gd name="T20" fmla="*/ 1 w 121"/>
                  <a:gd name="T21" fmla="*/ 51 h 641"/>
                  <a:gd name="T22" fmla="*/ 1 w 121"/>
                  <a:gd name="T23" fmla="*/ 56 h 641"/>
                  <a:gd name="T24" fmla="*/ 0 w 121"/>
                  <a:gd name="T25" fmla="*/ 60 h 641"/>
                  <a:gd name="T26" fmla="*/ 0 w 121"/>
                  <a:gd name="T27" fmla="*/ 65 h 641"/>
                  <a:gd name="T28" fmla="*/ 0 w 121"/>
                  <a:gd name="T29" fmla="*/ 69 h 641"/>
                  <a:gd name="T30" fmla="*/ 0 w 121"/>
                  <a:gd name="T31" fmla="*/ 74 h 641"/>
                  <a:gd name="T32" fmla="*/ 0 w 121"/>
                  <a:gd name="T33" fmla="*/ 78 h 641"/>
                  <a:gd name="T34" fmla="*/ 1 w 121"/>
                  <a:gd name="T35" fmla="*/ 82 h 641"/>
                  <a:gd name="T36" fmla="*/ 1 w 121"/>
                  <a:gd name="T37" fmla="*/ 86 h 641"/>
                  <a:gd name="T38" fmla="*/ 2 w 121"/>
                  <a:gd name="T39" fmla="*/ 91 h 641"/>
                  <a:gd name="T40" fmla="*/ 3 w 121"/>
                  <a:gd name="T41" fmla="*/ 94 h 641"/>
                  <a:gd name="T42" fmla="*/ 4 w 121"/>
                  <a:gd name="T43" fmla="*/ 98 h 641"/>
                  <a:gd name="T44" fmla="*/ 5 w 121"/>
                  <a:gd name="T45" fmla="*/ 102 h 641"/>
                  <a:gd name="T46" fmla="*/ 6 w 121"/>
                  <a:gd name="T47" fmla="*/ 105 h 641"/>
                  <a:gd name="T48" fmla="*/ 7 w 121"/>
                  <a:gd name="T49" fmla="*/ 108 h 641"/>
                  <a:gd name="T50" fmla="*/ 9 w 121"/>
                  <a:gd name="T51" fmla="*/ 111 h 641"/>
                  <a:gd name="T52" fmla="*/ 11 w 121"/>
                  <a:gd name="T53" fmla="*/ 114 h 641"/>
                  <a:gd name="T54" fmla="*/ 12 w 121"/>
                  <a:gd name="T55" fmla="*/ 117 h 641"/>
                  <a:gd name="T56" fmla="*/ 14 w 121"/>
                  <a:gd name="T57" fmla="*/ 120 h 641"/>
                  <a:gd name="T58" fmla="*/ 17 w 121"/>
                  <a:gd name="T59" fmla="*/ 122 h 641"/>
                  <a:gd name="T60" fmla="*/ 19 w 121"/>
                  <a:gd name="T61" fmla="*/ 124 h 641"/>
                  <a:gd name="T62" fmla="*/ 21 w 121"/>
                  <a:gd name="T63" fmla="*/ 126 h 641"/>
                  <a:gd name="T64" fmla="*/ 24 w 121"/>
                  <a:gd name="T65" fmla="*/ 128 h 64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1" h="641">
                    <a:moveTo>
                      <a:pt x="78" y="0"/>
                    </a:moveTo>
                    <a:lnTo>
                      <a:pt x="67" y="26"/>
                    </a:lnTo>
                    <a:lnTo>
                      <a:pt x="57" y="53"/>
                    </a:lnTo>
                    <a:lnTo>
                      <a:pt x="48" y="78"/>
                    </a:lnTo>
                    <a:lnTo>
                      <a:pt x="40" y="104"/>
                    </a:lnTo>
                    <a:lnTo>
                      <a:pt x="32" y="129"/>
                    </a:lnTo>
                    <a:lnTo>
                      <a:pt x="25" y="155"/>
                    </a:lnTo>
                    <a:lnTo>
                      <a:pt x="19" y="181"/>
                    </a:lnTo>
                    <a:lnTo>
                      <a:pt x="14" y="205"/>
                    </a:lnTo>
                    <a:lnTo>
                      <a:pt x="10" y="231"/>
                    </a:lnTo>
                    <a:lnTo>
                      <a:pt x="7" y="254"/>
                    </a:lnTo>
                    <a:lnTo>
                      <a:pt x="4" y="279"/>
                    </a:lnTo>
                    <a:lnTo>
                      <a:pt x="2" y="302"/>
                    </a:lnTo>
                    <a:lnTo>
                      <a:pt x="1" y="325"/>
                    </a:lnTo>
                    <a:lnTo>
                      <a:pt x="0" y="348"/>
                    </a:lnTo>
                    <a:lnTo>
                      <a:pt x="0" y="370"/>
                    </a:lnTo>
                    <a:lnTo>
                      <a:pt x="1" y="392"/>
                    </a:lnTo>
                    <a:lnTo>
                      <a:pt x="3" y="413"/>
                    </a:lnTo>
                    <a:lnTo>
                      <a:pt x="6" y="433"/>
                    </a:lnTo>
                    <a:lnTo>
                      <a:pt x="9" y="454"/>
                    </a:lnTo>
                    <a:lnTo>
                      <a:pt x="13" y="472"/>
                    </a:lnTo>
                    <a:lnTo>
                      <a:pt x="18" y="491"/>
                    </a:lnTo>
                    <a:lnTo>
                      <a:pt x="23" y="509"/>
                    </a:lnTo>
                    <a:lnTo>
                      <a:pt x="29" y="526"/>
                    </a:lnTo>
                    <a:lnTo>
                      <a:pt x="37" y="543"/>
                    </a:lnTo>
                    <a:lnTo>
                      <a:pt x="45" y="558"/>
                    </a:lnTo>
                    <a:lnTo>
                      <a:pt x="53" y="573"/>
                    </a:lnTo>
                    <a:lnTo>
                      <a:pt x="63" y="586"/>
                    </a:lnTo>
                    <a:lnTo>
                      <a:pt x="73" y="599"/>
                    </a:lnTo>
                    <a:lnTo>
                      <a:pt x="84" y="612"/>
                    </a:lnTo>
                    <a:lnTo>
                      <a:pt x="95" y="622"/>
                    </a:lnTo>
                    <a:lnTo>
                      <a:pt x="107" y="632"/>
                    </a:lnTo>
                    <a:lnTo>
                      <a:pt x="121" y="64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26" name="Line 600"/>
              <p:cNvSpPr>
                <a:spLocks noChangeShapeType="1"/>
              </p:cNvSpPr>
              <p:nvPr/>
            </p:nvSpPr>
            <p:spPr bwMode="auto">
              <a:xfrm>
                <a:off x="2162" y="130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27" name="Line 601"/>
              <p:cNvSpPr>
                <a:spLocks noChangeShapeType="1"/>
              </p:cNvSpPr>
              <p:nvPr/>
            </p:nvSpPr>
            <p:spPr bwMode="auto">
              <a:xfrm flipV="1">
                <a:off x="1583" y="1300"/>
                <a:ext cx="579" cy="136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28" name="Line 602"/>
              <p:cNvSpPr>
                <a:spLocks noChangeShapeType="1"/>
              </p:cNvSpPr>
              <p:nvPr/>
            </p:nvSpPr>
            <p:spPr bwMode="auto">
              <a:xfrm>
                <a:off x="1997" y="1197"/>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29" name="Line 603"/>
              <p:cNvSpPr>
                <a:spLocks noChangeShapeType="1"/>
              </p:cNvSpPr>
              <p:nvPr/>
            </p:nvSpPr>
            <p:spPr bwMode="auto">
              <a:xfrm flipV="1">
                <a:off x="1418" y="1197"/>
                <a:ext cx="579" cy="136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30" name="Line 604"/>
              <p:cNvSpPr>
                <a:spLocks noChangeShapeType="1"/>
              </p:cNvSpPr>
              <p:nvPr/>
            </p:nvSpPr>
            <p:spPr bwMode="auto">
              <a:xfrm>
                <a:off x="2083" y="1134"/>
                <a:ext cx="165" cy="10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31" name="Line 605"/>
              <p:cNvSpPr>
                <a:spLocks noChangeShapeType="1"/>
              </p:cNvSpPr>
              <p:nvPr/>
            </p:nvSpPr>
            <p:spPr bwMode="auto">
              <a:xfrm>
                <a:off x="1426" y="2694"/>
                <a:ext cx="165" cy="10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332" name="Freeform 606"/>
              <p:cNvSpPr>
                <a:spLocks/>
              </p:cNvSpPr>
              <p:nvPr/>
            </p:nvSpPr>
            <p:spPr bwMode="auto">
              <a:xfrm>
                <a:off x="660" y="2302"/>
                <a:ext cx="282" cy="450"/>
              </a:xfrm>
              <a:custGeom>
                <a:avLst/>
                <a:gdLst>
                  <a:gd name="T0" fmla="*/ 278 w 1408"/>
                  <a:gd name="T1" fmla="*/ 9 h 2252"/>
                  <a:gd name="T2" fmla="*/ 270 w 1408"/>
                  <a:gd name="T3" fmla="*/ 5 h 2252"/>
                  <a:gd name="T4" fmla="*/ 261 w 1408"/>
                  <a:gd name="T5" fmla="*/ 3 h 2252"/>
                  <a:gd name="T6" fmla="*/ 252 w 1408"/>
                  <a:gd name="T7" fmla="*/ 1 h 2252"/>
                  <a:gd name="T8" fmla="*/ 243 w 1408"/>
                  <a:gd name="T9" fmla="*/ 0 h 2252"/>
                  <a:gd name="T10" fmla="*/ 233 w 1408"/>
                  <a:gd name="T11" fmla="*/ 0 h 2252"/>
                  <a:gd name="T12" fmla="*/ 223 w 1408"/>
                  <a:gd name="T13" fmla="*/ 1 h 2252"/>
                  <a:gd name="T14" fmla="*/ 213 w 1408"/>
                  <a:gd name="T15" fmla="*/ 3 h 2252"/>
                  <a:gd name="T16" fmla="*/ 203 w 1408"/>
                  <a:gd name="T17" fmla="*/ 6 h 2252"/>
                  <a:gd name="T18" fmla="*/ 192 w 1408"/>
                  <a:gd name="T19" fmla="*/ 10 h 2252"/>
                  <a:gd name="T20" fmla="*/ 182 w 1408"/>
                  <a:gd name="T21" fmla="*/ 15 h 2252"/>
                  <a:gd name="T22" fmla="*/ 171 w 1408"/>
                  <a:gd name="T23" fmla="*/ 21 h 2252"/>
                  <a:gd name="T24" fmla="*/ 160 w 1408"/>
                  <a:gd name="T25" fmla="*/ 28 h 2252"/>
                  <a:gd name="T26" fmla="*/ 149 w 1408"/>
                  <a:gd name="T27" fmla="*/ 35 h 2252"/>
                  <a:gd name="T28" fmla="*/ 139 w 1408"/>
                  <a:gd name="T29" fmla="*/ 44 h 2252"/>
                  <a:gd name="T30" fmla="*/ 128 w 1408"/>
                  <a:gd name="T31" fmla="*/ 53 h 2252"/>
                  <a:gd name="T32" fmla="*/ 117 w 1408"/>
                  <a:gd name="T33" fmla="*/ 63 h 2252"/>
                  <a:gd name="T34" fmla="*/ 107 w 1408"/>
                  <a:gd name="T35" fmla="*/ 74 h 2252"/>
                  <a:gd name="T36" fmla="*/ 97 w 1408"/>
                  <a:gd name="T37" fmla="*/ 86 h 2252"/>
                  <a:gd name="T38" fmla="*/ 87 w 1408"/>
                  <a:gd name="T39" fmla="*/ 98 h 2252"/>
                  <a:gd name="T40" fmla="*/ 78 w 1408"/>
                  <a:gd name="T41" fmla="*/ 110 h 2252"/>
                  <a:gd name="T42" fmla="*/ 68 w 1408"/>
                  <a:gd name="T43" fmla="*/ 123 h 2252"/>
                  <a:gd name="T44" fmla="*/ 60 w 1408"/>
                  <a:gd name="T45" fmla="*/ 137 h 2252"/>
                  <a:gd name="T46" fmla="*/ 52 w 1408"/>
                  <a:gd name="T47" fmla="*/ 151 h 2252"/>
                  <a:gd name="T48" fmla="*/ 44 w 1408"/>
                  <a:gd name="T49" fmla="*/ 165 h 2252"/>
                  <a:gd name="T50" fmla="*/ 37 w 1408"/>
                  <a:gd name="T51" fmla="*/ 179 h 2252"/>
                  <a:gd name="T52" fmla="*/ 31 w 1408"/>
                  <a:gd name="T53" fmla="*/ 194 h 2252"/>
                  <a:gd name="T54" fmla="*/ 25 w 1408"/>
                  <a:gd name="T55" fmla="*/ 209 h 2252"/>
                  <a:gd name="T56" fmla="*/ 20 w 1408"/>
                  <a:gd name="T57" fmla="*/ 224 h 2252"/>
                  <a:gd name="T58" fmla="*/ 15 w 1408"/>
                  <a:gd name="T59" fmla="*/ 239 h 2252"/>
                  <a:gd name="T60" fmla="*/ 11 w 1408"/>
                  <a:gd name="T61" fmla="*/ 254 h 2252"/>
                  <a:gd name="T62" fmla="*/ 7 w 1408"/>
                  <a:gd name="T63" fmla="*/ 270 h 2252"/>
                  <a:gd name="T64" fmla="*/ 4 w 1408"/>
                  <a:gd name="T65" fmla="*/ 285 h 2252"/>
                  <a:gd name="T66" fmla="*/ 2 w 1408"/>
                  <a:gd name="T67" fmla="*/ 300 h 2252"/>
                  <a:gd name="T68" fmla="*/ 1 w 1408"/>
                  <a:gd name="T69" fmla="*/ 314 h 2252"/>
                  <a:gd name="T70" fmla="*/ 0 w 1408"/>
                  <a:gd name="T71" fmla="*/ 328 h 2252"/>
                  <a:gd name="T72" fmla="*/ 0 w 1408"/>
                  <a:gd name="T73" fmla="*/ 341 h 2252"/>
                  <a:gd name="T74" fmla="*/ 1 w 1408"/>
                  <a:gd name="T75" fmla="*/ 354 h 2252"/>
                  <a:gd name="T76" fmla="*/ 2 w 1408"/>
                  <a:gd name="T77" fmla="*/ 367 h 2252"/>
                  <a:gd name="T78" fmla="*/ 4 w 1408"/>
                  <a:gd name="T79" fmla="*/ 378 h 2252"/>
                  <a:gd name="T80" fmla="*/ 7 w 1408"/>
                  <a:gd name="T81" fmla="*/ 390 h 2252"/>
                  <a:gd name="T82" fmla="*/ 10 w 1408"/>
                  <a:gd name="T83" fmla="*/ 400 h 2252"/>
                  <a:gd name="T84" fmla="*/ 14 w 1408"/>
                  <a:gd name="T85" fmla="*/ 410 h 2252"/>
                  <a:gd name="T86" fmla="*/ 19 w 1408"/>
                  <a:gd name="T87" fmla="*/ 419 h 2252"/>
                  <a:gd name="T88" fmla="*/ 25 w 1408"/>
                  <a:gd name="T89" fmla="*/ 427 h 2252"/>
                  <a:gd name="T90" fmla="*/ 31 w 1408"/>
                  <a:gd name="T91" fmla="*/ 435 h 2252"/>
                  <a:gd name="T92" fmla="*/ 37 w 1408"/>
                  <a:gd name="T93" fmla="*/ 442 h 2252"/>
                  <a:gd name="T94" fmla="*/ 44 w 1408"/>
                  <a:gd name="T95" fmla="*/ 447 h 225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408" h="2252">
                    <a:moveTo>
                      <a:pt x="1408" y="59"/>
                    </a:moveTo>
                    <a:lnTo>
                      <a:pt x="1389" y="46"/>
                    </a:lnTo>
                    <a:lnTo>
                      <a:pt x="1368" y="36"/>
                    </a:lnTo>
                    <a:lnTo>
                      <a:pt x="1348" y="27"/>
                    </a:lnTo>
                    <a:lnTo>
                      <a:pt x="1326" y="20"/>
                    </a:lnTo>
                    <a:lnTo>
                      <a:pt x="1305" y="13"/>
                    </a:lnTo>
                    <a:lnTo>
                      <a:pt x="1282" y="7"/>
                    </a:lnTo>
                    <a:lnTo>
                      <a:pt x="1259" y="4"/>
                    </a:lnTo>
                    <a:lnTo>
                      <a:pt x="1236" y="1"/>
                    </a:lnTo>
                    <a:lnTo>
                      <a:pt x="1212" y="0"/>
                    </a:lnTo>
                    <a:lnTo>
                      <a:pt x="1189" y="0"/>
                    </a:lnTo>
                    <a:lnTo>
                      <a:pt x="1164" y="0"/>
                    </a:lnTo>
                    <a:lnTo>
                      <a:pt x="1140" y="2"/>
                    </a:lnTo>
                    <a:lnTo>
                      <a:pt x="1115" y="5"/>
                    </a:lnTo>
                    <a:lnTo>
                      <a:pt x="1090" y="10"/>
                    </a:lnTo>
                    <a:lnTo>
                      <a:pt x="1064" y="16"/>
                    </a:lnTo>
                    <a:lnTo>
                      <a:pt x="1039" y="23"/>
                    </a:lnTo>
                    <a:lnTo>
                      <a:pt x="1013" y="31"/>
                    </a:lnTo>
                    <a:lnTo>
                      <a:pt x="986" y="40"/>
                    </a:lnTo>
                    <a:lnTo>
                      <a:pt x="961" y="51"/>
                    </a:lnTo>
                    <a:lnTo>
                      <a:pt x="934" y="62"/>
                    </a:lnTo>
                    <a:lnTo>
                      <a:pt x="907" y="75"/>
                    </a:lnTo>
                    <a:lnTo>
                      <a:pt x="881" y="89"/>
                    </a:lnTo>
                    <a:lnTo>
                      <a:pt x="854" y="104"/>
                    </a:lnTo>
                    <a:lnTo>
                      <a:pt x="827" y="120"/>
                    </a:lnTo>
                    <a:lnTo>
                      <a:pt x="799" y="138"/>
                    </a:lnTo>
                    <a:lnTo>
                      <a:pt x="773" y="155"/>
                    </a:lnTo>
                    <a:lnTo>
                      <a:pt x="746" y="176"/>
                    </a:lnTo>
                    <a:lnTo>
                      <a:pt x="718" y="197"/>
                    </a:lnTo>
                    <a:lnTo>
                      <a:pt x="692" y="218"/>
                    </a:lnTo>
                    <a:lnTo>
                      <a:pt x="665" y="241"/>
                    </a:lnTo>
                    <a:lnTo>
                      <a:pt x="638" y="265"/>
                    </a:lnTo>
                    <a:lnTo>
                      <a:pt x="612" y="290"/>
                    </a:lnTo>
                    <a:lnTo>
                      <a:pt x="585" y="316"/>
                    </a:lnTo>
                    <a:lnTo>
                      <a:pt x="558" y="344"/>
                    </a:lnTo>
                    <a:lnTo>
                      <a:pt x="532" y="370"/>
                    </a:lnTo>
                    <a:lnTo>
                      <a:pt x="508" y="399"/>
                    </a:lnTo>
                    <a:lnTo>
                      <a:pt x="482" y="428"/>
                    </a:lnTo>
                    <a:lnTo>
                      <a:pt x="459" y="458"/>
                    </a:lnTo>
                    <a:lnTo>
                      <a:pt x="434" y="490"/>
                    </a:lnTo>
                    <a:lnTo>
                      <a:pt x="410" y="521"/>
                    </a:lnTo>
                    <a:lnTo>
                      <a:pt x="388" y="552"/>
                    </a:lnTo>
                    <a:lnTo>
                      <a:pt x="365" y="584"/>
                    </a:lnTo>
                    <a:lnTo>
                      <a:pt x="342" y="618"/>
                    </a:lnTo>
                    <a:lnTo>
                      <a:pt x="322" y="651"/>
                    </a:lnTo>
                    <a:lnTo>
                      <a:pt x="300" y="685"/>
                    </a:lnTo>
                    <a:lnTo>
                      <a:pt x="280" y="719"/>
                    </a:lnTo>
                    <a:lnTo>
                      <a:pt x="260" y="755"/>
                    </a:lnTo>
                    <a:lnTo>
                      <a:pt x="241" y="789"/>
                    </a:lnTo>
                    <a:lnTo>
                      <a:pt x="222" y="825"/>
                    </a:lnTo>
                    <a:lnTo>
                      <a:pt x="205" y="862"/>
                    </a:lnTo>
                    <a:lnTo>
                      <a:pt x="187" y="897"/>
                    </a:lnTo>
                    <a:lnTo>
                      <a:pt x="171" y="934"/>
                    </a:lnTo>
                    <a:lnTo>
                      <a:pt x="155" y="971"/>
                    </a:lnTo>
                    <a:lnTo>
                      <a:pt x="139" y="1009"/>
                    </a:lnTo>
                    <a:lnTo>
                      <a:pt x="125" y="1045"/>
                    </a:lnTo>
                    <a:lnTo>
                      <a:pt x="110" y="1083"/>
                    </a:lnTo>
                    <a:lnTo>
                      <a:pt x="98" y="1121"/>
                    </a:lnTo>
                    <a:lnTo>
                      <a:pt x="86" y="1159"/>
                    </a:lnTo>
                    <a:lnTo>
                      <a:pt x="73" y="1197"/>
                    </a:lnTo>
                    <a:lnTo>
                      <a:pt x="63" y="1235"/>
                    </a:lnTo>
                    <a:lnTo>
                      <a:pt x="53" y="1273"/>
                    </a:lnTo>
                    <a:lnTo>
                      <a:pt x="44" y="1310"/>
                    </a:lnTo>
                    <a:lnTo>
                      <a:pt x="35" y="1349"/>
                    </a:lnTo>
                    <a:lnTo>
                      <a:pt x="27" y="1387"/>
                    </a:lnTo>
                    <a:lnTo>
                      <a:pt x="21" y="1424"/>
                    </a:lnTo>
                    <a:lnTo>
                      <a:pt x="15" y="1462"/>
                    </a:lnTo>
                    <a:lnTo>
                      <a:pt x="10" y="1499"/>
                    </a:lnTo>
                    <a:lnTo>
                      <a:pt x="7" y="1534"/>
                    </a:lnTo>
                    <a:lnTo>
                      <a:pt x="4" y="1571"/>
                    </a:lnTo>
                    <a:lnTo>
                      <a:pt x="1" y="1606"/>
                    </a:lnTo>
                    <a:lnTo>
                      <a:pt x="0" y="1640"/>
                    </a:lnTo>
                    <a:lnTo>
                      <a:pt x="0" y="1675"/>
                    </a:lnTo>
                    <a:lnTo>
                      <a:pt x="0" y="1708"/>
                    </a:lnTo>
                    <a:lnTo>
                      <a:pt x="2" y="1740"/>
                    </a:lnTo>
                    <a:lnTo>
                      <a:pt x="4" y="1773"/>
                    </a:lnTo>
                    <a:lnTo>
                      <a:pt x="7" y="1804"/>
                    </a:lnTo>
                    <a:lnTo>
                      <a:pt x="11" y="1835"/>
                    </a:lnTo>
                    <a:lnTo>
                      <a:pt x="15" y="1864"/>
                    </a:lnTo>
                    <a:lnTo>
                      <a:pt x="21" y="1894"/>
                    </a:lnTo>
                    <a:lnTo>
                      <a:pt x="27" y="1922"/>
                    </a:lnTo>
                    <a:lnTo>
                      <a:pt x="34" y="1950"/>
                    </a:lnTo>
                    <a:lnTo>
                      <a:pt x="43" y="1976"/>
                    </a:lnTo>
                    <a:lnTo>
                      <a:pt x="52" y="2002"/>
                    </a:lnTo>
                    <a:lnTo>
                      <a:pt x="62" y="2028"/>
                    </a:lnTo>
                    <a:lnTo>
                      <a:pt x="72" y="2051"/>
                    </a:lnTo>
                    <a:lnTo>
                      <a:pt x="84" y="2074"/>
                    </a:lnTo>
                    <a:lnTo>
                      <a:pt x="96" y="2097"/>
                    </a:lnTo>
                    <a:lnTo>
                      <a:pt x="109" y="2118"/>
                    </a:lnTo>
                    <a:lnTo>
                      <a:pt x="123" y="2139"/>
                    </a:lnTo>
                    <a:lnTo>
                      <a:pt x="137" y="2158"/>
                    </a:lnTo>
                    <a:lnTo>
                      <a:pt x="153" y="2177"/>
                    </a:lnTo>
                    <a:lnTo>
                      <a:pt x="169" y="2194"/>
                    </a:lnTo>
                    <a:lnTo>
                      <a:pt x="186" y="2210"/>
                    </a:lnTo>
                    <a:lnTo>
                      <a:pt x="204" y="2225"/>
                    </a:lnTo>
                    <a:lnTo>
                      <a:pt x="222" y="2239"/>
                    </a:lnTo>
                    <a:lnTo>
                      <a:pt x="241" y="225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33" name="Freeform 607"/>
              <p:cNvSpPr>
                <a:spLocks/>
              </p:cNvSpPr>
              <p:nvPr/>
            </p:nvSpPr>
            <p:spPr bwMode="auto">
              <a:xfrm>
                <a:off x="709" y="2320"/>
                <a:ext cx="311" cy="496"/>
              </a:xfrm>
              <a:custGeom>
                <a:avLst/>
                <a:gdLst>
                  <a:gd name="T0" fmla="*/ 307 w 1551"/>
                  <a:gd name="T1" fmla="*/ 10 h 2477"/>
                  <a:gd name="T2" fmla="*/ 297 w 1551"/>
                  <a:gd name="T3" fmla="*/ 6 h 2477"/>
                  <a:gd name="T4" fmla="*/ 288 w 1551"/>
                  <a:gd name="T5" fmla="*/ 3 h 2477"/>
                  <a:gd name="T6" fmla="*/ 278 w 1551"/>
                  <a:gd name="T7" fmla="*/ 1 h 2477"/>
                  <a:gd name="T8" fmla="*/ 268 w 1551"/>
                  <a:gd name="T9" fmla="*/ 0 h 2477"/>
                  <a:gd name="T10" fmla="*/ 257 w 1551"/>
                  <a:gd name="T11" fmla="*/ 0 h 2477"/>
                  <a:gd name="T12" fmla="*/ 246 w 1551"/>
                  <a:gd name="T13" fmla="*/ 1 h 2477"/>
                  <a:gd name="T14" fmla="*/ 235 w 1551"/>
                  <a:gd name="T15" fmla="*/ 4 h 2477"/>
                  <a:gd name="T16" fmla="*/ 224 w 1551"/>
                  <a:gd name="T17" fmla="*/ 7 h 2477"/>
                  <a:gd name="T18" fmla="*/ 212 w 1551"/>
                  <a:gd name="T19" fmla="*/ 11 h 2477"/>
                  <a:gd name="T20" fmla="*/ 200 w 1551"/>
                  <a:gd name="T21" fmla="*/ 16 h 2477"/>
                  <a:gd name="T22" fmla="*/ 188 w 1551"/>
                  <a:gd name="T23" fmla="*/ 23 h 2477"/>
                  <a:gd name="T24" fmla="*/ 176 w 1551"/>
                  <a:gd name="T25" fmla="*/ 30 h 2477"/>
                  <a:gd name="T26" fmla="*/ 165 w 1551"/>
                  <a:gd name="T27" fmla="*/ 39 h 2477"/>
                  <a:gd name="T28" fmla="*/ 153 w 1551"/>
                  <a:gd name="T29" fmla="*/ 48 h 2477"/>
                  <a:gd name="T30" fmla="*/ 141 w 1551"/>
                  <a:gd name="T31" fmla="*/ 58 h 2477"/>
                  <a:gd name="T32" fmla="*/ 129 w 1551"/>
                  <a:gd name="T33" fmla="*/ 70 h 2477"/>
                  <a:gd name="T34" fmla="*/ 118 w 1551"/>
                  <a:gd name="T35" fmla="*/ 82 h 2477"/>
                  <a:gd name="T36" fmla="*/ 107 w 1551"/>
                  <a:gd name="T37" fmla="*/ 95 h 2477"/>
                  <a:gd name="T38" fmla="*/ 96 w 1551"/>
                  <a:gd name="T39" fmla="*/ 108 h 2477"/>
                  <a:gd name="T40" fmla="*/ 86 w 1551"/>
                  <a:gd name="T41" fmla="*/ 122 h 2477"/>
                  <a:gd name="T42" fmla="*/ 76 w 1551"/>
                  <a:gd name="T43" fmla="*/ 136 h 2477"/>
                  <a:gd name="T44" fmla="*/ 67 w 1551"/>
                  <a:gd name="T45" fmla="*/ 151 h 2477"/>
                  <a:gd name="T46" fmla="*/ 58 w 1551"/>
                  <a:gd name="T47" fmla="*/ 166 h 2477"/>
                  <a:gd name="T48" fmla="*/ 49 w 1551"/>
                  <a:gd name="T49" fmla="*/ 182 h 2477"/>
                  <a:gd name="T50" fmla="*/ 41 w 1551"/>
                  <a:gd name="T51" fmla="*/ 198 h 2477"/>
                  <a:gd name="T52" fmla="*/ 34 w 1551"/>
                  <a:gd name="T53" fmla="*/ 214 h 2477"/>
                  <a:gd name="T54" fmla="*/ 28 w 1551"/>
                  <a:gd name="T55" fmla="*/ 230 h 2477"/>
                  <a:gd name="T56" fmla="*/ 22 w 1551"/>
                  <a:gd name="T57" fmla="*/ 247 h 2477"/>
                  <a:gd name="T58" fmla="*/ 16 w 1551"/>
                  <a:gd name="T59" fmla="*/ 264 h 2477"/>
                  <a:gd name="T60" fmla="*/ 12 w 1551"/>
                  <a:gd name="T61" fmla="*/ 280 h 2477"/>
                  <a:gd name="T62" fmla="*/ 8 w 1551"/>
                  <a:gd name="T63" fmla="*/ 297 h 2477"/>
                  <a:gd name="T64" fmla="*/ 5 w 1551"/>
                  <a:gd name="T65" fmla="*/ 314 h 2477"/>
                  <a:gd name="T66" fmla="*/ 2 w 1551"/>
                  <a:gd name="T67" fmla="*/ 330 h 2477"/>
                  <a:gd name="T68" fmla="*/ 1 w 1551"/>
                  <a:gd name="T69" fmla="*/ 346 h 2477"/>
                  <a:gd name="T70" fmla="*/ 0 w 1551"/>
                  <a:gd name="T71" fmla="*/ 361 h 2477"/>
                  <a:gd name="T72" fmla="*/ 0 w 1551"/>
                  <a:gd name="T73" fmla="*/ 376 h 2477"/>
                  <a:gd name="T74" fmla="*/ 1 w 1551"/>
                  <a:gd name="T75" fmla="*/ 390 h 2477"/>
                  <a:gd name="T76" fmla="*/ 2 w 1551"/>
                  <a:gd name="T77" fmla="*/ 404 h 2477"/>
                  <a:gd name="T78" fmla="*/ 5 w 1551"/>
                  <a:gd name="T79" fmla="*/ 417 h 2477"/>
                  <a:gd name="T80" fmla="*/ 8 w 1551"/>
                  <a:gd name="T81" fmla="*/ 430 h 2477"/>
                  <a:gd name="T82" fmla="*/ 12 w 1551"/>
                  <a:gd name="T83" fmla="*/ 441 h 2477"/>
                  <a:gd name="T84" fmla="*/ 16 w 1551"/>
                  <a:gd name="T85" fmla="*/ 452 h 2477"/>
                  <a:gd name="T86" fmla="*/ 21 w 1551"/>
                  <a:gd name="T87" fmla="*/ 462 h 2477"/>
                  <a:gd name="T88" fmla="*/ 27 w 1551"/>
                  <a:gd name="T89" fmla="*/ 471 h 2477"/>
                  <a:gd name="T90" fmla="*/ 34 w 1551"/>
                  <a:gd name="T91" fmla="*/ 479 h 2477"/>
                  <a:gd name="T92" fmla="*/ 41 w 1551"/>
                  <a:gd name="T93" fmla="*/ 487 h 2477"/>
                  <a:gd name="T94" fmla="*/ 49 w 1551"/>
                  <a:gd name="T95" fmla="*/ 493 h 247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551" h="2477">
                    <a:moveTo>
                      <a:pt x="1551" y="64"/>
                    </a:moveTo>
                    <a:lnTo>
                      <a:pt x="1529" y="52"/>
                    </a:lnTo>
                    <a:lnTo>
                      <a:pt x="1506" y="40"/>
                    </a:lnTo>
                    <a:lnTo>
                      <a:pt x="1483" y="31"/>
                    </a:lnTo>
                    <a:lnTo>
                      <a:pt x="1459" y="22"/>
                    </a:lnTo>
                    <a:lnTo>
                      <a:pt x="1436" y="14"/>
                    </a:lnTo>
                    <a:lnTo>
                      <a:pt x="1411" y="9"/>
                    </a:lnTo>
                    <a:lnTo>
                      <a:pt x="1386" y="4"/>
                    </a:lnTo>
                    <a:lnTo>
                      <a:pt x="1361" y="1"/>
                    </a:lnTo>
                    <a:lnTo>
                      <a:pt x="1335" y="0"/>
                    </a:lnTo>
                    <a:lnTo>
                      <a:pt x="1308" y="0"/>
                    </a:lnTo>
                    <a:lnTo>
                      <a:pt x="1282" y="0"/>
                    </a:lnTo>
                    <a:lnTo>
                      <a:pt x="1255" y="3"/>
                    </a:lnTo>
                    <a:lnTo>
                      <a:pt x="1227" y="7"/>
                    </a:lnTo>
                    <a:lnTo>
                      <a:pt x="1199" y="11"/>
                    </a:lnTo>
                    <a:lnTo>
                      <a:pt x="1172" y="18"/>
                    </a:lnTo>
                    <a:lnTo>
                      <a:pt x="1143" y="25"/>
                    </a:lnTo>
                    <a:lnTo>
                      <a:pt x="1115" y="34"/>
                    </a:lnTo>
                    <a:lnTo>
                      <a:pt x="1086" y="44"/>
                    </a:lnTo>
                    <a:lnTo>
                      <a:pt x="1057" y="56"/>
                    </a:lnTo>
                    <a:lnTo>
                      <a:pt x="1028" y="69"/>
                    </a:lnTo>
                    <a:lnTo>
                      <a:pt x="999" y="82"/>
                    </a:lnTo>
                    <a:lnTo>
                      <a:pt x="969" y="98"/>
                    </a:lnTo>
                    <a:lnTo>
                      <a:pt x="940" y="115"/>
                    </a:lnTo>
                    <a:lnTo>
                      <a:pt x="910" y="132"/>
                    </a:lnTo>
                    <a:lnTo>
                      <a:pt x="880" y="151"/>
                    </a:lnTo>
                    <a:lnTo>
                      <a:pt x="851" y="171"/>
                    </a:lnTo>
                    <a:lnTo>
                      <a:pt x="821" y="194"/>
                    </a:lnTo>
                    <a:lnTo>
                      <a:pt x="792" y="216"/>
                    </a:lnTo>
                    <a:lnTo>
                      <a:pt x="762" y="240"/>
                    </a:lnTo>
                    <a:lnTo>
                      <a:pt x="732" y="265"/>
                    </a:lnTo>
                    <a:lnTo>
                      <a:pt x="702" y="292"/>
                    </a:lnTo>
                    <a:lnTo>
                      <a:pt x="674" y="320"/>
                    </a:lnTo>
                    <a:lnTo>
                      <a:pt x="644" y="348"/>
                    </a:lnTo>
                    <a:lnTo>
                      <a:pt x="615" y="377"/>
                    </a:lnTo>
                    <a:lnTo>
                      <a:pt x="587" y="409"/>
                    </a:lnTo>
                    <a:lnTo>
                      <a:pt x="559" y="440"/>
                    </a:lnTo>
                    <a:lnTo>
                      <a:pt x="532" y="472"/>
                    </a:lnTo>
                    <a:lnTo>
                      <a:pt x="505" y="504"/>
                    </a:lnTo>
                    <a:lnTo>
                      <a:pt x="479" y="538"/>
                    </a:lnTo>
                    <a:lnTo>
                      <a:pt x="453" y="572"/>
                    </a:lnTo>
                    <a:lnTo>
                      <a:pt x="427" y="608"/>
                    </a:lnTo>
                    <a:lnTo>
                      <a:pt x="403" y="644"/>
                    </a:lnTo>
                    <a:lnTo>
                      <a:pt x="378" y="679"/>
                    </a:lnTo>
                    <a:lnTo>
                      <a:pt x="354" y="716"/>
                    </a:lnTo>
                    <a:lnTo>
                      <a:pt x="332" y="754"/>
                    </a:lnTo>
                    <a:lnTo>
                      <a:pt x="309" y="792"/>
                    </a:lnTo>
                    <a:lnTo>
                      <a:pt x="288" y="830"/>
                    </a:lnTo>
                    <a:lnTo>
                      <a:pt x="266" y="869"/>
                    </a:lnTo>
                    <a:lnTo>
                      <a:pt x="245" y="908"/>
                    </a:lnTo>
                    <a:lnTo>
                      <a:pt x="226" y="948"/>
                    </a:lnTo>
                    <a:lnTo>
                      <a:pt x="206" y="988"/>
                    </a:lnTo>
                    <a:lnTo>
                      <a:pt x="189" y="1028"/>
                    </a:lnTo>
                    <a:lnTo>
                      <a:pt x="170" y="1069"/>
                    </a:lnTo>
                    <a:lnTo>
                      <a:pt x="154" y="1109"/>
                    </a:lnTo>
                    <a:lnTo>
                      <a:pt x="138" y="1150"/>
                    </a:lnTo>
                    <a:lnTo>
                      <a:pt x="122" y="1192"/>
                    </a:lnTo>
                    <a:lnTo>
                      <a:pt x="108" y="1234"/>
                    </a:lnTo>
                    <a:lnTo>
                      <a:pt x="94" y="1275"/>
                    </a:lnTo>
                    <a:lnTo>
                      <a:pt x="82" y="1316"/>
                    </a:lnTo>
                    <a:lnTo>
                      <a:pt x="70" y="1359"/>
                    </a:lnTo>
                    <a:lnTo>
                      <a:pt x="59" y="1400"/>
                    </a:lnTo>
                    <a:lnTo>
                      <a:pt x="48" y="1442"/>
                    </a:lnTo>
                    <a:lnTo>
                      <a:pt x="39" y="1484"/>
                    </a:lnTo>
                    <a:lnTo>
                      <a:pt x="31" y="1526"/>
                    </a:lnTo>
                    <a:lnTo>
                      <a:pt x="24" y="1567"/>
                    </a:lnTo>
                    <a:lnTo>
                      <a:pt x="17" y="1608"/>
                    </a:lnTo>
                    <a:lnTo>
                      <a:pt x="12" y="1648"/>
                    </a:lnTo>
                    <a:lnTo>
                      <a:pt x="7" y="1688"/>
                    </a:lnTo>
                    <a:lnTo>
                      <a:pt x="4" y="1728"/>
                    </a:lnTo>
                    <a:lnTo>
                      <a:pt x="2" y="1766"/>
                    </a:lnTo>
                    <a:lnTo>
                      <a:pt x="0" y="1804"/>
                    </a:lnTo>
                    <a:lnTo>
                      <a:pt x="0" y="1842"/>
                    </a:lnTo>
                    <a:lnTo>
                      <a:pt x="1" y="1879"/>
                    </a:lnTo>
                    <a:lnTo>
                      <a:pt x="2" y="1914"/>
                    </a:lnTo>
                    <a:lnTo>
                      <a:pt x="4" y="1950"/>
                    </a:lnTo>
                    <a:lnTo>
                      <a:pt x="8" y="1985"/>
                    </a:lnTo>
                    <a:lnTo>
                      <a:pt x="12" y="2018"/>
                    </a:lnTo>
                    <a:lnTo>
                      <a:pt x="17" y="2051"/>
                    </a:lnTo>
                    <a:lnTo>
                      <a:pt x="24" y="2084"/>
                    </a:lnTo>
                    <a:lnTo>
                      <a:pt x="31" y="2115"/>
                    </a:lnTo>
                    <a:lnTo>
                      <a:pt x="39" y="2145"/>
                    </a:lnTo>
                    <a:lnTo>
                      <a:pt x="48" y="2174"/>
                    </a:lnTo>
                    <a:lnTo>
                      <a:pt x="58" y="2203"/>
                    </a:lnTo>
                    <a:lnTo>
                      <a:pt x="69" y="2231"/>
                    </a:lnTo>
                    <a:lnTo>
                      <a:pt x="80" y="2257"/>
                    </a:lnTo>
                    <a:lnTo>
                      <a:pt x="93" y="2283"/>
                    </a:lnTo>
                    <a:lnTo>
                      <a:pt x="107" y="2308"/>
                    </a:lnTo>
                    <a:lnTo>
                      <a:pt x="121" y="2331"/>
                    </a:lnTo>
                    <a:lnTo>
                      <a:pt x="136" y="2353"/>
                    </a:lnTo>
                    <a:lnTo>
                      <a:pt x="152" y="2374"/>
                    </a:lnTo>
                    <a:lnTo>
                      <a:pt x="168" y="2394"/>
                    </a:lnTo>
                    <a:lnTo>
                      <a:pt x="187" y="2413"/>
                    </a:lnTo>
                    <a:lnTo>
                      <a:pt x="205" y="2431"/>
                    </a:lnTo>
                    <a:lnTo>
                      <a:pt x="225" y="2448"/>
                    </a:lnTo>
                    <a:lnTo>
                      <a:pt x="245" y="2463"/>
                    </a:lnTo>
                    <a:lnTo>
                      <a:pt x="266" y="247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34" name="Freeform 608"/>
              <p:cNvSpPr>
                <a:spLocks/>
              </p:cNvSpPr>
              <p:nvPr/>
            </p:nvSpPr>
            <p:spPr bwMode="auto">
              <a:xfrm>
                <a:off x="1139" y="2742"/>
                <a:ext cx="151" cy="356"/>
              </a:xfrm>
              <a:custGeom>
                <a:avLst/>
                <a:gdLst>
                  <a:gd name="T0" fmla="*/ 60 w 756"/>
                  <a:gd name="T1" fmla="*/ 9 h 1780"/>
                  <a:gd name="T2" fmla="*/ 51 w 756"/>
                  <a:gd name="T3" fmla="*/ 26 h 1780"/>
                  <a:gd name="T4" fmla="*/ 42 w 756"/>
                  <a:gd name="T5" fmla="*/ 44 h 1780"/>
                  <a:gd name="T6" fmla="*/ 34 w 756"/>
                  <a:gd name="T7" fmla="*/ 61 h 1780"/>
                  <a:gd name="T8" fmla="*/ 27 w 756"/>
                  <a:gd name="T9" fmla="*/ 79 h 1780"/>
                  <a:gd name="T10" fmla="*/ 21 w 756"/>
                  <a:gd name="T11" fmla="*/ 97 h 1780"/>
                  <a:gd name="T12" fmla="*/ 15 w 756"/>
                  <a:gd name="T13" fmla="*/ 115 h 1780"/>
                  <a:gd name="T14" fmla="*/ 11 w 756"/>
                  <a:gd name="T15" fmla="*/ 133 h 1780"/>
                  <a:gd name="T16" fmla="*/ 7 w 756"/>
                  <a:gd name="T17" fmla="*/ 151 h 1780"/>
                  <a:gd name="T18" fmla="*/ 4 w 756"/>
                  <a:gd name="T19" fmla="*/ 168 h 1780"/>
                  <a:gd name="T20" fmla="*/ 2 w 756"/>
                  <a:gd name="T21" fmla="*/ 185 h 1780"/>
                  <a:gd name="T22" fmla="*/ 0 w 756"/>
                  <a:gd name="T23" fmla="*/ 202 h 1780"/>
                  <a:gd name="T24" fmla="*/ 0 w 756"/>
                  <a:gd name="T25" fmla="*/ 218 h 1780"/>
                  <a:gd name="T26" fmla="*/ 1 w 756"/>
                  <a:gd name="T27" fmla="*/ 234 h 1780"/>
                  <a:gd name="T28" fmla="*/ 2 w 756"/>
                  <a:gd name="T29" fmla="*/ 249 h 1780"/>
                  <a:gd name="T30" fmla="*/ 5 w 756"/>
                  <a:gd name="T31" fmla="*/ 264 h 1780"/>
                  <a:gd name="T32" fmla="*/ 8 w 756"/>
                  <a:gd name="T33" fmla="*/ 278 h 1780"/>
                  <a:gd name="T34" fmla="*/ 13 w 756"/>
                  <a:gd name="T35" fmla="*/ 290 h 1780"/>
                  <a:gd name="T36" fmla="*/ 18 w 756"/>
                  <a:gd name="T37" fmla="*/ 302 h 1780"/>
                  <a:gd name="T38" fmla="*/ 24 w 756"/>
                  <a:gd name="T39" fmla="*/ 313 h 1780"/>
                  <a:gd name="T40" fmla="*/ 30 w 756"/>
                  <a:gd name="T41" fmla="*/ 322 h 1780"/>
                  <a:gd name="T42" fmla="*/ 38 w 756"/>
                  <a:gd name="T43" fmla="*/ 331 h 1780"/>
                  <a:gd name="T44" fmla="*/ 46 w 756"/>
                  <a:gd name="T45" fmla="*/ 338 h 1780"/>
                  <a:gd name="T46" fmla="*/ 55 w 756"/>
                  <a:gd name="T47" fmla="*/ 344 h 1780"/>
                  <a:gd name="T48" fmla="*/ 64 w 756"/>
                  <a:gd name="T49" fmla="*/ 349 h 1780"/>
                  <a:gd name="T50" fmla="*/ 74 w 756"/>
                  <a:gd name="T51" fmla="*/ 352 h 1780"/>
                  <a:gd name="T52" fmla="*/ 85 w 756"/>
                  <a:gd name="T53" fmla="*/ 355 h 1780"/>
                  <a:gd name="T54" fmla="*/ 96 w 756"/>
                  <a:gd name="T55" fmla="*/ 356 h 1780"/>
                  <a:gd name="T56" fmla="*/ 107 w 756"/>
                  <a:gd name="T57" fmla="*/ 356 h 1780"/>
                  <a:gd name="T58" fmla="*/ 119 w 756"/>
                  <a:gd name="T59" fmla="*/ 354 h 1780"/>
                  <a:gd name="T60" fmla="*/ 132 w 756"/>
                  <a:gd name="T61" fmla="*/ 352 h 1780"/>
                  <a:gd name="T62" fmla="*/ 145 w 756"/>
                  <a:gd name="T63" fmla="*/ 348 h 17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56" h="1780">
                    <a:moveTo>
                      <a:pt x="326" y="0"/>
                    </a:moveTo>
                    <a:lnTo>
                      <a:pt x="301" y="44"/>
                    </a:lnTo>
                    <a:lnTo>
                      <a:pt x="277" y="87"/>
                    </a:lnTo>
                    <a:lnTo>
                      <a:pt x="254" y="130"/>
                    </a:lnTo>
                    <a:lnTo>
                      <a:pt x="231" y="174"/>
                    </a:lnTo>
                    <a:lnTo>
                      <a:pt x="211" y="218"/>
                    </a:lnTo>
                    <a:lnTo>
                      <a:pt x="190" y="263"/>
                    </a:lnTo>
                    <a:lnTo>
                      <a:pt x="171" y="307"/>
                    </a:lnTo>
                    <a:lnTo>
                      <a:pt x="152" y="352"/>
                    </a:lnTo>
                    <a:lnTo>
                      <a:pt x="135" y="397"/>
                    </a:lnTo>
                    <a:lnTo>
                      <a:pt x="119" y="441"/>
                    </a:lnTo>
                    <a:lnTo>
                      <a:pt x="104" y="486"/>
                    </a:lnTo>
                    <a:lnTo>
                      <a:pt x="90" y="531"/>
                    </a:lnTo>
                    <a:lnTo>
                      <a:pt x="76" y="576"/>
                    </a:lnTo>
                    <a:lnTo>
                      <a:pt x="64" y="620"/>
                    </a:lnTo>
                    <a:lnTo>
                      <a:pt x="53" y="665"/>
                    </a:lnTo>
                    <a:lnTo>
                      <a:pt x="42" y="708"/>
                    </a:lnTo>
                    <a:lnTo>
                      <a:pt x="33" y="753"/>
                    </a:lnTo>
                    <a:lnTo>
                      <a:pt x="26" y="796"/>
                    </a:lnTo>
                    <a:lnTo>
                      <a:pt x="19" y="840"/>
                    </a:lnTo>
                    <a:lnTo>
                      <a:pt x="12" y="883"/>
                    </a:lnTo>
                    <a:lnTo>
                      <a:pt x="8" y="926"/>
                    </a:lnTo>
                    <a:lnTo>
                      <a:pt x="4" y="968"/>
                    </a:lnTo>
                    <a:lnTo>
                      <a:pt x="2" y="1009"/>
                    </a:lnTo>
                    <a:lnTo>
                      <a:pt x="1" y="1050"/>
                    </a:lnTo>
                    <a:lnTo>
                      <a:pt x="0" y="1090"/>
                    </a:lnTo>
                    <a:lnTo>
                      <a:pt x="1" y="1131"/>
                    </a:lnTo>
                    <a:lnTo>
                      <a:pt x="3" y="1170"/>
                    </a:lnTo>
                    <a:lnTo>
                      <a:pt x="7" y="1208"/>
                    </a:lnTo>
                    <a:lnTo>
                      <a:pt x="11" y="1245"/>
                    </a:lnTo>
                    <a:lnTo>
                      <a:pt x="18" y="1282"/>
                    </a:lnTo>
                    <a:lnTo>
                      <a:pt x="24" y="1319"/>
                    </a:lnTo>
                    <a:lnTo>
                      <a:pt x="32" y="1353"/>
                    </a:lnTo>
                    <a:lnTo>
                      <a:pt x="41" y="1388"/>
                    </a:lnTo>
                    <a:lnTo>
                      <a:pt x="52" y="1420"/>
                    </a:lnTo>
                    <a:lnTo>
                      <a:pt x="63" y="1452"/>
                    </a:lnTo>
                    <a:lnTo>
                      <a:pt x="75" y="1482"/>
                    </a:lnTo>
                    <a:lnTo>
                      <a:pt x="88" y="1510"/>
                    </a:lnTo>
                    <a:lnTo>
                      <a:pt x="103" y="1538"/>
                    </a:lnTo>
                    <a:lnTo>
                      <a:pt x="118" y="1564"/>
                    </a:lnTo>
                    <a:lnTo>
                      <a:pt x="135" y="1588"/>
                    </a:lnTo>
                    <a:lnTo>
                      <a:pt x="152" y="1612"/>
                    </a:lnTo>
                    <a:lnTo>
                      <a:pt x="171" y="1633"/>
                    </a:lnTo>
                    <a:lnTo>
                      <a:pt x="190" y="1653"/>
                    </a:lnTo>
                    <a:lnTo>
                      <a:pt x="210" y="1672"/>
                    </a:lnTo>
                    <a:lnTo>
                      <a:pt x="230" y="1690"/>
                    </a:lnTo>
                    <a:lnTo>
                      <a:pt x="253" y="1705"/>
                    </a:lnTo>
                    <a:lnTo>
                      <a:pt x="274" y="1720"/>
                    </a:lnTo>
                    <a:lnTo>
                      <a:pt x="298" y="1732"/>
                    </a:lnTo>
                    <a:lnTo>
                      <a:pt x="322" y="1743"/>
                    </a:lnTo>
                    <a:lnTo>
                      <a:pt x="346" y="1753"/>
                    </a:lnTo>
                    <a:lnTo>
                      <a:pt x="372" y="1762"/>
                    </a:lnTo>
                    <a:lnTo>
                      <a:pt x="399" y="1769"/>
                    </a:lnTo>
                    <a:lnTo>
                      <a:pt x="425" y="1773"/>
                    </a:lnTo>
                    <a:lnTo>
                      <a:pt x="452" y="1777"/>
                    </a:lnTo>
                    <a:lnTo>
                      <a:pt x="481" y="1779"/>
                    </a:lnTo>
                    <a:lnTo>
                      <a:pt x="508" y="1780"/>
                    </a:lnTo>
                    <a:lnTo>
                      <a:pt x="538" y="1779"/>
                    </a:lnTo>
                    <a:lnTo>
                      <a:pt x="568" y="1775"/>
                    </a:lnTo>
                    <a:lnTo>
                      <a:pt x="598" y="1771"/>
                    </a:lnTo>
                    <a:lnTo>
                      <a:pt x="629" y="1765"/>
                    </a:lnTo>
                    <a:lnTo>
                      <a:pt x="660" y="1758"/>
                    </a:lnTo>
                    <a:lnTo>
                      <a:pt x="691" y="1749"/>
                    </a:lnTo>
                    <a:lnTo>
                      <a:pt x="724" y="1738"/>
                    </a:lnTo>
                    <a:lnTo>
                      <a:pt x="756" y="172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35" name="Freeform 609"/>
              <p:cNvSpPr>
                <a:spLocks/>
              </p:cNvSpPr>
              <p:nvPr/>
            </p:nvSpPr>
            <p:spPr bwMode="auto">
              <a:xfrm>
                <a:off x="1172" y="2814"/>
                <a:ext cx="43" cy="227"/>
              </a:xfrm>
              <a:custGeom>
                <a:avLst/>
                <a:gdLst>
                  <a:gd name="T0" fmla="*/ 26 w 218"/>
                  <a:gd name="T1" fmla="*/ 0 h 1133"/>
                  <a:gd name="T2" fmla="*/ 22 w 218"/>
                  <a:gd name="T3" fmla="*/ 9 h 1133"/>
                  <a:gd name="T4" fmla="*/ 19 w 218"/>
                  <a:gd name="T5" fmla="*/ 19 h 1133"/>
                  <a:gd name="T6" fmla="*/ 16 w 218"/>
                  <a:gd name="T7" fmla="*/ 28 h 1133"/>
                  <a:gd name="T8" fmla="*/ 13 w 218"/>
                  <a:gd name="T9" fmla="*/ 37 h 1133"/>
                  <a:gd name="T10" fmla="*/ 11 w 218"/>
                  <a:gd name="T11" fmla="*/ 46 h 1133"/>
                  <a:gd name="T12" fmla="*/ 8 w 218"/>
                  <a:gd name="T13" fmla="*/ 55 h 1133"/>
                  <a:gd name="T14" fmla="*/ 6 w 218"/>
                  <a:gd name="T15" fmla="*/ 64 h 1133"/>
                  <a:gd name="T16" fmla="*/ 5 w 218"/>
                  <a:gd name="T17" fmla="*/ 73 h 1133"/>
                  <a:gd name="T18" fmla="*/ 3 w 218"/>
                  <a:gd name="T19" fmla="*/ 82 h 1133"/>
                  <a:gd name="T20" fmla="*/ 2 w 218"/>
                  <a:gd name="T21" fmla="*/ 90 h 1133"/>
                  <a:gd name="T22" fmla="*/ 1 w 218"/>
                  <a:gd name="T23" fmla="*/ 99 h 1133"/>
                  <a:gd name="T24" fmla="*/ 1 w 218"/>
                  <a:gd name="T25" fmla="*/ 107 h 1133"/>
                  <a:gd name="T26" fmla="*/ 0 w 218"/>
                  <a:gd name="T27" fmla="*/ 115 h 1133"/>
                  <a:gd name="T28" fmla="*/ 0 w 218"/>
                  <a:gd name="T29" fmla="*/ 123 h 1133"/>
                  <a:gd name="T30" fmla="*/ 0 w 218"/>
                  <a:gd name="T31" fmla="*/ 131 h 1133"/>
                  <a:gd name="T32" fmla="*/ 1 w 218"/>
                  <a:gd name="T33" fmla="*/ 139 h 1133"/>
                  <a:gd name="T34" fmla="*/ 2 w 218"/>
                  <a:gd name="T35" fmla="*/ 146 h 1133"/>
                  <a:gd name="T36" fmla="*/ 2 w 218"/>
                  <a:gd name="T37" fmla="*/ 154 h 1133"/>
                  <a:gd name="T38" fmla="*/ 4 w 218"/>
                  <a:gd name="T39" fmla="*/ 161 h 1133"/>
                  <a:gd name="T40" fmla="*/ 5 w 218"/>
                  <a:gd name="T41" fmla="*/ 167 h 1133"/>
                  <a:gd name="T42" fmla="*/ 7 w 218"/>
                  <a:gd name="T43" fmla="*/ 174 h 1133"/>
                  <a:gd name="T44" fmla="*/ 9 w 218"/>
                  <a:gd name="T45" fmla="*/ 180 h 1133"/>
                  <a:gd name="T46" fmla="*/ 11 w 218"/>
                  <a:gd name="T47" fmla="*/ 186 h 1133"/>
                  <a:gd name="T48" fmla="*/ 14 w 218"/>
                  <a:gd name="T49" fmla="*/ 192 h 1133"/>
                  <a:gd name="T50" fmla="*/ 17 w 218"/>
                  <a:gd name="T51" fmla="*/ 198 h 1133"/>
                  <a:gd name="T52" fmla="*/ 20 w 218"/>
                  <a:gd name="T53" fmla="*/ 203 h 1133"/>
                  <a:gd name="T54" fmla="*/ 23 w 218"/>
                  <a:gd name="T55" fmla="*/ 208 h 1133"/>
                  <a:gd name="T56" fmla="*/ 26 w 218"/>
                  <a:gd name="T57" fmla="*/ 212 h 1133"/>
                  <a:gd name="T58" fmla="*/ 30 w 218"/>
                  <a:gd name="T59" fmla="*/ 216 h 1133"/>
                  <a:gd name="T60" fmla="*/ 34 w 218"/>
                  <a:gd name="T61" fmla="*/ 220 h 1133"/>
                  <a:gd name="T62" fmla="*/ 39 w 218"/>
                  <a:gd name="T63" fmla="*/ 224 h 1133"/>
                  <a:gd name="T64" fmla="*/ 43 w 218"/>
                  <a:gd name="T65" fmla="*/ 227 h 1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8" h="1133">
                    <a:moveTo>
                      <a:pt x="132" y="0"/>
                    </a:moveTo>
                    <a:lnTo>
                      <a:pt x="113" y="47"/>
                    </a:lnTo>
                    <a:lnTo>
                      <a:pt x="97" y="94"/>
                    </a:lnTo>
                    <a:lnTo>
                      <a:pt x="82" y="139"/>
                    </a:lnTo>
                    <a:lnTo>
                      <a:pt x="67" y="185"/>
                    </a:lnTo>
                    <a:lnTo>
                      <a:pt x="54" y="231"/>
                    </a:lnTo>
                    <a:lnTo>
                      <a:pt x="43" y="276"/>
                    </a:lnTo>
                    <a:lnTo>
                      <a:pt x="32" y="321"/>
                    </a:lnTo>
                    <a:lnTo>
                      <a:pt x="24" y="364"/>
                    </a:lnTo>
                    <a:lnTo>
                      <a:pt x="17" y="409"/>
                    </a:lnTo>
                    <a:lnTo>
                      <a:pt x="11" y="451"/>
                    </a:lnTo>
                    <a:lnTo>
                      <a:pt x="7" y="493"/>
                    </a:lnTo>
                    <a:lnTo>
                      <a:pt x="3" y="536"/>
                    </a:lnTo>
                    <a:lnTo>
                      <a:pt x="2" y="576"/>
                    </a:lnTo>
                    <a:lnTo>
                      <a:pt x="0" y="616"/>
                    </a:lnTo>
                    <a:lnTo>
                      <a:pt x="2" y="655"/>
                    </a:lnTo>
                    <a:lnTo>
                      <a:pt x="4" y="694"/>
                    </a:lnTo>
                    <a:lnTo>
                      <a:pt x="8" y="731"/>
                    </a:lnTo>
                    <a:lnTo>
                      <a:pt x="12" y="767"/>
                    </a:lnTo>
                    <a:lnTo>
                      <a:pt x="18" y="802"/>
                    </a:lnTo>
                    <a:lnTo>
                      <a:pt x="26" y="835"/>
                    </a:lnTo>
                    <a:lnTo>
                      <a:pt x="34" y="869"/>
                    </a:lnTo>
                    <a:lnTo>
                      <a:pt x="45" y="900"/>
                    </a:lnTo>
                    <a:lnTo>
                      <a:pt x="56" y="930"/>
                    </a:lnTo>
                    <a:lnTo>
                      <a:pt x="69" y="959"/>
                    </a:lnTo>
                    <a:lnTo>
                      <a:pt x="84" y="986"/>
                    </a:lnTo>
                    <a:lnTo>
                      <a:pt x="99" y="1012"/>
                    </a:lnTo>
                    <a:lnTo>
                      <a:pt x="116" y="1036"/>
                    </a:lnTo>
                    <a:lnTo>
                      <a:pt x="133" y="1059"/>
                    </a:lnTo>
                    <a:lnTo>
                      <a:pt x="152" y="1080"/>
                    </a:lnTo>
                    <a:lnTo>
                      <a:pt x="173" y="1099"/>
                    </a:lnTo>
                    <a:lnTo>
                      <a:pt x="196" y="1117"/>
                    </a:lnTo>
                    <a:lnTo>
                      <a:pt x="218" y="113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336" name="Freeform 610"/>
              <p:cNvSpPr>
                <a:spLocks/>
              </p:cNvSpPr>
              <p:nvPr/>
            </p:nvSpPr>
            <p:spPr bwMode="auto">
              <a:xfrm>
                <a:off x="1188" y="2927"/>
                <a:ext cx="44" cy="124"/>
              </a:xfrm>
              <a:custGeom>
                <a:avLst/>
                <a:gdLst>
                  <a:gd name="T0" fmla="*/ 1 w 217"/>
                  <a:gd name="T1" fmla="*/ 0 h 621"/>
                  <a:gd name="T2" fmla="*/ 0 w 217"/>
                  <a:gd name="T3" fmla="*/ 5 h 621"/>
                  <a:gd name="T4" fmla="*/ 0 w 217"/>
                  <a:gd name="T5" fmla="*/ 11 h 621"/>
                  <a:gd name="T6" fmla="*/ 0 w 217"/>
                  <a:gd name="T7" fmla="*/ 16 h 621"/>
                  <a:gd name="T8" fmla="*/ 0 w 217"/>
                  <a:gd name="T9" fmla="*/ 21 h 621"/>
                  <a:gd name="T10" fmla="*/ 0 w 217"/>
                  <a:gd name="T11" fmla="*/ 26 h 621"/>
                  <a:gd name="T12" fmla="*/ 0 w 217"/>
                  <a:gd name="T13" fmla="*/ 31 h 621"/>
                  <a:gd name="T14" fmla="*/ 1 w 217"/>
                  <a:gd name="T15" fmla="*/ 36 h 621"/>
                  <a:gd name="T16" fmla="*/ 1 w 217"/>
                  <a:gd name="T17" fmla="*/ 41 h 621"/>
                  <a:gd name="T18" fmla="*/ 1 w 217"/>
                  <a:gd name="T19" fmla="*/ 46 h 621"/>
                  <a:gd name="T20" fmla="*/ 2 w 217"/>
                  <a:gd name="T21" fmla="*/ 51 h 621"/>
                  <a:gd name="T22" fmla="*/ 3 w 217"/>
                  <a:gd name="T23" fmla="*/ 55 h 621"/>
                  <a:gd name="T24" fmla="*/ 4 w 217"/>
                  <a:gd name="T25" fmla="*/ 60 h 621"/>
                  <a:gd name="T26" fmla="*/ 5 w 217"/>
                  <a:gd name="T27" fmla="*/ 64 h 621"/>
                  <a:gd name="T28" fmla="*/ 6 w 217"/>
                  <a:gd name="T29" fmla="*/ 68 h 621"/>
                  <a:gd name="T30" fmla="*/ 7 w 217"/>
                  <a:gd name="T31" fmla="*/ 72 h 621"/>
                  <a:gd name="T32" fmla="*/ 9 w 217"/>
                  <a:gd name="T33" fmla="*/ 76 h 621"/>
                  <a:gd name="T34" fmla="*/ 10 w 217"/>
                  <a:gd name="T35" fmla="*/ 80 h 621"/>
                  <a:gd name="T36" fmla="*/ 11 w 217"/>
                  <a:gd name="T37" fmla="*/ 84 h 621"/>
                  <a:gd name="T38" fmla="*/ 13 w 217"/>
                  <a:gd name="T39" fmla="*/ 88 h 621"/>
                  <a:gd name="T40" fmla="*/ 15 w 217"/>
                  <a:gd name="T41" fmla="*/ 91 h 621"/>
                  <a:gd name="T42" fmla="*/ 17 w 217"/>
                  <a:gd name="T43" fmla="*/ 95 h 621"/>
                  <a:gd name="T44" fmla="*/ 19 w 217"/>
                  <a:gd name="T45" fmla="*/ 98 h 621"/>
                  <a:gd name="T46" fmla="*/ 21 w 217"/>
                  <a:gd name="T47" fmla="*/ 101 h 621"/>
                  <a:gd name="T48" fmla="*/ 23 w 217"/>
                  <a:gd name="T49" fmla="*/ 104 h 621"/>
                  <a:gd name="T50" fmla="*/ 25 w 217"/>
                  <a:gd name="T51" fmla="*/ 107 h 621"/>
                  <a:gd name="T52" fmla="*/ 28 w 217"/>
                  <a:gd name="T53" fmla="*/ 110 h 621"/>
                  <a:gd name="T54" fmla="*/ 30 w 217"/>
                  <a:gd name="T55" fmla="*/ 113 h 621"/>
                  <a:gd name="T56" fmla="*/ 33 w 217"/>
                  <a:gd name="T57" fmla="*/ 115 h 621"/>
                  <a:gd name="T58" fmla="*/ 35 w 217"/>
                  <a:gd name="T59" fmla="*/ 118 h 621"/>
                  <a:gd name="T60" fmla="*/ 38 w 217"/>
                  <a:gd name="T61" fmla="*/ 120 h 621"/>
                  <a:gd name="T62" fmla="*/ 41 w 217"/>
                  <a:gd name="T63" fmla="*/ 122 h 621"/>
                  <a:gd name="T64" fmla="*/ 44 w 217"/>
                  <a:gd name="T65" fmla="*/ 124 h 6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7" h="621">
                    <a:moveTo>
                      <a:pt x="4" y="0"/>
                    </a:moveTo>
                    <a:lnTo>
                      <a:pt x="2" y="26"/>
                    </a:lnTo>
                    <a:lnTo>
                      <a:pt x="0" y="53"/>
                    </a:lnTo>
                    <a:lnTo>
                      <a:pt x="0" y="80"/>
                    </a:lnTo>
                    <a:lnTo>
                      <a:pt x="0" y="107"/>
                    </a:lnTo>
                    <a:lnTo>
                      <a:pt x="0" y="132"/>
                    </a:lnTo>
                    <a:lnTo>
                      <a:pt x="1" y="157"/>
                    </a:lnTo>
                    <a:lnTo>
                      <a:pt x="3" y="182"/>
                    </a:lnTo>
                    <a:lnTo>
                      <a:pt x="5" y="207"/>
                    </a:lnTo>
                    <a:lnTo>
                      <a:pt x="7" y="230"/>
                    </a:lnTo>
                    <a:lnTo>
                      <a:pt x="11" y="254"/>
                    </a:lnTo>
                    <a:lnTo>
                      <a:pt x="14" y="276"/>
                    </a:lnTo>
                    <a:lnTo>
                      <a:pt x="19" y="299"/>
                    </a:lnTo>
                    <a:lnTo>
                      <a:pt x="23" y="320"/>
                    </a:lnTo>
                    <a:lnTo>
                      <a:pt x="29" y="342"/>
                    </a:lnTo>
                    <a:lnTo>
                      <a:pt x="36" y="363"/>
                    </a:lnTo>
                    <a:lnTo>
                      <a:pt x="42" y="383"/>
                    </a:lnTo>
                    <a:lnTo>
                      <a:pt x="49" y="403"/>
                    </a:lnTo>
                    <a:lnTo>
                      <a:pt x="56" y="422"/>
                    </a:lnTo>
                    <a:lnTo>
                      <a:pt x="64" y="440"/>
                    </a:lnTo>
                    <a:lnTo>
                      <a:pt x="74" y="457"/>
                    </a:lnTo>
                    <a:lnTo>
                      <a:pt x="83" y="475"/>
                    </a:lnTo>
                    <a:lnTo>
                      <a:pt x="92" y="492"/>
                    </a:lnTo>
                    <a:lnTo>
                      <a:pt x="102" y="507"/>
                    </a:lnTo>
                    <a:lnTo>
                      <a:pt x="114" y="523"/>
                    </a:lnTo>
                    <a:lnTo>
                      <a:pt x="125" y="538"/>
                    </a:lnTo>
                    <a:lnTo>
                      <a:pt x="136" y="552"/>
                    </a:lnTo>
                    <a:lnTo>
                      <a:pt x="149" y="565"/>
                    </a:lnTo>
                    <a:lnTo>
                      <a:pt x="161" y="578"/>
                    </a:lnTo>
                    <a:lnTo>
                      <a:pt x="174" y="590"/>
                    </a:lnTo>
                    <a:lnTo>
                      <a:pt x="188" y="601"/>
                    </a:lnTo>
                    <a:lnTo>
                      <a:pt x="202" y="611"/>
                    </a:lnTo>
                    <a:lnTo>
                      <a:pt x="217" y="62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7658" name="Group 812"/>
            <p:cNvGrpSpPr>
              <a:grpSpLocks/>
            </p:cNvGrpSpPr>
            <p:nvPr/>
          </p:nvGrpSpPr>
          <p:grpSpPr bwMode="auto">
            <a:xfrm>
              <a:off x="1123951" y="3471863"/>
              <a:ext cx="4006850" cy="1468437"/>
              <a:chOff x="708" y="2187"/>
              <a:chExt cx="2524" cy="925"/>
            </a:xfrm>
          </p:grpSpPr>
          <p:sp>
            <p:nvSpPr>
              <p:cNvPr id="27937" name="Line 612"/>
              <p:cNvSpPr>
                <a:spLocks noChangeShapeType="1"/>
              </p:cNvSpPr>
              <p:nvPr/>
            </p:nvSpPr>
            <p:spPr bwMode="auto">
              <a:xfrm>
                <a:off x="942" y="2314"/>
                <a:ext cx="12"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8" name="Line 613"/>
              <p:cNvSpPr>
                <a:spLocks noChangeShapeType="1"/>
              </p:cNvSpPr>
              <p:nvPr/>
            </p:nvSpPr>
            <p:spPr bwMode="auto">
              <a:xfrm>
                <a:off x="708" y="2752"/>
                <a:ext cx="13"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9" name="Line 614"/>
              <p:cNvSpPr>
                <a:spLocks noChangeShapeType="1"/>
              </p:cNvSpPr>
              <p:nvPr/>
            </p:nvSpPr>
            <p:spPr bwMode="auto">
              <a:xfrm>
                <a:off x="1020" y="2333"/>
                <a:ext cx="219" cy="13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0" name="Line 615"/>
              <p:cNvSpPr>
                <a:spLocks noChangeShapeType="1"/>
              </p:cNvSpPr>
              <p:nvPr/>
            </p:nvSpPr>
            <p:spPr bwMode="auto">
              <a:xfrm>
                <a:off x="763" y="2816"/>
                <a:ext cx="429" cy="26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1" name="Line 616"/>
              <p:cNvSpPr>
                <a:spLocks noChangeShapeType="1"/>
              </p:cNvSpPr>
              <p:nvPr/>
            </p:nvSpPr>
            <p:spPr bwMode="auto">
              <a:xfrm>
                <a:off x="1215" y="3041"/>
                <a:ext cx="17"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2" name="Freeform 617"/>
              <p:cNvSpPr>
                <a:spLocks/>
              </p:cNvSpPr>
              <p:nvPr/>
            </p:nvSpPr>
            <p:spPr bwMode="auto">
              <a:xfrm>
                <a:off x="1219" y="2326"/>
                <a:ext cx="187" cy="224"/>
              </a:xfrm>
              <a:custGeom>
                <a:avLst/>
                <a:gdLst>
                  <a:gd name="T0" fmla="*/ 187 w 934"/>
                  <a:gd name="T1" fmla="*/ 2 h 1119"/>
                  <a:gd name="T2" fmla="*/ 184 w 934"/>
                  <a:gd name="T3" fmla="*/ 1 h 1119"/>
                  <a:gd name="T4" fmla="*/ 181 w 934"/>
                  <a:gd name="T5" fmla="*/ 1 h 1119"/>
                  <a:gd name="T6" fmla="*/ 177 w 934"/>
                  <a:gd name="T7" fmla="*/ 0 h 1119"/>
                  <a:gd name="T8" fmla="*/ 174 w 934"/>
                  <a:gd name="T9" fmla="*/ 0 h 1119"/>
                  <a:gd name="T10" fmla="*/ 170 w 934"/>
                  <a:gd name="T11" fmla="*/ 0 h 1119"/>
                  <a:gd name="T12" fmla="*/ 167 w 934"/>
                  <a:gd name="T13" fmla="*/ 0 h 1119"/>
                  <a:gd name="T14" fmla="*/ 163 w 934"/>
                  <a:gd name="T15" fmla="*/ 0 h 1119"/>
                  <a:gd name="T16" fmla="*/ 160 w 934"/>
                  <a:gd name="T17" fmla="*/ 1 h 1119"/>
                  <a:gd name="T18" fmla="*/ 156 w 934"/>
                  <a:gd name="T19" fmla="*/ 1 h 1119"/>
                  <a:gd name="T20" fmla="*/ 153 w 934"/>
                  <a:gd name="T21" fmla="*/ 2 h 1119"/>
                  <a:gd name="T22" fmla="*/ 149 w 934"/>
                  <a:gd name="T23" fmla="*/ 3 h 1119"/>
                  <a:gd name="T24" fmla="*/ 145 w 934"/>
                  <a:gd name="T25" fmla="*/ 4 h 1119"/>
                  <a:gd name="T26" fmla="*/ 141 w 934"/>
                  <a:gd name="T27" fmla="*/ 6 h 1119"/>
                  <a:gd name="T28" fmla="*/ 138 w 934"/>
                  <a:gd name="T29" fmla="*/ 7 h 1119"/>
                  <a:gd name="T30" fmla="*/ 134 w 934"/>
                  <a:gd name="T31" fmla="*/ 9 h 1119"/>
                  <a:gd name="T32" fmla="*/ 130 w 934"/>
                  <a:gd name="T33" fmla="*/ 11 h 1119"/>
                  <a:gd name="T34" fmla="*/ 126 w 934"/>
                  <a:gd name="T35" fmla="*/ 13 h 1119"/>
                  <a:gd name="T36" fmla="*/ 122 w 934"/>
                  <a:gd name="T37" fmla="*/ 15 h 1119"/>
                  <a:gd name="T38" fmla="*/ 118 w 934"/>
                  <a:gd name="T39" fmla="*/ 17 h 1119"/>
                  <a:gd name="T40" fmla="*/ 115 w 934"/>
                  <a:gd name="T41" fmla="*/ 20 h 1119"/>
                  <a:gd name="T42" fmla="*/ 111 w 934"/>
                  <a:gd name="T43" fmla="*/ 22 h 1119"/>
                  <a:gd name="T44" fmla="*/ 107 w 934"/>
                  <a:gd name="T45" fmla="*/ 25 h 1119"/>
                  <a:gd name="T46" fmla="*/ 103 w 934"/>
                  <a:gd name="T47" fmla="*/ 28 h 1119"/>
                  <a:gd name="T48" fmla="*/ 99 w 934"/>
                  <a:gd name="T49" fmla="*/ 31 h 1119"/>
                  <a:gd name="T50" fmla="*/ 95 w 934"/>
                  <a:gd name="T51" fmla="*/ 34 h 1119"/>
                  <a:gd name="T52" fmla="*/ 92 w 934"/>
                  <a:gd name="T53" fmla="*/ 37 h 1119"/>
                  <a:gd name="T54" fmla="*/ 88 w 934"/>
                  <a:gd name="T55" fmla="*/ 41 h 1119"/>
                  <a:gd name="T56" fmla="*/ 84 w 934"/>
                  <a:gd name="T57" fmla="*/ 45 h 1119"/>
                  <a:gd name="T58" fmla="*/ 80 w 934"/>
                  <a:gd name="T59" fmla="*/ 48 h 1119"/>
                  <a:gd name="T60" fmla="*/ 77 w 934"/>
                  <a:gd name="T61" fmla="*/ 52 h 1119"/>
                  <a:gd name="T62" fmla="*/ 73 w 934"/>
                  <a:gd name="T63" fmla="*/ 56 h 1119"/>
                  <a:gd name="T64" fmla="*/ 69 w 934"/>
                  <a:gd name="T65" fmla="*/ 61 h 1119"/>
                  <a:gd name="T66" fmla="*/ 66 w 934"/>
                  <a:gd name="T67" fmla="*/ 65 h 1119"/>
                  <a:gd name="T68" fmla="*/ 62 w 934"/>
                  <a:gd name="T69" fmla="*/ 69 h 1119"/>
                  <a:gd name="T70" fmla="*/ 59 w 934"/>
                  <a:gd name="T71" fmla="*/ 74 h 1119"/>
                  <a:gd name="T72" fmla="*/ 55 w 934"/>
                  <a:gd name="T73" fmla="*/ 78 h 1119"/>
                  <a:gd name="T74" fmla="*/ 52 w 934"/>
                  <a:gd name="T75" fmla="*/ 83 h 1119"/>
                  <a:gd name="T76" fmla="*/ 49 w 934"/>
                  <a:gd name="T77" fmla="*/ 88 h 1119"/>
                  <a:gd name="T78" fmla="*/ 46 w 934"/>
                  <a:gd name="T79" fmla="*/ 93 h 1119"/>
                  <a:gd name="T80" fmla="*/ 43 w 934"/>
                  <a:gd name="T81" fmla="*/ 98 h 1119"/>
                  <a:gd name="T82" fmla="*/ 37 w 934"/>
                  <a:gd name="T83" fmla="*/ 108 h 1119"/>
                  <a:gd name="T84" fmla="*/ 32 w 934"/>
                  <a:gd name="T85" fmla="*/ 118 h 1119"/>
                  <a:gd name="T86" fmla="*/ 26 w 934"/>
                  <a:gd name="T87" fmla="*/ 128 h 1119"/>
                  <a:gd name="T88" fmla="*/ 22 w 934"/>
                  <a:gd name="T89" fmla="*/ 139 h 1119"/>
                  <a:gd name="T90" fmla="*/ 20 w 934"/>
                  <a:gd name="T91" fmla="*/ 144 h 1119"/>
                  <a:gd name="T92" fmla="*/ 18 w 934"/>
                  <a:gd name="T93" fmla="*/ 149 h 1119"/>
                  <a:gd name="T94" fmla="*/ 16 w 934"/>
                  <a:gd name="T95" fmla="*/ 155 h 1119"/>
                  <a:gd name="T96" fmla="*/ 14 w 934"/>
                  <a:gd name="T97" fmla="*/ 160 h 1119"/>
                  <a:gd name="T98" fmla="*/ 12 w 934"/>
                  <a:gd name="T99" fmla="*/ 165 h 1119"/>
                  <a:gd name="T100" fmla="*/ 10 w 934"/>
                  <a:gd name="T101" fmla="*/ 171 h 1119"/>
                  <a:gd name="T102" fmla="*/ 9 w 934"/>
                  <a:gd name="T103" fmla="*/ 176 h 1119"/>
                  <a:gd name="T104" fmla="*/ 7 w 934"/>
                  <a:gd name="T105" fmla="*/ 182 h 1119"/>
                  <a:gd name="T106" fmla="*/ 6 w 934"/>
                  <a:gd name="T107" fmla="*/ 187 h 1119"/>
                  <a:gd name="T108" fmla="*/ 5 w 934"/>
                  <a:gd name="T109" fmla="*/ 192 h 1119"/>
                  <a:gd name="T110" fmla="*/ 4 w 934"/>
                  <a:gd name="T111" fmla="*/ 198 h 1119"/>
                  <a:gd name="T112" fmla="*/ 3 w 934"/>
                  <a:gd name="T113" fmla="*/ 203 h 1119"/>
                  <a:gd name="T114" fmla="*/ 2 w 934"/>
                  <a:gd name="T115" fmla="*/ 208 h 1119"/>
                  <a:gd name="T116" fmla="*/ 1 w 934"/>
                  <a:gd name="T117" fmla="*/ 214 h 1119"/>
                  <a:gd name="T118" fmla="*/ 0 w 934"/>
                  <a:gd name="T119" fmla="*/ 219 h 1119"/>
                  <a:gd name="T120" fmla="*/ 0 w 934"/>
                  <a:gd name="T121" fmla="*/ 224 h 11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34" h="1119">
                    <a:moveTo>
                      <a:pt x="934" y="10"/>
                    </a:moveTo>
                    <a:lnTo>
                      <a:pt x="919" y="7"/>
                    </a:lnTo>
                    <a:lnTo>
                      <a:pt x="902" y="3"/>
                    </a:lnTo>
                    <a:lnTo>
                      <a:pt x="885" y="1"/>
                    </a:lnTo>
                    <a:lnTo>
                      <a:pt x="868" y="0"/>
                    </a:lnTo>
                    <a:lnTo>
                      <a:pt x="851" y="0"/>
                    </a:lnTo>
                    <a:lnTo>
                      <a:pt x="834" y="0"/>
                    </a:lnTo>
                    <a:lnTo>
                      <a:pt x="815" y="1"/>
                    </a:lnTo>
                    <a:lnTo>
                      <a:pt x="798" y="4"/>
                    </a:lnTo>
                    <a:lnTo>
                      <a:pt x="779" y="7"/>
                    </a:lnTo>
                    <a:lnTo>
                      <a:pt x="762" y="11"/>
                    </a:lnTo>
                    <a:lnTo>
                      <a:pt x="743" y="15"/>
                    </a:lnTo>
                    <a:lnTo>
                      <a:pt x="724" y="22"/>
                    </a:lnTo>
                    <a:lnTo>
                      <a:pt x="705" y="29"/>
                    </a:lnTo>
                    <a:lnTo>
                      <a:pt x="687" y="35"/>
                    </a:lnTo>
                    <a:lnTo>
                      <a:pt x="667" y="44"/>
                    </a:lnTo>
                    <a:lnTo>
                      <a:pt x="649" y="53"/>
                    </a:lnTo>
                    <a:lnTo>
                      <a:pt x="629" y="63"/>
                    </a:lnTo>
                    <a:lnTo>
                      <a:pt x="611" y="73"/>
                    </a:lnTo>
                    <a:lnTo>
                      <a:pt x="591" y="86"/>
                    </a:lnTo>
                    <a:lnTo>
                      <a:pt x="572" y="98"/>
                    </a:lnTo>
                    <a:lnTo>
                      <a:pt x="553" y="110"/>
                    </a:lnTo>
                    <a:lnTo>
                      <a:pt x="534" y="125"/>
                    </a:lnTo>
                    <a:lnTo>
                      <a:pt x="515" y="139"/>
                    </a:lnTo>
                    <a:lnTo>
                      <a:pt x="496" y="154"/>
                    </a:lnTo>
                    <a:lnTo>
                      <a:pt x="476" y="170"/>
                    </a:lnTo>
                    <a:lnTo>
                      <a:pt x="458" y="187"/>
                    </a:lnTo>
                    <a:lnTo>
                      <a:pt x="439" y="205"/>
                    </a:lnTo>
                    <a:lnTo>
                      <a:pt x="420" y="223"/>
                    </a:lnTo>
                    <a:lnTo>
                      <a:pt x="401" y="242"/>
                    </a:lnTo>
                    <a:lnTo>
                      <a:pt x="383" y="262"/>
                    </a:lnTo>
                    <a:lnTo>
                      <a:pt x="364" y="282"/>
                    </a:lnTo>
                    <a:lnTo>
                      <a:pt x="347" y="303"/>
                    </a:lnTo>
                    <a:lnTo>
                      <a:pt x="328" y="325"/>
                    </a:lnTo>
                    <a:lnTo>
                      <a:pt x="311" y="346"/>
                    </a:lnTo>
                    <a:lnTo>
                      <a:pt x="294" y="370"/>
                    </a:lnTo>
                    <a:lnTo>
                      <a:pt x="277" y="392"/>
                    </a:lnTo>
                    <a:lnTo>
                      <a:pt x="261" y="415"/>
                    </a:lnTo>
                    <a:lnTo>
                      <a:pt x="245" y="440"/>
                    </a:lnTo>
                    <a:lnTo>
                      <a:pt x="230" y="463"/>
                    </a:lnTo>
                    <a:lnTo>
                      <a:pt x="214" y="488"/>
                    </a:lnTo>
                    <a:lnTo>
                      <a:pt x="186" y="538"/>
                    </a:lnTo>
                    <a:lnTo>
                      <a:pt x="158" y="589"/>
                    </a:lnTo>
                    <a:lnTo>
                      <a:pt x="132" y="640"/>
                    </a:lnTo>
                    <a:lnTo>
                      <a:pt x="109" y="694"/>
                    </a:lnTo>
                    <a:lnTo>
                      <a:pt x="98" y="719"/>
                    </a:lnTo>
                    <a:lnTo>
                      <a:pt x="88" y="746"/>
                    </a:lnTo>
                    <a:lnTo>
                      <a:pt x="78" y="773"/>
                    </a:lnTo>
                    <a:lnTo>
                      <a:pt x="69" y="800"/>
                    </a:lnTo>
                    <a:lnTo>
                      <a:pt x="59" y="826"/>
                    </a:lnTo>
                    <a:lnTo>
                      <a:pt x="51" y="853"/>
                    </a:lnTo>
                    <a:lnTo>
                      <a:pt x="43" y="881"/>
                    </a:lnTo>
                    <a:lnTo>
                      <a:pt x="36" y="908"/>
                    </a:lnTo>
                    <a:lnTo>
                      <a:pt x="29" y="934"/>
                    </a:lnTo>
                    <a:lnTo>
                      <a:pt x="23" y="961"/>
                    </a:lnTo>
                    <a:lnTo>
                      <a:pt x="18" y="988"/>
                    </a:lnTo>
                    <a:lnTo>
                      <a:pt x="13" y="1014"/>
                    </a:lnTo>
                    <a:lnTo>
                      <a:pt x="9" y="1041"/>
                    </a:lnTo>
                    <a:lnTo>
                      <a:pt x="5" y="1067"/>
                    </a:lnTo>
                    <a:lnTo>
                      <a:pt x="2" y="1094"/>
                    </a:lnTo>
                    <a:lnTo>
                      <a:pt x="0" y="111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43" name="Line 618"/>
              <p:cNvSpPr>
                <a:spLocks noChangeShapeType="1"/>
              </p:cNvSpPr>
              <p:nvPr/>
            </p:nvSpPr>
            <p:spPr bwMode="auto">
              <a:xfrm>
                <a:off x="1219" y="255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4" name="Line 619"/>
              <p:cNvSpPr>
                <a:spLocks noChangeShapeType="1"/>
              </p:cNvSpPr>
              <p:nvPr/>
            </p:nvSpPr>
            <p:spPr bwMode="auto">
              <a:xfrm flipH="1">
                <a:off x="1189" y="2550"/>
                <a:ext cx="30" cy="37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5" name="Line 620"/>
              <p:cNvSpPr>
                <a:spLocks noChangeShapeType="1"/>
              </p:cNvSpPr>
              <p:nvPr/>
            </p:nvSpPr>
            <p:spPr bwMode="auto">
              <a:xfrm>
                <a:off x="1258" y="2714"/>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6" name="Line 621"/>
              <p:cNvSpPr>
                <a:spLocks noChangeShapeType="1"/>
              </p:cNvSpPr>
              <p:nvPr/>
            </p:nvSpPr>
            <p:spPr bwMode="auto">
              <a:xfrm flipH="1">
                <a:off x="1239" y="2714"/>
                <a:ext cx="19" cy="24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7" name="Freeform 622"/>
              <p:cNvSpPr>
                <a:spLocks/>
              </p:cNvSpPr>
              <p:nvPr/>
            </p:nvSpPr>
            <p:spPr bwMode="auto">
              <a:xfrm>
                <a:off x="1188" y="2927"/>
                <a:ext cx="44" cy="124"/>
              </a:xfrm>
              <a:custGeom>
                <a:avLst/>
                <a:gdLst>
                  <a:gd name="T0" fmla="*/ 1 w 217"/>
                  <a:gd name="T1" fmla="*/ 0 h 621"/>
                  <a:gd name="T2" fmla="*/ 0 w 217"/>
                  <a:gd name="T3" fmla="*/ 5 h 621"/>
                  <a:gd name="T4" fmla="*/ 0 w 217"/>
                  <a:gd name="T5" fmla="*/ 11 h 621"/>
                  <a:gd name="T6" fmla="*/ 0 w 217"/>
                  <a:gd name="T7" fmla="*/ 16 h 621"/>
                  <a:gd name="T8" fmla="*/ 0 w 217"/>
                  <a:gd name="T9" fmla="*/ 21 h 621"/>
                  <a:gd name="T10" fmla="*/ 0 w 217"/>
                  <a:gd name="T11" fmla="*/ 26 h 621"/>
                  <a:gd name="T12" fmla="*/ 0 w 217"/>
                  <a:gd name="T13" fmla="*/ 31 h 621"/>
                  <a:gd name="T14" fmla="*/ 1 w 217"/>
                  <a:gd name="T15" fmla="*/ 36 h 621"/>
                  <a:gd name="T16" fmla="*/ 1 w 217"/>
                  <a:gd name="T17" fmla="*/ 41 h 621"/>
                  <a:gd name="T18" fmla="*/ 1 w 217"/>
                  <a:gd name="T19" fmla="*/ 46 h 621"/>
                  <a:gd name="T20" fmla="*/ 2 w 217"/>
                  <a:gd name="T21" fmla="*/ 51 h 621"/>
                  <a:gd name="T22" fmla="*/ 3 w 217"/>
                  <a:gd name="T23" fmla="*/ 55 h 621"/>
                  <a:gd name="T24" fmla="*/ 4 w 217"/>
                  <a:gd name="T25" fmla="*/ 60 h 621"/>
                  <a:gd name="T26" fmla="*/ 5 w 217"/>
                  <a:gd name="T27" fmla="*/ 64 h 621"/>
                  <a:gd name="T28" fmla="*/ 6 w 217"/>
                  <a:gd name="T29" fmla="*/ 68 h 621"/>
                  <a:gd name="T30" fmla="*/ 7 w 217"/>
                  <a:gd name="T31" fmla="*/ 72 h 621"/>
                  <a:gd name="T32" fmla="*/ 9 w 217"/>
                  <a:gd name="T33" fmla="*/ 76 h 621"/>
                  <a:gd name="T34" fmla="*/ 10 w 217"/>
                  <a:gd name="T35" fmla="*/ 80 h 621"/>
                  <a:gd name="T36" fmla="*/ 11 w 217"/>
                  <a:gd name="T37" fmla="*/ 84 h 621"/>
                  <a:gd name="T38" fmla="*/ 13 w 217"/>
                  <a:gd name="T39" fmla="*/ 88 h 621"/>
                  <a:gd name="T40" fmla="*/ 15 w 217"/>
                  <a:gd name="T41" fmla="*/ 91 h 621"/>
                  <a:gd name="T42" fmla="*/ 17 w 217"/>
                  <a:gd name="T43" fmla="*/ 95 h 621"/>
                  <a:gd name="T44" fmla="*/ 19 w 217"/>
                  <a:gd name="T45" fmla="*/ 98 h 621"/>
                  <a:gd name="T46" fmla="*/ 21 w 217"/>
                  <a:gd name="T47" fmla="*/ 101 h 621"/>
                  <a:gd name="T48" fmla="*/ 23 w 217"/>
                  <a:gd name="T49" fmla="*/ 104 h 621"/>
                  <a:gd name="T50" fmla="*/ 25 w 217"/>
                  <a:gd name="T51" fmla="*/ 107 h 621"/>
                  <a:gd name="T52" fmla="*/ 28 w 217"/>
                  <a:gd name="T53" fmla="*/ 110 h 621"/>
                  <a:gd name="T54" fmla="*/ 30 w 217"/>
                  <a:gd name="T55" fmla="*/ 113 h 621"/>
                  <a:gd name="T56" fmla="*/ 33 w 217"/>
                  <a:gd name="T57" fmla="*/ 115 h 621"/>
                  <a:gd name="T58" fmla="*/ 35 w 217"/>
                  <a:gd name="T59" fmla="*/ 118 h 621"/>
                  <a:gd name="T60" fmla="*/ 38 w 217"/>
                  <a:gd name="T61" fmla="*/ 120 h 621"/>
                  <a:gd name="T62" fmla="*/ 41 w 217"/>
                  <a:gd name="T63" fmla="*/ 122 h 621"/>
                  <a:gd name="T64" fmla="*/ 44 w 217"/>
                  <a:gd name="T65" fmla="*/ 124 h 6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7" h="621">
                    <a:moveTo>
                      <a:pt x="4" y="0"/>
                    </a:moveTo>
                    <a:lnTo>
                      <a:pt x="2" y="26"/>
                    </a:lnTo>
                    <a:lnTo>
                      <a:pt x="0" y="53"/>
                    </a:lnTo>
                    <a:lnTo>
                      <a:pt x="0" y="80"/>
                    </a:lnTo>
                    <a:lnTo>
                      <a:pt x="0" y="107"/>
                    </a:lnTo>
                    <a:lnTo>
                      <a:pt x="0" y="132"/>
                    </a:lnTo>
                    <a:lnTo>
                      <a:pt x="1" y="157"/>
                    </a:lnTo>
                    <a:lnTo>
                      <a:pt x="3" y="182"/>
                    </a:lnTo>
                    <a:lnTo>
                      <a:pt x="5" y="207"/>
                    </a:lnTo>
                    <a:lnTo>
                      <a:pt x="7" y="230"/>
                    </a:lnTo>
                    <a:lnTo>
                      <a:pt x="11" y="254"/>
                    </a:lnTo>
                    <a:lnTo>
                      <a:pt x="14" y="276"/>
                    </a:lnTo>
                    <a:lnTo>
                      <a:pt x="19" y="299"/>
                    </a:lnTo>
                    <a:lnTo>
                      <a:pt x="23" y="320"/>
                    </a:lnTo>
                    <a:lnTo>
                      <a:pt x="29" y="342"/>
                    </a:lnTo>
                    <a:lnTo>
                      <a:pt x="36" y="363"/>
                    </a:lnTo>
                    <a:lnTo>
                      <a:pt x="42" y="383"/>
                    </a:lnTo>
                    <a:lnTo>
                      <a:pt x="49" y="403"/>
                    </a:lnTo>
                    <a:lnTo>
                      <a:pt x="56" y="422"/>
                    </a:lnTo>
                    <a:lnTo>
                      <a:pt x="64" y="440"/>
                    </a:lnTo>
                    <a:lnTo>
                      <a:pt x="74" y="457"/>
                    </a:lnTo>
                    <a:lnTo>
                      <a:pt x="83" y="475"/>
                    </a:lnTo>
                    <a:lnTo>
                      <a:pt x="92" y="492"/>
                    </a:lnTo>
                    <a:lnTo>
                      <a:pt x="102" y="507"/>
                    </a:lnTo>
                    <a:lnTo>
                      <a:pt x="114" y="523"/>
                    </a:lnTo>
                    <a:lnTo>
                      <a:pt x="125" y="538"/>
                    </a:lnTo>
                    <a:lnTo>
                      <a:pt x="136" y="552"/>
                    </a:lnTo>
                    <a:lnTo>
                      <a:pt x="149" y="565"/>
                    </a:lnTo>
                    <a:lnTo>
                      <a:pt x="161" y="578"/>
                    </a:lnTo>
                    <a:lnTo>
                      <a:pt x="174" y="590"/>
                    </a:lnTo>
                    <a:lnTo>
                      <a:pt x="188" y="601"/>
                    </a:lnTo>
                    <a:lnTo>
                      <a:pt x="202" y="611"/>
                    </a:lnTo>
                    <a:lnTo>
                      <a:pt x="217" y="62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48" name="Freeform 623"/>
              <p:cNvSpPr>
                <a:spLocks/>
              </p:cNvSpPr>
              <p:nvPr/>
            </p:nvSpPr>
            <p:spPr bwMode="auto">
              <a:xfrm>
                <a:off x="1238" y="2958"/>
                <a:ext cx="72" cy="134"/>
              </a:xfrm>
              <a:custGeom>
                <a:avLst/>
                <a:gdLst>
                  <a:gd name="T0" fmla="*/ 1 w 362"/>
                  <a:gd name="T1" fmla="*/ 0 h 672"/>
                  <a:gd name="T2" fmla="*/ 0 w 362"/>
                  <a:gd name="T3" fmla="*/ 7 h 672"/>
                  <a:gd name="T4" fmla="*/ 0 w 362"/>
                  <a:gd name="T5" fmla="*/ 14 h 672"/>
                  <a:gd name="T6" fmla="*/ 0 w 362"/>
                  <a:gd name="T7" fmla="*/ 21 h 672"/>
                  <a:gd name="T8" fmla="*/ 0 w 362"/>
                  <a:gd name="T9" fmla="*/ 27 h 672"/>
                  <a:gd name="T10" fmla="*/ 0 w 362"/>
                  <a:gd name="T11" fmla="*/ 34 h 672"/>
                  <a:gd name="T12" fmla="*/ 1 w 362"/>
                  <a:gd name="T13" fmla="*/ 40 h 672"/>
                  <a:gd name="T14" fmla="*/ 2 w 362"/>
                  <a:gd name="T15" fmla="*/ 46 h 672"/>
                  <a:gd name="T16" fmla="*/ 2 w 362"/>
                  <a:gd name="T17" fmla="*/ 52 h 672"/>
                  <a:gd name="T18" fmla="*/ 4 w 362"/>
                  <a:gd name="T19" fmla="*/ 58 h 672"/>
                  <a:gd name="T20" fmla="*/ 5 w 362"/>
                  <a:gd name="T21" fmla="*/ 63 h 672"/>
                  <a:gd name="T22" fmla="*/ 6 w 362"/>
                  <a:gd name="T23" fmla="*/ 69 h 672"/>
                  <a:gd name="T24" fmla="*/ 8 w 362"/>
                  <a:gd name="T25" fmla="*/ 74 h 672"/>
                  <a:gd name="T26" fmla="*/ 9 w 362"/>
                  <a:gd name="T27" fmla="*/ 79 h 672"/>
                  <a:gd name="T28" fmla="*/ 11 w 362"/>
                  <a:gd name="T29" fmla="*/ 84 h 672"/>
                  <a:gd name="T30" fmla="*/ 13 w 362"/>
                  <a:gd name="T31" fmla="*/ 89 h 672"/>
                  <a:gd name="T32" fmla="*/ 16 w 362"/>
                  <a:gd name="T33" fmla="*/ 93 h 672"/>
                  <a:gd name="T34" fmla="*/ 18 w 362"/>
                  <a:gd name="T35" fmla="*/ 97 h 672"/>
                  <a:gd name="T36" fmla="*/ 20 w 362"/>
                  <a:gd name="T37" fmla="*/ 101 h 672"/>
                  <a:gd name="T38" fmla="*/ 23 w 362"/>
                  <a:gd name="T39" fmla="*/ 105 h 672"/>
                  <a:gd name="T40" fmla="*/ 26 w 362"/>
                  <a:gd name="T41" fmla="*/ 109 h 672"/>
                  <a:gd name="T42" fmla="*/ 29 w 362"/>
                  <a:gd name="T43" fmla="*/ 112 h 672"/>
                  <a:gd name="T44" fmla="*/ 32 w 362"/>
                  <a:gd name="T45" fmla="*/ 116 h 672"/>
                  <a:gd name="T46" fmla="*/ 36 w 362"/>
                  <a:gd name="T47" fmla="*/ 118 h 672"/>
                  <a:gd name="T48" fmla="*/ 39 w 362"/>
                  <a:gd name="T49" fmla="*/ 121 h 672"/>
                  <a:gd name="T50" fmla="*/ 43 w 362"/>
                  <a:gd name="T51" fmla="*/ 124 h 672"/>
                  <a:gd name="T52" fmla="*/ 46 w 362"/>
                  <a:gd name="T53" fmla="*/ 126 h 672"/>
                  <a:gd name="T54" fmla="*/ 50 w 362"/>
                  <a:gd name="T55" fmla="*/ 128 h 672"/>
                  <a:gd name="T56" fmla="*/ 54 w 362"/>
                  <a:gd name="T57" fmla="*/ 130 h 672"/>
                  <a:gd name="T58" fmla="*/ 59 w 362"/>
                  <a:gd name="T59" fmla="*/ 131 h 672"/>
                  <a:gd name="T60" fmla="*/ 63 w 362"/>
                  <a:gd name="T61" fmla="*/ 132 h 672"/>
                  <a:gd name="T62" fmla="*/ 67 w 362"/>
                  <a:gd name="T63" fmla="*/ 133 h 672"/>
                  <a:gd name="T64" fmla="*/ 72 w 362"/>
                  <a:gd name="T65" fmla="*/ 134 h 6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2" h="672">
                    <a:moveTo>
                      <a:pt x="4" y="0"/>
                    </a:moveTo>
                    <a:lnTo>
                      <a:pt x="1" y="35"/>
                    </a:lnTo>
                    <a:lnTo>
                      <a:pt x="0" y="69"/>
                    </a:lnTo>
                    <a:lnTo>
                      <a:pt x="0" y="104"/>
                    </a:lnTo>
                    <a:lnTo>
                      <a:pt x="0" y="136"/>
                    </a:lnTo>
                    <a:lnTo>
                      <a:pt x="2" y="169"/>
                    </a:lnTo>
                    <a:lnTo>
                      <a:pt x="4" y="201"/>
                    </a:lnTo>
                    <a:lnTo>
                      <a:pt x="8" y="231"/>
                    </a:lnTo>
                    <a:lnTo>
                      <a:pt x="12" y="261"/>
                    </a:lnTo>
                    <a:lnTo>
                      <a:pt x="18" y="290"/>
                    </a:lnTo>
                    <a:lnTo>
                      <a:pt x="24" y="318"/>
                    </a:lnTo>
                    <a:lnTo>
                      <a:pt x="31" y="345"/>
                    </a:lnTo>
                    <a:lnTo>
                      <a:pt x="38" y="371"/>
                    </a:lnTo>
                    <a:lnTo>
                      <a:pt x="47" y="397"/>
                    </a:lnTo>
                    <a:lnTo>
                      <a:pt x="57" y="421"/>
                    </a:lnTo>
                    <a:lnTo>
                      <a:pt x="67" y="445"/>
                    </a:lnTo>
                    <a:lnTo>
                      <a:pt x="78" y="467"/>
                    </a:lnTo>
                    <a:lnTo>
                      <a:pt x="91" y="488"/>
                    </a:lnTo>
                    <a:lnTo>
                      <a:pt x="103" y="508"/>
                    </a:lnTo>
                    <a:lnTo>
                      <a:pt x="117" y="528"/>
                    </a:lnTo>
                    <a:lnTo>
                      <a:pt x="132" y="546"/>
                    </a:lnTo>
                    <a:lnTo>
                      <a:pt x="146" y="563"/>
                    </a:lnTo>
                    <a:lnTo>
                      <a:pt x="162" y="580"/>
                    </a:lnTo>
                    <a:lnTo>
                      <a:pt x="179" y="594"/>
                    </a:lnTo>
                    <a:lnTo>
                      <a:pt x="196" y="607"/>
                    </a:lnTo>
                    <a:lnTo>
                      <a:pt x="215" y="620"/>
                    </a:lnTo>
                    <a:lnTo>
                      <a:pt x="233" y="631"/>
                    </a:lnTo>
                    <a:lnTo>
                      <a:pt x="253" y="641"/>
                    </a:lnTo>
                    <a:lnTo>
                      <a:pt x="273" y="650"/>
                    </a:lnTo>
                    <a:lnTo>
                      <a:pt x="295" y="658"/>
                    </a:lnTo>
                    <a:lnTo>
                      <a:pt x="316" y="664"/>
                    </a:lnTo>
                    <a:lnTo>
                      <a:pt x="338" y="669"/>
                    </a:lnTo>
                    <a:lnTo>
                      <a:pt x="362" y="67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49" name="Line 624"/>
              <p:cNvSpPr>
                <a:spLocks noChangeShapeType="1"/>
              </p:cNvSpPr>
              <p:nvPr/>
            </p:nvSpPr>
            <p:spPr bwMode="auto">
              <a:xfrm flipH="1" flipV="1">
                <a:off x="1232" y="3051"/>
                <a:ext cx="49" cy="3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50" name="Line 625"/>
              <p:cNvSpPr>
                <a:spLocks noChangeShapeType="1"/>
              </p:cNvSpPr>
              <p:nvPr/>
            </p:nvSpPr>
            <p:spPr bwMode="auto">
              <a:xfrm flipH="1">
                <a:off x="3196" y="2394"/>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51" name="Freeform 626"/>
              <p:cNvSpPr>
                <a:spLocks/>
              </p:cNvSpPr>
              <p:nvPr/>
            </p:nvSpPr>
            <p:spPr bwMode="auto">
              <a:xfrm>
                <a:off x="3200" y="2377"/>
                <a:ext cx="23" cy="17"/>
              </a:xfrm>
              <a:custGeom>
                <a:avLst/>
                <a:gdLst>
                  <a:gd name="T0" fmla="*/ 0 w 112"/>
                  <a:gd name="T1" fmla="*/ 17 h 84"/>
                  <a:gd name="T2" fmla="*/ 1 w 112"/>
                  <a:gd name="T3" fmla="*/ 17 h 84"/>
                  <a:gd name="T4" fmla="*/ 2 w 112"/>
                  <a:gd name="T5" fmla="*/ 16 h 84"/>
                  <a:gd name="T6" fmla="*/ 3 w 112"/>
                  <a:gd name="T7" fmla="*/ 16 h 84"/>
                  <a:gd name="T8" fmla="*/ 4 w 112"/>
                  <a:gd name="T9" fmla="*/ 15 h 84"/>
                  <a:gd name="T10" fmla="*/ 5 w 112"/>
                  <a:gd name="T11" fmla="*/ 15 h 84"/>
                  <a:gd name="T12" fmla="*/ 6 w 112"/>
                  <a:gd name="T13" fmla="*/ 14 h 84"/>
                  <a:gd name="T14" fmla="*/ 7 w 112"/>
                  <a:gd name="T15" fmla="*/ 14 h 84"/>
                  <a:gd name="T16" fmla="*/ 8 w 112"/>
                  <a:gd name="T17" fmla="*/ 13 h 84"/>
                  <a:gd name="T18" fmla="*/ 9 w 112"/>
                  <a:gd name="T19" fmla="*/ 12 h 84"/>
                  <a:gd name="T20" fmla="*/ 10 w 112"/>
                  <a:gd name="T21" fmla="*/ 12 h 84"/>
                  <a:gd name="T22" fmla="*/ 11 w 112"/>
                  <a:gd name="T23" fmla="*/ 11 h 84"/>
                  <a:gd name="T24" fmla="*/ 13 w 112"/>
                  <a:gd name="T25" fmla="*/ 10 h 84"/>
                  <a:gd name="T26" fmla="*/ 13 w 112"/>
                  <a:gd name="T27" fmla="*/ 10 h 84"/>
                  <a:gd name="T28" fmla="*/ 14 w 112"/>
                  <a:gd name="T29" fmla="*/ 9 h 84"/>
                  <a:gd name="T30" fmla="*/ 15 w 112"/>
                  <a:gd name="T31" fmla="*/ 8 h 84"/>
                  <a:gd name="T32" fmla="*/ 16 w 112"/>
                  <a:gd name="T33" fmla="*/ 7 h 84"/>
                  <a:gd name="T34" fmla="*/ 17 w 112"/>
                  <a:gd name="T35" fmla="*/ 6 h 84"/>
                  <a:gd name="T36" fmla="*/ 18 w 112"/>
                  <a:gd name="T37" fmla="*/ 5 h 84"/>
                  <a:gd name="T38" fmla="*/ 19 w 112"/>
                  <a:gd name="T39" fmla="*/ 4 h 84"/>
                  <a:gd name="T40" fmla="*/ 20 w 112"/>
                  <a:gd name="T41" fmla="*/ 4 h 84"/>
                  <a:gd name="T42" fmla="*/ 21 w 112"/>
                  <a:gd name="T43" fmla="*/ 3 h 84"/>
                  <a:gd name="T44" fmla="*/ 21 w 112"/>
                  <a:gd name="T45" fmla="*/ 2 h 84"/>
                  <a:gd name="T46" fmla="*/ 22 w 112"/>
                  <a:gd name="T47" fmla="*/ 1 h 84"/>
                  <a:gd name="T48" fmla="*/ 23 w 112"/>
                  <a:gd name="T49" fmla="*/ 0 h 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2" h="84">
                    <a:moveTo>
                      <a:pt x="0" y="84"/>
                    </a:moveTo>
                    <a:lnTo>
                      <a:pt x="5" y="82"/>
                    </a:lnTo>
                    <a:lnTo>
                      <a:pt x="10" y="80"/>
                    </a:lnTo>
                    <a:lnTo>
                      <a:pt x="15" y="78"/>
                    </a:lnTo>
                    <a:lnTo>
                      <a:pt x="20" y="76"/>
                    </a:lnTo>
                    <a:lnTo>
                      <a:pt x="26" y="72"/>
                    </a:lnTo>
                    <a:lnTo>
                      <a:pt x="31" y="70"/>
                    </a:lnTo>
                    <a:lnTo>
                      <a:pt x="36" y="67"/>
                    </a:lnTo>
                    <a:lnTo>
                      <a:pt x="41" y="63"/>
                    </a:lnTo>
                    <a:lnTo>
                      <a:pt x="46" y="60"/>
                    </a:lnTo>
                    <a:lnTo>
                      <a:pt x="50" y="58"/>
                    </a:lnTo>
                    <a:lnTo>
                      <a:pt x="55" y="53"/>
                    </a:lnTo>
                    <a:lnTo>
                      <a:pt x="61" y="50"/>
                    </a:lnTo>
                    <a:lnTo>
                      <a:pt x="65" y="47"/>
                    </a:lnTo>
                    <a:lnTo>
                      <a:pt x="70" y="43"/>
                    </a:lnTo>
                    <a:lnTo>
                      <a:pt x="74" y="39"/>
                    </a:lnTo>
                    <a:lnTo>
                      <a:pt x="79" y="35"/>
                    </a:lnTo>
                    <a:lnTo>
                      <a:pt x="83" y="31"/>
                    </a:lnTo>
                    <a:lnTo>
                      <a:pt x="87" y="26"/>
                    </a:lnTo>
                    <a:lnTo>
                      <a:pt x="91" y="22"/>
                    </a:lnTo>
                    <a:lnTo>
                      <a:pt x="96" y="18"/>
                    </a:lnTo>
                    <a:lnTo>
                      <a:pt x="101" y="13"/>
                    </a:lnTo>
                    <a:lnTo>
                      <a:pt x="104" y="9"/>
                    </a:lnTo>
                    <a:lnTo>
                      <a:pt x="108" y="4"/>
                    </a:lnTo>
                    <a:lnTo>
                      <a:pt x="11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2" name="Freeform 627"/>
              <p:cNvSpPr>
                <a:spLocks/>
              </p:cNvSpPr>
              <p:nvPr/>
            </p:nvSpPr>
            <p:spPr bwMode="auto">
              <a:xfrm>
                <a:off x="3218" y="2362"/>
                <a:ext cx="5" cy="15"/>
              </a:xfrm>
              <a:custGeom>
                <a:avLst/>
                <a:gdLst>
                  <a:gd name="T0" fmla="*/ 5 w 22"/>
                  <a:gd name="T1" fmla="*/ 15 h 74"/>
                  <a:gd name="T2" fmla="*/ 4 w 22"/>
                  <a:gd name="T3" fmla="*/ 11 h 74"/>
                  <a:gd name="T4" fmla="*/ 3 w 22"/>
                  <a:gd name="T5" fmla="*/ 8 h 74"/>
                  <a:gd name="T6" fmla="*/ 1 w 22"/>
                  <a:gd name="T7" fmla="*/ 4 h 74"/>
                  <a:gd name="T8" fmla="*/ 0 w 22"/>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74">
                    <a:moveTo>
                      <a:pt x="22" y="74"/>
                    </a:moveTo>
                    <a:lnTo>
                      <a:pt x="17" y="55"/>
                    </a:lnTo>
                    <a:lnTo>
                      <a:pt x="12" y="37"/>
                    </a:lnTo>
                    <a:lnTo>
                      <a:pt x="6" y="18"/>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3" name="Freeform 628"/>
              <p:cNvSpPr>
                <a:spLocks/>
              </p:cNvSpPr>
              <p:nvPr/>
            </p:nvSpPr>
            <p:spPr bwMode="auto">
              <a:xfrm>
                <a:off x="3191" y="2360"/>
                <a:ext cx="27" cy="2"/>
              </a:xfrm>
              <a:custGeom>
                <a:avLst/>
                <a:gdLst>
                  <a:gd name="T0" fmla="*/ 27 w 136"/>
                  <a:gd name="T1" fmla="*/ 2 h 9"/>
                  <a:gd name="T2" fmla="*/ 26 w 136"/>
                  <a:gd name="T3" fmla="*/ 2 h 9"/>
                  <a:gd name="T4" fmla="*/ 25 w 136"/>
                  <a:gd name="T5" fmla="*/ 1 h 9"/>
                  <a:gd name="T6" fmla="*/ 24 w 136"/>
                  <a:gd name="T7" fmla="*/ 1 h 9"/>
                  <a:gd name="T8" fmla="*/ 23 w 136"/>
                  <a:gd name="T9" fmla="*/ 1 h 9"/>
                  <a:gd name="T10" fmla="*/ 21 w 136"/>
                  <a:gd name="T11" fmla="*/ 1 h 9"/>
                  <a:gd name="T12" fmla="*/ 20 w 136"/>
                  <a:gd name="T13" fmla="*/ 1 h 9"/>
                  <a:gd name="T14" fmla="*/ 19 w 136"/>
                  <a:gd name="T15" fmla="*/ 0 h 9"/>
                  <a:gd name="T16" fmla="*/ 18 w 136"/>
                  <a:gd name="T17" fmla="*/ 0 h 9"/>
                  <a:gd name="T18" fmla="*/ 17 w 136"/>
                  <a:gd name="T19" fmla="*/ 0 h 9"/>
                  <a:gd name="T20" fmla="*/ 16 w 136"/>
                  <a:gd name="T21" fmla="*/ 0 h 9"/>
                  <a:gd name="T22" fmla="*/ 15 w 136"/>
                  <a:gd name="T23" fmla="*/ 0 h 9"/>
                  <a:gd name="T24" fmla="*/ 14 w 136"/>
                  <a:gd name="T25" fmla="*/ 0 h 9"/>
                  <a:gd name="T26" fmla="*/ 12 w 136"/>
                  <a:gd name="T27" fmla="*/ 0 h 9"/>
                  <a:gd name="T28" fmla="*/ 11 w 136"/>
                  <a:gd name="T29" fmla="*/ 0 h 9"/>
                  <a:gd name="T30" fmla="*/ 10 w 136"/>
                  <a:gd name="T31" fmla="*/ 0 h 9"/>
                  <a:gd name="T32" fmla="*/ 9 w 136"/>
                  <a:gd name="T33" fmla="*/ 0 h 9"/>
                  <a:gd name="T34" fmla="*/ 8 w 136"/>
                  <a:gd name="T35" fmla="*/ 0 h 9"/>
                  <a:gd name="T36" fmla="*/ 7 w 136"/>
                  <a:gd name="T37" fmla="*/ 1 h 9"/>
                  <a:gd name="T38" fmla="*/ 5 w 136"/>
                  <a:gd name="T39" fmla="*/ 1 h 9"/>
                  <a:gd name="T40" fmla="*/ 4 w 136"/>
                  <a:gd name="T41" fmla="*/ 1 h 9"/>
                  <a:gd name="T42" fmla="*/ 3 w 136"/>
                  <a:gd name="T43" fmla="*/ 1 h 9"/>
                  <a:gd name="T44" fmla="*/ 2 w 136"/>
                  <a:gd name="T45" fmla="*/ 2 h 9"/>
                  <a:gd name="T46" fmla="*/ 1 w 136"/>
                  <a:gd name="T47" fmla="*/ 2 h 9"/>
                  <a:gd name="T48" fmla="*/ 0 w 136"/>
                  <a:gd name="T49" fmla="*/ 2 h 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6" h="9">
                    <a:moveTo>
                      <a:pt x="136" y="9"/>
                    </a:moveTo>
                    <a:lnTo>
                      <a:pt x="131" y="8"/>
                    </a:lnTo>
                    <a:lnTo>
                      <a:pt x="125" y="6"/>
                    </a:lnTo>
                    <a:lnTo>
                      <a:pt x="120" y="5"/>
                    </a:lnTo>
                    <a:lnTo>
                      <a:pt x="114" y="4"/>
                    </a:lnTo>
                    <a:lnTo>
                      <a:pt x="108" y="3"/>
                    </a:lnTo>
                    <a:lnTo>
                      <a:pt x="102" y="3"/>
                    </a:lnTo>
                    <a:lnTo>
                      <a:pt x="96" y="1"/>
                    </a:lnTo>
                    <a:lnTo>
                      <a:pt x="90" y="1"/>
                    </a:lnTo>
                    <a:lnTo>
                      <a:pt x="85" y="0"/>
                    </a:lnTo>
                    <a:lnTo>
                      <a:pt x="79" y="0"/>
                    </a:lnTo>
                    <a:lnTo>
                      <a:pt x="74" y="0"/>
                    </a:lnTo>
                    <a:lnTo>
                      <a:pt x="68" y="0"/>
                    </a:lnTo>
                    <a:lnTo>
                      <a:pt x="61" y="0"/>
                    </a:lnTo>
                    <a:lnTo>
                      <a:pt x="56" y="0"/>
                    </a:lnTo>
                    <a:lnTo>
                      <a:pt x="50" y="0"/>
                    </a:lnTo>
                    <a:lnTo>
                      <a:pt x="45" y="1"/>
                    </a:lnTo>
                    <a:lnTo>
                      <a:pt x="39" y="1"/>
                    </a:lnTo>
                    <a:lnTo>
                      <a:pt x="33" y="3"/>
                    </a:lnTo>
                    <a:lnTo>
                      <a:pt x="27" y="4"/>
                    </a:lnTo>
                    <a:lnTo>
                      <a:pt x="22" y="4"/>
                    </a:lnTo>
                    <a:lnTo>
                      <a:pt x="16" y="5"/>
                    </a:lnTo>
                    <a:lnTo>
                      <a:pt x="11" y="7"/>
                    </a:lnTo>
                    <a:lnTo>
                      <a:pt x="5" y="8"/>
                    </a:lnTo>
                    <a:lnTo>
                      <a:pt x="0" y="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4" name="Line 629"/>
              <p:cNvSpPr>
                <a:spLocks noChangeShapeType="1"/>
              </p:cNvSpPr>
              <p:nvPr/>
            </p:nvSpPr>
            <p:spPr bwMode="auto">
              <a:xfrm flipV="1">
                <a:off x="3187" y="2362"/>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55" name="Line 630"/>
              <p:cNvSpPr>
                <a:spLocks noChangeShapeType="1"/>
              </p:cNvSpPr>
              <p:nvPr/>
            </p:nvSpPr>
            <p:spPr bwMode="auto">
              <a:xfrm flipH="1" flipV="1">
                <a:off x="3202" y="2454"/>
                <a:ext cx="4"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56" name="Freeform 631"/>
              <p:cNvSpPr>
                <a:spLocks/>
              </p:cNvSpPr>
              <p:nvPr/>
            </p:nvSpPr>
            <p:spPr bwMode="auto">
              <a:xfrm>
                <a:off x="3206" y="2444"/>
                <a:ext cx="26" cy="10"/>
              </a:xfrm>
              <a:custGeom>
                <a:avLst/>
                <a:gdLst>
                  <a:gd name="T0" fmla="*/ 0 w 128"/>
                  <a:gd name="T1" fmla="*/ 10 h 51"/>
                  <a:gd name="T2" fmla="*/ 1 w 128"/>
                  <a:gd name="T3" fmla="*/ 10 h 51"/>
                  <a:gd name="T4" fmla="*/ 2 w 128"/>
                  <a:gd name="T5" fmla="*/ 10 h 51"/>
                  <a:gd name="T6" fmla="*/ 3 w 128"/>
                  <a:gd name="T7" fmla="*/ 9 h 51"/>
                  <a:gd name="T8" fmla="*/ 4 w 128"/>
                  <a:gd name="T9" fmla="*/ 9 h 51"/>
                  <a:gd name="T10" fmla="*/ 5 w 128"/>
                  <a:gd name="T11" fmla="*/ 9 h 51"/>
                  <a:gd name="T12" fmla="*/ 7 w 128"/>
                  <a:gd name="T13" fmla="*/ 9 h 51"/>
                  <a:gd name="T14" fmla="*/ 8 w 128"/>
                  <a:gd name="T15" fmla="*/ 9 h 51"/>
                  <a:gd name="T16" fmla="*/ 9 w 128"/>
                  <a:gd name="T17" fmla="*/ 8 h 51"/>
                  <a:gd name="T18" fmla="*/ 10 w 128"/>
                  <a:gd name="T19" fmla="*/ 8 h 51"/>
                  <a:gd name="T20" fmla="*/ 11 w 128"/>
                  <a:gd name="T21" fmla="*/ 7 h 51"/>
                  <a:gd name="T22" fmla="*/ 12 w 128"/>
                  <a:gd name="T23" fmla="*/ 7 h 51"/>
                  <a:gd name="T24" fmla="*/ 13 w 128"/>
                  <a:gd name="T25" fmla="*/ 7 h 51"/>
                  <a:gd name="T26" fmla="*/ 15 w 128"/>
                  <a:gd name="T27" fmla="*/ 6 h 51"/>
                  <a:gd name="T28" fmla="*/ 16 w 128"/>
                  <a:gd name="T29" fmla="*/ 6 h 51"/>
                  <a:gd name="T30" fmla="*/ 17 w 128"/>
                  <a:gd name="T31" fmla="*/ 5 h 51"/>
                  <a:gd name="T32" fmla="*/ 18 w 128"/>
                  <a:gd name="T33" fmla="*/ 5 h 51"/>
                  <a:gd name="T34" fmla="*/ 19 w 128"/>
                  <a:gd name="T35" fmla="*/ 5 h 51"/>
                  <a:gd name="T36" fmla="*/ 20 w 128"/>
                  <a:gd name="T37" fmla="*/ 4 h 51"/>
                  <a:gd name="T38" fmla="*/ 21 w 128"/>
                  <a:gd name="T39" fmla="*/ 3 h 51"/>
                  <a:gd name="T40" fmla="*/ 22 w 128"/>
                  <a:gd name="T41" fmla="*/ 3 h 51"/>
                  <a:gd name="T42" fmla="*/ 23 w 128"/>
                  <a:gd name="T43" fmla="*/ 2 h 51"/>
                  <a:gd name="T44" fmla="*/ 24 w 128"/>
                  <a:gd name="T45" fmla="*/ 1 h 51"/>
                  <a:gd name="T46" fmla="*/ 25 w 128"/>
                  <a:gd name="T47" fmla="*/ 1 h 51"/>
                  <a:gd name="T48" fmla="*/ 26 w 128"/>
                  <a:gd name="T49" fmla="*/ 0 h 5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51">
                    <a:moveTo>
                      <a:pt x="0" y="51"/>
                    </a:moveTo>
                    <a:lnTo>
                      <a:pt x="5" y="50"/>
                    </a:lnTo>
                    <a:lnTo>
                      <a:pt x="11" y="49"/>
                    </a:lnTo>
                    <a:lnTo>
                      <a:pt x="16" y="48"/>
                    </a:lnTo>
                    <a:lnTo>
                      <a:pt x="21" y="47"/>
                    </a:lnTo>
                    <a:lnTo>
                      <a:pt x="27" y="46"/>
                    </a:lnTo>
                    <a:lnTo>
                      <a:pt x="33" y="45"/>
                    </a:lnTo>
                    <a:lnTo>
                      <a:pt x="39" y="44"/>
                    </a:lnTo>
                    <a:lnTo>
                      <a:pt x="44" y="43"/>
                    </a:lnTo>
                    <a:lnTo>
                      <a:pt x="49" y="40"/>
                    </a:lnTo>
                    <a:lnTo>
                      <a:pt x="55" y="38"/>
                    </a:lnTo>
                    <a:lnTo>
                      <a:pt x="60" y="37"/>
                    </a:lnTo>
                    <a:lnTo>
                      <a:pt x="65" y="35"/>
                    </a:lnTo>
                    <a:lnTo>
                      <a:pt x="72" y="33"/>
                    </a:lnTo>
                    <a:lnTo>
                      <a:pt x="77" y="30"/>
                    </a:lnTo>
                    <a:lnTo>
                      <a:pt x="82" y="27"/>
                    </a:lnTo>
                    <a:lnTo>
                      <a:pt x="87" y="25"/>
                    </a:lnTo>
                    <a:lnTo>
                      <a:pt x="92" y="23"/>
                    </a:lnTo>
                    <a:lnTo>
                      <a:pt x="97" y="19"/>
                    </a:lnTo>
                    <a:lnTo>
                      <a:pt x="102" y="17"/>
                    </a:lnTo>
                    <a:lnTo>
                      <a:pt x="108" y="14"/>
                    </a:lnTo>
                    <a:lnTo>
                      <a:pt x="113" y="10"/>
                    </a:lnTo>
                    <a:lnTo>
                      <a:pt x="118" y="7"/>
                    </a:lnTo>
                    <a:lnTo>
                      <a:pt x="123" y="4"/>
                    </a:lnTo>
                    <a:lnTo>
                      <a:pt x="12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7" name="Freeform 632"/>
              <p:cNvSpPr>
                <a:spLocks/>
              </p:cNvSpPr>
              <p:nvPr/>
            </p:nvSpPr>
            <p:spPr bwMode="auto">
              <a:xfrm>
                <a:off x="3231" y="2429"/>
                <a:ext cx="1" cy="15"/>
              </a:xfrm>
              <a:custGeom>
                <a:avLst/>
                <a:gdLst>
                  <a:gd name="T0" fmla="*/ 1 w 3"/>
                  <a:gd name="T1" fmla="*/ 15 h 77"/>
                  <a:gd name="T2" fmla="*/ 1 w 3"/>
                  <a:gd name="T3" fmla="*/ 11 h 77"/>
                  <a:gd name="T4" fmla="*/ 1 w 3"/>
                  <a:gd name="T5" fmla="*/ 7 h 77"/>
                  <a:gd name="T6" fmla="*/ 0 w 3"/>
                  <a:gd name="T7" fmla="*/ 4 h 77"/>
                  <a:gd name="T8" fmla="*/ 0 w 3"/>
                  <a:gd name="T9" fmla="*/ 0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7">
                    <a:moveTo>
                      <a:pt x="3" y="77"/>
                    </a:moveTo>
                    <a:lnTo>
                      <a:pt x="2" y="58"/>
                    </a:lnTo>
                    <a:lnTo>
                      <a:pt x="2" y="38"/>
                    </a:lnTo>
                    <a:lnTo>
                      <a:pt x="1" y="19"/>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8" name="Freeform 633"/>
              <p:cNvSpPr>
                <a:spLocks/>
              </p:cNvSpPr>
              <p:nvPr/>
            </p:nvSpPr>
            <p:spPr bwMode="auto">
              <a:xfrm>
                <a:off x="3205" y="2421"/>
                <a:ext cx="26" cy="8"/>
              </a:xfrm>
              <a:custGeom>
                <a:avLst/>
                <a:gdLst>
                  <a:gd name="T0" fmla="*/ 26 w 132"/>
                  <a:gd name="T1" fmla="*/ 8 h 39"/>
                  <a:gd name="T2" fmla="*/ 25 w 132"/>
                  <a:gd name="T3" fmla="*/ 7 h 39"/>
                  <a:gd name="T4" fmla="*/ 24 w 132"/>
                  <a:gd name="T5" fmla="*/ 7 h 39"/>
                  <a:gd name="T6" fmla="*/ 23 w 132"/>
                  <a:gd name="T7" fmla="*/ 6 h 39"/>
                  <a:gd name="T8" fmla="*/ 22 w 132"/>
                  <a:gd name="T9" fmla="*/ 6 h 39"/>
                  <a:gd name="T10" fmla="*/ 21 w 132"/>
                  <a:gd name="T11" fmla="*/ 5 h 39"/>
                  <a:gd name="T12" fmla="*/ 20 w 132"/>
                  <a:gd name="T13" fmla="*/ 5 h 39"/>
                  <a:gd name="T14" fmla="*/ 19 w 132"/>
                  <a:gd name="T15" fmla="*/ 4 h 39"/>
                  <a:gd name="T16" fmla="*/ 18 w 132"/>
                  <a:gd name="T17" fmla="*/ 4 h 39"/>
                  <a:gd name="T18" fmla="*/ 17 w 132"/>
                  <a:gd name="T19" fmla="*/ 3 h 39"/>
                  <a:gd name="T20" fmla="*/ 16 w 132"/>
                  <a:gd name="T21" fmla="*/ 3 h 39"/>
                  <a:gd name="T22" fmla="*/ 14 w 132"/>
                  <a:gd name="T23" fmla="*/ 3 h 39"/>
                  <a:gd name="T24" fmla="*/ 13 w 132"/>
                  <a:gd name="T25" fmla="*/ 2 h 39"/>
                  <a:gd name="T26" fmla="*/ 12 w 132"/>
                  <a:gd name="T27" fmla="*/ 2 h 39"/>
                  <a:gd name="T28" fmla="*/ 11 w 132"/>
                  <a:gd name="T29" fmla="*/ 2 h 39"/>
                  <a:gd name="T30" fmla="*/ 10 w 132"/>
                  <a:gd name="T31" fmla="*/ 1 h 39"/>
                  <a:gd name="T32" fmla="*/ 9 w 132"/>
                  <a:gd name="T33" fmla="*/ 1 h 39"/>
                  <a:gd name="T34" fmla="*/ 8 w 132"/>
                  <a:gd name="T35" fmla="*/ 1 h 39"/>
                  <a:gd name="T36" fmla="*/ 7 w 132"/>
                  <a:gd name="T37" fmla="*/ 1 h 39"/>
                  <a:gd name="T38" fmla="*/ 5 w 132"/>
                  <a:gd name="T39" fmla="*/ 1 h 39"/>
                  <a:gd name="T40" fmla="*/ 4 w 132"/>
                  <a:gd name="T41" fmla="*/ 1 h 39"/>
                  <a:gd name="T42" fmla="*/ 3 w 132"/>
                  <a:gd name="T43" fmla="*/ 0 h 39"/>
                  <a:gd name="T44" fmla="*/ 2 w 132"/>
                  <a:gd name="T45" fmla="*/ 0 h 39"/>
                  <a:gd name="T46" fmla="*/ 1 w 132"/>
                  <a:gd name="T47" fmla="*/ 0 h 39"/>
                  <a:gd name="T48" fmla="*/ 0 w 132"/>
                  <a:gd name="T49" fmla="*/ 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2" h="39">
                    <a:moveTo>
                      <a:pt x="132" y="39"/>
                    </a:moveTo>
                    <a:lnTo>
                      <a:pt x="127" y="36"/>
                    </a:lnTo>
                    <a:lnTo>
                      <a:pt x="122" y="33"/>
                    </a:lnTo>
                    <a:lnTo>
                      <a:pt x="116" y="30"/>
                    </a:lnTo>
                    <a:lnTo>
                      <a:pt x="110" y="28"/>
                    </a:lnTo>
                    <a:lnTo>
                      <a:pt x="105" y="25"/>
                    </a:lnTo>
                    <a:lnTo>
                      <a:pt x="100" y="23"/>
                    </a:lnTo>
                    <a:lnTo>
                      <a:pt x="95" y="20"/>
                    </a:lnTo>
                    <a:lnTo>
                      <a:pt x="89" y="18"/>
                    </a:lnTo>
                    <a:lnTo>
                      <a:pt x="84" y="16"/>
                    </a:lnTo>
                    <a:lnTo>
                      <a:pt x="79" y="15"/>
                    </a:lnTo>
                    <a:lnTo>
                      <a:pt x="72" y="13"/>
                    </a:lnTo>
                    <a:lnTo>
                      <a:pt x="67" y="10"/>
                    </a:lnTo>
                    <a:lnTo>
                      <a:pt x="61" y="9"/>
                    </a:lnTo>
                    <a:lnTo>
                      <a:pt x="56" y="8"/>
                    </a:lnTo>
                    <a:lnTo>
                      <a:pt x="50" y="7"/>
                    </a:lnTo>
                    <a:lnTo>
                      <a:pt x="45" y="6"/>
                    </a:lnTo>
                    <a:lnTo>
                      <a:pt x="39" y="5"/>
                    </a:lnTo>
                    <a:lnTo>
                      <a:pt x="33" y="4"/>
                    </a:lnTo>
                    <a:lnTo>
                      <a:pt x="27" y="3"/>
                    </a:lnTo>
                    <a:lnTo>
                      <a:pt x="22" y="3"/>
                    </a:lnTo>
                    <a:lnTo>
                      <a:pt x="16" y="2"/>
                    </a:lnTo>
                    <a:lnTo>
                      <a:pt x="11" y="2"/>
                    </a:lnTo>
                    <a:lnTo>
                      <a:pt x="5"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9" name="Line 634"/>
              <p:cNvSpPr>
                <a:spLocks noChangeShapeType="1"/>
              </p:cNvSpPr>
              <p:nvPr/>
            </p:nvSpPr>
            <p:spPr bwMode="auto">
              <a:xfrm flipV="1">
                <a:off x="3201" y="2421"/>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0" name="Line 635"/>
              <p:cNvSpPr>
                <a:spLocks noChangeShapeType="1"/>
              </p:cNvSpPr>
              <p:nvPr/>
            </p:nvSpPr>
            <p:spPr bwMode="auto">
              <a:xfrm flipH="1" flipV="1">
                <a:off x="3193" y="2513"/>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1" name="Freeform 636"/>
              <p:cNvSpPr>
                <a:spLocks/>
              </p:cNvSpPr>
              <p:nvPr/>
            </p:nvSpPr>
            <p:spPr bwMode="auto">
              <a:xfrm>
                <a:off x="3197" y="2512"/>
                <a:ext cx="27" cy="3"/>
              </a:xfrm>
              <a:custGeom>
                <a:avLst/>
                <a:gdLst>
                  <a:gd name="T0" fmla="*/ 0 w 135"/>
                  <a:gd name="T1" fmla="*/ 2 h 17"/>
                  <a:gd name="T2" fmla="*/ 1 w 135"/>
                  <a:gd name="T3" fmla="*/ 2 h 17"/>
                  <a:gd name="T4" fmla="*/ 2 w 135"/>
                  <a:gd name="T5" fmla="*/ 2 h 17"/>
                  <a:gd name="T6" fmla="*/ 3 w 135"/>
                  <a:gd name="T7" fmla="*/ 3 h 17"/>
                  <a:gd name="T8" fmla="*/ 4 w 135"/>
                  <a:gd name="T9" fmla="*/ 3 h 17"/>
                  <a:gd name="T10" fmla="*/ 5 w 135"/>
                  <a:gd name="T11" fmla="*/ 3 h 17"/>
                  <a:gd name="T12" fmla="*/ 7 w 135"/>
                  <a:gd name="T13" fmla="*/ 3 h 17"/>
                  <a:gd name="T14" fmla="*/ 8 w 135"/>
                  <a:gd name="T15" fmla="*/ 3 h 17"/>
                  <a:gd name="T16" fmla="*/ 9 w 135"/>
                  <a:gd name="T17" fmla="*/ 3 h 17"/>
                  <a:gd name="T18" fmla="*/ 10 w 135"/>
                  <a:gd name="T19" fmla="*/ 3 h 17"/>
                  <a:gd name="T20" fmla="*/ 11 w 135"/>
                  <a:gd name="T21" fmla="*/ 3 h 17"/>
                  <a:gd name="T22" fmla="*/ 12 w 135"/>
                  <a:gd name="T23" fmla="*/ 3 h 17"/>
                  <a:gd name="T24" fmla="*/ 13 w 135"/>
                  <a:gd name="T25" fmla="*/ 3 h 17"/>
                  <a:gd name="T26" fmla="*/ 15 w 135"/>
                  <a:gd name="T27" fmla="*/ 3 h 17"/>
                  <a:gd name="T28" fmla="*/ 16 w 135"/>
                  <a:gd name="T29" fmla="*/ 2 h 17"/>
                  <a:gd name="T30" fmla="*/ 17 w 135"/>
                  <a:gd name="T31" fmla="*/ 2 h 17"/>
                  <a:gd name="T32" fmla="*/ 18 w 135"/>
                  <a:gd name="T33" fmla="*/ 2 h 17"/>
                  <a:gd name="T34" fmla="*/ 19 w 135"/>
                  <a:gd name="T35" fmla="*/ 2 h 17"/>
                  <a:gd name="T36" fmla="*/ 20 w 135"/>
                  <a:gd name="T37" fmla="*/ 2 h 17"/>
                  <a:gd name="T38" fmla="*/ 21 w 135"/>
                  <a:gd name="T39" fmla="*/ 2 h 17"/>
                  <a:gd name="T40" fmla="*/ 23 w 135"/>
                  <a:gd name="T41" fmla="*/ 1 h 17"/>
                  <a:gd name="T42" fmla="*/ 24 w 135"/>
                  <a:gd name="T43" fmla="*/ 1 h 17"/>
                  <a:gd name="T44" fmla="*/ 25 w 135"/>
                  <a:gd name="T45" fmla="*/ 1 h 17"/>
                  <a:gd name="T46" fmla="*/ 26 w 135"/>
                  <a:gd name="T47" fmla="*/ 0 h 17"/>
                  <a:gd name="T48" fmla="*/ 27 w 135"/>
                  <a:gd name="T49" fmla="*/ 0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17">
                    <a:moveTo>
                      <a:pt x="0" y="13"/>
                    </a:moveTo>
                    <a:lnTo>
                      <a:pt x="5" y="14"/>
                    </a:lnTo>
                    <a:lnTo>
                      <a:pt x="11" y="14"/>
                    </a:lnTo>
                    <a:lnTo>
                      <a:pt x="16" y="15"/>
                    </a:lnTo>
                    <a:lnTo>
                      <a:pt x="22" y="17"/>
                    </a:lnTo>
                    <a:lnTo>
                      <a:pt x="27" y="17"/>
                    </a:lnTo>
                    <a:lnTo>
                      <a:pt x="33" y="17"/>
                    </a:lnTo>
                    <a:lnTo>
                      <a:pt x="39" y="17"/>
                    </a:lnTo>
                    <a:lnTo>
                      <a:pt x="45" y="17"/>
                    </a:lnTo>
                    <a:lnTo>
                      <a:pt x="50" y="17"/>
                    </a:lnTo>
                    <a:lnTo>
                      <a:pt x="56" y="17"/>
                    </a:lnTo>
                    <a:lnTo>
                      <a:pt x="62" y="17"/>
                    </a:lnTo>
                    <a:lnTo>
                      <a:pt x="67" y="15"/>
                    </a:lnTo>
                    <a:lnTo>
                      <a:pt x="73" y="15"/>
                    </a:lnTo>
                    <a:lnTo>
                      <a:pt x="79" y="14"/>
                    </a:lnTo>
                    <a:lnTo>
                      <a:pt x="85" y="13"/>
                    </a:lnTo>
                    <a:lnTo>
                      <a:pt x="90" y="12"/>
                    </a:lnTo>
                    <a:lnTo>
                      <a:pt x="96" y="11"/>
                    </a:lnTo>
                    <a:lnTo>
                      <a:pt x="102" y="10"/>
                    </a:lnTo>
                    <a:lnTo>
                      <a:pt x="107" y="9"/>
                    </a:lnTo>
                    <a:lnTo>
                      <a:pt x="114" y="8"/>
                    </a:lnTo>
                    <a:lnTo>
                      <a:pt x="119" y="5"/>
                    </a:lnTo>
                    <a:lnTo>
                      <a:pt x="125" y="4"/>
                    </a:lnTo>
                    <a:lnTo>
                      <a:pt x="130" y="2"/>
                    </a:lnTo>
                    <a:lnTo>
                      <a:pt x="13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2" name="Freeform 637"/>
              <p:cNvSpPr>
                <a:spLocks/>
              </p:cNvSpPr>
              <p:nvPr/>
            </p:nvSpPr>
            <p:spPr bwMode="auto">
              <a:xfrm>
                <a:off x="3224" y="2497"/>
                <a:ext cx="4" cy="15"/>
              </a:xfrm>
              <a:custGeom>
                <a:avLst/>
                <a:gdLst>
                  <a:gd name="T0" fmla="*/ 0 w 16"/>
                  <a:gd name="T1" fmla="*/ 15 h 75"/>
                  <a:gd name="T2" fmla="*/ 1 w 16"/>
                  <a:gd name="T3" fmla="*/ 11 h 75"/>
                  <a:gd name="T4" fmla="*/ 2 w 16"/>
                  <a:gd name="T5" fmla="*/ 7 h 75"/>
                  <a:gd name="T6" fmla="*/ 3 w 16"/>
                  <a:gd name="T7" fmla="*/ 4 h 75"/>
                  <a:gd name="T8" fmla="*/ 4 w 16"/>
                  <a:gd name="T9" fmla="*/ 0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75">
                    <a:moveTo>
                      <a:pt x="0" y="75"/>
                    </a:moveTo>
                    <a:lnTo>
                      <a:pt x="4" y="56"/>
                    </a:lnTo>
                    <a:lnTo>
                      <a:pt x="8" y="37"/>
                    </a:lnTo>
                    <a:lnTo>
                      <a:pt x="12" y="19"/>
                    </a:lnTo>
                    <a:lnTo>
                      <a:pt x="1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3" name="Freeform 638"/>
              <p:cNvSpPr>
                <a:spLocks/>
              </p:cNvSpPr>
              <p:nvPr/>
            </p:nvSpPr>
            <p:spPr bwMode="auto">
              <a:xfrm>
                <a:off x="3204" y="2482"/>
                <a:ext cx="24" cy="15"/>
              </a:xfrm>
              <a:custGeom>
                <a:avLst/>
                <a:gdLst>
                  <a:gd name="T0" fmla="*/ 24 w 119"/>
                  <a:gd name="T1" fmla="*/ 15 h 74"/>
                  <a:gd name="T2" fmla="*/ 23 w 119"/>
                  <a:gd name="T3" fmla="*/ 14 h 74"/>
                  <a:gd name="T4" fmla="*/ 22 w 119"/>
                  <a:gd name="T5" fmla="*/ 13 h 74"/>
                  <a:gd name="T6" fmla="*/ 21 w 119"/>
                  <a:gd name="T7" fmla="*/ 12 h 74"/>
                  <a:gd name="T8" fmla="*/ 20 w 119"/>
                  <a:gd name="T9" fmla="*/ 11 h 74"/>
                  <a:gd name="T10" fmla="*/ 20 w 119"/>
                  <a:gd name="T11" fmla="*/ 11 h 74"/>
                  <a:gd name="T12" fmla="*/ 19 w 119"/>
                  <a:gd name="T13" fmla="*/ 10 h 74"/>
                  <a:gd name="T14" fmla="*/ 18 w 119"/>
                  <a:gd name="T15" fmla="*/ 9 h 74"/>
                  <a:gd name="T16" fmla="*/ 17 w 119"/>
                  <a:gd name="T17" fmla="*/ 9 h 74"/>
                  <a:gd name="T18" fmla="*/ 16 w 119"/>
                  <a:gd name="T19" fmla="*/ 8 h 74"/>
                  <a:gd name="T20" fmla="*/ 15 w 119"/>
                  <a:gd name="T21" fmla="*/ 7 h 74"/>
                  <a:gd name="T22" fmla="*/ 14 w 119"/>
                  <a:gd name="T23" fmla="*/ 6 h 74"/>
                  <a:gd name="T24" fmla="*/ 13 w 119"/>
                  <a:gd name="T25" fmla="*/ 6 h 74"/>
                  <a:gd name="T26" fmla="*/ 12 w 119"/>
                  <a:gd name="T27" fmla="*/ 5 h 74"/>
                  <a:gd name="T28" fmla="*/ 11 w 119"/>
                  <a:gd name="T29" fmla="*/ 4 h 74"/>
                  <a:gd name="T30" fmla="*/ 10 w 119"/>
                  <a:gd name="T31" fmla="*/ 4 h 74"/>
                  <a:gd name="T32" fmla="*/ 9 w 119"/>
                  <a:gd name="T33" fmla="*/ 3 h 74"/>
                  <a:gd name="T34" fmla="*/ 7 w 119"/>
                  <a:gd name="T35" fmla="*/ 3 h 74"/>
                  <a:gd name="T36" fmla="*/ 6 w 119"/>
                  <a:gd name="T37" fmla="*/ 2 h 74"/>
                  <a:gd name="T38" fmla="*/ 5 w 119"/>
                  <a:gd name="T39" fmla="*/ 2 h 74"/>
                  <a:gd name="T40" fmla="*/ 4 w 119"/>
                  <a:gd name="T41" fmla="*/ 1 h 74"/>
                  <a:gd name="T42" fmla="*/ 3 w 119"/>
                  <a:gd name="T43" fmla="*/ 1 h 74"/>
                  <a:gd name="T44" fmla="*/ 2 w 119"/>
                  <a:gd name="T45" fmla="*/ 1 h 74"/>
                  <a:gd name="T46" fmla="*/ 1 w 119"/>
                  <a:gd name="T47" fmla="*/ 0 h 74"/>
                  <a:gd name="T48" fmla="*/ 0 w 119"/>
                  <a:gd name="T49" fmla="*/ 0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9" h="74">
                    <a:moveTo>
                      <a:pt x="119" y="74"/>
                    </a:moveTo>
                    <a:lnTo>
                      <a:pt x="114" y="70"/>
                    </a:lnTo>
                    <a:lnTo>
                      <a:pt x="110" y="65"/>
                    </a:lnTo>
                    <a:lnTo>
                      <a:pt x="106" y="61"/>
                    </a:lnTo>
                    <a:lnTo>
                      <a:pt x="101" y="56"/>
                    </a:lnTo>
                    <a:lnTo>
                      <a:pt x="97" y="53"/>
                    </a:lnTo>
                    <a:lnTo>
                      <a:pt x="92" y="49"/>
                    </a:lnTo>
                    <a:lnTo>
                      <a:pt x="88" y="45"/>
                    </a:lnTo>
                    <a:lnTo>
                      <a:pt x="83" y="42"/>
                    </a:lnTo>
                    <a:lnTo>
                      <a:pt x="78" y="39"/>
                    </a:lnTo>
                    <a:lnTo>
                      <a:pt x="73" y="35"/>
                    </a:lnTo>
                    <a:lnTo>
                      <a:pt x="68" y="32"/>
                    </a:lnTo>
                    <a:lnTo>
                      <a:pt x="63" y="29"/>
                    </a:lnTo>
                    <a:lnTo>
                      <a:pt x="58" y="25"/>
                    </a:lnTo>
                    <a:lnTo>
                      <a:pt x="53" y="22"/>
                    </a:lnTo>
                    <a:lnTo>
                      <a:pt x="48" y="20"/>
                    </a:lnTo>
                    <a:lnTo>
                      <a:pt x="43" y="16"/>
                    </a:lnTo>
                    <a:lnTo>
                      <a:pt x="37" y="14"/>
                    </a:lnTo>
                    <a:lnTo>
                      <a:pt x="32" y="12"/>
                    </a:lnTo>
                    <a:lnTo>
                      <a:pt x="27" y="10"/>
                    </a:lnTo>
                    <a:lnTo>
                      <a:pt x="22" y="7"/>
                    </a:lnTo>
                    <a:lnTo>
                      <a:pt x="17" y="5"/>
                    </a:lnTo>
                    <a:lnTo>
                      <a:pt x="11" y="3"/>
                    </a:lnTo>
                    <a:lnTo>
                      <a:pt x="6"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4" name="Line 639"/>
              <p:cNvSpPr>
                <a:spLocks noChangeShapeType="1"/>
              </p:cNvSpPr>
              <p:nvPr/>
            </p:nvSpPr>
            <p:spPr bwMode="auto">
              <a:xfrm>
                <a:off x="3200" y="2481"/>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5" name="Line 640"/>
              <p:cNvSpPr>
                <a:spLocks noChangeShapeType="1"/>
              </p:cNvSpPr>
              <p:nvPr/>
            </p:nvSpPr>
            <p:spPr bwMode="auto">
              <a:xfrm flipH="1" flipV="1">
                <a:off x="3171" y="2568"/>
                <a:ext cx="3"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6" name="Freeform 641"/>
              <p:cNvSpPr>
                <a:spLocks/>
              </p:cNvSpPr>
              <p:nvPr/>
            </p:nvSpPr>
            <p:spPr bwMode="auto">
              <a:xfrm>
                <a:off x="3174" y="2570"/>
                <a:ext cx="27" cy="6"/>
              </a:xfrm>
              <a:custGeom>
                <a:avLst/>
                <a:gdLst>
                  <a:gd name="T0" fmla="*/ 0 w 134"/>
                  <a:gd name="T1" fmla="*/ 0 h 26"/>
                  <a:gd name="T2" fmla="*/ 1 w 134"/>
                  <a:gd name="T3" fmla="*/ 0 h 26"/>
                  <a:gd name="T4" fmla="*/ 2 w 134"/>
                  <a:gd name="T5" fmla="*/ 1 h 26"/>
                  <a:gd name="T6" fmla="*/ 3 w 134"/>
                  <a:gd name="T7" fmla="*/ 1 h 26"/>
                  <a:gd name="T8" fmla="*/ 4 w 134"/>
                  <a:gd name="T9" fmla="*/ 2 h 26"/>
                  <a:gd name="T10" fmla="*/ 5 w 134"/>
                  <a:gd name="T11" fmla="*/ 3 h 26"/>
                  <a:gd name="T12" fmla="*/ 6 w 134"/>
                  <a:gd name="T13" fmla="*/ 3 h 26"/>
                  <a:gd name="T14" fmla="*/ 8 w 134"/>
                  <a:gd name="T15" fmla="*/ 3 h 26"/>
                  <a:gd name="T16" fmla="*/ 9 w 134"/>
                  <a:gd name="T17" fmla="*/ 4 h 26"/>
                  <a:gd name="T18" fmla="*/ 10 w 134"/>
                  <a:gd name="T19" fmla="*/ 4 h 26"/>
                  <a:gd name="T20" fmla="*/ 11 w 134"/>
                  <a:gd name="T21" fmla="*/ 4 h 26"/>
                  <a:gd name="T22" fmla="*/ 12 w 134"/>
                  <a:gd name="T23" fmla="*/ 5 h 26"/>
                  <a:gd name="T24" fmla="*/ 13 w 134"/>
                  <a:gd name="T25" fmla="*/ 5 h 26"/>
                  <a:gd name="T26" fmla="*/ 14 w 134"/>
                  <a:gd name="T27" fmla="*/ 5 h 26"/>
                  <a:gd name="T28" fmla="*/ 16 w 134"/>
                  <a:gd name="T29" fmla="*/ 5 h 26"/>
                  <a:gd name="T30" fmla="*/ 17 w 134"/>
                  <a:gd name="T31" fmla="*/ 6 h 26"/>
                  <a:gd name="T32" fmla="*/ 18 w 134"/>
                  <a:gd name="T33" fmla="*/ 6 h 26"/>
                  <a:gd name="T34" fmla="*/ 19 w 134"/>
                  <a:gd name="T35" fmla="*/ 6 h 26"/>
                  <a:gd name="T36" fmla="*/ 20 w 134"/>
                  <a:gd name="T37" fmla="*/ 6 h 26"/>
                  <a:gd name="T38" fmla="*/ 21 w 134"/>
                  <a:gd name="T39" fmla="*/ 6 h 26"/>
                  <a:gd name="T40" fmla="*/ 22 w 134"/>
                  <a:gd name="T41" fmla="*/ 6 h 26"/>
                  <a:gd name="T42" fmla="*/ 24 w 134"/>
                  <a:gd name="T43" fmla="*/ 6 h 26"/>
                  <a:gd name="T44" fmla="*/ 25 w 134"/>
                  <a:gd name="T45" fmla="*/ 6 h 26"/>
                  <a:gd name="T46" fmla="*/ 26 w 134"/>
                  <a:gd name="T47" fmla="*/ 6 h 26"/>
                  <a:gd name="T48" fmla="*/ 27 w 134"/>
                  <a:gd name="T49" fmla="*/ 6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4" h="26">
                    <a:moveTo>
                      <a:pt x="0" y="0"/>
                    </a:moveTo>
                    <a:lnTo>
                      <a:pt x="5" y="2"/>
                    </a:lnTo>
                    <a:lnTo>
                      <a:pt x="10" y="4"/>
                    </a:lnTo>
                    <a:lnTo>
                      <a:pt x="16" y="6"/>
                    </a:lnTo>
                    <a:lnTo>
                      <a:pt x="21" y="9"/>
                    </a:lnTo>
                    <a:lnTo>
                      <a:pt x="26" y="11"/>
                    </a:lnTo>
                    <a:lnTo>
                      <a:pt x="31" y="13"/>
                    </a:lnTo>
                    <a:lnTo>
                      <a:pt x="38" y="14"/>
                    </a:lnTo>
                    <a:lnTo>
                      <a:pt x="43" y="16"/>
                    </a:lnTo>
                    <a:lnTo>
                      <a:pt x="48" y="17"/>
                    </a:lnTo>
                    <a:lnTo>
                      <a:pt x="54" y="19"/>
                    </a:lnTo>
                    <a:lnTo>
                      <a:pt x="59" y="20"/>
                    </a:lnTo>
                    <a:lnTo>
                      <a:pt x="65" y="21"/>
                    </a:lnTo>
                    <a:lnTo>
                      <a:pt x="70" y="22"/>
                    </a:lnTo>
                    <a:lnTo>
                      <a:pt x="77" y="23"/>
                    </a:lnTo>
                    <a:lnTo>
                      <a:pt x="83" y="24"/>
                    </a:lnTo>
                    <a:lnTo>
                      <a:pt x="88" y="24"/>
                    </a:lnTo>
                    <a:lnTo>
                      <a:pt x="94" y="25"/>
                    </a:lnTo>
                    <a:lnTo>
                      <a:pt x="99" y="25"/>
                    </a:lnTo>
                    <a:lnTo>
                      <a:pt x="105" y="25"/>
                    </a:lnTo>
                    <a:lnTo>
                      <a:pt x="111" y="26"/>
                    </a:lnTo>
                    <a:lnTo>
                      <a:pt x="117" y="26"/>
                    </a:lnTo>
                    <a:lnTo>
                      <a:pt x="123" y="25"/>
                    </a:lnTo>
                    <a:lnTo>
                      <a:pt x="129" y="25"/>
                    </a:lnTo>
                    <a:lnTo>
                      <a:pt x="134" y="2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7" name="Freeform 642"/>
              <p:cNvSpPr>
                <a:spLocks/>
              </p:cNvSpPr>
              <p:nvPr/>
            </p:nvSpPr>
            <p:spPr bwMode="auto">
              <a:xfrm>
                <a:off x="3201" y="2562"/>
                <a:ext cx="7" cy="13"/>
              </a:xfrm>
              <a:custGeom>
                <a:avLst/>
                <a:gdLst>
                  <a:gd name="T0" fmla="*/ 0 w 33"/>
                  <a:gd name="T1" fmla="*/ 13 h 69"/>
                  <a:gd name="T2" fmla="*/ 2 w 33"/>
                  <a:gd name="T3" fmla="*/ 10 h 69"/>
                  <a:gd name="T4" fmla="*/ 4 w 33"/>
                  <a:gd name="T5" fmla="*/ 7 h 69"/>
                  <a:gd name="T6" fmla="*/ 6 w 33"/>
                  <a:gd name="T7" fmla="*/ 3 h 69"/>
                  <a:gd name="T8" fmla="*/ 7 w 33"/>
                  <a:gd name="T9" fmla="*/ 0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9">
                    <a:moveTo>
                      <a:pt x="0" y="69"/>
                    </a:moveTo>
                    <a:lnTo>
                      <a:pt x="9" y="53"/>
                    </a:lnTo>
                    <a:lnTo>
                      <a:pt x="18" y="35"/>
                    </a:lnTo>
                    <a:lnTo>
                      <a:pt x="26" y="18"/>
                    </a:lnTo>
                    <a:lnTo>
                      <a:pt x="3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8" name="Freeform 643"/>
              <p:cNvSpPr>
                <a:spLocks/>
              </p:cNvSpPr>
              <p:nvPr/>
            </p:nvSpPr>
            <p:spPr bwMode="auto">
              <a:xfrm>
                <a:off x="3188" y="2541"/>
                <a:ext cx="20" cy="21"/>
              </a:xfrm>
              <a:custGeom>
                <a:avLst/>
                <a:gdLst>
                  <a:gd name="T0" fmla="*/ 20 w 97"/>
                  <a:gd name="T1" fmla="*/ 21 h 105"/>
                  <a:gd name="T2" fmla="*/ 19 w 97"/>
                  <a:gd name="T3" fmla="*/ 20 h 105"/>
                  <a:gd name="T4" fmla="*/ 19 w 97"/>
                  <a:gd name="T5" fmla="*/ 19 h 105"/>
                  <a:gd name="T6" fmla="*/ 18 w 97"/>
                  <a:gd name="T7" fmla="*/ 18 h 105"/>
                  <a:gd name="T8" fmla="*/ 18 w 97"/>
                  <a:gd name="T9" fmla="*/ 17 h 105"/>
                  <a:gd name="T10" fmla="*/ 17 w 97"/>
                  <a:gd name="T11" fmla="*/ 16 h 105"/>
                  <a:gd name="T12" fmla="*/ 16 w 97"/>
                  <a:gd name="T13" fmla="*/ 15 h 105"/>
                  <a:gd name="T14" fmla="*/ 15 w 97"/>
                  <a:gd name="T15" fmla="*/ 14 h 105"/>
                  <a:gd name="T16" fmla="*/ 14 w 97"/>
                  <a:gd name="T17" fmla="*/ 13 h 105"/>
                  <a:gd name="T18" fmla="*/ 14 w 97"/>
                  <a:gd name="T19" fmla="*/ 12 h 105"/>
                  <a:gd name="T20" fmla="*/ 13 w 97"/>
                  <a:gd name="T21" fmla="*/ 11 h 105"/>
                  <a:gd name="T22" fmla="*/ 12 w 97"/>
                  <a:gd name="T23" fmla="*/ 10 h 105"/>
                  <a:gd name="T24" fmla="*/ 11 w 97"/>
                  <a:gd name="T25" fmla="*/ 9 h 105"/>
                  <a:gd name="T26" fmla="*/ 11 w 97"/>
                  <a:gd name="T27" fmla="*/ 8 h 105"/>
                  <a:gd name="T28" fmla="*/ 10 w 97"/>
                  <a:gd name="T29" fmla="*/ 7 h 105"/>
                  <a:gd name="T30" fmla="*/ 8 w 97"/>
                  <a:gd name="T31" fmla="*/ 7 h 105"/>
                  <a:gd name="T32" fmla="*/ 8 w 97"/>
                  <a:gd name="T33" fmla="*/ 6 h 105"/>
                  <a:gd name="T34" fmla="*/ 7 w 97"/>
                  <a:gd name="T35" fmla="*/ 5 h 105"/>
                  <a:gd name="T36" fmla="*/ 6 w 97"/>
                  <a:gd name="T37" fmla="*/ 4 h 105"/>
                  <a:gd name="T38" fmla="*/ 5 w 97"/>
                  <a:gd name="T39" fmla="*/ 4 h 105"/>
                  <a:gd name="T40" fmla="*/ 4 w 97"/>
                  <a:gd name="T41" fmla="*/ 3 h 105"/>
                  <a:gd name="T42" fmla="*/ 3 w 97"/>
                  <a:gd name="T43" fmla="*/ 2 h 105"/>
                  <a:gd name="T44" fmla="*/ 2 w 97"/>
                  <a:gd name="T45" fmla="*/ 1 h 105"/>
                  <a:gd name="T46" fmla="*/ 1 w 97"/>
                  <a:gd name="T47" fmla="*/ 1 h 105"/>
                  <a:gd name="T48" fmla="*/ 0 w 97"/>
                  <a:gd name="T49" fmla="*/ 0 h 1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7" h="105">
                    <a:moveTo>
                      <a:pt x="97" y="105"/>
                    </a:moveTo>
                    <a:lnTo>
                      <a:pt x="94" y="101"/>
                    </a:lnTo>
                    <a:lnTo>
                      <a:pt x="91" y="95"/>
                    </a:lnTo>
                    <a:lnTo>
                      <a:pt x="88" y="90"/>
                    </a:lnTo>
                    <a:lnTo>
                      <a:pt x="85" y="84"/>
                    </a:lnTo>
                    <a:lnTo>
                      <a:pt x="82" y="80"/>
                    </a:lnTo>
                    <a:lnTo>
                      <a:pt x="77" y="74"/>
                    </a:lnTo>
                    <a:lnTo>
                      <a:pt x="74" y="70"/>
                    </a:lnTo>
                    <a:lnTo>
                      <a:pt x="70" y="65"/>
                    </a:lnTo>
                    <a:lnTo>
                      <a:pt x="66" y="60"/>
                    </a:lnTo>
                    <a:lnTo>
                      <a:pt x="62" y="55"/>
                    </a:lnTo>
                    <a:lnTo>
                      <a:pt x="59" y="51"/>
                    </a:lnTo>
                    <a:lnTo>
                      <a:pt x="55" y="46"/>
                    </a:lnTo>
                    <a:lnTo>
                      <a:pt x="51" y="42"/>
                    </a:lnTo>
                    <a:lnTo>
                      <a:pt x="47" y="37"/>
                    </a:lnTo>
                    <a:lnTo>
                      <a:pt x="41" y="34"/>
                    </a:lnTo>
                    <a:lnTo>
                      <a:pt x="37" y="29"/>
                    </a:lnTo>
                    <a:lnTo>
                      <a:pt x="33" y="25"/>
                    </a:lnTo>
                    <a:lnTo>
                      <a:pt x="28" y="22"/>
                    </a:lnTo>
                    <a:lnTo>
                      <a:pt x="24" y="18"/>
                    </a:lnTo>
                    <a:lnTo>
                      <a:pt x="20" y="14"/>
                    </a:lnTo>
                    <a:lnTo>
                      <a:pt x="15" y="11"/>
                    </a:lnTo>
                    <a:lnTo>
                      <a:pt x="10" y="7"/>
                    </a:lnTo>
                    <a:lnTo>
                      <a:pt x="6" y="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9" name="Line 644"/>
              <p:cNvSpPr>
                <a:spLocks noChangeShapeType="1"/>
              </p:cNvSpPr>
              <p:nvPr/>
            </p:nvSpPr>
            <p:spPr bwMode="auto">
              <a:xfrm>
                <a:off x="3185" y="2539"/>
                <a:ext cx="3"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0" name="Line 645"/>
              <p:cNvSpPr>
                <a:spLocks noChangeShapeType="1"/>
              </p:cNvSpPr>
              <p:nvPr/>
            </p:nvSpPr>
            <p:spPr bwMode="auto">
              <a:xfrm flipH="1" flipV="1">
                <a:off x="3136" y="2614"/>
                <a:ext cx="3"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1" name="Freeform 646"/>
              <p:cNvSpPr>
                <a:spLocks/>
              </p:cNvSpPr>
              <p:nvPr/>
            </p:nvSpPr>
            <p:spPr bwMode="auto">
              <a:xfrm>
                <a:off x="3139" y="2618"/>
                <a:ext cx="25" cy="12"/>
              </a:xfrm>
              <a:custGeom>
                <a:avLst/>
                <a:gdLst>
                  <a:gd name="T0" fmla="*/ 0 w 124"/>
                  <a:gd name="T1" fmla="*/ 0 h 62"/>
                  <a:gd name="T2" fmla="*/ 1 w 124"/>
                  <a:gd name="T3" fmla="*/ 1 h 62"/>
                  <a:gd name="T4" fmla="*/ 2 w 124"/>
                  <a:gd name="T5" fmla="*/ 1 h 62"/>
                  <a:gd name="T6" fmla="*/ 3 w 124"/>
                  <a:gd name="T7" fmla="*/ 2 h 62"/>
                  <a:gd name="T8" fmla="*/ 4 w 124"/>
                  <a:gd name="T9" fmla="*/ 3 h 62"/>
                  <a:gd name="T10" fmla="*/ 5 w 124"/>
                  <a:gd name="T11" fmla="*/ 3 h 62"/>
                  <a:gd name="T12" fmla="*/ 6 w 124"/>
                  <a:gd name="T13" fmla="*/ 4 h 62"/>
                  <a:gd name="T14" fmla="*/ 7 w 124"/>
                  <a:gd name="T15" fmla="*/ 5 h 62"/>
                  <a:gd name="T16" fmla="*/ 7 w 124"/>
                  <a:gd name="T17" fmla="*/ 5 h 62"/>
                  <a:gd name="T18" fmla="*/ 8 w 124"/>
                  <a:gd name="T19" fmla="*/ 6 h 62"/>
                  <a:gd name="T20" fmla="*/ 9 w 124"/>
                  <a:gd name="T21" fmla="*/ 6 h 62"/>
                  <a:gd name="T22" fmla="*/ 10 w 124"/>
                  <a:gd name="T23" fmla="*/ 7 h 62"/>
                  <a:gd name="T24" fmla="*/ 11 w 124"/>
                  <a:gd name="T25" fmla="*/ 8 h 62"/>
                  <a:gd name="T26" fmla="*/ 13 w 124"/>
                  <a:gd name="T27" fmla="*/ 8 h 62"/>
                  <a:gd name="T28" fmla="*/ 14 w 124"/>
                  <a:gd name="T29" fmla="*/ 8 h 62"/>
                  <a:gd name="T30" fmla="*/ 15 w 124"/>
                  <a:gd name="T31" fmla="*/ 9 h 62"/>
                  <a:gd name="T32" fmla="*/ 16 w 124"/>
                  <a:gd name="T33" fmla="*/ 9 h 62"/>
                  <a:gd name="T34" fmla="*/ 17 w 124"/>
                  <a:gd name="T35" fmla="*/ 10 h 62"/>
                  <a:gd name="T36" fmla="*/ 18 w 124"/>
                  <a:gd name="T37" fmla="*/ 10 h 62"/>
                  <a:gd name="T38" fmla="*/ 19 w 124"/>
                  <a:gd name="T39" fmla="*/ 10 h 62"/>
                  <a:gd name="T40" fmla="*/ 21 w 124"/>
                  <a:gd name="T41" fmla="*/ 11 h 62"/>
                  <a:gd name="T42" fmla="*/ 22 w 124"/>
                  <a:gd name="T43" fmla="*/ 11 h 62"/>
                  <a:gd name="T44" fmla="*/ 23 w 124"/>
                  <a:gd name="T45" fmla="*/ 11 h 62"/>
                  <a:gd name="T46" fmla="*/ 24 w 124"/>
                  <a:gd name="T47" fmla="*/ 12 h 62"/>
                  <a:gd name="T48" fmla="*/ 25 w 124"/>
                  <a:gd name="T49" fmla="*/ 12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4" h="62">
                    <a:moveTo>
                      <a:pt x="0" y="0"/>
                    </a:moveTo>
                    <a:lnTo>
                      <a:pt x="4" y="3"/>
                    </a:lnTo>
                    <a:lnTo>
                      <a:pt x="9" y="7"/>
                    </a:lnTo>
                    <a:lnTo>
                      <a:pt x="13" y="11"/>
                    </a:lnTo>
                    <a:lnTo>
                      <a:pt x="18" y="14"/>
                    </a:lnTo>
                    <a:lnTo>
                      <a:pt x="23" y="18"/>
                    </a:lnTo>
                    <a:lnTo>
                      <a:pt x="28" y="21"/>
                    </a:lnTo>
                    <a:lnTo>
                      <a:pt x="33" y="24"/>
                    </a:lnTo>
                    <a:lnTo>
                      <a:pt x="37" y="27"/>
                    </a:lnTo>
                    <a:lnTo>
                      <a:pt x="42" y="30"/>
                    </a:lnTo>
                    <a:lnTo>
                      <a:pt x="47" y="33"/>
                    </a:lnTo>
                    <a:lnTo>
                      <a:pt x="52" y="35"/>
                    </a:lnTo>
                    <a:lnTo>
                      <a:pt x="57" y="39"/>
                    </a:lnTo>
                    <a:lnTo>
                      <a:pt x="63" y="41"/>
                    </a:lnTo>
                    <a:lnTo>
                      <a:pt x="69" y="43"/>
                    </a:lnTo>
                    <a:lnTo>
                      <a:pt x="74" y="46"/>
                    </a:lnTo>
                    <a:lnTo>
                      <a:pt x="79" y="48"/>
                    </a:lnTo>
                    <a:lnTo>
                      <a:pt x="84" y="50"/>
                    </a:lnTo>
                    <a:lnTo>
                      <a:pt x="90" y="52"/>
                    </a:lnTo>
                    <a:lnTo>
                      <a:pt x="95" y="54"/>
                    </a:lnTo>
                    <a:lnTo>
                      <a:pt x="102" y="56"/>
                    </a:lnTo>
                    <a:lnTo>
                      <a:pt x="107" y="58"/>
                    </a:lnTo>
                    <a:lnTo>
                      <a:pt x="113" y="59"/>
                    </a:lnTo>
                    <a:lnTo>
                      <a:pt x="118" y="60"/>
                    </a:lnTo>
                    <a:lnTo>
                      <a:pt x="124" y="6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72" name="Freeform 647"/>
              <p:cNvSpPr>
                <a:spLocks/>
              </p:cNvSpPr>
              <p:nvPr/>
            </p:nvSpPr>
            <p:spPr bwMode="auto">
              <a:xfrm>
                <a:off x="3164" y="2619"/>
                <a:ext cx="9" cy="11"/>
              </a:xfrm>
              <a:custGeom>
                <a:avLst/>
                <a:gdLst>
                  <a:gd name="T0" fmla="*/ 0 w 47"/>
                  <a:gd name="T1" fmla="*/ 11 h 57"/>
                  <a:gd name="T2" fmla="*/ 2 w 47"/>
                  <a:gd name="T3" fmla="*/ 8 h 57"/>
                  <a:gd name="T4" fmla="*/ 5 w 47"/>
                  <a:gd name="T5" fmla="*/ 5 h 57"/>
                  <a:gd name="T6" fmla="*/ 7 w 47"/>
                  <a:gd name="T7" fmla="*/ 3 h 57"/>
                  <a:gd name="T8" fmla="*/ 9 w 47"/>
                  <a:gd name="T9" fmla="*/ 0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57">
                    <a:moveTo>
                      <a:pt x="0" y="57"/>
                    </a:moveTo>
                    <a:lnTo>
                      <a:pt x="13" y="43"/>
                    </a:lnTo>
                    <a:lnTo>
                      <a:pt x="24" y="28"/>
                    </a:lnTo>
                    <a:lnTo>
                      <a:pt x="36" y="15"/>
                    </a:lnTo>
                    <a:lnTo>
                      <a:pt x="4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73" name="Freeform 648"/>
              <p:cNvSpPr>
                <a:spLocks/>
              </p:cNvSpPr>
              <p:nvPr/>
            </p:nvSpPr>
            <p:spPr bwMode="auto">
              <a:xfrm>
                <a:off x="3160" y="2593"/>
                <a:ext cx="13" cy="26"/>
              </a:xfrm>
              <a:custGeom>
                <a:avLst/>
                <a:gdLst>
                  <a:gd name="T0" fmla="*/ 13 w 67"/>
                  <a:gd name="T1" fmla="*/ 26 h 129"/>
                  <a:gd name="T2" fmla="*/ 13 w 67"/>
                  <a:gd name="T3" fmla="*/ 25 h 129"/>
                  <a:gd name="T4" fmla="*/ 12 w 67"/>
                  <a:gd name="T5" fmla="*/ 24 h 129"/>
                  <a:gd name="T6" fmla="*/ 12 w 67"/>
                  <a:gd name="T7" fmla="*/ 22 h 129"/>
                  <a:gd name="T8" fmla="*/ 12 w 67"/>
                  <a:gd name="T9" fmla="*/ 21 h 129"/>
                  <a:gd name="T10" fmla="*/ 11 w 67"/>
                  <a:gd name="T11" fmla="*/ 20 h 129"/>
                  <a:gd name="T12" fmla="*/ 11 w 67"/>
                  <a:gd name="T13" fmla="*/ 19 h 129"/>
                  <a:gd name="T14" fmla="*/ 10 w 67"/>
                  <a:gd name="T15" fmla="*/ 18 h 129"/>
                  <a:gd name="T16" fmla="*/ 10 w 67"/>
                  <a:gd name="T17" fmla="*/ 17 h 129"/>
                  <a:gd name="T18" fmla="*/ 10 w 67"/>
                  <a:gd name="T19" fmla="*/ 15 h 129"/>
                  <a:gd name="T20" fmla="*/ 9 w 67"/>
                  <a:gd name="T21" fmla="*/ 14 h 129"/>
                  <a:gd name="T22" fmla="*/ 9 w 67"/>
                  <a:gd name="T23" fmla="*/ 13 h 129"/>
                  <a:gd name="T24" fmla="*/ 8 w 67"/>
                  <a:gd name="T25" fmla="*/ 12 h 129"/>
                  <a:gd name="T26" fmla="*/ 7 w 67"/>
                  <a:gd name="T27" fmla="*/ 11 h 129"/>
                  <a:gd name="T28" fmla="*/ 7 w 67"/>
                  <a:gd name="T29" fmla="*/ 10 h 129"/>
                  <a:gd name="T30" fmla="*/ 6 w 67"/>
                  <a:gd name="T31" fmla="*/ 9 h 129"/>
                  <a:gd name="T32" fmla="*/ 5 w 67"/>
                  <a:gd name="T33" fmla="*/ 8 h 129"/>
                  <a:gd name="T34" fmla="*/ 5 w 67"/>
                  <a:gd name="T35" fmla="*/ 7 h 129"/>
                  <a:gd name="T36" fmla="*/ 4 w 67"/>
                  <a:gd name="T37" fmla="*/ 6 h 129"/>
                  <a:gd name="T38" fmla="*/ 3 w 67"/>
                  <a:gd name="T39" fmla="*/ 5 h 129"/>
                  <a:gd name="T40" fmla="*/ 3 w 67"/>
                  <a:gd name="T41" fmla="*/ 4 h 129"/>
                  <a:gd name="T42" fmla="*/ 2 w 67"/>
                  <a:gd name="T43" fmla="*/ 3 h 129"/>
                  <a:gd name="T44" fmla="*/ 1 w 67"/>
                  <a:gd name="T45" fmla="*/ 2 h 129"/>
                  <a:gd name="T46" fmla="*/ 1 w 67"/>
                  <a:gd name="T47" fmla="*/ 1 h 129"/>
                  <a:gd name="T48" fmla="*/ 0 w 67"/>
                  <a:gd name="T49" fmla="*/ 0 h 1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7" h="129">
                    <a:moveTo>
                      <a:pt x="67" y="129"/>
                    </a:moveTo>
                    <a:lnTo>
                      <a:pt x="66" y="123"/>
                    </a:lnTo>
                    <a:lnTo>
                      <a:pt x="64" y="117"/>
                    </a:lnTo>
                    <a:lnTo>
                      <a:pt x="62" y="110"/>
                    </a:lnTo>
                    <a:lnTo>
                      <a:pt x="60" y="105"/>
                    </a:lnTo>
                    <a:lnTo>
                      <a:pt x="58" y="99"/>
                    </a:lnTo>
                    <a:lnTo>
                      <a:pt x="56" y="93"/>
                    </a:lnTo>
                    <a:lnTo>
                      <a:pt x="54" y="87"/>
                    </a:lnTo>
                    <a:lnTo>
                      <a:pt x="51" y="82"/>
                    </a:lnTo>
                    <a:lnTo>
                      <a:pt x="49" y="76"/>
                    </a:lnTo>
                    <a:lnTo>
                      <a:pt x="46" y="70"/>
                    </a:lnTo>
                    <a:lnTo>
                      <a:pt x="44" y="65"/>
                    </a:lnTo>
                    <a:lnTo>
                      <a:pt x="41" y="59"/>
                    </a:lnTo>
                    <a:lnTo>
                      <a:pt x="38" y="54"/>
                    </a:lnTo>
                    <a:lnTo>
                      <a:pt x="35" y="49"/>
                    </a:lnTo>
                    <a:lnTo>
                      <a:pt x="31" y="44"/>
                    </a:lnTo>
                    <a:lnTo>
                      <a:pt x="28" y="38"/>
                    </a:lnTo>
                    <a:lnTo>
                      <a:pt x="25" y="34"/>
                    </a:lnTo>
                    <a:lnTo>
                      <a:pt x="21" y="28"/>
                    </a:lnTo>
                    <a:lnTo>
                      <a:pt x="18" y="24"/>
                    </a:lnTo>
                    <a:lnTo>
                      <a:pt x="14" y="19"/>
                    </a:lnTo>
                    <a:lnTo>
                      <a:pt x="11" y="14"/>
                    </a:lnTo>
                    <a:lnTo>
                      <a:pt x="7" y="9"/>
                    </a:lnTo>
                    <a:lnTo>
                      <a:pt x="4" y="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74" name="Line 649"/>
              <p:cNvSpPr>
                <a:spLocks noChangeShapeType="1"/>
              </p:cNvSpPr>
              <p:nvPr/>
            </p:nvSpPr>
            <p:spPr bwMode="auto">
              <a:xfrm>
                <a:off x="3156" y="2590"/>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5" name="Line 650"/>
              <p:cNvSpPr>
                <a:spLocks noChangeShapeType="1"/>
              </p:cNvSpPr>
              <p:nvPr/>
            </p:nvSpPr>
            <p:spPr bwMode="auto">
              <a:xfrm flipH="1" flipV="1">
                <a:off x="3092" y="2650"/>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6" name="Freeform 651"/>
              <p:cNvSpPr>
                <a:spLocks/>
              </p:cNvSpPr>
              <p:nvPr/>
            </p:nvSpPr>
            <p:spPr bwMode="auto">
              <a:xfrm>
                <a:off x="3094" y="2653"/>
                <a:ext cx="21" cy="20"/>
              </a:xfrm>
              <a:custGeom>
                <a:avLst/>
                <a:gdLst>
                  <a:gd name="T0" fmla="*/ 0 w 105"/>
                  <a:gd name="T1" fmla="*/ 0 h 96"/>
                  <a:gd name="T2" fmla="*/ 1 w 105"/>
                  <a:gd name="T3" fmla="*/ 1 h 96"/>
                  <a:gd name="T4" fmla="*/ 1 w 105"/>
                  <a:gd name="T5" fmla="*/ 2 h 96"/>
                  <a:gd name="T6" fmla="*/ 2 w 105"/>
                  <a:gd name="T7" fmla="*/ 3 h 96"/>
                  <a:gd name="T8" fmla="*/ 3 w 105"/>
                  <a:gd name="T9" fmla="*/ 4 h 96"/>
                  <a:gd name="T10" fmla="*/ 3 w 105"/>
                  <a:gd name="T11" fmla="*/ 5 h 96"/>
                  <a:gd name="T12" fmla="*/ 4 w 105"/>
                  <a:gd name="T13" fmla="*/ 6 h 96"/>
                  <a:gd name="T14" fmla="*/ 5 w 105"/>
                  <a:gd name="T15" fmla="*/ 7 h 96"/>
                  <a:gd name="T16" fmla="*/ 6 w 105"/>
                  <a:gd name="T17" fmla="*/ 8 h 96"/>
                  <a:gd name="T18" fmla="*/ 7 w 105"/>
                  <a:gd name="T19" fmla="*/ 9 h 96"/>
                  <a:gd name="T20" fmla="*/ 7 w 105"/>
                  <a:gd name="T21" fmla="*/ 10 h 96"/>
                  <a:gd name="T22" fmla="*/ 8 w 105"/>
                  <a:gd name="T23" fmla="*/ 10 h 96"/>
                  <a:gd name="T24" fmla="*/ 9 w 105"/>
                  <a:gd name="T25" fmla="*/ 11 h 96"/>
                  <a:gd name="T26" fmla="*/ 10 w 105"/>
                  <a:gd name="T27" fmla="*/ 12 h 96"/>
                  <a:gd name="T28" fmla="*/ 11 w 105"/>
                  <a:gd name="T29" fmla="*/ 13 h 96"/>
                  <a:gd name="T30" fmla="*/ 12 w 105"/>
                  <a:gd name="T31" fmla="*/ 14 h 96"/>
                  <a:gd name="T32" fmla="*/ 13 w 105"/>
                  <a:gd name="T33" fmla="*/ 15 h 96"/>
                  <a:gd name="T34" fmla="*/ 14 w 105"/>
                  <a:gd name="T35" fmla="*/ 15 h 96"/>
                  <a:gd name="T36" fmla="*/ 15 w 105"/>
                  <a:gd name="T37" fmla="*/ 16 h 96"/>
                  <a:gd name="T38" fmla="*/ 16 w 105"/>
                  <a:gd name="T39" fmla="*/ 17 h 96"/>
                  <a:gd name="T40" fmla="*/ 17 w 105"/>
                  <a:gd name="T41" fmla="*/ 18 h 96"/>
                  <a:gd name="T42" fmla="*/ 18 w 105"/>
                  <a:gd name="T43" fmla="*/ 18 h 96"/>
                  <a:gd name="T44" fmla="*/ 19 w 105"/>
                  <a:gd name="T45" fmla="*/ 19 h 96"/>
                  <a:gd name="T46" fmla="*/ 20 w 105"/>
                  <a:gd name="T47" fmla="*/ 19 h 96"/>
                  <a:gd name="T48" fmla="*/ 21 w 105"/>
                  <a:gd name="T49" fmla="*/ 20 h 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5" h="96">
                    <a:moveTo>
                      <a:pt x="0" y="0"/>
                    </a:moveTo>
                    <a:lnTo>
                      <a:pt x="3" y="6"/>
                    </a:lnTo>
                    <a:lnTo>
                      <a:pt x="6" y="10"/>
                    </a:lnTo>
                    <a:lnTo>
                      <a:pt x="10" y="15"/>
                    </a:lnTo>
                    <a:lnTo>
                      <a:pt x="13" y="20"/>
                    </a:lnTo>
                    <a:lnTo>
                      <a:pt x="17" y="25"/>
                    </a:lnTo>
                    <a:lnTo>
                      <a:pt x="22" y="29"/>
                    </a:lnTo>
                    <a:lnTo>
                      <a:pt x="25" y="33"/>
                    </a:lnTo>
                    <a:lnTo>
                      <a:pt x="29" y="38"/>
                    </a:lnTo>
                    <a:lnTo>
                      <a:pt x="33" y="42"/>
                    </a:lnTo>
                    <a:lnTo>
                      <a:pt x="37" y="47"/>
                    </a:lnTo>
                    <a:lnTo>
                      <a:pt x="42" y="50"/>
                    </a:lnTo>
                    <a:lnTo>
                      <a:pt x="46" y="55"/>
                    </a:lnTo>
                    <a:lnTo>
                      <a:pt x="50" y="59"/>
                    </a:lnTo>
                    <a:lnTo>
                      <a:pt x="55" y="62"/>
                    </a:lnTo>
                    <a:lnTo>
                      <a:pt x="60" y="66"/>
                    </a:lnTo>
                    <a:lnTo>
                      <a:pt x="65" y="70"/>
                    </a:lnTo>
                    <a:lnTo>
                      <a:pt x="69" y="74"/>
                    </a:lnTo>
                    <a:lnTo>
                      <a:pt x="74" y="77"/>
                    </a:lnTo>
                    <a:lnTo>
                      <a:pt x="79" y="80"/>
                    </a:lnTo>
                    <a:lnTo>
                      <a:pt x="84" y="84"/>
                    </a:lnTo>
                    <a:lnTo>
                      <a:pt x="89" y="87"/>
                    </a:lnTo>
                    <a:lnTo>
                      <a:pt x="94" y="90"/>
                    </a:lnTo>
                    <a:lnTo>
                      <a:pt x="100" y="92"/>
                    </a:lnTo>
                    <a:lnTo>
                      <a:pt x="105" y="9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77" name="Freeform 652"/>
              <p:cNvSpPr>
                <a:spLocks/>
              </p:cNvSpPr>
              <p:nvPr/>
            </p:nvSpPr>
            <p:spPr bwMode="auto">
              <a:xfrm>
                <a:off x="3115" y="2664"/>
                <a:ext cx="11" cy="9"/>
              </a:xfrm>
              <a:custGeom>
                <a:avLst/>
                <a:gdLst>
                  <a:gd name="T0" fmla="*/ 0 w 59"/>
                  <a:gd name="T1" fmla="*/ 9 h 41"/>
                  <a:gd name="T2" fmla="*/ 3 w 59"/>
                  <a:gd name="T3" fmla="*/ 7 h 41"/>
                  <a:gd name="T4" fmla="*/ 6 w 59"/>
                  <a:gd name="T5" fmla="*/ 5 h 41"/>
                  <a:gd name="T6" fmla="*/ 8 w 59"/>
                  <a:gd name="T7" fmla="*/ 2 h 41"/>
                  <a:gd name="T8" fmla="*/ 11 w 59"/>
                  <a:gd name="T9" fmla="*/ 0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 h="41">
                    <a:moveTo>
                      <a:pt x="0" y="41"/>
                    </a:moveTo>
                    <a:lnTo>
                      <a:pt x="14" y="31"/>
                    </a:lnTo>
                    <a:lnTo>
                      <a:pt x="30" y="21"/>
                    </a:lnTo>
                    <a:lnTo>
                      <a:pt x="45" y="10"/>
                    </a:lnTo>
                    <a:lnTo>
                      <a:pt x="5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78" name="Freeform 653"/>
              <p:cNvSpPr>
                <a:spLocks/>
              </p:cNvSpPr>
              <p:nvPr/>
            </p:nvSpPr>
            <p:spPr bwMode="auto">
              <a:xfrm>
                <a:off x="3119" y="2636"/>
                <a:ext cx="7" cy="28"/>
              </a:xfrm>
              <a:custGeom>
                <a:avLst/>
                <a:gdLst>
                  <a:gd name="T0" fmla="*/ 7 w 36"/>
                  <a:gd name="T1" fmla="*/ 28 h 144"/>
                  <a:gd name="T2" fmla="*/ 7 w 36"/>
                  <a:gd name="T3" fmla="*/ 27 h 144"/>
                  <a:gd name="T4" fmla="*/ 7 w 36"/>
                  <a:gd name="T5" fmla="*/ 25 h 144"/>
                  <a:gd name="T6" fmla="*/ 7 w 36"/>
                  <a:gd name="T7" fmla="*/ 24 h 144"/>
                  <a:gd name="T8" fmla="*/ 7 w 36"/>
                  <a:gd name="T9" fmla="*/ 23 h 144"/>
                  <a:gd name="T10" fmla="*/ 7 w 36"/>
                  <a:gd name="T11" fmla="*/ 22 h 144"/>
                  <a:gd name="T12" fmla="*/ 6 w 36"/>
                  <a:gd name="T13" fmla="*/ 21 h 144"/>
                  <a:gd name="T14" fmla="*/ 6 w 36"/>
                  <a:gd name="T15" fmla="*/ 19 h 144"/>
                  <a:gd name="T16" fmla="*/ 6 w 36"/>
                  <a:gd name="T17" fmla="*/ 18 h 144"/>
                  <a:gd name="T18" fmla="*/ 6 w 36"/>
                  <a:gd name="T19" fmla="*/ 17 h 144"/>
                  <a:gd name="T20" fmla="*/ 6 w 36"/>
                  <a:gd name="T21" fmla="*/ 16 h 144"/>
                  <a:gd name="T22" fmla="*/ 5 w 36"/>
                  <a:gd name="T23" fmla="*/ 15 h 144"/>
                  <a:gd name="T24" fmla="*/ 5 w 36"/>
                  <a:gd name="T25" fmla="*/ 13 h 144"/>
                  <a:gd name="T26" fmla="*/ 5 w 36"/>
                  <a:gd name="T27" fmla="*/ 12 h 144"/>
                  <a:gd name="T28" fmla="*/ 4 w 36"/>
                  <a:gd name="T29" fmla="*/ 11 h 144"/>
                  <a:gd name="T30" fmla="*/ 4 w 36"/>
                  <a:gd name="T31" fmla="*/ 10 h 144"/>
                  <a:gd name="T32" fmla="*/ 4 w 36"/>
                  <a:gd name="T33" fmla="*/ 9 h 144"/>
                  <a:gd name="T34" fmla="*/ 4 w 36"/>
                  <a:gd name="T35" fmla="*/ 8 h 144"/>
                  <a:gd name="T36" fmla="*/ 3 w 36"/>
                  <a:gd name="T37" fmla="*/ 6 h 144"/>
                  <a:gd name="T38" fmla="*/ 3 w 36"/>
                  <a:gd name="T39" fmla="*/ 5 h 144"/>
                  <a:gd name="T40" fmla="*/ 2 w 36"/>
                  <a:gd name="T41" fmla="*/ 4 h 144"/>
                  <a:gd name="T42" fmla="*/ 2 w 36"/>
                  <a:gd name="T43" fmla="*/ 3 h 144"/>
                  <a:gd name="T44" fmla="*/ 1 w 36"/>
                  <a:gd name="T45" fmla="*/ 2 h 144"/>
                  <a:gd name="T46" fmla="*/ 1 w 36"/>
                  <a:gd name="T47" fmla="*/ 1 h 144"/>
                  <a:gd name="T48" fmla="*/ 0 w 36"/>
                  <a:gd name="T49" fmla="*/ 0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 h="144">
                    <a:moveTo>
                      <a:pt x="36" y="144"/>
                    </a:moveTo>
                    <a:lnTo>
                      <a:pt x="36" y="137"/>
                    </a:lnTo>
                    <a:lnTo>
                      <a:pt x="36" y="130"/>
                    </a:lnTo>
                    <a:lnTo>
                      <a:pt x="35" y="125"/>
                    </a:lnTo>
                    <a:lnTo>
                      <a:pt x="35" y="118"/>
                    </a:lnTo>
                    <a:lnTo>
                      <a:pt x="34" y="111"/>
                    </a:lnTo>
                    <a:lnTo>
                      <a:pt x="33" y="106"/>
                    </a:lnTo>
                    <a:lnTo>
                      <a:pt x="32" y="99"/>
                    </a:lnTo>
                    <a:lnTo>
                      <a:pt x="32" y="92"/>
                    </a:lnTo>
                    <a:lnTo>
                      <a:pt x="30" y="87"/>
                    </a:lnTo>
                    <a:lnTo>
                      <a:pt x="29" y="80"/>
                    </a:lnTo>
                    <a:lnTo>
                      <a:pt x="28" y="75"/>
                    </a:lnTo>
                    <a:lnTo>
                      <a:pt x="27" y="68"/>
                    </a:lnTo>
                    <a:lnTo>
                      <a:pt x="25" y="62"/>
                    </a:lnTo>
                    <a:lnTo>
                      <a:pt x="23" y="57"/>
                    </a:lnTo>
                    <a:lnTo>
                      <a:pt x="22" y="50"/>
                    </a:lnTo>
                    <a:lnTo>
                      <a:pt x="20" y="44"/>
                    </a:lnTo>
                    <a:lnTo>
                      <a:pt x="18" y="39"/>
                    </a:lnTo>
                    <a:lnTo>
                      <a:pt x="16" y="33"/>
                    </a:lnTo>
                    <a:lnTo>
                      <a:pt x="14" y="28"/>
                    </a:lnTo>
                    <a:lnTo>
                      <a:pt x="11" y="22"/>
                    </a:lnTo>
                    <a:lnTo>
                      <a:pt x="9" y="17"/>
                    </a:lnTo>
                    <a:lnTo>
                      <a:pt x="7" y="11"/>
                    </a:lnTo>
                    <a:lnTo>
                      <a:pt x="3" y="6"/>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79" name="Line 654"/>
              <p:cNvSpPr>
                <a:spLocks noChangeShapeType="1"/>
              </p:cNvSpPr>
              <p:nvPr/>
            </p:nvSpPr>
            <p:spPr bwMode="auto">
              <a:xfrm>
                <a:off x="3117" y="2632"/>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0" name="Line 655"/>
              <p:cNvSpPr>
                <a:spLocks noChangeShapeType="1"/>
              </p:cNvSpPr>
              <p:nvPr/>
            </p:nvSpPr>
            <p:spPr bwMode="auto">
              <a:xfrm flipH="1" flipV="1">
                <a:off x="3040" y="2671"/>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1" name="Freeform 656"/>
              <p:cNvSpPr>
                <a:spLocks/>
              </p:cNvSpPr>
              <p:nvPr/>
            </p:nvSpPr>
            <p:spPr bwMode="auto">
              <a:xfrm>
                <a:off x="3041" y="2675"/>
                <a:ext cx="16" cy="25"/>
              </a:xfrm>
              <a:custGeom>
                <a:avLst/>
                <a:gdLst>
                  <a:gd name="T0" fmla="*/ 0 w 79"/>
                  <a:gd name="T1" fmla="*/ 0 h 122"/>
                  <a:gd name="T2" fmla="*/ 0 w 79"/>
                  <a:gd name="T3" fmla="*/ 1 h 122"/>
                  <a:gd name="T4" fmla="*/ 1 w 79"/>
                  <a:gd name="T5" fmla="*/ 2 h 122"/>
                  <a:gd name="T6" fmla="*/ 1 w 79"/>
                  <a:gd name="T7" fmla="*/ 4 h 122"/>
                  <a:gd name="T8" fmla="*/ 2 w 79"/>
                  <a:gd name="T9" fmla="*/ 5 h 122"/>
                  <a:gd name="T10" fmla="*/ 2 w 79"/>
                  <a:gd name="T11" fmla="*/ 6 h 122"/>
                  <a:gd name="T12" fmla="*/ 3 w 79"/>
                  <a:gd name="T13" fmla="*/ 7 h 122"/>
                  <a:gd name="T14" fmla="*/ 3 w 79"/>
                  <a:gd name="T15" fmla="*/ 8 h 122"/>
                  <a:gd name="T16" fmla="*/ 4 w 79"/>
                  <a:gd name="T17" fmla="*/ 9 h 122"/>
                  <a:gd name="T18" fmla="*/ 5 w 79"/>
                  <a:gd name="T19" fmla="*/ 10 h 122"/>
                  <a:gd name="T20" fmla="*/ 5 w 79"/>
                  <a:gd name="T21" fmla="*/ 11 h 122"/>
                  <a:gd name="T22" fmla="*/ 6 w 79"/>
                  <a:gd name="T23" fmla="*/ 12 h 122"/>
                  <a:gd name="T24" fmla="*/ 6 w 79"/>
                  <a:gd name="T25" fmla="*/ 14 h 122"/>
                  <a:gd name="T26" fmla="*/ 7 w 79"/>
                  <a:gd name="T27" fmla="*/ 15 h 122"/>
                  <a:gd name="T28" fmla="*/ 8 w 79"/>
                  <a:gd name="T29" fmla="*/ 16 h 122"/>
                  <a:gd name="T30" fmla="*/ 9 w 79"/>
                  <a:gd name="T31" fmla="*/ 17 h 122"/>
                  <a:gd name="T32" fmla="*/ 9 w 79"/>
                  <a:gd name="T33" fmla="*/ 18 h 122"/>
                  <a:gd name="T34" fmla="*/ 10 w 79"/>
                  <a:gd name="T35" fmla="*/ 18 h 122"/>
                  <a:gd name="T36" fmla="*/ 11 w 79"/>
                  <a:gd name="T37" fmla="*/ 20 h 122"/>
                  <a:gd name="T38" fmla="*/ 12 w 79"/>
                  <a:gd name="T39" fmla="*/ 20 h 122"/>
                  <a:gd name="T40" fmla="*/ 13 w 79"/>
                  <a:gd name="T41" fmla="*/ 22 h 122"/>
                  <a:gd name="T42" fmla="*/ 13 w 79"/>
                  <a:gd name="T43" fmla="*/ 22 h 122"/>
                  <a:gd name="T44" fmla="*/ 14 w 79"/>
                  <a:gd name="T45" fmla="*/ 23 h 122"/>
                  <a:gd name="T46" fmla="*/ 15 w 79"/>
                  <a:gd name="T47" fmla="*/ 24 h 122"/>
                  <a:gd name="T48" fmla="*/ 16 w 79"/>
                  <a:gd name="T49" fmla="*/ 25 h 1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122">
                    <a:moveTo>
                      <a:pt x="0" y="0"/>
                    </a:moveTo>
                    <a:lnTo>
                      <a:pt x="2" y="6"/>
                    </a:lnTo>
                    <a:lnTo>
                      <a:pt x="4" y="12"/>
                    </a:lnTo>
                    <a:lnTo>
                      <a:pt x="6" y="18"/>
                    </a:lnTo>
                    <a:lnTo>
                      <a:pt x="9" y="24"/>
                    </a:lnTo>
                    <a:lnTo>
                      <a:pt x="11" y="28"/>
                    </a:lnTo>
                    <a:lnTo>
                      <a:pt x="14" y="34"/>
                    </a:lnTo>
                    <a:lnTo>
                      <a:pt x="17" y="39"/>
                    </a:lnTo>
                    <a:lnTo>
                      <a:pt x="20" y="45"/>
                    </a:lnTo>
                    <a:lnTo>
                      <a:pt x="23" y="50"/>
                    </a:lnTo>
                    <a:lnTo>
                      <a:pt x="26" y="56"/>
                    </a:lnTo>
                    <a:lnTo>
                      <a:pt x="29" y="60"/>
                    </a:lnTo>
                    <a:lnTo>
                      <a:pt x="32" y="66"/>
                    </a:lnTo>
                    <a:lnTo>
                      <a:pt x="35" y="71"/>
                    </a:lnTo>
                    <a:lnTo>
                      <a:pt x="39" y="76"/>
                    </a:lnTo>
                    <a:lnTo>
                      <a:pt x="42" y="81"/>
                    </a:lnTo>
                    <a:lnTo>
                      <a:pt x="46" y="86"/>
                    </a:lnTo>
                    <a:lnTo>
                      <a:pt x="49" y="90"/>
                    </a:lnTo>
                    <a:lnTo>
                      <a:pt x="54" y="96"/>
                    </a:lnTo>
                    <a:lnTo>
                      <a:pt x="58" y="100"/>
                    </a:lnTo>
                    <a:lnTo>
                      <a:pt x="62" y="105"/>
                    </a:lnTo>
                    <a:lnTo>
                      <a:pt x="66" y="109"/>
                    </a:lnTo>
                    <a:lnTo>
                      <a:pt x="70" y="114"/>
                    </a:lnTo>
                    <a:lnTo>
                      <a:pt x="74" y="118"/>
                    </a:lnTo>
                    <a:lnTo>
                      <a:pt x="79" y="12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82" name="Freeform 657"/>
              <p:cNvSpPr>
                <a:spLocks/>
              </p:cNvSpPr>
              <p:nvPr/>
            </p:nvSpPr>
            <p:spPr bwMode="auto">
              <a:xfrm>
                <a:off x="3057" y="2695"/>
                <a:ext cx="13" cy="5"/>
              </a:xfrm>
              <a:custGeom>
                <a:avLst/>
                <a:gdLst>
                  <a:gd name="T0" fmla="*/ 0 w 67"/>
                  <a:gd name="T1" fmla="*/ 5 h 24"/>
                  <a:gd name="T2" fmla="*/ 3 w 67"/>
                  <a:gd name="T3" fmla="*/ 4 h 24"/>
                  <a:gd name="T4" fmla="*/ 7 w 67"/>
                  <a:gd name="T5" fmla="*/ 3 h 24"/>
                  <a:gd name="T6" fmla="*/ 10 w 67"/>
                  <a:gd name="T7" fmla="*/ 1 h 24"/>
                  <a:gd name="T8" fmla="*/ 13 w 67"/>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24">
                    <a:moveTo>
                      <a:pt x="0" y="24"/>
                    </a:moveTo>
                    <a:lnTo>
                      <a:pt x="17" y="18"/>
                    </a:lnTo>
                    <a:lnTo>
                      <a:pt x="34" y="12"/>
                    </a:lnTo>
                    <a:lnTo>
                      <a:pt x="50" y="7"/>
                    </a:lnTo>
                    <a:lnTo>
                      <a:pt x="6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83" name="Freeform 658"/>
              <p:cNvSpPr>
                <a:spLocks/>
              </p:cNvSpPr>
              <p:nvPr/>
            </p:nvSpPr>
            <p:spPr bwMode="auto">
              <a:xfrm>
                <a:off x="3070" y="2665"/>
                <a:ext cx="2" cy="30"/>
              </a:xfrm>
              <a:custGeom>
                <a:avLst/>
                <a:gdLst>
                  <a:gd name="T0" fmla="*/ 0 w 9"/>
                  <a:gd name="T1" fmla="*/ 30 h 148"/>
                  <a:gd name="T2" fmla="*/ 0 w 9"/>
                  <a:gd name="T3" fmla="*/ 29 h 148"/>
                  <a:gd name="T4" fmla="*/ 1 w 9"/>
                  <a:gd name="T5" fmla="*/ 28 h 148"/>
                  <a:gd name="T6" fmla="*/ 1 w 9"/>
                  <a:gd name="T7" fmla="*/ 26 h 148"/>
                  <a:gd name="T8" fmla="*/ 1 w 9"/>
                  <a:gd name="T9" fmla="*/ 25 h 148"/>
                  <a:gd name="T10" fmla="*/ 1 w 9"/>
                  <a:gd name="T11" fmla="*/ 24 h 148"/>
                  <a:gd name="T12" fmla="*/ 2 w 9"/>
                  <a:gd name="T13" fmla="*/ 23 h 148"/>
                  <a:gd name="T14" fmla="*/ 2 w 9"/>
                  <a:gd name="T15" fmla="*/ 21 h 148"/>
                  <a:gd name="T16" fmla="*/ 2 w 9"/>
                  <a:gd name="T17" fmla="*/ 20 h 148"/>
                  <a:gd name="T18" fmla="*/ 2 w 9"/>
                  <a:gd name="T19" fmla="*/ 19 h 148"/>
                  <a:gd name="T20" fmla="*/ 2 w 9"/>
                  <a:gd name="T21" fmla="*/ 17 h 148"/>
                  <a:gd name="T22" fmla="*/ 2 w 9"/>
                  <a:gd name="T23" fmla="*/ 16 h 148"/>
                  <a:gd name="T24" fmla="*/ 2 w 9"/>
                  <a:gd name="T25" fmla="*/ 15 h 148"/>
                  <a:gd name="T26" fmla="*/ 2 w 9"/>
                  <a:gd name="T27" fmla="*/ 14 h 148"/>
                  <a:gd name="T28" fmla="*/ 2 w 9"/>
                  <a:gd name="T29" fmla="*/ 12 h 148"/>
                  <a:gd name="T30" fmla="*/ 2 w 9"/>
                  <a:gd name="T31" fmla="*/ 11 h 148"/>
                  <a:gd name="T32" fmla="*/ 2 w 9"/>
                  <a:gd name="T33" fmla="*/ 10 h 148"/>
                  <a:gd name="T34" fmla="*/ 2 w 9"/>
                  <a:gd name="T35" fmla="*/ 9 h 148"/>
                  <a:gd name="T36" fmla="*/ 2 w 9"/>
                  <a:gd name="T37" fmla="*/ 8 h 148"/>
                  <a:gd name="T38" fmla="*/ 1 w 9"/>
                  <a:gd name="T39" fmla="*/ 6 h 148"/>
                  <a:gd name="T40" fmla="*/ 1 w 9"/>
                  <a:gd name="T41" fmla="*/ 5 h 148"/>
                  <a:gd name="T42" fmla="*/ 1 w 9"/>
                  <a:gd name="T43" fmla="*/ 4 h 148"/>
                  <a:gd name="T44" fmla="*/ 1 w 9"/>
                  <a:gd name="T45" fmla="*/ 2 h 148"/>
                  <a:gd name="T46" fmla="*/ 0 w 9"/>
                  <a:gd name="T47" fmla="*/ 1 h 148"/>
                  <a:gd name="T48" fmla="*/ 0 w 9"/>
                  <a:gd name="T49" fmla="*/ 0 h 1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 h="148">
                    <a:moveTo>
                      <a:pt x="0" y="148"/>
                    </a:moveTo>
                    <a:lnTo>
                      <a:pt x="2" y="143"/>
                    </a:lnTo>
                    <a:lnTo>
                      <a:pt x="3" y="136"/>
                    </a:lnTo>
                    <a:lnTo>
                      <a:pt x="4" y="130"/>
                    </a:lnTo>
                    <a:lnTo>
                      <a:pt x="5" y="124"/>
                    </a:lnTo>
                    <a:lnTo>
                      <a:pt x="6" y="118"/>
                    </a:lnTo>
                    <a:lnTo>
                      <a:pt x="7" y="111"/>
                    </a:lnTo>
                    <a:lnTo>
                      <a:pt x="7" y="105"/>
                    </a:lnTo>
                    <a:lnTo>
                      <a:pt x="8" y="99"/>
                    </a:lnTo>
                    <a:lnTo>
                      <a:pt x="8" y="93"/>
                    </a:lnTo>
                    <a:lnTo>
                      <a:pt x="9" y="86"/>
                    </a:lnTo>
                    <a:lnTo>
                      <a:pt x="9" y="80"/>
                    </a:lnTo>
                    <a:lnTo>
                      <a:pt x="9" y="74"/>
                    </a:lnTo>
                    <a:lnTo>
                      <a:pt x="9" y="68"/>
                    </a:lnTo>
                    <a:lnTo>
                      <a:pt x="8" y="61"/>
                    </a:lnTo>
                    <a:lnTo>
                      <a:pt x="8" y="55"/>
                    </a:lnTo>
                    <a:lnTo>
                      <a:pt x="8" y="49"/>
                    </a:lnTo>
                    <a:lnTo>
                      <a:pt x="7" y="42"/>
                    </a:lnTo>
                    <a:lnTo>
                      <a:pt x="7" y="37"/>
                    </a:lnTo>
                    <a:lnTo>
                      <a:pt x="6" y="30"/>
                    </a:lnTo>
                    <a:lnTo>
                      <a:pt x="5" y="25"/>
                    </a:lnTo>
                    <a:lnTo>
                      <a:pt x="4" y="18"/>
                    </a:lnTo>
                    <a:lnTo>
                      <a:pt x="3" y="12"/>
                    </a:lnTo>
                    <a:lnTo>
                      <a:pt x="2" y="7"/>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84" name="Line 659"/>
              <p:cNvSpPr>
                <a:spLocks noChangeShapeType="1"/>
              </p:cNvSpPr>
              <p:nvPr/>
            </p:nvSpPr>
            <p:spPr bwMode="auto">
              <a:xfrm>
                <a:off x="3069" y="2661"/>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5" name="Line 660"/>
              <p:cNvSpPr>
                <a:spLocks noChangeShapeType="1"/>
              </p:cNvSpPr>
              <p:nvPr/>
            </p:nvSpPr>
            <p:spPr bwMode="auto">
              <a:xfrm flipV="1">
                <a:off x="2985" y="2677"/>
                <a:ext cx="0"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6" name="Freeform 661"/>
              <p:cNvSpPr>
                <a:spLocks/>
              </p:cNvSpPr>
              <p:nvPr/>
            </p:nvSpPr>
            <p:spPr bwMode="auto">
              <a:xfrm>
                <a:off x="2985" y="2682"/>
                <a:ext cx="10" cy="28"/>
              </a:xfrm>
              <a:custGeom>
                <a:avLst/>
                <a:gdLst>
                  <a:gd name="T0" fmla="*/ 0 w 47"/>
                  <a:gd name="T1" fmla="*/ 0 h 140"/>
                  <a:gd name="T2" fmla="*/ 0 w 47"/>
                  <a:gd name="T3" fmla="*/ 1 h 140"/>
                  <a:gd name="T4" fmla="*/ 0 w 47"/>
                  <a:gd name="T5" fmla="*/ 3 h 140"/>
                  <a:gd name="T6" fmla="*/ 0 w 47"/>
                  <a:gd name="T7" fmla="*/ 4 h 140"/>
                  <a:gd name="T8" fmla="*/ 1 w 47"/>
                  <a:gd name="T9" fmla="*/ 5 h 140"/>
                  <a:gd name="T10" fmla="*/ 1 w 47"/>
                  <a:gd name="T11" fmla="*/ 6 h 140"/>
                  <a:gd name="T12" fmla="*/ 1 w 47"/>
                  <a:gd name="T13" fmla="*/ 7 h 140"/>
                  <a:gd name="T14" fmla="*/ 1 w 47"/>
                  <a:gd name="T15" fmla="*/ 9 h 140"/>
                  <a:gd name="T16" fmla="*/ 2 w 47"/>
                  <a:gd name="T17" fmla="*/ 10 h 140"/>
                  <a:gd name="T18" fmla="*/ 2 w 47"/>
                  <a:gd name="T19" fmla="*/ 11 h 140"/>
                  <a:gd name="T20" fmla="*/ 2 w 47"/>
                  <a:gd name="T21" fmla="*/ 12 h 140"/>
                  <a:gd name="T22" fmla="*/ 3 w 47"/>
                  <a:gd name="T23" fmla="*/ 13 h 140"/>
                  <a:gd name="T24" fmla="*/ 3 w 47"/>
                  <a:gd name="T25" fmla="*/ 15 h 140"/>
                  <a:gd name="T26" fmla="*/ 4 w 47"/>
                  <a:gd name="T27" fmla="*/ 16 h 140"/>
                  <a:gd name="T28" fmla="*/ 4 w 47"/>
                  <a:gd name="T29" fmla="*/ 17 h 140"/>
                  <a:gd name="T30" fmla="*/ 4 w 47"/>
                  <a:gd name="T31" fmla="*/ 18 h 140"/>
                  <a:gd name="T32" fmla="*/ 5 w 47"/>
                  <a:gd name="T33" fmla="*/ 19 h 140"/>
                  <a:gd name="T34" fmla="*/ 6 w 47"/>
                  <a:gd name="T35" fmla="*/ 20 h 140"/>
                  <a:gd name="T36" fmla="*/ 6 w 47"/>
                  <a:gd name="T37" fmla="*/ 21 h 140"/>
                  <a:gd name="T38" fmla="*/ 7 w 47"/>
                  <a:gd name="T39" fmla="*/ 23 h 140"/>
                  <a:gd name="T40" fmla="*/ 7 w 47"/>
                  <a:gd name="T41" fmla="*/ 24 h 140"/>
                  <a:gd name="T42" fmla="*/ 8 w 47"/>
                  <a:gd name="T43" fmla="*/ 25 h 140"/>
                  <a:gd name="T44" fmla="*/ 9 w 47"/>
                  <a:gd name="T45" fmla="*/ 26 h 140"/>
                  <a:gd name="T46" fmla="*/ 9 w 47"/>
                  <a:gd name="T47" fmla="*/ 27 h 140"/>
                  <a:gd name="T48" fmla="*/ 10 w 47"/>
                  <a:gd name="T49" fmla="*/ 28 h 14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7" h="140">
                    <a:moveTo>
                      <a:pt x="0" y="0"/>
                    </a:moveTo>
                    <a:lnTo>
                      <a:pt x="0" y="6"/>
                    </a:lnTo>
                    <a:lnTo>
                      <a:pt x="1" y="13"/>
                    </a:lnTo>
                    <a:lnTo>
                      <a:pt x="2" y="18"/>
                    </a:lnTo>
                    <a:lnTo>
                      <a:pt x="3" y="25"/>
                    </a:lnTo>
                    <a:lnTo>
                      <a:pt x="4" y="31"/>
                    </a:lnTo>
                    <a:lnTo>
                      <a:pt x="5" y="36"/>
                    </a:lnTo>
                    <a:lnTo>
                      <a:pt x="6" y="43"/>
                    </a:lnTo>
                    <a:lnTo>
                      <a:pt x="8" y="48"/>
                    </a:lnTo>
                    <a:lnTo>
                      <a:pt x="9" y="55"/>
                    </a:lnTo>
                    <a:lnTo>
                      <a:pt x="11" y="61"/>
                    </a:lnTo>
                    <a:lnTo>
                      <a:pt x="13" y="66"/>
                    </a:lnTo>
                    <a:lnTo>
                      <a:pt x="15" y="73"/>
                    </a:lnTo>
                    <a:lnTo>
                      <a:pt x="17" y="78"/>
                    </a:lnTo>
                    <a:lnTo>
                      <a:pt x="19" y="84"/>
                    </a:lnTo>
                    <a:lnTo>
                      <a:pt x="21" y="90"/>
                    </a:lnTo>
                    <a:lnTo>
                      <a:pt x="23" y="95"/>
                    </a:lnTo>
                    <a:lnTo>
                      <a:pt x="26" y="102"/>
                    </a:lnTo>
                    <a:lnTo>
                      <a:pt x="29" y="107"/>
                    </a:lnTo>
                    <a:lnTo>
                      <a:pt x="32" y="113"/>
                    </a:lnTo>
                    <a:lnTo>
                      <a:pt x="35" y="119"/>
                    </a:lnTo>
                    <a:lnTo>
                      <a:pt x="37" y="124"/>
                    </a:lnTo>
                    <a:lnTo>
                      <a:pt x="40" y="129"/>
                    </a:lnTo>
                    <a:lnTo>
                      <a:pt x="43" y="134"/>
                    </a:lnTo>
                    <a:lnTo>
                      <a:pt x="47" y="14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87" name="Freeform 662"/>
              <p:cNvSpPr>
                <a:spLocks/>
              </p:cNvSpPr>
              <p:nvPr/>
            </p:nvSpPr>
            <p:spPr bwMode="auto">
              <a:xfrm>
                <a:off x="2995" y="2709"/>
                <a:ext cx="14" cy="1"/>
              </a:xfrm>
              <a:custGeom>
                <a:avLst/>
                <a:gdLst>
                  <a:gd name="T0" fmla="*/ 0 w 71"/>
                  <a:gd name="T1" fmla="*/ 1 h 4"/>
                  <a:gd name="T2" fmla="*/ 3 w 71"/>
                  <a:gd name="T3" fmla="*/ 1 h 4"/>
                  <a:gd name="T4" fmla="*/ 7 w 71"/>
                  <a:gd name="T5" fmla="*/ 1 h 4"/>
                  <a:gd name="T6" fmla="*/ 10 w 71"/>
                  <a:gd name="T7" fmla="*/ 0 h 4"/>
                  <a:gd name="T8" fmla="*/ 14 w 71"/>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4">
                    <a:moveTo>
                      <a:pt x="0" y="4"/>
                    </a:moveTo>
                    <a:lnTo>
                      <a:pt x="17" y="3"/>
                    </a:lnTo>
                    <a:lnTo>
                      <a:pt x="35" y="3"/>
                    </a:lnTo>
                    <a:lnTo>
                      <a:pt x="52" y="1"/>
                    </a:lnTo>
                    <a:lnTo>
                      <a:pt x="7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88" name="Freeform 663"/>
              <p:cNvSpPr>
                <a:spLocks/>
              </p:cNvSpPr>
              <p:nvPr/>
            </p:nvSpPr>
            <p:spPr bwMode="auto">
              <a:xfrm>
                <a:off x="3009" y="2680"/>
                <a:ext cx="7" cy="29"/>
              </a:xfrm>
              <a:custGeom>
                <a:avLst/>
                <a:gdLst>
                  <a:gd name="T0" fmla="*/ 0 w 35"/>
                  <a:gd name="T1" fmla="*/ 29 h 143"/>
                  <a:gd name="T2" fmla="*/ 0 w 35"/>
                  <a:gd name="T3" fmla="*/ 28 h 143"/>
                  <a:gd name="T4" fmla="*/ 1 w 35"/>
                  <a:gd name="T5" fmla="*/ 27 h 143"/>
                  <a:gd name="T6" fmla="*/ 1 w 35"/>
                  <a:gd name="T7" fmla="*/ 26 h 143"/>
                  <a:gd name="T8" fmla="*/ 2 w 35"/>
                  <a:gd name="T9" fmla="*/ 25 h 143"/>
                  <a:gd name="T10" fmla="*/ 2 w 35"/>
                  <a:gd name="T11" fmla="*/ 23 h 143"/>
                  <a:gd name="T12" fmla="*/ 3 w 35"/>
                  <a:gd name="T13" fmla="*/ 22 h 143"/>
                  <a:gd name="T14" fmla="*/ 3 w 35"/>
                  <a:gd name="T15" fmla="*/ 21 h 143"/>
                  <a:gd name="T16" fmla="*/ 4 w 35"/>
                  <a:gd name="T17" fmla="*/ 20 h 143"/>
                  <a:gd name="T18" fmla="*/ 4 w 35"/>
                  <a:gd name="T19" fmla="*/ 18 h 143"/>
                  <a:gd name="T20" fmla="*/ 4 w 35"/>
                  <a:gd name="T21" fmla="*/ 17 h 143"/>
                  <a:gd name="T22" fmla="*/ 5 w 35"/>
                  <a:gd name="T23" fmla="*/ 16 h 143"/>
                  <a:gd name="T24" fmla="*/ 5 w 35"/>
                  <a:gd name="T25" fmla="*/ 15 h 143"/>
                  <a:gd name="T26" fmla="*/ 5 w 35"/>
                  <a:gd name="T27" fmla="*/ 14 h 143"/>
                  <a:gd name="T28" fmla="*/ 6 w 35"/>
                  <a:gd name="T29" fmla="*/ 12 h 143"/>
                  <a:gd name="T30" fmla="*/ 6 w 35"/>
                  <a:gd name="T31" fmla="*/ 11 h 143"/>
                  <a:gd name="T32" fmla="*/ 6 w 35"/>
                  <a:gd name="T33" fmla="*/ 10 h 143"/>
                  <a:gd name="T34" fmla="*/ 6 w 35"/>
                  <a:gd name="T35" fmla="*/ 9 h 143"/>
                  <a:gd name="T36" fmla="*/ 7 w 35"/>
                  <a:gd name="T37" fmla="*/ 7 h 143"/>
                  <a:gd name="T38" fmla="*/ 7 w 35"/>
                  <a:gd name="T39" fmla="*/ 6 h 143"/>
                  <a:gd name="T40" fmla="*/ 7 w 35"/>
                  <a:gd name="T41" fmla="*/ 5 h 143"/>
                  <a:gd name="T42" fmla="*/ 7 w 35"/>
                  <a:gd name="T43" fmla="*/ 4 h 143"/>
                  <a:gd name="T44" fmla="*/ 7 w 35"/>
                  <a:gd name="T45" fmla="*/ 2 h 143"/>
                  <a:gd name="T46" fmla="*/ 7 w 35"/>
                  <a:gd name="T47" fmla="*/ 1 h 143"/>
                  <a:gd name="T48" fmla="*/ 7 w 35"/>
                  <a:gd name="T49" fmla="*/ 0 h 14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5" h="143">
                    <a:moveTo>
                      <a:pt x="0" y="143"/>
                    </a:moveTo>
                    <a:lnTo>
                      <a:pt x="2" y="138"/>
                    </a:lnTo>
                    <a:lnTo>
                      <a:pt x="5" y="132"/>
                    </a:lnTo>
                    <a:lnTo>
                      <a:pt x="7" y="127"/>
                    </a:lnTo>
                    <a:lnTo>
                      <a:pt x="10" y="121"/>
                    </a:lnTo>
                    <a:lnTo>
                      <a:pt x="12" y="114"/>
                    </a:lnTo>
                    <a:lnTo>
                      <a:pt x="14" y="109"/>
                    </a:lnTo>
                    <a:lnTo>
                      <a:pt x="16" y="103"/>
                    </a:lnTo>
                    <a:lnTo>
                      <a:pt x="18" y="98"/>
                    </a:lnTo>
                    <a:lnTo>
                      <a:pt x="20" y="91"/>
                    </a:lnTo>
                    <a:lnTo>
                      <a:pt x="22" y="85"/>
                    </a:lnTo>
                    <a:lnTo>
                      <a:pt x="25" y="79"/>
                    </a:lnTo>
                    <a:lnTo>
                      <a:pt x="26" y="73"/>
                    </a:lnTo>
                    <a:lnTo>
                      <a:pt x="27" y="68"/>
                    </a:lnTo>
                    <a:lnTo>
                      <a:pt x="29" y="61"/>
                    </a:lnTo>
                    <a:lnTo>
                      <a:pt x="30" y="55"/>
                    </a:lnTo>
                    <a:lnTo>
                      <a:pt x="31" y="49"/>
                    </a:lnTo>
                    <a:lnTo>
                      <a:pt x="32" y="43"/>
                    </a:lnTo>
                    <a:lnTo>
                      <a:pt x="33" y="36"/>
                    </a:lnTo>
                    <a:lnTo>
                      <a:pt x="33" y="31"/>
                    </a:lnTo>
                    <a:lnTo>
                      <a:pt x="34" y="24"/>
                    </a:lnTo>
                    <a:lnTo>
                      <a:pt x="34" y="19"/>
                    </a:lnTo>
                    <a:lnTo>
                      <a:pt x="35" y="12"/>
                    </a:lnTo>
                    <a:lnTo>
                      <a:pt x="35" y="6"/>
                    </a:lnTo>
                    <a:lnTo>
                      <a:pt x="3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89" name="Line 664"/>
              <p:cNvSpPr>
                <a:spLocks noChangeShapeType="1"/>
              </p:cNvSpPr>
              <p:nvPr/>
            </p:nvSpPr>
            <p:spPr bwMode="auto">
              <a:xfrm>
                <a:off x="3015" y="2676"/>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0" name="Line 665"/>
              <p:cNvSpPr>
                <a:spLocks noChangeShapeType="1"/>
              </p:cNvSpPr>
              <p:nvPr/>
            </p:nvSpPr>
            <p:spPr bwMode="auto">
              <a:xfrm flipV="1">
                <a:off x="2930" y="2668"/>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1" name="Freeform 666"/>
              <p:cNvSpPr>
                <a:spLocks/>
              </p:cNvSpPr>
              <p:nvPr/>
            </p:nvSpPr>
            <p:spPr bwMode="auto">
              <a:xfrm>
                <a:off x="2929" y="2672"/>
                <a:ext cx="3" cy="30"/>
              </a:xfrm>
              <a:custGeom>
                <a:avLst/>
                <a:gdLst>
                  <a:gd name="T0" fmla="*/ 1 w 16"/>
                  <a:gd name="T1" fmla="*/ 0 h 148"/>
                  <a:gd name="T2" fmla="*/ 1 w 16"/>
                  <a:gd name="T3" fmla="*/ 1 h 148"/>
                  <a:gd name="T4" fmla="*/ 0 w 16"/>
                  <a:gd name="T5" fmla="*/ 2 h 148"/>
                  <a:gd name="T6" fmla="*/ 0 w 16"/>
                  <a:gd name="T7" fmla="*/ 3 h 148"/>
                  <a:gd name="T8" fmla="*/ 0 w 16"/>
                  <a:gd name="T9" fmla="*/ 5 h 148"/>
                  <a:gd name="T10" fmla="*/ 0 w 16"/>
                  <a:gd name="T11" fmla="*/ 6 h 148"/>
                  <a:gd name="T12" fmla="*/ 0 w 16"/>
                  <a:gd name="T13" fmla="*/ 7 h 148"/>
                  <a:gd name="T14" fmla="*/ 0 w 16"/>
                  <a:gd name="T15" fmla="*/ 9 h 148"/>
                  <a:gd name="T16" fmla="*/ 0 w 16"/>
                  <a:gd name="T17" fmla="*/ 10 h 148"/>
                  <a:gd name="T18" fmla="*/ 0 w 16"/>
                  <a:gd name="T19" fmla="*/ 11 h 148"/>
                  <a:gd name="T20" fmla="*/ 0 w 16"/>
                  <a:gd name="T21" fmla="*/ 12 h 148"/>
                  <a:gd name="T22" fmla="*/ 0 w 16"/>
                  <a:gd name="T23" fmla="*/ 14 h 148"/>
                  <a:gd name="T24" fmla="*/ 0 w 16"/>
                  <a:gd name="T25" fmla="*/ 15 h 148"/>
                  <a:gd name="T26" fmla="*/ 0 w 16"/>
                  <a:gd name="T27" fmla="*/ 16 h 148"/>
                  <a:gd name="T28" fmla="*/ 0 w 16"/>
                  <a:gd name="T29" fmla="*/ 17 h 148"/>
                  <a:gd name="T30" fmla="*/ 1 w 16"/>
                  <a:gd name="T31" fmla="*/ 19 h 148"/>
                  <a:gd name="T32" fmla="*/ 1 w 16"/>
                  <a:gd name="T33" fmla="*/ 20 h 148"/>
                  <a:gd name="T34" fmla="*/ 1 w 16"/>
                  <a:gd name="T35" fmla="*/ 21 h 148"/>
                  <a:gd name="T36" fmla="*/ 1 w 16"/>
                  <a:gd name="T37" fmla="*/ 23 h 148"/>
                  <a:gd name="T38" fmla="*/ 2 w 16"/>
                  <a:gd name="T39" fmla="*/ 24 h 148"/>
                  <a:gd name="T40" fmla="*/ 2 w 16"/>
                  <a:gd name="T41" fmla="*/ 25 h 148"/>
                  <a:gd name="T42" fmla="*/ 2 w 16"/>
                  <a:gd name="T43" fmla="*/ 26 h 148"/>
                  <a:gd name="T44" fmla="*/ 2 w 16"/>
                  <a:gd name="T45" fmla="*/ 27 h 148"/>
                  <a:gd name="T46" fmla="*/ 3 w 16"/>
                  <a:gd name="T47" fmla="*/ 29 h 148"/>
                  <a:gd name="T48" fmla="*/ 3 w 16"/>
                  <a:gd name="T49" fmla="*/ 30 h 1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148">
                    <a:moveTo>
                      <a:pt x="4" y="0"/>
                    </a:moveTo>
                    <a:lnTo>
                      <a:pt x="4" y="5"/>
                    </a:lnTo>
                    <a:lnTo>
                      <a:pt x="2" y="12"/>
                    </a:lnTo>
                    <a:lnTo>
                      <a:pt x="1" y="17"/>
                    </a:lnTo>
                    <a:lnTo>
                      <a:pt x="1" y="24"/>
                    </a:lnTo>
                    <a:lnTo>
                      <a:pt x="1" y="30"/>
                    </a:lnTo>
                    <a:lnTo>
                      <a:pt x="0" y="36"/>
                    </a:lnTo>
                    <a:lnTo>
                      <a:pt x="0" y="42"/>
                    </a:lnTo>
                    <a:lnTo>
                      <a:pt x="0" y="49"/>
                    </a:lnTo>
                    <a:lnTo>
                      <a:pt x="0" y="55"/>
                    </a:lnTo>
                    <a:lnTo>
                      <a:pt x="0" y="61"/>
                    </a:lnTo>
                    <a:lnTo>
                      <a:pt x="1" y="68"/>
                    </a:lnTo>
                    <a:lnTo>
                      <a:pt x="1" y="73"/>
                    </a:lnTo>
                    <a:lnTo>
                      <a:pt x="2" y="80"/>
                    </a:lnTo>
                    <a:lnTo>
                      <a:pt x="2" y="86"/>
                    </a:lnTo>
                    <a:lnTo>
                      <a:pt x="4" y="92"/>
                    </a:lnTo>
                    <a:lnTo>
                      <a:pt x="5" y="99"/>
                    </a:lnTo>
                    <a:lnTo>
                      <a:pt x="6" y="104"/>
                    </a:lnTo>
                    <a:lnTo>
                      <a:pt x="7" y="111"/>
                    </a:lnTo>
                    <a:lnTo>
                      <a:pt x="8" y="117"/>
                    </a:lnTo>
                    <a:lnTo>
                      <a:pt x="10" y="123"/>
                    </a:lnTo>
                    <a:lnTo>
                      <a:pt x="11" y="129"/>
                    </a:lnTo>
                    <a:lnTo>
                      <a:pt x="13" y="135"/>
                    </a:lnTo>
                    <a:lnTo>
                      <a:pt x="15" y="141"/>
                    </a:lnTo>
                    <a:lnTo>
                      <a:pt x="16" y="14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92" name="Freeform 667"/>
              <p:cNvSpPr>
                <a:spLocks/>
              </p:cNvSpPr>
              <p:nvPr/>
            </p:nvSpPr>
            <p:spPr bwMode="auto">
              <a:xfrm>
                <a:off x="2932" y="2702"/>
                <a:ext cx="14" cy="3"/>
              </a:xfrm>
              <a:custGeom>
                <a:avLst/>
                <a:gdLst>
                  <a:gd name="T0" fmla="*/ 0 w 70"/>
                  <a:gd name="T1" fmla="*/ 0 h 15"/>
                  <a:gd name="T2" fmla="*/ 3 w 70"/>
                  <a:gd name="T3" fmla="*/ 1 h 15"/>
                  <a:gd name="T4" fmla="*/ 7 w 70"/>
                  <a:gd name="T5" fmla="*/ 2 h 15"/>
                  <a:gd name="T6" fmla="*/ 10 w 70"/>
                  <a:gd name="T7" fmla="*/ 2 h 15"/>
                  <a:gd name="T8" fmla="*/ 14 w 70"/>
                  <a:gd name="T9" fmla="*/ 3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 h="15">
                    <a:moveTo>
                      <a:pt x="0" y="0"/>
                    </a:moveTo>
                    <a:lnTo>
                      <a:pt x="17" y="4"/>
                    </a:lnTo>
                    <a:lnTo>
                      <a:pt x="35" y="9"/>
                    </a:lnTo>
                    <a:lnTo>
                      <a:pt x="52" y="12"/>
                    </a:lnTo>
                    <a:lnTo>
                      <a:pt x="70" y="1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93" name="Freeform 668"/>
              <p:cNvSpPr>
                <a:spLocks/>
              </p:cNvSpPr>
              <p:nvPr/>
            </p:nvSpPr>
            <p:spPr bwMode="auto">
              <a:xfrm>
                <a:off x="2946" y="2679"/>
                <a:ext cx="13" cy="26"/>
              </a:xfrm>
              <a:custGeom>
                <a:avLst/>
                <a:gdLst>
                  <a:gd name="T0" fmla="*/ 0 w 67"/>
                  <a:gd name="T1" fmla="*/ 26 h 128"/>
                  <a:gd name="T2" fmla="*/ 1 w 67"/>
                  <a:gd name="T3" fmla="*/ 25 h 128"/>
                  <a:gd name="T4" fmla="*/ 2 w 67"/>
                  <a:gd name="T5" fmla="*/ 24 h 128"/>
                  <a:gd name="T6" fmla="*/ 2 w 67"/>
                  <a:gd name="T7" fmla="*/ 23 h 128"/>
                  <a:gd name="T8" fmla="*/ 3 w 67"/>
                  <a:gd name="T9" fmla="*/ 22 h 128"/>
                  <a:gd name="T10" fmla="*/ 4 w 67"/>
                  <a:gd name="T11" fmla="*/ 21 h 128"/>
                  <a:gd name="T12" fmla="*/ 4 w 67"/>
                  <a:gd name="T13" fmla="*/ 20 h 128"/>
                  <a:gd name="T14" fmla="*/ 5 w 67"/>
                  <a:gd name="T15" fmla="*/ 19 h 128"/>
                  <a:gd name="T16" fmla="*/ 6 w 67"/>
                  <a:gd name="T17" fmla="*/ 18 h 128"/>
                  <a:gd name="T18" fmla="*/ 6 w 67"/>
                  <a:gd name="T19" fmla="*/ 17 h 128"/>
                  <a:gd name="T20" fmla="*/ 7 w 67"/>
                  <a:gd name="T21" fmla="*/ 16 h 128"/>
                  <a:gd name="T22" fmla="*/ 8 w 67"/>
                  <a:gd name="T23" fmla="*/ 15 h 128"/>
                  <a:gd name="T24" fmla="*/ 8 w 67"/>
                  <a:gd name="T25" fmla="*/ 14 h 128"/>
                  <a:gd name="T26" fmla="*/ 9 w 67"/>
                  <a:gd name="T27" fmla="*/ 13 h 128"/>
                  <a:gd name="T28" fmla="*/ 9 w 67"/>
                  <a:gd name="T29" fmla="*/ 12 h 128"/>
                  <a:gd name="T30" fmla="*/ 10 w 67"/>
                  <a:gd name="T31" fmla="*/ 11 h 128"/>
                  <a:gd name="T32" fmla="*/ 10 w 67"/>
                  <a:gd name="T33" fmla="*/ 9 h 128"/>
                  <a:gd name="T34" fmla="*/ 10 w 67"/>
                  <a:gd name="T35" fmla="*/ 8 h 128"/>
                  <a:gd name="T36" fmla="*/ 11 w 67"/>
                  <a:gd name="T37" fmla="*/ 7 h 128"/>
                  <a:gd name="T38" fmla="*/ 11 w 67"/>
                  <a:gd name="T39" fmla="*/ 6 h 128"/>
                  <a:gd name="T40" fmla="*/ 12 w 67"/>
                  <a:gd name="T41" fmla="*/ 5 h 128"/>
                  <a:gd name="T42" fmla="*/ 12 w 67"/>
                  <a:gd name="T43" fmla="*/ 4 h 128"/>
                  <a:gd name="T44" fmla="*/ 12 w 67"/>
                  <a:gd name="T45" fmla="*/ 2 h 128"/>
                  <a:gd name="T46" fmla="*/ 13 w 67"/>
                  <a:gd name="T47" fmla="*/ 1 h 128"/>
                  <a:gd name="T48" fmla="*/ 13 w 67"/>
                  <a:gd name="T49" fmla="*/ 0 h 1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7" h="128">
                    <a:moveTo>
                      <a:pt x="0" y="128"/>
                    </a:moveTo>
                    <a:lnTo>
                      <a:pt x="4" y="124"/>
                    </a:lnTo>
                    <a:lnTo>
                      <a:pt x="8" y="119"/>
                    </a:lnTo>
                    <a:lnTo>
                      <a:pt x="11" y="115"/>
                    </a:lnTo>
                    <a:lnTo>
                      <a:pt x="15" y="110"/>
                    </a:lnTo>
                    <a:lnTo>
                      <a:pt x="19" y="105"/>
                    </a:lnTo>
                    <a:lnTo>
                      <a:pt x="22" y="100"/>
                    </a:lnTo>
                    <a:lnTo>
                      <a:pt x="25" y="95"/>
                    </a:lnTo>
                    <a:lnTo>
                      <a:pt x="29" y="89"/>
                    </a:lnTo>
                    <a:lnTo>
                      <a:pt x="33" y="85"/>
                    </a:lnTo>
                    <a:lnTo>
                      <a:pt x="36" y="79"/>
                    </a:lnTo>
                    <a:lnTo>
                      <a:pt x="39" y="74"/>
                    </a:lnTo>
                    <a:lnTo>
                      <a:pt x="42" y="68"/>
                    </a:lnTo>
                    <a:lnTo>
                      <a:pt x="44" y="63"/>
                    </a:lnTo>
                    <a:lnTo>
                      <a:pt x="47" y="58"/>
                    </a:lnTo>
                    <a:lnTo>
                      <a:pt x="50" y="53"/>
                    </a:lnTo>
                    <a:lnTo>
                      <a:pt x="52" y="46"/>
                    </a:lnTo>
                    <a:lnTo>
                      <a:pt x="54" y="40"/>
                    </a:lnTo>
                    <a:lnTo>
                      <a:pt x="56" y="35"/>
                    </a:lnTo>
                    <a:lnTo>
                      <a:pt x="59" y="29"/>
                    </a:lnTo>
                    <a:lnTo>
                      <a:pt x="61" y="24"/>
                    </a:lnTo>
                    <a:lnTo>
                      <a:pt x="62" y="18"/>
                    </a:lnTo>
                    <a:lnTo>
                      <a:pt x="64" y="12"/>
                    </a:lnTo>
                    <a:lnTo>
                      <a:pt x="66" y="6"/>
                    </a:lnTo>
                    <a:lnTo>
                      <a:pt x="6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94" name="Line 669"/>
              <p:cNvSpPr>
                <a:spLocks noChangeShapeType="1"/>
              </p:cNvSpPr>
              <p:nvPr/>
            </p:nvSpPr>
            <p:spPr bwMode="auto">
              <a:xfrm flipH="1">
                <a:off x="2959" y="2675"/>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5" name="Line 670"/>
              <p:cNvSpPr>
                <a:spLocks noChangeShapeType="1"/>
              </p:cNvSpPr>
              <p:nvPr/>
            </p:nvSpPr>
            <p:spPr bwMode="auto">
              <a:xfrm flipV="1">
                <a:off x="2878" y="2644"/>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6" name="Freeform 671"/>
              <p:cNvSpPr>
                <a:spLocks/>
              </p:cNvSpPr>
              <p:nvPr/>
            </p:nvSpPr>
            <p:spPr bwMode="auto">
              <a:xfrm>
                <a:off x="2873" y="2647"/>
                <a:ext cx="5" cy="30"/>
              </a:xfrm>
              <a:custGeom>
                <a:avLst/>
                <a:gdLst>
                  <a:gd name="T0" fmla="*/ 5 w 24"/>
                  <a:gd name="T1" fmla="*/ 0 h 146"/>
                  <a:gd name="T2" fmla="*/ 5 w 24"/>
                  <a:gd name="T3" fmla="*/ 1 h 146"/>
                  <a:gd name="T4" fmla="*/ 4 w 24"/>
                  <a:gd name="T5" fmla="*/ 2 h 146"/>
                  <a:gd name="T6" fmla="*/ 4 w 24"/>
                  <a:gd name="T7" fmla="*/ 3 h 146"/>
                  <a:gd name="T8" fmla="*/ 3 w 24"/>
                  <a:gd name="T9" fmla="*/ 5 h 146"/>
                  <a:gd name="T10" fmla="*/ 3 w 24"/>
                  <a:gd name="T11" fmla="*/ 6 h 146"/>
                  <a:gd name="T12" fmla="*/ 3 w 24"/>
                  <a:gd name="T13" fmla="*/ 7 h 146"/>
                  <a:gd name="T14" fmla="*/ 2 w 24"/>
                  <a:gd name="T15" fmla="*/ 8 h 146"/>
                  <a:gd name="T16" fmla="*/ 2 w 24"/>
                  <a:gd name="T17" fmla="*/ 9 h 146"/>
                  <a:gd name="T18" fmla="*/ 1 w 24"/>
                  <a:gd name="T19" fmla="*/ 11 h 146"/>
                  <a:gd name="T20" fmla="*/ 1 w 24"/>
                  <a:gd name="T21" fmla="*/ 12 h 146"/>
                  <a:gd name="T22" fmla="*/ 1 w 24"/>
                  <a:gd name="T23" fmla="*/ 13 h 146"/>
                  <a:gd name="T24" fmla="*/ 1 w 24"/>
                  <a:gd name="T25" fmla="*/ 14 h 146"/>
                  <a:gd name="T26" fmla="*/ 1 w 24"/>
                  <a:gd name="T27" fmla="*/ 16 h 146"/>
                  <a:gd name="T28" fmla="*/ 0 w 24"/>
                  <a:gd name="T29" fmla="*/ 17 h 146"/>
                  <a:gd name="T30" fmla="*/ 0 w 24"/>
                  <a:gd name="T31" fmla="*/ 18 h 146"/>
                  <a:gd name="T32" fmla="*/ 0 w 24"/>
                  <a:gd name="T33" fmla="*/ 20 h 146"/>
                  <a:gd name="T34" fmla="*/ 0 w 24"/>
                  <a:gd name="T35" fmla="*/ 21 h 146"/>
                  <a:gd name="T36" fmla="*/ 0 w 24"/>
                  <a:gd name="T37" fmla="*/ 22 h 146"/>
                  <a:gd name="T38" fmla="*/ 0 w 24"/>
                  <a:gd name="T39" fmla="*/ 23 h 146"/>
                  <a:gd name="T40" fmla="*/ 0 w 24"/>
                  <a:gd name="T41" fmla="*/ 25 h 146"/>
                  <a:gd name="T42" fmla="*/ 0 w 24"/>
                  <a:gd name="T43" fmla="*/ 26 h 146"/>
                  <a:gd name="T44" fmla="*/ 0 w 24"/>
                  <a:gd name="T45" fmla="*/ 27 h 146"/>
                  <a:gd name="T46" fmla="*/ 0 w 24"/>
                  <a:gd name="T47" fmla="*/ 29 h 146"/>
                  <a:gd name="T48" fmla="*/ 0 w 24"/>
                  <a:gd name="T49" fmla="*/ 30 h 14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 h="146">
                    <a:moveTo>
                      <a:pt x="24" y="0"/>
                    </a:moveTo>
                    <a:lnTo>
                      <a:pt x="22" y="6"/>
                    </a:lnTo>
                    <a:lnTo>
                      <a:pt x="20" y="11"/>
                    </a:lnTo>
                    <a:lnTo>
                      <a:pt x="18" y="17"/>
                    </a:lnTo>
                    <a:lnTo>
                      <a:pt x="16" y="22"/>
                    </a:lnTo>
                    <a:lnTo>
                      <a:pt x="15" y="28"/>
                    </a:lnTo>
                    <a:lnTo>
                      <a:pt x="13" y="33"/>
                    </a:lnTo>
                    <a:lnTo>
                      <a:pt x="10" y="40"/>
                    </a:lnTo>
                    <a:lnTo>
                      <a:pt x="9" y="46"/>
                    </a:lnTo>
                    <a:lnTo>
                      <a:pt x="7" y="52"/>
                    </a:lnTo>
                    <a:lnTo>
                      <a:pt x="6" y="58"/>
                    </a:lnTo>
                    <a:lnTo>
                      <a:pt x="5" y="65"/>
                    </a:lnTo>
                    <a:lnTo>
                      <a:pt x="4" y="70"/>
                    </a:lnTo>
                    <a:lnTo>
                      <a:pt x="3" y="77"/>
                    </a:lnTo>
                    <a:lnTo>
                      <a:pt x="2" y="82"/>
                    </a:lnTo>
                    <a:lnTo>
                      <a:pt x="2" y="89"/>
                    </a:lnTo>
                    <a:lnTo>
                      <a:pt x="1" y="95"/>
                    </a:lnTo>
                    <a:lnTo>
                      <a:pt x="1" y="101"/>
                    </a:lnTo>
                    <a:lnTo>
                      <a:pt x="0" y="108"/>
                    </a:lnTo>
                    <a:lnTo>
                      <a:pt x="0" y="114"/>
                    </a:lnTo>
                    <a:lnTo>
                      <a:pt x="0" y="120"/>
                    </a:lnTo>
                    <a:lnTo>
                      <a:pt x="0" y="127"/>
                    </a:lnTo>
                    <a:lnTo>
                      <a:pt x="0" y="133"/>
                    </a:lnTo>
                    <a:lnTo>
                      <a:pt x="0" y="139"/>
                    </a:lnTo>
                    <a:lnTo>
                      <a:pt x="1" y="14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97" name="Freeform 672"/>
              <p:cNvSpPr>
                <a:spLocks/>
              </p:cNvSpPr>
              <p:nvPr/>
            </p:nvSpPr>
            <p:spPr bwMode="auto">
              <a:xfrm>
                <a:off x="2874" y="2677"/>
                <a:ext cx="12" cy="7"/>
              </a:xfrm>
              <a:custGeom>
                <a:avLst/>
                <a:gdLst>
                  <a:gd name="T0" fmla="*/ 0 w 63"/>
                  <a:gd name="T1" fmla="*/ 0 h 36"/>
                  <a:gd name="T2" fmla="*/ 3 w 63"/>
                  <a:gd name="T3" fmla="*/ 2 h 36"/>
                  <a:gd name="T4" fmla="*/ 6 w 63"/>
                  <a:gd name="T5" fmla="*/ 4 h 36"/>
                  <a:gd name="T6" fmla="*/ 9 w 63"/>
                  <a:gd name="T7" fmla="*/ 5 h 36"/>
                  <a:gd name="T8" fmla="*/ 12 w 63"/>
                  <a:gd name="T9" fmla="*/ 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36">
                    <a:moveTo>
                      <a:pt x="0" y="0"/>
                    </a:moveTo>
                    <a:lnTo>
                      <a:pt x="16" y="9"/>
                    </a:lnTo>
                    <a:lnTo>
                      <a:pt x="31" y="18"/>
                    </a:lnTo>
                    <a:lnTo>
                      <a:pt x="46" y="27"/>
                    </a:lnTo>
                    <a:lnTo>
                      <a:pt x="63" y="3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98" name="Freeform 673"/>
              <p:cNvSpPr>
                <a:spLocks/>
              </p:cNvSpPr>
              <p:nvPr/>
            </p:nvSpPr>
            <p:spPr bwMode="auto">
              <a:xfrm>
                <a:off x="2886" y="2663"/>
                <a:ext cx="19" cy="21"/>
              </a:xfrm>
              <a:custGeom>
                <a:avLst/>
                <a:gdLst>
                  <a:gd name="T0" fmla="*/ 0 w 96"/>
                  <a:gd name="T1" fmla="*/ 21 h 106"/>
                  <a:gd name="T2" fmla="*/ 1 w 96"/>
                  <a:gd name="T3" fmla="*/ 20 h 106"/>
                  <a:gd name="T4" fmla="*/ 2 w 96"/>
                  <a:gd name="T5" fmla="*/ 20 h 106"/>
                  <a:gd name="T6" fmla="*/ 3 w 96"/>
                  <a:gd name="T7" fmla="*/ 19 h 106"/>
                  <a:gd name="T8" fmla="*/ 4 w 96"/>
                  <a:gd name="T9" fmla="*/ 18 h 106"/>
                  <a:gd name="T10" fmla="*/ 5 w 96"/>
                  <a:gd name="T11" fmla="*/ 17 h 106"/>
                  <a:gd name="T12" fmla="*/ 6 w 96"/>
                  <a:gd name="T13" fmla="*/ 16 h 106"/>
                  <a:gd name="T14" fmla="*/ 7 w 96"/>
                  <a:gd name="T15" fmla="*/ 16 h 106"/>
                  <a:gd name="T16" fmla="*/ 8 w 96"/>
                  <a:gd name="T17" fmla="*/ 15 h 106"/>
                  <a:gd name="T18" fmla="*/ 8 w 96"/>
                  <a:gd name="T19" fmla="*/ 14 h 106"/>
                  <a:gd name="T20" fmla="*/ 9 w 96"/>
                  <a:gd name="T21" fmla="*/ 13 h 106"/>
                  <a:gd name="T22" fmla="*/ 10 w 96"/>
                  <a:gd name="T23" fmla="*/ 12 h 106"/>
                  <a:gd name="T24" fmla="*/ 11 w 96"/>
                  <a:gd name="T25" fmla="*/ 12 h 106"/>
                  <a:gd name="T26" fmla="*/ 11 w 96"/>
                  <a:gd name="T27" fmla="*/ 11 h 106"/>
                  <a:gd name="T28" fmla="*/ 12 w 96"/>
                  <a:gd name="T29" fmla="*/ 10 h 106"/>
                  <a:gd name="T30" fmla="*/ 13 w 96"/>
                  <a:gd name="T31" fmla="*/ 9 h 106"/>
                  <a:gd name="T32" fmla="*/ 14 w 96"/>
                  <a:gd name="T33" fmla="*/ 8 h 106"/>
                  <a:gd name="T34" fmla="*/ 15 w 96"/>
                  <a:gd name="T35" fmla="*/ 7 h 106"/>
                  <a:gd name="T36" fmla="*/ 15 w 96"/>
                  <a:gd name="T37" fmla="*/ 6 h 106"/>
                  <a:gd name="T38" fmla="*/ 16 w 96"/>
                  <a:gd name="T39" fmla="*/ 5 h 106"/>
                  <a:gd name="T40" fmla="*/ 17 w 96"/>
                  <a:gd name="T41" fmla="*/ 4 h 106"/>
                  <a:gd name="T42" fmla="*/ 17 w 96"/>
                  <a:gd name="T43" fmla="*/ 3 h 106"/>
                  <a:gd name="T44" fmla="*/ 18 w 96"/>
                  <a:gd name="T45" fmla="*/ 2 h 106"/>
                  <a:gd name="T46" fmla="*/ 18 w 96"/>
                  <a:gd name="T47" fmla="*/ 1 h 106"/>
                  <a:gd name="T48" fmla="*/ 19 w 96"/>
                  <a:gd name="T49" fmla="*/ 0 h 1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6" h="106">
                    <a:moveTo>
                      <a:pt x="0" y="106"/>
                    </a:moveTo>
                    <a:lnTo>
                      <a:pt x="5" y="102"/>
                    </a:lnTo>
                    <a:lnTo>
                      <a:pt x="10" y="99"/>
                    </a:lnTo>
                    <a:lnTo>
                      <a:pt x="14" y="94"/>
                    </a:lnTo>
                    <a:lnTo>
                      <a:pt x="19" y="91"/>
                    </a:lnTo>
                    <a:lnTo>
                      <a:pt x="24" y="88"/>
                    </a:lnTo>
                    <a:lnTo>
                      <a:pt x="29" y="83"/>
                    </a:lnTo>
                    <a:lnTo>
                      <a:pt x="33" y="80"/>
                    </a:lnTo>
                    <a:lnTo>
                      <a:pt x="38" y="75"/>
                    </a:lnTo>
                    <a:lnTo>
                      <a:pt x="42" y="71"/>
                    </a:lnTo>
                    <a:lnTo>
                      <a:pt x="46" y="68"/>
                    </a:lnTo>
                    <a:lnTo>
                      <a:pt x="50" y="63"/>
                    </a:lnTo>
                    <a:lnTo>
                      <a:pt x="54" y="59"/>
                    </a:lnTo>
                    <a:lnTo>
                      <a:pt x="58" y="54"/>
                    </a:lnTo>
                    <a:lnTo>
                      <a:pt x="62" y="50"/>
                    </a:lnTo>
                    <a:lnTo>
                      <a:pt x="67" y="45"/>
                    </a:lnTo>
                    <a:lnTo>
                      <a:pt x="70" y="40"/>
                    </a:lnTo>
                    <a:lnTo>
                      <a:pt x="74" y="35"/>
                    </a:lnTo>
                    <a:lnTo>
                      <a:pt x="77" y="31"/>
                    </a:lnTo>
                    <a:lnTo>
                      <a:pt x="81" y="25"/>
                    </a:lnTo>
                    <a:lnTo>
                      <a:pt x="84" y="21"/>
                    </a:lnTo>
                    <a:lnTo>
                      <a:pt x="87" y="15"/>
                    </a:lnTo>
                    <a:lnTo>
                      <a:pt x="90" y="11"/>
                    </a:lnTo>
                    <a:lnTo>
                      <a:pt x="93" y="5"/>
                    </a:lnTo>
                    <a:lnTo>
                      <a:pt x="9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99" name="Line 674"/>
              <p:cNvSpPr>
                <a:spLocks noChangeShapeType="1"/>
              </p:cNvSpPr>
              <p:nvPr/>
            </p:nvSpPr>
            <p:spPr bwMode="auto">
              <a:xfrm flipH="1">
                <a:off x="2905" y="2659"/>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0" name="Line 675"/>
              <p:cNvSpPr>
                <a:spLocks noChangeShapeType="1"/>
              </p:cNvSpPr>
              <p:nvPr/>
            </p:nvSpPr>
            <p:spPr bwMode="auto">
              <a:xfrm flipV="1">
                <a:off x="2835" y="2606"/>
                <a:ext cx="2"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1" name="Freeform 676"/>
              <p:cNvSpPr>
                <a:spLocks/>
              </p:cNvSpPr>
              <p:nvPr/>
            </p:nvSpPr>
            <p:spPr bwMode="auto">
              <a:xfrm>
                <a:off x="2823" y="2609"/>
                <a:ext cx="12" cy="27"/>
              </a:xfrm>
              <a:custGeom>
                <a:avLst/>
                <a:gdLst>
                  <a:gd name="T0" fmla="*/ 12 w 57"/>
                  <a:gd name="T1" fmla="*/ 0 h 135"/>
                  <a:gd name="T2" fmla="*/ 11 w 57"/>
                  <a:gd name="T3" fmla="*/ 1 h 135"/>
                  <a:gd name="T4" fmla="*/ 11 w 57"/>
                  <a:gd name="T5" fmla="*/ 2 h 135"/>
                  <a:gd name="T6" fmla="*/ 10 w 57"/>
                  <a:gd name="T7" fmla="*/ 3 h 135"/>
                  <a:gd name="T8" fmla="*/ 9 w 57"/>
                  <a:gd name="T9" fmla="*/ 4 h 135"/>
                  <a:gd name="T10" fmla="*/ 9 w 57"/>
                  <a:gd name="T11" fmla="*/ 5 h 135"/>
                  <a:gd name="T12" fmla="*/ 8 w 57"/>
                  <a:gd name="T13" fmla="*/ 6 h 135"/>
                  <a:gd name="T14" fmla="*/ 7 w 57"/>
                  <a:gd name="T15" fmla="*/ 7 h 135"/>
                  <a:gd name="T16" fmla="*/ 7 w 57"/>
                  <a:gd name="T17" fmla="*/ 8 h 135"/>
                  <a:gd name="T18" fmla="*/ 6 w 57"/>
                  <a:gd name="T19" fmla="*/ 9 h 135"/>
                  <a:gd name="T20" fmla="*/ 5 w 57"/>
                  <a:gd name="T21" fmla="*/ 10 h 135"/>
                  <a:gd name="T22" fmla="*/ 5 w 57"/>
                  <a:gd name="T23" fmla="*/ 11 h 135"/>
                  <a:gd name="T24" fmla="*/ 4 w 57"/>
                  <a:gd name="T25" fmla="*/ 13 h 135"/>
                  <a:gd name="T26" fmla="*/ 4 w 57"/>
                  <a:gd name="T27" fmla="*/ 14 h 135"/>
                  <a:gd name="T28" fmla="*/ 3 w 57"/>
                  <a:gd name="T29" fmla="*/ 15 h 135"/>
                  <a:gd name="T30" fmla="*/ 3 w 57"/>
                  <a:gd name="T31" fmla="*/ 16 h 135"/>
                  <a:gd name="T32" fmla="*/ 3 w 57"/>
                  <a:gd name="T33" fmla="*/ 17 h 135"/>
                  <a:gd name="T34" fmla="*/ 2 w 57"/>
                  <a:gd name="T35" fmla="*/ 19 h 135"/>
                  <a:gd name="T36" fmla="*/ 2 w 57"/>
                  <a:gd name="T37" fmla="*/ 20 h 135"/>
                  <a:gd name="T38" fmla="*/ 1 w 57"/>
                  <a:gd name="T39" fmla="*/ 21 h 135"/>
                  <a:gd name="T40" fmla="*/ 1 w 57"/>
                  <a:gd name="T41" fmla="*/ 22 h 135"/>
                  <a:gd name="T42" fmla="*/ 1 w 57"/>
                  <a:gd name="T43" fmla="*/ 23 h 135"/>
                  <a:gd name="T44" fmla="*/ 0 w 57"/>
                  <a:gd name="T45" fmla="*/ 25 h 135"/>
                  <a:gd name="T46" fmla="*/ 0 w 57"/>
                  <a:gd name="T47" fmla="*/ 26 h 135"/>
                  <a:gd name="T48" fmla="*/ 0 w 57"/>
                  <a:gd name="T49" fmla="*/ 27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7" h="135">
                    <a:moveTo>
                      <a:pt x="57" y="0"/>
                    </a:moveTo>
                    <a:lnTo>
                      <a:pt x="53" y="6"/>
                    </a:lnTo>
                    <a:lnTo>
                      <a:pt x="50" y="10"/>
                    </a:lnTo>
                    <a:lnTo>
                      <a:pt x="47" y="15"/>
                    </a:lnTo>
                    <a:lnTo>
                      <a:pt x="44" y="20"/>
                    </a:lnTo>
                    <a:lnTo>
                      <a:pt x="41" y="25"/>
                    </a:lnTo>
                    <a:lnTo>
                      <a:pt x="38" y="30"/>
                    </a:lnTo>
                    <a:lnTo>
                      <a:pt x="35" y="36"/>
                    </a:lnTo>
                    <a:lnTo>
                      <a:pt x="31" y="41"/>
                    </a:lnTo>
                    <a:lnTo>
                      <a:pt x="28" y="47"/>
                    </a:lnTo>
                    <a:lnTo>
                      <a:pt x="26" y="52"/>
                    </a:lnTo>
                    <a:lnTo>
                      <a:pt x="23" y="57"/>
                    </a:lnTo>
                    <a:lnTo>
                      <a:pt x="21" y="64"/>
                    </a:lnTo>
                    <a:lnTo>
                      <a:pt x="18" y="69"/>
                    </a:lnTo>
                    <a:lnTo>
                      <a:pt x="16" y="75"/>
                    </a:lnTo>
                    <a:lnTo>
                      <a:pt x="14" y="80"/>
                    </a:lnTo>
                    <a:lnTo>
                      <a:pt x="12" y="86"/>
                    </a:lnTo>
                    <a:lnTo>
                      <a:pt x="10" y="93"/>
                    </a:lnTo>
                    <a:lnTo>
                      <a:pt x="8" y="98"/>
                    </a:lnTo>
                    <a:lnTo>
                      <a:pt x="7" y="104"/>
                    </a:lnTo>
                    <a:lnTo>
                      <a:pt x="5" y="111"/>
                    </a:lnTo>
                    <a:lnTo>
                      <a:pt x="3" y="116"/>
                    </a:lnTo>
                    <a:lnTo>
                      <a:pt x="2" y="123"/>
                    </a:lnTo>
                    <a:lnTo>
                      <a:pt x="1" y="128"/>
                    </a:lnTo>
                    <a:lnTo>
                      <a:pt x="0" y="13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02" name="Freeform 677"/>
              <p:cNvSpPr>
                <a:spLocks/>
              </p:cNvSpPr>
              <p:nvPr/>
            </p:nvSpPr>
            <p:spPr bwMode="auto">
              <a:xfrm>
                <a:off x="2823" y="2636"/>
                <a:ext cx="11" cy="10"/>
              </a:xfrm>
              <a:custGeom>
                <a:avLst/>
                <a:gdLst>
                  <a:gd name="T0" fmla="*/ 0 w 52"/>
                  <a:gd name="T1" fmla="*/ 0 h 52"/>
                  <a:gd name="T2" fmla="*/ 3 w 52"/>
                  <a:gd name="T3" fmla="*/ 3 h 52"/>
                  <a:gd name="T4" fmla="*/ 5 w 52"/>
                  <a:gd name="T5" fmla="*/ 5 h 52"/>
                  <a:gd name="T6" fmla="*/ 8 w 52"/>
                  <a:gd name="T7" fmla="*/ 8 h 52"/>
                  <a:gd name="T8" fmla="*/ 11 w 52"/>
                  <a:gd name="T9" fmla="*/ 1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2">
                    <a:moveTo>
                      <a:pt x="0" y="0"/>
                    </a:moveTo>
                    <a:lnTo>
                      <a:pt x="12" y="13"/>
                    </a:lnTo>
                    <a:lnTo>
                      <a:pt x="25" y="27"/>
                    </a:lnTo>
                    <a:lnTo>
                      <a:pt x="39" y="39"/>
                    </a:lnTo>
                    <a:lnTo>
                      <a:pt x="52" y="5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03" name="Freeform 678"/>
              <p:cNvSpPr>
                <a:spLocks/>
              </p:cNvSpPr>
              <p:nvPr/>
            </p:nvSpPr>
            <p:spPr bwMode="auto">
              <a:xfrm>
                <a:off x="2834" y="2631"/>
                <a:ext cx="23" cy="15"/>
              </a:xfrm>
              <a:custGeom>
                <a:avLst/>
                <a:gdLst>
                  <a:gd name="T0" fmla="*/ 0 w 118"/>
                  <a:gd name="T1" fmla="*/ 15 h 74"/>
                  <a:gd name="T2" fmla="*/ 1 w 118"/>
                  <a:gd name="T3" fmla="*/ 15 h 74"/>
                  <a:gd name="T4" fmla="*/ 2 w 118"/>
                  <a:gd name="T5" fmla="*/ 14 h 74"/>
                  <a:gd name="T6" fmla="*/ 3 w 118"/>
                  <a:gd name="T7" fmla="*/ 14 h 74"/>
                  <a:gd name="T8" fmla="*/ 4 w 118"/>
                  <a:gd name="T9" fmla="*/ 14 h 74"/>
                  <a:gd name="T10" fmla="*/ 5 w 118"/>
                  <a:gd name="T11" fmla="*/ 13 h 74"/>
                  <a:gd name="T12" fmla="*/ 6 w 118"/>
                  <a:gd name="T13" fmla="*/ 12 h 74"/>
                  <a:gd name="T14" fmla="*/ 7 w 118"/>
                  <a:gd name="T15" fmla="*/ 12 h 74"/>
                  <a:gd name="T16" fmla="*/ 8 w 118"/>
                  <a:gd name="T17" fmla="*/ 12 h 74"/>
                  <a:gd name="T18" fmla="*/ 9 w 118"/>
                  <a:gd name="T19" fmla="*/ 11 h 74"/>
                  <a:gd name="T20" fmla="*/ 10 w 118"/>
                  <a:gd name="T21" fmla="*/ 10 h 74"/>
                  <a:gd name="T22" fmla="*/ 11 w 118"/>
                  <a:gd name="T23" fmla="*/ 10 h 74"/>
                  <a:gd name="T24" fmla="*/ 12 w 118"/>
                  <a:gd name="T25" fmla="*/ 9 h 74"/>
                  <a:gd name="T26" fmla="*/ 13 w 118"/>
                  <a:gd name="T27" fmla="*/ 8 h 74"/>
                  <a:gd name="T28" fmla="*/ 14 w 118"/>
                  <a:gd name="T29" fmla="*/ 8 h 74"/>
                  <a:gd name="T30" fmla="*/ 15 w 118"/>
                  <a:gd name="T31" fmla="*/ 7 h 74"/>
                  <a:gd name="T32" fmla="*/ 16 w 118"/>
                  <a:gd name="T33" fmla="*/ 6 h 74"/>
                  <a:gd name="T34" fmla="*/ 17 w 118"/>
                  <a:gd name="T35" fmla="*/ 6 h 74"/>
                  <a:gd name="T36" fmla="*/ 18 w 118"/>
                  <a:gd name="T37" fmla="*/ 5 h 74"/>
                  <a:gd name="T38" fmla="*/ 19 w 118"/>
                  <a:gd name="T39" fmla="*/ 4 h 74"/>
                  <a:gd name="T40" fmla="*/ 20 w 118"/>
                  <a:gd name="T41" fmla="*/ 3 h 74"/>
                  <a:gd name="T42" fmla="*/ 21 w 118"/>
                  <a:gd name="T43" fmla="*/ 2 h 74"/>
                  <a:gd name="T44" fmla="*/ 21 w 118"/>
                  <a:gd name="T45" fmla="*/ 2 h 74"/>
                  <a:gd name="T46" fmla="*/ 22 w 118"/>
                  <a:gd name="T47" fmla="*/ 1 h 74"/>
                  <a:gd name="T48" fmla="*/ 23 w 118"/>
                  <a:gd name="T49" fmla="*/ 0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8" h="74">
                    <a:moveTo>
                      <a:pt x="0" y="74"/>
                    </a:moveTo>
                    <a:lnTo>
                      <a:pt x="5" y="72"/>
                    </a:lnTo>
                    <a:lnTo>
                      <a:pt x="11" y="70"/>
                    </a:lnTo>
                    <a:lnTo>
                      <a:pt x="16" y="69"/>
                    </a:lnTo>
                    <a:lnTo>
                      <a:pt x="22" y="67"/>
                    </a:lnTo>
                    <a:lnTo>
                      <a:pt x="28" y="64"/>
                    </a:lnTo>
                    <a:lnTo>
                      <a:pt x="33" y="61"/>
                    </a:lnTo>
                    <a:lnTo>
                      <a:pt x="38" y="59"/>
                    </a:lnTo>
                    <a:lnTo>
                      <a:pt x="43" y="57"/>
                    </a:lnTo>
                    <a:lnTo>
                      <a:pt x="48" y="53"/>
                    </a:lnTo>
                    <a:lnTo>
                      <a:pt x="53" y="51"/>
                    </a:lnTo>
                    <a:lnTo>
                      <a:pt x="58" y="48"/>
                    </a:lnTo>
                    <a:lnTo>
                      <a:pt x="64" y="44"/>
                    </a:lnTo>
                    <a:lnTo>
                      <a:pt x="69" y="41"/>
                    </a:lnTo>
                    <a:lnTo>
                      <a:pt x="74" y="38"/>
                    </a:lnTo>
                    <a:lnTo>
                      <a:pt x="78" y="34"/>
                    </a:lnTo>
                    <a:lnTo>
                      <a:pt x="83" y="31"/>
                    </a:lnTo>
                    <a:lnTo>
                      <a:pt x="88" y="28"/>
                    </a:lnTo>
                    <a:lnTo>
                      <a:pt x="92" y="24"/>
                    </a:lnTo>
                    <a:lnTo>
                      <a:pt x="96" y="20"/>
                    </a:lnTo>
                    <a:lnTo>
                      <a:pt x="102" y="16"/>
                    </a:lnTo>
                    <a:lnTo>
                      <a:pt x="106" y="12"/>
                    </a:lnTo>
                    <a:lnTo>
                      <a:pt x="110" y="9"/>
                    </a:lnTo>
                    <a:lnTo>
                      <a:pt x="114" y="4"/>
                    </a:lnTo>
                    <a:lnTo>
                      <a:pt x="11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04" name="Line 679"/>
              <p:cNvSpPr>
                <a:spLocks noChangeShapeType="1"/>
              </p:cNvSpPr>
              <p:nvPr/>
            </p:nvSpPr>
            <p:spPr bwMode="auto">
              <a:xfrm flipH="1">
                <a:off x="2857" y="2628"/>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5" name="Line 680"/>
              <p:cNvSpPr>
                <a:spLocks noChangeShapeType="1"/>
              </p:cNvSpPr>
              <p:nvPr/>
            </p:nvSpPr>
            <p:spPr bwMode="auto">
              <a:xfrm flipV="1">
                <a:off x="2802" y="2557"/>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6" name="Freeform 681"/>
              <p:cNvSpPr>
                <a:spLocks/>
              </p:cNvSpPr>
              <p:nvPr/>
            </p:nvSpPr>
            <p:spPr bwMode="auto">
              <a:xfrm>
                <a:off x="2784" y="2560"/>
                <a:ext cx="18" cy="22"/>
              </a:xfrm>
              <a:custGeom>
                <a:avLst/>
                <a:gdLst>
                  <a:gd name="T0" fmla="*/ 18 w 88"/>
                  <a:gd name="T1" fmla="*/ 0 h 114"/>
                  <a:gd name="T2" fmla="*/ 17 w 88"/>
                  <a:gd name="T3" fmla="*/ 1 h 114"/>
                  <a:gd name="T4" fmla="*/ 16 w 88"/>
                  <a:gd name="T5" fmla="*/ 1 h 114"/>
                  <a:gd name="T6" fmla="*/ 15 w 88"/>
                  <a:gd name="T7" fmla="*/ 2 h 114"/>
                  <a:gd name="T8" fmla="*/ 14 w 88"/>
                  <a:gd name="T9" fmla="*/ 3 h 114"/>
                  <a:gd name="T10" fmla="*/ 14 w 88"/>
                  <a:gd name="T11" fmla="*/ 4 h 114"/>
                  <a:gd name="T12" fmla="*/ 13 w 88"/>
                  <a:gd name="T13" fmla="*/ 5 h 114"/>
                  <a:gd name="T14" fmla="*/ 12 w 88"/>
                  <a:gd name="T15" fmla="*/ 5 h 114"/>
                  <a:gd name="T16" fmla="*/ 11 w 88"/>
                  <a:gd name="T17" fmla="*/ 6 h 114"/>
                  <a:gd name="T18" fmla="*/ 10 w 88"/>
                  <a:gd name="T19" fmla="*/ 7 h 114"/>
                  <a:gd name="T20" fmla="*/ 9 w 88"/>
                  <a:gd name="T21" fmla="*/ 8 h 114"/>
                  <a:gd name="T22" fmla="*/ 9 w 88"/>
                  <a:gd name="T23" fmla="*/ 9 h 114"/>
                  <a:gd name="T24" fmla="*/ 8 w 88"/>
                  <a:gd name="T25" fmla="*/ 10 h 114"/>
                  <a:gd name="T26" fmla="*/ 7 w 88"/>
                  <a:gd name="T27" fmla="*/ 11 h 114"/>
                  <a:gd name="T28" fmla="*/ 6 w 88"/>
                  <a:gd name="T29" fmla="*/ 12 h 114"/>
                  <a:gd name="T30" fmla="*/ 6 w 88"/>
                  <a:gd name="T31" fmla="*/ 13 h 114"/>
                  <a:gd name="T32" fmla="*/ 5 w 88"/>
                  <a:gd name="T33" fmla="*/ 14 h 114"/>
                  <a:gd name="T34" fmla="*/ 4 w 88"/>
                  <a:gd name="T35" fmla="*/ 15 h 114"/>
                  <a:gd name="T36" fmla="*/ 3 w 88"/>
                  <a:gd name="T37" fmla="*/ 15 h 114"/>
                  <a:gd name="T38" fmla="*/ 3 w 88"/>
                  <a:gd name="T39" fmla="*/ 17 h 114"/>
                  <a:gd name="T40" fmla="*/ 2 w 88"/>
                  <a:gd name="T41" fmla="*/ 18 h 114"/>
                  <a:gd name="T42" fmla="*/ 2 w 88"/>
                  <a:gd name="T43" fmla="*/ 19 h 114"/>
                  <a:gd name="T44" fmla="*/ 1 w 88"/>
                  <a:gd name="T45" fmla="*/ 20 h 114"/>
                  <a:gd name="T46" fmla="*/ 1 w 88"/>
                  <a:gd name="T47" fmla="*/ 21 h 114"/>
                  <a:gd name="T48" fmla="*/ 0 w 88"/>
                  <a:gd name="T49" fmla="*/ 22 h 1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8" h="114">
                    <a:moveTo>
                      <a:pt x="88" y="0"/>
                    </a:moveTo>
                    <a:lnTo>
                      <a:pt x="84" y="3"/>
                    </a:lnTo>
                    <a:lnTo>
                      <a:pt x="79" y="7"/>
                    </a:lnTo>
                    <a:lnTo>
                      <a:pt x="74" y="11"/>
                    </a:lnTo>
                    <a:lnTo>
                      <a:pt x="70" y="15"/>
                    </a:lnTo>
                    <a:lnTo>
                      <a:pt x="66" y="19"/>
                    </a:lnTo>
                    <a:lnTo>
                      <a:pt x="62" y="24"/>
                    </a:lnTo>
                    <a:lnTo>
                      <a:pt x="57" y="28"/>
                    </a:lnTo>
                    <a:lnTo>
                      <a:pt x="54" y="32"/>
                    </a:lnTo>
                    <a:lnTo>
                      <a:pt x="50" y="37"/>
                    </a:lnTo>
                    <a:lnTo>
                      <a:pt x="46" y="41"/>
                    </a:lnTo>
                    <a:lnTo>
                      <a:pt x="42" y="46"/>
                    </a:lnTo>
                    <a:lnTo>
                      <a:pt x="37" y="50"/>
                    </a:lnTo>
                    <a:lnTo>
                      <a:pt x="34" y="55"/>
                    </a:lnTo>
                    <a:lnTo>
                      <a:pt x="30" y="60"/>
                    </a:lnTo>
                    <a:lnTo>
                      <a:pt x="27" y="65"/>
                    </a:lnTo>
                    <a:lnTo>
                      <a:pt x="24" y="70"/>
                    </a:lnTo>
                    <a:lnTo>
                      <a:pt x="20" y="76"/>
                    </a:lnTo>
                    <a:lnTo>
                      <a:pt x="17" y="80"/>
                    </a:lnTo>
                    <a:lnTo>
                      <a:pt x="14" y="86"/>
                    </a:lnTo>
                    <a:lnTo>
                      <a:pt x="11" y="91"/>
                    </a:lnTo>
                    <a:lnTo>
                      <a:pt x="9" y="97"/>
                    </a:lnTo>
                    <a:lnTo>
                      <a:pt x="6" y="103"/>
                    </a:lnTo>
                    <a:lnTo>
                      <a:pt x="3" y="108"/>
                    </a:lnTo>
                    <a:lnTo>
                      <a:pt x="0" y="11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07" name="Freeform 682"/>
              <p:cNvSpPr>
                <a:spLocks/>
              </p:cNvSpPr>
              <p:nvPr/>
            </p:nvSpPr>
            <p:spPr bwMode="auto">
              <a:xfrm>
                <a:off x="2784" y="2582"/>
                <a:ext cx="8" cy="13"/>
              </a:xfrm>
              <a:custGeom>
                <a:avLst/>
                <a:gdLst>
                  <a:gd name="T0" fmla="*/ 0 w 38"/>
                  <a:gd name="T1" fmla="*/ 0 h 64"/>
                  <a:gd name="T2" fmla="*/ 2 w 38"/>
                  <a:gd name="T3" fmla="*/ 3 h 64"/>
                  <a:gd name="T4" fmla="*/ 4 w 38"/>
                  <a:gd name="T5" fmla="*/ 7 h 64"/>
                  <a:gd name="T6" fmla="*/ 6 w 38"/>
                  <a:gd name="T7" fmla="*/ 10 h 64"/>
                  <a:gd name="T8" fmla="*/ 8 w 38"/>
                  <a:gd name="T9" fmla="*/ 13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64">
                    <a:moveTo>
                      <a:pt x="0" y="0"/>
                    </a:moveTo>
                    <a:lnTo>
                      <a:pt x="10" y="16"/>
                    </a:lnTo>
                    <a:lnTo>
                      <a:pt x="19" y="32"/>
                    </a:lnTo>
                    <a:lnTo>
                      <a:pt x="28" y="49"/>
                    </a:lnTo>
                    <a:lnTo>
                      <a:pt x="38" y="6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08" name="Freeform 683"/>
              <p:cNvSpPr>
                <a:spLocks/>
              </p:cNvSpPr>
              <p:nvPr/>
            </p:nvSpPr>
            <p:spPr bwMode="auto">
              <a:xfrm>
                <a:off x="2792" y="2588"/>
                <a:ext cx="26" cy="7"/>
              </a:xfrm>
              <a:custGeom>
                <a:avLst/>
                <a:gdLst>
                  <a:gd name="T0" fmla="*/ 0 w 132"/>
                  <a:gd name="T1" fmla="*/ 7 h 38"/>
                  <a:gd name="T2" fmla="*/ 1 w 132"/>
                  <a:gd name="T3" fmla="*/ 7 h 38"/>
                  <a:gd name="T4" fmla="*/ 2 w 132"/>
                  <a:gd name="T5" fmla="*/ 7 h 38"/>
                  <a:gd name="T6" fmla="*/ 4 w 132"/>
                  <a:gd name="T7" fmla="*/ 7 h 38"/>
                  <a:gd name="T8" fmla="*/ 5 w 132"/>
                  <a:gd name="T9" fmla="*/ 7 h 38"/>
                  <a:gd name="T10" fmla="*/ 6 w 132"/>
                  <a:gd name="T11" fmla="*/ 7 h 38"/>
                  <a:gd name="T12" fmla="*/ 7 w 132"/>
                  <a:gd name="T13" fmla="*/ 7 h 38"/>
                  <a:gd name="T14" fmla="*/ 8 w 132"/>
                  <a:gd name="T15" fmla="*/ 6 h 38"/>
                  <a:gd name="T16" fmla="*/ 9 w 132"/>
                  <a:gd name="T17" fmla="*/ 6 h 38"/>
                  <a:gd name="T18" fmla="*/ 10 w 132"/>
                  <a:gd name="T19" fmla="*/ 6 h 38"/>
                  <a:gd name="T20" fmla="*/ 11 w 132"/>
                  <a:gd name="T21" fmla="*/ 6 h 38"/>
                  <a:gd name="T22" fmla="*/ 12 w 132"/>
                  <a:gd name="T23" fmla="*/ 5 h 38"/>
                  <a:gd name="T24" fmla="*/ 14 w 132"/>
                  <a:gd name="T25" fmla="*/ 5 h 38"/>
                  <a:gd name="T26" fmla="*/ 15 w 132"/>
                  <a:gd name="T27" fmla="*/ 5 h 38"/>
                  <a:gd name="T28" fmla="*/ 16 w 132"/>
                  <a:gd name="T29" fmla="*/ 5 h 38"/>
                  <a:gd name="T30" fmla="*/ 17 w 132"/>
                  <a:gd name="T31" fmla="*/ 4 h 38"/>
                  <a:gd name="T32" fmla="*/ 18 w 132"/>
                  <a:gd name="T33" fmla="*/ 4 h 38"/>
                  <a:gd name="T34" fmla="*/ 19 w 132"/>
                  <a:gd name="T35" fmla="*/ 3 h 38"/>
                  <a:gd name="T36" fmla="*/ 20 w 132"/>
                  <a:gd name="T37" fmla="*/ 3 h 38"/>
                  <a:gd name="T38" fmla="*/ 21 w 132"/>
                  <a:gd name="T39" fmla="*/ 3 h 38"/>
                  <a:gd name="T40" fmla="*/ 22 w 132"/>
                  <a:gd name="T41" fmla="*/ 2 h 38"/>
                  <a:gd name="T42" fmla="*/ 23 w 132"/>
                  <a:gd name="T43" fmla="*/ 1 h 38"/>
                  <a:gd name="T44" fmla="*/ 24 w 132"/>
                  <a:gd name="T45" fmla="*/ 1 h 38"/>
                  <a:gd name="T46" fmla="*/ 25 w 132"/>
                  <a:gd name="T47" fmla="*/ 1 h 38"/>
                  <a:gd name="T48" fmla="*/ 26 w 132"/>
                  <a:gd name="T49" fmla="*/ 0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2" h="38">
                    <a:moveTo>
                      <a:pt x="0" y="38"/>
                    </a:moveTo>
                    <a:lnTo>
                      <a:pt x="7" y="38"/>
                    </a:lnTo>
                    <a:lnTo>
                      <a:pt x="12" y="38"/>
                    </a:lnTo>
                    <a:lnTo>
                      <a:pt x="18" y="37"/>
                    </a:lnTo>
                    <a:lnTo>
                      <a:pt x="24" y="37"/>
                    </a:lnTo>
                    <a:lnTo>
                      <a:pt x="29" y="36"/>
                    </a:lnTo>
                    <a:lnTo>
                      <a:pt x="35" y="36"/>
                    </a:lnTo>
                    <a:lnTo>
                      <a:pt x="41" y="35"/>
                    </a:lnTo>
                    <a:lnTo>
                      <a:pt x="47" y="34"/>
                    </a:lnTo>
                    <a:lnTo>
                      <a:pt x="53" y="33"/>
                    </a:lnTo>
                    <a:lnTo>
                      <a:pt x="58" y="32"/>
                    </a:lnTo>
                    <a:lnTo>
                      <a:pt x="63" y="29"/>
                    </a:lnTo>
                    <a:lnTo>
                      <a:pt x="69" y="28"/>
                    </a:lnTo>
                    <a:lnTo>
                      <a:pt x="74" y="26"/>
                    </a:lnTo>
                    <a:lnTo>
                      <a:pt x="81" y="25"/>
                    </a:lnTo>
                    <a:lnTo>
                      <a:pt x="86" y="23"/>
                    </a:lnTo>
                    <a:lnTo>
                      <a:pt x="91" y="21"/>
                    </a:lnTo>
                    <a:lnTo>
                      <a:pt x="97" y="18"/>
                    </a:lnTo>
                    <a:lnTo>
                      <a:pt x="102" y="16"/>
                    </a:lnTo>
                    <a:lnTo>
                      <a:pt x="107" y="14"/>
                    </a:lnTo>
                    <a:lnTo>
                      <a:pt x="112" y="12"/>
                    </a:lnTo>
                    <a:lnTo>
                      <a:pt x="118" y="8"/>
                    </a:lnTo>
                    <a:lnTo>
                      <a:pt x="123" y="6"/>
                    </a:lnTo>
                    <a:lnTo>
                      <a:pt x="128" y="3"/>
                    </a:lnTo>
                    <a:lnTo>
                      <a:pt x="13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09" name="Line 684"/>
              <p:cNvSpPr>
                <a:spLocks noChangeShapeType="1"/>
              </p:cNvSpPr>
              <p:nvPr/>
            </p:nvSpPr>
            <p:spPr bwMode="auto">
              <a:xfrm flipH="1">
                <a:off x="2818" y="2585"/>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10" name="Line 685"/>
              <p:cNvSpPr>
                <a:spLocks noChangeShapeType="1"/>
              </p:cNvSpPr>
              <p:nvPr/>
            </p:nvSpPr>
            <p:spPr bwMode="auto">
              <a:xfrm flipV="1">
                <a:off x="2781" y="2502"/>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11" name="Freeform 686"/>
              <p:cNvSpPr>
                <a:spLocks/>
              </p:cNvSpPr>
              <p:nvPr/>
            </p:nvSpPr>
            <p:spPr bwMode="auto">
              <a:xfrm>
                <a:off x="2759" y="2503"/>
                <a:ext cx="22" cy="17"/>
              </a:xfrm>
              <a:custGeom>
                <a:avLst/>
                <a:gdLst>
                  <a:gd name="T0" fmla="*/ 22 w 112"/>
                  <a:gd name="T1" fmla="*/ 0 h 86"/>
                  <a:gd name="T2" fmla="*/ 21 w 112"/>
                  <a:gd name="T3" fmla="*/ 0 h 86"/>
                  <a:gd name="T4" fmla="*/ 20 w 112"/>
                  <a:gd name="T5" fmla="*/ 1 h 86"/>
                  <a:gd name="T6" fmla="*/ 19 w 112"/>
                  <a:gd name="T7" fmla="*/ 2 h 86"/>
                  <a:gd name="T8" fmla="*/ 18 w 112"/>
                  <a:gd name="T9" fmla="*/ 2 h 86"/>
                  <a:gd name="T10" fmla="*/ 17 w 112"/>
                  <a:gd name="T11" fmla="*/ 2 h 86"/>
                  <a:gd name="T12" fmla="*/ 16 w 112"/>
                  <a:gd name="T13" fmla="*/ 3 h 86"/>
                  <a:gd name="T14" fmla="*/ 15 w 112"/>
                  <a:gd name="T15" fmla="*/ 4 h 86"/>
                  <a:gd name="T16" fmla="*/ 14 w 112"/>
                  <a:gd name="T17" fmla="*/ 4 h 86"/>
                  <a:gd name="T18" fmla="*/ 13 w 112"/>
                  <a:gd name="T19" fmla="*/ 5 h 86"/>
                  <a:gd name="T20" fmla="*/ 12 w 112"/>
                  <a:gd name="T21" fmla="*/ 6 h 86"/>
                  <a:gd name="T22" fmla="*/ 11 w 112"/>
                  <a:gd name="T23" fmla="*/ 6 h 86"/>
                  <a:gd name="T24" fmla="*/ 10 w 112"/>
                  <a:gd name="T25" fmla="*/ 7 h 86"/>
                  <a:gd name="T26" fmla="*/ 9 w 112"/>
                  <a:gd name="T27" fmla="*/ 8 h 86"/>
                  <a:gd name="T28" fmla="*/ 8 w 112"/>
                  <a:gd name="T29" fmla="*/ 8 h 86"/>
                  <a:gd name="T30" fmla="*/ 7 w 112"/>
                  <a:gd name="T31" fmla="*/ 9 h 86"/>
                  <a:gd name="T32" fmla="*/ 6 w 112"/>
                  <a:gd name="T33" fmla="*/ 10 h 86"/>
                  <a:gd name="T34" fmla="*/ 6 w 112"/>
                  <a:gd name="T35" fmla="*/ 11 h 86"/>
                  <a:gd name="T36" fmla="*/ 5 w 112"/>
                  <a:gd name="T37" fmla="*/ 11 h 86"/>
                  <a:gd name="T38" fmla="*/ 4 w 112"/>
                  <a:gd name="T39" fmla="*/ 12 h 86"/>
                  <a:gd name="T40" fmla="*/ 3 w 112"/>
                  <a:gd name="T41" fmla="*/ 13 h 86"/>
                  <a:gd name="T42" fmla="*/ 3 w 112"/>
                  <a:gd name="T43" fmla="*/ 14 h 86"/>
                  <a:gd name="T44" fmla="*/ 2 w 112"/>
                  <a:gd name="T45" fmla="*/ 15 h 86"/>
                  <a:gd name="T46" fmla="*/ 1 w 112"/>
                  <a:gd name="T47" fmla="*/ 16 h 86"/>
                  <a:gd name="T48" fmla="*/ 0 w 112"/>
                  <a:gd name="T49" fmla="*/ 17 h 8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2" h="86">
                    <a:moveTo>
                      <a:pt x="112" y="0"/>
                    </a:moveTo>
                    <a:lnTo>
                      <a:pt x="107" y="2"/>
                    </a:lnTo>
                    <a:lnTo>
                      <a:pt x="102" y="4"/>
                    </a:lnTo>
                    <a:lnTo>
                      <a:pt x="97" y="8"/>
                    </a:lnTo>
                    <a:lnTo>
                      <a:pt x="92" y="10"/>
                    </a:lnTo>
                    <a:lnTo>
                      <a:pt x="86" y="12"/>
                    </a:lnTo>
                    <a:lnTo>
                      <a:pt x="81" y="16"/>
                    </a:lnTo>
                    <a:lnTo>
                      <a:pt x="76" y="19"/>
                    </a:lnTo>
                    <a:lnTo>
                      <a:pt x="71" y="21"/>
                    </a:lnTo>
                    <a:lnTo>
                      <a:pt x="66" y="25"/>
                    </a:lnTo>
                    <a:lnTo>
                      <a:pt x="62" y="28"/>
                    </a:lnTo>
                    <a:lnTo>
                      <a:pt x="57" y="31"/>
                    </a:lnTo>
                    <a:lnTo>
                      <a:pt x="52" y="35"/>
                    </a:lnTo>
                    <a:lnTo>
                      <a:pt x="47" y="39"/>
                    </a:lnTo>
                    <a:lnTo>
                      <a:pt x="42" y="42"/>
                    </a:lnTo>
                    <a:lnTo>
                      <a:pt x="38" y="46"/>
                    </a:lnTo>
                    <a:lnTo>
                      <a:pt x="33" y="50"/>
                    </a:lnTo>
                    <a:lnTo>
                      <a:pt x="29" y="55"/>
                    </a:lnTo>
                    <a:lnTo>
                      <a:pt x="25" y="58"/>
                    </a:lnTo>
                    <a:lnTo>
                      <a:pt x="21" y="62"/>
                    </a:lnTo>
                    <a:lnTo>
                      <a:pt x="17" y="67"/>
                    </a:lnTo>
                    <a:lnTo>
                      <a:pt x="13" y="71"/>
                    </a:lnTo>
                    <a:lnTo>
                      <a:pt x="8" y="76"/>
                    </a:lnTo>
                    <a:lnTo>
                      <a:pt x="4" y="81"/>
                    </a:lnTo>
                    <a:lnTo>
                      <a:pt x="0" y="8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2" name="Freeform 687"/>
              <p:cNvSpPr>
                <a:spLocks/>
              </p:cNvSpPr>
              <p:nvPr/>
            </p:nvSpPr>
            <p:spPr bwMode="auto">
              <a:xfrm>
                <a:off x="2759" y="2520"/>
                <a:ext cx="4" cy="14"/>
              </a:xfrm>
              <a:custGeom>
                <a:avLst/>
                <a:gdLst>
                  <a:gd name="T0" fmla="*/ 0 w 22"/>
                  <a:gd name="T1" fmla="*/ 0 h 73"/>
                  <a:gd name="T2" fmla="*/ 1 w 22"/>
                  <a:gd name="T3" fmla="*/ 3 h 73"/>
                  <a:gd name="T4" fmla="*/ 2 w 22"/>
                  <a:gd name="T5" fmla="*/ 7 h 73"/>
                  <a:gd name="T6" fmla="*/ 3 w 22"/>
                  <a:gd name="T7" fmla="*/ 10 h 73"/>
                  <a:gd name="T8" fmla="*/ 4 w 22"/>
                  <a:gd name="T9" fmla="*/ 14 h 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73">
                    <a:moveTo>
                      <a:pt x="0" y="0"/>
                    </a:moveTo>
                    <a:lnTo>
                      <a:pt x="5" y="18"/>
                    </a:lnTo>
                    <a:lnTo>
                      <a:pt x="10" y="37"/>
                    </a:lnTo>
                    <a:lnTo>
                      <a:pt x="16" y="54"/>
                    </a:lnTo>
                    <a:lnTo>
                      <a:pt x="22" y="7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3" name="Freeform 688"/>
              <p:cNvSpPr>
                <a:spLocks/>
              </p:cNvSpPr>
              <p:nvPr/>
            </p:nvSpPr>
            <p:spPr bwMode="auto">
              <a:xfrm>
                <a:off x="2763" y="2534"/>
                <a:ext cx="28" cy="2"/>
              </a:xfrm>
              <a:custGeom>
                <a:avLst/>
                <a:gdLst>
                  <a:gd name="T0" fmla="*/ 0 w 136"/>
                  <a:gd name="T1" fmla="*/ 0 h 9"/>
                  <a:gd name="T2" fmla="*/ 1 w 136"/>
                  <a:gd name="T3" fmla="*/ 0 h 9"/>
                  <a:gd name="T4" fmla="*/ 2 w 136"/>
                  <a:gd name="T5" fmla="*/ 1 h 9"/>
                  <a:gd name="T6" fmla="*/ 4 w 136"/>
                  <a:gd name="T7" fmla="*/ 1 h 9"/>
                  <a:gd name="T8" fmla="*/ 5 w 136"/>
                  <a:gd name="T9" fmla="*/ 1 h 9"/>
                  <a:gd name="T10" fmla="*/ 6 w 136"/>
                  <a:gd name="T11" fmla="*/ 1 h 9"/>
                  <a:gd name="T12" fmla="*/ 7 w 136"/>
                  <a:gd name="T13" fmla="*/ 2 h 9"/>
                  <a:gd name="T14" fmla="*/ 8 w 136"/>
                  <a:gd name="T15" fmla="*/ 2 h 9"/>
                  <a:gd name="T16" fmla="*/ 9 w 136"/>
                  <a:gd name="T17" fmla="*/ 2 h 9"/>
                  <a:gd name="T18" fmla="*/ 11 w 136"/>
                  <a:gd name="T19" fmla="*/ 2 h 9"/>
                  <a:gd name="T20" fmla="*/ 12 w 136"/>
                  <a:gd name="T21" fmla="*/ 2 h 9"/>
                  <a:gd name="T22" fmla="*/ 13 w 136"/>
                  <a:gd name="T23" fmla="*/ 2 h 9"/>
                  <a:gd name="T24" fmla="*/ 14 w 136"/>
                  <a:gd name="T25" fmla="*/ 2 h 9"/>
                  <a:gd name="T26" fmla="*/ 15 w 136"/>
                  <a:gd name="T27" fmla="*/ 2 h 9"/>
                  <a:gd name="T28" fmla="*/ 16 w 136"/>
                  <a:gd name="T29" fmla="*/ 2 h 9"/>
                  <a:gd name="T30" fmla="*/ 18 w 136"/>
                  <a:gd name="T31" fmla="*/ 2 h 9"/>
                  <a:gd name="T32" fmla="*/ 19 w 136"/>
                  <a:gd name="T33" fmla="*/ 2 h 9"/>
                  <a:gd name="T34" fmla="*/ 20 w 136"/>
                  <a:gd name="T35" fmla="*/ 2 h 9"/>
                  <a:gd name="T36" fmla="*/ 21 w 136"/>
                  <a:gd name="T37" fmla="*/ 2 h 9"/>
                  <a:gd name="T38" fmla="*/ 22 w 136"/>
                  <a:gd name="T39" fmla="*/ 1 h 9"/>
                  <a:gd name="T40" fmla="*/ 24 w 136"/>
                  <a:gd name="T41" fmla="*/ 1 h 9"/>
                  <a:gd name="T42" fmla="*/ 25 w 136"/>
                  <a:gd name="T43" fmla="*/ 1 h 9"/>
                  <a:gd name="T44" fmla="*/ 26 w 136"/>
                  <a:gd name="T45" fmla="*/ 1 h 9"/>
                  <a:gd name="T46" fmla="*/ 27 w 136"/>
                  <a:gd name="T47" fmla="*/ 0 h 9"/>
                  <a:gd name="T48" fmla="*/ 28 w 136"/>
                  <a:gd name="T49" fmla="*/ 0 h 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6" h="9">
                    <a:moveTo>
                      <a:pt x="0" y="0"/>
                    </a:moveTo>
                    <a:lnTo>
                      <a:pt x="5" y="1"/>
                    </a:lnTo>
                    <a:lnTo>
                      <a:pt x="11" y="3"/>
                    </a:lnTo>
                    <a:lnTo>
                      <a:pt x="17" y="4"/>
                    </a:lnTo>
                    <a:lnTo>
                      <a:pt x="22" y="5"/>
                    </a:lnTo>
                    <a:lnTo>
                      <a:pt x="29" y="6"/>
                    </a:lnTo>
                    <a:lnTo>
                      <a:pt x="34" y="7"/>
                    </a:lnTo>
                    <a:lnTo>
                      <a:pt x="40" y="8"/>
                    </a:lnTo>
                    <a:lnTo>
                      <a:pt x="46" y="8"/>
                    </a:lnTo>
                    <a:lnTo>
                      <a:pt x="51" y="9"/>
                    </a:lnTo>
                    <a:lnTo>
                      <a:pt x="57" y="9"/>
                    </a:lnTo>
                    <a:lnTo>
                      <a:pt x="63" y="9"/>
                    </a:lnTo>
                    <a:lnTo>
                      <a:pt x="69" y="9"/>
                    </a:lnTo>
                    <a:lnTo>
                      <a:pt x="75" y="9"/>
                    </a:lnTo>
                    <a:lnTo>
                      <a:pt x="80" y="9"/>
                    </a:lnTo>
                    <a:lnTo>
                      <a:pt x="86" y="8"/>
                    </a:lnTo>
                    <a:lnTo>
                      <a:pt x="92" y="8"/>
                    </a:lnTo>
                    <a:lnTo>
                      <a:pt x="97" y="7"/>
                    </a:lnTo>
                    <a:lnTo>
                      <a:pt x="103" y="7"/>
                    </a:lnTo>
                    <a:lnTo>
                      <a:pt x="109" y="6"/>
                    </a:lnTo>
                    <a:lnTo>
                      <a:pt x="115" y="5"/>
                    </a:lnTo>
                    <a:lnTo>
                      <a:pt x="120" y="4"/>
                    </a:lnTo>
                    <a:lnTo>
                      <a:pt x="125" y="3"/>
                    </a:lnTo>
                    <a:lnTo>
                      <a:pt x="131" y="1"/>
                    </a:lnTo>
                    <a:lnTo>
                      <a:pt x="13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4" name="Line 689"/>
              <p:cNvSpPr>
                <a:spLocks noChangeShapeType="1"/>
              </p:cNvSpPr>
              <p:nvPr/>
            </p:nvSpPr>
            <p:spPr bwMode="auto">
              <a:xfrm flipH="1">
                <a:off x="2791" y="2533"/>
                <a:ext cx="3"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15" name="Line 690"/>
              <p:cNvSpPr>
                <a:spLocks noChangeShapeType="1"/>
              </p:cNvSpPr>
              <p:nvPr/>
            </p:nvSpPr>
            <p:spPr bwMode="auto">
              <a:xfrm>
                <a:off x="2775" y="2442"/>
                <a:ext cx="5"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16" name="Freeform 691"/>
              <p:cNvSpPr>
                <a:spLocks/>
              </p:cNvSpPr>
              <p:nvPr/>
            </p:nvSpPr>
            <p:spPr bwMode="auto">
              <a:xfrm>
                <a:off x="2750" y="2442"/>
                <a:ext cx="25" cy="10"/>
              </a:xfrm>
              <a:custGeom>
                <a:avLst/>
                <a:gdLst>
                  <a:gd name="T0" fmla="*/ 25 w 127"/>
                  <a:gd name="T1" fmla="*/ 0 h 51"/>
                  <a:gd name="T2" fmla="*/ 24 w 127"/>
                  <a:gd name="T3" fmla="*/ 0 h 51"/>
                  <a:gd name="T4" fmla="*/ 23 w 127"/>
                  <a:gd name="T5" fmla="*/ 0 h 51"/>
                  <a:gd name="T6" fmla="*/ 22 w 127"/>
                  <a:gd name="T7" fmla="*/ 0 h 51"/>
                  <a:gd name="T8" fmla="*/ 21 w 127"/>
                  <a:gd name="T9" fmla="*/ 1 h 51"/>
                  <a:gd name="T10" fmla="*/ 20 w 127"/>
                  <a:gd name="T11" fmla="*/ 1 h 51"/>
                  <a:gd name="T12" fmla="*/ 19 w 127"/>
                  <a:gd name="T13" fmla="*/ 1 h 51"/>
                  <a:gd name="T14" fmla="*/ 18 w 127"/>
                  <a:gd name="T15" fmla="*/ 2 h 51"/>
                  <a:gd name="T16" fmla="*/ 16 w 127"/>
                  <a:gd name="T17" fmla="*/ 2 h 51"/>
                  <a:gd name="T18" fmla="*/ 15 w 127"/>
                  <a:gd name="T19" fmla="*/ 2 h 51"/>
                  <a:gd name="T20" fmla="*/ 14 w 127"/>
                  <a:gd name="T21" fmla="*/ 2 h 51"/>
                  <a:gd name="T22" fmla="*/ 13 w 127"/>
                  <a:gd name="T23" fmla="*/ 3 h 51"/>
                  <a:gd name="T24" fmla="*/ 12 w 127"/>
                  <a:gd name="T25" fmla="*/ 3 h 51"/>
                  <a:gd name="T26" fmla="*/ 11 w 127"/>
                  <a:gd name="T27" fmla="*/ 4 h 51"/>
                  <a:gd name="T28" fmla="*/ 10 w 127"/>
                  <a:gd name="T29" fmla="*/ 4 h 51"/>
                  <a:gd name="T30" fmla="*/ 9 w 127"/>
                  <a:gd name="T31" fmla="*/ 5 h 51"/>
                  <a:gd name="T32" fmla="*/ 8 w 127"/>
                  <a:gd name="T33" fmla="*/ 5 h 51"/>
                  <a:gd name="T34" fmla="*/ 7 w 127"/>
                  <a:gd name="T35" fmla="*/ 6 h 51"/>
                  <a:gd name="T36" fmla="*/ 6 w 127"/>
                  <a:gd name="T37" fmla="*/ 6 h 51"/>
                  <a:gd name="T38" fmla="*/ 5 w 127"/>
                  <a:gd name="T39" fmla="*/ 7 h 51"/>
                  <a:gd name="T40" fmla="*/ 4 w 127"/>
                  <a:gd name="T41" fmla="*/ 7 h 51"/>
                  <a:gd name="T42" fmla="*/ 3 w 127"/>
                  <a:gd name="T43" fmla="*/ 8 h 51"/>
                  <a:gd name="T44" fmla="*/ 2 w 127"/>
                  <a:gd name="T45" fmla="*/ 9 h 51"/>
                  <a:gd name="T46" fmla="*/ 1 w 127"/>
                  <a:gd name="T47" fmla="*/ 9 h 51"/>
                  <a:gd name="T48" fmla="*/ 0 w 127"/>
                  <a:gd name="T49" fmla="*/ 10 h 5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7" h="51">
                    <a:moveTo>
                      <a:pt x="127" y="0"/>
                    </a:moveTo>
                    <a:lnTo>
                      <a:pt x="122" y="1"/>
                    </a:lnTo>
                    <a:lnTo>
                      <a:pt x="117" y="1"/>
                    </a:lnTo>
                    <a:lnTo>
                      <a:pt x="111" y="2"/>
                    </a:lnTo>
                    <a:lnTo>
                      <a:pt x="106" y="3"/>
                    </a:lnTo>
                    <a:lnTo>
                      <a:pt x="100" y="5"/>
                    </a:lnTo>
                    <a:lnTo>
                      <a:pt x="95" y="6"/>
                    </a:lnTo>
                    <a:lnTo>
                      <a:pt x="89" y="8"/>
                    </a:lnTo>
                    <a:lnTo>
                      <a:pt x="83" y="9"/>
                    </a:lnTo>
                    <a:lnTo>
                      <a:pt x="78" y="11"/>
                    </a:lnTo>
                    <a:lnTo>
                      <a:pt x="72" y="12"/>
                    </a:lnTo>
                    <a:lnTo>
                      <a:pt x="67" y="15"/>
                    </a:lnTo>
                    <a:lnTo>
                      <a:pt x="62" y="17"/>
                    </a:lnTo>
                    <a:lnTo>
                      <a:pt x="55" y="19"/>
                    </a:lnTo>
                    <a:lnTo>
                      <a:pt x="50" y="21"/>
                    </a:lnTo>
                    <a:lnTo>
                      <a:pt x="45" y="23"/>
                    </a:lnTo>
                    <a:lnTo>
                      <a:pt x="40" y="27"/>
                    </a:lnTo>
                    <a:lnTo>
                      <a:pt x="35" y="29"/>
                    </a:lnTo>
                    <a:lnTo>
                      <a:pt x="30" y="31"/>
                    </a:lnTo>
                    <a:lnTo>
                      <a:pt x="25" y="35"/>
                    </a:lnTo>
                    <a:lnTo>
                      <a:pt x="20" y="38"/>
                    </a:lnTo>
                    <a:lnTo>
                      <a:pt x="14" y="41"/>
                    </a:lnTo>
                    <a:lnTo>
                      <a:pt x="9" y="45"/>
                    </a:lnTo>
                    <a:lnTo>
                      <a:pt x="4" y="48"/>
                    </a:lnTo>
                    <a:lnTo>
                      <a:pt x="0" y="5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7" name="Freeform 692"/>
              <p:cNvSpPr>
                <a:spLocks/>
              </p:cNvSpPr>
              <p:nvPr/>
            </p:nvSpPr>
            <p:spPr bwMode="auto">
              <a:xfrm>
                <a:off x="2750" y="2452"/>
                <a:ext cx="1" cy="16"/>
              </a:xfrm>
              <a:custGeom>
                <a:avLst/>
                <a:gdLst>
                  <a:gd name="T0" fmla="*/ 0 w 3"/>
                  <a:gd name="T1" fmla="*/ 0 h 77"/>
                  <a:gd name="T2" fmla="*/ 0 w 3"/>
                  <a:gd name="T3" fmla="*/ 4 h 77"/>
                  <a:gd name="T4" fmla="*/ 0 w 3"/>
                  <a:gd name="T5" fmla="*/ 8 h 77"/>
                  <a:gd name="T6" fmla="*/ 0 w 3"/>
                  <a:gd name="T7" fmla="*/ 12 h 77"/>
                  <a:gd name="T8" fmla="*/ 1 w 3"/>
                  <a:gd name="T9" fmla="*/ 16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7">
                    <a:moveTo>
                      <a:pt x="0" y="0"/>
                    </a:moveTo>
                    <a:lnTo>
                      <a:pt x="0" y="19"/>
                    </a:lnTo>
                    <a:lnTo>
                      <a:pt x="0" y="38"/>
                    </a:lnTo>
                    <a:lnTo>
                      <a:pt x="1" y="58"/>
                    </a:lnTo>
                    <a:lnTo>
                      <a:pt x="3" y="7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8" name="Freeform 693"/>
              <p:cNvSpPr>
                <a:spLocks/>
              </p:cNvSpPr>
              <p:nvPr/>
            </p:nvSpPr>
            <p:spPr bwMode="auto">
              <a:xfrm>
                <a:off x="2751" y="2468"/>
                <a:ext cx="26" cy="7"/>
              </a:xfrm>
              <a:custGeom>
                <a:avLst/>
                <a:gdLst>
                  <a:gd name="T0" fmla="*/ 0 w 132"/>
                  <a:gd name="T1" fmla="*/ 0 h 38"/>
                  <a:gd name="T2" fmla="*/ 1 w 132"/>
                  <a:gd name="T3" fmla="*/ 1 h 38"/>
                  <a:gd name="T4" fmla="*/ 2 w 132"/>
                  <a:gd name="T5" fmla="*/ 1 h 38"/>
                  <a:gd name="T6" fmla="*/ 3 w 132"/>
                  <a:gd name="T7" fmla="*/ 2 h 38"/>
                  <a:gd name="T8" fmla="*/ 4 w 132"/>
                  <a:gd name="T9" fmla="*/ 2 h 38"/>
                  <a:gd name="T10" fmla="*/ 5 w 132"/>
                  <a:gd name="T11" fmla="*/ 3 h 38"/>
                  <a:gd name="T12" fmla="*/ 6 w 132"/>
                  <a:gd name="T13" fmla="*/ 3 h 38"/>
                  <a:gd name="T14" fmla="*/ 7 w 132"/>
                  <a:gd name="T15" fmla="*/ 4 h 38"/>
                  <a:gd name="T16" fmla="*/ 8 w 132"/>
                  <a:gd name="T17" fmla="*/ 4 h 38"/>
                  <a:gd name="T18" fmla="*/ 9 w 132"/>
                  <a:gd name="T19" fmla="*/ 4 h 38"/>
                  <a:gd name="T20" fmla="*/ 11 w 132"/>
                  <a:gd name="T21" fmla="*/ 5 h 38"/>
                  <a:gd name="T22" fmla="*/ 12 w 132"/>
                  <a:gd name="T23" fmla="*/ 5 h 38"/>
                  <a:gd name="T24" fmla="*/ 13 w 132"/>
                  <a:gd name="T25" fmla="*/ 5 h 38"/>
                  <a:gd name="T26" fmla="*/ 14 w 132"/>
                  <a:gd name="T27" fmla="*/ 6 h 38"/>
                  <a:gd name="T28" fmla="*/ 15 w 132"/>
                  <a:gd name="T29" fmla="*/ 6 h 38"/>
                  <a:gd name="T30" fmla="*/ 16 w 132"/>
                  <a:gd name="T31" fmla="*/ 6 h 38"/>
                  <a:gd name="T32" fmla="*/ 17 w 132"/>
                  <a:gd name="T33" fmla="*/ 6 h 38"/>
                  <a:gd name="T34" fmla="*/ 18 w 132"/>
                  <a:gd name="T35" fmla="*/ 6 h 38"/>
                  <a:gd name="T36" fmla="*/ 19 w 132"/>
                  <a:gd name="T37" fmla="*/ 7 h 38"/>
                  <a:gd name="T38" fmla="*/ 20 w 132"/>
                  <a:gd name="T39" fmla="*/ 7 h 38"/>
                  <a:gd name="T40" fmla="*/ 21 w 132"/>
                  <a:gd name="T41" fmla="*/ 7 h 38"/>
                  <a:gd name="T42" fmla="*/ 23 w 132"/>
                  <a:gd name="T43" fmla="*/ 7 h 38"/>
                  <a:gd name="T44" fmla="*/ 24 w 132"/>
                  <a:gd name="T45" fmla="*/ 7 h 38"/>
                  <a:gd name="T46" fmla="*/ 25 w 132"/>
                  <a:gd name="T47" fmla="*/ 7 h 38"/>
                  <a:gd name="T48" fmla="*/ 26 w 132"/>
                  <a:gd name="T49" fmla="*/ 7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2" h="38">
                    <a:moveTo>
                      <a:pt x="0" y="0"/>
                    </a:moveTo>
                    <a:lnTo>
                      <a:pt x="5" y="4"/>
                    </a:lnTo>
                    <a:lnTo>
                      <a:pt x="10" y="6"/>
                    </a:lnTo>
                    <a:lnTo>
                      <a:pt x="16" y="9"/>
                    </a:lnTo>
                    <a:lnTo>
                      <a:pt x="21" y="11"/>
                    </a:lnTo>
                    <a:lnTo>
                      <a:pt x="26" y="14"/>
                    </a:lnTo>
                    <a:lnTo>
                      <a:pt x="31" y="17"/>
                    </a:lnTo>
                    <a:lnTo>
                      <a:pt x="37" y="19"/>
                    </a:lnTo>
                    <a:lnTo>
                      <a:pt x="42" y="21"/>
                    </a:lnTo>
                    <a:lnTo>
                      <a:pt x="47" y="22"/>
                    </a:lnTo>
                    <a:lnTo>
                      <a:pt x="54" y="25"/>
                    </a:lnTo>
                    <a:lnTo>
                      <a:pt x="59" y="27"/>
                    </a:lnTo>
                    <a:lnTo>
                      <a:pt x="64" y="28"/>
                    </a:lnTo>
                    <a:lnTo>
                      <a:pt x="70" y="30"/>
                    </a:lnTo>
                    <a:lnTo>
                      <a:pt x="75" y="31"/>
                    </a:lnTo>
                    <a:lnTo>
                      <a:pt x="81" y="32"/>
                    </a:lnTo>
                    <a:lnTo>
                      <a:pt x="86" y="34"/>
                    </a:lnTo>
                    <a:lnTo>
                      <a:pt x="93" y="35"/>
                    </a:lnTo>
                    <a:lnTo>
                      <a:pt x="98" y="36"/>
                    </a:lnTo>
                    <a:lnTo>
                      <a:pt x="104" y="37"/>
                    </a:lnTo>
                    <a:lnTo>
                      <a:pt x="109" y="37"/>
                    </a:lnTo>
                    <a:lnTo>
                      <a:pt x="115" y="38"/>
                    </a:lnTo>
                    <a:lnTo>
                      <a:pt x="120" y="38"/>
                    </a:lnTo>
                    <a:lnTo>
                      <a:pt x="126" y="38"/>
                    </a:lnTo>
                    <a:lnTo>
                      <a:pt x="132" y="3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9" name="Line 694"/>
              <p:cNvSpPr>
                <a:spLocks noChangeShapeType="1"/>
              </p:cNvSpPr>
              <p:nvPr/>
            </p:nvSpPr>
            <p:spPr bwMode="auto">
              <a:xfrm flipH="1">
                <a:off x="2777" y="2475"/>
                <a:ext cx="4"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20" name="Line 695"/>
              <p:cNvSpPr>
                <a:spLocks noChangeShapeType="1"/>
              </p:cNvSpPr>
              <p:nvPr/>
            </p:nvSpPr>
            <p:spPr bwMode="auto">
              <a:xfrm>
                <a:off x="2784" y="2382"/>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21" name="Freeform 696"/>
              <p:cNvSpPr>
                <a:spLocks/>
              </p:cNvSpPr>
              <p:nvPr/>
            </p:nvSpPr>
            <p:spPr bwMode="auto">
              <a:xfrm>
                <a:off x="2757" y="2381"/>
                <a:ext cx="27" cy="4"/>
              </a:xfrm>
              <a:custGeom>
                <a:avLst/>
                <a:gdLst>
                  <a:gd name="T0" fmla="*/ 27 w 136"/>
                  <a:gd name="T1" fmla="*/ 1 h 18"/>
                  <a:gd name="T2" fmla="*/ 26 w 136"/>
                  <a:gd name="T3" fmla="*/ 1 h 18"/>
                  <a:gd name="T4" fmla="*/ 25 w 136"/>
                  <a:gd name="T5" fmla="*/ 0 h 18"/>
                  <a:gd name="T6" fmla="*/ 24 w 136"/>
                  <a:gd name="T7" fmla="*/ 0 h 18"/>
                  <a:gd name="T8" fmla="*/ 23 w 136"/>
                  <a:gd name="T9" fmla="*/ 0 h 18"/>
                  <a:gd name="T10" fmla="*/ 21 w 136"/>
                  <a:gd name="T11" fmla="*/ 0 h 18"/>
                  <a:gd name="T12" fmla="*/ 20 w 136"/>
                  <a:gd name="T13" fmla="*/ 0 h 18"/>
                  <a:gd name="T14" fmla="*/ 19 w 136"/>
                  <a:gd name="T15" fmla="*/ 0 h 18"/>
                  <a:gd name="T16" fmla="*/ 18 w 136"/>
                  <a:gd name="T17" fmla="*/ 0 h 18"/>
                  <a:gd name="T18" fmla="*/ 17 w 136"/>
                  <a:gd name="T19" fmla="*/ 0 h 18"/>
                  <a:gd name="T20" fmla="*/ 16 w 136"/>
                  <a:gd name="T21" fmla="*/ 0 h 18"/>
                  <a:gd name="T22" fmla="*/ 15 w 136"/>
                  <a:gd name="T23" fmla="*/ 0 h 18"/>
                  <a:gd name="T24" fmla="*/ 14 w 136"/>
                  <a:gd name="T25" fmla="*/ 0 h 18"/>
                  <a:gd name="T26" fmla="*/ 12 w 136"/>
                  <a:gd name="T27" fmla="*/ 0 h 18"/>
                  <a:gd name="T28" fmla="*/ 11 w 136"/>
                  <a:gd name="T29" fmla="*/ 1 h 18"/>
                  <a:gd name="T30" fmla="*/ 10 w 136"/>
                  <a:gd name="T31" fmla="*/ 1 h 18"/>
                  <a:gd name="T32" fmla="*/ 9 w 136"/>
                  <a:gd name="T33" fmla="*/ 1 h 18"/>
                  <a:gd name="T34" fmla="*/ 8 w 136"/>
                  <a:gd name="T35" fmla="*/ 1 h 18"/>
                  <a:gd name="T36" fmla="*/ 7 w 136"/>
                  <a:gd name="T37" fmla="*/ 2 h 18"/>
                  <a:gd name="T38" fmla="*/ 6 w 136"/>
                  <a:gd name="T39" fmla="*/ 2 h 18"/>
                  <a:gd name="T40" fmla="*/ 5 w 136"/>
                  <a:gd name="T41" fmla="*/ 2 h 18"/>
                  <a:gd name="T42" fmla="*/ 3 w 136"/>
                  <a:gd name="T43" fmla="*/ 2 h 18"/>
                  <a:gd name="T44" fmla="*/ 2 w 136"/>
                  <a:gd name="T45" fmla="*/ 3 h 18"/>
                  <a:gd name="T46" fmla="*/ 1 w 136"/>
                  <a:gd name="T47" fmla="*/ 4 h 18"/>
                  <a:gd name="T48" fmla="*/ 0 w 136"/>
                  <a:gd name="T49" fmla="*/ 4 h 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6" h="18">
                    <a:moveTo>
                      <a:pt x="136" y="4"/>
                    </a:moveTo>
                    <a:lnTo>
                      <a:pt x="130" y="3"/>
                    </a:lnTo>
                    <a:lnTo>
                      <a:pt x="125" y="2"/>
                    </a:lnTo>
                    <a:lnTo>
                      <a:pt x="119" y="2"/>
                    </a:lnTo>
                    <a:lnTo>
                      <a:pt x="114" y="1"/>
                    </a:lnTo>
                    <a:lnTo>
                      <a:pt x="108" y="1"/>
                    </a:lnTo>
                    <a:lnTo>
                      <a:pt x="103" y="1"/>
                    </a:lnTo>
                    <a:lnTo>
                      <a:pt x="96" y="0"/>
                    </a:lnTo>
                    <a:lnTo>
                      <a:pt x="90" y="0"/>
                    </a:lnTo>
                    <a:lnTo>
                      <a:pt x="85" y="0"/>
                    </a:lnTo>
                    <a:lnTo>
                      <a:pt x="79" y="1"/>
                    </a:lnTo>
                    <a:lnTo>
                      <a:pt x="74" y="1"/>
                    </a:lnTo>
                    <a:lnTo>
                      <a:pt x="68" y="1"/>
                    </a:lnTo>
                    <a:lnTo>
                      <a:pt x="62" y="2"/>
                    </a:lnTo>
                    <a:lnTo>
                      <a:pt x="56" y="3"/>
                    </a:lnTo>
                    <a:lnTo>
                      <a:pt x="50" y="3"/>
                    </a:lnTo>
                    <a:lnTo>
                      <a:pt x="45" y="4"/>
                    </a:lnTo>
                    <a:lnTo>
                      <a:pt x="39" y="5"/>
                    </a:lnTo>
                    <a:lnTo>
                      <a:pt x="34" y="7"/>
                    </a:lnTo>
                    <a:lnTo>
                      <a:pt x="28" y="9"/>
                    </a:lnTo>
                    <a:lnTo>
                      <a:pt x="23" y="10"/>
                    </a:lnTo>
                    <a:lnTo>
                      <a:pt x="16" y="11"/>
                    </a:lnTo>
                    <a:lnTo>
                      <a:pt x="11" y="13"/>
                    </a:lnTo>
                    <a:lnTo>
                      <a:pt x="5" y="16"/>
                    </a:lnTo>
                    <a:lnTo>
                      <a:pt x="0" y="1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22" name="Freeform 697"/>
              <p:cNvSpPr>
                <a:spLocks/>
              </p:cNvSpPr>
              <p:nvPr/>
            </p:nvSpPr>
            <p:spPr bwMode="auto">
              <a:xfrm>
                <a:off x="2754" y="2385"/>
                <a:ext cx="3" cy="14"/>
              </a:xfrm>
              <a:custGeom>
                <a:avLst/>
                <a:gdLst>
                  <a:gd name="T0" fmla="*/ 3 w 15"/>
                  <a:gd name="T1" fmla="*/ 0 h 74"/>
                  <a:gd name="T2" fmla="*/ 2 w 15"/>
                  <a:gd name="T3" fmla="*/ 3 h 74"/>
                  <a:gd name="T4" fmla="*/ 1 w 15"/>
                  <a:gd name="T5" fmla="*/ 7 h 74"/>
                  <a:gd name="T6" fmla="*/ 1 w 15"/>
                  <a:gd name="T7" fmla="*/ 10 h 74"/>
                  <a:gd name="T8" fmla="*/ 0 w 15"/>
                  <a:gd name="T9" fmla="*/ 14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74">
                    <a:moveTo>
                      <a:pt x="15" y="0"/>
                    </a:moveTo>
                    <a:lnTo>
                      <a:pt x="11" y="18"/>
                    </a:lnTo>
                    <a:lnTo>
                      <a:pt x="7" y="37"/>
                    </a:lnTo>
                    <a:lnTo>
                      <a:pt x="3" y="55"/>
                    </a:lnTo>
                    <a:lnTo>
                      <a:pt x="0" y="7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23" name="Freeform 698"/>
              <p:cNvSpPr>
                <a:spLocks/>
              </p:cNvSpPr>
              <p:nvPr/>
            </p:nvSpPr>
            <p:spPr bwMode="auto">
              <a:xfrm>
                <a:off x="2754" y="2399"/>
                <a:ext cx="24" cy="15"/>
              </a:xfrm>
              <a:custGeom>
                <a:avLst/>
                <a:gdLst>
                  <a:gd name="T0" fmla="*/ 0 w 118"/>
                  <a:gd name="T1" fmla="*/ 0 h 75"/>
                  <a:gd name="T2" fmla="*/ 1 w 118"/>
                  <a:gd name="T3" fmla="*/ 1 h 75"/>
                  <a:gd name="T4" fmla="*/ 2 w 118"/>
                  <a:gd name="T5" fmla="*/ 2 h 75"/>
                  <a:gd name="T6" fmla="*/ 3 w 118"/>
                  <a:gd name="T7" fmla="*/ 3 h 75"/>
                  <a:gd name="T8" fmla="*/ 3 w 118"/>
                  <a:gd name="T9" fmla="*/ 3 h 75"/>
                  <a:gd name="T10" fmla="*/ 4 w 118"/>
                  <a:gd name="T11" fmla="*/ 4 h 75"/>
                  <a:gd name="T12" fmla="*/ 5 w 118"/>
                  <a:gd name="T13" fmla="*/ 5 h 75"/>
                  <a:gd name="T14" fmla="*/ 6 w 118"/>
                  <a:gd name="T15" fmla="*/ 6 h 75"/>
                  <a:gd name="T16" fmla="*/ 7 w 118"/>
                  <a:gd name="T17" fmla="*/ 7 h 75"/>
                  <a:gd name="T18" fmla="*/ 8 w 118"/>
                  <a:gd name="T19" fmla="*/ 7 h 75"/>
                  <a:gd name="T20" fmla="*/ 9 w 118"/>
                  <a:gd name="T21" fmla="*/ 8 h 75"/>
                  <a:gd name="T22" fmla="*/ 10 w 118"/>
                  <a:gd name="T23" fmla="*/ 9 h 75"/>
                  <a:gd name="T24" fmla="*/ 11 w 118"/>
                  <a:gd name="T25" fmla="*/ 9 h 75"/>
                  <a:gd name="T26" fmla="*/ 12 w 118"/>
                  <a:gd name="T27" fmla="*/ 10 h 75"/>
                  <a:gd name="T28" fmla="*/ 13 w 118"/>
                  <a:gd name="T29" fmla="*/ 10 h 75"/>
                  <a:gd name="T30" fmla="*/ 14 w 118"/>
                  <a:gd name="T31" fmla="*/ 11 h 75"/>
                  <a:gd name="T32" fmla="*/ 15 w 118"/>
                  <a:gd name="T33" fmla="*/ 11 h 75"/>
                  <a:gd name="T34" fmla="*/ 16 w 118"/>
                  <a:gd name="T35" fmla="*/ 12 h 75"/>
                  <a:gd name="T36" fmla="*/ 17 w 118"/>
                  <a:gd name="T37" fmla="*/ 13 h 75"/>
                  <a:gd name="T38" fmla="*/ 19 w 118"/>
                  <a:gd name="T39" fmla="*/ 13 h 75"/>
                  <a:gd name="T40" fmla="*/ 20 w 118"/>
                  <a:gd name="T41" fmla="*/ 13 h 75"/>
                  <a:gd name="T42" fmla="*/ 21 w 118"/>
                  <a:gd name="T43" fmla="*/ 14 h 75"/>
                  <a:gd name="T44" fmla="*/ 22 w 118"/>
                  <a:gd name="T45" fmla="*/ 14 h 75"/>
                  <a:gd name="T46" fmla="*/ 23 w 118"/>
                  <a:gd name="T47" fmla="*/ 15 h 75"/>
                  <a:gd name="T48" fmla="*/ 24 w 118"/>
                  <a:gd name="T49" fmla="*/ 15 h 7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8" h="75">
                    <a:moveTo>
                      <a:pt x="0" y="0"/>
                    </a:moveTo>
                    <a:lnTo>
                      <a:pt x="4" y="5"/>
                    </a:lnTo>
                    <a:lnTo>
                      <a:pt x="8" y="9"/>
                    </a:lnTo>
                    <a:lnTo>
                      <a:pt x="13" y="14"/>
                    </a:lnTo>
                    <a:lnTo>
                      <a:pt x="17" y="17"/>
                    </a:lnTo>
                    <a:lnTo>
                      <a:pt x="21" y="22"/>
                    </a:lnTo>
                    <a:lnTo>
                      <a:pt x="26" y="25"/>
                    </a:lnTo>
                    <a:lnTo>
                      <a:pt x="30" y="29"/>
                    </a:lnTo>
                    <a:lnTo>
                      <a:pt x="36" y="33"/>
                    </a:lnTo>
                    <a:lnTo>
                      <a:pt x="41" y="36"/>
                    </a:lnTo>
                    <a:lnTo>
                      <a:pt x="45" y="39"/>
                    </a:lnTo>
                    <a:lnTo>
                      <a:pt x="50" y="43"/>
                    </a:lnTo>
                    <a:lnTo>
                      <a:pt x="55" y="46"/>
                    </a:lnTo>
                    <a:lnTo>
                      <a:pt x="60" y="49"/>
                    </a:lnTo>
                    <a:lnTo>
                      <a:pt x="65" y="52"/>
                    </a:lnTo>
                    <a:lnTo>
                      <a:pt x="70" y="55"/>
                    </a:lnTo>
                    <a:lnTo>
                      <a:pt x="76" y="57"/>
                    </a:lnTo>
                    <a:lnTo>
                      <a:pt x="81" y="61"/>
                    </a:lnTo>
                    <a:lnTo>
                      <a:pt x="86" y="63"/>
                    </a:lnTo>
                    <a:lnTo>
                      <a:pt x="91" y="65"/>
                    </a:lnTo>
                    <a:lnTo>
                      <a:pt x="96" y="67"/>
                    </a:lnTo>
                    <a:lnTo>
                      <a:pt x="102" y="69"/>
                    </a:lnTo>
                    <a:lnTo>
                      <a:pt x="107" y="71"/>
                    </a:lnTo>
                    <a:lnTo>
                      <a:pt x="113" y="73"/>
                    </a:lnTo>
                    <a:lnTo>
                      <a:pt x="118" y="7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24" name="Line 699"/>
              <p:cNvSpPr>
                <a:spLocks noChangeShapeType="1"/>
              </p:cNvSpPr>
              <p:nvPr/>
            </p:nvSpPr>
            <p:spPr bwMode="auto">
              <a:xfrm flipH="1" flipV="1">
                <a:off x="2778" y="2414"/>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25" name="Line 700"/>
              <p:cNvSpPr>
                <a:spLocks noChangeShapeType="1"/>
              </p:cNvSpPr>
              <p:nvPr/>
            </p:nvSpPr>
            <p:spPr bwMode="auto">
              <a:xfrm>
                <a:off x="2807" y="2326"/>
                <a:ext cx="4"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26" name="Freeform 701"/>
              <p:cNvSpPr>
                <a:spLocks/>
              </p:cNvSpPr>
              <p:nvPr/>
            </p:nvSpPr>
            <p:spPr bwMode="auto">
              <a:xfrm>
                <a:off x="2780" y="2321"/>
                <a:ext cx="27" cy="5"/>
              </a:xfrm>
              <a:custGeom>
                <a:avLst/>
                <a:gdLst>
                  <a:gd name="T0" fmla="*/ 27 w 135"/>
                  <a:gd name="T1" fmla="*/ 5 h 27"/>
                  <a:gd name="T2" fmla="*/ 26 w 135"/>
                  <a:gd name="T3" fmla="*/ 5 h 27"/>
                  <a:gd name="T4" fmla="*/ 25 w 135"/>
                  <a:gd name="T5" fmla="*/ 4 h 27"/>
                  <a:gd name="T6" fmla="*/ 24 w 135"/>
                  <a:gd name="T7" fmla="*/ 4 h 27"/>
                  <a:gd name="T8" fmla="*/ 23 w 135"/>
                  <a:gd name="T9" fmla="*/ 3 h 27"/>
                  <a:gd name="T10" fmla="*/ 22 w 135"/>
                  <a:gd name="T11" fmla="*/ 3 h 27"/>
                  <a:gd name="T12" fmla="*/ 21 w 135"/>
                  <a:gd name="T13" fmla="*/ 3 h 27"/>
                  <a:gd name="T14" fmla="*/ 20 w 135"/>
                  <a:gd name="T15" fmla="*/ 2 h 27"/>
                  <a:gd name="T16" fmla="*/ 18 w 135"/>
                  <a:gd name="T17" fmla="*/ 2 h 27"/>
                  <a:gd name="T18" fmla="*/ 17 w 135"/>
                  <a:gd name="T19" fmla="*/ 2 h 27"/>
                  <a:gd name="T20" fmla="*/ 16 w 135"/>
                  <a:gd name="T21" fmla="*/ 1 h 27"/>
                  <a:gd name="T22" fmla="*/ 15 w 135"/>
                  <a:gd name="T23" fmla="*/ 1 h 27"/>
                  <a:gd name="T24" fmla="*/ 14 w 135"/>
                  <a:gd name="T25" fmla="*/ 1 h 27"/>
                  <a:gd name="T26" fmla="*/ 13 w 135"/>
                  <a:gd name="T27" fmla="*/ 1 h 27"/>
                  <a:gd name="T28" fmla="*/ 12 w 135"/>
                  <a:gd name="T29" fmla="*/ 1 h 27"/>
                  <a:gd name="T30" fmla="*/ 10 w 135"/>
                  <a:gd name="T31" fmla="*/ 0 h 27"/>
                  <a:gd name="T32" fmla="*/ 9 w 135"/>
                  <a:gd name="T33" fmla="*/ 0 h 27"/>
                  <a:gd name="T34" fmla="*/ 8 w 135"/>
                  <a:gd name="T35" fmla="*/ 0 h 27"/>
                  <a:gd name="T36" fmla="*/ 7 w 135"/>
                  <a:gd name="T37" fmla="*/ 0 h 27"/>
                  <a:gd name="T38" fmla="*/ 6 w 135"/>
                  <a:gd name="T39" fmla="*/ 0 h 27"/>
                  <a:gd name="T40" fmla="*/ 5 w 135"/>
                  <a:gd name="T41" fmla="*/ 0 h 27"/>
                  <a:gd name="T42" fmla="*/ 3 w 135"/>
                  <a:gd name="T43" fmla="*/ 0 h 27"/>
                  <a:gd name="T44" fmla="*/ 2 w 135"/>
                  <a:gd name="T45" fmla="*/ 0 h 27"/>
                  <a:gd name="T46" fmla="*/ 1 w 135"/>
                  <a:gd name="T47" fmla="*/ 0 h 27"/>
                  <a:gd name="T48" fmla="*/ 0 w 135"/>
                  <a:gd name="T49" fmla="*/ 0 h 2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27">
                    <a:moveTo>
                      <a:pt x="135" y="27"/>
                    </a:moveTo>
                    <a:lnTo>
                      <a:pt x="129" y="25"/>
                    </a:lnTo>
                    <a:lnTo>
                      <a:pt x="124" y="22"/>
                    </a:lnTo>
                    <a:lnTo>
                      <a:pt x="119" y="20"/>
                    </a:lnTo>
                    <a:lnTo>
                      <a:pt x="113" y="18"/>
                    </a:lnTo>
                    <a:lnTo>
                      <a:pt x="108" y="16"/>
                    </a:lnTo>
                    <a:lnTo>
                      <a:pt x="103" y="14"/>
                    </a:lnTo>
                    <a:lnTo>
                      <a:pt x="98" y="12"/>
                    </a:lnTo>
                    <a:lnTo>
                      <a:pt x="91" y="10"/>
                    </a:lnTo>
                    <a:lnTo>
                      <a:pt x="86" y="9"/>
                    </a:lnTo>
                    <a:lnTo>
                      <a:pt x="80" y="7"/>
                    </a:lnTo>
                    <a:lnTo>
                      <a:pt x="75" y="6"/>
                    </a:lnTo>
                    <a:lnTo>
                      <a:pt x="69" y="5"/>
                    </a:lnTo>
                    <a:lnTo>
                      <a:pt x="64" y="4"/>
                    </a:lnTo>
                    <a:lnTo>
                      <a:pt x="58" y="4"/>
                    </a:lnTo>
                    <a:lnTo>
                      <a:pt x="52" y="2"/>
                    </a:lnTo>
                    <a:lnTo>
                      <a:pt x="46" y="1"/>
                    </a:lnTo>
                    <a:lnTo>
                      <a:pt x="40" y="1"/>
                    </a:lnTo>
                    <a:lnTo>
                      <a:pt x="35" y="0"/>
                    </a:lnTo>
                    <a:lnTo>
                      <a:pt x="29" y="0"/>
                    </a:lnTo>
                    <a:lnTo>
                      <a:pt x="23" y="0"/>
                    </a:lnTo>
                    <a:lnTo>
                      <a:pt x="17" y="0"/>
                    </a:lnTo>
                    <a:lnTo>
                      <a:pt x="11" y="0"/>
                    </a:lnTo>
                    <a:lnTo>
                      <a:pt x="5" y="1"/>
                    </a:lnTo>
                    <a:lnTo>
                      <a:pt x="0"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27" name="Freeform 702"/>
              <p:cNvSpPr>
                <a:spLocks/>
              </p:cNvSpPr>
              <p:nvPr/>
            </p:nvSpPr>
            <p:spPr bwMode="auto">
              <a:xfrm>
                <a:off x="2774" y="2321"/>
                <a:ext cx="6" cy="14"/>
              </a:xfrm>
              <a:custGeom>
                <a:avLst/>
                <a:gdLst>
                  <a:gd name="T0" fmla="*/ 6 w 33"/>
                  <a:gd name="T1" fmla="*/ 0 h 68"/>
                  <a:gd name="T2" fmla="*/ 4 w 33"/>
                  <a:gd name="T3" fmla="*/ 4 h 68"/>
                  <a:gd name="T4" fmla="*/ 3 w 33"/>
                  <a:gd name="T5" fmla="*/ 7 h 68"/>
                  <a:gd name="T6" fmla="*/ 1 w 33"/>
                  <a:gd name="T7" fmla="*/ 11 h 68"/>
                  <a:gd name="T8" fmla="*/ 0 w 33"/>
                  <a:gd name="T9" fmla="*/ 14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8">
                    <a:moveTo>
                      <a:pt x="33" y="0"/>
                    </a:moveTo>
                    <a:lnTo>
                      <a:pt x="24" y="17"/>
                    </a:lnTo>
                    <a:lnTo>
                      <a:pt x="16" y="34"/>
                    </a:lnTo>
                    <a:lnTo>
                      <a:pt x="7" y="52"/>
                    </a:lnTo>
                    <a:lnTo>
                      <a:pt x="0" y="6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28" name="Freeform 703"/>
              <p:cNvSpPr>
                <a:spLocks/>
              </p:cNvSpPr>
              <p:nvPr/>
            </p:nvSpPr>
            <p:spPr bwMode="auto">
              <a:xfrm>
                <a:off x="2774" y="2335"/>
                <a:ext cx="19" cy="21"/>
              </a:xfrm>
              <a:custGeom>
                <a:avLst/>
                <a:gdLst>
                  <a:gd name="T0" fmla="*/ 0 w 97"/>
                  <a:gd name="T1" fmla="*/ 0 h 105"/>
                  <a:gd name="T2" fmla="*/ 1 w 97"/>
                  <a:gd name="T3" fmla="*/ 1 h 105"/>
                  <a:gd name="T4" fmla="*/ 1 w 97"/>
                  <a:gd name="T5" fmla="*/ 2 h 105"/>
                  <a:gd name="T6" fmla="*/ 2 w 97"/>
                  <a:gd name="T7" fmla="*/ 3 h 105"/>
                  <a:gd name="T8" fmla="*/ 2 w 97"/>
                  <a:gd name="T9" fmla="*/ 4 h 105"/>
                  <a:gd name="T10" fmla="*/ 3 w 97"/>
                  <a:gd name="T11" fmla="*/ 5 h 105"/>
                  <a:gd name="T12" fmla="*/ 4 w 97"/>
                  <a:gd name="T13" fmla="*/ 6 h 105"/>
                  <a:gd name="T14" fmla="*/ 5 w 97"/>
                  <a:gd name="T15" fmla="*/ 7 h 105"/>
                  <a:gd name="T16" fmla="*/ 5 w 97"/>
                  <a:gd name="T17" fmla="*/ 8 h 105"/>
                  <a:gd name="T18" fmla="*/ 6 w 97"/>
                  <a:gd name="T19" fmla="*/ 9 h 105"/>
                  <a:gd name="T20" fmla="*/ 7 w 97"/>
                  <a:gd name="T21" fmla="*/ 10 h 105"/>
                  <a:gd name="T22" fmla="*/ 8 w 97"/>
                  <a:gd name="T23" fmla="*/ 11 h 105"/>
                  <a:gd name="T24" fmla="*/ 8 w 97"/>
                  <a:gd name="T25" fmla="*/ 12 h 105"/>
                  <a:gd name="T26" fmla="*/ 9 w 97"/>
                  <a:gd name="T27" fmla="*/ 13 h 105"/>
                  <a:gd name="T28" fmla="*/ 10 w 97"/>
                  <a:gd name="T29" fmla="*/ 14 h 105"/>
                  <a:gd name="T30" fmla="*/ 11 w 97"/>
                  <a:gd name="T31" fmla="*/ 15 h 105"/>
                  <a:gd name="T32" fmla="*/ 12 w 97"/>
                  <a:gd name="T33" fmla="*/ 15 h 105"/>
                  <a:gd name="T34" fmla="*/ 13 w 97"/>
                  <a:gd name="T35" fmla="*/ 16 h 105"/>
                  <a:gd name="T36" fmla="*/ 14 w 97"/>
                  <a:gd name="T37" fmla="*/ 17 h 105"/>
                  <a:gd name="T38" fmla="*/ 14 w 97"/>
                  <a:gd name="T39" fmla="*/ 18 h 105"/>
                  <a:gd name="T40" fmla="*/ 15 w 97"/>
                  <a:gd name="T41" fmla="*/ 18 h 105"/>
                  <a:gd name="T42" fmla="*/ 16 w 97"/>
                  <a:gd name="T43" fmla="*/ 19 h 105"/>
                  <a:gd name="T44" fmla="*/ 17 w 97"/>
                  <a:gd name="T45" fmla="*/ 20 h 105"/>
                  <a:gd name="T46" fmla="*/ 18 w 97"/>
                  <a:gd name="T47" fmla="*/ 20 h 105"/>
                  <a:gd name="T48" fmla="*/ 19 w 97"/>
                  <a:gd name="T49" fmla="*/ 21 h 1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7" h="105">
                    <a:moveTo>
                      <a:pt x="0" y="0"/>
                    </a:moveTo>
                    <a:lnTo>
                      <a:pt x="3" y="6"/>
                    </a:lnTo>
                    <a:lnTo>
                      <a:pt x="6" y="11"/>
                    </a:lnTo>
                    <a:lnTo>
                      <a:pt x="9" y="17"/>
                    </a:lnTo>
                    <a:lnTo>
                      <a:pt x="12" y="21"/>
                    </a:lnTo>
                    <a:lnTo>
                      <a:pt x="17" y="27"/>
                    </a:lnTo>
                    <a:lnTo>
                      <a:pt x="20" y="31"/>
                    </a:lnTo>
                    <a:lnTo>
                      <a:pt x="24" y="37"/>
                    </a:lnTo>
                    <a:lnTo>
                      <a:pt x="27" y="41"/>
                    </a:lnTo>
                    <a:lnTo>
                      <a:pt x="31" y="46"/>
                    </a:lnTo>
                    <a:lnTo>
                      <a:pt x="35" y="52"/>
                    </a:lnTo>
                    <a:lnTo>
                      <a:pt x="39" y="56"/>
                    </a:lnTo>
                    <a:lnTo>
                      <a:pt x="43" y="60"/>
                    </a:lnTo>
                    <a:lnTo>
                      <a:pt x="47" y="65"/>
                    </a:lnTo>
                    <a:lnTo>
                      <a:pt x="51" y="68"/>
                    </a:lnTo>
                    <a:lnTo>
                      <a:pt x="56" y="73"/>
                    </a:lnTo>
                    <a:lnTo>
                      <a:pt x="60" y="77"/>
                    </a:lnTo>
                    <a:lnTo>
                      <a:pt x="64" y="80"/>
                    </a:lnTo>
                    <a:lnTo>
                      <a:pt x="69" y="85"/>
                    </a:lnTo>
                    <a:lnTo>
                      <a:pt x="73" y="88"/>
                    </a:lnTo>
                    <a:lnTo>
                      <a:pt x="78" y="92"/>
                    </a:lnTo>
                    <a:lnTo>
                      <a:pt x="82" y="95"/>
                    </a:lnTo>
                    <a:lnTo>
                      <a:pt x="87" y="99"/>
                    </a:lnTo>
                    <a:lnTo>
                      <a:pt x="92" y="102"/>
                    </a:lnTo>
                    <a:lnTo>
                      <a:pt x="97" y="10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29" name="Line 704"/>
              <p:cNvSpPr>
                <a:spLocks noChangeShapeType="1"/>
              </p:cNvSpPr>
              <p:nvPr/>
            </p:nvSpPr>
            <p:spPr bwMode="auto">
              <a:xfrm flipH="1" flipV="1">
                <a:off x="2793" y="2356"/>
                <a:ext cx="4"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30" name="Line 705"/>
              <p:cNvSpPr>
                <a:spLocks noChangeShapeType="1"/>
              </p:cNvSpPr>
              <p:nvPr/>
            </p:nvSpPr>
            <p:spPr bwMode="auto">
              <a:xfrm>
                <a:off x="2843" y="2279"/>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31" name="Freeform 706"/>
              <p:cNvSpPr>
                <a:spLocks/>
              </p:cNvSpPr>
              <p:nvPr/>
            </p:nvSpPr>
            <p:spPr bwMode="auto">
              <a:xfrm>
                <a:off x="2818" y="2266"/>
                <a:ext cx="25" cy="13"/>
              </a:xfrm>
              <a:custGeom>
                <a:avLst/>
                <a:gdLst>
                  <a:gd name="T0" fmla="*/ 25 w 124"/>
                  <a:gd name="T1" fmla="*/ 13 h 63"/>
                  <a:gd name="T2" fmla="*/ 24 w 124"/>
                  <a:gd name="T3" fmla="*/ 12 h 63"/>
                  <a:gd name="T4" fmla="*/ 23 w 124"/>
                  <a:gd name="T5" fmla="*/ 11 h 63"/>
                  <a:gd name="T6" fmla="*/ 22 w 124"/>
                  <a:gd name="T7" fmla="*/ 11 h 63"/>
                  <a:gd name="T8" fmla="*/ 22 w 124"/>
                  <a:gd name="T9" fmla="*/ 10 h 63"/>
                  <a:gd name="T10" fmla="*/ 21 w 124"/>
                  <a:gd name="T11" fmla="*/ 9 h 63"/>
                  <a:gd name="T12" fmla="*/ 19 w 124"/>
                  <a:gd name="T13" fmla="*/ 9 h 63"/>
                  <a:gd name="T14" fmla="*/ 19 w 124"/>
                  <a:gd name="T15" fmla="*/ 8 h 63"/>
                  <a:gd name="T16" fmla="*/ 18 w 124"/>
                  <a:gd name="T17" fmla="*/ 7 h 63"/>
                  <a:gd name="T18" fmla="*/ 17 w 124"/>
                  <a:gd name="T19" fmla="*/ 7 h 63"/>
                  <a:gd name="T20" fmla="*/ 16 w 124"/>
                  <a:gd name="T21" fmla="*/ 6 h 63"/>
                  <a:gd name="T22" fmla="*/ 15 w 124"/>
                  <a:gd name="T23" fmla="*/ 5 h 63"/>
                  <a:gd name="T24" fmla="*/ 14 w 124"/>
                  <a:gd name="T25" fmla="*/ 5 h 63"/>
                  <a:gd name="T26" fmla="*/ 13 w 124"/>
                  <a:gd name="T27" fmla="*/ 5 h 63"/>
                  <a:gd name="T28" fmla="*/ 11 w 124"/>
                  <a:gd name="T29" fmla="*/ 4 h 63"/>
                  <a:gd name="T30" fmla="*/ 10 w 124"/>
                  <a:gd name="T31" fmla="*/ 3 h 63"/>
                  <a:gd name="T32" fmla="*/ 9 w 124"/>
                  <a:gd name="T33" fmla="*/ 3 h 63"/>
                  <a:gd name="T34" fmla="*/ 8 w 124"/>
                  <a:gd name="T35" fmla="*/ 2 h 63"/>
                  <a:gd name="T36" fmla="*/ 7 w 124"/>
                  <a:gd name="T37" fmla="*/ 2 h 63"/>
                  <a:gd name="T38" fmla="*/ 6 w 124"/>
                  <a:gd name="T39" fmla="*/ 2 h 63"/>
                  <a:gd name="T40" fmla="*/ 4 w 124"/>
                  <a:gd name="T41" fmla="*/ 1 h 63"/>
                  <a:gd name="T42" fmla="*/ 3 w 124"/>
                  <a:gd name="T43" fmla="*/ 1 h 63"/>
                  <a:gd name="T44" fmla="*/ 2 w 124"/>
                  <a:gd name="T45" fmla="*/ 1 h 63"/>
                  <a:gd name="T46" fmla="*/ 1 w 124"/>
                  <a:gd name="T47" fmla="*/ 0 h 63"/>
                  <a:gd name="T48" fmla="*/ 0 w 124"/>
                  <a:gd name="T49" fmla="*/ 0 h 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4" h="63">
                    <a:moveTo>
                      <a:pt x="124" y="63"/>
                    </a:moveTo>
                    <a:lnTo>
                      <a:pt x="120" y="59"/>
                    </a:lnTo>
                    <a:lnTo>
                      <a:pt x="115" y="55"/>
                    </a:lnTo>
                    <a:lnTo>
                      <a:pt x="111" y="52"/>
                    </a:lnTo>
                    <a:lnTo>
                      <a:pt x="107" y="48"/>
                    </a:lnTo>
                    <a:lnTo>
                      <a:pt x="102" y="45"/>
                    </a:lnTo>
                    <a:lnTo>
                      <a:pt x="96" y="42"/>
                    </a:lnTo>
                    <a:lnTo>
                      <a:pt x="92" y="38"/>
                    </a:lnTo>
                    <a:lnTo>
                      <a:pt x="87" y="35"/>
                    </a:lnTo>
                    <a:lnTo>
                      <a:pt x="82" y="32"/>
                    </a:lnTo>
                    <a:lnTo>
                      <a:pt x="77" y="29"/>
                    </a:lnTo>
                    <a:lnTo>
                      <a:pt x="72" y="26"/>
                    </a:lnTo>
                    <a:lnTo>
                      <a:pt x="67" y="24"/>
                    </a:lnTo>
                    <a:lnTo>
                      <a:pt x="62" y="22"/>
                    </a:lnTo>
                    <a:lnTo>
                      <a:pt x="56" y="18"/>
                    </a:lnTo>
                    <a:lnTo>
                      <a:pt x="50" y="16"/>
                    </a:lnTo>
                    <a:lnTo>
                      <a:pt x="45" y="14"/>
                    </a:lnTo>
                    <a:lnTo>
                      <a:pt x="40" y="11"/>
                    </a:lnTo>
                    <a:lnTo>
                      <a:pt x="34" y="9"/>
                    </a:lnTo>
                    <a:lnTo>
                      <a:pt x="29" y="8"/>
                    </a:lnTo>
                    <a:lnTo>
                      <a:pt x="22" y="6"/>
                    </a:lnTo>
                    <a:lnTo>
                      <a:pt x="17" y="5"/>
                    </a:lnTo>
                    <a:lnTo>
                      <a:pt x="11" y="3"/>
                    </a:lnTo>
                    <a:lnTo>
                      <a:pt x="6" y="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32" name="Freeform 707"/>
              <p:cNvSpPr>
                <a:spLocks/>
              </p:cNvSpPr>
              <p:nvPr/>
            </p:nvSpPr>
            <p:spPr bwMode="auto">
              <a:xfrm>
                <a:off x="2808" y="2266"/>
                <a:ext cx="10" cy="12"/>
              </a:xfrm>
              <a:custGeom>
                <a:avLst/>
                <a:gdLst>
                  <a:gd name="T0" fmla="*/ 10 w 47"/>
                  <a:gd name="T1" fmla="*/ 0 h 57"/>
                  <a:gd name="T2" fmla="*/ 7 w 47"/>
                  <a:gd name="T3" fmla="*/ 3 h 57"/>
                  <a:gd name="T4" fmla="*/ 5 w 47"/>
                  <a:gd name="T5" fmla="*/ 6 h 57"/>
                  <a:gd name="T6" fmla="*/ 2 w 47"/>
                  <a:gd name="T7" fmla="*/ 9 h 57"/>
                  <a:gd name="T8" fmla="*/ 0 w 47"/>
                  <a:gd name="T9" fmla="*/ 12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57">
                    <a:moveTo>
                      <a:pt x="47" y="0"/>
                    </a:moveTo>
                    <a:lnTo>
                      <a:pt x="35" y="15"/>
                    </a:lnTo>
                    <a:lnTo>
                      <a:pt x="23" y="28"/>
                    </a:lnTo>
                    <a:lnTo>
                      <a:pt x="11" y="43"/>
                    </a:lnTo>
                    <a:lnTo>
                      <a:pt x="0" y="5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33" name="Freeform 708"/>
              <p:cNvSpPr>
                <a:spLocks/>
              </p:cNvSpPr>
              <p:nvPr/>
            </p:nvSpPr>
            <p:spPr bwMode="auto">
              <a:xfrm>
                <a:off x="2808" y="2278"/>
                <a:ext cx="14" cy="25"/>
              </a:xfrm>
              <a:custGeom>
                <a:avLst/>
                <a:gdLst>
                  <a:gd name="T0" fmla="*/ 0 w 67"/>
                  <a:gd name="T1" fmla="*/ 0 h 128"/>
                  <a:gd name="T2" fmla="*/ 0 w 67"/>
                  <a:gd name="T3" fmla="*/ 1 h 128"/>
                  <a:gd name="T4" fmla="*/ 1 w 67"/>
                  <a:gd name="T5" fmla="*/ 2 h 128"/>
                  <a:gd name="T6" fmla="*/ 1 w 67"/>
                  <a:gd name="T7" fmla="*/ 4 h 128"/>
                  <a:gd name="T8" fmla="*/ 1 w 67"/>
                  <a:gd name="T9" fmla="*/ 5 h 128"/>
                  <a:gd name="T10" fmla="*/ 2 w 67"/>
                  <a:gd name="T11" fmla="*/ 6 h 128"/>
                  <a:gd name="T12" fmla="*/ 2 w 67"/>
                  <a:gd name="T13" fmla="*/ 7 h 128"/>
                  <a:gd name="T14" fmla="*/ 3 w 67"/>
                  <a:gd name="T15" fmla="*/ 8 h 128"/>
                  <a:gd name="T16" fmla="*/ 3 w 67"/>
                  <a:gd name="T17" fmla="*/ 9 h 128"/>
                  <a:gd name="T18" fmla="*/ 4 w 67"/>
                  <a:gd name="T19" fmla="*/ 11 h 128"/>
                  <a:gd name="T20" fmla="*/ 4 w 67"/>
                  <a:gd name="T21" fmla="*/ 12 h 128"/>
                  <a:gd name="T22" fmla="*/ 5 w 67"/>
                  <a:gd name="T23" fmla="*/ 13 h 128"/>
                  <a:gd name="T24" fmla="*/ 5 w 67"/>
                  <a:gd name="T25" fmla="*/ 13 h 128"/>
                  <a:gd name="T26" fmla="*/ 6 w 67"/>
                  <a:gd name="T27" fmla="*/ 15 h 128"/>
                  <a:gd name="T28" fmla="*/ 7 w 67"/>
                  <a:gd name="T29" fmla="*/ 16 h 128"/>
                  <a:gd name="T30" fmla="*/ 8 w 67"/>
                  <a:gd name="T31" fmla="*/ 17 h 128"/>
                  <a:gd name="T32" fmla="*/ 8 w 67"/>
                  <a:gd name="T33" fmla="*/ 18 h 128"/>
                  <a:gd name="T34" fmla="*/ 9 w 67"/>
                  <a:gd name="T35" fmla="*/ 19 h 128"/>
                  <a:gd name="T36" fmla="*/ 10 w 67"/>
                  <a:gd name="T37" fmla="*/ 20 h 128"/>
                  <a:gd name="T38" fmla="*/ 10 w 67"/>
                  <a:gd name="T39" fmla="*/ 21 h 128"/>
                  <a:gd name="T40" fmla="*/ 11 w 67"/>
                  <a:gd name="T41" fmla="*/ 21 h 128"/>
                  <a:gd name="T42" fmla="*/ 12 w 67"/>
                  <a:gd name="T43" fmla="*/ 22 h 128"/>
                  <a:gd name="T44" fmla="*/ 13 w 67"/>
                  <a:gd name="T45" fmla="*/ 23 h 128"/>
                  <a:gd name="T46" fmla="*/ 13 w 67"/>
                  <a:gd name="T47" fmla="*/ 24 h 128"/>
                  <a:gd name="T48" fmla="*/ 14 w 67"/>
                  <a:gd name="T49" fmla="*/ 25 h 1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7" h="128">
                    <a:moveTo>
                      <a:pt x="0" y="0"/>
                    </a:moveTo>
                    <a:lnTo>
                      <a:pt x="1" y="7"/>
                    </a:lnTo>
                    <a:lnTo>
                      <a:pt x="3" y="12"/>
                    </a:lnTo>
                    <a:lnTo>
                      <a:pt x="5" y="18"/>
                    </a:lnTo>
                    <a:lnTo>
                      <a:pt x="7" y="25"/>
                    </a:lnTo>
                    <a:lnTo>
                      <a:pt x="9" y="30"/>
                    </a:lnTo>
                    <a:lnTo>
                      <a:pt x="11" y="36"/>
                    </a:lnTo>
                    <a:lnTo>
                      <a:pt x="13" y="41"/>
                    </a:lnTo>
                    <a:lnTo>
                      <a:pt x="16" y="48"/>
                    </a:lnTo>
                    <a:lnTo>
                      <a:pt x="18" y="54"/>
                    </a:lnTo>
                    <a:lnTo>
                      <a:pt x="21" y="59"/>
                    </a:lnTo>
                    <a:lnTo>
                      <a:pt x="23" y="65"/>
                    </a:lnTo>
                    <a:lnTo>
                      <a:pt x="26" y="69"/>
                    </a:lnTo>
                    <a:lnTo>
                      <a:pt x="29" y="75"/>
                    </a:lnTo>
                    <a:lnTo>
                      <a:pt x="33" y="80"/>
                    </a:lnTo>
                    <a:lnTo>
                      <a:pt x="36" y="86"/>
                    </a:lnTo>
                    <a:lnTo>
                      <a:pt x="39" y="90"/>
                    </a:lnTo>
                    <a:lnTo>
                      <a:pt x="42" y="96"/>
                    </a:lnTo>
                    <a:lnTo>
                      <a:pt x="46" y="100"/>
                    </a:lnTo>
                    <a:lnTo>
                      <a:pt x="49" y="106"/>
                    </a:lnTo>
                    <a:lnTo>
                      <a:pt x="53" y="110"/>
                    </a:lnTo>
                    <a:lnTo>
                      <a:pt x="56" y="115"/>
                    </a:lnTo>
                    <a:lnTo>
                      <a:pt x="60" y="119"/>
                    </a:lnTo>
                    <a:lnTo>
                      <a:pt x="64" y="124"/>
                    </a:lnTo>
                    <a:lnTo>
                      <a:pt x="67" y="12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34" name="Line 709"/>
              <p:cNvSpPr>
                <a:spLocks noChangeShapeType="1"/>
              </p:cNvSpPr>
              <p:nvPr/>
            </p:nvSpPr>
            <p:spPr bwMode="auto">
              <a:xfrm flipH="1" flipV="1">
                <a:off x="2822" y="2303"/>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35" name="Line 710"/>
              <p:cNvSpPr>
                <a:spLocks noChangeShapeType="1"/>
              </p:cNvSpPr>
              <p:nvPr/>
            </p:nvSpPr>
            <p:spPr bwMode="auto">
              <a:xfrm>
                <a:off x="2888" y="2243"/>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36" name="Freeform 711"/>
              <p:cNvSpPr>
                <a:spLocks/>
              </p:cNvSpPr>
              <p:nvPr/>
            </p:nvSpPr>
            <p:spPr bwMode="auto">
              <a:xfrm>
                <a:off x="2867" y="2224"/>
                <a:ext cx="21" cy="19"/>
              </a:xfrm>
              <a:custGeom>
                <a:avLst/>
                <a:gdLst>
                  <a:gd name="T0" fmla="*/ 21 w 106"/>
                  <a:gd name="T1" fmla="*/ 19 h 94"/>
                  <a:gd name="T2" fmla="*/ 20 w 106"/>
                  <a:gd name="T3" fmla="*/ 18 h 94"/>
                  <a:gd name="T4" fmla="*/ 20 w 106"/>
                  <a:gd name="T5" fmla="*/ 17 h 94"/>
                  <a:gd name="T6" fmla="*/ 19 w 106"/>
                  <a:gd name="T7" fmla="*/ 16 h 94"/>
                  <a:gd name="T8" fmla="*/ 18 w 106"/>
                  <a:gd name="T9" fmla="*/ 15 h 94"/>
                  <a:gd name="T10" fmla="*/ 17 w 106"/>
                  <a:gd name="T11" fmla="*/ 14 h 94"/>
                  <a:gd name="T12" fmla="*/ 17 w 106"/>
                  <a:gd name="T13" fmla="*/ 14 h 94"/>
                  <a:gd name="T14" fmla="*/ 16 w 106"/>
                  <a:gd name="T15" fmla="*/ 13 h 94"/>
                  <a:gd name="T16" fmla="*/ 15 w 106"/>
                  <a:gd name="T17" fmla="*/ 12 h 94"/>
                  <a:gd name="T18" fmla="*/ 14 w 106"/>
                  <a:gd name="T19" fmla="*/ 11 h 94"/>
                  <a:gd name="T20" fmla="*/ 13 w 106"/>
                  <a:gd name="T21" fmla="*/ 10 h 94"/>
                  <a:gd name="T22" fmla="*/ 13 w 106"/>
                  <a:gd name="T23" fmla="*/ 9 h 94"/>
                  <a:gd name="T24" fmla="*/ 12 w 106"/>
                  <a:gd name="T25" fmla="*/ 8 h 94"/>
                  <a:gd name="T26" fmla="*/ 11 w 106"/>
                  <a:gd name="T27" fmla="*/ 7 h 94"/>
                  <a:gd name="T28" fmla="*/ 10 w 106"/>
                  <a:gd name="T29" fmla="*/ 7 h 94"/>
                  <a:gd name="T30" fmla="*/ 9 w 106"/>
                  <a:gd name="T31" fmla="*/ 6 h 94"/>
                  <a:gd name="T32" fmla="*/ 8 w 106"/>
                  <a:gd name="T33" fmla="*/ 5 h 94"/>
                  <a:gd name="T34" fmla="*/ 7 w 106"/>
                  <a:gd name="T35" fmla="*/ 4 h 94"/>
                  <a:gd name="T36" fmla="*/ 6 w 106"/>
                  <a:gd name="T37" fmla="*/ 4 h 94"/>
                  <a:gd name="T38" fmla="*/ 5 w 106"/>
                  <a:gd name="T39" fmla="*/ 3 h 94"/>
                  <a:gd name="T40" fmla="*/ 4 w 106"/>
                  <a:gd name="T41" fmla="*/ 2 h 94"/>
                  <a:gd name="T42" fmla="*/ 3 w 106"/>
                  <a:gd name="T43" fmla="*/ 2 h 94"/>
                  <a:gd name="T44" fmla="*/ 2 w 106"/>
                  <a:gd name="T45" fmla="*/ 1 h 94"/>
                  <a:gd name="T46" fmla="*/ 1 w 106"/>
                  <a:gd name="T47" fmla="*/ 0 h 94"/>
                  <a:gd name="T48" fmla="*/ 0 w 106"/>
                  <a:gd name="T49" fmla="*/ 0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6" h="94">
                    <a:moveTo>
                      <a:pt x="106" y="94"/>
                    </a:moveTo>
                    <a:lnTo>
                      <a:pt x="102" y="90"/>
                    </a:lnTo>
                    <a:lnTo>
                      <a:pt x="99" y="85"/>
                    </a:lnTo>
                    <a:lnTo>
                      <a:pt x="96" y="80"/>
                    </a:lnTo>
                    <a:lnTo>
                      <a:pt x="92" y="75"/>
                    </a:lnTo>
                    <a:lnTo>
                      <a:pt x="88" y="71"/>
                    </a:lnTo>
                    <a:lnTo>
                      <a:pt x="85" y="67"/>
                    </a:lnTo>
                    <a:lnTo>
                      <a:pt x="80" y="62"/>
                    </a:lnTo>
                    <a:lnTo>
                      <a:pt x="76" y="58"/>
                    </a:lnTo>
                    <a:lnTo>
                      <a:pt x="72" y="53"/>
                    </a:lnTo>
                    <a:lnTo>
                      <a:pt x="68" y="49"/>
                    </a:lnTo>
                    <a:lnTo>
                      <a:pt x="64" y="44"/>
                    </a:lnTo>
                    <a:lnTo>
                      <a:pt x="59" y="41"/>
                    </a:lnTo>
                    <a:lnTo>
                      <a:pt x="55" y="36"/>
                    </a:lnTo>
                    <a:lnTo>
                      <a:pt x="51" y="33"/>
                    </a:lnTo>
                    <a:lnTo>
                      <a:pt x="46" y="29"/>
                    </a:lnTo>
                    <a:lnTo>
                      <a:pt x="40" y="25"/>
                    </a:lnTo>
                    <a:lnTo>
                      <a:pt x="36" y="22"/>
                    </a:lnTo>
                    <a:lnTo>
                      <a:pt x="31" y="19"/>
                    </a:lnTo>
                    <a:lnTo>
                      <a:pt x="26" y="15"/>
                    </a:lnTo>
                    <a:lnTo>
                      <a:pt x="21" y="12"/>
                    </a:lnTo>
                    <a:lnTo>
                      <a:pt x="17" y="9"/>
                    </a:lnTo>
                    <a:lnTo>
                      <a:pt x="12" y="5"/>
                    </a:lnTo>
                    <a:lnTo>
                      <a:pt x="7"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37" name="Freeform 712"/>
              <p:cNvSpPr>
                <a:spLocks/>
              </p:cNvSpPr>
              <p:nvPr/>
            </p:nvSpPr>
            <p:spPr bwMode="auto">
              <a:xfrm>
                <a:off x="2855" y="2224"/>
                <a:ext cx="12" cy="8"/>
              </a:xfrm>
              <a:custGeom>
                <a:avLst/>
                <a:gdLst>
                  <a:gd name="T0" fmla="*/ 12 w 59"/>
                  <a:gd name="T1" fmla="*/ 0 h 41"/>
                  <a:gd name="T2" fmla="*/ 9 w 59"/>
                  <a:gd name="T3" fmla="*/ 2 h 41"/>
                  <a:gd name="T4" fmla="*/ 6 w 59"/>
                  <a:gd name="T5" fmla="*/ 4 h 41"/>
                  <a:gd name="T6" fmla="*/ 3 w 59"/>
                  <a:gd name="T7" fmla="*/ 6 h 41"/>
                  <a:gd name="T8" fmla="*/ 0 w 59"/>
                  <a:gd name="T9" fmla="*/ 8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 h="41">
                    <a:moveTo>
                      <a:pt x="59" y="0"/>
                    </a:moveTo>
                    <a:lnTo>
                      <a:pt x="45" y="10"/>
                    </a:lnTo>
                    <a:lnTo>
                      <a:pt x="30" y="20"/>
                    </a:lnTo>
                    <a:lnTo>
                      <a:pt x="15" y="31"/>
                    </a:lnTo>
                    <a:lnTo>
                      <a:pt x="0" y="4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38" name="Freeform 713"/>
              <p:cNvSpPr>
                <a:spLocks/>
              </p:cNvSpPr>
              <p:nvPr/>
            </p:nvSpPr>
            <p:spPr bwMode="auto">
              <a:xfrm>
                <a:off x="2855" y="2232"/>
                <a:ext cx="7" cy="29"/>
              </a:xfrm>
              <a:custGeom>
                <a:avLst/>
                <a:gdLst>
                  <a:gd name="T0" fmla="*/ 0 w 36"/>
                  <a:gd name="T1" fmla="*/ 0 h 144"/>
                  <a:gd name="T2" fmla="*/ 0 w 36"/>
                  <a:gd name="T3" fmla="*/ 1 h 144"/>
                  <a:gd name="T4" fmla="*/ 0 w 36"/>
                  <a:gd name="T5" fmla="*/ 2 h 144"/>
                  <a:gd name="T6" fmla="*/ 0 w 36"/>
                  <a:gd name="T7" fmla="*/ 4 h 144"/>
                  <a:gd name="T8" fmla="*/ 0 w 36"/>
                  <a:gd name="T9" fmla="*/ 5 h 144"/>
                  <a:gd name="T10" fmla="*/ 0 w 36"/>
                  <a:gd name="T11" fmla="*/ 6 h 144"/>
                  <a:gd name="T12" fmla="*/ 1 w 36"/>
                  <a:gd name="T13" fmla="*/ 8 h 144"/>
                  <a:gd name="T14" fmla="*/ 1 w 36"/>
                  <a:gd name="T15" fmla="*/ 9 h 144"/>
                  <a:gd name="T16" fmla="*/ 1 w 36"/>
                  <a:gd name="T17" fmla="*/ 10 h 144"/>
                  <a:gd name="T18" fmla="*/ 1 w 36"/>
                  <a:gd name="T19" fmla="*/ 11 h 144"/>
                  <a:gd name="T20" fmla="*/ 1 w 36"/>
                  <a:gd name="T21" fmla="*/ 12 h 144"/>
                  <a:gd name="T22" fmla="*/ 2 w 36"/>
                  <a:gd name="T23" fmla="*/ 14 h 144"/>
                  <a:gd name="T24" fmla="*/ 2 w 36"/>
                  <a:gd name="T25" fmla="*/ 15 h 144"/>
                  <a:gd name="T26" fmla="*/ 2 w 36"/>
                  <a:gd name="T27" fmla="*/ 16 h 144"/>
                  <a:gd name="T28" fmla="*/ 3 w 36"/>
                  <a:gd name="T29" fmla="*/ 18 h 144"/>
                  <a:gd name="T30" fmla="*/ 3 w 36"/>
                  <a:gd name="T31" fmla="*/ 19 h 144"/>
                  <a:gd name="T32" fmla="*/ 3 w 36"/>
                  <a:gd name="T33" fmla="*/ 20 h 144"/>
                  <a:gd name="T34" fmla="*/ 4 w 36"/>
                  <a:gd name="T35" fmla="*/ 21 h 144"/>
                  <a:gd name="T36" fmla="*/ 4 w 36"/>
                  <a:gd name="T37" fmla="*/ 22 h 144"/>
                  <a:gd name="T38" fmla="*/ 4 w 36"/>
                  <a:gd name="T39" fmla="*/ 23 h 144"/>
                  <a:gd name="T40" fmla="*/ 5 w 36"/>
                  <a:gd name="T41" fmla="*/ 24 h 144"/>
                  <a:gd name="T42" fmla="*/ 5 w 36"/>
                  <a:gd name="T43" fmla="*/ 26 h 144"/>
                  <a:gd name="T44" fmla="*/ 6 w 36"/>
                  <a:gd name="T45" fmla="*/ 27 h 144"/>
                  <a:gd name="T46" fmla="*/ 6 w 36"/>
                  <a:gd name="T47" fmla="*/ 28 h 144"/>
                  <a:gd name="T48" fmla="*/ 7 w 36"/>
                  <a:gd name="T49" fmla="*/ 29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 h="144">
                    <a:moveTo>
                      <a:pt x="0" y="0"/>
                    </a:moveTo>
                    <a:lnTo>
                      <a:pt x="0" y="7"/>
                    </a:lnTo>
                    <a:lnTo>
                      <a:pt x="1" y="12"/>
                    </a:lnTo>
                    <a:lnTo>
                      <a:pt x="1" y="19"/>
                    </a:lnTo>
                    <a:lnTo>
                      <a:pt x="1" y="26"/>
                    </a:lnTo>
                    <a:lnTo>
                      <a:pt x="2" y="31"/>
                    </a:lnTo>
                    <a:lnTo>
                      <a:pt x="3" y="38"/>
                    </a:lnTo>
                    <a:lnTo>
                      <a:pt x="4" y="44"/>
                    </a:lnTo>
                    <a:lnTo>
                      <a:pt x="5" y="50"/>
                    </a:lnTo>
                    <a:lnTo>
                      <a:pt x="6" y="57"/>
                    </a:lnTo>
                    <a:lnTo>
                      <a:pt x="7" y="62"/>
                    </a:lnTo>
                    <a:lnTo>
                      <a:pt x="8" y="69"/>
                    </a:lnTo>
                    <a:lnTo>
                      <a:pt x="10" y="75"/>
                    </a:lnTo>
                    <a:lnTo>
                      <a:pt x="11" y="81"/>
                    </a:lnTo>
                    <a:lnTo>
                      <a:pt x="13" y="87"/>
                    </a:lnTo>
                    <a:lnTo>
                      <a:pt x="15" y="92"/>
                    </a:lnTo>
                    <a:lnTo>
                      <a:pt x="16" y="99"/>
                    </a:lnTo>
                    <a:lnTo>
                      <a:pt x="18" y="105"/>
                    </a:lnTo>
                    <a:lnTo>
                      <a:pt x="20" y="110"/>
                    </a:lnTo>
                    <a:lnTo>
                      <a:pt x="23" y="116"/>
                    </a:lnTo>
                    <a:lnTo>
                      <a:pt x="25" y="121"/>
                    </a:lnTo>
                    <a:lnTo>
                      <a:pt x="28" y="127"/>
                    </a:lnTo>
                    <a:lnTo>
                      <a:pt x="31" y="132"/>
                    </a:lnTo>
                    <a:lnTo>
                      <a:pt x="33" y="138"/>
                    </a:lnTo>
                    <a:lnTo>
                      <a:pt x="36" y="14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39" name="Line 714"/>
              <p:cNvSpPr>
                <a:spLocks noChangeShapeType="1"/>
              </p:cNvSpPr>
              <p:nvPr/>
            </p:nvSpPr>
            <p:spPr bwMode="auto">
              <a:xfrm flipH="1" flipV="1">
                <a:off x="2862" y="2261"/>
                <a:ext cx="3"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40" name="Line 715"/>
              <p:cNvSpPr>
                <a:spLocks noChangeShapeType="1"/>
              </p:cNvSpPr>
              <p:nvPr/>
            </p:nvSpPr>
            <p:spPr bwMode="auto">
              <a:xfrm>
                <a:off x="2941" y="2221"/>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41" name="Freeform 716"/>
              <p:cNvSpPr>
                <a:spLocks/>
              </p:cNvSpPr>
              <p:nvPr/>
            </p:nvSpPr>
            <p:spPr bwMode="auto">
              <a:xfrm>
                <a:off x="2925" y="2197"/>
                <a:ext cx="16" cy="24"/>
              </a:xfrm>
              <a:custGeom>
                <a:avLst/>
                <a:gdLst>
                  <a:gd name="T0" fmla="*/ 16 w 78"/>
                  <a:gd name="T1" fmla="*/ 24 h 121"/>
                  <a:gd name="T2" fmla="*/ 16 w 78"/>
                  <a:gd name="T3" fmla="*/ 23 h 121"/>
                  <a:gd name="T4" fmla="*/ 15 w 78"/>
                  <a:gd name="T5" fmla="*/ 22 h 121"/>
                  <a:gd name="T6" fmla="*/ 15 w 78"/>
                  <a:gd name="T7" fmla="*/ 21 h 121"/>
                  <a:gd name="T8" fmla="*/ 14 w 78"/>
                  <a:gd name="T9" fmla="*/ 20 h 121"/>
                  <a:gd name="T10" fmla="*/ 14 w 78"/>
                  <a:gd name="T11" fmla="*/ 18 h 121"/>
                  <a:gd name="T12" fmla="*/ 13 w 78"/>
                  <a:gd name="T13" fmla="*/ 17 h 121"/>
                  <a:gd name="T14" fmla="*/ 13 w 78"/>
                  <a:gd name="T15" fmla="*/ 16 h 121"/>
                  <a:gd name="T16" fmla="*/ 12 w 78"/>
                  <a:gd name="T17" fmla="*/ 15 h 121"/>
                  <a:gd name="T18" fmla="*/ 11 w 78"/>
                  <a:gd name="T19" fmla="*/ 14 h 121"/>
                  <a:gd name="T20" fmla="*/ 11 w 78"/>
                  <a:gd name="T21" fmla="*/ 13 h 121"/>
                  <a:gd name="T22" fmla="*/ 10 w 78"/>
                  <a:gd name="T23" fmla="*/ 12 h 121"/>
                  <a:gd name="T24" fmla="*/ 9 w 78"/>
                  <a:gd name="T25" fmla="*/ 11 h 121"/>
                  <a:gd name="T26" fmla="*/ 9 w 78"/>
                  <a:gd name="T27" fmla="*/ 10 h 121"/>
                  <a:gd name="T28" fmla="*/ 8 w 78"/>
                  <a:gd name="T29" fmla="*/ 9 h 121"/>
                  <a:gd name="T30" fmla="*/ 7 w 78"/>
                  <a:gd name="T31" fmla="*/ 8 h 121"/>
                  <a:gd name="T32" fmla="*/ 7 w 78"/>
                  <a:gd name="T33" fmla="*/ 7 h 121"/>
                  <a:gd name="T34" fmla="*/ 6 w 78"/>
                  <a:gd name="T35" fmla="*/ 6 h 121"/>
                  <a:gd name="T36" fmla="*/ 5 w 78"/>
                  <a:gd name="T37" fmla="*/ 5 h 121"/>
                  <a:gd name="T38" fmla="*/ 4 w 78"/>
                  <a:gd name="T39" fmla="*/ 4 h 121"/>
                  <a:gd name="T40" fmla="*/ 3 w 78"/>
                  <a:gd name="T41" fmla="*/ 4 h 121"/>
                  <a:gd name="T42" fmla="*/ 2 w 78"/>
                  <a:gd name="T43" fmla="*/ 3 h 121"/>
                  <a:gd name="T44" fmla="*/ 2 w 78"/>
                  <a:gd name="T45" fmla="*/ 2 h 121"/>
                  <a:gd name="T46" fmla="*/ 1 w 78"/>
                  <a:gd name="T47" fmla="*/ 1 h 121"/>
                  <a:gd name="T48" fmla="*/ 0 w 78"/>
                  <a:gd name="T49" fmla="*/ 0 h 1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8" h="121">
                    <a:moveTo>
                      <a:pt x="78" y="121"/>
                    </a:moveTo>
                    <a:lnTo>
                      <a:pt x="76" y="116"/>
                    </a:lnTo>
                    <a:lnTo>
                      <a:pt x="74" y="110"/>
                    </a:lnTo>
                    <a:lnTo>
                      <a:pt x="72" y="105"/>
                    </a:lnTo>
                    <a:lnTo>
                      <a:pt x="69" y="99"/>
                    </a:lnTo>
                    <a:lnTo>
                      <a:pt x="67" y="93"/>
                    </a:lnTo>
                    <a:lnTo>
                      <a:pt x="65" y="88"/>
                    </a:lnTo>
                    <a:lnTo>
                      <a:pt x="62" y="82"/>
                    </a:lnTo>
                    <a:lnTo>
                      <a:pt x="58" y="78"/>
                    </a:lnTo>
                    <a:lnTo>
                      <a:pt x="55" y="72"/>
                    </a:lnTo>
                    <a:lnTo>
                      <a:pt x="52" y="67"/>
                    </a:lnTo>
                    <a:lnTo>
                      <a:pt x="49" y="61"/>
                    </a:lnTo>
                    <a:lnTo>
                      <a:pt x="46" y="57"/>
                    </a:lnTo>
                    <a:lnTo>
                      <a:pt x="43" y="51"/>
                    </a:lnTo>
                    <a:lnTo>
                      <a:pt x="39" y="47"/>
                    </a:lnTo>
                    <a:lnTo>
                      <a:pt x="36" y="41"/>
                    </a:lnTo>
                    <a:lnTo>
                      <a:pt x="32" y="37"/>
                    </a:lnTo>
                    <a:lnTo>
                      <a:pt x="29" y="31"/>
                    </a:lnTo>
                    <a:lnTo>
                      <a:pt x="25" y="27"/>
                    </a:lnTo>
                    <a:lnTo>
                      <a:pt x="20" y="22"/>
                    </a:lnTo>
                    <a:lnTo>
                      <a:pt x="16" y="18"/>
                    </a:lnTo>
                    <a:lnTo>
                      <a:pt x="12" y="13"/>
                    </a:lnTo>
                    <a:lnTo>
                      <a:pt x="8" y="9"/>
                    </a:lnTo>
                    <a:lnTo>
                      <a:pt x="4" y="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42" name="Freeform 717"/>
              <p:cNvSpPr>
                <a:spLocks/>
              </p:cNvSpPr>
              <p:nvPr/>
            </p:nvSpPr>
            <p:spPr bwMode="auto">
              <a:xfrm>
                <a:off x="2911" y="2197"/>
                <a:ext cx="14" cy="4"/>
              </a:xfrm>
              <a:custGeom>
                <a:avLst/>
                <a:gdLst>
                  <a:gd name="T0" fmla="*/ 14 w 68"/>
                  <a:gd name="T1" fmla="*/ 0 h 23"/>
                  <a:gd name="T2" fmla="*/ 10 w 68"/>
                  <a:gd name="T3" fmla="*/ 1 h 23"/>
                  <a:gd name="T4" fmla="*/ 7 w 68"/>
                  <a:gd name="T5" fmla="*/ 2 h 23"/>
                  <a:gd name="T6" fmla="*/ 4 w 68"/>
                  <a:gd name="T7" fmla="*/ 3 h 23"/>
                  <a:gd name="T8" fmla="*/ 0 w 68"/>
                  <a:gd name="T9" fmla="*/ 4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23">
                    <a:moveTo>
                      <a:pt x="68" y="0"/>
                    </a:moveTo>
                    <a:lnTo>
                      <a:pt x="50" y="5"/>
                    </a:lnTo>
                    <a:lnTo>
                      <a:pt x="33" y="11"/>
                    </a:lnTo>
                    <a:lnTo>
                      <a:pt x="17" y="18"/>
                    </a:lnTo>
                    <a:lnTo>
                      <a:pt x="0" y="2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43" name="Freeform 718"/>
              <p:cNvSpPr>
                <a:spLocks/>
              </p:cNvSpPr>
              <p:nvPr/>
            </p:nvSpPr>
            <p:spPr bwMode="auto">
              <a:xfrm>
                <a:off x="2910" y="2201"/>
                <a:ext cx="1" cy="30"/>
              </a:xfrm>
              <a:custGeom>
                <a:avLst/>
                <a:gdLst>
                  <a:gd name="T0" fmla="*/ 1 w 9"/>
                  <a:gd name="T1" fmla="*/ 0 h 148"/>
                  <a:gd name="T2" fmla="*/ 1 w 9"/>
                  <a:gd name="T3" fmla="*/ 1 h 148"/>
                  <a:gd name="T4" fmla="*/ 1 w 9"/>
                  <a:gd name="T5" fmla="*/ 3 h 148"/>
                  <a:gd name="T6" fmla="*/ 1 w 9"/>
                  <a:gd name="T7" fmla="*/ 4 h 148"/>
                  <a:gd name="T8" fmla="*/ 0 w 9"/>
                  <a:gd name="T9" fmla="*/ 5 h 148"/>
                  <a:gd name="T10" fmla="*/ 0 w 9"/>
                  <a:gd name="T11" fmla="*/ 6 h 148"/>
                  <a:gd name="T12" fmla="*/ 0 w 9"/>
                  <a:gd name="T13" fmla="*/ 8 h 148"/>
                  <a:gd name="T14" fmla="*/ 0 w 9"/>
                  <a:gd name="T15" fmla="*/ 9 h 148"/>
                  <a:gd name="T16" fmla="*/ 0 w 9"/>
                  <a:gd name="T17" fmla="*/ 10 h 148"/>
                  <a:gd name="T18" fmla="*/ 0 w 9"/>
                  <a:gd name="T19" fmla="*/ 12 h 148"/>
                  <a:gd name="T20" fmla="*/ 0 w 9"/>
                  <a:gd name="T21" fmla="*/ 13 h 148"/>
                  <a:gd name="T22" fmla="*/ 0 w 9"/>
                  <a:gd name="T23" fmla="*/ 14 h 148"/>
                  <a:gd name="T24" fmla="*/ 0 w 9"/>
                  <a:gd name="T25" fmla="*/ 15 h 148"/>
                  <a:gd name="T26" fmla="*/ 0 w 9"/>
                  <a:gd name="T27" fmla="*/ 17 h 148"/>
                  <a:gd name="T28" fmla="*/ 0 w 9"/>
                  <a:gd name="T29" fmla="*/ 18 h 148"/>
                  <a:gd name="T30" fmla="*/ 0 w 9"/>
                  <a:gd name="T31" fmla="*/ 19 h 148"/>
                  <a:gd name="T32" fmla="*/ 0 w 9"/>
                  <a:gd name="T33" fmla="*/ 20 h 148"/>
                  <a:gd name="T34" fmla="*/ 0 w 9"/>
                  <a:gd name="T35" fmla="*/ 21 h 148"/>
                  <a:gd name="T36" fmla="*/ 0 w 9"/>
                  <a:gd name="T37" fmla="*/ 23 h 148"/>
                  <a:gd name="T38" fmla="*/ 0 w 9"/>
                  <a:gd name="T39" fmla="*/ 24 h 148"/>
                  <a:gd name="T40" fmla="*/ 0 w 9"/>
                  <a:gd name="T41" fmla="*/ 25 h 148"/>
                  <a:gd name="T42" fmla="*/ 1 w 9"/>
                  <a:gd name="T43" fmla="*/ 27 h 148"/>
                  <a:gd name="T44" fmla="*/ 1 w 9"/>
                  <a:gd name="T45" fmla="*/ 28 h 148"/>
                  <a:gd name="T46" fmla="*/ 1 w 9"/>
                  <a:gd name="T47" fmla="*/ 29 h 148"/>
                  <a:gd name="T48" fmla="*/ 1 w 9"/>
                  <a:gd name="T49" fmla="*/ 30 h 1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 h="148">
                    <a:moveTo>
                      <a:pt x="9" y="0"/>
                    </a:moveTo>
                    <a:lnTo>
                      <a:pt x="7" y="7"/>
                    </a:lnTo>
                    <a:lnTo>
                      <a:pt x="6" y="13"/>
                    </a:lnTo>
                    <a:lnTo>
                      <a:pt x="5" y="19"/>
                    </a:lnTo>
                    <a:lnTo>
                      <a:pt x="4" y="25"/>
                    </a:lnTo>
                    <a:lnTo>
                      <a:pt x="3" y="31"/>
                    </a:lnTo>
                    <a:lnTo>
                      <a:pt x="2" y="38"/>
                    </a:lnTo>
                    <a:lnTo>
                      <a:pt x="2" y="44"/>
                    </a:lnTo>
                    <a:lnTo>
                      <a:pt x="1" y="50"/>
                    </a:lnTo>
                    <a:lnTo>
                      <a:pt x="1" y="57"/>
                    </a:lnTo>
                    <a:lnTo>
                      <a:pt x="1" y="63"/>
                    </a:lnTo>
                    <a:lnTo>
                      <a:pt x="0" y="69"/>
                    </a:lnTo>
                    <a:lnTo>
                      <a:pt x="0" y="76"/>
                    </a:lnTo>
                    <a:lnTo>
                      <a:pt x="0" y="82"/>
                    </a:lnTo>
                    <a:lnTo>
                      <a:pt x="1" y="88"/>
                    </a:lnTo>
                    <a:lnTo>
                      <a:pt x="1" y="94"/>
                    </a:lnTo>
                    <a:lnTo>
                      <a:pt x="1" y="100"/>
                    </a:lnTo>
                    <a:lnTo>
                      <a:pt x="2" y="106"/>
                    </a:lnTo>
                    <a:lnTo>
                      <a:pt x="3" y="113"/>
                    </a:lnTo>
                    <a:lnTo>
                      <a:pt x="3" y="118"/>
                    </a:lnTo>
                    <a:lnTo>
                      <a:pt x="4" y="125"/>
                    </a:lnTo>
                    <a:lnTo>
                      <a:pt x="5" y="131"/>
                    </a:lnTo>
                    <a:lnTo>
                      <a:pt x="6" y="137"/>
                    </a:lnTo>
                    <a:lnTo>
                      <a:pt x="7" y="143"/>
                    </a:lnTo>
                    <a:lnTo>
                      <a:pt x="9" y="14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44" name="Line 719"/>
              <p:cNvSpPr>
                <a:spLocks noChangeShapeType="1"/>
              </p:cNvSpPr>
              <p:nvPr/>
            </p:nvSpPr>
            <p:spPr bwMode="auto">
              <a:xfrm flipH="1" flipV="1">
                <a:off x="2911" y="2231"/>
                <a:ext cx="2"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45" name="Line 720"/>
              <p:cNvSpPr>
                <a:spLocks noChangeShapeType="1"/>
              </p:cNvSpPr>
              <p:nvPr/>
            </p:nvSpPr>
            <p:spPr bwMode="auto">
              <a:xfrm>
                <a:off x="2996" y="2215"/>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46" name="Line 721"/>
              <p:cNvSpPr>
                <a:spLocks noChangeShapeType="1"/>
              </p:cNvSpPr>
              <p:nvPr/>
            </p:nvSpPr>
            <p:spPr bwMode="auto">
              <a:xfrm>
                <a:off x="2996" y="2215"/>
                <a:ext cx="0"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47" name="Freeform 722"/>
              <p:cNvSpPr>
                <a:spLocks/>
              </p:cNvSpPr>
              <p:nvPr/>
            </p:nvSpPr>
            <p:spPr bwMode="auto">
              <a:xfrm>
                <a:off x="2987" y="2187"/>
                <a:ext cx="9" cy="28"/>
              </a:xfrm>
              <a:custGeom>
                <a:avLst/>
                <a:gdLst>
                  <a:gd name="T0" fmla="*/ 9 w 46"/>
                  <a:gd name="T1" fmla="*/ 28 h 139"/>
                  <a:gd name="T2" fmla="*/ 9 w 46"/>
                  <a:gd name="T3" fmla="*/ 27 h 139"/>
                  <a:gd name="T4" fmla="*/ 9 w 46"/>
                  <a:gd name="T5" fmla="*/ 26 h 139"/>
                  <a:gd name="T6" fmla="*/ 9 w 46"/>
                  <a:gd name="T7" fmla="*/ 24 h 139"/>
                  <a:gd name="T8" fmla="*/ 8 w 46"/>
                  <a:gd name="T9" fmla="*/ 23 h 139"/>
                  <a:gd name="T10" fmla="*/ 8 w 46"/>
                  <a:gd name="T11" fmla="*/ 22 h 139"/>
                  <a:gd name="T12" fmla="*/ 8 w 46"/>
                  <a:gd name="T13" fmla="*/ 21 h 139"/>
                  <a:gd name="T14" fmla="*/ 8 w 46"/>
                  <a:gd name="T15" fmla="*/ 20 h 139"/>
                  <a:gd name="T16" fmla="*/ 7 w 46"/>
                  <a:gd name="T17" fmla="*/ 18 h 139"/>
                  <a:gd name="T18" fmla="*/ 7 w 46"/>
                  <a:gd name="T19" fmla="*/ 17 h 139"/>
                  <a:gd name="T20" fmla="*/ 7 w 46"/>
                  <a:gd name="T21" fmla="*/ 16 h 139"/>
                  <a:gd name="T22" fmla="*/ 6 w 46"/>
                  <a:gd name="T23" fmla="*/ 15 h 139"/>
                  <a:gd name="T24" fmla="*/ 6 w 46"/>
                  <a:gd name="T25" fmla="*/ 13 h 139"/>
                  <a:gd name="T26" fmla="*/ 6 w 46"/>
                  <a:gd name="T27" fmla="*/ 12 h 139"/>
                  <a:gd name="T28" fmla="*/ 5 w 46"/>
                  <a:gd name="T29" fmla="*/ 11 h 139"/>
                  <a:gd name="T30" fmla="*/ 5 w 46"/>
                  <a:gd name="T31" fmla="*/ 10 h 139"/>
                  <a:gd name="T32" fmla="*/ 5 w 46"/>
                  <a:gd name="T33" fmla="*/ 9 h 139"/>
                  <a:gd name="T34" fmla="*/ 4 w 46"/>
                  <a:gd name="T35" fmla="*/ 8 h 139"/>
                  <a:gd name="T36" fmla="*/ 4 w 46"/>
                  <a:gd name="T37" fmla="*/ 6 h 139"/>
                  <a:gd name="T38" fmla="*/ 3 w 46"/>
                  <a:gd name="T39" fmla="*/ 5 h 139"/>
                  <a:gd name="T40" fmla="*/ 2 w 46"/>
                  <a:gd name="T41" fmla="*/ 4 h 139"/>
                  <a:gd name="T42" fmla="*/ 2 w 46"/>
                  <a:gd name="T43" fmla="*/ 3 h 139"/>
                  <a:gd name="T44" fmla="*/ 1 w 46"/>
                  <a:gd name="T45" fmla="*/ 2 h 139"/>
                  <a:gd name="T46" fmla="*/ 1 w 46"/>
                  <a:gd name="T47" fmla="*/ 1 h 139"/>
                  <a:gd name="T48" fmla="*/ 0 w 46"/>
                  <a:gd name="T49" fmla="*/ 0 h 1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139">
                    <a:moveTo>
                      <a:pt x="46" y="139"/>
                    </a:moveTo>
                    <a:lnTo>
                      <a:pt x="46" y="132"/>
                    </a:lnTo>
                    <a:lnTo>
                      <a:pt x="45" y="127"/>
                    </a:lnTo>
                    <a:lnTo>
                      <a:pt x="44" y="120"/>
                    </a:lnTo>
                    <a:lnTo>
                      <a:pt x="43" y="115"/>
                    </a:lnTo>
                    <a:lnTo>
                      <a:pt x="42" y="109"/>
                    </a:lnTo>
                    <a:lnTo>
                      <a:pt x="41" y="102"/>
                    </a:lnTo>
                    <a:lnTo>
                      <a:pt x="40" y="97"/>
                    </a:lnTo>
                    <a:lnTo>
                      <a:pt x="38" y="90"/>
                    </a:lnTo>
                    <a:lnTo>
                      <a:pt x="37" y="85"/>
                    </a:lnTo>
                    <a:lnTo>
                      <a:pt x="35" y="79"/>
                    </a:lnTo>
                    <a:lnTo>
                      <a:pt x="33" y="72"/>
                    </a:lnTo>
                    <a:lnTo>
                      <a:pt x="31" y="67"/>
                    </a:lnTo>
                    <a:lnTo>
                      <a:pt x="29" y="61"/>
                    </a:lnTo>
                    <a:lnTo>
                      <a:pt x="27" y="56"/>
                    </a:lnTo>
                    <a:lnTo>
                      <a:pt x="25" y="49"/>
                    </a:lnTo>
                    <a:lnTo>
                      <a:pt x="23" y="43"/>
                    </a:lnTo>
                    <a:lnTo>
                      <a:pt x="20" y="38"/>
                    </a:lnTo>
                    <a:lnTo>
                      <a:pt x="18" y="32"/>
                    </a:lnTo>
                    <a:lnTo>
                      <a:pt x="14" y="27"/>
                    </a:lnTo>
                    <a:lnTo>
                      <a:pt x="12" y="21"/>
                    </a:lnTo>
                    <a:lnTo>
                      <a:pt x="9" y="15"/>
                    </a:lnTo>
                    <a:lnTo>
                      <a:pt x="6" y="10"/>
                    </a:lnTo>
                    <a:lnTo>
                      <a:pt x="3" y="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48" name="Freeform 723"/>
              <p:cNvSpPr>
                <a:spLocks/>
              </p:cNvSpPr>
              <p:nvPr/>
            </p:nvSpPr>
            <p:spPr bwMode="auto">
              <a:xfrm>
                <a:off x="2973" y="2187"/>
                <a:ext cx="14" cy="1"/>
              </a:xfrm>
              <a:custGeom>
                <a:avLst/>
                <a:gdLst>
                  <a:gd name="T0" fmla="*/ 14 w 71"/>
                  <a:gd name="T1" fmla="*/ 0 h 3"/>
                  <a:gd name="T2" fmla="*/ 10 w 71"/>
                  <a:gd name="T3" fmla="*/ 0 h 3"/>
                  <a:gd name="T4" fmla="*/ 7 w 71"/>
                  <a:gd name="T5" fmla="*/ 0 h 3"/>
                  <a:gd name="T6" fmla="*/ 4 w 71"/>
                  <a:gd name="T7" fmla="*/ 1 h 3"/>
                  <a:gd name="T8" fmla="*/ 0 w 71"/>
                  <a:gd name="T9" fmla="*/ 1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3">
                    <a:moveTo>
                      <a:pt x="71" y="0"/>
                    </a:moveTo>
                    <a:lnTo>
                      <a:pt x="53" y="0"/>
                    </a:lnTo>
                    <a:lnTo>
                      <a:pt x="35" y="1"/>
                    </a:lnTo>
                    <a:lnTo>
                      <a:pt x="18" y="2"/>
                    </a:lnTo>
                    <a:lnTo>
                      <a:pt x="0" y="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49" name="Freeform 724"/>
              <p:cNvSpPr>
                <a:spLocks/>
              </p:cNvSpPr>
              <p:nvPr/>
            </p:nvSpPr>
            <p:spPr bwMode="auto">
              <a:xfrm>
                <a:off x="2966" y="2188"/>
                <a:ext cx="7" cy="28"/>
              </a:xfrm>
              <a:custGeom>
                <a:avLst/>
                <a:gdLst>
                  <a:gd name="T0" fmla="*/ 7 w 36"/>
                  <a:gd name="T1" fmla="*/ 0 h 143"/>
                  <a:gd name="T2" fmla="*/ 6 w 36"/>
                  <a:gd name="T3" fmla="*/ 1 h 143"/>
                  <a:gd name="T4" fmla="*/ 6 w 36"/>
                  <a:gd name="T5" fmla="*/ 2 h 143"/>
                  <a:gd name="T6" fmla="*/ 5 w 36"/>
                  <a:gd name="T7" fmla="*/ 3 h 143"/>
                  <a:gd name="T8" fmla="*/ 5 w 36"/>
                  <a:gd name="T9" fmla="*/ 4 h 143"/>
                  <a:gd name="T10" fmla="*/ 4 w 36"/>
                  <a:gd name="T11" fmla="*/ 5 h 143"/>
                  <a:gd name="T12" fmla="*/ 4 w 36"/>
                  <a:gd name="T13" fmla="*/ 7 h 143"/>
                  <a:gd name="T14" fmla="*/ 4 w 36"/>
                  <a:gd name="T15" fmla="*/ 8 h 143"/>
                  <a:gd name="T16" fmla="*/ 3 w 36"/>
                  <a:gd name="T17" fmla="*/ 9 h 143"/>
                  <a:gd name="T18" fmla="*/ 3 w 36"/>
                  <a:gd name="T19" fmla="*/ 10 h 143"/>
                  <a:gd name="T20" fmla="*/ 3 w 36"/>
                  <a:gd name="T21" fmla="*/ 11 h 143"/>
                  <a:gd name="T22" fmla="*/ 2 w 36"/>
                  <a:gd name="T23" fmla="*/ 13 h 143"/>
                  <a:gd name="T24" fmla="*/ 2 w 36"/>
                  <a:gd name="T25" fmla="*/ 14 h 143"/>
                  <a:gd name="T26" fmla="*/ 2 w 36"/>
                  <a:gd name="T27" fmla="*/ 15 h 143"/>
                  <a:gd name="T28" fmla="*/ 1 w 36"/>
                  <a:gd name="T29" fmla="*/ 16 h 143"/>
                  <a:gd name="T30" fmla="*/ 1 w 36"/>
                  <a:gd name="T31" fmla="*/ 17 h 143"/>
                  <a:gd name="T32" fmla="*/ 1 w 36"/>
                  <a:gd name="T33" fmla="*/ 19 h 143"/>
                  <a:gd name="T34" fmla="*/ 1 w 36"/>
                  <a:gd name="T35" fmla="*/ 20 h 143"/>
                  <a:gd name="T36" fmla="*/ 1 w 36"/>
                  <a:gd name="T37" fmla="*/ 21 h 143"/>
                  <a:gd name="T38" fmla="*/ 0 w 36"/>
                  <a:gd name="T39" fmla="*/ 22 h 143"/>
                  <a:gd name="T40" fmla="*/ 0 w 36"/>
                  <a:gd name="T41" fmla="*/ 23 h 143"/>
                  <a:gd name="T42" fmla="*/ 0 w 36"/>
                  <a:gd name="T43" fmla="*/ 24 h 143"/>
                  <a:gd name="T44" fmla="*/ 0 w 36"/>
                  <a:gd name="T45" fmla="*/ 26 h 143"/>
                  <a:gd name="T46" fmla="*/ 0 w 36"/>
                  <a:gd name="T47" fmla="*/ 27 h 143"/>
                  <a:gd name="T48" fmla="*/ 0 w 36"/>
                  <a:gd name="T49" fmla="*/ 28 h 14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 h="143">
                    <a:moveTo>
                      <a:pt x="36" y="0"/>
                    </a:moveTo>
                    <a:lnTo>
                      <a:pt x="33" y="6"/>
                    </a:lnTo>
                    <a:lnTo>
                      <a:pt x="30" y="11"/>
                    </a:lnTo>
                    <a:lnTo>
                      <a:pt x="28" y="17"/>
                    </a:lnTo>
                    <a:lnTo>
                      <a:pt x="25" y="22"/>
                    </a:lnTo>
                    <a:lnTo>
                      <a:pt x="23" y="28"/>
                    </a:lnTo>
                    <a:lnTo>
                      <a:pt x="21" y="35"/>
                    </a:lnTo>
                    <a:lnTo>
                      <a:pt x="19" y="40"/>
                    </a:lnTo>
                    <a:lnTo>
                      <a:pt x="17" y="46"/>
                    </a:lnTo>
                    <a:lnTo>
                      <a:pt x="15" y="51"/>
                    </a:lnTo>
                    <a:lnTo>
                      <a:pt x="13" y="58"/>
                    </a:lnTo>
                    <a:lnTo>
                      <a:pt x="12" y="64"/>
                    </a:lnTo>
                    <a:lnTo>
                      <a:pt x="10" y="70"/>
                    </a:lnTo>
                    <a:lnTo>
                      <a:pt x="8" y="76"/>
                    </a:lnTo>
                    <a:lnTo>
                      <a:pt x="6" y="83"/>
                    </a:lnTo>
                    <a:lnTo>
                      <a:pt x="5" y="88"/>
                    </a:lnTo>
                    <a:lnTo>
                      <a:pt x="4" y="95"/>
                    </a:lnTo>
                    <a:lnTo>
                      <a:pt x="3" y="100"/>
                    </a:lnTo>
                    <a:lnTo>
                      <a:pt x="3" y="107"/>
                    </a:lnTo>
                    <a:lnTo>
                      <a:pt x="2" y="113"/>
                    </a:lnTo>
                    <a:lnTo>
                      <a:pt x="1" y="119"/>
                    </a:lnTo>
                    <a:lnTo>
                      <a:pt x="1" y="125"/>
                    </a:lnTo>
                    <a:lnTo>
                      <a:pt x="0" y="132"/>
                    </a:lnTo>
                    <a:lnTo>
                      <a:pt x="0" y="137"/>
                    </a:lnTo>
                    <a:lnTo>
                      <a:pt x="0" y="14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50" name="Line 725"/>
              <p:cNvSpPr>
                <a:spLocks noChangeShapeType="1"/>
              </p:cNvSpPr>
              <p:nvPr/>
            </p:nvSpPr>
            <p:spPr bwMode="auto">
              <a:xfrm flipH="1" flipV="1">
                <a:off x="2966" y="2216"/>
                <a:ext cx="0"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1" name="Line 726"/>
              <p:cNvSpPr>
                <a:spLocks noChangeShapeType="1"/>
              </p:cNvSpPr>
              <p:nvPr/>
            </p:nvSpPr>
            <p:spPr bwMode="auto">
              <a:xfrm>
                <a:off x="2996" y="2219"/>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2" name="Line 727"/>
              <p:cNvSpPr>
                <a:spLocks noChangeShapeType="1"/>
              </p:cNvSpPr>
              <p:nvPr/>
            </p:nvSpPr>
            <p:spPr bwMode="auto">
              <a:xfrm flipV="1">
                <a:off x="2996" y="2219"/>
                <a:ext cx="0"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3" name="Line 728"/>
              <p:cNvSpPr>
                <a:spLocks noChangeShapeType="1"/>
              </p:cNvSpPr>
              <p:nvPr/>
            </p:nvSpPr>
            <p:spPr bwMode="auto">
              <a:xfrm flipH="1" flipV="1">
                <a:off x="2942" y="2225"/>
                <a:ext cx="2"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4" name="Line 729"/>
              <p:cNvSpPr>
                <a:spLocks noChangeShapeType="1"/>
              </p:cNvSpPr>
              <p:nvPr/>
            </p:nvSpPr>
            <p:spPr bwMode="auto">
              <a:xfrm flipH="1" flipV="1">
                <a:off x="2890" y="2247"/>
                <a:ext cx="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5" name="Line 730"/>
              <p:cNvSpPr>
                <a:spLocks noChangeShapeType="1"/>
              </p:cNvSpPr>
              <p:nvPr/>
            </p:nvSpPr>
            <p:spPr bwMode="auto">
              <a:xfrm flipH="1" flipV="1">
                <a:off x="2846" y="2282"/>
                <a:ext cx="6"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6" name="Line 731"/>
              <p:cNvSpPr>
                <a:spLocks noChangeShapeType="1"/>
              </p:cNvSpPr>
              <p:nvPr/>
            </p:nvSpPr>
            <p:spPr bwMode="auto">
              <a:xfrm flipH="1" flipV="1">
                <a:off x="2811" y="2328"/>
                <a:ext cx="8"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7" name="Line 732"/>
              <p:cNvSpPr>
                <a:spLocks noChangeShapeType="1"/>
              </p:cNvSpPr>
              <p:nvPr/>
            </p:nvSpPr>
            <p:spPr bwMode="auto">
              <a:xfrm flipH="1" flipV="1">
                <a:off x="2788" y="2383"/>
                <a:ext cx="10"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8" name="Line 733"/>
              <p:cNvSpPr>
                <a:spLocks noChangeShapeType="1"/>
              </p:cNvSpPr>
              <p:nvPr/>
            </p:nvSpPr>
            <p:spPr bwMode="auto">
              <a:xfrm flipH="1" flipV="1">
                <a:off x="2780" y="2442"/>
                <a:ext cx="1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59" name="Line 734"/>
              <p:cNvSpPr>
                <a:spLocks noChangeShapeType="1"/>
              </p:cNvSpPr>
              <p:nvPr/>
            </p:nvSpPr>
            <p:spPr bwMode="auto">
              <a:xfrm flipH="1">
                <a:off x="2785" y="2499"/>
                <a:ext cx="10"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0" name="Line 735"/>
              <p:cNvSpPr>
                <a:spLocks noChangeShapeType="1"/>
              </p:cNvSpPr>
              <p:nvPr/>
            </p:nvSpPr>
            <p:spPr bwMode="auto">
              <a:xfrm flipH="1">
                <a:off x="2805" y="2552"/>
                <a:ext cx="9"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1" name="Line 736"/>
              <p:cNvSpPr>
                <a:spLocks noChangeShapeType="1"/>
              </p:cNvSpPr>
              <p:nvPr/>
            </p:nvSpPr>
            <p:spPr bwMode="auto">
              <a:xfrm flipH="1">
                <a:off x="2837" y="2598"/>
                <a:ext cx="8"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2" name="Line 737"/>
              <p:cNvSpPr>
                <a:spLocks noChangeShapeType="1"/>
              </p:cNvSpPr>
              <p:nvPr/>
            </p:nvSpPr>
            <p:spPr bwMode="auto">
              <a:xfrm flipH="1">
                <a:off x="2880" y="2634"/>
                <a:ext cx="6"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3" name="Line 738"/>
              <p:cNvSpPr>
                <a:spLocks noChangeShapeType="1"/>
              </p:cNvSpPr>
              <p:nvPr/>
            </p:nvSpPr>
            <p:spPr bwMode="auto">
              <a:xfrm flipH="1">
                <a:off x="2931" y="2657"/>
                <a:ext cx="3"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4" name="Line 739"/>
              <p:cNvSpPr>
                <a:spLocks noChangeShapeType="1"/>
              </p:cNvSpPr>
              <p:nvPr/>
            </p:nvSpPr>
            <p:spPr bwMode="auto">
              <a:xfrm flipH="1">
                <a:off x="2985" y="2666"/>
                <a:ext cx="1"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5" name="Line 740"/>
              <p:cNvSpPr>
                <a:spLocks noChangeShapeType="1"/>
              </p:cNvSpPr>
              <p:nvPr/>
            </p:nvSpPr>
            <p:spPr bwMode="auto">
              <a:xfrm>
                <a:off x="3038" y="2660"/>
                <a:ext cx="2"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6" name="Line 741"/>
              <p:cNvSpPr>
                <a:spLocks noChangeShapeType="1"/>
              </p:cNvSpPr>
              <p:nvPr/>
            </p:nvSpPr>
            <p:spPr bwMode="auto">
              <a:xfrm>
                <a:off x="3087" y="2640"/>
                <a:ext cx="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7" name="Line 742"/>
              <p:cNvSpPr>
                <a:spLocks noChangeShapeType="1"/>
              </p:cNvSpPr>
              <p:nvPr/>
            </p:nvSpPr>
            <p:spPr bwMode="auto">
              <a:xfrm>
                <a:off x="3129" y="2606"/>
                <a:ext cx="7"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8" name="Line 743"/>
              <p:cNvSpPr>
                <a:spLocks noChangeShapeType="1"/>
              </p:cNvSpPr>
              <p:nvPr/>
            </p:nvSpPr>
            <p:spPr bwMode="auto">
              <a:xfrm>
                <a:off x="3162" y="2562"/>
                <a:ext cx="9"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69" name="Line 744"/>
              <p:cNvSpPr>
                <a:spLocks noChangeShapeType="1"/>
              </p:cNvSpPr>
              <p:nvPr/>
            </p:nvSpPr>
            <p:spPr bwMode="auto">
              <a:xfrm>
                <a:off x="3184" y="2510"/>
                <a:ext cx="9"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0" name="Line 745"/>
              <p:cNvSpPr>
                <a:spLocks noChangeShapeType="1"/>
              </p:cNvSpPr>
              <p:nvPr/>
            </p:nvSpPr>
            <p:spPr bwMode="auto">
              <a:xfrm>
                <a:off x="3192" y="2454"/>
                <a:ext cx="1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1" name="Line 746"/>
              <p:cNvSpPr>
                <a:spLocks noChangeShapeType="1"/>
              </p:cNvSpPr>
              <p:nvPr/>
            </p:nvSpPr>
            <p:spPr bwMode="auto">
              <a:xfrm flipV="1">
                <a:off x="3186" y="2395"/>
                <a:ext cx="1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2" name="Line 747"/>
              <p:cNvSpPr>
                <a:spLocks noChangeShapeType="1"/>
              </p:cNvSpPr>
              <p:nvPr/>
            </p:nvSpPr>
            <p:spPr bwMode="auto">
              <a:xfrm flipH="1" flipV="1">
                <a:off x="2966" y="2221"/>
                <a:ext cx="1"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3" name="Line 748"/>
              <p:cNvSpPr>
                <a:spLocks noChangeShapeType="1"/>
              </p:cNvSpPr>
              <p:nvPr/>
            </p:nvSpPr>
            <p:spPr bwMode="auto">
              <a:xfrm flipH="1" flipV="1">
                <a:off x="2913" y="2235"/>
                <a:ext cx="4"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4" name="Line 749"/>
              <p:cNvSpPr>
                <a:spLocks noChangeShapeType="1"/>
              </p:cNvSpPr>
              <p:nvPr/>
            </p:nvSpPr>
            <p:spPr bwMode="auto">
              <a:xfrm flipH="1" flipV="1">
                <a:off x="2865" y="2264"/>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5" name="Line 750"/>
              <p:cNvSpPr>
                <a:spLocks noChangeShapeType="1"/>
              </p:cNvSpPr>
              <p:nvPr/>
            </p:nvSpPr>
            <p:spPr bwMode="auto">
              <a:xfrm flipH="1" flipV="1">
                <a:off x="2825" y="2306"/>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6" name="Line 751"/>
              <p:cNvSpPr>
                <a:spLocks noChangeShapeType="1"/>
              </p:cNvSpPr>
              <p:nvPr/>
            </p:nvSpPr>
            <p:spPr bwMode="auto">
              <a:xfrm flipH="1" flipV="1">
                <a:off x="2797" y="2357"/>
                <a:ext cx="9"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7" name="Line 752"/>
              <p:cNvSpPr>
                <a:spLocks noChangeShapeType="1"/>
              </p:cNvSpPr>
              <p:nvPr/>
            </p:nvSpPr>
            <p:spPr bwMode="auto">
              <a:xfrm flipH="1" flipV="1">
                <a:off x="2782" y="2415"/>
                <a:ext cx="1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8" name="Line 753"/>
              <p:cNvSpPr>
                <a:spLocks noChangeShapeType="1"/>
              </p:cNvSpPr>
              <p:nvPr/>
            </p:nvSpPr>
            <p:spPr bwMode="auto">
              <a:xfrm flipH="1">
                <a:off x="2781" y="2473"/>
                <a:ext cx="1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79" name="Line 754"/>
              <p:cNvSpPr>
                <a:spLocks noChangeShapeType="1"/>
              </p:cNvSpPr>
              <p:nvPr/>
            </p:nvSpPr>
            <p:spPr bwMode="auto">
              <a:xfrm flipH="1">
                <a:off x="2794" y="2529"/>
                <a:ext cx="10"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0" name="Line 755"/>
              <p:cNvSpPr>
                <a:spLocks noChangeShapeType="1"/>
              </p:cNvSpPr>
              <p:nvPr/>
            </p:nvSpPr>
            <p:spPr bwMode="auto">
              <a:xfrm flipH="1">
                <a:off x="2821" y="2578"/>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1" name="Line 756"/>
              <p:cNvSpPr>
                <a:spLocks noChangeShapeType="1"/>
              </p:cNvSpPr>
              <p:nvPr/>
            </p:nvSpPr>
            <p:spPr bwMode="auto">
              <a:xfrm flipH="1">
                <a:off x="2860" y="2619"/>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2" name="Line 757"/>
              <p:cNvSpPr>
                <a:spLocks noChangeShapeType="1"/>
              </p:cNvSpPr>
              <p:nvPr/>
            </p:nvSpPr>
            <p:spPr bwMode="auto">
              <a:xfrm flipH="1">
                <a:off x="2907" y="2648"/>
                <a:ext cx="4"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3" name="Line 758"/>
              <p:cNvSpPr>
                <a:spLocks noChangeShapeType="1"/>
              </p:cNvSpPr>
              <p:nvPr/>
            </p:nvSpPr>
            <p:spPr bwMode="auto">
              <a:xfrm flipH="1">
                <a:off x="2960" y="2664"/>
                <a:ext cx="2"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4" name="Line 759"/>
              <p:cNvSpPr>
                <a:spLocks noChangeShapeType="1"/>
              </p:cNvSpPr>
              <p:nvPr/>
            </p:nvSpPr>
            <p:spPr bwMode="auto">
              <a:xfrm>
                <a:off x="3014" y="2665"/>
                <a:ext cx="1"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5" name="Line 760"/>
              <p:cNvSpPr>
                <a:spLocks noChangeShapeType="1"/>
              </p:cNvSpPr>
              <p:nvPr/>
            </p:nvSpPr>
            <p:spPr bwMode="auto">
              <a:xfrm>
                <a:off x="3065" y="2651"/>
                <a:ext cx="4"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6" name="Line 761"/>
              <p:cNvSpPr>
                <a:spLocks noChangeShapeType="1"/>
              </p:cNvSpPr>
              <p:nvPr/>
            </p:nvSpPr>
            <p:spPr bwMode="auto">
              <a:xfrm>
                <a:off x="3111" y="2623"/>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7" name="Line 762"/>
              <p:cNvSpPr>
                <a:spLocks noChangeShapeType="1"/>
              </p:cNvSpPr>
              <p:nvPr/>
            </p:nvSpPr>
            <p:spPr bwMode="auto">
              <a:xfrm>
                <a:off x="3148" y="2583"/>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8" name="Line 763"/>
              <p:cNvSpPr>
                <a:spLocks noChangeShapeType="1"/>
              </p:cNvSpPr>
              <p:nvPr/>
            </p:nvSpPr>
            <p:spPr bwMode="auto">
              <a:xfrm>
                <a:off x="3175" y="2535"/>
                <a:ext cx="10"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89" name="Line 764"/>
              <p:cNvSpPr>
                <a:spLocks noChangeShapeType="1"/>
              </p:cNvSpPr>
              <p:nvPr/>
            </p:nvSpPr>
            <p:spPr bwMode="auto">
              <a:xfrm>
                <a:off x="3190" y="2480"/>
                <a:ext cx="10"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90" name="Line 765"/>
              <p:cNvSpPr>
                <a:spLocks noChangeShapeType="1"/>
              </p:cNvSpPr>
              <p:nvPr/>
            </p:nvSpPr>
            <p:spPr bwMode="auto">
              <a:xfrm flipV="1">
                <a:off x="3191" y="2422"/>
                <a:ext cx="10"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91" name="Line 766"/>
              <p:cNvSpPr>
                <a:spLocks noChangeShapeType="1"/>
              </p:cNvSpPr>
              <p:nvPr/>
            </p:nvSpPr>
            <p:spPr bwMode="auto">
              <a:xfrm flipV="1">
                <a:off x="3178" y="2364"/>
                <a:ext cx="9"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92" name="Freeform 767"/>
              <p:cNvSpPr>
                <a:spLocks/>
              </p:cNvSpPr>
              <p:nvPr/>
            </p:nvSpPr>
            <p:spPr bwMode="auto">
              <a:xfrm>
                <a:off x="2944" y="2232"/>
                <a:ext cx="23" cy="4"/>
              </a:xfrm>
              <a:custGeom>
                <a:avLst/>
                <a:gdLst>
                  <a:gd name="T0" fmla="*/ 23 w 118"/>
                  <a:gd name="T1" fmla="*/ 0 h 22"/>
                  <a:gd name="T2" fmla="*/ 17 w 118"/>
                  <a:gd name="T3" fmla="*/ 1 h 22"/>
                  <a:gd name="T4" fmla="*/ 12 w 118"/>
                  <a:gd name="T5" fmla="*/ 2 h 22"/>
                  <a:gd name="T6" fmla="*/ 6 w 118"/>
                  <a:gd name="T7" fmla="*/ 3 h 22"/>
                  <a:gd name="T8" fmla="*/ 0 w 118"/>
                  <a:gd name="T9" fmla="*/ 4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8" h="22">
                    <a:moveTo>
                      <a:pt x="118" y="0"/>
                    </a:moveTo>
                    <a:lnTo>
                      <a:pt x="89" y="4"/>
                    </a:lnTo>
                    <a:lnTo>
                      <a:pt x="60" y="9"/>
                    </a:lnTo>
                    <a:lnTo>
                      <a:pt x="30" y="15"/>
                    </a:lnTo>
                    <a:lnTo>
                      <a:pt x="0" y="2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3" name="Freeform 768"/>
              <p:cNvSpPr>
                <a:spLocks/>
              </p:cNvSpPr>
              <p:nvPr/>
            </p:nvSpPr>
            <p:spPr bwMode="auto">
              <a:xfrm>
                <a:off x="2895" y="2246"/>
                <a:ext cx="22" cy="11"/>
              </a:xfrm>
              <a:custGeom>
                <a:avLst/>
                <a:gdLst>
                  <a:gd name="T0" fmla="*/ 22 w 109"/>
                  <a:gd name="T1" fmla="*/ 0 h 55"/>
                  <a:gd name="T2" fmla="*/ 16 w 109"/>
                  <a:gd name="T3" fmla="*/ 3 h 55"/>
                  <a:gd name="T4" fmla="*/ 11 w 109"/>
                  <a:gd name="T5" fmla="*/ 5 h 55"/>
                  <a:gd name="T6" fmla="*/ 5 w 109"/>
                  <a:gd name="T7" fmla="*/ 8 h 55"/>
                  <a:gd name="T8" fmla="*/ 0 w 109"/>
                  <a:gd name="T9" fmla="*/ 11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 h="55">
                    <a:moveTo>
                      <a:pt x="109" y="0"/>
                    </a:moveTo>
                    <a:lnTo>
                      <a:pt x="81" y="13"/>
                    </a:lnTo>
                    <a:lnTo>
                      <a:pt x="53" y="25"/>
                    </a:lnTo>
                    <a:lnTo>
                      <a:pt x="27" y="40"/>
                    </a:lnTo>
                    <a:lnTo>
                      <a:pt x="0" y="5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4" name="Freeform 769"/>
              <p:cNvSpPr>
                <a:spLocks/>
              </p:cNvSpPr>
              <p:nvPr/>
            </p:nvSpPr>
            <p:spPr bwMode="auto">
              <a:xfrm>
                <a:off x="2852" y="2273"/>
                <a:ext cx="19" cy="17"/>
              </a:xfrm>
              <a:custGeom>
                <a:avLst/>
                <a:gdLst>
                  <a:gd name="T0" fmla="*/ 19 w 92"/>
                  <a:gd name="T1" fmla="*/ 0 h 84"/>
                  <a:gd name="T2" fmla="*/ 14 w 92"/>
                  <a:gd name="T3" fmla="*/ 4 h 84"/>
                  <a:gd name="T4" fmla="*/ 10 w 92"/>
                  <a:gd name="T5" fmla="*/ 8 h 84"/>
                  <a:gd name="T6" fmla="*/ 5 w 92"/>
                  <a:gd name="T7" fmla="*/ 12 h 84"/>
                  <a:gd name="T8" fmla="*/ 0 w 92"/>
                  <a:gd name="T9" fmla="*/ 17 h 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84">
                    <a:moveTo>
                      <a:pt x="92" y="0"/>
                    </a:moveTo>
                    <a:lnTo>
                      <a:pt x="68" y="20"/>
                    </a:lnTo>
                    <a:lnTo>
                      <a:pt x="46" y="40"/>
                    </a:lnTo>
                    <a:lnTo>
                      <a:pt x="23" y="61"/>
                    </a:lnTo>
                    <a:lnTo>
                      <a:pt x="0" y="8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5" name="Freeform 770"/>
              <p:cNvSpPr>
                <a:spLocks/>
              </p:cNvSpPr>
              <p:nvPr/>
            </p:nvSpPr>
            <p:spPr bwMode="auto">
              <a:xfrm>
                <a:off x="2819" y="2313"/>
                <a:ext cx="14" cy="21"/>
              </a:xfrm>
              <a:custGeom>
                <a:avLst/>
                <a:gdLst>
                  <a:gd name="T0" fmla="*/ 14 w 69"/>
                  <a:gd name="T1" fmla="*/ 0 h 106"/>
                  <a:gd name="T2" fmla="*/ 10 w 69"/>
                  <a:gd name="T3" fmla="*/ 5 h 106"/>
                  <a:gd name="T4" fmla="*/ 7 w 69"/>
                  <a:gd name="T5" fmla="*/ 11 h 106"/>
                  <a:gd name="T6" fmla="*/ 3 w 69"/>
                  <a:gd name="T7" fmla="*/ 16 h 106"/>
                  <a:gd name="T8" fmla="*/ 0 w 69"/>
                  <a:gd name="T9" fmla="*/ 21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06">
                    <a:moveTo>
                      <a:pt x="69" y="0"/>
                    </a:moveTo>
                    <a:lnTo>
                      <a:pt x="50" y="26"/>
                    </a:lnTo>
                    <a:lnTo>
                      <a:pt x="33" y="53"/>
                    </a:lnTo>
                    <a:lnTo>
                      <a:pt x="17" y="79"/>
                    </a:lnTo>
                    <a:lnTo>
                      <a:pt x="0" y="10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6" name="Freeform 771"/>
              <p:cNvSpPr>
                <a:spLocks/>
              </p:cNvSpPr>
              <p:nvPr/>
            </p:nvSpPr>
            <p:spPr bwMode="auto">
              <a:xfrm>
                <a:off x="2798" y="2362"/>
                <a:ext cx="8" cy="24"/>
              </a:xfrm>
              <a:custGeom>
                <a:avLst/>
                <a:gdLst>
                  <a:gd name="T0" fmla="*/ 8 w 41"/>
                  <a:gd name="T1" fmla="*/ 0 h 123"/>
                  <a:gd name="T2" fmla="*/ 6 w 41"/>
                  <a:gd name="T3" fmla="*/ 6 h 123"/>
                  <a:gd name="T4" fmla="*/ 4 w 41"/>
                  <a:gd name="T5" fmla="*/ 12 h 123"/>
                  <a:gd name="T6" fmla="*/ 2 w 41"/>
                  <a:gd name="T7" fmla="*/ 18 h 123"/>
                  <a:gd name="T8" fmla="*/ 0 w 41"/>
                  <a:gd name="T9" fmla="*/ 24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123">
                    <a:moveTo>
                      <a:pt x="41" y="0"/>
                    </a:moveTo>
                    <a:lnTo>
                      <a:pt x="30" y="30"/>
                    </a:lnTo>
                    <a:lnTo>
                      <a:pt x="20" y="60"/>
                    </a:lnTo>
                    <a:lnTo>
                      <a:pt x="10" y="91"/>
                    </a:lnTo>
                    <a:lnTo>
                      <a:pt x="0" y="12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7" name="Freeform 772"/>
              <p:cNvSpPr>
                <a:spLocks/>
              </p:cNvSpPr>
              <p:nvPr/>
            </p:nvSpPr>
            <p:spPr bwMode="auto">
              <a:xfrm>
                <a:off x="2790" y="2417"/>
                <a:ext cx="2" cy="25"/>
              </a:xfrm>
              <a:custGeom>
                <a:avLst/>
                <a:gdLst>
                  <a:gd name="T0" fmla="*/ 2 w 11"/>
                  <a:gd name="T1" fmla="*/ 0 h 129"/>
                  <a:gd name="T2" fmla="*/ 1 w 11"/>
                  <a:gd name="T3" fmla="*/ 6 h 129"/>
                  <a:gd name="T4" fmla="*/ 1 w 11"/>
                  <a:gd name="T5" fmla="*/ 13 h 129"/>
                  <a:gd name="T6" fmla="*/ 0 w 11"/>
                  <a:gd name="T7" fmla="*/ 19 h 129"/>
                  <a:gd name="T8" fmla="*/ 0 w 11"/>
                  <a:gd name="T9" fmla="*/ 25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129">
                    <a:moveTo>
                      <a:pt x="11" y="0"/>
                    </a:moveTo>
                    <a:lnTo>
                      <a:pt x="7" y="32"/>
                    </a:lnTo>
                    <a:lnTo>
                      <a:pt x="4" y="65"/>
                    </a:lnTo>
                    <a:lnTo>
                      <a:pt x="2" y="97"/>
                    </a:lnTo>
                    <a:lnTo>
                      <a:pt x="0" y="12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8" name="Freeform 773"/>
              <p:cNvSpPr>
                <a:spLocks/>
              </p:cNvSpPr>
              <p:nvPr/>
            </p:nvSpPr>
            <p:spPr bwMode="auto">
              <a:xfrm>
                <a:off x="2791" y="2473"/>
                <a:ext cx="4" cy="26"/>
              </a:xfrm>
              <a:custGeom>
                <a:avLst/>
                <a:gdLst>
                  <a:gd name="T0" fmla="*/ 0 w 21"/>
                  <a:gd name="T1" fmla="*/ 0 h 128"/>
                  <a:gd name="T2" fmla="*/ 1 w 21"/>
                  <a:gd name="T3" fmla="*/ 7 h 128"/>
                  <a:gd name="T4" fmla="*/ 2 w 21"/>
                  <a:gd name="T5" fmla="*/ 13 h 128"/>
                  <a:gd name="T6" fmla="*/ 3 w 21"/>
                  <a:gd name="T7" fmla="*/ 20 h 128"/>
                  <a:gd name="T8" fmla="*/ 4 w 21"/>
                  <a:gd name="T9" fmla="*/ 26 h 1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28">
                    <a:moveTo>
                      <a:pt x="0" y="0"/>
                    </a:moveTo>
                    <a:lnTo>
                      <a:pt x="4" y="32"/>
                    </a:lnTo>
                    <a:lnTo>
                      <a:pt x="9" y="65"/>
                    </a:lnTo>
                    <a:lnTo>
                      <a:pt x="15" y="97"/>
                    </a:lnTo>
                    <a:lnTo>
                      <a:pt x="21" y="12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99" name="Freeform 774"/>
              <p:cNvSpPr>
                <a:spLocks/>
              </p:cNvSpPr>
              <p:nvPr/>
            </p:nvSpPr>
            <p:spPr bwMode="auto">
              <a:xfrm>
                <a:off x="2804" y="2529"/>
                <a:ext cx="10" cy="23"/>
              </a:xfrm>
              <a:custGeom>
                <a:avLst/>
                <a:gdLst>
                  <a:gd name="T0" fmla="*/ 0 w 50"/>
                  <a:gd name="T1" fmla="*/ 0 h 117"/>
                  <a:gd name="T2" fmla="*/ 2 w 50"/>
                  <a:gd name="T3" fmla="*/ 6 h 117"/>
                  <a:gd name="T4" fmla="*/ 5 w 50"/>
                  <a:gd name="T5" fmla="*/ 12 h 117"/>
                  <a:gd name="T6" fmla="*/ 7 w 50"/>
                  <a:gd name="T7" fmla="*/ 17 h 117"/>
                  <a:gd name="T8" fmla="*/ 10 w 50"/>
                  <a:gd name="T9" fmla="*/ 23 h 1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117">
                    <a:moveTo>
                      <a:pt x="0" y="0"/>
                    </a:moveTo>
                    <a:lnTo>
                      <a:pt x="11" y="30"/>
                    </a:lnTo>
                    <a:lnTo>
                      <a:pt x="24" y="59"/>
                    </a:lnTo>
                    <a:lnTo>
                      <a:pt x="37" y="89"/>
                    </a:lnTo>
                    <a:lnTo>
                      <a:pt x="50" y="11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0" name="Freeform 775"/>
              <p:cNvSpPr>
                <a:spLocks/>
              </p:cNvSpPr>
              <p:nvPr/>
            </p:nvSpPr>
            <p:spPr bwMode="auto">
              <a:xfrm>
                <a:off x="2829" y="2578"/>
                <a:ext cx="16" cy="20"/>
              </a:xfrm>
              <a:custGeom>
                <a:avLst/>
                <a:gdLst>
                  <a:gd name="T0" fmla="*/ 0 w 78"/>
                  <a:gd name="T1" fmla="*/ 0 h 99"/>
                  <a:gd name="T2" fmla="*/ 4 w 78"/>
                  <a:gd name="T3" fmla="*/ 5 h 99"/>
                  <a:gd name="T4" fmla="*/ 8 w 78"/>
                  <a:gd name="T5" fmla="*/ 10 h 99"/>
                  <a:gd name="T6" fmla="*/ 12 w 78"/>
                  <a:gd name="T7" fmla="*/ 15 h 99"/>
                  <a:gd name="T8" fmla="*/ 16 w 78"/>
                  <a:gd name="T9" fmla="*/ 20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99">
                    <a:moveTo>
                      <a:pt x="0" y="0"/>
                    </a:moveTo>
                    <a:lnTo>
                      <a:pt x="19" y="25"/>
                    </a:lnTo>
                    <a:lnTo>
                      <a:pt x="38" y="51"/>
                    </a:lnTo>
                    <a:lnTo>
                      <a:pt x="58" y="75"/>
                    </a:lnTo>
                    <a:lnTo>
                      <a:pt x="78" y="9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1" name="Freeform 776"/>
              <p:cNvSpPr>
                <a:spLocks/>
              </p:cNvSpPr>
              <p:nvPr/>
            </p:nvSpPr>
            <p:spPr bwMode="auto">
              <a:xfrm>
                <a:off x="2866" y="2619"/>
                <a:ext cx="20" cy="15"/>
              </a:xfrm>
              <a:custGeom>
                <a:avLst/>
                <a:gdLst>
                  <a:gd name="T0" fmla="*/ 0 w 99"/>
                  <a:gd name="T1" fmla="*/ 0 h 74"/>
                  <a:gd name="T2" fmla="*/ 5 w 99"/>
                  <a:gd name="T3" fmla="*/ 4 h 74"/>
                  <a:gd name="T4" fmla="*/ 10 w 99"/>
                  <a:gd name="T5" fmla="*/ 8 h 74"/>
                  <a:gd name="T6" fmla="*/ 15 w 99"/>
                  <a:gd name="T7" fmla="*/ 11 h 74"/>
                  <a:gd name="T8" fmla="*/ 20 w 99"/>
                  <a:gd name="T9" fmla="*/ 15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74">
                    <a:moveTo>
                      <a:pt x="0" y="0"/>
                    </a:moveTo>
                    <a:lnTo>
                      <a:pt x="25" y="20"/>
                    </a:lnTo>
                    <a:lnTo>
                      <a:pt x="48" y="39"/>
                    </a:lnTo>
                    <a:lnTo>
                      <a:pt x="73" y="56"/>
                    </a:lnTo>
                    <a:lnTo>
                      <a:pt x="99" y="7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2" name="Freeform 777"/>
              <p:cNvSpPr>
                <a:spLocks/>
              </p:cNvSpPr>
              <p:nvPr/>
            </p:nvSpPr>
            <p:spPr bwMode="auto">
              <a:xfrm>
                <a:off x="2911" y="2648"/>
                <a:ext cx="23" cy="9"/>
              </a:xfrm>
              <a:custGeom>
                <a:avLst/>
                <a:gdLst>
                  <a:gd name="T0" fmla="*/ 0 w 112"/>
                  <a:gd name="T1" fmla="*/ 0 h 45"/>
                  <a:gd name="T2" fmla="*/ 6 w 112"/>
                  <a:gd name="T3" fmla="*/ 3 h 45"/>
                  <a:gd name="T4" fmla="*/ 12 w 112"/>
                  <a:gd name="T5" fmla="*/ 5 h 45"/>
                  <a:gd name="T6" fmla="*/ 17 w 112"/>
                  <a:gd name="T7" fmla="*/ 7 h 45"/>
                  <a:gd name="T8" fmla="*/ 23 w 112"/>
                  <a:gd name="T9" fmla="*/ 9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45">
                    <a:moveTo>
                      <a:pt x="0" y="0"/>
                    </a:moveTo>
                    <a:lnTo>
                      <a:pt x="28" y="13"/>
                    </a:lnTo>
                    <a:lnTo>
                      <a:pt x="56" y="25"/>
                    </a:lnTo>
                    <a:lnTo>
                      <a:pt x="84" y="35"/>
                    </a:lnTo>
                    <a:lnTo>
                      <a:pt x="112" y="4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3" name="Freeform 778"/>
              <p:cNvSpPr>
                <a:spLocks/>
              </p:cNvSpPr>
              <p:nvPr/>
            </p:nvSpPr>
            <p:spPr bwMode="auto">
              <a:xfrm>
                <a:off x="2962" y="2664"/>
                <a:ext cx="24" cy="2"/>
              </a:xfrm>
              <a:custGeom>
                <a:avLst/>
                <a:gdLst>
                  <a:gd name="T0" fmla="*/ 0 w 119"/>
                  <a:gd name="T1" fmla="*/ 0 h 12"/>
                  <a:gd name="T2" fmla="*/ 6 w 119"/>
                  <a:gd name="T3" fmla="*/ 1 h 12"/>
                  <a:gd name="T4" fmla="*/ 12 w 119"/>
                  <a:gd name="T5" fmla="*/ 1 h 12"/>
                  <a:gd name="T6" fmla="*/ 18 w 119"/>
                  <a:gd name="T7" fmla="*/ 2 h 12"/>
                  <a:gd name="T8" fmla="*/ 24 w 119"/>
                  <a:gd name="T9" fmla="*/ 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9" h="12">
                    <a:moveTo>
                      <a:pt x="0" y="0"/>
                    </a:moveTo>
                    <a:lnTo>
                      <a:pt x="28" y="5"/>
                    </a:lnTo>
                    <a:lnTo>
                      <a:pt x="58" y="8"/>
                    </a:lnTo>
                    <a:lnTo>
                      <a:pt x="88" y="10"/>
                    </a:lnTo>
                    <a:lnTo>
                      <a:pt x="119" y="1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4" name="Freeform 779"/>
              <p:cNvSpPr>
                <a:spLocks/>
              </p:cNvSpPr>
              <p:nvPr/>
            </p:nvSpPr>
            <p:spPr bwMode="auto">
              <a:xfrm>
                <a:off x="3014" y="2660"/>
                <a:ext cx="24" cy="5"/>
              </a:xfrm>
              <a:custGeom>
                <a:avLst/>
                <a:gdLst>
                  <a:gd name="T0" fmla="*/ 0 w 118"/>
                  <a:gd name="T1" fmla="*/ 5 h 24"/>
                  <a:gd name="T2" fmla="*/ 6 w 118"/>
                  <a:gd name="T3" fmla="*/ 4 h 24"/>
                  <a:gd name="T4" fmla="*/ 12 w 118"/>
                  <a:gd name="T5" fmla="*/ 3 h 24"/>
                  <a:gd name="T6" fmla="*/ 18 w 118"/>
                  <a:gd name="T7" fmla="*/ 2 h 24"/>
                  <a:gd name="T8" fmla="*/ 24 w 11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8" h="24">
                    <a:moveTo>
                      <a:pt x="0" y="24"/>
                    </a:moveTo>
                    <a:lnTo>
                      <a:pt x="29" y="19"/>
                    </a:lnTo>
                    <a:lnTo>
                      <a:pt x="59" y="14"/>
                    </a:lnTo>
                    <a:lnTo>
                      <a:pt x="88" y="8"/>
                    </a:lnTo>
                    <a:lnTo>
                      <a:pt x="11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5" name="Freeform 780"/>
              <p:cNvSpPr>
                <a:spLocks/>
              </p:cNvSpPr>
              <p:nvPr/>
            </p:nvSpPr>
            <p:spPr bwMode="auto">
              <a:xfrm>
                <a:off x="3065" y="2640"/>
                <a:ext cx="22" cy="11"/>
              </a:xfrm>
              <a:custGeom>
                <a:avLst/>
                <a:gdLst>
                  <a:gd name="T0" fmla="*/ 0 w 108"/>
                  <a:gd name="T1" fmla="*/ 11 h 55"/>
                  <a:gd name="T2" fmla="*/ 6 w 108"/>
                  <a:gd name="T3" fmla="*/ 8 h 55"/>
                  <a:gd name="T4" fmla="*/ 11 w 108"/>
                  <a:gd name="T5" fmla="*/ 6 h 55"/>
                  <a:gd name="T6" fmla="*/ 17 w 108"/>
                  <a:gd name="T7" fmla="*/ 3 h 55"/>
                  <a:gd name="T8" fmla="*/ 22 w 108"/>
                  <a:gd name="T9" fmla="*/ 0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55">
                    <a:moveTo>
                      <a:pt x="0" y="55"/>
                    </a:moveTo>
                    <a:lnTo>
                      <a:pt x="28" y="42"/>
                    </a:lnTo>
                    <a:lnTo>
                      <a:pt x="55" y="29"/>
                    </a:lnTo>
                    <a:lnTo>
                      <a:pt x="81" y="15"/>
                    </a:lnTo>
                    <a:lnTo>
                      <a:pt x="10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6" name="Freeform 781"/>
              <p:cNvSpPr>
                <a:spLocks/>
              </p:cNvSpPr>
              <p:nvPr/>
            </p:nvSpPr>
            <p:spPr bwMode="auto">
              <a:xfrm>
                <a:off x="3111" y="2606"/>
                <a:ext cx="18" cy="17"/>
              </a:xfrm>
              <a:custGeom>
                <a:avLst/>
                <a:gdLst>
                  <a:gd name="T0" fmla="*/ 0 w 92"/>
                  <a:gd name="T1" fmla="*/ 17 h 84"/>
                  <a:gd name="T2" fmla="*/ 5 w 92"/>
                  <a:gd name="T3" fmla="*/ 13 h 84"/>
                  <a:gd name="T4" fmla="*/ 9 w 92"/>
                  <a:gd name="T5" fmla="*/ 9 h 84"/>
                  <a:gd name="T6" fmla="*/ 14 w 92"/>
                  <a:gd name="T7" fmla="*/ 4 h 84"/>
                  <a:gd name="T8" fmla="*/ 18 w 92"/>
                  <a:gd name="T9" fmla="*/ 0 h 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84">
                    <a:moveTo>
                      <a:pt x="0" y="84"/>
                    </a:moveTo>
                    <a:lnTo>
                      <a:pt x="24" y="64"/>
                    </a:lnTo>
                    <a:lnTo>
                      <a:pt x="46" y="43"/>
                    </a:lnTo>
                    <a:lnTo>
                      <a:pt x="69" y="22"/>
                    </a:lnTo>
                    <a:lnTo>
                      <a:pt x="9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7" name="Freeform 782"/>
              <p:cNvSpPr>
                <a:spLocks/>
              </p:cNvSpPr>
              <p:nvPr/>
            </p:nvSpPr>
            <p:spPr bwMode="auto">
              <a:xfrm>
                <a:off x="3148" y="2562"/>
                <a:ext cx="14" cy="21"/>
              </a:xfrm>
              <a:custGeom>
                <a:avLst/>
                <a:gdLst>
                  <a:gd name="T0" fmla="*/ 0 w 69"/>
                  <a:gd name="T1" fmla="*/ 21 h 107"/>
                  <a:gd name="T2" fmla="*/ 4 w 69"/>
                  <a:gd name="T3" fmla="*/ 16 h 107"/>
                  <a:gd name="T4" fmla="*/ 7 w 69"/>
                  <a:gd name="T5" fmla="*/ 11 h 107"/>
                  <a:gd name="T6" fmla="*/ 11 w 69"/>
                  <a:gd name="T7" fmla="*/ 5 h 107"/>
                  <a:gd name="T8" fmla="*/ 14 w 69"/>
                  <a:gd name="T9" fmla="*/ 0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07">
                    <a:moveTo>
                      <a:pt x="0" y="107"/>
                    </a:moveTo>
                    <a:lnTo>
                      <a:pt x="19" y="82"/>
                    </a:lnTo>
                    <a:lnTo>
                      <a:pt x="36" y="55"/>
                    </a:lnTo>
                    <a:lnTo>
                      <a:pt x="53" y="28"/>
                    </a:lnTo>
                    <a:lnTo>
                      <a:pt x="6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8" name="Freeform 783"/>
              <p:cNvSpPr>
                <a:spLocks/>
              </p:cNvSpPr>
              <p:nvPr/>
            </p:nvSpPr>
            <p:spPr bwMode="auto">
              <a:xfrm>
                <a:off x="3175" y="2510"/>
                <a:ext cx="9" cy="25"/>
              </a:xfrm>
              <a:custGeom>
                <a:avLst/>
                <a:gdLst>
                  <a:gd name="T0" fmla="*/ 0 w 41"/>
                  <a:gd name="T1" fmla="*/ 25 h 122"/>
                  <a:gd name="T2" fmla="*/ 2 w 41"/>
                  <a:gd name="T3" fmla="*/ 19 h 122"/>
                  <a:gd name="T4" fmla="*/ 5 w 41"/>
                  <a:gd name="T5" fmla="*/ 13 h 122"/>
                  <a:gd name="T6" fmla="*/ 7 w 41"/>
                  <a:gd name="T7" fmla="*/ 6 h 122"/>
                  <a:gd name="T8" fmla="*/ 9 w 41"/>
                  <a:gd name="T9" fmla="*/ 0 h 1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122">
                    <a:moveTo>
                      <a:pt x="0" y="122"/>
                    </a:moveTo>
                    <a:lnTo>
                      <a:pt x="11" y="92"/>
                    </a:lnTo>
                    <a:lnTo>
                      <a:pt x="22" y="61"/>
                    </a:lnTo>
                    <a:lnTo>
                      <a:pt x="32" y="31"/>
                    </a:lnTo>
                    <a:lnTo>
                      <a:pt x="4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09" name="Freeform 784"/>
              <p:cNvSpPr>
                <a:spLocks/>
              </p:cNvSpPr>
              <p:nvPr/>
            </p:nvSpPr>
            <p:spPr bwMode="auto">
              <a:xfrm>
                <a:off x="3190" y="2454"/>
                <a:ext cx="2" cy="26"/>
              </a:xfrm>
              <a:custGeom>
                <a:avLst/>
                <a:gdLst>
                  <a:gd name="T0" fmla="*/ 0 w 10"/>
                  <a:gd name="T1" fmla="*/ 26 h 129"/>
                  <a:gd name="T2" fmla="*/ 1 w 10"/>
                  <a:gd name="T3" fmla="*/ 20 h 129"/>
                  <a:gd name="T4" fmla="*/ 1 w 10"/>
                  <a:gd name="T5" fmla="*/ 13 h 129"/>
                  <a:gd name="T6" fmla="*/ 2 w 10"/>
                  <a:gd name="T7" fmla="*/ 7 h 129"/>
                  <a:gd name="T8" fmla="*/ 2 w 10"/>
                  <a:gd name="T9" fmla="*/ 0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9">
                    <a:moveTo>
                      <a:pt x="0" y="129"/>
                    </a:moveTo>
                    <a:lnTo>
                      <a:pt x="4" y="97"/>
                    </a:lnTo>
                    <a:lnTo>
                      <a:pt x="7" y="65"/>
                    </a:lnTo>
                    <a:lnTo>
                      <a:pt x="9" y="33"/>
                    </a:lnTo>
                    <a:lnTo>
                      <a:pt x="1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0" name="Freeform 785"/>
              <p:cNvSpPr>
                <a:spLocks/>
              </p:cNvSpPr>
              <p:nvPr/>
            </p:nvSpPr>
            <p:spPr bwMode="auto">
              <a:xfrm>
                <a:off x="3186" y="2397"/>
                <a:ext cx="5" cy="26"/>
              </a:xfrm>
              <a:custGeom>
                <a:avLst/>
                <a:gdLst>
                  <a:gd name="T0" fmla="*/ 5 w 22"/>
                  <a:gd name="T1" fmla="*/ 26 h 127"/>
                  <a:gd name="T2" fmla="*/ 4 w 22"/>
                  <a:gd name="T3" fmla="*/ 20 h 127"/>
                  <a:gd name="T4" fmla="*/ 3 w 22"/>
                  <a:gd name="T5" fmla="*/ 13 h 127"/>
                  <a:gd name="T6" fmla="*/ 2 w 22"/>
                  <a:gd name="T7" fmla="*/ 7 h 127"/>
                  <a:gd name="T8" fmla="*/ 0 w 22"/>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27">
                    <a:moveTo>
                      <a:pt x="22" y="127"/>
                    </a:moveTo>
                    <a:lnTo>
                      <a:pt x="18" y="96"/>
                    </a:lnTo>
                    <a:lnTo>
                      <a:pt x="12" y="64"/>
                    </a:lnTo>
                    <a:lnTo>
                      <a:pt x="7" y="3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1" name="Freeform 786"/>
              <p:cNvSpPr>
                <a:spLocks/>
              </p:cNvSpPr>
              <p:nvPr/>
            </p:nvSpPr>
            <p:spPr bwMode="auto">
              <a:xfrm>
                <a:off x="3178" y="2368"/>
                <a:ext cx="0" cy="0"/>
              </a:xfrm>
              <a:custGeom>
                <a:avLst/>
                <a:gdLst>
                  <a:gd name="T0" fmla="*/ 1 h 1"/>
                  <a:gd name="T1" fmla="*/ 0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1"/>
                    </a:move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2" name="Line 787"/>
              <p:cNvSpPr>
                <a:spLocks noChangeShapeType="1"/>
              </p:cNvSpPr>
              <p:nvPr/>
            </p:nvSpPr>
            <p:spPr bwMode="auto">
              <a:xfrm flipH="1" flipV="1">
                <a:off x="3096" y="3042"/>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13" name="Freeform 788"/>
              <p:cNvSpPr>
                <a:spLocks/>
              </p:cNvSpPr>
              <p:nvPr/>
            </p:nvSpPr>
            <p:spPr bwMode="auto">
              <a:xfrm>
                <a:off x="3099" y="3047"/>
                <a:ext cx="23" cy="14"/>
              </a:xfrm>
              <a:custGeom>
                <a:avLst/>
                <a:gdLst>
                  <a:gd name="T0" fmla="*/ 0 w 116"/>
                  <a:gd name="T1" fmla="*/ 0 h 69"/>
                  <a:gd name="T2" fmla="*/ 1 w 116"/>
                  <a:gd name="T3" fmla="*/ 1 h 69"/>
                  <a:gd name="T4" fmla="*/ 2 w 116"/>
                  <a:gd name="T5" fmla="*/ 2 h 69"/>
                  <a:gd name="T6" fmla="*/ 2 w 116"/>
                  <a:gd name="T7" fmla="*/ 2 h 69"/>
                  <a:gd name="T8" fmla="*/ 3 w 116"/>
                  <a:gd name="T9" fmla="*/ 3 h 69"/>
                  <a:gd name="T10" fmla="*/ 4 w 116"/>
                  <a:gd name="T11" fmla="*/ 4 h 69"/>
                  <a:gd name="T12" fmla="*/ 5 w 116"/>
                  <a:gd name="T13" fmla="*/ 5 h 69"/>
                  <a:gd name="T14" fmla="*/ 6 w 116"/>
                  <a:gd name="T15" fmla="*/ 5 h 69"/>
                  <a:gd name="T16" fmla="*/ 7 w 116"/>
                  <a:gd name="T17" fmla="*/ 6 h 69"/>
                  <a:gd name="T18" fmla="*/ 8 w 116"/>
                  <a:gd name="T19" fmla="*/ 7 h 69"/>
                  <a:gd name="T20" fmla="*/ 9 w 116"/>
                  <a:gd name="T21" fmla="*/ 8 h 69"/>
                  <a:gd name="T22" fmla="*/ 9 w 116"/>
                  <a:gd name="T23" fmla="*/ 8 h 69"/>
                  <a:gd name="T24" fmla="*/ 10 w 116"/>
                  <a:gd name="T25" fmla="*/ 9 h 69"/>
                  <a:gd name="T26" fmla="*/ 11 w 116"/>
                  <a:gd name="T27" fmla="*/ 10 h 69"/>
                  <a:gd name="T28" fmla="*/ 12 w 116"/>
                  <a:gd name="T29" fmla="*/ 10 h 69"/>
                  <a:gd name="T30" fmla="*/ 13 w 116"/>
                  <a:gd name="T31" fmla="*/ 10 h 69"/>
                  <a:gd name="T32" fmla="*/ 14 w 116"/>
                  <a:gd name="T33" fmla="*/ 11 h 69"/>
                  <a:gd name="T34" fmla="*/ 15 w 116"/>
                  <a:gd name="T35" fmla="*/ 12 h 69"/>
                  <a:gd name="T36" fmla="*/ 16 w 116"/>
                  <a:gd name="T37" fmla="*/ 12 h 69"/>
                  <a:gd name="T38" fmla="*/ 17 w 116"/>
                  <a:gd name="T39" fmla="*/ 12 h 69"/>
                  <a:gd name="T40" fmla="*/ 18 w 116"/>
                  <a:gd name="T41" fmla="*/ 13 h 69"/>
                  <a:gd name="T42" fmla="*/ 20 w 116"/>
                  <a:gd name="T43" fmla="*/ 13 h 69"/>
                  <a:gd name="T44" fmla="*/ 21 w 116"/>
                  <a:gd name="T45" fmla="*/ 14 h 69"/>
                  <a:gd name="T46" fmla="*/ 22 w 116"/>
                  <a:gd name="T47" fmla="*/ 14 h 69"/>
                  <a:gd name="T48" fmla="*/ 23 w 116"/>
                  <a:gd name="T49" fmla="*/ 14 h 6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6" h="69">
                    <a:moveTo>
                      <a:pt x="0" y="0"/>
                    </a:moveTo>
                    <a:lnTo>
                      <a:pt x="4" y="4"/>
                    </a:lnTo>
                    <a:lnTo>
                      <a:pt x="8" y="8"/>
                    </a:lnTo>
                    <a:lnTo>
                      <a:pt x="12" y="12"/>
                    </a:lnTo>
                    <a:lnTo>
                      <a:pt x="16" y="16"/>
                    </a:lnTo>
                    <a:lnTo>
                      <a:pt x="20" y="20"/>
                    </a:lnTo>
                    <a:lnTo>
                      <a:pt x="24" y="23"/>
                    </a:lnTo>
                    <a:lnTo>
                      <a:pt x="28" y="27"/>
                    </a:lnTo>
                    <a:lnTo>
                      <a:pt x="34" y="30"/>
                    </a:lnTo>
                    <a:lnTo>
                      <a:pt x="38" y="33"/>
                    </a:lnTo>
                    <a:lnTo>
                      <a:pt x="43" y="37"/>
                    </a:lnTo>
                    <a:lnTo>
                      <a:pt x="47" y="40"/>
                    </a:lnTo>
                    <a:lnTo>
                      <a:pt x="52" y="43"/>
                    </a:lnTo>
                    <a:lnTo>
                      <a:pt x="57" y="47"/>
                    </a:lnTo>
                    <a:lnTo>
                      <a:pt x="62" y="49"/>
                    </a:lnTo>
                    <a:lnTo>
                      <a:pt x="67" y="51"/>
                    </a:lnTo>
                    <a:lnTo>
                      <a:pt x="73" y="54"/>
                    </a:lnTo>
                    <a:lnTo>
                      <a:pt x="78" y="57"/>
                    </a:lnTo>
                    <a:lnTo>
                      <a:pt x="83" y="59"/>
                    </a:lnTo>
                    <a:lnTo>
                      <a:pt x="88" y="61"/>
                    </a:lnTo>
                    <a:lnTo>
                      <a:pt x="93" y="62"/>
                    </a:lnTo>
                    <a:lnTo>
                      <a:pt x="99" y="65"/>
                    </a:lnTo>
                    <a:lnTo>
                      <a:pt x="104" y="67"/>
                    </a:lnTo>
                    <a:lnTo>
                      <a:pt x="110" y="68"/>
                    </a:lnTo>
                    <a:lnTo>
                      <a:pt x="116" y="6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4" name="Freeform 789"/>
              <p:cNvSpPr>
                <a:spLocks/>
              </p:cNvSpPr>
              <p:nvPr/>
            </p:nvSpPr>
            <p:spPr bwMode="auto">
              <a:xfrm>
                <a:off x="3122" y="3051"/>
                <a:ext cx="10" cy="10"/>
              </a:xfrm>
              <a:custGeom>
                <a:avLst/>
                <a:gdLst>
                  <a:gd name="T0" fmla="*/ 0 w 47"/>
                  <a:gd name="T1" fmla="*/ 10 h 47"/>
                  <a:gd name="T2" fmla="*/ 3 w 47"/>
                  <a:gd name="T3" fmla="*/ 8 h 47"/>
                  <a:gd name="T4" fmla="*/ 5 w 47"/>
                  <a:gd name="T5" fmla="*/ 5 h 47"/>
                  <a:gd name="T6" fmla="*/ 8 w 47"/>
                  <a:gd name="T7" fmla="*/ 3 h 47"/>
                  <a:gd name="T8" fmla="*/ 10 w 47"/>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7">
                    <a:moveTo>
                      <a:pt x="0" y="47"/>
                    </a:moveTo>
                    <a:lnTo>
                      <a:pt x="12" y="36"/>
                    </a:lnTo>
                    <a:lnTo>
                      <a:pt x="23" y="25"/>
                    </a:lnTo>
                    <a:lnTo>
                      <a:pt x="36" y="12"/>
                    </a:lnTo>
                    <a:lnTo>
                      <a:pt x="4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5" name="Freeform 790"/>
              <p:cNvSpPr>
                <a:spLocks/>
              </p:cNvSpPr>
              <p:nvPr/>
            </p:nvSpPr>
            <p:spPr bwMode="auto">
              <a:xfrm>
                <a:off x="3122" y="3025"/>
                <a:ext cx="10" cy="26"/>
              </a:xfrm>
              <a:custGeom>
                <a:avLst/>
                <a:gdLst>
                  <a:gd name="T0" fmla="*/ 10 w 50"/>
                  <a:gd name="T1" fmla="*/ 26 h 131"/>
                  <a:gd name="T2" fmla="*/ 10 w 50"/>
                  <a:gd name="T3" fmla="*/ 25 h 131"/>
                  <a:gd name="T4" fmla="*/ 10 w 50"/>
                  <a:gd name="T5" fmla="*/ 24 h 131"/>
                  <a:gd name="T6" fmla="*/ 10 w 50"/>
                  <a:gd name="T7" fmla="*/ 22 h 131"/>
                  <a:gd name="T8" fmla="*/ 9 w 50"/>
                  <a:gd name="T9" fmla="*/ 21 h 131"/>
                  <a:gd name="T10" fmla="*/ 9 w 50"/>
                  <a:gd name="T11" fmla="*/ 20 h 131"/>
                  <a:gd name="T12" fmla="*/ 9 w 50"/>
                  <a:gd name="T13" fmla="*/ 19 h 131"/>
                  <a:gd name="T14" fmla="*/ 9 w 50"/>
                  <a:gd name="T15" fmla="*/ 18 h 131"/>
                  <a:gd name="T16" fmla="*/ 8 w 50"/>
                  <a:gd name="T17" fmla="*/ 16 h 131"/>
                  <a:gd name="T18" fmla="*/ 8 w 50"/>
                  <a:gd name="T19" fmla="*/ 15 h 131"/>
                  <a:gd name="T20" fmla="*/ 8 w 50"/>
                  <a:gd name="T21" fmla="*/ 14 h 131"/>
                  <a:gd name="T22" fmla="*/ 7 w 50"/>
                  <a:gd name="T23" fmla="*/ 13 h 131"/>
                  <a:gd name="T24" fmla="*/ 7 w 50"/>
                  <a:gd name="T25" fmla="*/ 12 h 131"/>
                  <a:gd name="T26" fmla="*/ 6 w 50"/>
                  <a:gd name="T27" fmla="*/ 11 h 131"/>
                  <a:gd name="T28" fmla="*/ 6 w 50"/>
                  <a:gd name="T29" fmla="*/ 10 h 131"/>
                  <a:gd name="T30" fmla="*/ 5 w 50"/>
                  <a:gd name="T31" fmla="*/ 9 h 131"/>
                  <a:gd name="T32" fmla="*/ 5 w 50"/>
                  <a:gd name="T33" fmla="*/ 8 h 131"/>
                  <a:gd name="T34" fmla="*/ 4 w 50"/>
                  <a:gd name="T35" fmla="*/ 7 h 131"/>
                  <a:gd name="T36" fmla="*/ 4 w 50"/>
                  <a:gd name="T37" fmla="*/ 6 h 131"/>
                  <a:gd name="T38" fmla="*/ 3 w 50"/>
                  <a:gd name="T39" fmla="*/ 5 h 131"/>
                  <a:gd name="T40" fmla="*/ 2 w 50"/>
                  <a:gd name="T41" fmla="*/ 4 h 131"/>
                  <a:gd name="T42" fmla="*/ 2 w 50"/>
                  <a:gd name="T43" fmla="*/ 3 h 131"/>
                  <a:gd name="T44" fmla="*/ 1 w 50"/>
                  <a:gd name="T45" fmla="*/ 2 h 131"/>
                  <a:gd name="T46" fmla="*/ 1 w 50"/>
                  <a:gd name="T47" fmla="*/ 1 h 131"/>
                  <a:gd name="T48" fmla="*/ 0 w 50"/>
                  <a:gd name="T49" fmla="*/ 0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0" h="131">
                    <a:moveTo>
                      <a:pt x="50" y="131"/>
                    </a:moveTo>
                    <a:lnTo>
                      <a:pt x="50" y="126"/>
                    </a:lnTo>
                    <a:lnTo>
                      <a:pt x="49" y="119"/>
                    </a:lnTo>
                    <a:lnTo>
                      <a:pt x="48" y="113"/>
                    </a:lnTo>
                    <a:lnTo>
                      <a:pt x="47" y="108"/>
                    </a:lnTo>
                    <a:lnTo>
                      <a:pt x="46" y="101"/>
                    </a:lnTo>
                    <a:lnTo>
                      <a:pt x="44" y="96"/>
                    </a:lnTo>
                    <a:lnTo>
                      <a:pt x="43" y="89"/>
                    </a:lnTo>
                    <a:lnTo>
                      <a:pt x="41" y="83"/>
                    </a:lnTo>
                    <a:lnTo>
                      <a:pt x="40" y="78"/>
                    </a:lnTo>
                    <a:lnTo>
                      <a:pt x="38" y="72"/>
                    </a:lnTo>
                    <a:lnTo>
                      <a:pt x="36" y="67"/>
                    </a:lnTo>
                    <a:lnTo>
                      <a:pt x="34" y="61"/>
                    </a:lnTo>
                    <a:lnTo>
                      <a:pt x="31" y="55"/>
                    </a:lnTo>
                    <a:lnTo>
                      <a:pt x="28" y="50"/>
                    </a:lnTo>
                    <a:lnTo>
                      <a:pt x="26" y="44"/>
                    </a:lnTo>
                    <a:lnTo>
                      <a:pt x="23" y="39"/>
                    </a:lnTo>
                    <a:lnTo>
                      <a:pt x="21" y="33"/>
                    </a:lnTo>
                    <a:lnTo>
                      <a:pt x="18" y="29"/>
                    </a:lnTo>
                    <a:lnTo>
                      <a:pt x="15" y="23"/>
                    </a:lnTo>
                    <a:lnTo>
                      <a:pt x="12" y="19"/>
                    </a:lnTo>
                    <a:lnTo>
                      <a:pt x="9" y="13"/>
                    </a:lnTo>
                    <a:lnTo>
                      <a:pt x="6" y="9"/>
                    </a:lnTo>
                    <a:lnTo>
                      <a:pt x="3" y="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6" name="Line 791"/>
              <p:cNvSpPr>
                <a:spLocks noChangeShapeType="1"/>
              </p:cNvSpPr>
              <p:nvPr/>
            </p:nvSpPr>
            <p:spPr bwMode="auto">
              <a:xfrm>
                <a:off x="3118" y="3021"/>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17" name="Line 792"/>
              <p:cNvSpPr>
                <a:spLocks noChangeShapeType="1"/>
              </p:cNvSpPr>
              <p:nvPr/>
            </p:nvSpPr>
            <p:spPr bwMode="auto">
              <a:xfrm flipH="1" flipV="1">
                <a:off x="3134" y="3000"/>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18" name="Freeform 793"/>
              <p:cNvSpPr>
                <a:spLocks/>
              </p:cNvSpPr>
              <p:nvPr/>
            </p:nvSpPr>
            <p:spPr bwMode="auto">
              <a:xfrm>
                <a:off x="3138" y="3003"/>
                <a:ext cx="26" cy="6"/>
              </a:xfrm>
              <a:custGeom>
                <a:avLst/>
                <a:gdLst>
                  <a:gd name="T0" fmla="*/ 0 w 129"/>
                  <a:gd name="T1" fmla="*/ 0 h 28"/>
                  <a:gd name="T2" fmla="*/ 1 w 129"/>
                  <a:gd name="T3" fmla="*/ 0 h 28"/>
                  <a:gd name="T4" fmla="*/ 2 w 129"/>
                  <a:gd name="T5" fmla="*/ 1 h 28"/>
                  <a:gd name="T6" fmla="*/ 3 w 129"/>
                  <a:gd name="T7" fmla="*/ 2 h 28"/>
                  <a:gd name="T8" fmla="*/ 4 w 129"/>
                  <a:gd name="T9" fmla="*/ 2 h 28"/>
                  <a:gd name="T10" fmla="*/ 5 w 129"/>
                  <a:gd name="T11" fmla="*/ 3 h 28"/>
                  <a:gd name="T12" fmla="*/ 6 w 129"/>
                  <a:gd name="T13" fmla="*/ 3 h 28"/>
                  <a:gd name="T14" fmla="*/ 7 w 129"/>
                  <a:gd name="T15" fmla="*/ 3 h 28"/>
                  <a:gd name="T16" fmla="*/ 8 w 129"/>
                  <a:gd name="T17" fmla="*/ 4 h 28"/>
                  <a:gd name="T18" fmla="*/ 9 w 129"/>
                  <a:gd name="T19" fmla="*/ 4 h 28"/>
                  <a:gd name="T20" fmla="*/ 10 w 129"/>
                  <a:gd name="T21" fmla="*/ 5 h 28"/>
                  <a:gd name="T22" fmla="*/ 11 w 129"/>
                  <a:gd name="T23" fmla="*/ 5 h 28"/>
                  <a:gd name="T24" fmla="*/ 12 w 129"/>
                  <a:gd name="T25" fmla="*/ 5 h 28"/>
                  <a:gd name="T26" fmla="*/ 14 w 129"/>
                  <a:gd name="T27" fmla="*/ 5 h 28"/>
                  <a:gd name="T28" fmla="*/ 15 w 129"/>
                  <a:gd name="T29" fmla="*/ 5 h 28"/>
                  <a:gd name="T30" fmla="*/ 16 w 129"/>
                  <a:gd name="T31" fmla="*/ 6 h 28"/>
                  <a:gd name="T32" fmla="*/ 17 w 129"/>
                  <a:gd name="T33" fmla="*/ 6 h 28"/>
                  <a:gd name="T34" fmla="*/ 18 w 129"/>
                  <a:gd name="T35" fmla="*/ 6 h 28"/>
                  <a:gd name="T36" fmla="*/ 19 w 129"/>
                  <a:gd name="T37" fmla="*/ 6 h 28"/>
                  <a:gd name="T38" fmla="*/ 20 w 129"/>
                  <a:gd name="T39" fmla="*/ 6 h 28"/>
                  <a:gd name="T40" fmla="*/ 22 w 129"/>
                  <a:gd name="T41" fmla="*/ 6 h 28"/>
                  <a:gd name="T42" fmla="*/ 23 w 129"/>
                  <a:gd name="T43" fmla="*/ 6 h 28"/>
                  <a:gd name="T44" fmla="*/ 24 w 129"/>
                  <a:gd name="T45" fmla="*/ 6 h 28"/>
                  <a:gd name="T46" fmla="*/ 25 w 129"/>
                  <a:gd name="T47" fmla="*/ 6 h 28"/>
                  <a:gd name="T48" fmla="*/ 26 w 129"/>
                  <a:gd name="T49" fmla="*/ 6 h 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9" h="28">
                    <a:moveTo>
                      <a:pt x="0" y="0"/>
                    </a:moveTo>
                    <a:lnTo>
                      <a:pt x="4" y="2"/>
                    </a:lnTo>
                    <a:lnTo>
                      <a:pt x="9" y="5"/>
                    </a:lnTo>
                    <a:lnTo>
                      <a:pt x="14" y="7"/>
                    </a:lnTo>
                    <a:lnTo>
                      <a:pt x="19" y="10"/>
                    </a:lnTo>
                    <a:lnTo>
                      <a:pt x="24" y="12"/>
                    </a:lnTo>
                    <a:lnTo>
                      <a:pt x="30" y="14"/>
                    </a:lnTo>
                    <a:lnTo>
                      <a:pt x="35" y="16"/>
                    </a:lnTo>
                    <a:lnTo>
                      <a:pt x="40" y="17"/>
                    </a:lnTo>
                    <a:lnTo>
                      <a:pt x="46" y="20"/>
                    </a:lnTo>
                    <a:lnTo>
                      <a:pt x="51" y="21"/>
                    </a:lnTo>
                    <a:lnTo>
                      <a:pt x="56" y="22"/>
                    </a:lnTo>
                    <a:lnTo>
                      <a:pt x="61" y="23"/>
                    </a:lnTo>
                    <a:lnTo>
                      <a:pt x="68" y="24"/>
                    </a:lnTo>
                    <a:lnTo>
                      <a:pt x="73" y="25"/>
                    </a:lnTo>
                    <a:lnTo>
                      <a:pt x="79" y="26"/>
                    </a:lnTo>
                    <a:lnTo>
                      <a:pt x="84" y="27"/>
                    </a:lnTo>
                    <a:lnTo>
                      <a:pt x="90" y="27"/>
                    </a:lnTo>
                    <a:lnTo>
                      <a:pt x="95" y="27"/>
                    </a:lnTo>
                    <a:lnTo>
                      <a:pt x="101" y="28"/>
                    </a:lnTo>
                    <a:lnTo>
                      <a:pt x="107" y="28"/>
                    </a:lnTo>
                    <a:lnTo>
                      <a:pt x="113" y="28"/>
                    </a:lnTo>
                    <a:lnTo>
                      <a:pt x="118" y="27"/>
                    </a:lnTo>
                    <a:lnTo>
                      <a:pt x="124" y="27"/>
                    </a:lnTo>
                    <a:lnTo>
                      <a:pt x="129" y="2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19" name="Freeform 794"/>
              <p:cNvSpPr>
                <a:spLocks/>
              </p:cNvSpPr>
              <p:nvPr/>
            </p:nvSpPr>
            <p:spPr bwMode="auto">
              <a:xfrm>
                <a:off x="3164" y="2996"/>
                <a:ext cx="6" cy="12"/>
              </a:xfrm>
              <a:custGeom>
                <a:avLst/>
                <a:gdLst>
                  <a:gd name="T0" fmla="*/ 0 w 33"/>
                  <a:gd name="T1" fmla="*/ 12 h 61"/>
                  <a:gd name="T2" fmla="*/ 1 w 33"/>
                  <a:gd name="T3" fmla="*/ 9 h 61"/>
                  <a:gd name="T4" fmla="*/ 3 w 33"/>
                  <a:gd name="T5" fmla="*/ 6 h 61"/>
                  <a:gd name="T6" fmla="*/ 5 w 33"/>
                  <a:gd name="T7" fmla="*/ 3 h 61"/>
                  <a:gd name="T8" fmla="*/ 6 w 33"/>
                  <a:gd name="T9" fmla="*/ 0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1">
                    <a:moveTo>
                      <a:pt x="0" y="61"/>
                    </a:moveTo>
                    <a:lnTo>
                      <a:pt x="8" y="46"/>
                    </a:lnTo>
                    <a:lnTo>
                      <a:pt x="17" y="31"/>
                    </a:lnTo>
                    <a:lnTo>
                      <a:pt x="25" y="16"/>
                    </a:lnTo>
                    <a:lnTo>
                      <a:pt x="3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20" name="Freeform 795"/>
              <p:cNvSpPr>
                <a:spLocks/>
              </p:cNvSpPr>
              <p:nvPr/>
            </p:nvSpPr>
            <p:spPr bwMode="auto">
              <a:xfrm>
                <a:off x="3153" y="2975"/>
                <a:ext cx="17" cy="21"/>
              </a:xfrm>
              <a:custGeom>
                <a:avLst/>
                <a:gdLst>
                  <a:gd name="T0" fmla="*/ 17 w 86"/>
                  <a:gd name="T1" fmla="*/ 21 h 108"/>
                  <a:gd name="T2" fmla="*/ 16 w 86"/>
                  <a:gd name="T3" fmla="*/ 20 h 108"/>
                  <a:gd name="T4" fmla="*/ 16 w 86"/>
                  <a:gd name="T5" fmla="*/ 19 h 108"/>
                  <a:gd name="T6" fmla="*/ 15 w 86"/>
                  <a:gd name="T7" fmla="*/ 18 h 108"/>
                  <a:gd name="T8" fmla="*/ 15 w 86"/>
                  <a:gd name="T9" fmla="*/ 17 h 108"/>
                  <a:gd name="T10" fmla="*/ 14 w 86"/>
                  <a:gd name="T11" fmla="*/ 16 h 108"/>
                  <a:gd name="T12" fmla="*/ 14 w 86"/>
                  <a:gd name="T13" fmla="*/ 15 h 108"/>
                  <a:gd name="T14" fmla="*/ 13 w 86"/>
                  <a:gd name="T15" fmla="*/ 14 h 108"/>
                  <a:gd name="T16" fmla="*/ 12 w 86"/>
                  <a:gd name="T17" fmla="*/ 13 h 108"/>
                  <a:gd name="T18" fmla="*/ 12 w 86"/>
                  <a:gd name="T19" fmla="*/ 12 h 108"/>
                  <a:gd name="T20" fmla="*/ 11 w 86"/>
                  <a:gd name="T21" fmla="*/ 11 h 108"/>
                  <a:gd name="T22" fmla="*/ 10 w 86"/>
                  <a:gd name="T23" fmla="*/ 10 h 108"/>
                  <a:gd name="T24" fmla="*/ 10 w 86"/>
                  <a:gd name="T25" fmla="*/ 9 h 108"/>
                  <a:gd name="T26" fmla="*/ 9 w 86"/>
                  <a:gd name="T27" fmla="*/ 8 h 108"/>
                  <a:gd name="T28" fmla="*/ 8 w 86"/>
                  <a:gd name="T29" fmla="*/ 7 h 108"/>
                  <a:gd name="T30" fmla="*/ 8 w 86"/>
                  <a:gd name="T31" fmla="*/ 6 h 108"/>
                  <a:gd name="T32" fmla="*/ 7 w 86"/>
                  <a:gd name="T33" fmla="*/ 6 h 108"/>
                  <a:gd name="T34" fmla="*/ 6 w 86"/>
                  <a:gd name="T35" fmla="*/ 5 h 108"/>
                  <a:gd name="T36" fmla="*/ 5 w 86"/>
                  <a:gd name="T37" fmla="*/ 4 h 108"/>
                  <a:gd name="T38" fmla="*/ 4 w 86"/>
                  <a:gd name="T39" fmla="*/ 3 h 108"/>
                  <a:gd name="T40" fmla="*/ 3 w 86"/>
                  <a:gd name="T41" fmla="*/ 3 h 108"/>
                  <a:gd name="T42" fmla="*/ 3 w 86"/>
                  <a:gd name="T43" fmla="*/ 2 h 108"/>
                  <a:gd name="T44" fmla="*/ 2 w 86"/>
                  <a:gd name="T45" fmla="*/ 1 h 108"/>
                  <a:gd name="T46" fmla="*/ 1 w 86"/>
                  <a:gd name="T47" fmla="*/ 1 h 108"/>
                  <a:gd name="T48" fmla="*/ 0 w 86"/>
                  <a:gd name="T49" fmla="*/ 0 h 1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108">
                    <a:moveTo>
                      <a:pt x="86" y="108"/>
                    </a:moveTo>
                    <a:lnTo>
                      <a:pt x="83" y="103"/>
                    </a:lnTo>
                    <a:lnTo>
                      <a:pt x="81" y="97"/>
                    </a:lnTo>
                    <a:lnTo>
                      <a:pt x="78" y="91"/>
                    </a:lnTo>
                    <a:lnTo>
                      <a:pt x="76" y="87"/>
                    </a:lnTo>
                    <a:lnTo>
                      <a:pt x="73" y="81"/>
                    </a:lnTo>
                    <a:lnTo>
                      <a:pt x="70" y="76"/>
                    </a:lnTo>
                    <a:lnTo>
                      <a:pt x="67" y="71"/>
                    </a:lnTo>
                    <a:lnTo>
                      <a:pt x="63" y="66"/>
                    </a:lnTo>
                    <a:lnTo>
                      <a:pt x="60" y="61"/>
                    </a:lnTo>
                    <a:lnTo>
                      <a:pt x="56" y="56"/>
                    </a:lnTo>
                    <a:lnTo>
                      <a:pt x="53" y="51"/>
                    </a:lnTo>
                    <a:lnTo>
                      <a:pt x="49" y="47"/>
                    </a:lnTo>
                    <a:lnTo>
                      <a:pt x="46" y="42"/>
                    </a:lnTo>
                    <a:lnTo>
                      <a:pt x="42" y="38"/>
                    </a:lnTo>
                    <a:lnTo>
                      <a:pt x="38" y="33"/>
                    </a:lnTo>
                    <a:lnTo>
                      <a:pt x="34" y="29"/>
                    </a:lnTo>
                    <a:lnTo>
                      <a:pt x="30" y="25"/>
                    </a:lnTo>
                    <a:lnTo>
                      <a:pt x="25" y="21"/>
                    </a:lnTo>
                    <a:lnTo>
                      <a:pt x="21" y="17"/>
                    </a:lnTo>
                    <a:lnTo>
                      <a:pt x="17" y="13"/>
                    </a:lnTo>
                    <a:lnTo>
                      <a:pt x="13" y="10"/>
                    </a:lnTo>
                    <a:lnTo>
                      <a:pt x="8" y="7"/>
                    </a:lnTo>
                    <a:lnTo>
                      <a:pt x="4" y="3"/>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21" name="Line 796"/>
              <p:cNvSpPr>
                <a:spLocks noChangeShapeType="1"/>
              </p:cNvSpPr>
              <p:nvPr/>
            </p:nvSpPr>
            <p:spPr bwMode="auto">
              <a:xfrm>
                <a:off x="3148" y="2972"/>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22" name="Line 797"/>
              <p:cNvSpPr>
                <a:spLocks noChangeShapeType="1"/>
              </p:cNvSpPr>
              <p:nvPr/>
            </p:nvSpPr>
            <p:spPr bwMode="auto">
              <a:xfrm flipH="1" flipV="1">
                <a:off x="3048" y="3070"/>
                <a:ext cx="1"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23" name="Freeform 798"/>
              <p:cNvSpPr>
                <a:spLocks/>
              </p:cNvSpPr>
              <p:nvPr/>
            </p:nvSpPr>
            <p:spPr bwMode="auto">
              <a:xfrm>
                <a:off x="3049" y="3075"/>
                <a:ext cx="19" cy="21"/>
              </a:xfrm>
              <a:custGeom>
                <a:avLst/>
                <a:gdLst>
                  <a:gd name="T0" fmla="*/ 0 w 91"/>
                  <a:gd name="T1" fmla="*/ 0 h 105"/>
                  <a:gd name="T2" fmla="*/ 0 w 91"/>
                  <a:gd name="T3" fmla="*/ 1 h 105"/>
                  <a:gd name="T4" fmla="*/ 1 w 91"/>
                  <a:gd name="T5" fmla="*/ 2 h 105"/>
                  <a:gd name="T6" fmla="*/ 1 w 91"/>
                  <a:gd name="T7" fmla="*/ 3 h 105"/>
                  <a:gd name="T8" fmla="*/ 2 w 91"/>
                  <a:gd name="T9" fmla="*/ 4 h 105"/>
                  <a:gd name="T10" fmla="*/ 3 w 91"/>
                  <a:gd name="T11" fmla="*/ 5 h 105"/>
                  <a:gd name="T12" fmla="*/ 4 w 91"/>
                  <a:gd name="T13" fmla="*/ 6 h 105"/>
                  <a:gd name="T14" fmla="*/ 4 w 91"/>
                  <a:gd name="T15" fmla="*/ 7 h 105"/>
                  <a:gd name="T16" fmla="*/ 5 w 91"/>
                  <a:gd name="T17" fmla="*/ 8 h 105"/>
                  <a:gd name="T18" fmla="*/ 6 w 91"/>
                  <a:gd name="T19" fmla="*/ 9 h 105"/>
                  <a:gd name="T20" fmla="*/ 6 w 91"/>
                  <a:gd name="T21" fmla="*/ 10 h 105"/>
                  <a:gd name="T22" fmla="*/ 7 w 91"/>
                  <a:gd name="T23" fmla="*/ 11 h 105"/>
                  <a:gd name="T24" fmla="*/ 8 w 91"/>
                  <a:gd name="T25" fmla="*/ 12 h 105"/>
                  <a:gd name="T26" fmla="*/ 9 w 91"/>
                  <a:gd name="T27" fmla="*/ 13 h 105"/>
                  <a:gd name="T28" fmla="*/ 9 w 91"/>
                  <a:gd name="T29" fmla="*/ 14 h 105"/>
                  <a:gd name="T30" fmla="*/ 10 w 91"/>
                  <a:gd name="T31" fmla="*/ 15 h 105"/>
                  <a:gd name="T32" fmla="*/ 11 w 91"/>
                  <a:gd name="T33" fmla="*/ 15 h 105"/>
                  <a:gd name="T34" fmla="*/ 12 w 91"/>
                  <a:gd name="T35" fmla="*/ 16 h 105"/>
                  <a:gd name="T36" fmla="*/ 13 w 91"/>
                  <a:gd name="T37" fmla="*/ 17 h 105"/>
                  <a:gd name="T38" fmla="*/ 14 w 91"/>
                  <a:gd name="T39" fmla="*/ 18 h 105"/>
                  <a:gd name="T40" fmla="*/ 15 w 91"/>
                  <a:gd name="T41" fmla="*/ 18 h 105"/>
                  <a:gd name="T42" fmla="*/ 16 w 91"/>
                  <a:gd name="T43" fmla="*/ 19 h 105"/>
                  <a:gd name="T44" fmla="*/ 17 w 91"/>
                  <a:gd name="T45" fmla="*/ 20 h 105"/>
                  <a:gd name="T46" fmla="*/ 18 w 91"/>
                  <a:gd name="T47" fmla="*/ 21 h 105"/>
                  <a:gd name="T48" fmla="*/ 19 w 91"/>
                  <a:gd name="T49" fmla="*/ 21 h 1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1" h="105">
                    <a:moveTo>
                      <a:pt x="0" y="0"/>
                    </a:moveTo>
                    <a:lnTo>
                      <a:pt x="2" y="6"/>
                    </a:lnTo>
                    <a:lnTo>
                      <a:pt x="5" y="12"/>
                    </a:lnTo>
                    <a:lnTo>
                      <a:pt x="7" y="16"/>
                    </a:lnTo>
                    <a:lnTo>
                      <a:pt x="10" y="22"/>
                    </a:lnTo>
                    <a:lnTo>
                      <a:pt x="14" y="26"/>
                    </a:lnTo>
                    <a:lnTo>
                      <a:pt x="17" y="32"/>
                    </a:lnTo>
                    <a:lnTo>
                      <a:pt x="20" y="36"/>
                    </a:lnTo>
                    <a:lnTo>
                      <a:pt x="23" y="42"/>
                    </a:lnTo>
                    <a:lnTo>
                      <a:pt x="27" y="46"/>
                    </a:lnTo>
                    <a:lnTo>
                      <a:pt x="30" y="51"/>
                    </a:lnTo>
                    <a:lnTo>
                      <a:pt x="34" y="55"/>
                    </a:lnTo>
                    <a:lnTo>
                      <a:pt x="37" y="59"/>
                    </a:lnTo>
                    <a:lnTo>
                      <a:pt x="41" y="64"/>
                    </a:lnTo>
                    <a:lnTo>
                      <a:pt x="45" y="68"/>
                    </a:lnTo>
                    <a:lnTo>
                      <a:pt x="50" y="73"/>
                    </a:lnTo>
                    <a:lnTo>
                      <a:pt x="54" y="77"/>
                    </a:lnTo>
                    <a:lnTo>
                      <a:pt x="58" y="81"/>
                    </a:lnTo>
                    <a:lnTo>
                      <a:pt x="62" y="85"/>
                    </a:lnTo>
                    <a:lnTo>
                      <a:pt x="67" y="88"/>
                    </a:lnTo>
                    <a:lnTo>
                      <a:pt x="71" y="92"/>
                    </a:lnTo>
                    <a:lnTo>
                      <a:pt x="76" y="96"/>
                    </a:lnTo>
                    <a:lnTo>
                      <a:pt x="80" y="100"/>
                    </a:lnTo>
                    <a:lnTo>
                      <a:pt x="85" y="103"/>
                    </a:lnTo>
                    <a:lnTo>
                      <a:pt x="91" y="10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24" name="Freeform 799"/>
              <p:cNvSpPr>
                <a:spLocks/>
              </p:cNvSpPr>
              <p:nvPr/>
            </p:nvSpPr>
            <p:spPr bwMode="auto">
              <a:xfrm>
                <a:off x="3068" y="3091"/>
                <a:ext cx="11" cy="5"/>
              </a:xfrm>
              <a:custGeom>
                <a:avLst/>
                <a:gdLst>
                  <a:gd name="T0" fmla="*/ 0 w 58"/>
                  <a:gd name="T1" fmla="*/ 5 h 28"/>
                  <a:gd name="T2" fmla="*/ 3 w 58"/>
                  <a:gd name="T3" fmla="*/ 4 h 28"/>
                  <a:gd name="T4" fmla="*/ 5 w 58"/>
                  <a:gd name="T5" fmla="*/ 3 h 28"/>
                  <a:gd name="T6" fmla="*/ 8 w 58"/>
                  <a:gd name="T7" fmla="*/ 1 h 28"/>
                  <a:gd name="T8" fmla="*/ 11 w 58"/>
                  <a:gd name="T9" fmla="*/ 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 h="28">
                    <a:moveTo>
                      <a:pt x="0" y="28"/>
                    </a:moveTo>
                    <a:lnTo>
                      <a:pt x="14" y="21"/>
                    </a:lnTo>
                    <a:lnTo>
                      <a:pt x="28" y="15"/>
                    </a:lnTo>
                    <a:lnTo>
                      <a:pt x="44" y="8"/>
                    </a:lnTo>
                    <a:lnTo>
                      <a:pt x="58"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25" name="Freeform 800"/>
              <p:cNvSpPr>
                <a:spLocks/>
              </p:cNvSpPr>
              <p:nvPr/>
            </p:nvSpPr>
            <p:spPr bwMode="auto">
              <a:xfrm>
                <a:off x="3077" y="3062"/>
                <a:ext cx="3" cy="29"/>
              </a:xfrm>
              <a:custGeom>
                <a:avLst/>
                <a:gdLst>
                  <a:gd name="T0" fmla="*/ 2 w 16"/>
                  <a:gd name="T1" fmla="*/ 29 h 142"/>
                  <a:gd name="T2" fmla="*/ 2 w 16"/>
                  <a:gd name="T3" fmla="*/ 28 h 142"/>
                  <a:gd name="T4" fmla="*/ 2 w 16"/>
                  <a:gd name="T5" fmla="*/ 27 h 142"/>
                  <a:gd name="T6" fmla="*/ 3 w 16"/>
                  <a:gd name="T7" fmla="*/ 25 h 142"/>
                  <a:gd name="T8" fmla="*/ 3 w 16"/>
                  <a:gd name="T9" fmla="*/ 24 h 142"/>
                  <a:gd name="T10" fmla="*/ 3 w 16"/>
                  <a:gd name="T11" fmla="*/ 23 h 142"/>
                  <a:gd name="T12" fmla="*/ 3 w 16"/>
                  <a:gd name="T13" fmla="*/ 22 h 142"/>
                  <a:gd name="T14" fmla="*/ 3 w 16"/>
                  <a:gd name="T15" fmla="*/ 20 h 142"/>
                  <a:gd name="T16" fmla="*/ 3 w 16"/>
                  <a:gd name="T17" fmla="*/ 19 h 142"/>
                  <a:gd name="T18" fmla="*/ 3 w 16"/>
                  <a:gd name="T19" fmla="*/ 18 h 142"/>
                  <a:gd name="T20" fmla="*/ 3 w 16"/>
                  <a:gd name="T21" fmla="*/ 17 h 142"/>
                  <a:gd name="T22" fmla="*/ 3 w 16"/>
                  <a:gd name="T23" fmla="*/ 15 h 142"/>
                  <a:gd name="T24" fmla="*/ 3 w 16"/>
                  <a:gd name="T25" fmla="*/ 14 h 142"/>
                  <a:gd name="T26" fmla="*/ 3 w 16"/>
                  <a:gd name="T27" fmla="*/ 13 h 142"/>
                  <a:gd name="T28" fmla="*/ 3 w 16"/>
                  <a:gd name="T29" fmla="*/ 12 h 142"/>
                  <a:gd name="T30" fmla="*/ 2 w 16"/>
                  <a:gd name="T31" fmla="*/ 10 h 142"/>
                  <a:gd name="T32" fmla="*/ 2 w 16"/>
                  <a:gd name="T33" fmla="*/ 9 h 142"/>
                  <a:gd name="T34" fmla="*/ 2 w 16"/>
                  <a:gd name="T35" fmla="*/ 8 h 142"/>
                  <a:gd name="T36" fmla="*/ 2 w 16"/>
                  <a:gd name="T37" fmla="*/ 7 h 142"/>
                  <a:gd name="T38" fmla="*/ 2 w 16"/>
                  <a:gd name="T39" fmla="*/ 6 h 142"/>
                  <a:gd name="T40" fmla="*/ 1 w 16"/>
                  <a:gd name="T41" fmla="*/ 4 h 142"/>
                  <a:gd name="T42" fmla="*/ 1 w 16"/>
                  <a:gd name="T43" fmla="*/ 3 h 142"/>
                  <a:gd name="T44" fmla="*/ 1 w 16"/>
                  <a:gd name="T45" fmla="*/ 2 h 142"/>
                  <a:gd name="T46" fmla="*/ 0 w 16"/>
                  <a:gd name="T47" fmla="*/ 1 h 142"/>
                  <a:gd name="T48" fmla="*/ 0 w 16"/>
                  <a:gd name="T49" fmla="*/ 0 h 1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142">
                    <a:moveTo>
                      <a:pt x="11" y="142"/>
                    </a:moveTo>
                    <a:lnTo>
                      <a:pt x="12" y="137"/>
                    </a:lnTo>
                    <a:lnTo>
                      <a:pt x="13" y="130"/>
                    </a:lnTo>
                    <a:lnTo>
                      <a:pt x="14" y="124"/>
                    </a:lnTo>
                    <a:lnTo>
                      <a:pt x="14" y="118"/>
                    </a:lnTo>
                    <a:lnTo>
                      <a:pt x="15" y="112"/>
                    </a:lnTo>
                    <a:lnTo>
                      <a:pt x="15" y="106"/>
                    </a:lnTo>
                    <a:lnTo>
                      <a:pt x="16" y="100"/>
                    </a:lnTo>
                    <a:lnTo>
                      <a:pt x="16" y="93"/>
                    </a:lnTo>
                    <a:lnTo>
                      <a:pt x="16" y="88"/>
                    </a:lnTo>
                    <a:lnTo>
                      <a:pt x="16" y="81"/>
                    </a:lnTo>
                    <a:lnTo>
                      <a:pt x="15" y="75"/>
                    </a:lnTo>
                    <a:lnTo>
                      <a:pt x="15" y="69"/>
                    </a:lnTo>
                    <a:lnTo>
                      <a:pt x="14" y="63"/>
                    </a:lnTo>
                    <a:lnTo>
                      <a:pt x="14" y="58"/>
                    </a:lnTo>
                    <a:lnTo>
                      <a:pt x="13" y="51"/>
                    </a:lnTo>
                    <a:lnTo>
                      <a:pt x="12" y="45"/>
                    </a:lnTo>
                    <a:lnTo>
                      <a:pt x="11" y="40"/>
                    </a:lnTo>
                    <a:lnTo>
                      <a:pt x="10" y="33"/>
                    </a:lnTo>
                    <a:lnTo>
                      <a:pt x="9" y="28"/>
                    </a:lnTo>
                    <a:lnTo>
                      <a:pt x="7" y="22"/>
                    </a:lnTo>
                    <a:lnTo>
                      <a:pt x="6" y="16"/>
                    </a:lnTo>
                    <a:lnTo>
                      <a:pt x="4" y="11"/>
                    </a:lnTo>
                    <a:lnTo>
                      <a:pt x="2" y="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26" name="Line 801"/>
              <p:cNvSpPr>
                <a:spLocks noChangeShapeType="1"/>
              </p:cNvSpPr>
              <p:nvPr/>
            </p:nvSpPr>
            <p:spPr bwMode="auto">
              <a:xfrm>
                <a:off x="3074" y="3057"/>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27" name="Line 802"/>
              <p:cNvSpPr>
                <a:spLocks noChangeShapeType="1"/>
              </p:cNvSpPr>
              <p:nvPr/>
            </p:nvSpPr>
            <p:spPr bwMode="auto">
              <a:xfrm flipH="1" flipV="1">
                <a:off x="2994" y="3080"/>
                <a:ext cx="0"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28" name="Freeform 803"/>
              <p:cNvSpPr>
                <a:spLocks/>
              </p:cNvSpPr>
              <p:nvPr/>
            </p:nvSpPr>
            <p:spPr bwMode="auto">
              <a:xfrm>
                <a:off x="2994" y="3086"/>
                <a:ext cx="11" cy="26"/>
              </a:xfrm>
              <a:custGeom>
                <a:avLst/>
                <a:gdLst>
                  <a:gd name="T0" fmla="*/ 0 w 55"/>
                  <a:gd name="T1" fmla="*/ 0 h 130"/>
                  <a:gd name="T2" fmla="*/ 0 w 55"/>
                  <a:gd name="T3" fmla="*/ 1 h 130"/>
                  <a:gd name="T4" fmla="*/ 0 w 55"/>
                  <a:gd name="T5" fmla="*/ 2 h 130"/>
                  <a:gd name="T6" fmla="*/ 0 w 55"/>
                  <a:gd name="T7" fmla="*/ 4 h 130"/>
                  <a:gd name="T8" fmla="*/ 1 w 55"/>
                  <a:gd name="T9" fmla="*/ 5 h 130"/>
                  <a:gd name="T10" fmla="*/ 1 w 55"/>
                  <a:gd name="T11" fmla="*/ 6 h 130"/>
                  <a:gd name="T12" fmla="*/ 1 w 55"/>
                  <a:gd name="T13" fmla="*/ 7 h 130"/>
                  <a:gd name="T14" fmla="*/ 2 w 55"/>
                  <a:gd name="T15" fmla="*/ 8 h 130"/>
                  <a:gd name="T16" fmla="*/ 2 w 55"/>
                  <a:gd name="T17" fmla="*/ 9 h 130"/>
                  <a:gd name="T18" fmla="*/ 2 w 55"/>
                  <a:gd name="T19" fmla="*/ 10 h 130"/>
                  <a:gd name="T20" fmla="*/ 3 w 55"/>
                  <a:gd name="T21" fmla="*/ 12 h 130"/>
                  <a:gd name="T22" fmla="*/ 3 w 55"/>
                  <a:gd name="T23" fmla="*/ 13 h 130"/>
                  <a:gd name="T24" fmla="*/ 4 w 55"/>
                  <a:gd name="T25" fmla="*/ 14 h 130"/>
                  <a:gd name="T26" fmla="*/ 4 w 55"/>
                  <a:gd name="T27" fmla="*/ 15 h 130"/>
                  <a:gd name="T28" fmla="*/ 5 w 55"/>
                  <a:gd name="T29" fmla="*/ 16 h 130"/>
                  <a:gd name="T30" fmla="*/ 5 w 55"/>
                  <a:gd name="T31" fmla="*/ 17 h 130"/>
                  <a:gd name="T32" fmla="*/ 6 w 55"/>
                  <a:gd name="T33" fmla="*/ 18 h 130"/>
                  <a:gd name="T34" fmla="*/ 6 w 55"/>
                  <a:gd name="T35" fmla="*/ 19 h 130"/>
                  <a:gd name="T36" fmla="*/ 7 w 55"/>
                  <a:gd name="T37" fmla="*/ 20 h 130"/>
                  <a:gd name="T38" fmla="*/ 8 w 55"/>
                  <a:gd name="T39" fmla="*/ 21 h 130"/>
                  <a:gd name="T40" fmla="*/ 8 w 55"/>
                  <a:gd name="T41" fmla="*/ 22 h 130"/>
                  <a:gd name="T42" fmla="*/ 9 w 55"/>
                  <a:gd name="T43" fmla="*/ 23 h 130"/>
                  <a:gd name="T44" fmla="*/ 10 w 55"/>
                  <a:gd name="T45" fmla="*/ 24 h 130"/>
                  <a:gd name="T46" fmla="*/ 10 w 55"/>
                  <a:gd name="T47" fmla="*/ 25 h 130"/>
                  <a:gd name="T48" fmla="*/ 11 w 55"/>
                  <a:gd name="T49" fmla="*/ 26 h 1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5" h="130">
                    <a:moveTo>
                      <a:pt x="0" y="0"/>
                    </a:moveTo>
                    <a:lnTo>
                      <a:pt x="0" y="5"/>
                    </a:lnTo>
                    <a:lnTo>
                      <a:pt x="1" y="12"/>
                    </a:lnTo>
                    <a:lnTo>
                      <a:pt x="2" y="18"/>
                    </a:lnTo>
                    <a:lnTo>
                      <a:pt x="4" y="23"/>
                    </a:lnTo>
                    <a:lnTo>
                      <a:pt x="5" y="29"/>
                    </a:lnTo>
                    <a:lnTo>
                      <a:pt x="6" y="34"/>
                    </a:lnTo>
                    <a:lnTo>
                      <a:pt x="8" y="40"/>
                    </a:lnTo>
                    <a:lnTo>
                      <a:pt x="10" y="47"/>
                    </a:lnTo>
                    <a:lnTo>
                      <a:pt x="12" y="52"/>
                    </a:lnTo>
                    <a:lnTo>
                      <a:pt x="14" y="58"/>
                    </a:lnTo>
                    <a:lnTo>
                      <a:pt x="16" y="63"/>
                    </a:lnTo>
                    <a:lnTo>
                      <a:pt x="18" y="69"/>
                    </a:lnTo>
                    <a:lnTo>
                      <a:pt x="21" y="75"/>
                    </a:lnTo>
                    <a:lnTo>
                      <a:pt x="24" y="80"/>
                    </a:lnTo>
                    <a:lnTo>
                      <a:pt x="26" y="85"/>
                    </a:lnTo>
                    <a:lnTo>
                      <a:pt x="29" y="90"/>
                    </a:lnTo>
                    <a:lnTo>
                      <a:pt x="32" y="96"/>
                    </a:lnTo>
                    <a:lnTo>
                      <a:pt x="35" y="101"/>
                    </a:lnTo>
                    <a:lnTo>
                      <a:pt x="38" y="106"/>
                    </a:lnTo>
                    <a:lnTo>
                      <a:pt x="41" y="111"/>
                    </a:lnTo>
                    <a:lnTo>
                      <a:pt x="45" y="116"/>
                    </a:lnTo>
                    <a:lnTo>
                      <a:pt x="48" y="120"/>
                    </a:lnTo>
                    <a:lnTo>
                      <a:pt x="51" y="126"/>
                    </a:lnTo>
                    <a:lnTo>
                      <a:pt x="55" y="13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29" name="Freeform 804"/>
              <p:cNvSpPr>
                <a:spLocks/>
              </p:cNvSpPr>
              <p:nvPr/>
            </p:nvSpPr>
            <p:spPr bwMode="auto">
              <a:xfrm>
                <a:off x="3005" y="3110"/>
                <a:ext cx="13" cy="2"/>
              </a:xfrm>
              <a:custGeom>
                <a:avLst/>
                <a:gdLst>
                  <a:gd name="T0" fmla="*/ 0 w 64"/>
                  <a:gd name="T1" fmla="*/ 2 h 8"/>
                  <a:gd name="T2" fmla="*/ 3 w 64"/>
                  <a:gd name="T3" fmla="*/ 2 h 8"/>
                  <a:gd name="T4" fmla="*/ 7 w 64"/>
                  <a:gd name="T5" fmla="*/ 1 h 8"/>
                  <a:gd name="T6" fmla="*/ 10 w 64"/>
                  <a:gd name="T7" fmla="*/ 1 h 8"/>
                  <a:gd name="T8" fmla="*/ 13 w 64"/>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8">
                    <a:moveTo>
                      <a:pt x="0" y="8"/>
                    </a:moveTo>
                    <a:lnTo>
                      <a:pt x="17" y="6"/>
                    </a:lnTo>
                    <a:lnTo>
                      <a:pt x="32" y="5"/>
                    </a:lnTo>
                    <a:lnTo>
                      <a:pt x="49" y="3"/>
                    </a:lnTo>
                    <a:lnTo>
                      <a:pt x="6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30" name="Freeform 805"/>
              <p:cNvSpPr>
                <a:spLocks/>
              </p:cNvSpPr>
              <p:nvPr/>
            </p:nvSpPr>
            <p:spPr bwMode="auto">
              <a:xfrm>
                <a:off x="3018" y="3083"/>
                <a:ext cx="6" cy="27"/>
              </a:xfrm>
              <a:custGeom>
                <a:avLst/>
                <a:gdLst>
                  <a:gd name="T0" fmla="*/ 0 w 31"/>
                  <a:gd name="T1" fmla="*/ 27 h 139"/>
                  <a:gd name="T2" fmla="*/ 1 w 31"/>
                  <a:gd name="T3" fmla="*/ 26 h 139"/>
                  <a:gd name="T4" fmla="*/ 1 w 31"/>
                  <a:gd name="T5" fmla="*/ 25 h 139"/>
                  <a:gd name="T6" fmla="*/ 2 w 31"/>
                  <a:gd name="T7" fmla="*/ 24 h 139"/>
                  <a:gd name="T8" fmla="*/ 2 w 31"/>
                  <a:gd name="T9" fmla="*/ 23 h 139"/>
                  <a:gd name="T10" fmla="*/ 3 w 31"/>
                  <a:gd name="T11" fmla="*/ 22 h 139"/>
                  <a:gd name="T12" fmla="*/ 3 w 31"/>
                  <a:gd name="T13" fmla="*/ 21 h 139"/>
                  <a:gd name="T14" fmla="*/ 3 w 31"/>
                  <a:gd name="T15" fmla="*/ 19 h 139"/>
                  <a:gd name="T16" fmla="*/ 4 w 31"/>
                  <a:gd name="T17" fmla="*/ 18 h 139"/>
                  <a:gd name="T18" fmla="*/ 4 w 31"/>
                  <a:gd name="T19" fmla="*/ 17 h 139"/>
                  <a:gd name="T20" fmla="*/ 4 w 31"/>
                  <a:gd name="T21" fmla="*/ 16 h 139"/>
                  <a:gd name="T22" fmla="*/ 5 w 31"/>
                  <a:gd name="T23" fmla="*/ 15 h 139"/>
                  <a:gd name="T24" fmla="*/ 5 w 31"/>
                  <a:gd name="T25" fmla="*/ 14 h 139"/>
                  <a:gd name="T26" fmla="*/ 5 w 31"/>
                  <a:gd name="T27" fmla="*/ 13 h 139"/>
                  <a:gd name="T28" fmla="*/ 5 w 31"/>
                  <a:gd name="T29" fmla="*/ 11 h 139"/>
                  <a:gd name="T30" fmla="*/ 6 w 31"/>
                  <a:gd name="T31" fmla="*/ 10 h 139"/>
                  <a:gd name="T32" fmla="*/ 6 w 31"/>
                  <a:gd name="T33" fmla="*/ 9 h 139"/>
                  <a:gd name="T34" fmla="*/ 6 w 31"/>
                  <a:gd name="T35" fmla="*/ 8 h 139"/>
                  <a:gd name="T36" fmla="*/ 6 w 31"/>
                  <a:gd name="T37" fmla="*/ 7 h 139"/>
                  <a:gd name="T38" fmla="*/ 6 w 31"/>
                  <a:gd name="T39" fmla="*/ 6 h 139"/>
                  <a:gd name="T40" fmla="*/ 6 w 31"/>
                  <a:gd name="T41" fmla="*/ 5 h 139"/>
                  <a:gd name="T42" fmla="*/ 6 w 31"/>
                  <a:gd name="T43" fmla="*/ 3 h 139"/>
                  <a:gd name="T44" fmla="*/ 6 w 31"/>
                  <a:gd name="T45" fmla="*/ 2 h 139"/>
                  <a:gd name="T46" fmla="*/ 6 w 31"/>
                  <a:gd name="T47" fmla="*/ 1 h 139"/>
                  <a:gd name="T48" fmla="*/ 6 w 31"/>
                  <a:gd name="T49" fmla="*/ 0 h 1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 h="139">
                    <a:moveTo>
                      <a:pt x="0" y="139"/>
                    </a:moveTo>
                    <a:lnTo>
                      <a:pt x="3" y="134"/>
                    </a:lnTo>
                    <a:lnTo>
                      <a:pt x="6" y="129"/>
                    </a:lnTo>
                    <a:lnTo>
                      <a:pt x="8" y="124"/>
                    </a:lnTo>
                    <a:lnTo>
                      <a:pt x="10" y="118"/>
                    </a:lnTo>
                    <a:lnTo>
                      <a:pt x="13" y="113"/>
                    </a:lnTo>
                    <a:lnTo>
                      <a:pt x="16" y="107"/>
                    </a:lnTo>
                    <a:lnTo>
                      <a:pt x="18" y="100"/>
                    </a:lnTo>
                    <a:lnTo>
                      <a:pt x="20" y="95"/>
                    </a:lnTo>
                    <a:lnTo>
                      <a:pt x="21" y="89"/>
                    </a:lnTo>
                    <a:lnTo>
                      <a:pt x="23" y="84"/>
                    </a:lnTo>
                    <a:lnTo>
                      <a:pt x="24" y="77"/>
                    </a:lnTo>
                    <a:lnTo>
                      <a:pt x="26" y="72"/>
                    </a:lnTo>
                    <a:lnTo>
                      <a:pt x="27" y="66"/>
                    </a:lnTo>
                    <a:lnTo>
                      <a:pt x="28" y="59"/>
                    </a:lnTo>
                    <a:lnTo>
                      <a:pt x="29" y="54"/>
                    </a:lnTo>
                    <a:lnTo>
                      <a:pt x="29" y="48"/>
                    </a:lnTo>
                    <a:lnTo>
                      <a:pt x="30" y="41"/>
                    </a:lnTo>
                    <a:lnTo>
                      <a:pt x="31" y="36"/>
                    </a:lnTo>
                    <a:lnTo>
                      <a:pt x="31" y="30"/>
                    </a:lnTo>
                    <a:lnTo>
                      <a:pt x="31" y="24"/>
                    </a:lnTo>
                    <a:lnTo>
                      <a:pt x="31" y="18"/>
                    </a:lnTo>
                    <a:lnTo>
                      <a:pt x="31" y="12"/>
                    </a:lnTo>
                    <a:lnTo>
                      <a:pt x="31" y="6"/>
                    </a:lnTo>
                    <a:lnTo>
                      <a:pt x="3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31" name="Line 806"/>
              <p:cNvSpPr>
                <a:spLocks noChangeShapeType="1"/>
              </p:cNvSpPr>
              <p:nvPr/>
            </p:nvSpPr>
            <p:spPr bwMode="auto">
              <a:xfrm>
                <a:off x="3023" y="3077"/>
                <a:ext cx="1"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32" name="Line 807"/>
              <p:cNvSpPr>
                <a:spLocks noChangeShapeType="1"/>
              </p:cNvSpPr>
              <p:nvPr/>
            </p:nvSpPr>
            <p:spPr bwMode="auto">
              <a:xfrm flipV="1">
                <a:off x="2939" y="3072"/>
                <a:ext cx="1"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133" name="Freeform 808"/>
              <p:cNvSpPr>
                <a:spLocks/>
              </p:cNvSpPr>
              <p:nvPr/>
            </p:nvSpPr>
            <p:spPr bwMode="auto">
              <a:xfrm>
                <a:off x="2938" y="3078"/>
                <a:ext cx="4" cy="28"/>
              </a:xfrm>
              <a:custGeom>
                <a:avLst/>
                <a:gdLst>
                  <a:gd name="T0" fmla="*/ 1 w 19"/>
                  <a:gd name="T1" fmla="*/ 0 h 142"/>
                  <a:gd name="T2" fmla="*/ 0 w 19"/>
                  <a:gd name="T3" fmla="*/ 1 h 142"/>
                  <a:gd name="T4" fmla="*/ 0 w 19"/>
                  <a:gd name="T5" fmla="*/ 2 h 142"/>
                  <a:gd name="T6" fmla="*/ 0 w 19"/>
                  <a:gd name="T7" fmla="*/ 3 h 142"/>
                  <a:gd name="T8" fmla="*/ 0 w 19"/>
                  <a:gd name="T9" fmla="*/ 5 h 142"/>
                  <a:gd name="T10" fmla="*/ 0 w 19"/>
                  <a:gd name="T11" fmla="*/ 6 h 142"/>
                  <a:gd name="T12" fmla="*/ 0 w 19"/>
                  <a:gd name="T13" fmla="*/ 7 h 142"/>
                  <a:gd name="T14" fmla="*/ 0 w 19"/>
                  <a:gd name="T15" fmla="*/ 8 h 142"/>
                  <a:gd name="T16" fmla="*/ 0 w 19"/>
                  <a:gd name="T17" fmla="*/ 9 h 142"/>
                  <a:gd name="T18" fmla="*/ 0 w 19"/>
                  <a:gd name="T19" fmla="*/ 10 h 142"/>
                  <a:gd name="T20" fmla="*/ 0 w 19"/>
                  <a:gd name="T21" fmla="*/ 12 h 142"/>
                  <a:gd name="T22" fmla="*/ 0 w 19"/>
                  <a:gd name="T23" fmla="*/ 13 h 142"/>
                  <a:gd name="T24" fmla="*/ 0 w 19"/>
                  <a:gd name="T25" fmla="*/ 14 h 142"/>
                  <a:gd name="T26" fmla="*/ 0 w 19"/>
                  <a:gd name="T27" fmla="*/ 15 h 142"/>
                  <a:gd name="T28" fmla="*/ 1 w 19"/>
                  <a:gd name="T29" fmla="*/ 16 h 142"/>
                  <a:gd name="T30" fmla="*/ 1 w 19"/>
                  <a:gd name="T31" fmla="*/ 18 h 142"/>
                  <a:gd name="T32" fmla="*/ 1 w 19"/>
                  <a:gd name="T33" fmla="*/ 19 h 142"/>
                  <a:gd name="T34" fmla="*/ 1 w 19"/>
                  <a:gd name="T35" fmla="*/ 20 h 142"/>
                  <a:gd name="T36" fmla="*/ 2 w 19"/>
                  <a:gd name="T37" fmla="*/ 21 h 142"/>
                  <a:gd name="T38" fmla="*/ 2 w 19"/>
                  <a:gd name="T39" fmla="*/ 22 h 142"/>
                  <a:gd name="T40" fmla="*/ 2 w 19"/>
                  <a:gd name="T41" fmla="*/ 23 h 142"/>
                  <a:gd name="T42" fmla="*/ 3 w 19"/>
                  <a:gd name="T43" fmla="*/ 25 h 142"/>
                  <a:gd name="T44" fmla="*/ 3 w 19"/>
                  <a:gd name="T45" fmla="*/ 26 h 142"/>
                  <a:gd name="T46" fmla="*/ 3 w 19"/>
                  <a:gd name="T47" fmla="*/ 27 h 142"/>
                  <a:gd name="T48" fmla="*/ 4 w 19"/>
                  <a:gd name="T49" fmla="*/ 28 h 1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 h="142">
                    <a:moveTo>
                      <a:pt x="3" y="0"/>
                    </a:moveTo>
                    <a:lnTo>
                      <a:pt x="2" y="5"/>
                    </a:lnTo>
                    <a:lnTo>
                      <a:pt x="1" y="12"/>
                    </a:lnTo>
                    <a:lnTo>
                      <a:pt x="1" y="17"/>
                    </a:lnTo>
                    <a:lnTo>
                      <a:pt x="0" y="23"/>
                    </a:lnTo>
                    <a:lnTo>
                      <a:pt x="0" y="30"/>
                    </a:lnTo>
                    <a:lnTo>
                      <a:pt x="0" y="35"/>
                    </a:lnTo>
                    <a:lnTo>
                      <a:pt x="0" y="41"/>
                    </a:lnTo>
                    <a:lnTo>
                      <a:pt x="0" y="47"/>
                    </a:lnTo>
                    <a:lnTo>
                      <a:pt x="0" y="53"/>
                    </a:lnTo>
                    <a:lnTo>
                      <a:pt x="0" y="60"/>
                    </a:lnTo>
                    <a:lnTo>
                      <a:pt x="1" y="65"/>
                    </a:lnTo>
                    <a:lnTo>
                      <a:pt x="1" y="72"/>
                    </a:lnTo>
                    <a:lnTo>
                      <a:pt x="2" y="78"/>
                    </a:lnTo>
                    <a:lnTo>
                      <a:pt x="3" y="83"/>
                    </a:lnTo>
                    <a:lnTo>
                      <a:pt x="4" y="90"/>
                    </a:lnTo>
                    <a:lnTo>
                      <a:pt x="5" y="95"/>
                    </a:lnTo>
                    <a:lnTo>
                      <a:pt x="6" y="102"/>
                    </a:lnTo>
                    <a:lnTo>
                      <a:pt x="8" y="108"/>
                    </a:lnTo>
                    <a:lnTo>
                      <a:pt x="9" y="113"/>
                    </a:lnTo>
                    <a:lnTo>
                      <a:pt x="11" y="119"/>
                    </a:lnTo>
                    <a:lnTo>
                      <a:pt x="13" y="125"/>
                    </a:lnTo>
                    <a:lnTo>
                      <a:pt x="14" y="131"/>
                    </a:lnTo>
                    <a:lnTo>
                      <a:pt x="16" y="137"/>
                    </a:lnTo>
                    <a:lnTo>
                      <a:pt x="19" y="14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34" name="Freeform 809"/>
              <p:cNvSpPr>
                <a:spLocks/>
              </p:cNvSpPr>
              <p:nvPr/>
            </p:nvSpPr>
            <p:spPr bwMode="auto">
              <a:xfrm>
                <a:off x="2942" y="3106"/>
                <a:ext cx="12" cy="3"/>
              </a:xfrm>
              <a:custGeom>
                <a:avLst/>
                <a:gdLst>
                  <a:gd name="T0" fmla="*/ 0 w 63"/>
                  <a:gd name="T1" fmla="*/ 0 h 15"/>
                  <a:gd name="T2" fmla="*/ 3 w 63"/>
                  <a:gd name="T3" fmla="*/ 1 h 15"/>
                  <a:gd name="T4" fmla="*/ 6 w 63"/>
                  <a:gd name="T5" fmla="*/ 2 h 15"/>
                  <a:gd name="T6" fmla="*/ 9 w 63"/>
                  <a:gd name="T7" fmla="*/ 2 h 15"/>
                  <a:gd name="T8" fmla="*/ 12 w 63"/>
                  <a:gd name="T9" fmla="*/ 3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15">
                    <a:moveTo>
                      <a:pt x="0" y="0"/>
                    </a:moveTo>
                    <a:lnTo>
                      <a:pt x="16" y="5"/>
                    </a:lnTo>
                    <a:lnTo>
                      <a:pt x="31" y="8"/>
                    </a:lnTo>
                    <a:lnTo>
                      <a:pt x="47" y="11"/>
                    </a:lnTo>
                    <a:lnTo>
                      <a:pt x="63" y="1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35" name="Freeform 810"/>
              <p:cNvSpPr>
                <a:spLocks/>
              </p:cNvSpPr>
              <p:nvPr/>
            </p:nvSpPr>
            <p:spPr bwMode="auto">
              <a:xfrm>
                <a:off x="2954" y="3084"/>
                <a:ext cx="14" cy="25"/>
              </a:xfrm>
              <a:custGeom>
                <a:avLst/>
                <a:gdLst>
                  <a:gd name="T0" fmla="*/ 0 w 69"/>
                  <a:gd name="T1" fmla="*/ 25 h 123"/>
                  <a:gd name="T2" fmla="*/ 1 w 69"/>
                  <a:gd name="T3" fmla="*/ 24 h 123"/>
                  <a:gd name="T4" fmla="*/ 2 w 69"/>
                  <a:gd name="T5" fmla="*/ 23 h 123"/>
                  <a:gd name="T6" fmla="*/ 2 w 69"/>
                  <a:gd name="T7" fmla="*/ 22 h 123"/>
                  <a:gd name="T8" fmla="*/ 3 w 69"/>
                  <a:gd name="T9" fmla="*/ 22 h 123"/>
                  <a:gd name="T10" fmla="*/ 4 w 69"/>
                  <a:gd name="T11" fmla="*/ 21 h 123"/>
                  <a:gd name="T12" fmla="*/ 5 w 69"/>
                  <a:gd name="T13" fmla="*/ 20 h 123"/>
                  <a:gd name="T14" fmla="*/ 5 w 69"/>
                  <a:gd name="T15" fmla="*/ 18 h 123"/>
                  <a:gd name="T16" fmla="*/ 6 w 69"/>
                  <a:gd name="T17" fmla="*/ 18 h 123"/>
                  <a:gd name="T18" fmla="*/ 7 w 69"/>
                  <a:gd name="T19" fmla="*/ 16 h 123"/>
                  <a:gd name="T20" fmla="*/ 8 w 69"/>
                  <a:gd name="T21" fmla="*/ 16 h 123"/>
                  <a:gd name="T22" fmla="*/ 8 w 69"/>
                  <a:gd name="T23" fmla="*/ 14 h 123"/>
                  <a:gd name="T24" fmla="*/ 9 w 69"/>
                  <a:gd name="T25" fmla="*/ 13 h 123"/>
                  <a:gd name="T26" fmla="*/ 9 w 69"/>
                  <a:gd name="T27" fmla="*/ 12 h 123"/>
                  <a:gd name="T28" fmla="*/ 10 w 69"/>
                  <a:gd name="T29" fmla="*/ 11 h 123"/>
                  <a:gd name="T30" fmla="*/ 10 w 69"/>
                  <a:gd name="T31" fmla="*/ 10 h 123"/>
                  <a:gd name="T32" fmla="*/ 11 w 69"/>
                  <a:gd name="T33" fmla="*/ 9 h 123"/>
                  <a:gd name="T34" fmla="*/ 11 w 69"/>
                  <a:gd name="T35" fmla="*/ 8 h 123"/>
                  <a:gd name="T36" fmla="*/ 12 w 69"/>
                  <a:gd name="T37" fmla="*/ 7 h 123"/>
                  <a:gd name="T38" fmla="*/ 12 w 69"/>
                  <a:gd name="T39" fmla="*/ 6 h 123"/>
                  <a:gd name="T40" fmla="*/ 12 w 69"/>
                  <a:gd name="T41" fmla="*/ 4 h 123"/>
                  <a:gd name="T42" fmla="*/ 13 w 69"/>
                  <a:gd name="T43" fmla="*/ 3 h 123"/>
                  <a:gd name="T44" fmla="*/ 13 w 69"/>
                  <a:gd name="T45" fmla="*/ 2 h 123"/>
                  <a:gd name="T46" fmla="*/ 14 w 69"/>
                  <a:gd name="T47" fmla="*/ 1 h 123"/>
                  <a:gd name="T48" fmla="*/ 14 w 69"/>
                  <a:gd name="T49" fmla="*/ 0 h 1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9" h="123">
                    <a:moveTo>
                      <a:pt x="0" y="123"/>
                    </a:moveTo>
                    <a:lnTo>
                      <a:pt x="4" y="118"/>
                    </a:lnTo>
                    <a:lnTo>
                      <a:pt x="8" y="115"/>
                    </a:lnTo>
                    <a:lnTo>
                      <a:pt x="12" y="110"/>
                    </a:lnTo>
                    <a:lnTo>
                      <a:pt x="16" y="106"/>
                    </a:lnTo>
                    <a:lnTo>
                      <a:pt x="19" y="101"/>
                    </a:lnTo>
                    <a:lnTo>
                      <a:pt x="23" y="96"/>
                    </a:lnTo>
                    <a:lnTo>
                      <a:pt x="26" y="91"/>
                    </a:lnTo>
                    <a:lnTo>
                      <a:pt x="31" y="87"/>
                    </a:lnTo>
                    <a:lnTo>
                      <a:pt x="34" y="81"/>
                    </a:lnTo>
                    <a:lnTo>
                      <a:pt x="37" y="77"/>
                    </a:lnTo>
                    <a:lnTo>
                      <a:pt x="40" y="71"/>
                    </a:lnTo>
                    <a:lnTo>
                      <a:pt x="43" y="66"/>
                    </a:lnTo>
                    <a:lnTo>
                      <a:pt x="46" y="61"/>
                    </a:lnTo>
                    <a:lnTo>
                      <a:pt x="48" y="56"/>
                    </a:lnTo>
                    <a:lnTo>
                      <a:pt x="51" y="50"/>
                    </a:lnTo>
                    <a:lnTo>
                      <a:pt x="53" y="45"/>
                    </a:lnTo>
                    <a:lnTo>
                      <a:pt x="55" y="39"/>
                    </a:lnTo>
                    <a:lnTo>
                      <a:pt x="58" y="34"/>
                    </a:lnTo>
                    <a:lnTo>
                      <a:pt x="60" y="28"/>
                    </a:lnTo>
                    <a:lnTo>
                      <a:pt x="61" y="22"/>
                    </a:lnTo>
                    <a:lnTo>
                      <a:pt x="63" y="17"/>
                    </a:lnTo>
                    <a:lnTo>
                      <a:pt x="65" y="11"/>
                    </a:lnTo>
                    <a:lnTo>
                      <a:pt x="67" y="6"/>
                    </a:lnTo>
                    <a:lnTo>
                      <a:pt x="6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136" name="Line 811"/>
              <p:cNvSpPr>
                <a:spLocks noChangeShapeType="1"/>
              </p:cNvSpPr>
              <p:nvPr/>
            </p:nvSpPr>
            <p:spPr bwMode="auto">
              <a:xfrm flipH="1">
                <a:off x="2968" y="3079"/>
                <a:ext cx="1"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7659" name="Group 1013"/>
            <p:cNvGrpSpPr>
              <a:grpSpLocks/>
            </p:cNvGrpSpPr>
            <p:nvPr/>
          </p:nvGrpSpPr>
          <p:grpSpPr bwMode="auto">
            <a:xfrm>
              <a:off x="2355851" y="1755775"/>
              <a:ext cx="3771900" cy="3276600"/>
              <a:chOff x="1484" y="1106"/>
              <a:chExt cx="2376" cy="2064"/>
            </a:xfrm>
          </p:grpSpPr>
          <p:sp>
            <p:nvSpPr>
              <p:cNvPr id="27737" name="Line 813"/>
              <p:cNvSpPr>
                <a:spLocks noChangeShapeType="1"/>
              </p:cNvSpPr>
              <p:nvPr/>
            </p:nvSpPr>
            <p:spPr bwMode="auto">
              <a:xfrm flipV="1">
                <a:off x="2888" y="3046"/>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38" name="Freeform 814"/>
              <p:cNvSpPr>
                <a:spLocks/>
              </p:cNvSpPr>
              <p:nvPr/>
            </p:nvSpPr>
            <p:spPr bwMode="auto">
              <a:xfrm>
                <a:off x="2883" y="3051"/>
                <a:ext cx="5" cy="28"/>
              </a:xfrm>
              <a:custGeom>
                <a:avLst/>
                <a:gdLst>
                  <a:gd name="T0" fmla="*/ 5 w 27"/>
                  <a:gd name="T1" fmla="*/ 0 h 140"/>
                  <a:gd name="T2" fmla="*/ 5 w 27"/>
                  <a:gd name="T3" fmla="*/ 1 h 140"/>
                  <a:gd name="T4" fmla="*/ 4 w 27"/>
                  <a:gd name="T5" fmla="*/ 2 h 140"/>
                  <a:gd name="T6" fmla="*/ 4 w 27"/>
                  <a:gd name="T7" fmla="*/ 3 h 140"/>
                  <a:gd name="T8" fmla="*/ 3 w 27"/>
                  <a:gd name="T9" fmla="*/ 4 h 140"/>
                  <a:gd name="T10" fmla="*/ 3 w 27"/>
                  <a:gd name="T11" fmla="*/ 5 h 140"/>
                  <a:gd name="T12" fmla="*/ 3 w 27"/>
                  <a:gd name="T13" fmla="*/ 6 h 140"/>
                  <a:gd name="T14" fmla="*/ 2 w 27"/>
                  <a:gd name="T15" fmla="*/ 8 h 140"/>
                  <a:gd name="T16" fmla="*/ 2 w 27"/>
                  <a:gd name="T17" fmla="*/ 9 h 140"/>
                  <a:gd name="T18" fmla="*/ 2 w 27"/>
                  <a:gd name="T19" fmla="*/ 10 h 140"/>
                  <a:gd name="T20" fmla="*/ 1 w 27"/>
                  <a:gd name="T21" fmla="*/ 11 h 140"/>
                  <a:gd name="T22" fmla="*/ 1 w 27"/>
                  <a:gd name="T23" fmla="*/ 12 h 140"/>
                  <a:gd name="T24" fmla="*/ 1 w 27"/>
                  <a:gd name="T25" fmla="*/ 13 h 140"/>
                  <a:gd name="T26" fmla="*/ 1 w 27"/>
                  <a:gd name="T27" fmla="*/ 15 h 140"/>
                  <a:gd name="T28" fmla="*/ 1 w 27"/>
                  <a:gd name="T29" fmla="*/ 16 h 140"/>
                  <a:gd name="T30" fmla="*/ 0 w 27"/>
                  <a:gd name="T31" fmla="*/ 17 h 140"/>
                  <a:gd name="T32" fmla="*/ 0 w 27"/>
                  <a:gd name="T33" fmla="*/ 18 h 140"/>
                  <a:gd name="T34" fmla="*/ 0 w 27"/>
                  <a:gd name="T35" fmla="*/ 20 h 140"/>
                  <a:gd name="T36" fmla="*/ 0 w 27"/>
                  <a:gd name="T37" fmla="*/ 21 h 140"/>
                  <a:gd name="T38" fmla="*/ 0 w 27"/>
                  <a:gd name="T39" fmla="*/ 22 h 140"/>
                  <a:gd name="T40" fmla="*/ 0 w 27"/>
                  <a:gd name="T41" fmla="*/ 23 h 140"/>
                  <a:gd name="T42" fmla="*/ 0 w 27"/>
                  <a:gd name="T43" fmla="*/ 25 h 140"/>
                  <a:gd name="T44" fmla="*/ 0 w 27"/>
                  <a:gd name="T45" fmla="*/ 26 h 140"/>
                  <a:gd name="T46" fmla="*/ 0 w 27"/>
                  <a:gd name="T47" fmla="*/ 27 h 140"/>
                  <a:gd name="T48" fmla="*/ 0 w 27"/>
                  <a:gd name="T49" fmla="*/ 28 h 14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 h="140">
                    <a:moveTo>
                      <a:pt x="27" y="0"/>
                    </a:moveTo>
                    <a:lnTo>
                      <a:pt x="25" y="5"/>
                    </a:lnTo>
                    <a:lnTo>
                      <a:pt x="22" y="10"/>
                    </a:lnTo>
                    <a:lnTo>
                      <a:pt x="20" y="16"/>
                    </a:lnTo>
                    <a:lnTo>
                      <a:pt x="18" y="21"/>
                    </a:lnTo>
                    <a:lnTo>
                      <a:pt x="16" y="27"/>
                    </a:lnTo>
                    <a:lnTo>
                      <a:pt x="14" y="32"/>
                    </a:lnTo>
                    <a:lnTo>
                      <a:pt x="13" y="38"/>
                    </a:lnTo>
                    <a:lnTo>
                      <a:pt x="11" y="44"/>
                    </a:lnTo>
                    <a:lnTo>
                      <a:pt x="9" y="49"/>
                    </a:lnTo>
                    <a:lnTo>
                      <a:pt x="8" y="56"/>
                    </a:lnTo>
                    <a:lnTo>
                      <a:pt x="7" y="61"/>
                    </a:lnTo>
                    <a:lnTo>
                      <a:pt x="6" y="67"/>
                    </a:lnTo>
                    <a:lnTo>
                      <a:pt x="4" y="74"/>
                    </a:lnTo>
                    <a:lnTo>
                      <a:pt x="3" y="79"/>
                    </a:lnTo>
                    <a:lnTo>
                      <a:pt x="2" y="86"/>
                    </a:lnTo>
                    <a:lnTo>
                      <a:pt x="2" y="91"/>
                    </a:lnTo>
                    <a:lnTo>
                      <a:pt x="1" y="98"/>
                    </a:lnTo>
                    <a:lnTo>
                      <a:pt x="1" y="104"/>
                    </a:lnTo>
                    <a:lnTo>
                      <a:pt x="1" y="110"/>
                    </a:lnTo>
                    <a:lnTo>
                      <a:pt x="0" y="116"/>
                    </a:lnTo>
                    <a:lnTo>
                      <a:pt x="1" y="123"/>
                    </a:lnTo>
                    <a:lnTo>
                      <a:pt x="1" y="128"/>
                    </a:lnTo>
                    <a:lnTo>
                      <a:pt x="1" y="135"/>
                    </a:lnTo>
                    <a:lnTo>
                      <a:pt x="2" y="14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39" name="Freeform 815"/>
              <p:cNvSpPr>
                <a:spLocks/>
              </p:cNvSpPr>
              <p:nvPr/>
            </p:nvSpPr>
            <p:spPr bwMode="auto">
              <a:xfrm>
                <a:off x="2883" y="3079"/>
                <a:ext cx="11" cy="7"/>
              </a:xfrm>
              <a:custGeom>
                <a:avLst/>
                <a:gdLst>
                  <a:gd name="T0" fmla="*/ 0 w 56"/>
                  <a:gd name="T1" fmla="*/ 0 h 36"/>
                  <a:gd name="T2" fmla="*/ 3 w 56"/>
                  <a:gd name="T3" fmla="*/ 2 h 36"/>
                  <a:gd name="T4" fmla="*/ 5 w 56"/>
                  <a:gd name="T5" fmla="*/ 4 h 36"/>
                  <a:gd name="T6" fmla="*/ 8 w 56"/>
                  <a:gd name="T7" fmla="*/ 5 h 36"/>
                  <a:gd name="T8" fmla="*/ 11 w 56"/>
                  <a:gd name="T9" fmla="*/ 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36">
                    <a:moveTo>
                      <a:pt x="0" y="0"/>
                    </a:moveTo>
                    <a:lnTo>
                      <a:pt x="14" y="9"/>
                    </a:lnTo>
                    <a:lnTo>
                      <a:pt x="27" y="18"/>
                    </a:lnTo>
                    <a:lnTo>
                      <a:pt x="42" y="27"/>
                    </a:lnTo>
                    <a:lnTo>
                      <a:pt x="56" y="3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40" name="Freeform 816"/>
              <p:cNvSpPr>
                <a:spLocks/>
              </p:cNvSpPr>
              <p:nvPr/>
            </p:nvSpPr>
            <p:spPr bwMode="auto">
              <a:xfrm>
                <a:off x="2894" y="3067"/>
                <a:ext cx="20" cy="19"/>
              </a:xfrm>
              <a:custGeom>
                <a:avLst/>
                <a:gdLst>
                  <a:gd name="T0" fmla="*/ 0 w 100"/>
                  <a:gd name="T1" fmla="*/ 19 h 94"/>
                  <a:gd name="T2" fmla="*/ 1 w 100"/>
                  <a:gd name="T3" fmla="*/ 18 h 94"/>
                  <a:gd name="T4" fmla="*/ 2 w 100"/>
                  <a:gd name="T5" fmla="*/ 18 h 94"/>
                  <a:gd name="T6" fmla="*/ 3 w 100"/>
                  <a:gd name="T7" fmla="*/ 17 h 94"/>
                  <a:gd name="T8" fmla="*/ 4 w 100"/>
                  <a:gd name="T9" fmla="*/ 17 h 94"/>
                  <a:gd name="T10" fmla="*/ 5 w 100"/>
                  <a:gd name="T11" fmla="*/ 16 h 94"/>
                  <a:gd name="T12" fmla="*/ 6 w 100"/>
                  <a:gd name="T13" fmla="*/ 15 h 94"/>
                  <a:gd name="T14" fmla="*/ 7 w 100"/>
                  <a:gd name="T15" fmla="*/ 15 h 94"/>
                  <a:gd name="T16" fmla="*/ 8 w 100"/>
                  <a:gd name="T17" fmla="*/ 14 h 94"/>
                  <a:gd name="T18" fmla="*/ 9 w 100"/>
                  <a:gd name="T19" fmla="*/ 13 h 94"/>
                  <a:gd name="T20" fmla="*/ 10 w 100"/>
                  <a:gd name="T21" fmla="*/ 13 h 94"/>
                  <a:gd name="T22" fmla="*/ 10 w 100"/>
                  <a:gd name="T23" fmla="*/ 12 h 94"/>
                  <a:gd name="T24" fmla="*/ 11 w 100"/>
                  <a:gd name="T25" fmla="*/ 11 h 94"/>
                  <a:gd name="T26" fmla="*/ 12 w 100"/>
                  <a:gd name="T27" fmla="*/ 10 h 94"/>
                  <a:gd name="T28" fmla="*/ 13 w 100"/>
                  <a:gd name="T29" fmla="*/ 9 h 94"/>
                  <a:gd name="T30" fmla="*/ 14 w 100"/>
                  <a:gd name="T31" fmla="*/ 8 h 94"/>
                  <a:gd name="T32" fmla="*/ 15 w 100"/>
                  <a:gd name="T33" fmla="*/ 7 h 94"/>
                  <a:gd name="T34" fmla="*/ 15 w 100"/>
                  <a:gd name="T35" fmla="*/ 7 h 94"/>
                  <a:gd name="T36" fmla="*/ 16 w 100"/>
                  <a:gd name="T37" fmla="*/ 6 h 94"/>
                  <a:gd name="T38" fmla="*/ 17 w 100"/>
                  <a:gd name="T39" fmla="*/ 5 h 94"/>
                  <a:gd name="T40" fmla="*/ 17 w 100"/>
                  <a:gd name="T41" fmla="*/ 4 h 94"/>
                  <a:gd name="T42" fmla="*/ 18 w 100"/>
                  <a:gd name="T43" fmla="*/ 3 h 94"/>
                  <a:gd name="T44" fmla="*/ 19 w 100"/>
                  <a:gd name="T45" fmla="*/ 2 h 94"/>
                  <a:gd name="T46" fmla="*/ 19 w 100"/>
                  <a:gd name="T47" fmla="*/ 1 h 94"/>
                  <a:gd name="T48" fmla="*/ 20 w 100"/>
                  <a:gd name="T49" fmla="*/ 0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0" h="94">
                    <a:moveTo>
                      <a:pt x="0" y="94"/>
                    </a:moveTo>
                    <a:lnTo>
                      <a:pt x="5" y="91"/>
                    </a:lnTo>
                    <a:lnTo>
                      <a:pt x="10" y="88"/>
                    </a:lnTo>
                    <a:lnTo>
                      <a:pt x="15" y="85"/>
                    </a:lnTo>
                    <a:lnTo>
                      <a:pt x="19" y="83"/>
                    </a:lnTo>
                    <a:lnTo>
                      <a:pt x="25" y="80"/>
                    </a:lnTo>
                    <a:lnTo>
                      <a:pt x="30" y="76"/>
                    </a:lnTo>
                    <a:lnTo>
                      <a:pt x="34" y="73"/>
                    </a:lnTo>
                    <a:lnTo>
                      <a:pt x="39" y="70"/>
                    </a:lnTo>
                    <a:lnTo>
                      <a:pt x="43" y="65"/>
                    </a:lnTo>
                    <a:lnTo>
                      <a:pt x="48" y="62"/>
                    </a:lnTo>
                    <a:lnTo>
                      <a:pt x="52" y="58"/>
                    </a:lnTo>
                    <a:lnTo>
                      <a:pt x="56" y="54"/>
                    </a:lnTo>
                    <a:lnTo>
                      <a:pt x="60" y="51"/>
                    </a:lnTo>
                    <a:lnTo>
                      <a:pt x="65" y="46"/>
                    </a:lnTo>
                    <a:lnTo>
                      <a:pt x="69" y="42"/>
                    </a:lnTo>
                    <a:lnTo>
                      <a:pt x="73" y="37"/>
                    </a:lnTo>
                    <a:lnTo>
                      <a:pt x="77" y="33"/>
                    </a:lnTo>
                    <a:lnTo>
                      <a:pt x="80" y="28"/>
                    </a:lnTo>
                    <a:lnTo>
                      <a:pt x="84" y="24"/>
                    </a:lnTo>
                    <a:lnTo>
                      <a:pt x="87" y="19"/>
                    </a:lnTo>
                    <a:lnTo>
                      <a:pt x="90" y="15"/>
                    </a:lnTo>
                    <a:lnTo>
                      <a:pt x="93" y="9"/>
                    </a:lnTo>
                    <a:lnTo>
                      <a:pt x="97" y="5"/>
                    </a:lnTo>
                    <a:lnTo>
                      <a:pt x="10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41" name="Line 817"/>
              <p:cNvSpPr>
                <a:spLocks noChangeShapeType="1"/>
              </p:cNvSpPr>
              <p:nvPr/>
            </p:nvSpPr>
            <p:spPr bwMode="auto">
              <a:xfrm flipH="1">
                <a:off x="2914" y="3062"/>
                <a:ext cx="2"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42" name="Line 818"/>
              <p:cNvSpPr>
                <a:spLocks noChangeShapeType="1"/>
              </p:cNvSpPr>
              <p:nvPr/>
            </p:nvSpPr>
            <p:spPr bwMode="auto">
              <a:xfrm flipV="1">
                <a:off x="2848" y="3005"/>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43" name="Freeform 819"/>
              <p:cNvSpPr>
                <a:spLocks/>
              </p:cNvSpPr>
              <p:nvPr/>
            </p:nvSpPr>
            <p:spPr bwMode="auto">
              <a:xfrm>
                <a:off x="2835" y="3009"/>
                <a:ext cx="13" cy="25"/>
              </a:xfrm>
              <a:custGeom>
                <a:avLst/>
                <a:gdLst>
                  <a:gd name="T0" fmla="*/ 13 w 64"/>
                  <a:gd name="T1" fmla="*/ 0 h 126"/>
                  <a:gd name="T2" fmla="*/ 12 w 64"/>
                  <a:gd name="T3" fmla="*/ 1 h 126"/>
                  <a:gd name="T4" fmla="*/ 12 w 64"/>
                  <a:gd name="T5" fmla="*/ 2 h 126"/>
                  <a:gd name="T6" fmla="*/ 11 w 64"/>
                  <a:gd name="T7" fmla="*/ 3 h 126"/>
                  <a:gd name="T8" fmla="*/ 10 w 64"/>
                  <a:gd name="T9" fmla="*/ 3 h 126"/>
                  <a:gd name="T10" fmla="*/ 9 w 64"/>
                  <a:gd name="T11" fmla="*/ 5 h 126"/>
                  <a:gd name="T12" fmla="*/ 9 w 64"/>
                  <a:gd name="T13" fmla="*/ 5 h 126"/>
                  <a:gd name="T14" fmla="*/ 8 w 64"/>
                  <a:gd name="T15" fmla="*/ 6 h 126"/>
                  <a:gd name="T16" fmla="*/ 7 w 64"/>
                  <a:gd name="T17" fmla="*/ 7 h 126"/>
                  <a:gd name="T18" fmla="*/ 7 w 64"/>
                  <a:gd name="T19" fmla="*/ 8 h 126"/>
                  <a:gd name="T20" fmla="*/ 6 w 64"/>
                  <a:gd name="T21" fmla="*/ 9 h 126"/>
                  <a:gd name="T22" fmla="*/ 5 w 64"/>
                  <a:gd name="T23" fmla="*/ 10 h 126"/>
                  <a:gd name="T24" fmla="*/ 5 w 64"/>
                  <a:gd name="T25" fmla="*/ 11 h 126"/>
                  <a:gd name="T26" fmla="*/ 4 w 64"/>
                  <a:gd name="T27" fmla="*/ 13 h 126"/>
                  <a:gd name="T28" fmla="*/ 4 w 64"/>
                  <a:gd name="T29" fmla="*/ 13 h 126"/>
                  <a:gd name="T30" fmla="*/ 3 w 64"/>
                  <a:gd name="T31" fmla="*/ 15 h 126"/>
                  <a:gd name="T32" fmla="*/ 3 w 64"/>
                  <a:gd name="T33" fmla="*/ 16 h 126"/>
                  <a:gd name="T34" fmla="*/ 2 w 64"/>
                  <a:gd name="T35" fmla="*/ 17 h 126"/>
                  <a:gd name="T36" fmla="*/ 2 w 64"/>
                  <a:gd name="T37" fmla="*/ 18 h 126"/>
                  <a:gd name="T38" fmla="*/ 1 w 64"/>
                  <a:gd name="T39" fmla="*/ 19 h 126"/>
                  <a:gd name="T40" fmla="*/ 1 w 64"/>
                  <a:gd name="T41" fmla="*/ 20 h 126"/>
                  <a:gd name="T42" fmla="*/ 1 w 64"/>
                  <a:gd name="T43" fmla="*/ 21 h 126"/>
                  <a:gd name="T44" fmla="*/ 1 w 64"/>
                  <a:gd name="T45" fmla="*/ 23 h 126"/>
                  <a:gd name="T46" fmla="*/ 0 w 64"/>
                  <a:gd name="T47" fmla="*/ 24 h 126"/>
                  <a:gd name="T48" fmla="*/ 0 w 64"/>
                  <a:gd name="T49" fmla="*/ 25 h 1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4" h="126">
                    <a:moveTo>
                      <a:pt x="64" y="0"/>
                    </a:moveTo>
                    <a:lnTo>
                      <a:pt x="60" y="5"/>
                    </a:lnTo>
                    <a:lnTo>
                      <a:pt x="57" y="8"/>
                    </a:lnTo>
                    <a:lnTo>
                      <a:pt x="52" y="13"/>
                    </a:lnTo>
                    <a:lnTo>
                      <a:pt x="49" y="17"/>
                    </a:lnTo>
                    <a:lnTo>
                      <a:pt x="45" y="23"/>
                    </a:lnTo>
                    <a:lnTo>
                      <a:pt x="42" y="27"/>
                    </a:lnTo>
                    <a:lnTo>
                      <a:pt x="39" y="32"/>
                    </a:lnTo>
                    <a:lnTo>
                      <a:pt x="36" y="37"/>
                    </a:lnTo>
                    <a:lnTo>
                      <a:pt x="33" y="42"/>
                    </a:lnTo>
                    <a:lnTo>
                      <a:pt x="30" y="47"/>
                    </a:lnTo>
                    <a:lnTo>
                      <a:pt x="27" y="52"/>
                    </a:lnTo>
                    <a:lnTo>
                      <a:pt x="24" y="57"/>
                    </a:lnTo>
                    <a:lnTo>
                      <a:pt x="22" y="63"/>
                    </a:lnTo>
                    <a:lnTo>
                      <a:pt x="19" y="68"/>
                    </a:lnTo>
                    <a:lnTo>
                      <a:pt x="17" y="74"/>
                    </a:lnTo>
                    <a:lnTo>
                      <a:pt x="13" y="80"/>
                    </a:lnTo>
                    <a:lnTo>
                      <a:pt x="11" y="85"/>
                    </a:lnTo>
                    <a:lnTo>
                      <a:pt x="9" y="91"/>
                    </a:lnTo>
                    <a:lnTo>
                      <a:pt x="7" y="96"/>
                    </a:lnTo>
                    <a:lnTo>
                      <a:pt x="6" y="102"/>
                    </a:lnTo>
                    <a:lnTo>
                      <a:pt x="4" y="108"/>
                    </a:lnTo>
                    <a:lnTo>
                      <a:pt x="3" y="114"/>
                    </a:lnTo>
                    <a:lnTo>
                      <a:pt x="1" y="120"/>
                    </a:lnTo>
                    <a:lnTo>
                      <a:pt x="0" y="12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44" name="Freeform 820"/>
              <p:cNvSpPr>
                <a:spLocks/>
              </p:cNvSpPr>
              <p:nvPr/>
            </p:nvSpPr>
            <p:spPr bwMode="auto">
              <a:xfrm>
                <a:off x="2835" y="3034"/>
                <a:ext cx="8" cy="10"/>
              </a:xfrm>
              <a:custGeom>
                <a:avLst/>
                <a:gdLst>
                  <a:gd name="T0" fmla="*/ 0 w 43"/>
                  <a:gd name="T1" fmla="*/ 0 h 52"/>
                  <a:gd name="T2" fmla="*/ 2 w 43"/>
                  <a:gd name="T3" fmla="*/ 3 h 52"/>
                  <a:gd name="T4" fmla="*/ 4 w 43"/>
                  <a:gd name="T5" fmla="*/ 5 h 52"/>
                  <a:gd name="T6" fmla="*/ 6 w 43"/>
                  <a:gd name="T7" fmla="*/ 8 h 52"/>
                  <a:gd name="T8" fmla="*/ 8 w 43"/>
                  <a:gd name="T9" fmla="*/ 1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52">
                    <a:moveTo>
                      <a:pt x="0" y="0"/>
                    </a:moveTo>
                    <a:lnTo>
                      <a:pt x="10" y="13"/>
                    </a:lnTo>
                    <a:lnTo>
                      <a:pt x="21" y="26"/>
                    </a:lnTo>
                    <a:lnTo>
                      <a:pt x="32" y="39"/>
                    </a:lnTo>
                    <a:lnTo>
                      <a:pt x="43" y="5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45" name="Freeform 821"/>
              <p:cNvSpPr>
                <a:spLocks/>
              </p:cNvSpPr>
              <p:nvPr/>
            </p:nvSpPr>
            <p:spPr bwMode="auto">
              <a:xfrm>
                <a:off x="2843" y="3033"/>
                <a:ext cx="25" cy="11"/>
              </a:xfrm>
              <a:custGeom>
                <a:avLst/>
                <a:gdLst>
                  <a:gd name="T0" fmla="*/ 0 w 122"/>
                  <a:gd name="T1" fmla="*/ 11 h 55"/>
                  <a:gd name="T2" fmla="*/ 1 w 122"/>
                  <a:gd name="T3" fmla="*/ 11 h 55"/>
                  <a:gd name="T4" fmla="*/ 2 w 122"/>
                  <a:gd name="T5" fmla="*/ 11 h 55"/>
                  <a:gd name="T6" fmla="*/ 3 w 122"/>
                  <a:gd name="T7" fmla="*/ 10 h 55"/>
                  <a:gd name="T8" fmla="*/ 5 w 122"/>
                  <a:gd name="T9" fmla="*/ 10 h 55"/>
                  <a:gd name="T10" fmla="*/ 6 w 122"/>
                  <a:gd name="T11" fmla="*/ 10 h 55"/>
                  <a:gd name="T12" fmla="*/ 7 w 122"/>
                  <a:gd name="T13" fmla="*/ 10 h 55"/>
                  <a:gd name="T14" fmla="*/ 8 w 122"/>
                  <a:gd name="T15" fmla="*/ 9 h 55"/>
                  <a:gd name="T16" fmla="*/ 9 w 122"/>
                  <a:gd name="T17" fmla="*/ 9 h 55"/>
                  <a:gd name="T18" fmla="*/ 10 w 122"/>
                  <a:gd name="T19" fmla="*/ 9 h 55"/>
                  <a:gd name="T20" fmla="*/ 11 w 122"/>
                  <a:gd name="T21" fmla="*/ 8 h 55"/>
                  <a:gd name="T22" fmla="*/ 12 w 122"/>
                  <a:gd name="T23" fmla="*/ 8 h 55"/>
                  <a:gd name="T24" fmla="*/ 13 w 122"/>
                  <a:gd name="T25" fmla="*/ 7 h 55"/>
                  <a:gd name="T26" fmla="*/ 14 w 122"/>
                  <a:gd name="T27" fmla="*/ 7 h 55"/>
                  <a:gd name="T28" fmla="*/ 15 w 122"/>
                  <a:gd name="T29" fmla="*/ 6 h 55"/>
                  <a:gd name="T30" fmla="*/ 16 w 122"/>
                  <a:gd name="T31" fmla="*/ 6 h 55"/>
                  <a:gd name="T32" fmla="*/ 17 w 122"/>
                  <a:gd name="T33" fmla="*/ 5 h 55"/>
                  <a:gd name="T34" fmla="*/ 19 w 122"/>
                  <a:gd name="T35" fmla="*/ 5 h 55"/>
                  <a:gd name="T36" fmla="*/ 19 w 122"/>
                  <a:gd name="T37" fmla="*/ 4 h 55"/>
                  <a:gd name="T38" fmla="*/ 20 w 122"/>
                  <a:gd name="T39" fmla="*/ 3 h 55"/>
                  <a:gd name="T40" fmla="*/ 21 w 122"/>
                  <a:gd name="T41" fmla="*/ 3 h 55"/>
                  <a:gd name="T42" fmla="*/ 22 w 122"/>
                  <a:gd name="T43" fmla="*/ 2 h 55"/>
                  <a:gd name="T44" fmla="*/ 23 w 122"/>
                  <a:gd name="T45" fmla="*/ 1 h 55"/>
                  <a:gd name="T46" fmla="*/ 24 w 122"/>
                  <a:gd name="T47" fmla="*/ 1 h 55"/>
                  <a:gd name="T48" fmla="*/ 25 w 122"/>
                  <a:gd name="T49" fmla="*/ 0 h 5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2" h="55">
                    <a:moveTo>
                      <a:pt x="0" y="55"/>
                    </a:moveTo>
                    <a:lnTo>
                      <a:pt x="5" y="55"/>
                    </a:lnTo>
                    <a:lnTo>
                      <a:pt x="12" y="53"/>
                    </a:lnTo>
                    <a:lnTo>
                      <a:pt x="17" y="52"/>
                    </a:lnTo>
                    <a:lnTo>
                      <a:pt x="23" y="51"/>
                    </a:lnTo>
                    <a:lnTo>
                      <a:pt x="28" y="50"/>
                    </a:lnTo>
                    <a:lnTo>
                      <a:pt x="33" y="48"/>
                    </a:lnTo>
                    <a:lnTo>
                      <a:pt x="39" y="47"/>
                    </a:lnTo>
                    <a:lnTo>
                      <a:pt x="44" y="45"/>
                    </a:lnTo>
                    <a:lnTo>
                      <a:pt x="50" y="43"/>
                    </a:lnTo>
                    <a:lnTo>
                      <a:pt x="55" y="41"/>
                    </a:lnTo>
                    <a:lnTo>
                      <a:pt x="60" y="39"/>
                    </a:lnTo>
                    <a:lnTo>
                      <a:pt x="65" y="37"/>
                    </a:lnTo>
                    <a:lnTo>
                      <a:pt x="70" y="34"/>
                    </a:lnTo>
                    <a:lnTo>
                      <a:pt x="75" y="31"/>
                    </a:lnTo>
                    <a:lnTo>
                      <a:pt x="80" y="29"/>
                    </a:lnTo>
                    <a:lnTo>
                      <a:pt x="85" y="26"/>
                    </a:lnTo>
                    <a:lnTo>
                      <a:pt x="91" y="23"/>
                    </a:lnTo>
                    <a:lnTo>
                      <a:pt x="95" y="20"/>
                    </a:lnTo>
                    <a:lnTo>
                      <a:pt x="100" y="17"/>
                    </a:lnTo>
                    <a:lnTo>
                      <a:pt x="104" y="13"/>
                    </a:lnTo>
                    <a:lnTo>
                      <a:pt x="109" y="10"/>
                    </a:lnTo>
                    <a:lnTo>
                      <a:pt x="113" y="7"/>
                    </a:lnTo>
                    <a:lnTo>
                      <a:pt x="117" y="3"/>
                    </a:lnTo>
                    <a:lnTo>
                      <a:pt x="12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46" name="Line 822"/>
              <p:cNvSpPr>
                <a:spLocks noChangeShapeType="1"/>
              </p:cNvSpPr>
              <p:nvPr/>
            </p:nvSpPr>
            <p:spPr bwMode="auto">
              <a:xfrm flipH="1">
                <a:off x="2868" y="3029"/>
                <a:ext cx="3"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47" name="Line 823"/>
              <p:cNvSpPr>
                <a:spLocks noChangeShapeType="1"/>
              </p:cNvSpPr>
              <p:nvPr/>
            </p:nvSpPr>
            <p:spPr bwMode="auto">
              <a:xfrm flipV="1">
                <a:off x="2821" y="2953"/>
                <a:ext cx="5"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48" name="Freeform 824"/>
              <p:cNvSpPr>
                <a:spLocks/>
              </p:cNvSpPr>
              <p:nvPr/>
            </p:nvSpPr>
            <p:spPr bwMode="auto">
              <a:xfrm>
                <a:off x="2802" y="2955"/>
                <a:ext cx="19" cy="20"/>
              </a:xfrm>
              <a:custGeom>
                <a:avLst/>
                <a:gdLst>
                  <a:gd name="T0" fmla="*/ 19 w 96"/>
                  <a:gd name="T1" fmla="*/ 0 h 98"/>
                  <a:gd name="T2" fmla="*/ 18 w 96"/>
                  <a:gd name="T3" fmla="*/ 0 h 98"/>
                  <a:gd name="T4" fmla="*/ 17 w 96"/>
                  <a:gd name="T5" fmla="*/ 1 h 98"/>
                  <a:gd name="T6" fmla="*/ 16 w 96"/>
                  <a:gd name="T7" fmla="*/ 2 h 98"/>
                  <a:gd name="T8" fmla="*/ 15 w 96"/>
                  <a:gd name="T9" fmla="*/ 2 h 98"/>
                  <a:gd name="T10" fmla="*/ 14 w 96"/>
                  <a:gd name="T11" fmla="*/ 3 h 98"/>
                  <a:gd name="T12" fmla="*/ 13 w 96"/>
                  <a:gd name="T13" fmla="*/ 4 h 98"/>
                  <a:gd name="T14" fmla="*/ 12 w 96"/>
                  <a:gd name="T15" fmla="*/ 4 h 98"/>
                  <a:gd name="T16" fmla="*/ 11 w 96"/>
                  <a:gd name="T17" fmla="*/ 5 h 98"/>
                  <a:gd name="T18" fmla="*/ 11 w 96"/>
                  <a:gd name="T19" fmla="*/ 6 h 98"/>
                  <a:gd name="T20" fmla="*/ 10 w 96"/>
                  <a:gd name="T21" fmla="*/ 7 h 98"/>
                  <a:gd name="T22" fmla="*/ 9 w 96"/>
                  <a:gd name="T23" fmla="*/ 8 h 98"/>
                  <a:gd name="T24" fmla="*/ 8 w 96"/>
                  <a:gd name="T25" fmla="*/ 8 h 98"/>
                  <a:gd name="T26" fmla="*/ 8 w 96"/>
                  <a:gd name="T27" fmla="*/ 9 h 98"/>
                  <a:gd name="T28" fmla="*/ 7 w 96"/>
                  <a:gd name="T29" fmla="*/ 10 h 98"/>
                  <a:gd name="T30" fmla="*/ 6 w 96"/>
                  <a:gd name="T31" fmla="*/ 11 h 98"/>
                  <a:gd name="T32" fmla="*/ 5 w 96"/>
                  <a:gd name="T33" fmla="*/ 12 h 98"/>
                  <a:gd name="T34" fmla="*/ 4 w 96"/>
                  <a:gd name="T35" fmla="*/ 13 h 98"/>
                  <a:gd name="T36" fmla="*/ 4 w 96"/>
                  <a:gd name="T37" fmla="*/ 14 h 98"/>
                  <a:gd name="T38" fmla="*/ 3 w 96"/>
                  <a:gd name="T39" fmla="*/ 15 h 98"/>
                  <a:gd name="T40" fmla="*/ 2 w 96"/>
                  <a:gd name="T41" fmla="*/ 16 h 98"/>
                  <a:gd name="T42" fmla="*/ 2 w 96"/>
                  <a:gd name="T43" fmla="*/ 17 h 98"/>
                  <a:gd name="T44" fmla="*/ 1 w 96"/>
                  <a:gd name="T45" fmla="*/ 18 h 98"/>
                  <a:gd name="T46" fmla="*/ 0 w 96"/>
                  <a:gd name="T47" fmla="*/ 19 h 98"/>
                  <a:gd name="T48" fmla="*/ 0 w 96"/>
                  <a:gd name="T49" fmla="*/ 20 h 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6" h="98">
                    <a:moveTo>
                      <a:pt x="96" y="0"/>
                    </a:moveTo>
                    <a:lnTo>
                      <a:pt x="91" y="2"/>
                    </a:lnTo>
                    <a:lnTo>
                      <a:pt x="86" y="6"/>
                    </a:lnTo>
                    <a:lnTo>
                      <a:pt x="82" y="8"/>
                    </a:lnTo>
                    <a:lnTo>
                      <a:pt x="77" y="11"/>
                    </a:lnTo>
                    <a:lnTo>
                      <a:pt x="73" y="15"/>
                    </a:lnTo>
                    <a:lnTo>
                      <a:pt x="68" y="18"/>
                    </a:lnTo>
                    <a:lnTo>
                      <a:pt x="63" y="21"/>
                    </a:lnTo>
                    <a:lnTo>
                      <a:pt x="58" y="25"/>
                    </a:lnTo>
                    <a:lnTo>
                      <a:pt x="54" y="29"/>
                    </a:lnTo>
                    <a:lnTo>
                      <a:pt x="50" y="32"/>
                    </a:lnTo>
                    <a:lnTo>
                      <a:pt x="46" y="37"/>
                    </a:lnTo>
                    <a:lnTo>
                      <a:pt x="42" y="40"/>
                    </a:lnTo>
                    <a:lnTo>
                      <a:pt x="38" y="45"/>
                    </a:lnTo>
                    <a:lnTo>
                      <a:pt x="34" y="49"/>
                    </a:lnTo>
                    <a:lnTo>
                      <a:pt x="30" y="54"/>
                    </a:lnTo>
                    <a:lnTo>
                      <a:pt x="25" y="58"/>
                    </a:lnTo>
                    <a:lnTo>
                      <a:pt x="22" y="62"/>
                    </a:lnTo>
                    <a:lnTo>
                      <a:pt x="18" y="67"/>
                    </a:lnTo>
                    <a:lnTo>
                      <a:pt x="15" y="72"/>
                    </a:lnTo>
                    <a:lnTo>
                      <a:pt x="12" y="77"/>
                    </a:lnTo>
                    <a:lnTo>
                      <a:pt x="8" y="82"/>
                    </a:lnTo>
                    <a:lnTo>
                      <a:pt x="5" y="87"/>
                    </a:lnTo>
                    <a:lnTo>
                      <a:pt x="2" y="92"/>
                    </a:lnTo>
                    <a:lnTo>
                      <a:pt x="0" y="9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49" name="Freeform 825"/>
              <p:cNvSpPr>
                <a:spLocks/>
              </p:cNvSpPr>
              <p:nvPr/>
            </p:nvSpPr>
            <p:spPr bwMode="auto">
              <a:xfrm>
                <a:off x="2802" y="2975"/>
                <a:ext cx="5" cy="12"/>
              </a:xfrm>
              <a:custGeom>
                <a:avLst/>
                <a:gdLst>
                  <a:gd name="T0" fmla="*/ 0 w 25"/>
                  <a:gd name="T1" fmla="*/ 0 h 64"/>
                  <a:gd name="T2" fmla="*/ 1 w 25"/>
                  <a:gd name="T3" fmla="*/ 3 h 64"/>
                  <a:gd name="T4" fmla="*/ 2 w 25"/>
                  <a:gd name="T5" fmla="*/ 6 h 64"/>
                  <a:gd name="T6" fmla="*/ 4 w 25"/>
                  <a:gd name="T7" fmla="*/ 9 h 64"/>
                  <a:gd name="T8" fmla="*/ 5 w 25"/>
                  <a:gd name="T9" fmla="*/ 12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64">
                    <a:moveTo>
                      <a:pt x="0" y="0"/>
                    </a:moveTo>
                    <a:lnTo>
                      <a:pt x="6" y="16"/>
                    </a:lnTo>
                    <a:lnTo>
                      <a:pt x="12" y="31"/>
                    </a:lnTo>
                    <a:lnTo>
                      <a:pt x="18" y="48"/>
                    </a:lnTo>
                    <a:lnTo>
                      <a:pt x="25" y="6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50" name="Freeform 826"/>
              <p:cNvSpPr>
                <a:spLocks/>
              </p:cNvSpPr>
              <p:nvPr/>
            </p:nvSpPr>
            <p:spPr bwMode="auto">
              <a:xfrm>
                <a:off x="2807" y="2985"/>
                <a:ext cx="26" cy="3"/>
              </a:xfrm>
              <a:custGeom>
                <a:avLst/>
                <a:gdLst>
                  <a:gd name="T0" fmla="*/ 0 w 132"/>
                  <a:gd name="T1" fmla="*/ 2 h 18"/>
                  <a:gd name="T2" fmla="*/ 1 w 132"/>
                  <a:gd name="T3" fmla="*/ 2 h 18"/>
                  <a:gd name="T4" fmla="*/ 2 w 132"/>
                  <a:gd name="T5" fmla="*/ 3 h 18"/>
                  <a:gd name="T6" fmla="*/ 3 w 132"/>
                  <a:gd name="T7" fmla="*/ 3 h 18"/>
                  <a:gd name="T8" fmla="*/ 5 w 132"/>
                  <a:gd name="T9" fmla="*/ 3 h 18"/>
                  <a:gd name="T10" fmla="*/ 6 w 132"/>
                  <a:gd name="T11" fmla="*/ 3 h 18"/>
                  <a:gd name="T12" fmla="*/ 7 w 132"/>
                  <a:gd name="T13" fmla="*/ 3 h 18"/>
                  <a:gd name="T14" fmla="*/ 8 w 132"/>
                  <a:gd name="T15" fmla="*/ 3 h 18"/>
                  <a:gd name="T16" fmla="*/ 9 w 132"/>
                  <a:gd name="T17" fmla="*/ 3 h 18"/>
                  <a:gd name="T18" fmla="*/ 10 w 132"/>
                  <a:gd name="T19" fmla="*/ 3 h 18"/>
                  <a:gd name="T20" fmla="*/ 11 w 132"/>
                  <a:gd name="T21" fmla="*/ 3 h 18"/>
                  <a:gd name="T22" fmla="*/ 12 w 132"/>
                  <a:gd name="T23" fmla="*/ 3 h 18"/>
                  <a:gd name="T24" fmla="*/ 13 w 132"/>
                  <a:gd name="T25" fmla="*/ 3 h 18"/>
                  <a:gd name="T26" fmla="*/ 14 w 132"/>
                  <a:gd name="T27" fmla="*/ 3 h 18"/>
                  <a:gd name="T28" fmla="*/ 16 w 132"/>
                  <a:gd name="T29" fmla="*/ 3 h 18"/>
                  <a:gd name="T30" fmla="*/ 17 w 132"/>
                  <a:gd name="T31" fmla="*/ 3 h 18"/>
                  <a:gd name="T32" fmla="*/ 18 w 132"/>
                  <a:gd name="T33" fmla="*/ 2 h 18"/>
                  <a:gd name="T34" fmla="*/ 19 w 132"/>
                  <a:gd name="T35" fmla="*/ 2 h 18"/>
                  <a:gd name="T36" fmla="*/ 20 w 132"/>
                  <a:gd name="T37" fmla="*/ 2 h 18"/>
                  <a:gd name="T38" fmla="*/ 21 w 132"/>
                  <a:gd name="T39" fmla="*/ 2 h 18"/>
                  <a:gd name="T40" fmla="*/ 22 w 132"/>
                  <a:gd name="T41" fmla="*/ 1 h 18"/>
                  <a:gd name="T42" fmla="*/ 23 w 132"/>
                  <a:gd name="T43" fmla="*/ 1 h 18"/>
                  <a:gd name="T44" fmla="*/ 24 w 132"/>
                  <a:gd name="T45" fmla="*/ 1 h 18"/>
                  <a:gd name="T46" fmla="*/ 25 w 132"/>
                  <a:gd name="T47" fmla="*/ 1 h 18"/>
                  <a:gd name="T48" fmla="*/ 26 w 132"/>
                  <a:gd name="T49" fmla="*/ 0 h 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2" h="18">
                    <a:moveTo>
                      <a:pt x="0" y="13"/>
                    </a:moveTo>
                    <a:lnTo>
                      <a:pt x="6" y="14"/>
                    </a:lnTo>
                    <a:lnTo>
                      <a:pt x="12" y="15"/>
                    </a:lnTo>
                    <a:lnTo>
                      <a:pt x="17" y="16"/>
                    </a:lnTo>
                    <a:lnTo>
                      <a:pt x="23" y="16"/>
                    </a:lnTo>
                    <a:lnTo>
                      <a:pt x="28" y="17"/>
                    </a:lnTo>
                    <a:lnTo>
                      <a:pt x="34" y="17"/>
                    </a:lnTo>
                    <a:lnTo>
                      <a:pt x="40" y="18"/>
                    </a:lnTo>
                    <a:lnTo>
                      <a:pt x="46" y="18"/>
                    </a:lnTo>
                    <a:lnTo>
                      <a:pt x="51" y="18"/>
                    </a:lnTo>
                    <a:lnTo>
                      <a:pt x="57" y="18"/>
                    </a:lnTo>
                    <a:lnTo>
                      <a:pt x="62" y="17"/>
                    </a:lnTo>
                    <a:lnTo>
                      <a:pt x="68" y="17"/>
                    </a:lnTo>
                    <a:lnTo>
                      <a:pt x="73" y="16"/>
                    </a:lnTo>
                    <a:lnTo>
                      <a:pt x="79" y="16"/>
                    </a:lnTo>
                    <a:lnTo>
                      <a:pt x="85" y="15"/>
                    </a:lnTo>
                    <a:lnTo>
                      <a:pt x="90" y="14"/>
                    </a:lnTo>
                    <a:lnTo>
                      <a:pt x="95" y="13"/>
                    </a:lnTo>
                    <a:lnTo>
                      <a:pt x="101" y="11"/>
                    </a:lnTo>
                    <a:lnTo>
                      <a:pt x="106" y="9"/>
                    </a:lnTo>
                    <a:lnTo>
                      <a:pt x="111" y="8"/>
                    </a:lnTo>
                    <a:lnTo>
                      <a:pt x="117" y="7"/>
                    </a:lnTo>
                    <a:lnTo>
                      <a:pt x="122" y="5"/>
                    </a:lnTo>
                    <a:lnTo>
                      <a:pt x="127" y="3"/>
                    </a:lnTo>
                    <a:lnTo>
                      <a:pt x="13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51" name="Line 827"/>
              <p:cNvSpPr>
                <a:spLocks noChangeShapeType="1"/>
              </p:cNvSpPr>
              <p:nvPr/>
            </p:nvSpPr>
            <p:spPr bwMode="auto">
              <a:xfrm flipH="1">
                <a:off x="2833" y="2982"/>
                <a:ext cx="5"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52" name="Line 828"/>
              <p:cNvSpPr>
                <a:spLocks noChangeShapeType="1"/>
              </p:cNvSpPr>
              <p:nvPr/>
            </p:nvSpPr>
            <p:spPr bwMode="auto">
              <a:xfrm>
                <a:off x="2811" y="2895"/>
                <a:ext cx="6"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53" name="Freeform 829"/>
              <p:cNvSpPr>
                <a:spLocks/>
              </p:cNvSpPr>
              <p:nvPr/>
            </p:nvSpPr>
            <p:spPr bwMode="auto">
              <a:xfrm>
                <a:off x="2787" y="2895"/>
                <a:ext cx="24" cy="12"/>
              </a:xfrm>
              <a:custGeom>
                <a:avLst/>
                <a:gdLst>
                  <a:gd name="T0" fmla="*/ 24 w 120"/>
                  <a:gd name="T1" fmla="*/ 0 h 62"/>
                  <a:gd name="T2" fmla="*/ 23 w 120"/>
                  <a:gd name="T3" fmla="*/ 0 h 62"/>
                  <a:gd name="T4" fmla="*/ 22 w 120"/>
                  <a:gd name="T5" fmla="*/ 1 h 62"/>
                  <a:gd name="T6" fmla="*/ 21 w 120"/>
                  <a:gd name="T7" fmla="*/ 1 h 62"/>
                  <a:gd name="T8" fmla="*/ 20 w 120"/>
                  <a:gd name="T9" fmla="*/ 1 h 62"/>
                  <a:gd name="T10" fmla="*/ 19 w 120"/>
                  <a:gd name="T11" fmla="*/ 1 h 62"/>
                  <a:gd name="T12" fmla="*/ 18 w 120"/>
                  <a:gd name="T13" fmla="*/ 2 h 62"/>
                  <a:gd name="T14" fmla="*/ 17 w 120"/>
                  <a:gd name="T15" fmla="*/ 2 h 62"/>
                  <a:gd name="T16" fmla="*/ 15 w 120"/>
                  <a:gd name="T17" fmla="*/ 3 h 62"/>
                  <a:gd name="T18" fmla="*/ 14 w 120"/>
                  <a:gd name="T19" fmla="*/ 3 h 62"/>
                  <a:gd name="T20" fmla="*/ 13 w 120"/>
                  <a:gd name="T21" fmla="*/ 3 h 62"/>
                  <a:gd name="T22" fmla="*/ 12 w 120"/>
                  <a:gd name="T23" fmla="*/ 4 h 62"/>
                  <a:gd name="T24" fmla="*/ 11 w 120"/>
                  <a:gd name="T25" fmla="*/ 4 h 62"/>
                  <a:gd name="T26" fmla="*/ 10 w 120"/>
                  <a:gd name="T27" fmla="*/ 5 h 62"/>
                  <a:gd name="T28" fmla="*/ 9 w 120"/>
                  <a:gd name="T29" fmla="*/ 5 h 62"/>
                  <a:gd name="T30" fmla="*/ 8 w 120"/>
                  <a:gd name="T31" fmla="*/ 6 h 62"/>
                  <a:gd name="T32" fmla="*/ 7 w 120"/>
                  <a:gd name="T33" fmla="*/ 6 h 62"/>
                  <a:gd name="T34" fmla="*/ 6 w 120"/>
                  <a:gd name="T35" fmla="*/ 7 h 62"/>
                  <a:gd name="T36" fmla="*/ 6 w 120"/>
                  <a:gd name="T37" fmla="*/ 8 h 62"/>
                  <a:gd name="T38" fmla="*/ 5 w 120"/>
                  <a:gd name="T39" fmla="*/ 8 h 62"/>
                  <a:gd name="T40" fmla="*/ 3 w 120"/>
                  <a:gd name="T41" fmla="*/ 9 h 62"/>
                  <a:gd name="T42" fmla="*/ 3 w 120"/>
                  <a:gd name="T43" fmla="*/ 9 h 62"/>
                  <a:gd name="T44" fmla="*/ 2 w 120"/>
                  <a:gd name="T45" fmla="*/ 10 h 62"/>
                  <a:gd name="T46" fmla="*/ 1 w 120"/>
                  <a:gd name="T47" fmla="*/ 11 h 62"/>
                  <a:gd name="T48" fmla="*/ 0 w 120"/>
                  <a:gd name="T49" fmla="*/ 12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0" h="62">
                    <a:moveTo>
                      <a:pt x="120" y="0"/>
                    </a:moveTo>
                    <a:lnTo>
                      <a:pt x="115" y="1"/>
                    </a:lnTo>
                    <a:lnTo>
                      <a:pt x="110" y="3"/>
                    </a:lnTo>
                    <a:lnTo>
                      <a:pt x="104" y="4"/>
                    </a:lnTo>
                    <a:lnTo>
                      <a:pt x="98" y="6"/>
                    </a:lnTo>
                    <a:lnTo>
                      <a:pt x="93" y="7"/>
                    </a:lnTo>
                    <a:lnTo>
                      <a:pt x="88" y="8"/>
                    </a:lnTo>
                    <a:lnTo>
                      <a:pt x="83" y="10"/>
                    </a:lnTo>
                    <a:lnTo>
                      <a:pt x="77" y="13"/>
                    </a:lnTo>
                    <a:lnTo>
                      <a:pt x="72" y="15"/>
                    </a:lnTo>
                    <a:lnTo>
                      <a:pt x="67" y="17"/>
                    </a:lnTo>
                    <a:lnTo>
                      <a:pt x="62" y="19"/>
                    </a:lnTo>
                    <a:lnTo>
                      <a:pt x="56" y="21"/>
                    </a:lnTo>
                    <a:lnTo>
                      <a:pt x="51" y="24"/>
                    </a:lnTo>
                    <a:lnTo>
                      <a:pt x="46" y="27"/>
                    </a:lnTo>
                    <a:lnTo>
                      <a:pt x="42" y="29"/>
                    </a:lnTo>
                    <a:lnTo>
                      <a:pt x="37" y="33"/>
                    </a:lnTo>
                    <a:lnTo>
                      <a:pt x="32" y="36"/>
                    </a:lnTo>
                    <a:lnTo>
                      <a:pt x="28" y="39"/>
                    </a:lnTo>
                    <a:lnTo>
                      <a:pt x="23" y="43"/>
                    </a:lnTo>
                    <a:lnTo>
                      <a:pt x="17" y="46"/>
                    </a:lnTo>
                    <a:lnTo>
                      <a:pt x="13" y="49"/>
                    </a:lnTo>
                    <a:lnTo>
                      <a:pt x="9" y="54"/>
                    </a:lnTo>
                    <a:lnTo>
                      <a:pt x="5" y="57"/>
                    </a:lnTo>
                    <a:lnTo>
                      <a:pt x="0" y="6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54" name="Freeform 830"/>
              <p:cNvSpPr>
                <a:spLocks/>
              </p:cNvSpPr>
              <p:nvPr/>
            </p:nvSpPr>
            <p:spPr bwMode="auto">
              <a:xfrm>
                <a:off x="2787" y="2907"/>
                <a:ext cx="2" cy="14"/>
              </a:xfrm>
              <a:custGeom>
                <a:avLst/>
                <a:gdLst>
                  <a:gd name="T0" fmla="*/ 0 w 7"/>
                  <a:gd name="T1" fmla="*/ 0 h 69"/>
                  <a:gd name="T2" fmla="*/ 1 w 7"/>
                  <a:gd name="T3" fmla="*/ 3 h 69"/>
                  <a:gd name="T4" fmla="*/ 1 w 7"/>
                  <a:gd name="T5" fmla="*/ 7 h 69"/>
                  <a:gd name="T6" fmla="*/ 1 w 7"/>
                  <a:gd name="T7" fmla="*/ 11 h 69"/>
                  <a:gd name="T8" fmla="*/ 2 w 7"/>
                  <a:gd name="T9" fmla="*/ 14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69">
                    <a:moveTo>
                      <a:pt x="0" y="0"/>
                    </a:moveTo>
                    <a:lnTo>
                      <a:pt x="2" y="17"/>
                    </a:lnTo>
                    <a:lnTo>
                      <a:pt x="3" y="34"/>
                    </a:lnTo>
                    <a:lnTo>
                      <a:pt x="5" y="52"/>
                    </a:lnTo>
                    <a:lnTo>
                      <a:pt x="7" y="6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55" name="Freeform 831"/>
              <p:cNvSpPr>
                <a:spLocks/>
              </p:cNvSpPr>
              <p:nvPr/>
            </p:nvSpPr>
            <p:spPr bwMode="auto">
              <a:xfrm>
                <a:off x="2789" y="2921"/>
                <a:ext cx="25" cy="7"/>
              </a:xfrm>
              <a:custGeom>
                <a:avLst/>
                <a:gdLst>
                  <a:gd name="T0" fmla="*/ 0 w 128"/>
                  <a:gd name="T1" fmla="*/ 0 h 33"/>
                  <a:gd name="T2" fmla="*/ 1 w 128"/>
                  <a:gd name="T3" fmla="*/ 1 h 33"/>
                  <a:gd name="T4" fmla="*/ 2 w 128"/>
                  <a:gd name="T5" fmla="*/ 1 h 33"/>
                  <a:gd name="T6" fmla="*/ 3 w 128"/>
                  <a:gd name="T7" fmla="*/ 2 h 33"/>
                  <a:gd name="T8" fmla="*/ 4 w 128"/>
                  <a:gd name="T9" fmla="*/ 2 h 33"/>
                  <a:gd name="T10" fmla="*/ 5 w 128"/>
                  <a:gd name="T11" fmla="*/ 3 h 33"/>
                  <a:gd name="T12" fmla="*/ 6 w 128"/>
                  <a:gd name="T13" fmla="*/ 3 h 33"/>
                  <a:gd name="T14" fmla="*/ 7 w 128"/>
                  <a:gd name="T15" fmla="*/ 4 h 33"/>
                  <a:gd name="T16" fmla="*/ 8 w 128"/>
                  <a:gd name="T17" fmla="*/ 4 h 33"/>
                  <a:gd name="T18" fmla="*/ 9 w 128"/>
                  <a:gd name="T19" fmla="*/ 5 h 33"/>
                  <a:gd name="T20" fmla="*/ 10 w 128"/>
                  <a:gd name="T21" fmla="*/ 5 h 33"/>
                  <a:gd name="T22" fmla="*/ 11 w 128"/>
                  <a:gd name="T23" fmla="*/ 5 h 33"/>
                  <a:gd name="T24" fmla="*/ 12 w 128"/>
                  <a:gd name="T25" fmla="*/ 6 h 33"/>
                  <a:gd name="T26" fmla="*/ 13 w 128"/>
                  <a:gd name="T27" fmla="*/ 6 h 33"/>
                  <a:gd name="T28" fmla="*/ 14 w 128"/>
                  <a:gd name="T29" fmla="*/ 6 h 33"/>
                  <a:gd name="T30" fmla="*/ 15 w 128"/>
                  <a:gd name="T31" fmla="*/ 7 h 33"/>
                  <a:gd name="T32" fmla="*/ 16 w 128"/>
                  <a:gd name="T33" fmla="*/ 7 h 33"/>
                  <a:gd name="T34" fmla="*/ 18 w 128"/>
                  <a:gd name="T35" fmla="*/ 7 h 33"/>
                  <a:gd name="T36" fmla="*/ 19 w 128"/>
                  <a:gd name="T37" fmla="*/ 7 h 33"/>
                  <a:gd name="T38" fmla="*/ 20 w 128"/>
                  <a:gd name="T39" fmla="*/ 7 h 33"/>
                  <a:gd name="T40" fmla="*/ 21 w 128"/>
                  <a:gd name="T41" fmla="*/ 7 h 33"/>
                  <a:gd name="T42" fmla="*/ 22 w 128"/>
                  <a:gd name="T43" fmla="*/ 7 h 33"/>
                  <a:gd name="T44" fmla="*/ 23 w 128"/>
                  <a:gd name="T45" fmla="*/ 7 h 33"/>
                  <a:gd name="T46" fmla="*/ 24 w 128"/>
                  <a:gd name="T47" fmla="*/ 7 h 33"/>
                  <a:gd name="T48" fmla="*/ 25 w 128"/>
                  <a:gd name="T49" fmla="*/ 7 h 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33">
                    <a:moveTo>
                      <a:pt x="0" y="0"/>
                    </a:moveTo>
                    <a:lnTo>
                      <a:pt x="5" y="3"/>
                    </a:lnTo>
                    <a:lnTo>
                      <a:pt x="9" y="6"/>
                    </a:lnTo>
                    <a:lnTo>
                      <a:pt x="14" y="9"/>
                    </a:lnTo>
                    <a:lnTo>
                      <a:pt x="20" y="11"/>
                    </a:lnTo>
                    <a:lnTo>
                      <a:pt x="25" y="14"/>
                    </a:lnTo>
                    <a:lnTo>
                      <a:pt x="31" y="16"/>
                    </a:lnTo>
                    <a:lnTo>
                      <a:pt x="36" y="19"/>
                    </a:lnTo>
                    <a:lnTo>
                      <a:pt x="41" y="20"/>
                    </a:lnTo>
                    <a:lnTo>
                      <a:pt x="46" y="22"/>
                    </a:lnTo>
                    <a:lnTo>
                      <a:pt x="51" y="24"/>
                    </a:lnTo>
                    <a:lnTo>
                      <a:pt x="58" y="25"/>
                    </a:lnTo>
                    <a:lnTo>
                      <a:pt x="63" y="26"/>
                    </a:lnTo>
                    <a:lnTo>
                      <a:pt x="68" y="29"/>
                    </a:lnTo>
                    <a:lnTo>
                      <a:pt x="74" y="30"/>
                    </a:lnTo>
                    <a:lnTo>
                      <a:pt x="79" y="31"/>
                    </a:lnTo>
                    <a:lnTo>
                      <a:pt x="84" y="31"/>
                    </a:lnTo>
                    <a:lnTo>
                      <a:pt x="90" y="32"/>
                    </a:lnTo>
                    <a:lnTo>
                      <a:pt x="96" y="33"/>
                    </a:lnTo>
                    <a:lnTo>
                      <a:pt x="101" y="33"/>
                    </a:lnTo>
                    <a:lnTo>
                      <a:pt x="107" y="33"/>
                    </a:lnTo>
                    <a:lnTo>
                      <a:pt x="112" y="33"/>
                    </a:lnTo>
                    <a:lnTo>
                      <a:pt x="117" y="33"/>
                    </a:lnTo>
                    <a:lnTo>
                      <a:pt x="123" y="33"/>
                    </a:lnTo>
                    <a:lnTo>
                      <a:pt x="128" y="33"/>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56" name="Line 832"/>
              <p:cNvSpPr>
                <a:spLocks noChangeShapeType="1"/>
              </p:cNvSpPr>
              <p:nvPr/>
            </p:nvSpPr>
            <p:spPr bwMode="auto">
              <a:xfrm flipH="1">
                <a:off x="2814" y="2926"/>
                <a:ext cx="6"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57" name="Line 833"/>
              <p:cNvSpPr>
                <a:spLocks noChangeShapeType="1"/>
              </p:cNvSpPr>
              <p:nvPr/>
            </p:nvSpPr>
            <p:spPr bwMode="auto">
              <a:xfrm>
                <a:off x="2819" y="2835"/>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58" name="Freeform 834"/>
              <p:cNvSpPr>
                <a:spLocks/>
              </p:cNvSpPr>
              <p:nvPr/>
            </p:nvSpPr>
            <p:spPr bwMode="auto">
              <a:xfrm>
                <a:off x="2793" y="2834"/>
                <a:ext cx="26" cy="4"/>
              </a:xfrm>
              <a:custGeom>
                <a:avLst/>
                <a:gdLst>
                  <a:gd name="T0" fmla="*/ 26 w 131"/>
                  <a:gd name="T1" fmla="*/ 1 h 21"/>
                  <a:gd name="T2" fmla="*/ 25 w 131"/>
                  <a:gd name="T3" fmla="*/ 1 h 21"/>
                  <a:gd name="T4" fmla="*/ 24 w 131"/>
                  <a:gd name="T5" fmla="*/ 0 h 21"/>
                  <a:gd name="T6" fmla="*/ 23 w 131"/>
                  <a:gd name="T7" fmla="*/ 0 h 21"/>
                  <a:gd name="T8" fmla="*/ 22 w 131"/>
                  <a:gd name="T9" fmla="*/ 0 h 21"/>
                  <a:gd name="T10" fmla="*/ 20 w 131"/>
                  <a:gd name="T11" fmla="*/ 0 h 21"/>
                  <a:gd name="T12" fmla="*/ 19 w 131"/>
                  <a:gd name="T13" fmla="*/ 0 h 21"/>
                  <a:gd name="T14" fmla="*/ 18 w 131"/>
                  <a:gd name="T15" fmla="*/ 0 h 21"/>
                  <a:gd name="T16" fmla="*/ 17 w 131"/>
                  <a:gd name="T17" fmla="*/ 0 h 21"/>
                  <a:gd name="T18" fmla="*/ 16 w 131"/>
                  <a:gd name="T19" fmla="*/ 0 h 21"/>
                  <a:gd name="T20" fmla="*/ 15 w 131"/>
                  <a:gd name="T21" fmla="*/ 0 h 21"/>
                  <a:gd name="T22" fmla="*/ 14 w 131"/>
                  <a:gd name="T23" fmla="*/ 0 h 21"/>
                  <a:gd name="T24" fmla="*/ 13 w 131"/>
                  <a:gd name="T25" fmla="*/ 0 h 21"/>
                  <a:gd name="T26" fmla="*/ 12 w 131"/>
                  <a:gd name="T27" fmla="*/ 1 h 21"/>
                  <a:gd name="T28" fmla="*/ 11 w 131"/>
                  <a:gd name="T29" fmla="*/ 1 h 21"/>
                  <a:gd name="T30" fmla="*/ 10 w 131"/>
                  <a:gd name="T31" fmla="*/ 1 h 21"/>
                  <a:gd name="T32" fmla="*/ 9 w 131"/>
                  <a:gd name="T33" fmla="*/ 1 h 21"/>
                  <a:gd name="T34" fmla="*/ 7 w 131"/>
                  <a:gd name="T35" fmla="*/ 1 h 21"/>
                  <a:gd name="T36" fmla="*/ 6 w 131"/>
                  <a:gd name="T37" fmla="*/ 2 h 21"/>
                  <a:gd name="T38" fmla="*/ 5 w 131"/>
                  <a:gd name="T39" fmla="*/ 2 h 21"/>
                  <a:gd name="T40" fmla="*/ 4 w 131"/>
                  <a:gd name="T41" fmla="*/ 2 h 21"/>
                  <a:gd name="T42" fmla="*/ 3 w 131"/>
                  <a:gd name="T43" fmla="*/ 3 h 21"/>
                  <a:gd name="T44" fmla="*/ 2 w 131"/>
                  <a:gd name="T45" fmla="*/ 3 h 21"/>
                  <a:gd name="T46" fmla="*/ 1 w 131"/>
                  <a:gd name="T47" fmla="*/ 3 h 21"/>
                  <a:gd name="T48" fmla="*/ 0 w 131"/>
                  <a:gd name="T49" fmla="*/ 4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1" h="21">
                    <a:moveTo>
                      <a:pt x="131" y="4"/>
                    </a:moveTo>
                    <a:lnTo>
                      <a:pt x="126" y="3"/>
                    </a:lnTo>
                    <a:lnTo>
                      <a:pt x="120" y="1"/>
                    </a:lnTo>
                    <a:lnTo>
                      <a:pt x="115" y="1"/>
                    </a:lnTo>
                    <a:lnTo>
                      <a:pt x="110" y="0"/>
                    </a:lnTo>
                    <a:lnTo>
                      <a:pt x="103" y="0"/>
                    </a:lnTo>
                    <a:lnTo>
                      <a:pt x="98" y="0"/>
                    </a:lnTo>
                    <a:lnTo>
                      <a:pt x="93" y="0"/>
                    </a:lnTo>
                    <a:lnTo>
                      <a:pt x="87" y="0"/>
                    </a:lnTo>
                    <a:lnTo>
                      <a:pt x="82" y="0"/>
                    </a:lnTo>
                    <a:lnTo>
                      <a:pt x="76" y="0"/>
                    </a:lnTo>
                    <a:lnTo>
                      <a:pt x="70" y="1"/>
                    </a:lnTo>
                    <a:lnTo>
                      <a:pt x="64" y="1"/>
                    </a:lnTo>
                    <a:lnTo>
                      <a:pt x="59" y="3"/>
                    </a:lnTo>
                    <a:lnTo>
                      <a:pt x="54" y="4"/>
                    </a:lnTo>
                    <a:lnTo>
                      <a:pt x="48" y="5"/>
                    </a:lnTo>
                    <a:lnTo>
                      <a:pt x="43" y="6"/>
                    </a:lnTo>
                    <a:lnTo>
                      <a:pt x="37" y="7"/>
                    </a:lnTo>
                    <a:lnTo>
                      <a:pt x="31" y="9"/>
                    </a:lnTo>
                    <a:lnTo>
                      <a:pt x="26" y="10"/>
                    </a:lnTo>
                    <a:lnTo>
                      <a:pt x="21" y="13"/>
                    </a:lnTo>
                    <a:lnTo>
                      <a:pt x="15" y="14"/>
                    </a:lnTo>
                    <a:lnTo>
                      <a:pt x="10" y="16"/>
                    </a:lnTo>
                    <a:lnTo>
                      <a:pt x="5" y="18"/>
                    </a:lnTo>
                    <a:lnTo>
                      <a:pt x="0" y="2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59" name="Freeform 835"/>
              <p:cNvSpPr>
                <a:spLocks/>
              </p:cNvSpPr>
              <p:nvPr/>
            </p:nvSpPr>
            <p:spPr bwMode="auto">
              <a:xfrm>
                <a:off x="2790" y="2838"/>
                <a:ext cx="3" cy="14"/>
              </a:xfrm>
              <a:custGeom>
                <a:avLst/>
                <a:gdLst>
                  <a:gd name="T0" fmla="*/ 3 w 14"/>
                  <a:gd name="T1" fmla="*/ 0 h 68"/>
                  <a:gd name="T2" fmla="*/ 2 w 14"/>
                  <a:gd name="T3" fmla="*/ 4 h 68"/>
                  <a:gd name="T4" fmla="*/ 1 w 14"/>
                  <a:gd name="T5" fmla="*/ 7 h 68"/>
                  <a:gd name="T6" fmla="*/ 1 w 14"/>
                  <a:gd name="T7" fmla="*/ 11 h 68"/>
                  <a:gd name="T8" fmla="*/ 0 w 14"/>
                  <a:gd name="T9" fmla="*/ 14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68">
                    <a:moveTo>
                      <a:pt x="14" y="0"/>
                    </a:moveTo>
                    <a:lnTo>
                      <a:pt x="10" y="17"/>
                    </a:lnTo>
                    <a:lnTo>
                      <a:pt x="6" y="34"/>
                    </a:lnTo>
                    <a:lnTo>
                      <a:pt x="3" y="51"/>
                    </a:lnTo>
                    <a:lnTo>
                      <a:pt x="0" y="6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60" name="Freeform 836"/>
              <p:cNvSpPr>
                <a:spLocks/>
              </p:cNvSpPr>
              <p:nvPr/>
            </p:nvSpPr>
            <p:spPr bwMode="auto">
              <a:xfrm>
                <a:off x="2790" y="2852"/>
                <a:ext cx="23" cy="15"/>
              </a:xfrm>
              <a:custGeom>
                <a:avLst/>
                <a:gdLst>
                  <a:gd name="T0" fmla="*/ 0 w 113"/>
                  <a:gd name="T1" fmla="*/ 0 h 75"/>
                  <a:gd name="T2" fmla="*/ 1 w 113"/>
                  <a:gd name="T3" fmla="*/ 1 h 75"/>
                  <a:gd name="T4" fmla="*/ 1 w 113"/>
                  <a:gd name="T5" fmla="*/ 2 h 75"/>
                  <a:gd name="T6" fmla="*/ 2 w 113"/>
                  <a:gd name="T7" fmla="*/ 3 h 75"/>
                  <a:gd name="T8" fmla="*/ 3 w 113"/>
                  <a:gd name="T9" fmla="*/ 3 h 75"/>
                  <a:gd name="T10" fmla="*/ 4 w 113"/>
                  <a:gd name="T11" fmla="*/ 4 h 75"/>
                  <a:gd name="T12" fmla="*/ 5 w 113"/>
                  <a:gd name="T13" fmla="*/ 5 h 75"/>
                  <a:gd name="T14" fmla="*/ 6 w 113"/>
                  <a:gd name="T15" fmla="*/ 6 h 75"/>
                  <a:gd name="T16" fmla="*/ 7 w 113"/>
                  <a:gd name="T17" fmla="*/ 7 h 75"/>
                  <a:gd name="T18" fmla="*/ 8 w 113"/>
                  <a:gd name="T19" fmla="*/ 7 h 75"/>
                  <a:gd name="T20" fmla="*/ 9 w 113"/>
                  <a:gd name="T21" fmla="*/ 8 h 75"/>
                  <a:gd name="T22" fmla="*/ 10 w 113"/>
                  <a:gd name="T23" fmla="*/ 9 h 75"/>
                  <a:gd name="T24" fmla="*/ 11 w 113"/>
                  <a:gd name="T25" fmla="*/ 9 h 75"/>
                  <a:gd name="T26" fmla="*/ 12 w 113"/>
                  <a:gd name="T27" fmla="*/ 10 h 75"/>
                  <a:gd name="T28" fmla="*/ 13 w 113"/>
                  <a:gd name="T29" fmla="*/ 11 h 75"/>
                  <a:gd name="T30" fmla="*/ 14 w 113"/>
                  <a:gd name="T31" fmla="*/ 11 h 75"/>
                  <a:gd name="T32" fmla="*/ 15 w 113"/>
                  <a:gd name="T33" fmla="*/ 12 h 75"/>
                  <a:gd name="T34" fmla="*/ 16 w 113"/>
                  <a:gd name="T35" fmla="*/ 12 h 75"/>
                  <a:gd name="T36" fmla="*/ 17 w 113"/>
                  <a:gd name="T37" fmla="*/ 13 h 75"/>
                  <a:gd name="T38" fmla="*/ 18 w 113"/>
                  <a:gd name="T39" fmla="*/ 13 h 75"/>
                  <a:gd name="T40" fmla="*/ 19 w 113"/>
                  <a:gd name="T41" fmla="*/ 13 h 75"/>
                  <a:gd name="T42" fmla="*/ 20 w 113"/>
                  <a:gd name="T43" fmla="*/ 14 h 75"/>
                  <a:gd name="T44" fmla="*/ 21 w 113"/>
                  <a:gd name="T45" fmla="*/ 14 h 75"/>
                  <a:gd name="T46" fmla="*/ 22 w 113"/>
                  <a:gd name="T47" fmla="*/ 15 h 75"/>
                  <a:gd name="T48" fmla="*/ 23 w 113"/>
                  <a:gd name="T49" fmla="*/ 15 h 7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3" h="75">
                    <a:moveTo>
                      <a:pt x="0" y="0"/>
                    </a:moveTo>
                    <a:lnTo>
                      <a:pt x="4" y="5"/>
                    </a:lnTo>
                    <a:lnTo>
                      <a:pt x="7" y="9"/>
                    </a:lnTo>
                    <a:lnTo>
                      <a:pt x="12" y="14"/>
                    </a:lnTo>
                    <a:lnTo>
                      <a:pt x="16" y="17"/>
                    </a:lnTo>
                    <a:lnTo>
                      <a:pt x="21" y="22"/>
                    </a:lnTo>
                    <a:lnTo>
                      <a:pt x="25" y="26"/>
                    </a:lnTo>
                    <a:lnTo>
                      <a:pt x="29" y="29"/>
                    </a:lnTo>
                    <a:lnTo>
                      <a:pt x="33" y="33"/>
                    </a:lnTo>
                    <a:lnTo>
                      <a:pt x="38" y="37"/>
                    </a:lnTo>
                    <a:lnTo>
                      <a:pt x="42" y="40"/>
                    </a:lnTo>
                    <a:lnTo>
                      <a:pt x="48" y="44"/>
                    </a:lnTo>
                    <a:lnTo>
                      <a:pt x="53" y="47"/>
                    </a:lnTo>
                    <a:lnTo>
                      <a:pt x="57" y="49"/>
                    </a:lnTo>
                    <a:lnTo>
                      <a:pt x="62" y="53"/>
                    </a:lnTo>
                    <a:lnTo>
                      <a:pt x="67" y="56"/>
                    </a:lnTo>
                    <a:lnTo>
                      <a:pt x="72" y="58"/>
                    </a:lnTo>
                    <a:lnTo>
                      <a:pt x="77" y="61"/>
                    </a:lnTo>
                    <a:lnTo>
                      <a:pt x="82" y="63"/>
                    </a:lnTo>
                    <a:lnTo>
                      <a:pt x="88" y="65"/>
                    </a:lnTo>
                    <a:lnTo>
                      <a:pt x="93" y="67"/>
                    </a:lnTo>
                    <a:lnTo>
                      <a:pt x="98" y="69"/>
                    </a:lnTo>
                    <a:lnTo>
                      <a:pt x="103" y="72"/>
                    </a:lnTo>
                    <a:lnTo>
                      <a:pt x="108" y="73"/>
                    </a:lnTo>
                    <a:lnTo>
                      <a:pt x="113" y="7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61" name="Line 837"/>
              <p:cNvSpPr>
                <a:spLocks noChangeShapeType="1"/>
              </p:cNvSpPr>
              <p:nvPr/>
            </p:nvSpPr>
            <p:spPr bwMode="auto">
              <a:xfrm flipH="1" flipV="1">
                <a:off x="2813" y="2867"/>
                <a:ext cx="5"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62" name="Line 838"/>
              <p:cNvSpPr>
                <a:spLocks noChangeShapeType="1"/>
              </p:cNvSpPr>
              <p:nvPr/>
            </p:nvSpPr>
            <p:spPr bwMode="auto">
              <a:xfrm>
                <a:off x="2844" y="2780"/>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63" name="Freeform 839"/>
              <p:cNvSpPr>
                <a:spLocks/>
              </p:cNvSpPr>
              <p:nvPr/>
            </p:nvSpPr>
            <p:spPr bwMode="auto">
              <a:xfrm>
                <a:off x="2818" y="2774"/>
                <a:ext cx="26" cy="6"/>
              </a:xfrm>
              <a:custGeom>
                <a:avLst/>
                <a:gdLst>
                  <a:gd name="T0" fmla="*/ 26 w 129"/>
                  <a:gd name="T1" fmla="*/ 6 h 29"/>
                  <a:gd name="T2" fmla="*/ 25 w 129"/>
                  <a:gd name="T3" fmla="*/ 5 h 29"/>
                  <a:gd name="T4" fmla="*/ 24 w 129"/>
                  <a:gd name="T5" fmla="*/ 5 h 29"/>
                  <a:gd name="T6" fmla="*/ 23 w 129"/>
                  <a:gd name="T7" fmla="*/ 4 h 29"/>
                  <a:gd name="T8" fmla="*/ 22 w 129"/>
                  <a:gd name="T9" fmla="*/ 4 h 29"/>
                  <a:gd name="T10" fmla="*/ 21 w 129"/>
                  <a:gd name="T11" fmla="*/ 3 h 29"/>
                  <a:gd name="T12" fmla="*/ 20 w 129"/>
                  <a:gd name="T13" fmla="*/ 3 h 29"/>
                  <a:gd name="T14" fmla="*/ 19 w 129"/>
                  <a:gd name="T15" fmla="*/ 2 h 29"/>
                  <a:gd name="T16" fmla="*/ 18 w 129"/>
                  <a:gd name="T17" fmla="*/ 2 h 29"/>
                  <a:gd name="T18" fmla="*/ 17 w 129"/>
                  <a:gd name="T19" fmla="*/ 2 h 29"/>
                  <a:gd name="T20" fmla="*/ 16 w 129"/>
                  <a:gd name="T21" fmla="*/ 1 h 29"/>
                  <a:gd name="T22" fmla="*/ 15 w 129"/>
                  <a:gd name="T23" fmla="*/ 1 h 29"/>
                  <a:gd name="T24" fmla="*/ 14 w 129"/>
                  <a:gd name="T25" fmla="*/ 1 h 29"/>
                  <a:gd name="T26" fmla="*/ 12 w 129"/>
                  <a:gd name="T27" fmla="*/ 1 h 29"/>
                  <a:gd name="T28" fmla="*/ 11 w 129"/>
                  <a:gd name="T29" fmla="*/ 1 h 29"/>
                  <a:gd name="T30" fmla="*/ 10 w 129"/>
                  <a:gd name="T31" fmla="*/ 0 h 29"/>
                  <a:gd name="T32" fmla="*/ 9 w 129"/>
                  <a:gd name="T33" fmla="*/ 0 h 29"/>
                  <a:gd name="T34" fmla="*/ 8 w 129"/>
                  <a:gd name="T35" fmla="*/ 0 h 29"/>
                  <a:gd name="T36" fmla="*/ 7 w 129"/>
                  <a:gd name="T37" fmla="*/ 0 h 29"/>
                  <a:gd name="T38" fmla="*/ 6 w 129"/>
                  <a:gd name="T39" fmla="*/ 0 h 29"/>
                  <a:gd name="T40" fmla="*/ 4 w 129"/>
                  <a:gd name="T41" fmla="*/ 0 h 29"/>
                  <a:gd name="T42" fmla="*/ 3 w 129"/>
                  <a:gd name="T43" fmla="*/ 0 h 29"/>
                  <a:gd name="T44" fmla="*/ 2 w 129"/>
                  <a:gd name="T45" fmla="*/ 0 h 29"/>
                  <a:gd name="T46" fmla="*/ 1 w 129"/>
                  <a:gd name="T47" fmla="*/ 0 h 29"/>
                  <a:gd name="T48" fmla="*/ 0 w 129"/>
                  <a:gd name="T49" fmla="*/ 0 h 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9" h="29">
                    <a:moveTo>
                      <a:pt x="129" y="29"/>
                    </a:moveTo>
                    <a:lnTo>
                      <a:pt x="125" y="26"/>
                    </a:lnTo>
                    <a:lnTo>
                      <a:pt x="120" y="23"/>
                    </a:lnTo>
                    <a:lnTo>
                      <a:pt x="115" y="21"/>
                    </a:lnTo>
                    <a:lnTo>
                      <a:pt x="110" y="19"/>
                    </a:lnTo>
                    <a:lnTo>
                      <a:pt x="105" y="16"/>
                    </a:lnTo>
                    <a:lnTo>
                      <a:pt x="100" y="14"/>
                    </a:lnTo>
                    <a:lnTo>
                      <a:pt x="94" y="12"/>
                    </a:lnTo>
                    <a:lnTo>
                      <a:pt x="89" y="11"/>
                    </a:lnTo>
                    <a:lnTo>
                      <a:pt x="84" y="9"/>
                    </a:lnTo>
                    <a:lnTo>
                      <a:pt x="78" y="7"/>
                    </a:lnTo>
                    <a:lnTo>
                      <a:pt x="73" y="6"/>
                    </a:lnTo>
                    <a:lnTo>
                      <a:pt x="68" y="5"/>
                    </a:lnTo>
                    <a:lnTo>
                      <a:pt x="62" y="4"/>
                    </a:lnTo>
                    <a:lnTo>
                      <a:pt x="56" y="3"/>
                    </a:lnTo>
                    <a:lnTo>
                      <a:pt x="50" y="2"/>
                    </a:lnTo>
                    <a:lnTo>
                      <a:pt x="45" y="1"/>
                    </a:lnTo>
                    <a:lnTo>
                      <a:pt x="40" y="1"/>
                    </a:lnTo>
                    <a:lnTo>
                      <a:pt x="34" y="1"/>
                    </a:lnTo>
                    <a:lnTo>
                      <a:pt x="29" y="0"/>
                    </a:lnTo>
                    <a:lnTo>
                      <a:pt x="22" y="0"/>
                    </a:lnTo>
                    <a:lnTo>
                      <a:pt x="17" y="0"/>
                    </a:lnTo>
                    <a:lnTo>
                      <a:pt x="11" y="1"/>
                    </a:lnTo>
                    <a:lnTo>
                      <a:pt x="6" y="1"/>
                    </a:lnTo>
                    <a:lnTo>
                      <a:pt x="0" y="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64" name="Freeform 840"/>
              <p:cNvSpPr>
                <a:spLocks/>
              </p:cNvSpPr>
              <p:nvPr/>
            </p:nvSpPr>
            <p:spPr bwMode="auto">
              <a:xfrm>
                <a:off x="2811" y="2774"/>
                <a:ext cx="7" cy="13"/>
              </a:xfrm>
              <a:custGeom>
                <a:avLst/>
                <a:gdLst>
                  <a:gd name="T0" fmla="*/ 7 w 32"/>
                  <a:gd name="T1" fmla="*/ 0 h 61"/>
                  <a:gd name="T2" fmla="*/ 5 w 32"/>
                  <a:gd name="T3" fmla="*/ 3 h 61"/>
                  <a:gd name="T4" fmla="*/ 3 w 32"/>
                  <a:gd name="T5" fmla="*/ 6 h 61"/>
                  <a:gd name="T6" fmla="*/ 2 w 32"/>
                  <a:gd name="T7" fmla="*/ 10 h 61"/>
                  <a:gd name="T8" fmla="*/ 0 w 32"/>
                  <a:gd name="T9" fmla="*/ 13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1">
                    <a:moveTo>
                      <a:pt x="32" y="0"/>
                    </a:moveTo>
                    <a:lnTo>
                      <a:pt x="24" y="15"/>
                    </a:lnTo>
                    <a:lnTo>
                      <a:pt x="15" y="30"/>
                    </a:lnTo>
                    <a:lnTo>
                      <a:pt x="7" y="45"/>
                    </a:lnTo>
                    <a:lnTo>
                      <a:pt x="0" y="6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65" name="Freeform 841"/>
              <p:cNvSpPr>
                <a:spLocks/>
              </p:cNvSpPr>
              <p:nvPr/>
            </p:nvSpPr>
            <p:spPr bwMode="auto">
              <a:xfrm>
                <a:off x="2811" y="2787"/>
                <a:ext cx="18" cy="21"/>
              </a:xfrm>
              <a:custGeom>
                <a:avLst/>
                <a:gdLst>
                  <a:gd name="T0" fmla="*/ 0 w 86"/>
                  <a:gd name="T1" fmla="*/ 0 h 108"/>
                  <a:gd name="T2" fmla="*/ 0 w 86"/>
                  <a:gd name="T3" fmla="*/ 1 h 108"/>
                  <a:gd name="T4" fmla="*/ 1 w 86"/>
                  <a:gd name="T5" fmla="*/ 2 h 108"/>
                  <a:gd name="T6" fmla="*/ 1 w 86"/>
                  <a:gd name="T7" fmla="*/ 3 h 108"/>
                  <a:gd name="T8" fmla="*/ 2 w 86"/>
                  <a:gd name="T9" fmla="*/ 4 h 108"/>
                  <a:gd name="T10" fmla="*/ 3 w 86"/>
                  <a:gd name="T11" fmla="*/ 5 h 108"/>
                  <a:gd name="T12" fmla="*/ 3 w 86"/>
                  <a:gd name="T13" fmla="*/ 6 h 108"/>
                  <a:gd name="T14" fmla="*/ 4 w 86"/>
                  <a:gd name="T15" fmla="*/ 7 h 108"/>
                  <a:gd name="T16" fmla="*/ 5 w 86"/>
                  <a:gd name="T17" fmla="*/ 8 h 108"/>
                  <a:gd name="T18" fmla="*/ 5 w 86"/>
                  <a:gd name="T19" fmla="*/ 9 h 108"/>
                  <a:gd name="T20" fmla="*/ 6 w 86"/>
                  <a:gd name="T21" fmla="*/ 10 h 108"/>
                  <a:gd name="T22" fmla="*/ 7 w 86"/>
                  <a:gd name="T23" fmla="*/ 11 h 108"/>
                  <a:gd name="T24" fmla="*/ 8 w 86"/>
                  <a:gd name="T25" fmla="*/ 12 h 108"/>
                  <a:gd name="T26" fmla="*/ 8 w 86"/>
                  <a:gd name="T27" fmla="*/ 13 h 108"/>
                  <a:gd name="T28" fmla="*/ 9 w 86"/>
                  <a:gd name="T29" fmla="*/ 14 h 108"/>
                  <a:gd name="T30" fmla="*/ 10 w 86"/>
                  <a:gd name="T31" fmla="*/ 15 h 108"/>
                  <a:gd name="T32" fmla="*/ 11 w 86"/>
                  <a:gd name="T33" fmla="*/ 15 h 108"/>
                  <a:gd name="T34" fmla="*/ 12 w 86"/>
                  <a:gd name="T35" fmla="*/ 16 h 108"/>
                  <a:gd name="T36" fmla="*/ 13 w 86"/>
                  <a:gd name="T37" fmla="*/ 17 h 108"/>
                  <a:gd name="T38" fmla="*/ 13 w 86"/>
                  <a:gd name="T39" fmla="*/ 18 h 108"/>
                  <a:gd name="T40" fmla="*/ 14 w 86"/>
                  <a:gd name="T41" fmla="*/ 18 h 108"/>
                  <a:gd name="T42" fmla="*/ 15 w 86"/>
                  <a:gd name="T43" fmla="*/ 19 h 108"/>
                  <a:gd name="T44" fmla="*/ 16 w 86"/>
                  <a:gd name="T45" fmla="*/ 20 h 108"/>
                  <a:gd name="T46" fmla="*/ 17 w 86"/>
                  <a:gd name="T47" fmla="*/ 20 h 108"/>
                  <a:gd name="T48" fmla="*/ 18 w 86"/>
                  <a:gd name="T49" fmla="*/ 21 h 1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108">
                    <a:moveTo>
                      <a:pt x="0" y="0"/>
                    </a:moveTo>
                    <a:lnTo>
                      <a:pt x="2" y="6"/>
                    </a:lnTo>
                    <a:lnTo>
                      <a:pt x="4" y="11"/>
                    </a:lnTo>
                    <a:lnTo>
                      <a:pt x="7" y="17"/>
                    </a:lnTo>
                    <a:lnTo>
                      <a:pt x="10" y="21"/>
                    </a:lnTo>
                    <a:lnTo>
                      <a:pt x="12" y="27"/>
                    </a:lnTo>
                    <a:lnTo>
                      <a:pt x="15" y="32"/>
                    </a:lnTo>
                    <a:lnTo>
                      <a:pt x="19" y="37"/>
                    </a:lnTo>
                    <a:lnTo>
                      <a:pt x="22" y="42"/>
                    </a:lnTo>
                    <a:lnTo>
                      <a:pt x="26" y="47"/>
                    </a:lnTo>
                    <a:lnTo>
                      <a:pt x="29" y="52"/>
                    </a:lnTo>
                    <a:lnTo>
                      <a:pt x="32" y="57"/>
                    </a:lnTo>
                    <a:lnTo>
                      <a:pt x="36" y="61"/>
                    </a:lnTo>
                    <a:lnTo>
                      <a:pt x="39" y="66"/>
                    </a:lnTo>
                    <a:lnTo>
                      <a:pt x="43" y="70"/>
                    </a:lnTo>
                    <a:lnTo>
                      <a:pt x="47" y="75"/>
                    </a:lnTo>
                    <a:lnTo>
                      <a:pt x="51" y="79"/>
                    </a:lnTo>
                    <a:lnTo>
                      <a:pt x="56" y="84"/>
                    </a:lnTo>
                    <a:lnTo>
                      <a:pt x="60" y="87"/>
                    </a:lnTo>
                    <a:lnTo>
                      <a:pt x="64" y="91"/>
                    </a:lnTo>
                    <a:lnTo>
                      <a:pt x="68" y="95"/>
                    </a:lnTo>
                    <a:lnTo>
                      <a:pt x="72" y="98"/>
                    </a:lnTo>
                    <a:lnTo>
                      <a:pt x="77" y="101"/>
                    </a:lnTo>
                    <a:lnTo>
                      <a:pt x="81" y="105"/>
                    </a:lnTo>
                    <a:lnTo>
                      <a:pt x="86" y="10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66" name="Line 842"/>
              <p:cNvSpPr>
                <a:spLocks noChangeShapeType="1"/>
              </p:cNvSpPr>
              <p:nvPr/>
            </p:nvSpPr>
            <p:spPr bwMode="auto">
              <a:xfrm flipH="1" flipV="1">
                <a:off x="2829" y="2808"/>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67" name="Line 843"/>
              <p:cNvSpPr>
                <a:spLocks noChangeShapeType="1"/>
              </p:cNvSpPr>
              <p:nvPr/>
            </p:nvSpPr>
            <p:spPr bwMode="auto">
              <a:xfrm>
                <a:off x="2883" y="2736"/>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68" name="Freeform 844"/>
              <p:cNvSpPr>
                <a:spLocks/>
              </p:cNvSpPr>
              <p:nvPr/>
            </p:nvSpPr>
            <p:spPr bwMode="auto">
              <a:xfrm>
                <a:off x="2860" y="2722"/>
                <a:ext cx="23" cy="14"/>
              </a:xfrm>
              <a:custGeom>
                <a:avLst/>
                <a:gdLst>
                  <a:gd name="T0" fmla="*/ 23 w 115"/>
                  <a:gd name="T1" fmla="*/ 14 h 69"/>
                  <a:gd name="T2" fmla="*/ 22 w 115"/>
                  <a:gd name="T3" fmla="*/ 13 h 69"/>
                  <a:gd name="T4" fmla="*/ 22 w 115"/>
                  <a:gd name="T5" fmla="*/ 12 h 69"/>
                  <a:gd name="T6" fmla="*/ 21 w 115"/>
                  <a:gd name="T7" fmla="*/ 12 h 69"/>
                  <a:gd name="T8" fmla="*/ 20 w 115"/>
                  <a:gd name="T9" fmla="*/ 11 h 69"/>
                  <a:gd name="T10" fmla="*/ 19 w 115"/>
                  <a:gd name="T11" fmla="*/ 10 h 69"/>
                  <a:gd name="T12" fmla="*/ 18 w 115"/>
                  <a:gd name="T13" fmla="*/ 9 h 69"/>
                  <a:gd name="T14" fmla="*/ 17 w 115"/>
                  <a:gd name="T15" fmla="*/ 9 h 69"/>
                  <a:gd name="T16" fmla="*/ 16 w 115"/>
                  <a:gd name="T17" fmla="*/ 8 h 69"/>
                  <a:gd name="T18" fmla="*/ 15 w 115"/>
                  <a:gd name="T19" fmla="*/ 7 h 69"/>
                  <a:gd name="T20" fmla="*/ 14 w 115"/>
                  <a:gd name="T21" fmla="*/ 6 h 69"/>
                  <a:gd name="T22" fmla="*/ 14 w 115"/>
                  <a:gd name="T23" fmla="*/ 6 h 69"/>
                  <a:gd name="T24" fmla="*/ 13 w 115"/>
                  <a:gd name="T25" fmla="*/ 5 h 69"/>
                  <a:gd name="T26" fmla="*/ 12 w 115"/>
                  <a:gd name="T27" fmla="*/ 5 h 69"/>
                  <a:gd name="T28" fmla="*/ 11 w 115"/>
                  <a:gd name="T29" fmla="*/ 4 h 69"/>
                  <a:gd name="T30" fmla="*/ 10 w 115"/>
                  <a:gd name="T31" fmla="*/ 4 h 69"/>
                  <a:gd name="T32" fmla="*/ 8 w 115"/>
                  <a:gd name="T33" fmla="*/ 3 h 69"/>
                  <a:gd name="T34" fmla="*/ 7 w 115"/>
                  <a:gd name="T35" fmla="*/ 2 h 69"/>
                  <a:gd name="T36" fmla="*/ 6 w 115"/>
                  <a:gd name="T37" fmla="*/ 2 h 69"/>
                  <a:gd name="T38" fmla="*/ 5 w 115"/>
                  <a:gd name="T39" fmla="*/ 2 h 69"/>
                  <a:gd name="T40" fmla="*/ 4 w 115"/>
                  <a:gd name="T41" fmla="*/ 1 h 69"/>
                  <a:gd name="T42" fmla="*/ 3 w 115"/>
                  <a:gd name="T43" fmla="*/ 1 h 69"/>
                  <a:gd name="T44" fmla="*/ 2 w 115"/>
                  <a:gd name="T45" fmla="*/ 0 h 69"/>
                  <a:gd name="T46" fmla="*/ 1 w 115"/>
                  <a:gd name="T47" fmla="*/ 0 h 69"/>
                  <a:gd name="T48" fmla="*/ 0 w 115"/>
                  <a:gd name="T49" fmla="*/ 0 h 6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5" h="69">
                    <a:moveTo>
                      <a:pt x="115" y="69"/>
                    </a:moveTo>
                    <a:lnTo>
                      <a:pt x="111" y="65"/>
                    </a:lnTo>
                    <a:lnTo>
                      <a:pt x="108" y="61"/>
                    </a:lnTo>
                    <a:lnTo>
                      <a:pt x="104" y="57"/>
                    </a:lnTo>
                    <a:lnTo>
                      <a:pt x="100" y="54"/>
                    </a:lnTo>
                    <a:lnTo>
                      <a:pt x="95" y="49"/>
                    </a:lnTo>
                    <a:lnTo>
                      <a:pt x="91" y="46"/>
                    </a:lnTo>
                    <a:lnTo>
                      <a:pt x="87" y="43"/>
                    </a:lnTo>
                    <a:lnTo>
                      <a:pt x="82" y="39"/>
                    </a:lnTo>
                    <a:lnTo>
                      <a:pt x="77" y="36"/>
                    </a:lnTo>
                    <a:lnTo>
                      <a:pt x="72" y="32"/>
                    </a:lnTo>
                    <a:lnTo>
                      <a:pt x="68" y="29"/>
                    </a:lnTo>
                    <a:lnTo>
                      <a:pt x="63" y="26"/>
                    </a:lnTo>
                    <a:lnTo>
                      <a:pt x="58" y="24"/>
                    </a:lnTo>
                    <a:lnTo>
                      <a:pt x="53" y="20"/>
                    </a:lnTo>
                    <a:lnTo>
                      <a:pt x="48" y="18"/>
                    </a:lnTo>
                    <a:lnTo>
                      <a:pt x="42" y="15"/>
                    </a:lnTo>
                    <a:lnTo>
                      <a:pt x="37" y="12"/>
                    </a:lnTo>
                    <a:lnTo>
                      <a:pt x="32" y="10"/>
                    </a:lnTo>
                    <a:lnTo>
                      <a:pt x="27" y="8"/>
                    </a:lnTo>
                    <a:lnTo>
                      <a:pt x="22" y="7"/>
                    </a:lnTo>
                    <a:lnTo>
                      <a:pt x="17" y="5"/>
                    </a:lnTo>
                    <a:lnTo>
                      <a:pt x="11" y="2"/>
                    </a:lnTo>
                    <a:lnTo>
                      <a:pt x="6" y="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69" name="Freeform 845"/>
              <p:cNvSpPr>
                <a:spLocks/>
              </p:cNvSpPr>
              <p:nvPr/>
            </p:nvSpPr>
            <p:spPr bwMode="auto">
              <a:xfrm>
                <a:off x="2850" y="2722"/>
                <a:ext cx="10" cy="10"/>
              </a:xfrm>
              <a:custGeom>
                <a:avLst/>
                <a:gdLst>
                  <a:gd name="T0" fmla="*/ 10 w 48"/>
                  <a:gd name="T1" fmla="*/ 0 h 47"/>
                  <a:gd name="T2" fmla="*/ 8 w 48"/>
                  <a:gd name="T3" fmla="*/ 2 h 47"/>
                  <a:gd name="T4" fmla="*/ 5 w 48"/>
                  <a:gd name="T5" fmla="*/ 5 h 47"/>
                  <a:gd name="T6" fmla="*/ 2 w 48"/>
                  <a:gd name="T7" fmla="*/ 7 h 47"/>
                  <a:gd name="T8" fmla="*/ 0 w 48"/>
                  <a:gd name="T9" fmla="*/ 1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7">
                    <a:moveTo>
                      <a:pt x="48" y="0"/>
                    </a:moveTo>
                    <a:lnTo>
                      <a:pt x="36" y="11"/>
                    </a:lnTo>
                    <a:lnTo>
                      <a:pt x="24" y="22"/>
                    </a:lnTo>
                    <a:lnTo>
                      <a:pt x="11" y="35"/>
                    </a:lnTo>
                    <a:lnTo>
                      <a:pt x="0" y="47"/>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70" name="Freeform 846"/>
              <p:cNvSpPr>
                <a:spLocks/>
              </p:cNvSpPr>
              <p:nvPr/>
            </p:nvSpPr>
            <p:spPr bwMode="auto">
              <a:xfrm>
                <a:off x="2850" y="2732"/>
                <a:ext cx="10" cy="26"/>
              </a:xfrm>
              <a:custGeom>
                <a:avLst/>
                <a:gdLst>
                  <a:gd name="T0" fmla="*/ 0 w 51"/>
                  <a:gd name="T1" fmla="*/ 0 h 131"/>
                  <a:gd name="T2" fmla="*/ 0 w 51"/>
                  <a:gd name="T3" fmla="*/ 1 h 131"/>
                  <a:gd name="T4" fmla="*/ 0 w 51"/>
                  <a:gd name="T5" fmla="*/ 2 h 131"/>
                  <a:gd name="T6" fmla="*/ 0 w 51"/>
                  <a:gd name="T7" fmla="*/ 4 h 131"/>
                  <a:gd name="T8" fmla="*/ 1 w 51"/>
                  <a:gd name="T9" fmla="*/ 5 h 131"/>
                  <a:gd name="T10" fmla="*/ 1 w 51"/>
                  <a:gd name="T11" fmla="*/ 6 h 131"/>
                  <a:gd name="T12" fmla="*/ 1 w 51"/>
                  <a:gd name="T13" fmla="*/ 7 h 131"/>
                  <a:gd name="T14" fmla="*/ 1 w 51"/>
                  <a:gd name="T15" fmla="*/ 8 h 131"/>
                  <a:gd name="T16" fmla="*/ 2 w 51"/>
                  <a:gd name="T17" fmla="*/ 10 h 131"/>
                  <a:gd name="T18" fmla="*/ 2 w 51"/>
                  <a:gd name="T19" fmla="*/ 11 h 131"/>
                  <a:gd name="T20" fmla="*/ 2 w 51"/>
                  <a:gd name="T21" fmla="*/ 12 h 131"/>
                  <a:gd name="T22" fmla="*/ 3 w 51"/>
                  <a:gd name="T23" fmla="*/ 13 h 131"/>
                  <a:gd name="T24" fmla="*/ 3 w 51"/>
                  <a:gd name="T25" fmla="*/ 14 h 131"/>
                  <a:gd name="T26" fmla="*/ 4 w 51"/>
                  <a:gd name="T27" fmla="*/ 15 h 131"/>
                  <a:gd name="T28" fmla="*/ 4 w 51"/>
                  <a:gd name="T29" fmla="*/ 16 h 131"/>
                  <a:gd name="T30" fmla="*/ 5 w 51"/>
                  <a:gd name="T31" fmla="*/ 17 h 131"/>
                  <a:gd name="T32" fmla="*/ 5 w 51"/>
                  <a:gd name="T33" fmla="*/ 18 h 131"/>
                  <a:gd name="T34" fmla="*/ 6 w 51"/>
                  <a:gd name="T35" fmla="*/ 19 h 131"/>
                  <a:gd name="T36" fmla="*/ 6 w 51"/>
                  <a:gd name="T37" fmla="*/ 20 h 131"/>
                  <a:gd name="T38" fmla="*/ 7 w 51"/>
                  <a:gd name="T39" fmla="*/ 21 h 131"/>
                  <a:gd name="T40" fmla="*/ 7 w 51"/>
                  <a:gd name="T41" fmla="*/ 22 h 131"/>
                  <a:gd name="T42" fmla="*/ 8 w 51"/>
                  <a:gd name="T43" fmla="*/ 23 h 131"/>
                  <a:gd name="T44" fmla="*/ 9 w 51"/>
                  <a:gd name="T45" fmla="*/ 24 h 131"/>
                  <a:gd name="T46" fmla="*/ 9 w 51"/>
                  <a:gd name="T47" fmla="*/ 25 h 131"/>
                  <a:gd name="T48" fmla="*/ 10 w 51"/>
                  <a:gd name="T49" fmla="*/ 26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1" h="131">
                    <a:moveTo>
                      <a:pt x="0" y="0"/>
                    </a:moveTo>
                    <a:lnTo>
                      <a:pt x="0" y="6"/>
                    </a:lnTo>
                    <a:lnTo>
                      <a:pt x="1" y="12"/>
                    </a:lnTo>
                    <a:lnTo>
                      <a:pt x="2" y="18"/>
                    </a:lnTo>
                    <a:lnTo>
                      <a:pt x="3" y="23"/>
                    </a:lnTo>
                    <a:lnTo>
                      <a:pt x="4" y="30"/>
                    </a:lnTo>
                    <a:lnTo>
                      <a:pt x="6" y="36"/>
                    </a:lnTo>
                    <a:lnTo>
                      <a:pt x="7" y="42"/>
                    </a:lnTo>
                    <a:lnTo>
                      <a:pt x="9" y="48"/>
                    </a:lnTo>
                    <a:lnTo>
                      <a:pt x="10" y="53"/>
                    </a:lnTo>
                    <a:lnTo>
                      <a:pt x="12" y="59"/>
                    </a:lnTo>
                    <a:lnTo>
                      <a:pt x="14" y="65"/>
                    </a:lnTo>
                    <a:lnTo>
                      <a:pt x="17" y="70"/>
                    </a:lnTo>
                    <a:lnTo>
                      <a:pt x="19" y="76"/>
                    </a:lnTo>
                    <a:lnTo>
                      <a:pt x="22" y="81"/>
                    </a:lnTo>
                    <a:lnTo>
                      <a:pt x="24" y="87"/>
                    </a:lnTo>
                    <a:lnTo>
                      <a:pt x="27" y="92"/>
                    </a:lnTo>
                    <a:lnTo>
                      <a:pt x="29" y="98"/>
                    </a:lnTo>
                    <a:lnTo>
                      <a:pt x="32" y="102"/>
                    </a:lnTo>
                    <a:lnTo>
                      <a:pt x="35" y="108"/>
                    </a:lnTo>
                    <a:lnTo>
                      <a:pt x="38" y="112"/>
                    </a:lnTo>
                    <a:lnTo>
                      <a:pt x="41" y="118"/>
                    </a:lnTo>
                    <a:lnTo>
                      <a:pt x="44" y="122"/>
                    </a:lnTo>
                    <a:lnTo>
                      <a:pt x="47" y="127"/>
                    </a:lnTo>
                    <a:lnTo>
                      <a:pt x="51" y="13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71" name="Line 847"/>
              <p:cNvSpPr>
                <a:spLocks noChangeShapeType="1"/>
              </p:cNvSpPr>
              <p:nvPr/>
            </p:nvSpPr>
            <p:spPr bwMode="auto">
              <a:xfrm flipH="1" flipV="1">
                <a:off x="2860" y="2758"/>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72" name="Line 848"/>
              <p:cNvSpPr>
                <a:spLocks noChangeShapeType="1"/>
              </p:cNvSpPr>
              <p:nvPr/>
            </p:nvSpPr>
            <p:spPr bwMode="auto">
              <a:xfrm>
                <a:off x="2932" y="2708"/>
                <a:ext cx="2"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73" name="Freeform 849"/>
              <p:cNvSpPr>
                <a:spLocks/>
              </p:cNvSpPr>
              <p:nvPr/>
            </p:nvSpPr>
            <p:spPr bwMode="auto">
              <a:xfrm>
                <a:off x="2914" y="2687"/>
                <a:ext cx="18" cy="21"/>
              </a:xfrm>
              <a:custGeom>
                <a:avLst/>
                <a:gdLst>
                  <a:gd name="T0" fmla="*/ 18 w 89"/>
                  <a:gd name="T1" fmla="*/ 21 h 105"/>
                  <a:gd name="T2" fmla="*/ 18 w 89"/>
                  <a:gd name="T3" fmla="*/ 20 h 105"/>
                  <a:gd name="T4" fmla="*/ 17 w 89"/>
                  <a:gd name="T5" fmla="*/ 19 h 105"/>
                  <a:gd name="T6" fmla="*/ 17 w 89"/>
                  <a:gd name="T7" fmla="*/ 18 h 105"/>
                  <a:gd name="T8" fmla="*/ 16 w 89"/>
                  <a:gd name="T9" fmla="*/ 17 h 105"/>
                  <a:gd name="T10" fmla="*/ 15 w 89"/>
                  <a:gd name="T11" fmla="*/ 16 h 105"/>
                  <a:gd name="T12" fmla="*/ 15 w 89"/>
                  <a:gd name="T13" fmla="*/ 15 h 105"/>
                  <a:gd name="T14" fmla="*/ 14 w 89"/>
                  <a:gd name="T15" fmla="*/ 14 h 105"/>
                  <a:gd name="T16" fmla="*/ 13 w 89"/>
                  <a:gd name="T17" fmla="*/ 13 h 105"/>
                  <a:gd name="T18" fmla="*/ 13 w 89"/>
                  <a:gd name="T19" fmla="*/ 12 h 105"/>
                  <a:gd name="T20" fmla="*/ 12 w 89"/>
                  <a:gd name="T21" fmla="*/ 11 h 105"/>
                  <a:gd name="T22" fmla="*/ 11 w 89"/>
                  <a:gd name="T23" fmla="*/ 10 h 105"/>
                  <a:gd name="T24" fmla="*/ 11 w 89"/>
                  <a:gd name="T25" fmla="*/ 9 h 105"/>
                  <a:gd name="T26" fmla="*/ 10 w 89"/>
                  <a:gd name="T27" fmla="*/ 8 h 105"/>
                  <a:gd name="T28" fmla="*/ 9 w 89"/>
                  <a:gd name="T29" fmla="*/ 7 h 105"/>
                  <a:gd name="T30" fmla="*/ 8 w 89"/>
                  <a:gd name="T31" fmla="*/ 6 h 105"/>
                  <a:gd name="T32" fmla="*/ 7 w 89"/>
                  <a:gd name="T33" fmla="*/ 6 h 105"/>
                  <a:gd name="T34" fmla="*/ 6 w 89"/>
                  <a:gd name="T35" fmla="*/ 5 h 105"/>
                  <a:gd name="T36" fmla="*/ 5 w 89"/>
                  <a:gd name="T37" fmla="*/ 4 h 105"/>
                  <a:gd name="T38" fmla="*/ 4 w 89"/>
                  <a:gd name="T39" fmla="*/ 3 h 105"/>
                  <a:gd name="T40" fmla="*/ 4 w 89"/>
                  <a:gd name="T41" fmla="*/ 3 h 105"/>
                  <a:gd name="T42" fmla="*/ 3 w 89"/>
                  <a:gd name="T43" fmla="*/ 2 h 105"/>
                  <a:gd name="T44" fmla="*/ 2 w 89"/>
                  <a:gd name="T45" fmla="*/ 1 h 105"/>
                  <a:gd name="T46" fmla="*/ 1 w 89"/>
                  <a:gd name="T47" fmla="*/ 0 h 105"/>
                  <a:gd name="T48" fmla="*/ 0 w 89"/>
                  <a:gd name="T49" fmla="*/ 0 h 1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9" h="105">
                    <a:moveTo>
                      <a:pt x="89" y="105"/>
                    </a:moveTo>
                    <a:lnTo>
                      <a:pt x="87" y="99"/>
                    </a:lnTo>
                    <a:lnTo>
                      <a:pt x="84" y="94"/>
                    </a:lnTo>
                    <a:lnTo>
                      <a:pt x="82" y="89"/>
                    </a:lnTo>
                    <a:lnTo>
                      <a:pt x="79" y="84"/>
                    </a:lnTo>
                    <a:lnTo>
                      <a:pt x="76" y="79"/>
                    </a:lnTo>
                    <a:lnTo>
                      <a:pt x="72" y="73"/>
                    </a:lnTo>
                    <a:lnTo>
                      <a:pt x="69" y="69"/>
                    </a:lnTo>
                    <a:lnTo>
                      <a:pt x="66" y="63"/>
                    </a:lnTo>
                    <a:lnTo>
                      <a:pt x="62" y="59"/>
                    </a:lnTo>
                    <a:lnTo>
                      <a:pt x="59" y="55"/>
                    </a:lnTo>
                    <a:lnTo>
                      <a:pt x="55" y="50"/>
                    </a:lnTo>
                    <a:lnTo>
                      <a:pt x="52" y="46"/>
                    </a:lnTo>
                    <a:lnTo>
                      <a:pt x="48" y="41"/>
                    </a:lnTo>
                    <a:lnTo>
                      <a:pt x="44" y="37"/>
                    </a:lnTo>
                    <a:lnTo>
                      <a:pt x="40" y="32"/>
                    </a:lnTo>
                    <a:lnTo>
                      <a:pt x="35" y="28"/>
                    </a:lnTo>
                    <a:lnTo>
                      <a:pt x="31" y="24"/>
                    </a:lnTo>
                    <a:lnTo>
                      <a:pt x="27" y="20"/>
                    </a:lnTo>
                    <a:lnTo>
                      <a:pt x="22" y="17"/>
                    </a:lnTo>
                    <a:lnTo>
                      <a:pt x="18" y="13"/>
                    </a:lnTo>
                    <a:lnTo>
                      <a:pt x="13" y="9"/>
                    </a:lnTo>
                    <a:lnTo>
                      <a:pt x="9" y="6"/>
                    </a:lnTo>
                    <a:lnTo>
                      <a:pt x="4"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74" name="Freeform 850"/>
              <p:cNvSpPr>
                <a:spLocks/>
              </p:cNvSpPr>
              <p:nvPr/>
            </p:nvSpPr>
            <p:spPr bwMode="auto">
              <a:xfrm>
                <a:off x="2902" y="2687"/>
                <a:ext cx="12" cy="5"/>
              </a:xfrm>
              <a:custGeom>
                <a:avLst/>
                <a:gdLst>
                  <a:gd name="T0" fmla="*/ 12 w 60"/>
                  <a:gd name="T1" fmla="*/ 0 h 28"/>
                  <a:gd name="T2" fmla="*/ 9 w 60"/>
                  <a:gd name="T3" fmla="*/ 1 h 28"/>
                  <a:gd name="T4" fmla="*/ 6 w 60"/>
                  <a:gd name="T5" fmla="*/ 2 h 28"/>
                  <a:gd name="T6" fmla="*/ 3 w 60"/>
                  <a:gd name="T7" fmla="*/ 4 h 28"/>
                  <a:gd name="T8" fmla="*/ 0 w 60"/>
                  <a:gd name="T9" fmla="*/ 5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28">
                    <a:moveTo>
                      <a:pt x="60" y="0"/>
                    </a:moveTo>
                    <a:lnTo>
                      <a:pt x="44" y="7"/>
                    </a:lnTo>
                    <a:lnTo>
                      <a:pt x="30" y="13"/>
                    </a:lnTo>
                    <a:lnTo>
                      <a:pt x="14" y="20"/>
                    </a:lnTo>
                    <a:lnTo>
                      <a:pt x="0" y="2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75" name="Freeform 851"/>
              <p:cNvSpPr>
                <a:spLocks/>
              </p:cNvSpPr>
              <p:nvPr/>
            </p:nvSpPr>
            <p:spPr bwMode="auto">
              <a:xfrm>
                <a:off x="2901" y="2692"/>
                <a:ext cx="4" cy="29"/>
              </a:xfrm>
              <a:custGeom>
                <a:avLst/>
                <a:gdLst>
                  <a:gd name="T0" fmla="*/ 1 w 16"/>
                  <a:gd name="T1" fmla="*/ 0 h 142"/>
                  <a:gd name="T2" fmla="*/ 1 w 16"/>
                  <a:gd name="T3" fmla="*/ 1 h 142"/>
                  <a:gd name="T4" fmla="*/ 1 w 16"/>
                  <a:gd name="T5" fmla="*/ 2 h 142"/>
                  <a:gd name="T6" fmla="*/ 1 w 16"/>
                  <a:gd name="T7" fmla="*/ 4 h 142"/>
                  <a:gd name="T8" fmla="*/ 1 w 16"/>
                  <a:gd name="T9" fmla="*/ 5 h 142"/>
                  <a:gd name="T10" fmla="*/ 0 w 16"/>
                  <a:gd name="T11" fmla="*/ 6 h 142"/>
                  <a:gd name="T12" fmla="*/ 0 w 16"/>
                  <a:gd name="T13" fmla="*/ 8 h 142"/>
                  <a:gd name="T14" fmla="*/ 0 w 16"/>
                  <a:gd name="T15" fmla="*/ 9 h 142"/>
                  <a:gd name="T16" fmla="*/ 0 w 16"/>
                  <a:gd name="T17" fmla="*/ 10 h 142"/>
                  <a:gd name="T18" fmla="*/ 0 w 16"/>
                  <a:gd name="T19" fmla="*/ 11 h 142"/>
                  <a:gd name="T20" fmla="*/ 0 w 16"/>
                  <a:gd name="T21" fmla="*/ 12 h 142"/>
                  <a:gd name="T22" fmla="*/ 0 w 16"/>
                  <a:gd name="T23" fmla="*/ 14 h 142"/>
                  <a:gd name="T24" fmla="*/ 0 w 16"/>
                  <a:gd name="T25" fmla="*/ 15 h 142"/>
                  <a:gd name="T26" fmla="*/ 1 w 16"/>
                  <a:gd name="T27" fmla="*/ 16 h 142"/>
                  <a:gd name="T28" fmla="*/ 1 w 16"/>
                  <a:gd name="T29" fmla="*/ 17 h 142"/>
                  <a:gd name="T30" fmla="*/ 1 w 16"/>
                  <a:gd name="T31" fmla="*/ 19 h 142"/>
                  <a:gd name="T32" fmla="*/ 1 w 16"/>
                  <a:gd name="T33" fmla="*/ 20 h 142"/>
                  <a:gd name="T34" fmla="*/ 1 w 16"/>
                  <a:gd name="T35" fmla="*/ 21 h 142"/>
                  <a:gd name="T36" fmla="*/ 2 w 16"/>
                  <a:gd name="T37" fmla="*/ 22 h 142"/>
                  <a:gd name="T38" fmla="*/ 2 w 16"/>
                  <a:gd name="T39" fmla="*/ 23 h 142"/>
                  <a:gd name="T40" fmla="*/ 2 w 16"/>
                  <a:gd name="T41" fmla="*/ 25 h 142"/>
                  <a:gd name="T42" fmla="*/ 3 w 16"/>
                  <a:gd name="T43" fmla="*/ 26 h 142"/>
                  <a:gd name="T44" fmla="*/ 3 w 16"/>
                  <a:gd name="T45" fmla="*/ 27 h 142"/>
                  <a:gd name="T46" fmla="*/ 4 w 16"/>
                  <a:gd name="T47" fmla="*/ 28 h 142"/>
                  <a:gd name="T48" fmla="*/ 4 w 16"/>
                  <a:gd name="T49" fmla="*/ 29 h 1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 h="142">
                    <a:moveTo>
                      <a:pt x="5" y="0"/>
                    </a:moveTo>
                    <a:lnTo>
                      <a:pt x="4" y="5"/>
                    </a:lnTo>
                    <a:lnTo>
                      <a:pt x="3" y="12"/>
                    </a:lnTo>
                    <a:lnTo>
                      <a:pt x="2" y="18"/>
                    </a:lnTo>
                    <a:lnTo>
                      <a:pt x="2" y="24"/>
                    </a:lnTo>
                    <a:lnTo>
                      <a:pt x="1" y="30"/>
                    </a:lnTo>
                    <a:lnTo>
                      <a:pt x="1" y="37"/>
                    </a:lnTo>
                    <a:lnTo>
                      <a:pt x="0" y="42"/>
                    </a:lnTo>
                    <a:lnTo>
                      <a:pt x="0" y="49"/>
                    </a:lnTo>
                    <a:lnTo>
                      <a:pt x="0" y="54"/>
                    </a:lnTo>
                    <a:lnTo>
                      <a:pt x="0" y="61"/>
                    </a:lnTo>
                    <a:lnTo>
                      <a:pt x="1" y="67"/>
                    </a:lnTo>
                    <a:lnTo>
                      <a:pt x="1" y="73"/>
                    </a:lnTo>
                    <a:lnTo>
                      <a:pt x="2" y="79"/>
                    </a:lnTo>
                    <a:lnTo>
                      <a:pt x="2" y="84"/>
                    </a:lnTo>
                    <a:lnTo>
                      <a:pt x="3" y="91"/>
                    </a:lnTo>
                    <a:lnTo>
                      <a:pt x="4" y="97"/>
                    </a:lnTo>
                    <a:lnTo>
                      <a:pt x="5" y="102"/>
                    </a:lnTo>
                    <a:lnTo>
                      <a:pt x="6" y="109"/>
                    </a:lnTo>
                    <a:lnTo>
                      <a:pt x="8" y="115"/>
                    </a:lnTo>
                    <a:lnTo>
                      <a:pt x="9" y="120"/>
                    </a:lnTo>
                    <a:lnTo>
                      <a:pt x="11" y="126"/>
                    </a:lnTo>
                    <a:lnTo>
                      <a:pt x="12" y="131"/>
                    </a:lnTo>
                    <a:lnTo>
                      <a:pt x="14" y="137"/>
                    </a:lnTo>
                    <a:lnTo>
                      <a:pt x="16" y="14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76" name="Line 852"/>
              <p:cNvSpPr>
                <a:spLocks noChangeShapeType="1"/>
              </p:cNvSpPr>
              <p:nvPr/>
            </p:nvSpPr>
            <p:spPr bwMode="auto">
              <a:xfrm flipH="1" flipV="1">
                <a:off x="2905" y="2721"/>
                <a:ext cx="2"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77" name="Line 853"/>
              <p:cNvSpPr>
                <a:spLocks noChangeShapeType="1"/>
              </p:cNvSpPr>
              <p:nvPr/>
            </p:nvSpPr>
            <p:spPr bwMode="auto">
              <a:xfrm>
                <a:off x="2988" y="2697"/>
                <a:ext cx="0"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78" name="Freeform 854"/>
              <p:cNvSpPr>
                <a:spLocks/>
              </p:cNvSpPr>
              <p:nvPr/>
            </p:nvSpPr>
            <p:spPr bwMode="auto">
              <a:xfrm>
                <a:off x="2976" y="2671"/>
                <a:ext cx="12" cy="26"/>
              </a:xfrm>
              <a:custGeom>
                <a:avLst/>
                <a:gdLst>
                  <a:gd name="T0" fmla="*/ 12 w 56"/>
                  <a:gd name="T1" fmla="*/ 26 h 130"/>
                  <a:gd name="T2" fmla="*/ 12 w 56"/>
                  <a:gd name="T3" fmla="*/ 25 h 130"/>
                  <a:gd name="T4" fmla="*/ 12 w 56"/>
                  <a:gd name="T5" fmla="*/ 24 h 130"/>
                  <a:gd name="T6" fmla="*/ 11 w 56"/>
                  <a:gd name="T7" fmla="*/ 22 h 130"/>
                  <a:gd name="T8" fmla="*/ 11 w 56"/>
                  <a:gd name="T9" fmla="*/ 21 h 130"/>
                  <a:gd name="T10" fmla="*/ 11 w 56"/>
                  <a:gd name="T11" fmla="*/ 20 h 130"/>
                  <a:gd name="T12" fmla="*/ 11 w 56"/>
                  <a:gd name="T13" fmla="*/ 19 h 130"/>
                  <a:gd name="T14" fmla="*/ 10 w 56"/>
                  <a:gd name="T15" fmla="*/ 18 h 130"/>
                  <a:gd name="T16" fmla="*/ 10 w 56"/>
                  <a:gd name="T17" fmla="*/ 17 h 130"/>
                  <a:gd name="T18" fmla="*/ 9 w 56"/>
                  <a:gd name="T19" fmla="*/ 16 h 130"/>
                  <a:gd name="T20" fmla="*/ 9 w 56"/>
                  <a:gd name="T21" fmla="*/ 14 h 130"/>
                  <a:gd name="T22" fmla="*/ 8 w 56"/>
                  <a:gd name="T23" fmla="*/ 13 h 130"/>
                  <a:gd name="T24" fmla="*/ 8 w 56"/>
                  <a:gd name="T25" fmla="*/ 12 h 130"/>
                  <a:gd name="T26" fmla="*/ 8 w 56"/>
                  <a:gd name="T27" fmla="*/ 11 h 130"/>
                  <a:gd name="T28" fmla="*/ 7 w 56"/>
                  <a:gd name="T29" fmla="*/ 10 h 130"/>
                  <a:gd name="T30" fmla="*/ 6 w 56"/>
                  <a:gd name="T31" fmla="*/ 9 h 130"/>
                  <a:gd name="T32" fmla="*/ 6 w 56"/>
                  <a:gd name="T33" fmla="*/ 8 h 130"/>
                  <a:gd name="T34" fmla="*/ 5 w 56"/>
                  <a:gd name="T35" fmla="*/ 7 h 130"/>
                  <a:gd name="T36" fmla="*/ 4 w 56"/>
                  <a:gd name="T37" fmla="*/ 6 h 130"/>
                  <a:gd name="T38" fmla="*/ 4 w 56"/>
                  <a:gd name="T39" fmla="*/ 5 h 130"/>
                  <a:gd name="T40" fmla="*/ 3 w 56"/>
                  <a:gd name="T41" fmla="*/ 4 h 130"/>
                  <a:gd name="T42" fmla="*/ 2 w 56"/>
                  <a:gd name="T43" fmla="*/ 3 h 130"/>
                  <a:gd name="T44" fmla="*/ 2 w 56"/>
                  <a:gd name="T45" fmla="*/ 2 h 130"/>
                  <a:gd name="T46" fmla="*/ 1 w 56"/>
                  <a:gd name="T47" fmla="*/ 1 h 130"/>
                  <a:gd name="T48" fmla="*/ 0 w 56"/>
                  <a:gd name="T49" fmla="*/ 0 h 1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6" h="130">
                    <a:moveTo>
                      <a:pt x="56" y="130"/>
                    </a:moveTo>
                    <a:lnTo>
                      <a:pt x="55" y="125"/>
                    </a:lnTo>
                    <a:lnTo>
                      <a:pt x="54" y="119"/>
                    </a:lnTo>
                    <a:lnTo>
                      <a:pt x="53" y="112"/>
                    </a:lnTo>
                    <a:lnTo>
                      <a:pt x="51" y="107"/>
                    </a:lnTo>
                    <a:lnTo>
                      <a:pt x="50" y="101"/>
                    </a:lnTo>
                    <a:lnTo>
                      <a:pt x="49" y="96"/>
                    </a:lnTo>
                    <a:lnTo>
                      <a:pt x="47" y="90"/>
                    </a:lnTo>
                    <a:lnTo>
                      <a:pt x="45" y="83"/>
                    </a:lnTo>
                    <a:lnTo>
                      <a:pt x="43" y="78"/>
                    </a:lnTo>
                    <a:lnTo>
                      <a:pt x="41" y="72"/>
                    </a:lnTo>
                    <a:lnTo>
                      <a:pt x="39" y="67"/>
                    </a:lnTo>
                    <a:lnTo>
                      <a:pt x="37" y="61"/>
                    </a:lnTo>
                    <a:lnTo>
                      <a:pt x="35" y="56"/>
                    </a:lnTo>
                    <a:lnTo>
                      <a:pt x="31" y="50"/>
                    </a:lnTo>
                    <a:lnTo>
                      <a:pt x="29" y="46"/>
                    </a:lnTo>
                    <a:lnTo>
                      <a:pt x="26" y="40"/>
                    </a:lnTo>
                    <a:lnTo>
                      <a:pt x="23" y="34"/>
                    </a:lnTo>
                    <a:lnTo>
                      <a:pt x="20" y="30"/>
                    </a:lnTo>
                    <a:lnTo>
                      <a:pt x="17" y="24"/>
                    </a:lnTo>
                    <a:lnTo>
                      <a:pt x="14" y="19"/>
                    </a:lnTo>
                    <a:lnTo>
                      <a:pt x="11" y="14"/>
                    </a:lnTo>
                    <a:lnTo>
                      <a:pt x="7" y="10"/>
                    </a:lnTo>
                    <a:lnTo>
                      <a:pt x="4" y="4"/>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79" name="Freeform 855"/>
              <p:cNvSpPr>
                <a:spLocks/>
              </p:cNvSpPr>
              <p:nvPr/>
            </p:nvSpPr>
            <p:spPr bwMode="auto">
              <a:xfrm>
                <a:off x="2964" y="2671"/>
                <a:ext cx="12" cy="1"/>
              </a:xfrm>
              <a:custGeom>
                <a:avLst/>
                <a:gdLst>
                  <a:gd name="T0" fmla="*/ 12 w 64"/>
                  <a:gd name="T1" fmla="*/ 0 h 8"/>
                  <a:gd name="T2" fmla="*/ 9 w 64"/>
                  <a:gd name="T3" fmla="*/ 0 h 8"/>
                  <a:gd name="T4" fmla="*/ 6 w 64"/>
                  <a:gd name="T5" fmla="*/ 0 h 8"/>
                  <a:gd name="T6" fmla="*/ 3 w 64"/>
                  <a:gd name="T7" fmla="*/ 1 h 8"/>
                  <a:gd name="T8" fmla="*/ 0 w 64"/>
                  <a:gd name="T9" fmla="*/ 1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8">
                    <a:moveTo>
                      <a:pt x="64" y="0"/>
                    </a:moveTo>
                    <a:lnTo>
                      <a:pt x="47" y="2"/>
                    </a:lnTo>
                    <a:lnTo>
                      <a:pt x="32" y="3"/>
                    </a:lnTo>
                    <a:lnTo>
                      <a:pt x="15" y="5"/>
                    </a:lnTo>
                    <a:lnTo>
                      <a:pt x="0" y="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80" name="Freeform 856"/>
              <p:cNvSpPr>
                <a:spLocks/>
              </p:cNvSpPr>
              <p:nvPr/>
            </p:nvSpPr>
            <p:spPr bwMode="auto">
              <a:xfrm>
                <a:off x="2957" y="2672"/>
                <a:ext cx="7" cy="28"/>
              </a:xfrm>
              <a:custGeom>
                <a:avLst/>
                <a:gdLst>
                  <a:gd name="T0" fmla="*/ 7 w 31"/>
                  <a:gd name="T1" fmla="*/ 0 h 139"/>
                  <a:gd name="T2" fmla="*/ 6 w 31"/>
                  <a:gd name="T3" fmla="*/ 1 h 139"/>
                  <a:gd name="T4" fmla="*/ 6 w 31"/>
                  <a:gd name="T5" fmla="*/ 2 h 139"/>
                  <a:gd name="T6" fmla="*/ 5 w 31"/>
                  <a:gd name="T7" fmla="*/ 3 h 139"/>
                  <a:gd name="T8" fmla="*/ 5 w 31"/>
                  <a:gd name="T9" fmla="*/ 4 h 139"/>
                  <a:gd name="T10" fmla="*/ 4 w 31"/>
                  <a:gd name="T11" fmla="*/ 5 h 139"/>
                  <a:gd name="T12" fmla="*/ 4 w 31"/>
                  <a:gd name="T13" fmla="*/ 6 h 139"/>
                  <a:gd name="T14" fmla="*/ 3 w 31"/>
                  <a:gd name="T15" fmla="*/ 8 h 139"/>
                  <a:gd name="T16" fmla="*/ 3 w 31"/>
                  <a:gd name="T17" fmla="*/ 9 h 139"/>
                  <a:gd name="T18" fmla="*/ 2 w 31"/>
                  <a:gd name="T19" fmla="*/ 10 h 139"/>
                  <a:gd name="T20" fmla="*/ 2 w 31"/>
                  <a:gd name="T21" fmla="*/ 11 h 139"/>
                  <a:gd name="T22" fmla="*/ 2 w 31"/>
                  <a:gd name="T23" fmla="*/ 12 h 139"/>
                  <a:gd name="T24" fmla="*/ 1 w 31"/>
                  <a:gd name="T25" fmla="*/ 14 h 139"/>
                  <a:gd name="T26" fmla="*/ 1 w 31"/>
                  <a:gd name="T27" fmla="*/ 15 h 139"/>
                  <a:gd name="T28" fmla="*/ 1 w 31"/>
                  <a:gd name="T29" fmla="*/ 16 h 139"/>
                  <a:gd name="T30" fmla="*/ 0 w 31"/>
                  <a:gd name="T31" fmla="*/ 17 h 139"/>
                  <a:gd name="T32" fmla="*/ 0 w 31"/>
                  <a:gd name="T33" fmla="*/ 18 h 139"/>
                  <a:gd name="T34" fmla="*/ 0 w 31"/>
                  <a:gd name="T35" fmla="*/ 20 h 139"/>
                  <a:gd name="T36" fmla="*/ 0 w 31"/>
                  <a:gd name="T37" fmla="*/ 21 h 139"/>
                  <a:gd name="T38" fmla="*/ 0 w 31"/>
                  <a:gd name="T39" fmla="*/ 22 h 139"/>
                  <a:gd name="T40" fmla="*/ 0 w 31"/>
                  <a:gd name="T41" fmla="*/ 23 h 139"/>
                  <a:gd name="T42" fmla="*/ 0 w 31"/>
                  <a:gd name="T43" fmla="*/ 24 h 139"/>
                  <a:gd name="T44" fmla="*/ 0 w 31"/>
                  <a:gd name="T45" fmla="*/ 26 h 139"/>
                  <a:gd name="T46" fmla="*/ 0 w 31"/>
                  <a:gd name="T47" fmla="*/ 27 h 139"/>
                  <a:gd name="T48" fmla="*/ 0 w 31"/>
                  <a:gd name="T49" fmla="*/ 28 h 1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 h="139">
                    <a:moveTo>
                      <a:pt x="31" y="0"/>
                    </a:moveTo>
                    <a:lnTo>
                      <a:pt x="28" y="5"/>
                    </a:lnTo>
                    <a:lnTo>
                      <a:pt x="25" y="10"/>
                    </a:lnTo>
                    <a:lnTo>
                      <a:pt x="23" y="15"/>
                    </a:lnTo>
                    <a:lnTo>
                      <a:pt x="21" y="21"/>
                    </a:lnTo>
                    <a:lnTo>
                      <a:pt x="18" y="26"/>
                    </a:lnTo>
                    <a:lnTo>
                      <a:pt x="16" y="32"/>
                    </a:lnTo>
                    <a:lnTo>
                      <a:pt x="14" y="39"/>
                    </a:lnTo>
                    <a:lnTo>
                      <a:pt x="12" y="44"/>
                    </a:lnTo>
                    <a:lnTo>
                      <a:pt x="10" y="50"/>
                    </a:lnTo>
                    <a:lnTo>
                      <a:pt x="8" y="55"/>
                    </a:lnTo>
                    <a:lnTo>
                      <a:pt x="7" y="62"/>
                    </a:lnTo>
                    <a:lnTo>
                      <a:pt x="6" y="68"/>
                    </a:lnTo>
                    <a:lnTo>
                      <a:pt x="4" y="73"/>
                    </a:lnTo>
                    <a:lnTo>
                      <a:pt x="3" y="80"/>
                    </a:lnTo>
                    <a:lnTo>
                      <a:pt x="2" y="85"/>
                    </a:lnTo>
                    <a:lnTo>
                      <a:pt x="2" y="91"/>
                    </a:lnTo>
                    <a:lnTo>
                      <a:pt x="1" y="98"/>
                    </a:lnTo>
                    <a:lnTo>
                      <a:pt x="1" y="103"/>
                    </a:lnTo>
                    <a:lnTo>
                      <a:pt x="0" y="109"/>
                    </a:lnTo>
                    <a:lnTo>
                      <a:pt x="0" y="116"/>
                    </a:lnTo>
                    <a:lnTo>
                      <a:pt x="0" y="121"/>
                    </a:lnTo>
                    <a:lnTo>
                      <a:pt x="0" y="127"/>
                    </a:lnTo>
                    <a:lnTo>
                      <a:pt x="0" y="133"/>
                    </a:lnTo>
                    <a:lnTo>
                      <a:pt x="0" y="13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81" name="Line 857"/>
              <p:cNvSpPr>
                <a:spLocks noChangeShapeType="1"/>
              </p:cNvSpPr>
              <p:nvPr/>
            </p:nvSpPr>
            <p:spPr bwMode="auto">
              <a:xfrm flipH="1" flipV="1">
                <a:off x="2957" y="2700"/>
                <a:ext cx="1"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82" name="Line 858"/>
              <p:cNvSpPr>
                <a:spLocks noChangeShapeType="1"/>
              </p:cNvSpPr>
              <p:nvPr/>
            </p:nvSpPr>
            <p:spPr bwMode="auto">
              <a:xfrm flipH="1">
                <a:off x="3042" y="2705"/>
                <a:ext cx="1"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83" name="Freeform 859"/>
              <p:cNvSpPr>
                <a:spLocks/>
              </p:cNvSpPr>
              <p:nvPr/>
            </p:nvSpPr>
            <p:spPr bwMode="auto">
              <a:xfrm>
                <a:off x="3040" y="2677"/>
                <a:ext cx="4" cy="28"/>
              </a:xfrm>
              <a:custGeom>
                <a:avLst/>
                <a:gdLst>
                  <a:gd name="T0" fmla="*/ 3 w 18"/>
                  <a:gd name="T1" fmla="*/ 28 h 143"/>
                  <a:gd name="T2" fmla="*/ 4 w 18"/>
                  <a:gd name="T3" fmla="*/ 27 h 143"/>
                  <a:gd name="T4" fmla="*/ 4 w 18"/>
                  <a:gd name="T5" fmla="*/ 25 h 143"/>
                  <a:gd name="T6" fmla="*/ 4 w 18"/>
                  <a:gd name="T7" fmla="*/ 24 h 143"/>
                  <a:gd name="T8" fmla="*/ 4 w 18"/>
                  <a:gd name="T9" fmla="*/ 23 h 143"/>
                  <a:gd name="T10" fmla="*/ 4 w 18"/>
                  <a:gd name="T11" fmla="*/ 22 h 143"/>
                  <a:gd name="T12" fmla="*/ 4 w 18"/>
                  <a:gd name="T13" fmla="*/ 21 h 143"/>
                  <a:gd name="T14" fmla="*/ 4 w 18"/>
                  <a:gd name="T15" fmla="*/ 20 h 143"/>
                  <a:gd name="T16" fmla="*/ 4 w 18"/>
                  <a:gd name="T17" fmla="*/ 19 h 143"/>
                  <a:gd name="T18" fmla="*/ 4 w 18"/>
                  <a:gd name="T19" fmla="*/ 17 h 143"/>
                  <a:gd name="T20" fmla="*/ 4 w 18"/>
                  <a:gd name="T21" fmla="*/ 16 h 143"/>
                  <a:gd name="T22" fmla="*/ 4 w 18"/>
                  <a:gd name="T23" fmla="*/ 15 h 143"/>
                  <a:gd name="T24" fmla="*/ 4 w 18"/>
                  <a:gd name="T25" fmla="*/ 14 h 143"/>
                  <a:gd name="T26" fmla="*/ 4 w 18"/>
                  <a:gd name="T27" fmla="*/ 13 h 143"/>
                  <a:gd name="T28" fmla="*/ 3 w 18"/>
                  <a:gd name="T29" fmla="*/ 12 h 143"/>
                  <a:gd name="T30" fmla="*/ 3 w 18"/>
                  <a:gd name="T31" fmla="*/ 10 h 143"/>
                  <a:gd name="T32" fmla="*/ 3 w 18"/>
                  <a:gd name="T33" fmla="*/ 9 h 143"/>
                  <a:gd name="T34" fmla="*/ 3 w 18"/>
                  <a:gd name="T35" fmla="*/ 8 h 143"/>
                  <a:gd name="T36" fmla="*/ 2 w 18"/>
                  <a:gd name="T37" fmla="*/ 7 h 143"/>
                  <a:gd name="T38" fmla="*/ 2 w 18"/>
                  <a:gd name="T39" fmla="*/ 6 h 143"/>
                  <a:gd name="T40" fmla="*/ 2 w 18"/>
                  <a:gd name="T41" fmla="*/ 5 h 143"/>
                  <a:gd name="T42" fmla="*/ 1 w 18"/>
                  <a:gd name="T43" fmla="*/ 3 h 143"/>
                  <a:gd name="T44" fmla="*/ 1 w 18"/>
                  <a:gd name="T45" fmla="*/ 2 h 143"/>
                  <a:gd name="T46" fmla="*/ 0 w 18"/>
                  <a:gd name="T47" fmla="*/ 1 h 143"/>
                  <a:gd name="T48" fmla="*/ 0 w 18"/>
                  <a:gd name="T49" fmla="*/ 0 h 14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 h="143">
                    <a:moveTo>
                      <a:pt x="15" y="143"/>
                    </a:moveTo>
                    <a:lnTo>
                      <a:pt x="16" y="137"/>
                    </a:lnTo>
                    <a:lnTo>
                      <a:pt x="17" y="130"/>
                    </a:lnTo>
                    <a:lnTo>
                      <a:pt x="17" y="125"/>
                    </a:lnTo>
                    <a:lnTo>
                      <a:pt x="18" y="119"/>
                    </a:lnTo>
                    <a:lnTo>
                      <a:pt x="18" y="112"/>
                    </a:lnTo>
                    <a:lnTo>
                      <a:pt x="18" y="107"/>
                    </a:lnTo>
                    <a:lnTo>
                      <a:pt x="18" y="101"/>
                    </a:lnTo>
                    <a:lnTo>
                      <a:pt x="18" y="95"/>
                    </a:lnTo>
                    <a:lnTo>
                      <a:pt x="18" y="89"/>
                    </a:lnTo>
                    <a:lnTo>
                      <a:pt x="18" y="82"/>
                    </a:lnTo>
                    <a:lnTo>
                      <a:pt x="17" y="77"/>
                    </a:lnTo>
                    <a:lnTo>
                      <a:pt x="17" y="70"/>
                    </a:lnTo>
                    <a:lnTo>
                      <a:pt x="16" y="65"/>
                    </a:lnTo>
                    <a:lnTo>
                      <a:pt x="15" y="59"/>
                    </a:lnTo>
                    <a:lnTo>
                      <a:pt x="14" y="52"/>
                    </a:lnTo>
                    <a:lnTo>
                      <a:pt x="13" y="47"/>
                    </a:lnTo>
                    <a:lnTo>
                      <a:pt x="12" y="40"/>
                    </a:lnTo>
                    <a:lnTo>
                      <a:pt x="11" y="35"/>
                    </a:lnTo>
                    <a:lnTo>
                      <a:pt x="9" y="29"/>
                    </a:lnTo>
                    <a:lnTo>
                      <a:pt x="7" y="23"/>
                    </a:lnTo>
                    <a:lnTo>
                      <a:pt x="6" y="17"/>
                    </a:lnTo>
                    <a:lnTo>
                      <a:pt x="4" y="11"/>
                    </a:lnTo>
                    <a:lnTo>
                      <a:pt x="2" y="6"/>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84" name="Freeform 860"/>
              <p:cNvSpPr>
                <a:spLocks/>
              </p:cNvSpPr>
              <p:nvPr/>
            </p:nvSpPr>
            <p:spPr bwMode="auto">
              <a:xfrm>
                <a:off x="3027" y="2674"/>
                <a:ext cx="13" cy="3"/>
              </a:xfrm>
              <a:custGeom>
                <a:avLst/>
                <a:gdLst>
                  <a:gd name="T0" fmla="*/ 13 w 64"/>
                  <a:gd name="T1" fmla="*/ 3 h 14"/>
                  <a:gd name="T2" fmla="*/ 10 w 64"/>
                  <a:gd name="T3" fmla="*/ 2 h 14"/>
                  <a:gd name="T4" fmla="*/ 7 w 64"/>
                  <a:gd name="T5" fmla="*/ 1 h 14"/>
                  <a:gd name="T6" fmla="*/ 3 w 64"/>
                  <a:gd name="T7" fmla="*/ 1 h 14"/>
                  <a:gd name="T8" fmla="*/ 0 w 64"/>
                  <a:gd name="T9" fmla="*/ 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4">
                    <a:moveTo>
                      <a:pt x="64" y="14"/>
                    </a:moveTo>
                    <a:lnTo>
                      <a:pt x="48" y="10"/>
                    </a:lnTo>
                    <a:lnTo>
                      <a:pt x="32" y="6"/>
                    </a:lnTo>
                    <a:lnTo>
                      <a:pt x="17" y="3"/>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85" name="Freeform 861"/>
              <p:cNvSpPr>
                <a:spLocks/>
              </p:cNvSpPr>
              <p:nvPr/>
            </p:nvSpPr>
            <p:spPr bwMode="auto">
              <a:xfrm>
                <a:off x="3014" y="2674"/>
                <a:ext cx="13" cy="24"/>
              </a:xfrm>
              <a:custGeom>
                <a:avLst/>
                <a:gdLst>
                  <a:gd name="T0" fmla="*/ 13 w 68"/>
                  <a:gd name="T1" fmla="*/ 0 h 122"/>
                  <a:gd name="T2" fmla="*/ 12 w 68"/>
                  <a:gd name="T3" fmla="*/ 1 h 122"/>
                  <a:gd name="T4" fmla="*/ 11 w 68"/>
                  <a:gd name="T5" fmla="*/ 1 h 122"/>
                  <a:gd name="T6" fmla="*/ 11 w 68"/>
                  <a:gd name="T7" fmla="*/ 2 h 122"/>
                  <a:gd name="T8" fmla="*/ 10 w 68"/>
                  <a:gd name="T9" fmla="*/ 3 h 122"/>
                  <a:gd name="T10" fmla="*/ 9 w 68"/>
                  <a:gd name="T11" fmla="*/ 4 h 122"/>
                  <a:gd name="T12" fmla="*/ 9 w 68"/>
                  <a:gd name="T13" fmla="*/ 5 h 122"/>
                  <a:gd name="T14" fmla="*/ 8 w 68"/>
                  <a:gd name="T15" fmla="*/ 6 h 122"/>
                  <a:gd name="T16" fmla="*/ 7 w 68"/>
                  <a:gd name="T17" fmla="*/ 7 h 122"/>
                  <a:gd name="T18" fmla="*/ 7 w 68"/>
                  <a:gd name="T19" fmla="*/ 8 h 122"/>
                  <a:gd name="T20" fmla="*/ 6 w 68"/>
                  <a:gd name="T21" fmla="*/ 9 h 122"/>
                  <a:gd name="T22" fmla="*/ 5 w 68"/>
                  <a:gd name="T23" fmla="*/ 10 h 122"/>
                  <a:gd name="T24" fmla="*/ 5 w 68"/>
                  <a:gd name="T25" fmla="*/ 11 h 122"/>
                  <a:gd name="T26" fmla="*/ 4 w 68"/>
                  <a:gd name="T27" fmla="*/ 12 h 122"/>
                  <a:gd name="T28" fmla="*/ 4 w 68"/>
                  <a:gd name="T29" fmla="*/ 13 h 122"/>
                  <a:gd name="T30" fmla="*/ 3 w 68"/>
                  <a:gd name="T31" fmla="*/ 14 h 122"/>
                  <a:gd name="T32" fmla="*/ 3 w 68"/>
                  <a:gd name="T33" fmla="*/ 15 h 122"/>
                  <a:gd name="T34" fmla="*/ 2 w 68"/>
                  <a:gd name="T35" fmla="*/ 16 h 122"/>
                  <a:gd name="T36" fmla="*/ 2 w 68"/>
                  <a:gd name="T37" fmla="*/ 18 h 122"/>
                  <a:gd name="T38" fmla="*/ 2 w 68"/>
                  <a:gd name="T39" fmla="*/ 18 h 122"/>
                  <a:gd name="T40" fmla="*/ 1 w 68"/>
                  <a:gd name="T41" fmla="*/ 20 h 122"/>
                  <a:gd name="T42" fmla="*/ 1 w 68"/>
                  <a:gd name="T43" fmla="*/ 21 h 122"/>
                  <a:gd name="T44" fmla="*/ 1 w 68"/>
                  <a:gd name="T45" fmla="*/ 22 h 122"/>
                  <a:gd name="T46" fmla="*/ 0 w 68"/>
                  <a:gd name="T47" fmla="*/ 23 h 122"/>
                  <a:gd name="T48" fmla="*/ 0 w 68"/>
                  <a:gd name="T49" fmla="*/ 24 h 1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8" h="122">
                    <a:moveTo>
                      <a:pt x="68" y="0"/>
                    </a:moveTo>
                    <a:lnTo>
                      <a:pt x="64" y="4"/>
                    </a:lnTo>
                    <a:lnTo>
                      <a:pt x="60" y="7"/>
                    </a:lnTo>
                    <a:lnTo>
                      <a:pt x="56" y="12"/>
                    </a:lnTo>
                    <a:lnTo>
                      <a:pt x="53" y="16"/>
                    </a:lnTo>
                    <a:lnTo>
                      <a:pt x="49" y="21"/>
                    </a:lnTo>
                    <a:lnTo>
                      <a:pt x="45" y="26"/>
                    </a:lnTo>
                    <a:lnTo>
                      <a:pt x="42" y="31"/>
                    </a:lnTo>
                    <a:lnTo>
                      <a:pt x="39" y="35"/>
                    </a:lnTo>
                    <a:lnTo>
                      <a:pt x="34" y="41"/>
                    </a:lnTo>
                    <a:lnTo>
                      <a:pt x="31" y="45"/>
                    </a:lnTo>
                    <a:lnTo>
                      <a:pt x="28" y="51"/>
                    </a:lnTo>
                    <a:lnTo>
                      <a:pt x="25" y="56"/>
                    </a:lnTo>
                    <a:lnTo>
                      <a:pt x="23" y="61"/>
                    </a:lnTo>
                    <a:lnTo>
                      <a:pt x="20" y="66"/>
                    </a:lnTo>
                    <a:lnTo>
                      <a:pt x="17" y="72"/>
                    </a:lnTo>
                    <a:lnTo>
                      <a:pt x="15" y="77"/>
                    </a:lnTo>
                    <a:lnTo>
                      <a:pt x="13" y="83"/>
                    </a:lnTo>
                    <a:lnTo>
                      <a:pt x="11" y="89"/>
                    </a:lnTo>
                    <a:lnTo>
                      <a:pt x="9" y="94"/>
                    </a:lnTo>
                    <a:lnTo>
                      <a:pt x="7" y="100"/>
                    </a:lnTo>
                    <a:lnTo>
                      <a:pt x="5" y="105"/>
                    </a:lnTo>
                    <a:lnTo>
                      <a:pt x="3" y="111"/>
                    </a:lnTo>
                    <a:lnTo>
                      <a:pt x="2" y="116"/>
                    </a:lnTo>
                    <a:lnTo>
                      <a:pt x="0" y="12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86" name="Line 862"/>
              <p:cNvSpPr>
                <a:spLocks noChangeShapeType="1"/>
              </p:cNvSpPr>
              <p:nvPr/>
            </p:nvSpPr>
            <p:spPr bwMode="auto">
              <a:xfrm flipV="1">
                <a:off x="3013" y="2698"/>
                <a:ext cx="1" cy="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87" name="Line 863"/>
              <p:cNvSpPr>
                <a:spLocks noChangeShapeType="1"/>
              </p:cNvSpPr>
              <p:nvPr/>
            </p:nvSpPr>
            <p:spPr bwMode="auto">
              <a:xfrm flipH="1">
                <a:off x="3091" y="2732"/>
                <a:ext cx="3"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88" name="Freeform 864"/>
              <p:cNvSpPr>
                <a:spLocks/>
              </p:cNvSpPr>
              <p:nvPr/>
            </p:nvSpPr>
            <p:spPr bwMode="auto">
              <a:xfrm>
                <a:off x="3094" y="2704"/>
                <a:ext cx="5" cy="28"/>
              </a:xfrm>
              <a:custGeom>
                <a:avLst/>
                <a:gdLst>
                  <a:gd name="T0" fmla="*/ 0 w 27"/>
                  <a:gd name="T1" fmla="*/ 28 h 140"/>
                  <a:gd name="T2" fmla="*/ 1 w 27"/>
                  <a:gd name="T3" fmla="*/ 27 h 140"/>
                  <a:gd name="T4" fmla="*/ 1 w 27"/>
                  <a:gd name="T5" fmla="*/ 26 h 140"/>
                  <a:gd name="T6" fmla="*/ 1 w 27"/>
                  <a:gd name="T7" fmla="*/ 25 h 140"/>
                  <a:gd name="T8" fmla="*/ 2 w 27"/>
                  <a:gd name="T9" fmla="*/ 24 h 140"/>
                  <a:gd name="T10" fmla="*/ 2 w 27"/>
                  <a:gd name="T11" fmla="*/ 23 h 140"/>
                  <a:gd name="T12" fmla="*/ 2 w 27"/>
                  <a:gd name="T13" fmla="*/ 22 h 140"/>
                  <a:gd name="T14" fmla="*/ 3 w 27"/>
                  <a:gd name="T15" fmla="*/ 20 h 140"/>
                  <a:gd name="T16" fmla="*/ 3 w 27"/>
                  <a:gd name="T17" fmla="*/ 19 h 140"/>
                  <a:gd name="T18" fmla="*/ 3 w 27"/>
                  <a:gd name="T19" fmla="*/ 18 h 140"/>
                  <a:gd name="T20" fmla="*/ 4 w 27"/>
                  <a:gd name="T21" fmla="*/ 17 h 140"/>
                  <a:gd name="T22" fmla="*/ 4 w 27"/>
                  <a:gd name="T23" fmla="*/ 16 h 140"/>
                  <a:gd name="T24" fmla="*/ 4 w 27"/>
                  <a:gd name="T25" fmla="*/ 15 h 140"/>
                  <a:gd name="T26" fmla="*/ 4 w 27"/>
                  <a:gd name="T27" fmla="*/ 13 h 140"/>
                  <a:gd name="T28" fmla="*/ 4 w 27"/>
                  <a:gd name="T29" fmla="*/ 12 h 140"/>
                  <a:gd name="T30" fmla="*/ 5 w 27"/>
                  <a:gd name="T31" fmla="*/ 11 h 140"/>
                  <a:gd name="T32" fmla="*/ 5 w 27"/>
                  <a:gd name="T33" fmla="*/ 10 h 140"/>
                  <a:gd name="T34" fmla="*/ 5 w 27"/>
                  <a:gd name="T35" fmla="*/ 8 h 140"/>
                  <a:gd name="T36" fmla="*/ 5 w 27"/>
                  <a:gd name="T37" fmla="*/ 7 h 140"/>
                  <a:gd name="T38" fmla="*/ 5 w 27"/>
                  <a:gd name="T39" fmla="*/ 6 h 140"/>
                  <a:gd name="T40" fmla="*/ 5 w 27"/>
                  <a:gd name="T41" fmla="*/ 5 h 140"/>
                  <a:gd name="T42" fmla="*/ 5 w 27"/>
                  <a:gd name="T43" fmla="*/ 4 h 140"/>
                  <a:gd name="T44" fmla="*/ 5 w 27"/>
                  <a:gd name="T45" fmla="*/ 2 h 140"/>
                  <a:gd name="T46" fmla="*/ 5 w 27"/>
                  <a:gd name="T47" fmla="*/ 1 h 140"/>
                  <a:gd name="T48" fmla="*/ 5 w 27"/>
                  <a:gd name="T49" fmla="*/ 0 h 14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 h="140">
                    <a:moveTo>
                      <a:pt x="0" y="140"/>
                    </a:moveTo>
                    <a:lnTo>
                      <a:pt x="3" y="136"/>
                    </a:lnTo>
                    <a:lnTo>
                      <a:pt x="5" y="130"/>
                    </a:lnTo>
                    <a:lnTo>
                      <a:pt x="7" y="124"/>
                    </a:lnTo>
                    <a:lnTo>
                      <a:pt x="9" y="119"/>
                    </a:lnTo>
                    <a:lnTo>
                      <a:pt x="11" y="113"/>
                    </a:lnTo>
                    <a:lnTo>
                      <a:pt x="13" y="108"/>
                    </a:lnTo>
                    <a:lnTo>
                      <a:pt x="15" y="102"/>
                    </a:lnTo>
                    <a:lnTo>
                      <a:pt x="16" y="97"/>
                    </a:lnTo>
                    <a:lnTo>
                      <a:pt x="18" y="91"/>
                    </a:lnTo>
                    <a:lnTo>
                      <a:pt x="20" y="84"/>
                    </a:lnTo>
                    <a:lnTo>
                      <a:pt x="21" y="79"/>
                    </a:lnTo>
                    <a:lnTo>
                      <a:pt x="22" y="73"/>
                    </a:lnTo>
                    <a:lnTo>
                      <a:pt x="23" y="67"/>
                    </a:lnTo>
                    <a:lnTo>
                      <a:pt x="24" y="61"/>
                    </a:lnTo>
                    <a:lnTo>
                      <a:pt x="25" y="54"/>
                    </a:lnTo>
                    <a:lnTo>
                      <a:pt x="26" y="49"/>
                    </a:lnTo>
                    <a:lnTo>
                      <a:pt x="26" y="42"/>
                    </a:lnTo>
                    <a:lnTo>
                      <a:pt x="26" y="36"/>
                    </a:lnTo>
                    <a:lnTo>
                      <a:pt x="27" y="30"/>
                    </a:lnTo>
                    <a:lnTo>
                      <a:pt x="27" y="24"/>
                    </a:lnTo>
                    <a:lnTo>
                      <a:pt x="27" y="18"/>
                    </a:lnTo>
                    <a:lnTo>
                      <a:pt x="26" y="12"/>
                    </a:lnTo>
                    <a:lnTo>
                      <a:pt x="26" y="5"/>
                    </a:lnTo>
                    <a:lnTo>
                      <a:pt x="2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89" name="Freeform 865"/>
              <p:cNvSpPr>
                <a:spLocks/>
              </p:cNvSpPr>
              <p:nvPr/>
            </p:nvSpPr>
            <p:spPr bwMode="auto">
              <a:xfrm>
                <a:off x="3087" y="2697"/>
                <a:ext cx="12" cy="7"/>
              </a:xfrm>
              <a:custGeom>
                <a:avLst/>
                <a:gdLst>
                  <a:gd name="T0" fmla="*/ 12 w 57"/>
                  <a:gd name="T1" fmla="*/ 7 h 36"/>
                  <a:gd name="T2" fmla="*/ 9 w 57"/>
                  <a:gd name="T3" fmla="*/ 5 h 36"/>
                  <a:gd name="T4" fmla="*/ 6 w 57"/>
                  <a:gd name="T5" fmla="*/ 4 h 36"/>
                  <a:gd name="T6" fmla="*/ 3 w 57"/>
                  <a:gd name="T7" fmla="*/ 2 h 36"/>
                  <a:gd name="T8" fmla="*/ 0 w 57"/>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 h="36">
                    <a:moveTo>
                      <a:pt x="57" y="36"/>
                    </a:moveTo>
                    <a:lnTo>
                      <a:pt x="42" y="27"/>
                    </a:lnTo>
                    <a:lnTo>
                      <a:pt x="29" y="18"/>
                    </a:lnTo>
                    <a:lnTo>
                      <a:pt x="15" y="9"/>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90" name="Freeform 866"/>
              <p:cNvSpPr>
                <a:spLocks/>
              </p:cNvSpPr>
              <p:nvPr/>
            </p:nvSpPr>
            <p:spPr bwMode="auto">
              <a:xfrm>
                <a:off x="3068" y="2697"/>
                <a:ext cx="19" cy="18"/>
              </a:xfrm>
              <a:custGeom>
                <a:avLst/>
                <a:gdLst>
                  <a:gd name="T0" fmla="*/ 19 w 99"/>
                  <a:gd name="T1" fmla="*/ 0 h 94"/>
                  <a:gd name="T2" fmla="*/ 18 w 99"/>
                  <a:gd name="T3" fmla="*/ 1 h 94"/>
                  <a:gd name="T4" fmla="*/ 17 w 99"/>
                  <a:gd name="T5" fmla="*/ 1 h 94"/>
                  <a:gd name="T6" fmla="*/ 16 w 99"/>
                  <a:gd name="T7" fmla="*/ 2 h 94"/>
                  <a:gd name="T8" fmla="*/ 15 w 99"/>
                  <a:gd name="T9" fmla="*/ 2 h 94"/>
                  <a:gd name="T10" fmla="*/ 14 w 99"/>
                  <a:gd name="T11" fmla="*/ 3 h 94"/>
                  <a:gd name="T12" fmla="*/ 13 w 99"/>
                  <a:gd name="T13" fmla="*/ 3 h 94"/>
                  <a:gd name="T14" fmla="*/ 12 w 99"/>
                  <a:gd name="T15" fmla="*/ 4 h 94"/>
                  <a:gd name="T16" fmla="*/ 12 w 99"/>
                  <a:gd name="T17" fmla="*/ 5 h 94"/>
                  <a:gd name="T18" fmla="*/ 11 w 99"/>
                  <a:gd name="T19" fmla="*/ 6 h 94"/>
                  <a:gd name="T20" fmla="*/ 10 w 99"/>
                  <a:gd name="T21" fmla="*/ 6 h 94"/>
                  <a:gd name="T22" fmla="*/ 9 w 99"/>
                  <a:gd name="T23" fmla="*/ 7 h 94"/>
                  <a:gd name="T24" fmla="*/ 8 w 99"/>
                  <a:gd name="T25" fmla="*/ 8 h 94"/>
                  <a:gd name="T26" fmla="*/ 7 w 99"/>
                  <a:gd name="T27" fmla="*/ 8 h 94"/>
                  <a:gd name="T28" fmla="*/ 7 w 99"/>
                  <a:gd name="T29" fmla="*/ 9 h 94"/>
                  <a:gd name="T30" fmla="*/ 6 w 99"/>
                  <a:gd name="T31" fmla="*/ 10 h 94"/>
                  <a:gd name="T32" fmla="*/ 5 w 99"/>
                  <a:gd name="T33" fmla="*/ 11 h 94"/>
                  <a:gd name="T34" fmla="*/ 4 w 99"/>
                  <a:gd name="T35" fmla="*/ 12 h 94"/>
                  <a:gd name="T36" fmla="*/ 4 w 99"/>
                  <a:gd name="T37" fmla="*/ 13 h 94"/>
                  <a:gd name="T38" fmla="*/ 3 w 99"/>
                  <a:gd name="T39" fmla="*/ 13 h 94"/>
                  <a:gd name="T40" fmla="*/ 2 w 99"/>
                  <a:gd name="T41" fmla="*/ 14 h 94"/>
                  <a:gd name="T42" fmla="*/ 2 w 99"/>
                  <a:gd name="T43" fmla="*/ 15 h 94"/>
                  <a:gd name="T44" fmla="*/ 1 w 99"/>
                  <a:gd name="T45" fmla="*/ 16 h 94"/>
                  <a:gd name="T46" fmla="*/ 1 w 99"/>
                  <a:gd name="T47" fmla="*/ 17 h 94"/>
                  <a:gd name="T48" fmla="*/ 0 w 99"/>
                  <a:gd name="T49" fmla="*/ 18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9" h="94">
                    <a:moveTo>
                      <a:pt x="99" y="0"/>
                    </a:moveTo>
                    <a:lnTo>
                      <a:pt x="94" y="3"/>
                    </a:lnTo>
                    <a:lnTo>
                      <a:pt x="89" y="6"/>
                    </a:lnTo>
                    <a:lnTo>
                      <a:pt x="84" y="9"/>
                    </a:lnTo>
                    <a:lnTo>
                      <a:pt x="80" y="11"/>
                    </a:lnTo>
                    <a:lnTo>
                      <a:pt x="75" y="15"/>
                    </a:lnTo>
                    <a:lnTo>
                      <a:pt x="69" y="18"/>
                    </a:lnTo>
                    <a:lnTo>
                      <a:pt x="65" y="21"/>
                    </a:lnTo>
                    <a:lnTo>
                      <a:pt x="60" y="25"/>
                    </a:lnTo>
                    <a:lnTo>
                      <a:pt x="56" y="29"/>
                    </a:lnTo>
                    <a:lnTo>
                      <a:pt x="51" y="32"/>
                    </a:lnTo>
                    <a:lnTo>
                      <a:pt x="47" y="36"/>
                    </a:lnTo>
                    <a:lnTo>
                      <a:pt x="43" y="40"/>
                    </a:lnTo>
                    <a:lnTo>
                      <a:pt x="39" y="44"/>
                    </a:lnTo>
                    <a:lnTo>
                      <a:pt x="34" y="48"/>
                    </a:lnTo>
                    <a:lnTo>
                      <a:pt x="30" y="52"/>
                    </a:lnTo>
                    <a:lnTo>
                      <a:pt x="26" y="57"/>
                    </a:lnTo>
                    <a:lnTo>
                      <a:pt x="22" y="61"/>
                    </a:lnTo>
                    <a:lnTo>
                      <a:pt x="19" y="66"/>
                    </a:lnTo>
                    <a:lnTo>
                      <a:pt x="15" y="70"/>
                    </a:lnTo>
                    <a:lnTo>
                      <a:pt x="12" y="75"/>
                    </a:lnTo>
                    <a:lnTo>
                      <a:pt x="9" y="79"/>
                    </a:lnTo>
                    <a:lnTo>
                      <a:pt x="6" y="85"/>
                    </a:lnTo>
                    <a:lnTo>
                      <a:pt x="3" y="89"/>
                    </a:lnTo>
                    <a:lnTo>
                      <a:pt x="0" y="9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91" name="Line 867"/>
              <p:cNvSpPr>
                <a:spLocks noChangeShapeType="1"/>
              </p:cNvSpPr>
              <p:nvPr/>
            </p:nvSpPr>
            <p:spPr bwMode="auto">
              <a:xfrm flipV="1">
                <a:off x="3065" y="2715"/>
                <a:ext cx="3"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92" name="Line 868"/>
              <p:cNvSpPr>
                <a:spLocks noChangeShapeType="1"/>
              </p:cNvSpPr>
              <p:nvPr/>
            </p:nvSpPr>
            <p:spPr bwMode="auto">
              <a:xfrm flipH="1">
                <a:off x="3130" y="2774"/>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93" name="Freeform 869"/>
              <p:cNvSpPr>
                <a:spLocks/>
              </p:cNvSpPr>
              <p:nvPr/>
            </p:nvSpPr>
            <p:spPr bwMode="auto">
              <a:xfrm>
                <a:off x="3134" y="2749"/>
                <a:ext cx="13" cy="25"/>
              </a:xfrm>
              <a:custGeom>
                <a:avLst/>
                <a:gdLst>
                  <a:gd name="T0" fmla="*/ 0 w 64"/>
                  <a:gd name="T1" fmla="*/ 25 h 126"/>
                  <a:gd name="T2" fmla="*/ 1 w 64"/>
                  <a:gd name="T3" fmla="*/ 24 h 126"/>
                  <a:gd name="T4" fmla="*/ 1 w 64"/>
                  <a:gd name="T5" fmla="*/ 23 h 126"/>
                  <a:gd name="T6" fmla="*/ 2 w 64"/>
                  <a:gd name="T7" fmla="*/ 22 h 126"/>
                  <a:gd name="T8" fmla="*/ 3 w 64"/>
                  <a:gd name="T9" fmla="*/ 22 h 126"/>
                  <a:gd name="T10" fmla="*/ 4 w 64"/>
                  <a:gd name="T11" fmla="*/ 20 h 126"/>
                  <a:gd name="T12" fmla="*/ 4 w 64"/>
                  <a:gd name="T13" fmla="*/ 20 h 126"/>
                  <a:gd name="T14" fmla="*/ 5 w 64"/>
                  <a:gd name="T15" fmla="*/ 19 h 126"/>
                  <a:gd name="T16" fmla="*/ 6 w 64"/>
                  <a:gd name="T17" fmla="*/ 18 h 126"/>
                  <a:gd name="T18" fmla="*/ 7 w 64"/>
                  <a:gd name="T19" fmla="*/ 17 h 126"/>
                  <a:gd name="T20" fmla="*/ 7 w 64"/>
                  <a:gd name="T21" fmla="*/ 16 h 126"/>
                  <a:gd name="T22" fmla="*/ 8 w 64"/>
                  <a:gd name="T23" fmla="*/ 15 h 126"/>
                  <a:gd name="T24" fmla="*/ 8 w 64"/>
                  <a:gd name="T25" fmla="*/ 14 h 126"/>
                  <a:gd name="T26" fmla="*/ 9 w 64"/>
                  <a:gd name="T27" fmla="*/ 13 h 126"/>
                  <a:gd name="T28" fmla="*/ 9 w 64"/>
                  <a:gd name="T29" fmla="*/ 12 h 126"/>
                  <a:gd name="T30" fmla="*/ 10 w 64"/>
                  <a:gd name="T31" fmla="*/ 10 h 126"/>
                  <a:gd name="T32" fmla="*/ 10 w 64"/>
                  <a:gd name="T33" fmla="*/ 9 h 126"/>
                  <a:gd name="T34" fmla="*/ 11 w 64"/>
                  <a:gd name="T35" fmla="*/ 8 h 126"/>
                  <a:gd name="T36" fmla="*/ 11 w 64"/>
                  <a:gd name="T37" fmla="*/ 7 h 126"/>
                  <a:gd name="T38" fmla="*/ 12 w 64"/>
                  <a:gd name="T39" fmla="*/ 6 h 126"/>
                  <a:gd name="T40" fmla="*/ 12 w 64"/>
                  <a:gd name="T41" fmla="*/ 5 h 126"/>
                  <a:gd name="T42" fmla="*/ 12 w 64"/>
                  <a:gd name="T43" fmla="*/ 4 h 126"/>
                  <a:gd name="T44" fmla="*/ 13 w 64"/>
                  <a:gd name="T45" fmla="*/ 2 h 126"/>
                  <a:gd name="T46" fmla="*/ 13 w 64"/>
                  <a:gd name="T47" fmla="*/ 1 h 126"/>
                  <a:gd name="T48" fmla="*/ 13 w 64"/>
                  <a:gd name="T49" fmla="*/ 0 h 1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4" h="126">
                    <a:moveTo>
                      <a:pt x="0" y="126"/>
                    </a:moveTo>
                    <a:lnTo>
                      <a:pt x="4" y="121"/>
                    </a:lnTo>
                    <a:lnTo>
                      <a:pt x="7" y="118"/>
                    </a:lnTo>
                    <a:lnTo>
                      <a:pt x="12" y="113"/>
                    </a:lnTo>
                    <a:lnTo>
                      <a:pt x="15" y="109"/>
                    </a:lnTo>
                    <a:lnTo>
                      <a:pt x="19" y="103"/>
                    </a:lnTo>
                    <a:lnTo>
                      <a:pt x="22" y="99"/>
                    </a:lnTo>
                    <a:lnTo>
                      <a:pt x="25" y="95"/>
                    </a:lnTo>
                    <a:lnTo>
                      <a:pt x="28" y="89"/>
                    </a:lnTo>
                    <a:lnTo>
                      <a:pt x="32" y="84"/>
                    </a:lnTo>
                    <a:lnTo>
                      <a:pt x="34" y="79"/>
                    </a:lnTo>
                    <a:lnTo>
                      <a:pt x="37" y="74"/>
                    </a:lnTo>
                    <a:lnTo>
                      <a:pt x="40" y="69"/>
                    </a:lnTo>
                    <a:lnTo>
                      <a:pt x="43" y="63"/>
                    </a:lnTo>
                    <a:lnTo>
                      <a:pt x="45" y="58"/>
                    </a:lnTo>
                    <a:lnTo>
                      <a:pt x="48" y="52"/>
                    </a:lnTo>
                    <a:lnTo>
                      <a:pt x="51" y="47"/>
                    </a:lnTo>
                    <a:lnTo>
                      <a:pt x="53" y="41"/>
                    </a:lnTo>
                    <a:lnTo>
                      <a:pt x="55" y="35"/>
                    </a:lnTo>
                    <a:lnTo>
                      <a:pt x="57" y="30"/>
                    </a:lnTo>
                    <a:lnTo>
                      <a:pt x="59" y="24"/>
                    </a:lnTo>
                    <a:lnTo>
                      <a:pt x="60" y="18"/>
                    </a:lnTo>
                    <a:lnTo>
                      <a:pt x="62" y="12"/>
                    </a:lnTo>
                    <a:lnTo>
                      <a:pt x="63" y="7"/>
                    </a:lnTo>
                    <a:lnTo>
                      <a:pt x="6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94" name="Freeform 870"/>
              <p:cNvSpPr>
                <a:spLocks/>
              </p:cNvSpPr>
              <p:nvPr/>
            </p:nvSpPr>
            <p:spPr bwMode="auto">
              <a:xfrm>
                <a:off x="3138" y="2739"/>
                <a:ext cx="9" cy="10"/>
              </a:xfrm>
              <a:custGeom>
                <a:avLst/>
                <a:gdLst>
                  <a:gd name="T0" fmla="*/ 9 w 43"/>
                  <a:gd name="T1" fmla="*/ 10 h 51"/>
                  <a:gd name="T2" fmla="*/ 7 w 43"/>
                  <a:gd name="T3" fmla="*/ 8 h 51"/>
                  <a:gd name="T4" fmla="*/ 5 w 43"/>
                  <a:gd name="T5" fmla="*/ 5 h 51"/>
                  <a:gd name="T6" fmla="*/ 2 w 43"/>
                  <a:gd name="T7" fmla="*/ 2 h 51"/>
                  <a:gd name="T8" fmla="*/ 0 w 43"/>
                  <a:gd name="T9" fmla="*/ 0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51">
                    <a:moveTo>
                      <a:pt x="43" y="51"/>
                    </a:moveTo>
                    <a:lnTo>
                      <a:pt x="33" y="39"/>
                    </a:lnTo>
                    <a:lnTo>
                      <a:pt x="22" y="25"/>
                    </a:lnTo>
                    <a:lnTo>
                      <a:pt x="11" y="1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95" name="Freeform 871"/>
              <p:cNvSpPr>
                <a:spLocks/>
              </p:cNvSpPr>
              <p:nvPr/>
            </p:nvSpPr>
            <p:spPr bwMode="auto">
              <a:xfrm>
                <a:off x="3114" y="2739"/>
                <a:ext cx="24" cy="11"/>
              </a:xfrm>
              <a:custGeom>
                <a:avLst/>
                <a:gdLst>
                  <a:gd name="T0" fmla="*/ 24 w 121"/>
                  <a:gd name="T1" fmla="*/ 0 h 54"/>
                  <a:gd name="T2" fmla="*/ 23 w 121"/>
                  <a:gd name="T3" fmla="*/ 0 h 54"/>
                  <a:gd name="T4" fmla="*/ 22 w 121"/>
                  <a:gd name="T5" fmla="*/ 0 h 54"/>
                  <a:gd name="T6" fmla="*/ 21 w 121"/>
                  <a:gd name="T7" fmla="*/ 0 h 54"/>
                  <a:gd name="T8" fmla="*/ 20 w 121"/>
                  <a:gd name="T9" fmla="*/ 1 h 54"/>
                  <a:gd name="T10" fmla="*/ 18 w 121"/>
                  <a:gd name="T11" fmla="*/ 1 h 54"/>
                  <a:gd name="T12" fmla="*/ 17 w 121"/>
                  <a:gd name="T13" fmla="*/ 1 h 54"/>
                  <a:gd name="T14" fmla="*/ 16 w 121"/>
                  <a:gd name="T15" fmla="*/ 1 h 54"/>
                  <a:gd name="T16" fmla="*/ 15 w 121"/>
                  <a:gd name="T17" fmla="*/ 2 h 54"/>
                  <a:gd name="T18" fmla="*/ 14 w 121"/>
                  <a:gd name="T19" fmla="*/ 2 h 54"/>
                  <a:gd name="T20" fmla="*/ 13 w 121"/>
                  <a:gd name="T21" fmla="*/ 3 h 54"/>
                  <a:gd name="T22" fmla="*/ 12 w 121"/>
                  <a:gd name="T23" fmla="*/ 3 h 54"/>
                  <a:gd name="T24" fmla="*/ 11 w 121"/>
                  <a:gd name="T25" fmla="*/ 3 h 54"/>
                  <a:gd name="T26" fmla="*/ 10 w 121"/>
                  <a:gd name="T27" fmla="*/ 4 h 54"/>
                  <a:gd name="T28" fmla="*/ 9 w 121"/>
                  <a:gd name="T29" fmla="*/ 5 h 54"/>
                  <a:gd name="T30" fmla="*/ 8 w 121"/>
                  <a:gd name="T31" fmla="*/ 5 h 54"/>
                  <a:gd name="T32" fmla="*/ 7 w 121"/>
                  <a:gd name="T33" fmla="*/ 6 h 54"/>
                  <a:gd name="T34" fmla="*/ 6 w 121"/>
                  <a:gd name="T35" fmla="*/ 6 h 54"/>
                  <a:gd name="T36" fmla="*/ 5 w 121"/>
                  <a:gd name="T37" fmla="*/ 7 h 54"/>
                  <a:gd name="T38" fmla="*/ 4 w 121"/>
                  <a:gd name="T39" fmla="*/ 8 h 54"/>
                  <a:gd name="T40" fmla="*/ 3 w 121"/>
                  <a:gd name="T41" fmla="*/ 8 h 54"/>
                  <a:gd name="T42" fmla="*/ 2 w 121"/>
                  <a:gd name="T43" fmla="*/ 9 h 54"/>
                  <a:gd name="T44" fmla="*/ 2 w 121"/>
                  <a:gd name="T45" fmla="*/ 10 h 54"/>
                  <a:gd name="T46" fmla="*/ 1 w 121"/>
                  <a:gd name="T47" fmla="*/ 10 h 54"/>
                  <a:gd name="T48" fmla="*/ 0 w 121"/>
                  <a:gd name="T49" fmla="*/ 11 h 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1" h="54">
                    <a:moveTo>
                      <a:pt x="121" y="0"/>
                    </a:moveTo>
                    <a:lnTo>
                      <a:pt x="116" y="0"/>
                    </a:lnTo>
                    <a:lnTo>
                      <a:pt x="110" y="1"/>
                    </a:lnTo>
                    <a:lnTo>
                      <a:pt x="104" y="2"/>
                    </a:lnTo>
                    <a:lnTo>
                      <a:pt x="99" y="3"/>
                    </a:lnTo>
                    <a:lnTo>
                      <a:pt x="93" y="4"/>
                    </a:lnTo>
                    <a:lnTo>
                      <a:pt x="88" y="6"/>
                    </a:lnTo>
                    <a:lnTo>
                      <a:pt x="83" y="7"/>
                    </a:lnTo>
                    <a:lnTo>
                      <a:pt x="77" y="10"/>
                    </a:lnTo>
                    <a:lnTo>
                      <a:pt x="72" y="11"/>
                    </a:lnTo>
                    <a:lnTo>
                      <a:pt x="66" y="13"/>
                    </a:lnTo>
                    <a:lnTo>
                      <a:pt x="61" y="15"/>
                    </a:lnTo>
                    <a:lnTo>
                      <a:pt x="56" y="17"/>
                    </a:lnTo>
                    <a:lnTo>
                      <a:pt x="51" y="20"/>
                    </a:lnTo>
                    <a:lnTo>
                      <a:pt x="46" y="23"/>
                    </a:lnTo>
                    <a:lnTo>
                      <a:pt x="41" y="25"/>
                    </a:lnTo>
                    <a:lnTo>
                      <a:pt x="36" y="29"/>
                    </a:lnTo>
                    <a:lnTo>
                      <a:pt x="30" y="31"/>
                    </a:lnTo>
                    <a:lnTo>
                      <a:pt x="26" y="34"/>
                    </a:lnTo>
                    <a:lnTo>
                      <a:pt x="21" y="37"/>
                    </a:lnTo>
                    <a:lnTo>
                      <a:pt x="17" y="41"/>
                    </a:lnTo>
                    <a:lnTo>
                      <a:pt x="12" y="44"/>
                    </a:lnTo>
                    <a:lnTo>
                      <a:pt x="8" y="47"/>
                    </a:lnTo>
                    <a:lnTo>
                      <a:pt x="4" y="51"/>
                    </a:lnTo>
                    <a:lnTo>
                      <a:pt x="0" y="5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96" name="Line 872"/>
              <p:cNvSpPr>
                <a:spLocks noChangeShapeType="1"/>
              </p:cNvSpPr>
              <p:nvPr/>
            </p:nvSpPr>
            <p:spPr bwMode="auto">
              <a:xfrm flipV="1">
                <a:off x="3110" y="2750"/>
                <a:ext cx="4"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97" name="Line 873"/>
              <p:cNvSpPr>
                <a:spLocks noChangeShapeType="1"/>
              </p:cNvSpPr>
              <p:nvPr/>
            </p:nvSpPr>
            <p:spPr bwMode="auto">
              <a:xfrm flipH="1">
                <a:off x="3155" y="2828"/>
                <a:ext cx="5"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798" name="Freeform 874"/>
              <p:cNvSpPr>
                <a:spLocks/>
              </p:cNvSpPr>
              <p:nvPr/>
            </p:nvSpPr>
            <p:spPr bwMode="auto">
              <a:xfrm>
                <a:off x="3160" y="2808"/>
                <a:ext cx="20" cy="20"/>
              </a:xfrm>
              <a:custGeom>
                <a:avLst/>
                <a:gdLst>
                  <a:gd name="T0" fmla="*/ 0 w 97"/>
                  <a:gd name="T1" fmla="*/ 20 h 97"/>
                  <a:gd name="T2" fmla="*/ 1 w 97"/>
                  <a:gd name="T3" fmla="*/ 20 h 97"/>
                  <a:gd name="T4" fmla="*/ 2 w 97"/>
                  <a:gd name="T5" fmla="*/ 19 h 97"/>
                  <a:gd name="T6" fmla="*/ 3 w 97"/>
                  <a:gd name="T7" fmla="*/ 18 h 97"/>
                  <a:gd name="T8" fmla="*/ 4 w 97"/>
                  <a:gd name="T9" fmla="*/ 18 h 97"/>
                  <a:gd name="T10" fmla="*/ 5 w 97"/>
                  <a:gd name="T11" fmla="*/ 17 h 97"/>
                  <a:gd name="T12" fmla="*/ 6 w 97"/>
                  <a:gd name="T13" fmla="*/ 16 h 97"/>
                  <a:gd name="T14" fmla="*/ 7 w 97"/>
                  <a:gd name="T15" fmla="*/ 16 h 97"/>
                  <a:gd name="T16" fmla="*/ 8 w 97"/>
                  <a:gd name="T17" fmla="*/ 15 h 97"/>
                  <a:gd name="T18" fmla="*/ 9 w 97"/>
                  <a:gd name="T19" fmla="*/ 14 h 97"/>
                  <a:gd name="T20" fmla="*/ 9 w 97"/>
                  <a:gd name="T21" fmla="*/ 13 h 97"/>
                  <a:gd name="T22" fmla="*/ 10 w 97"/>
                  <a:gd name="T23" fmla="*/ 12 h 97"/>
                  <a:gd name="T24" fmla="*/ 11 w 97"/>
                  <a:gd name="T25" fmla="*/ 12 h 97"/>
                  <a:gd name="T26" fmla="*/ 12 w 97"/>
                  <a:gd name="T27" fmla="*/ 11 h 97"/>
                  <a:gd name="T28" fmla="*/ 13 w 97"/>
                  <a:gd name="T29" fmla="*/ 10 h 97"/>
                  <a:gd name="T30" fmla="*/ 14 w 97"/>
                  <a:gd name="T31" fmla="*/ 9 h 97"/>
                  <a:gd name="T32" fmla="*/ 15 w 97"/>
                  <a:gd name="T33" fmla="*/ 8 h 97"/>
                  <a:gd name="T34" fmla="*/ 15 w 97"/>
                  <a:gd name="T35" fmla="*/ 7 h 97"/>
                  <a:gd name="T36" fmla="*/ 16 w 97"/>
                  <a:gd name="T37" fmla="*/ 6 h 97"/>
                  <a:gd name="T38" fmla="*/ 17 w 97"/>
                  <a:gd name="T39" fmla="*/ 5 h 97"/>
                  <a:gd name="T40" fmla="*/ 18 w 97"/>
                  <a:gd name="T41" fmla="*/ 4 h 97"/>
                  <a:gd name="T42" fmla="*/ 18 w 97"/>
                  <a:gd name="T43" fmla="*/ 3 h 97"/>
                  <a:gd name="T44" fmla="*/ 19 w 97"/>
                  <a:gd name="T45" fmla="*/ 2 h 97"/>
                  <a:gd name="T46" fmla="*/ 19 w 97"/>
                  <a:gd name="T47" fmla="*/ 1 h 97"/>
                  <a:gd name="T48" fmla="*/ 20 w 97"/>
                  <a:gd name="T49" fmla="*/ 0 h 9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97" h="97">
                    <a:moveTo>
                      <a:pt x="0" y="97"/>
                    </a:moveTo>
                    <a:lnTo>
                      <a:pt x="5" y="95"/>
                    </a:lnTo>
                    <a:lnTo>
                      <a:pt x="10" y="92"/>
                    </a:lnTo>
                    <a:lnTo>
                      <a:pt x="14" y="89"/>
                    </a:lnTo>
                    <a:lnTo>
                      <a:pt x="19" y="86"/>
                    </a:lnTo>
                    <a:lnTo>
                      <a:pt x="24" y="83"/>
                    </a:lnTo>
                    <a:lnTo>
                      <a:pt x="28" y="79"/>
                    </a:lnTo>
                    <a:lnTo>
                      <a:pt x="33" y="76"/>
                    </a:lnTo>
                    <a:lnTo>
                      <a:pt x="38" y="73"/>
                    </a:lnTo>
                    <a:lnTo>
                      <a:pt x="42" y="68"/>
                    </a:lnTo>
                    <a:lnTo>
                      <a:pt x="46" y="65"/>
                    </a:lnTo>
                    <a:lnTo>
                      <a:pt x="50" y="60"/>
                    </a:lnTo>
                    <a:lnTo>
                      <a:pt x="54" y="57"/>
                    </a:lnTo>
                    <a:lnTo>
                      <a:pt x="58" y="53"/>
                    </a:lnTo>
                    <a:lnTo>
                      <a:pt x="62" y="48"/>
                    </a:lnTo>
                    <a:lnTo>
                      <a:pt x="66" y="44"/>
                    </a:lnTo>
                    <a:lnTo>
                      <a:pt x="71" y="39"/>
                    </a:lnTo>
                    <a:lnTo>
                      <a:pt x="74" y="35"/>
                    </a:lnTo>
                    <a:lnTo>
                      <a:pt x="78" y="30"/>
                    </a:lnTo>
                    <a:lnTo>
                      <a:pt x="81" y="25"/>
                    </a:lnTo>
                    <a:lnTo>
                      <a:pt x="85" y="20"/>
                    </a:lnTo>
                    <a:lnTo>
                      <a:pt x="88" y="15"/>
                    </a:lnTo>
                    <a:lnTo>
                      <a:pt x="91" y="10"/>
                    </a:lnTo>
                    <a:lnTo>
                      <a:pt x="94" y="5"/>
                    </a:lnTo>
                    <a:lnTo>
                      <a:pt x="97"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99" name="Freeform 875"/>
              <p:cNvSpPr>
                <a:spLocks/>
              </p:cNvSpPr>
              <p:nvPr/>
            </p:nvSpPr>
            <p:spPr bwMode="auto">
              <a:xfrm>
                <a:off x="3175" y="2796"/>
                <a:ext cx="5" cy="12"/>
              </a:xfrm>
              <a:custGeom>
                <a:avLst/>
                <a:gdLst>
                  <a:gd name="T0" fmla="*/ 5 w 26"/>
                  <a:gd name="T1" fmla="*/ 12 h 64"/>
                  <a:gd name="T2" fmla="*/ 4 w 26"/>
                  <a:gd name="T3" fmla="*/ 9 h 64"/>
                  <a:gd name="T4" fmla="*/ 3 w 26"/>
                  <a:gd name="T5" fmla="*/ 6 h 64"/>
                  <a:gd name="T6" fmla="*/ 1 w 26"/>
                  <a:gd name="T7" fmla="*/ 3 h 64"/>
                  <a:gd name="T8" fmla="*/ 0 w 26"/>
                  <a:gd name="T9" fmla="*/ 0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64">
                    <a:moveTo>
                      <a:pt x="26" y="64"/>
                    </a:moveTo>
                    <a:lnTo>
                      <a:pt x="20" y="47"/>
                    </a:lnTo>
                    <a:lnTo>
                      <a:pt x="13" y="32"/>
                    </a:lnTo>
                    <a:lnTo>
                      <a:pt x="7" y="15"/>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00" name="Freeform 876"/>
              <p:cNvSpPr>
                <a:spLocks/>
              </p:cNvSpPr>
              <p:nvPr/>
            </p:nvSpPr>
            <p:spPr bwMode="auto">
              <a:xfrm>
                <a:off x="3148" y="2794"/>
                <a:ext cx="27" cy="4"/>
              </a:xfrm>
              <a:custGeom>
                <a:avLst/>
                <a:gdLst>
                  <a:gd name="T0" fmla="*/ 27 w 132"/>
                  <a:gd name="T1" fmla="*/ 1 h 18"/>
                  <a:gd name="T2" fmla="*/ 26 w 132"/>
                  <a:gd name="T3" fmla="*/ 1 h 18"/>
                  <a:gd name="T4" fmla="*/ 25 w 132"/>
                  <a:gd name="T5" fmla="*/ 1 h 18"/>
                  <a:gd name="T6" fmla="*/ 24 w 132"/>
                  <a:gd name="T7" fmla="*/ 0 h 18"/>
                  <a:gd name="T8" fmla="*/ 22 w 132"/>
                  <a:gd name="T9" fmla="*/ 0 h 18"/>
                  <a:gd name="T10" fmla="*/ 21 w 132"/>
                  <a:gd name="T11" fmla="*/ 0 h 18"/>
                  <a:gd name="T12" fmla="*/ 20 w 132"/>
                  <a:gd name="T13" fmla="*/ 0 h 18"/>
                  <a:gd name="T14" fmla="*/ 19 w 132"/>
                  <a:gd name="T15" fmla="*/ 0 h 18"/>
                  <a:gd name="T16" fmla="*/ 18 w 132"/>
                  <a:gd name="T17" fmla="*/ 0 h 18"/>
                  <a:gd name="T18" fmla="*/ 17 w 132"/>
                  <a:gd name="T19" fmla="*/ 0 h 18"/>
                  <a:gd name="T20" fmla="*/ 15 w 132"/>
                  <a:gd name="T21" fmla="*/ 0 h 18"/>
                  <a:gd name="T22" fmla="*/ 14 w 132"/>
                  <a:gd name="T23" fmla="*/ 0 h 18"/>
                  <a:gd name="T24" fmla="*/ 13 w 132"/>
                  <a:gd name="T25" fmla="*/ 0 h 18"/>
                  <a:gd name="T26" fmla="*/ 12 w 132"/>
                  <a:gd name="T27" fmla="*/ 0 h 18"/>
                  <a:gd name="T28" fmla="*/ 11 w 132"/>
                  <a:gd name="T29" fmla="*/ 0 h 18"/>
                  <a:gd name="T30" fmla="*/ 10 w 132"/>
                  <a:gd name="T31" fmla="*/ 1 h 18"/>
                  <a:gd name="T32" fmla="*/ 9 w 132"/>
                  <a:gd name="T33" fmla="*/ 1 h 18"/>
                  <a:gd name="T34" fmla="*/ 8 w 132"/>
                  <a:gd name="T35" fmla="*/ 1 h 18"/>
                  <a:gd name="T36" fmla="*/ 6 w 132"/>
                  <a:gd name="T37" fmla="*/ 2 h 18"/>
                  <a:gd name="T38" fmla="*/ 5 w 132"/>
                  <a:gd name="T39" fmla="*/ 2 h 18"/>
                  <a:gd name="T40" fmla="*/ 4 w 132"/>
                  <a:gd name="T41" fmla="*/ 2 h 18"/>
                  <a:gd name="T42" fmla="*/ 3 w 132"/>
                  <a:gd name="T43" fmla="*/ 2 h 18"/>
                  <a:gd name="T44" fmla="*/ 2 w 132"/>
                  <a:gd name="T45" fmla="*/ 3 h 18"/>
                  <a:gd name="T46" fmla="*/ 1 w 132"/>
                  <a:gd name="T47" fmla="*/ 4 h 18"/>
                  <a:gd name="T48" fmla="*/ 0 w 132"/>
                  <a:gd name="T49" fmla="*/ 4 h 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2" h="18">
                    <a:moveTo>
                      <a:pt x="132" y="6"/>
                    </a:moveTo>
                    <a:lnTo>
                      <a:pt x="126" y="4"/>
                    </a:lnTo>
                    <a:lnTo>
                      <a:pt x="120" y="3"/>
                    </a:lnTo>
                    <a:lnTo>
                      <a:pt x="115" y="2"/>
                    </a:lnTo>
                    <a:lnTo>
                      <a:pt x="109" y="2"/>
                    </a:lnTo>
                    <a:lnTo>
                      <a:pt x="104" y="1"/>
                    </a:lnTo>
                    <a:lnTo>
                      <a:pt x="98" y="1"/>
                    </a:lnTo>
                    <a:lnTo>
                      <a:pt x="93" y="0"/>
                    </a:lnTo>
                    <a:lnTo>
                      <a:pt x="86" y="0"/>
                    </a:lnTo>
                    <a:lnTo>
                      <a:pt x="81" y="0"/>
                    </a:lnTo>
                    <a:lnTo>
                      <a:pt x="75" y="0"/>
                    </a:lnTo>
                    <a:lnTo>
                      <a:pt x="70" y="1"/>
                    </a:lnTo>
                    <a:lnTo>
                      <a:pt x="65" y="1"/>
                    </a:lnTo>
                    <a:lnTo>
                      <a:pt x="59" y="2"/>
                    </a:lnTo>
                    <a:lnTo>
                      <a:pt x="54" y="2"/>
                    </a:lnTo>
                    <a:lnTo>
                      <a:pt x="47" y="3"/>
                    </a:lnTo>
                    <a:lnTo>
                      <a:pt x="42" y="4"/>
                    </a:lnTo>
                    <a:lnTo>
                      <a:pt x="37" y="6"/>
                    </a:lnTo>
                    <a:lnTo>
                      <a:pt x="31" y="7"/>
                    </a:lnTo>
                    <a:lnTo>
                      <a:pt x="26" y="9"/>
                    </a:lnTo>
                    <a:lnTo>
                      <a:pt x="21" y="10"/>
                    </a:lnTo>
                    <a:lnTo>
                      <a:pt x="16" y="11"/>
                    </a:lnTo>
                    <a:lnTo>
                      <a:pt x="10" y="13"/>
                    </a:lnTo>
                    <a:lnTo>
                      <a:pt x="5" y="16"/>
                    </a:lnTo>
                    <a:lnTo>
                      <a:pt x="0" y="1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01" name="Line 877"/>
              <p:cNvSpPr>
                <a:spLocks noChangeShapeType="1"/>
              </p:cNvSpPr>
              <p:nvPr/>
            </p:nvSpPr>
            <p:spPr bwMode="auto">
              <a:xfrm flipV="1">
                <a:off x="3144" y="2798"/>
                <a:ext cx="4"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02" name="Line 878"/>
              <p:cNvSpPr>
                <a:spLocks noChangeShapeType="1"/>
              </p:cNvSpPr>
              <p:nvPr/>
            </p:nvSpPr>
            <p:spPr bwMode="auto">
              <a:xfrm flipH="1">
                <a:off x="3165" y="2888"/>
                <a:ext cx="5"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03" name="Freeform 879"/>
              <p:cNvSpPr>
                <a:spLocks/>
              </p:cNvSpPr>
              <p:nvPr/>
            </p:nvSpPr>
            <p:spPr bwMode="auto">
              <a:xfrm>
                <a:off x="3170" y="2876"/>
                <a:ext cx="24" cy="12"/>
              </a:xfrm>
              <a:custGeom>
                <a:avLst/>
                <a:gdLst>
                  <a:gd name="T0" fmla="*/ 0 w 120"/>
                  <a:gd name="T1" fmla="*/ 12 h 61"/>
                  <a:gd name="T2" fmla="*/ 1 w 120"/>
                  <a:gd name="T3" fmla="*/ 12 h 61"/>
                  <a:gd name="T4" fmla="*/ 2 w 120"/>
                  <a:gd name="T5" fmla="*/ 12 h 61"/>
                  <a:gd name="T6" fmla="*/ 3 w 120"/>
                  <a:gd name="T7" fmla="*/ 11 h 61"/>
                  <a:gd name="T8" fmla="*/ 4 w 120"/>
                  <a:gd name="T9" fmla="*/ 11 h 61"/>
                  <a:gd name="T10" fmla="*/ 5 w 120"/>
                  <a:gd name="T11" fmla="*/ 11 h 61"/>
                  <a:gd name="T12" fmla="*/ 6 w 120"/>
                  <a:gd name="T13" fmla="*/ 10 h 61"/>
                  <a:gd name="T14" fmla="*/ 8 w 120"/>
                  <a:gd name="T15" fmla="*/ 10 h 61"/>
                  <a:gd name="T16" fmla="*/ 9 w 120"/>
                  <a:gd name="T17" fmla="*/ 10 h 61"/>
                  <a:gd name="T18" fmla="*/ 10 w 120"/>
                  <a:gd name="T19" fmla="*/ 9 h 61"/>
                  <a:gd name="T20" fmla="*/ 11 w 120"/>
                  <a:gd name="T21" fmla="*/ 9 h 61"/>
                  <a:gd name="T22" fmla="*/ 12 w 120"/>
                  <a:gd name="T23" fmla="*/ 8 h 61"/>
                  <a:gd name="T24" fmla="*/ 13 w 120"/>
                  <a:gd name="T25" fmla="*/ 8 h 61"/>
                  <a:gd name="T26" fmla="*/ 14 w 120"/>
                  <a:gd name="T27" fmla="*/ 7 h 61"/>
                  <a:gd name="T28" fmla="*/ 15 w 120"/>
                  <a:gd name="T29" fmla="*/ 7 h 61"/>
                  <a:gd name="T30" fmla="*/ 16 w 120"/>
                  <a:gd name="T31" fmla="*/ 6 h 61"/>
                  <a:gd name="T32" fmla="*/ 17 w 120"/>
                  <a:gd name="T33" fmla="*/ 6 h 61"/>
                  <a:gd name="T34" fmla="*/ 18 w 120"/>
                  <a:gd name="T35" fmla="*/ 5 h 61"/>
                  <a:gd name="T36" fmla="*/ 19 w 120"/>
                  <a:gd name="T37" fmla="*/ 4 h 61"/>
                  <a:gd name="T38" fmla="*/ 20 w 120"/>
                  <a:gd name="T39" fmla="*/ 4 h 61"/>
                  <a:gd name="T40" fmla="*/ 21 w 120"/>
                  <a:gd name="T41" fmla="*/ 3 h 61"/>
                  <a:gd name="T42" fmla="*/ 21 w 120"/>
                  <a:gd name="T43" fmla="*/ 2 h 61"/>
                  <a:gd name="T44" fmla="*/ 22 w 120"/>
                  <a:gd name="T45" fmla="*/ 1 h 61"/>
                  <a:gd name="T46" fmla="*/ 23 w 120"/>
                  <a:gd name="T47" fmla="*/ 1 h 61"/>
                  <a:gd name="T48" fmla="*/ 24 w 120"/>
                  <a:gd name="T49" fmla="*/ 0 h 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0" h="61">
                    <a:moveTo>
                      <a:pt x="0" y="61"/>
                    </a:moveTo>
                    <a:lnTo>
                      <a:pt x="5" y="60"/>
                    </a:lnTo>
                    <a:lnTo>
                      <a:pt x="11" y="59"/>
                    </a:lnTo>
                    <a:lnTo>
                      <a:pt x="16" y="57"/>
                    </a:lnTo>
                    <a:lnTo>
                      <a:pt x="22" y="55"/>
                    </a:lnTo>
                    <a:lnTo>
                      <a:pt x="27" y="54"/>
                    </a:lnTo>
                    <a:lnTo>
                      <a:pt x="32" y="53"/>
                    </a:lnTo>
                    <a:lnTo>
                      <a:pt x="38" y="51"/>
                    </a:lnTo>
                    <a:lnTo>
                      <a:pt x="43" y="49"/>
                    </a:lnTo>
                    <a:lnTo>
                      <a:pt x="48" y="46"/>
                    </a:lnTo>
                    <a:lnTo>
                      <a:pt x="53" y="44"/>
                    </a:lnTo>
                    <a:lnTo>
                      <a:pt x="59" y="42"/>
                    </a:lnTo>
                    <a:lnTo>
                      <a:pt x="64" y="40"/>
                    </a:lnTo>
                    <a:lnTo>
                      <a:pt x="69" y="37"/>
                    </a:lnTo>
                    <a:lnTo>
                      <a:pt x="74" y="34"/>
                    </a:lnTo>
                    <a:lnTo>
                      <a:pt x="79" y="32"/>
                    </a:lnTo>
                    <a:lnTo>
                      <a:pt x="83" y="29"/>
                    </a:lnTo>
                    <a:lnTo>
                      <a:pt x="88" y="25"/>
                    </a:lnTo>
                    <a:lnTo>
                      <a:pt x="93" y="22"/>
                    </a:lnTo>
                    <a:lnTo>
                      <a:pt x="98" y="18"/>
                    </a:lnTo>
                    <a:lnTo>
                      <a:pt x="103" y="15"/>
                    </a:lnTo>
                    <a:lnTo>
                      <a:pt x="107" y="12"/>
                    </a:lnTo>
                    <a:lnTo>
                      <a:pt x="111" y="7"/>
                    </a:lnTo>
                    <a:lnTo>
                      <a:pt x="116" y="4"/>
                    </a:lnTo>
                    <a:lnTo>
                      <a:pt x="12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04" name="Freeform 880"/>
              <p:cNvSpPr>
                <a:spLocks/>
              </p:cNvSpPr>
              <p:nvPr/>
            </p:nvSpPr>
            <p:spPr bwMode="auto">
              <a:xfrm>
                <a:off x="3193" y="2862"/>
                <a:ext cx="1" cy="14"/>
              </a:xfrm>
              <a:custGeom>
                <a:avLst/>
                <a:gdLst>
                  <a:gd name="T0" fmla="*/ 1 w 7"/>
                  <a:gd name="T1" fmla="*/ 14 h 69"/>
                  <a:gd name="T2" fmla="*/ 1 w 7"/>
                  <a:gd name="T3" fmla="*/ 10 h 69"/>
                  <a:gd name="T4" fmla="*/ 1 w 7"/>
                  <a:gd name="T5" fmla="*/ 7 h 69"/>
                  <a:gd name="T6" fmla="*/ 0 w 7"/>
                  <a:gd name="T7" fmla="*/ 3 h 69"/>
                  <a:gd name="T8" fmla="*/ 0 w 7"/>
                  <a:gd name="T9" fmla="*/ 0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69">
                    <a:moveTo>
                      <a:pt x="7" y="69"/>
                    </a:moveTo>
                    <a:lnTo>
                      <a:pt x="6" y="51"/>
                    </a:lnTo>
                    <a:lnTo>
                      <a:pt x="4" y="34"/>
                    </a:lnTo>
                    <a:lnTo>
                      <a:pt x="2" y="16"/>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05" name="Freeform 881"/>
              <p:cNvSpPr>
                <a:spLocks/>
              </p:cNvSpPr>
              <p:nvPr/>
            </p:nvSpPr>
            <p:spPr bwMode="auto">
              <a:xfrm>
                <a:off x="3167" y="2855"/>
                <a:ext cx="26" cy="7"/>
              </a:xfrm>
              <a:custGeom>
                <a:avLst/>
                <a:gdLst>
                  <a:gd name="T0" fmla="*/ 26 w 128"/>
                  <a:gd name="T1" fmla="*/ 7 h 34"/>
                  <a:gd name="T2" fmla="*/ 25 w 128"/>
                  <a:gd name="T3" fmla="*/ 6 h 34"/>
                  <a:gd name="T4" fmla="*/ 24 w 128"/>
                  <a:gd name="T5" fmla="*/ 6 h 34"/>
                  <a:gd name="T6" fmla="*/ 23 w 128"/>
                  <a:gd name="T7" fmla="*/ 5 h 34"/>
                  <a:gd name="T8" fmla="*/ 22 w 128"/>
                  <a:gd name="T9" fmla="*/ 5 h 34"/>
                  <a:gd name="T10" fmla="*/ 21 w 128"/>
                  <a:gd name="T11" fmla="*/ 4 h 34"/>
                  <a:gd name="T12" fmla="*/ 20 w 128"/>
                  <a:gd name="T13" fmla="*/ 4 h 34"/>
                  <a:gd name="T14" fmla="*/ 19 w 128"/>
                  <a:gd name="T15" fmla="*/ 3 h 34"/>
                  <a:gd name="T16" fmla="*/ 18 w 128"/>
                  <a:gd name="T17" fmla="*/ 3 h 34"/>
                  <a:gd name="T18" fmla="*/ 17 w 128"/>
                  <a:gd name="T19" fmla="*/ 2 h 34"/>
                  <a:gd name="T20" fmla="*/ 16 w 128"/>
                  <a:gd name="T21" fmla="*/ 2 h 34"/>
                  <a:gd name="T22" fmla="*/ 14 w 128"/>
                  <a:gd name="T23" fmla="*/ 2 h 34"/>
                  <a:gd name="T24" fmla="*/ 13 w 128"/>
                  <a:gd name="T25" fmla="*/ 1 h 34"/>
                  <a:gd name="T26" fmla="*/ 12 w 128"/>
                  <a:gd name="T27" fmla="*/ 1 h 34"/>
                  <a:gd name="T28" fmla="*/ 11 w 128"/>
                  <a:gd name="T29" fmla="*/ 1 h 34"/>
                  <a:gd name="T30" fmla="*/ 10 w 128"/>
                  <a:gd name="T31" fmla="*/ 0 h 34"/>
                  <a:gd name="T32" fmla="*/ 9 w 128"/>
                  <a:gd name="T33" fmla="*/ 0 h 34"/>
                  <a:gd name="T34" fmla="*/ 8 w 128"/>
                  <a:gd name="T35" fmla="*/ 0 h 34"/>
                  <a:gd name="T36" fmla="*/ 7 w 128"/>
                  <a:gd name="T37" fmla="*/ 0 h 34"/>
                  <a:gd name="T38" fmla="*/ 5 w 128"/>
                  <a:gd name="T39" fmla="*/ 0 h 34"/>
                  <a:gd name="T40" fmla="*/ 4 w 128"/>
                  <a:gd name="T41" fmla="*/ 0 h 34"/>
                  <a:gd name="T42" fmla="*/ 3 w 128"/>
                  <a:gd name="T43" fmla="*/ 0 h 34"/>
                  <a:gd name="T44" fmla="*/ 2 w 128"/>
                  <a:gd name="T45" fmla="*/ 0 h 34"/>
                  <a:gd name="T46" fmla="*/ 1 w 128"/>
                  <a:gd name="T47" fmla="*/ 0 h 34"/>
                  <a:gd name="T48" fmla="*/ 0 w 128"/>
                  <a:gd name="T49" fmla="*/ 0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34">
                    <a:moveTo>
                      <a:pt x="128" y="34"/>
                    </a:moveTo>
                    <a:lnTo>
                      <a:pt x="124" y="30"/>
                    </a:lnTo>
                    <a:lnTo>
                      <a:pt x="119" y="27"/>
                    </a:lnTo>
                    <a:lnTo>
                      <a:pt x="114" y="25"/>
                    </a:lnTo>
                    <a:lnTo>
                      <a:pt x="108" y="22"/>
                    </a:lnTo>
                    <a:lnTo>
                      <a:pt x="103" y="19"/>
                    </a:lnTo>
                    <a:lnTo>
                      <a:pt x="98" y="17"/>
                    </a:lnTo>
                    <a:lnTo>
                      <a:pt x="92" y="15"/>
                    </a:lnTo>
                    <a:lnTo>
                      <a:pt x="87" y="13"/>
                    </a:lnTo>
                    <a:lnTo>
                      <a:pt x="82" y="11"/>
                    </a:lnTo>
                    <a:lnTo>
                      <a:pt x="77" y="9"/>
                    </a:lnTo>
                    <a:lnTo>
                      <a:pt x="71" y="8"/>
                    </a:lnTo>
                    <a:lnTo>
                      <a:pt x="65" y="7"/>
                    </a:lnTo>
                    <a:lnTo>
                      <a:pt x="60" y="5"/>
                    </a:lnTo>
                    <a:lnTo>
                      <a:pt x="55" y="3"/>
                    </a:lnTo>
                    <a:lnTo>
                      <a:pt x="49" y="2"/>
                    </a:lnTo>
                    <a:lnTo>
                      <a:pt x="44" y="2"/>
                    </a:lnTo>
                    <a:lnTo>
                      <a:pt x="38" y="1"/>
                    </a:lnTo>
                    <a:lnTo>
                      <a:pt x="32" y="0"/>
                    </a:lnTo>
                    <a:lnTo>
                      <a:pt x="27" y="0"/>
                    </a:lnTo>
                    <a:lnTo>
                      <a:pt x="21" y="0"/>
                    </a:lnTo>
                    <a:lnTo>
                      <a:pt x="16" y="0"/>
                    </a:lnTo>
                    <a:lnTo>
                      <a:pt x="11" y="0"/>
                    </a:lnTo>
                    <a:lnTo>
                      <a:pt x="5" y="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06" name="Line 882"/>
              <p:cNvSpPr>
                <a:spLocks noChangeShapeType="1"/>
              </p:cNvSpPr>
              <p:nvPr/>
            </p:nvSpPr>
            <p:spPr bwMode="auto">
              <a:xfrm flipV="1">
                <a:off x="3162" y="2855"/>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07" name="Line 883"/>
              <p:cNvSpPr>
                <a:spLocks noChangeShapeType="1"/>
              </p:cNvSpPr>
              <p:nvPr/>
            </p:nvSpPr>
            <p:spPr bwMode="auto">
              <a:xfrm flipH="1" flipV="1">
                <a:off x="3157" y="2947"/>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08" name="Freeform 884"/>
              <p:cNvSpPr>
                <a:spLocks/>
              </p:cNvSpPr>
              <p:nvPr/>
            </p:nvSpPr>
            <p:spPr bwMode="auto">
              <a:xfrm>
                <a:off x="3162" y="2945"/>
                <a:ext cx="27" cy="4"/>
              </a:xfrm>
              <a:custGeom>
                <a:avLst/>
                <a:gdLst>
                  <a:gd name="T0" fmla="*/ 0 w 131"/>
                  <a:gd name="T1" fmla="*/ 3 h 21"/>
                  <a:gd name="T2" fmla="*/ 1 w 131"/>
                  <a:gd name="T3" fmla="*/ 4 h 21"/>
                  <a:gd name="T4" fmla="*/ 2 w 131"/>
                  <a:gd name="T5" fmla="*/ 4 h 21"/>
                  <a:gd name="T6" fmla="*/ 3 w 131"/>
                  <a:gd name="T7" fmla="*/ 4 h 21"/>
                  <a:gd name="T8" fmla="*/ 5 w 131"/>
                  <a:gd name="T9" fmla="*/ 4 h 21"/>
                  <a:gd name="T10" fmla="*/ 6 w 131"/>
                  <a:gd name="T11" fmla="*/ 4 h 21"/>
                  <a:gd name="T12" fmla="*/ 7 w 131"/>
                  <a:gd name="T13" fmla="*/ 4 h 21"/>
                  <a:gd name="T14" fmla="*/ 8 w 131"/>
                  <a:gd name="T15" fmla="*/ 4 h 21"/>
                  <a:gd name="T16" fmla="*/ 9 w 131"/>
                  <a:gd name="T17" fmla="*/ 4 h 21"/>
                  <a:gd name="T18" fmla="*/ 10 w 131"/>
                  <a:gd name="T19" fmla="*/ 4 h 21"/>
                  <a:gd name="T20" fmla="*/ 11 w 131"/>
                  <a:gd name="T21" fmla="*/ 4 h 21"/>
                  <a:gd name="T22" fmla="*/ 13 w 131"/>
                  <a:gd name="T23" fmla="*/ 4 h 21"/>
                  <a:gd name="T24" fmla="*/ 14 w 131"/>
                  <a:gd name="T25" fmla="*/ 4 h 21"/>
                  <a:gd name="T26" fmla="*/ 15 w 131"/>
                  <a:gd name="T27" fmla="*/ 4 h 21"/>
                  <a:gd name="T28" fmla="*/ 16 w 131"/>
                  <a:gd name="T29" fmla="*/ 3 h 21"/>
                  <a:gd name="T30" fmla="*/ 17 w 131"/>
                  <a:gd name="T31" fmla="*/ 3 h 21"/>
                  <a:gd name="T32" fmla="*/ 18 w 131"/>
                  <a:gd name="T33" fmla="*/ 3 h 21"/>
                  <a:gd name="T34" fmla="*/ 19 w 131"/>
                  <a:gd name="T35" fmla="*/ 3 h 21"/>
                  <a:gd name="T36" fmla="*/ 21 w 131"/>
                  <a:gd name="T37" fmla="*/ 2 h 21"/>
                  <a:gd name="T38" fmla="*/ 22 w 131"/>
                  <a:gd name="T39" fmla="*/ 2 h 21"/>
                  <a:gd name="T40" fmla="*/ 23 w 131"/>
                  <a:gd name="T41" fmla="*/ 2 h 21"/>
                  <a:gd name="T42" fmla="*/ 24 w 131"/>
                  <a:gd name="T43" fmla="*/ 1 h 21"/>
                  <a:gd name="T44" fmla="*/ 25 w 131"/>
                  <a:gd name="T45" fmla="*/ 1 h 21"/>
                  <a:gd name="T46" fmla="*/ 26 w 131"/>
                  <a:gd name="T47" fmla="*/ 1 h 21"/>
                  <a:gd name="T48" fmla="*/ 27 w 131"/>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1" h="21">
                    <a:moveTo>
                      <a:pt x="0" y="18"/>
                    </a:moveTo>
                    <a:lnTo>
                      <a:pt x="6" y="19"/>
                    </a:lnTo>
                    <a:lnTo>
                      <a:pt x="11" y="20"/>
                    </a:lnTo>
                    <a:lnTo>
                      <a:pt x="16" y="20"/>
                    </a:lnTo>
                    <a:lnTo>
                      <a:pt x="22" y="21"/>
                    </a:lnTo>
                    <a:lnTo>
                      <a:pt x="28" y="21"/>
                    </a:lnTo>
                    <a:lnTo>
                      <a:pt x="33" y="21"/>
                    </a:lnTo>
                    <a:lnTo>
                      <a:pt x="39" y="21"/>
                    </a:lnTo>
                    <a:lnTo>
                      <a:pt x="44" y="21"/>
                    </a:lnTo>
                    <a:lnTo>
                      <a:pt x="49" y="21"/>
                    </a:lnTo>
                    <a:lnTo>
                      <a:pt x="55" y="21"/>
                    </a:lnTo>
                    <a:lnTo>
                      <a:pt x="61" y="20"/>
                    </a:lnTo>
                    <a:lnTo>
                      <a:pt x="67" y="20"/>
                    </a:lnTo>
                    <a:lnTo>
                      <a:pt x="72" y="19"/>
                    </a:lnTo>
                    <a:lnTo>
                      <a:pt x="78" y="18"/>
                    </a:lnTo>
                    <a:lnTo>
                      <a:pt x="83" y="16"/>
                    </a:lnTo>
                    <a:lnTo>
                      <a:pt x="88" y="15"/>
                    </a:lnTo>
                    <a:lnTo>
                      <a:pt x="94" y="14"/>
                    </a:lnTo>
                    <a:lnTo>
                      <a:pt x="100" y="12"/>
                    </a:lnTo>
                    <a:lnTo>
                      <a:pt x="105" y="11"/>
                    </a:lnTo>
                    <a:lnTo>
                      <a:pt x="111" y="9"/>
                    </a:lnTo>
                    <a:lnTo>
                      <a:pt x="116" y="7"/>
                    </a:lnTo>
                    <a:lnTo>
                      <a:pt x="121" y="5"/>
                    </a:lnTo>
                    <a:lnTo>
                      <a:pt x="126" y="3"/>
                    </a:lnTo>
                    <a:lnTo>
                      <a:pt x="131"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09" name="Freeform 885"/>
              <p:cNvSpPr>
                <a:spLocks/>
              </p:cNvSpPr>
              <p:nvPr/>
            </p:nvSpPr>
            <p:spPr bwMode="auto">
              <a:xfrm>
                <a:off x="3189" y="2931"/>
                <a:ext cx="2" cy="14"/>
              </a:xfrm>
              <a:custGeom>
                <a:avLst/>
                <a:gdLst>
                  <a:gd name="T0" fmla="*/ 0 w 14"/>
                  <a:gd name="T1" fmla="*/ 14 h 68"/>
                  <a:gd name="T2" fmla="*/ 1 w 14"/>
                  <a:gd name="T3" fmla="*/ 11 h 68"/>
                  <a:gd name="T4" fmla="*/ 1 w 14"/>
                  <a:gd name="T5" fmla="*/ 7 h 68"/>
                  <a:gd name="T6" fmla="*/ 2 w 14"/>
                  <a:gd name="T7" fmla="*/ 4 h 68"/>
                  <a:gd name="T8" fmla="*/ 2 w 14"/>
                  <a:gd name="T9" fmla="*/ 0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68">
                    <a:moveTo>
                      <a:pt x="0" y="68"/>
                    </a:moveTo>
                    <a:lnTo>
                      <a:pt x="5" y="51"/>
                    </a:lnTo>
                    <a:lnTo>
                      <a:pt x="8" y="34"/>
                    </a:lnTo>
                    <a:lnTo>
                      <a:pt x="11" y="18"/>
                    </a:lnTo>
                    <a:lnTo>
                      <a:pt x="14"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10" name="Freeform 886"/>
              <p:cNvSpPr>
                <a:spLocks/>
              </p:cNvSpPr>
              <p:nvPr/>
            </p:nvSpPr>
            <p:spPr bwMode="auto">
              <a:xfrm>
                <a:off x="3169" y="2916"/>
                <a:ext cx="22" cy="15"/>
              </a:xfrm>
              <a:custGeom>
                <a:avLst/>
                <a:gdLst>
                  <a:gd name="T0" fmla="*/ 22 w 113"/>
                  <a:gd name="T1" fmla="*/ 15 h 75"/>
                  <a:gd name="T2" fmla="*/ 21 w 113"/>
                  <a:gd name="T3" fmla="*/ 14 h 75"/>
                  <a:gd name="T4" fmla="*/ 21 w 113"/>
                  <a:gd name="T5" fmla="*/ 13 h 75"/>
                  <a:gd name="T6" fmla="*/ 20 w 113"/>
                  <a:gd name="T7" fmla="*/ 12 h 75"/>
                  <a:gd name="T8" fmla="*/ 19 w 113"/>
                  <a:gd name="T9" fmla="*/ 12 h 75"/>
                  <a:gd name="T10" fmla="*/ 18 w 113"/>
                  <a:gd name="T11" fmla="*/ 11 h 75"/>
                  <a:gd name="T12" fmla="*/ 17 w 113"/>
                  <a:gd name="T13" fmla="*/ 10 h 75"/>
                  <a:gd name="T14" fmla="*/ 16 w 113"/>
                  <a:gd name="T15" fmla="*/ 9 h 75"/>
                  <a:gd name="T16" fmla="*/ 16 w 113"/>
                  <a:gd name="T17" fmla="*/ 8 h 75"/>
                  <a:gd name="T18" fmla="*/ 15 w 113"/>
                  <a:gd name="T19" fmla="*/ 8 h 75"/>
                  <a:gd name="T20" fmla="*/ 14 w 113"/>
                  <a:gd name="T21" fmla="*/ 7 h 75"/>
                  <a:gd name="T22" fmla="*/ 13 w 113"/>
                  <a:gd name="T23" fmla="*/ 6 h 75"/>
                  <a:gd name="T24" fmla="*/ 12 w 113"/>
                  <a:gd name="T25" fmla="*/ 6 h 75"/>
                  <a:gd name="T26" fmla="*/ 11 w 113"/>
                  <a:gd name="T27" fmla="*/ 5 h 75"/>
                  <a:gd name="T28" fmla="*/ 10 w 113"/>
                  <a:gd name="T29" fmla="*/ 4 h 75"/>
                  <a:gd name="T30" fmla="*/ 9 w 113"/>
                  <a:gd name="T31" fmla="*/ 4 h 75"/>
                  <a:gd name="T32" fmla="*/ 8 w 113"/>
                  <a:gd name="T33" fmla="*/ 3 h 75"/>
                  <a:gd name="T34" fmla="*/ 7 w 113"/>
                  <a:gd name="T35" fmla="*/ 3 h 75"/>
                  <a:gd name="T36" fmla="*/ 6 w 113"/>
                  <a:gd name="T37" fmla="*/ 2 h 75"/>
                  <a:gd name="T38" fmla="*/ 5 w 113"/>
                  <a:gd name="T39" fmla="*/ 2 h 75"/>
                  <a:gd name="T40" fmla="*/ 4 w 113"/>
                  <a:gd name="T41" fmla="*/ 2 h 75"/>
                  <a:gd name="T42" fmla="*/ 3 w 113"/>
                  <a:gd name="T43" fmla="*/ 1 h 75"/>
                  <a:gd name="T44" fmla="*/ 2 w 113"/>
                  <a:gd name="T45" fmla="*/ 1 h 75"/>
                  <a:gd name="T46" fmla="*/ 1 w 113"/>
                  <a:gd name="T47" fmla="*/ 0 h 75"/>
                  <a:gd name="T48" fmla="*/ 0 w 113"/>
                  <a:gd name="T49" fmla="*/ 0 h 7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3" h="75">
                    <a:moveTo>
                      <a:pt x="113" y="75"/>
                    </a:moveTo>
                    <a:lnTo>
                      <a:pt x="110" y="70"/>
                    </a:lnTo>
                    <a:lnTo>
                      <a:pt x="106" y="66"/>
                    </a:lnTo>
                    <a:lnTo>
                      <a:pt x="101" y="61"/>
                    </a:lnTo>
                    <a:lnTo>
                      <a:pt x="97" y="58"/>
                    </a:lnTo>
                    <a:lnTo>
                      <a:pt x="93" y="54"/>
                    </a:lnTo>
                    <a:lnTo>
                      <a:pt x="88" y="49"/>
                    </a:lnTo>
                    <a:lnTo>
                      <a:pt x="84" y="46"/>
                    </a:lnTo>
                    <a:lnTo>
                      <a:pt x="80" y="42"/>
                    </a:lnTo>
                    <a:lnTo>
                      <a:pt x="75" y="38"/>
                    </a:lnTo>
                    <a:lnTo>
                      <a:pt x="71" y="35"/>
                    </a:lnTo>
                    <a:lnTo>
                      <a:pt x="66" y="31"/>
                    </a:lnTo>
                    <a:lnTo>
                      <a:pt x="61" y="28"/>
                    </a:lnTo>
                    <a:lnTo>
                      <a:pt x="56" y="26"/>
                    </a:lnTo>
                    <a:lnTo>
                      <a:pt x="51" y="22"/>
                    </a:lnTo>
                    <a:lnTo>
                      <a:pt x="46" y="19"/>
                    </a:lnTo>
                    <a:lnTo>
                      <a:pt x="41" y="17"/>
                    </a:lnTo>
                    <a:lnTo>
                      <a:pt x="36" y="15"/>
                    </a:lnTo>
                    <a:lnTo>
                      <a:pt x="32" y="12"/>
                    </a:lnTo>
                    <a:lnTo>
                      <a:pt x="27" y="10"/>
                    </a:lnTo>
                    <a:lnTo>
                      <a:pt x="21" y="8"/>
                    </a:lnTo>
                    <a:lnTo>
                      <a:pt x="15" y="6"/>
                    </a:lnTo>
                    <a:lnTo>
                      <a:pt x="10" y="3"/>
                    </a:lnTo>
                    <a:lnTo>
                      <a:pt x="5" y="2"/>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11" name="Line 887"/>
              <p:cNvSpPr>
                <a:spLocks noChangeShapeType="1"/>
              </p:cNvSpPr>
              <p:nvPr/>
            </p:nvSpPr>
            <p:spPr bwMode="auto">
              <a:xfrm>
                <a:off x="3164" y="2915"/>
                <a:ext cx="5"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2" name="Line 888"/>
              <p:cNvSpPr>
                <a:spLocks noChangeShapeType="1"/>
              </p:cNvSpPr>
              <p:nvPr/>
            </p:nvSpPr>
            <p:spPr bwMode="auto">
              <a:xfrm>
                <a:off x="3153" y="2914"/>
                <a:ext cx="11" cy="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3" name="Line 889"/>
              <p:cNvSpPr>
                <a:spLocks noChangeShapeType="1"/>
              </p:cNvSpPr>
              <p:nvPr/>
            </p:nvSpPr>
            <p:spPr bwMode="auto">
              <a:xfrm flipV="1">
                <a:off x="3152" y="2856"/>
                <a:ext cx="1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4" name="Line 890"/>
              <p:cNvSpPr>
                <a:spLocks noChangeShapeType="1"/>
              </p:cNvSpPr>
              <p:nvPr/>
            </p:nvSpPr>
            <p:spPr bwMode="auto">
              <a:xfrm flipV="1">
                <a:off x="3134" y="2801"/>
                <a:ext cx="10"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5" name="Line 891"/>
              <p:cNvSpPr>
                <a:spLocks noChangeShapeType="1"/>
              </p:cNvSpPr>
              <p:nvPr/>
            </p:nvSpPr>
            <p:spPr bwMode="auto">
              <a:xfrm flipV="1">
                <a:off x="3103" y="2754"/>
                <a:ext cx="7"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6" name="Line 892"/>
              <p:cNvSpPr>
                <a:spLocks noChangeShapeType="1"/>
              </p:cNvSpPr>
              <p:nvPr/>
            </p:nvSpPr>
            <p:spPr bwMode="auto">
              <a:xfrm flipV="1">
                <a:off x="3061" y="2720"/>
                <a:ext cx="4"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7" name="Line 893"/>
              <p:cNvSpPr>
                <a:spLocks noChangeShapeType="1"/>
              </p:cNvSpPr>
              <p:nvPr/>
            </p:nvSpPr>
            <p:spPr bwMode="auto">
              <a:xfrm flipV="1">
                <a:off x="3012" y="2704"/>
                <a:ext cx="1"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8" name="Line 894"/>
              <p:cNvSpPr>
                <a:spLocks noChangeShapeType="1"/>
              </p:cNvSpPr>
              <p:nvPr/>
            </p:nvSpPr>
            <p:spPr bwMode="auto">
              <a:xfrm flipH="1" flipV="1">
                <a:off x="2958" y="2706"/>
                <a:ext cx="2"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19" name="Line 895"/>
              <p:cNvSpPr>
                <a:spLocks noChangeShapeType="1"/>
              </p:cNvSpPr>
              <p:nvPr/>
            </p:nvSpPr>
            <p:spPr bwMode="auto">
              <a:xfrm flipH="1" flipV="1">
                <a:off x="2907" y="2726"/>
                <a:ext cx="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0" name="Line 896"/>
              <p:cNvSpPr>
                <a:spLocks noChangeShapeType="1"/>
              </p:cNvSpPr>
              <p:nvPr/>
            </p:nvSpPr>
            <p:spPr bwMode="auto">
              <a:xfrm flipH="1" flipV="1">
                <a:off x="2864" y="2762"/>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1" name="Line 897"/>
              <p:cNvSpPr>
                <a:spLocks noChangeShapeType="1"/>
              </p:cNvSpPr>
              <p:nvPr/>
            </p:nvSpPr>
            <p:spPr bwMode="auto">
              <a:xfrm flipH="1" flipV="1">
                <a:off x="2833" y="2811"/>
                <a:ext cx="10"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2" name="Line 898"/>
              <p:cNvSpPr>
                <a:spLocks noChangeShapeType="1"/>
              </p:cNvSpPr>
              <p:nvPr/>
            </p:nvSpPr>
            <p:spPr bwMode="auto">
              <a:xfrm flipH="1" flipV="1">
                <a:off x="2818" y="2867"/>
                <a:ext cx="1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3" name="Line 899"/>
              <p:cNvSpPr>
                <a:spLocks noChangeShapeType="1"/>
              </p:cNvSpPr>
              <p:nvPr/>
            </p:nvSpPr>
            <p:spPr bwMode="auto">
              <a:xfrm flipH="1">
                <a:off x="2820" y="2924"/>
                <a:ext cx="10" cy="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4" name="Line 900"/>
              <p:cNvSpPr>
                <a:spLocks noChangeShapeType="1"/>
              </p:cNvSpPr>
              <p:nvPr/>
            </p:nvSpPr>
            <p:spPr bwMode="auto">
              <a:xfrm flipH="1">
                <a:off x="2838" y="2977"/>
                <a:ext cx="9"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5" name="Line 901"/>
              <p:cNvSpPr>
                <a:spLocks noChangeShapeType="1"/>
              </p:cNvSpPr>
              <p:nvPr/>
            </p:nvSpPr>
            <p:spPr bwMode="auto">
              <a:xfrm flipH="1">
                <a:off x="2871" y="3021"/>
                <a:ext cx="7"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6" name="Line 902"/>
              <p:cNvSpPr>
                <a:spLocks noChangeShapeType="1"/>
              </p:cNvSpPr>
              <p:nvPr/>
            </p:nvSpPr>
            <p:spPr bwMode="auto">
              <a:xfrm flipH="1">
                <a:off x="2916" y="3052"/>
                <a:ext cx="5"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7" name="Line 903"/>
              <p:cNvSpPr>
                <a:spLocks noChangeShapeType="1"/>
              </p:cNvSpPr>
              <p:nvPr/>
            </p:nvSpPr>
            <p:spPr bwMode="auto">
              <a:xfrm flipH="1">
                <a:off x="2969" y="3068"/>
                <a:ext cx="1"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8" name="Line 904"/>
              <p:cNvSpPr>
                <a:spLocks noChangeShapeType="1"/>
              </p:cNvSpPr>
              <p:nvPr/>
            </p:nvSpPr>
            <p:spPr bwMode="auto">
              <a:xfrm>
                <a:off x="3021" y="3066"/>
                <a:ext cx="2"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29" name="Line 905"/>
              <p:cNvSpPr>
                <a:spLocks noChangeShapeType="1"/>
              </p:cNvSpPr>
              <p:nvPr/>
            </p:nvSpPr>
            <p:spPr bwMode="auto">
              <a:xfrm>
                <a:off x="3070" y="3047"/>
                <a:ext cx="4"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0" name="Line 906"/>
              <p:cNvSpPr>
                <a:spLocks noChangeShapeType="1"/>
              </p:cNvSpPr>
              <p:nvPr/>
            </p:nvSpPr>
            <p:spPr bwMode="auto">
              <a:xfrm>
                <a:off x="3139" y="2967"/>
                <a:ext cx="9" cy="5"/>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1" name="Line 907"/>
              <p:cNvSpPr>
                <a:spLocks noChangeShapeType="1"/>
              </p:cNvSpPr>
              <p:nvPr/>
            </p:nvSpPr>
            <p:spPr bwMode="auto">
              <a:xfrm flipV="1">
                <a:off x="3155" y="2888"/>
                <a:ext cx="1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2" name="Line 908"/>
              <p:cNvSpPr>
                <a:spLocks noChangeShapeType="1"/>
              </p:cNvSpPr>
              <p:nvPr/>
            </p:nvSpPr>
            <p:spPr bwMode="auto">
              <a:xfrm flipV="1">
                <a:off x="3146" y="2830"/>
                <a:ext cx="9" cy="3"/>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3" name="Line 909"/>
              <p:cNvSpPr>
                <a:spLocks noChangeShapeType="1"/>
              </p:cNvSpPr>
              <p:nvPr/>
            </p:nvSpPr>
            <p:spPr bwMode="auto">
              <a:xfrm flipV="1">
                <a:off x="3122" y="2777"/>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4" name="Line 910"/>
              <p:cNvSpPr>
                <a:spLocks noChangeShapeType="1"/>
              </p:cNvSpPr>
              <p:nvPr/>
            </p:nvSpPr>
            <p:spPr bwMode="auto">
              <a:xfrm flipV="1">
                <a:off x="3085" y="2736"/>
                <a:ext cx="6"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5" name="Line 911"/>
              <p:cNvSpPr>
                <a:spLocks noChangeShapeType="1"/>
              </p:cNvSpPr>
              <p:nvPr/>
            </p:nvSpPr>
            <p:spPr bwMode="auto">
              <a:xfrm flipV="1">
                <a:off x="3039" y="2711"/>
                <a:ext cx="3"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6" name="Line 912"/>
              <p:cNvSpPr>
                <a:spLocks noChangeShapeType="1"/>
              </p:cNvSpPr>
              <p:nvPr/>
            </p:nvSpPr>
            <p:spPr bwMode="auto">
              <a:xfrm flipH="1" flipV="1">
                <a:off x="2988" y="2702"/>
                <a:ext cx="0" cy="1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7" name="Line 913"/>
              <p:cNvSpPr>
                <a:spLocks noChangeShapeType="1"/>
              </p:cNvSpPr>
              <p:nvPr/>
            </p:nvSpPr>
            <p:spPr bwMode="auto">
              <a:xfrm flipH="1" flipV="1">
                <a:off x="2934" y="2713"/>
                <a:ext cx="3" cy="1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8" name="Line 914"/>
              <p:cNvSpPr>
                <a:spLocks noChangeShapeType="1"/>
              </p:cNvSpPr>
              <p:nvPr/>
            </p:nvSpPr>
            <p:spPr bwMode="auto">
              <a:xfrm flipH="1" flipV="1">
                <a:off x="2886" y="2741"/>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39" name="Line 915"/>
              <p:cNvSpPr>
                <a:spLocks noChangeShapeType="1"/>
              </p:cNvSpPr>
              <p:nvPr/>
            </p:nvSpPr>
            <p:spPr bwMode="auto">
              <a:xfrm flipH="1" flipV="1">
                <a:off x="2848" y="2783"/>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0" name="Line 916"/>
              <p:cNvSpPr>
                <a:spLocks noChangeShapeType="1"/>
              </p:cNvSpPr>
              <p:nvPr/>
            </p:nvSpPr>
            <p:spPr bwMode="auto">
              <a:xfrm flipH="1" flipV="1">
                <a:off x="2824" y="2836"/>
                <a:ext cx="10"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1" name="Line 917"/>
              <p:cNvSpPr>
                <a:spLocks noChangeShapeType="1"/>
              </p:cNvSpPr>
              <p:nvPr/>
            </p:nvSpPr>
            <p:spPr bwMode="auto">
              <a:xfrm flipH="1">
                <a:off x="2817" y="2895"/>
                <a:ext cx="1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2" name="Line 918"/>
              <p:cNvSpPr>
                <a:spLocks noChangeShapeType="1"/>
              </p:cNvSpPr>
              <p:nvPr/>
            </p:nvSpPr>
            <p:spPr bwMode="auto">
              <a:xfrm flipH="1">
                <a:off x="2826" y="2949"/>
                <a:ext cx="10"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3" name="Line 919"/>
              <p:cNvSpPr>
                <a:spLocks noChangeShapeType="1"/>
              </p:cNvSpPr>
              <p:nvPr/>
            </p:nvSpPr>
            <p:spPr bwMode="auto">
              <a:xfrm flipH="1">
                <a:off x="2852" y="2998"/>
                <a:ext cx="8"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4" name="Line 920"/>
              <p:cNvSpPr>
                <a:spLocks noChangeShapeType="1"/>
              </p:cNvSpPr>
              <p:nvPr/>
            </p:nvSpPr>
            <p:spPr bwMode="auto">
              <a:xfrm flipH="1">
                <a:off x="2891" y="3037"/>
                <a:ext cx="6"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5" name="Line 921"/>
              <p:cNvSpPr>
                <a:spLocks noChangeShapeType="1"/>
              </p:cNvSpPr>
              <p:nvPr/>
            </p:nvSpPr>
            <p:spPr bwMode="auto">
              <a:xfrm flipH="1">
                <a:off x="2940" y="3061"/>
                <a:ext cx="3"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6" name="Line 922"/>
              <p:cNvSpPr>
                <a:spLocks noChangeShapeType="1"/>
              </p:cNvSpPr>
              <p:nvPr/>
            </p:nvSpPr>
            <p:spPr bwMode="auto">
              <a:xfrm>
                <a:off x="2994" y="3069"/>
                <a:ext cx="0"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7" name="Line 923"/>
              <p:cNvSpPr>
                <a:spLocks noChangeShapeType="1"/>
              </p:cNvSpPr>
              <p:nvPr/>
            </p:nvSpPr>
            <p:spPr bwMode="auto">
              <a:xfrm>
                <a:off x="3044" y="3059"/>
                <a:ext cx="4" cy="11"/>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8" name="Line 924"/>
              <p:cNvSpPr>
                <a:spLocks noChangeShapeType="1"/>
              </p:cNvSpPr>
              <p:nvPr/>
            </p:nvSpPr>
            <p:spPr bwMode="auto">
              <a:xfrm>
                <a:off x="3125" y="2993"/>
                <a:ext cx="9" cy="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49" name="Line 925"/>
              <p:cNvSpPr>
                <a:spLocks noChangeShapeType="1"/>
              </p:cNvSpPr>
              <p:nvPr/>
            </p:nvSpPr>
            <p:spPr bwMode="auto">
              <a:xfrm>
                <a:off x="3148" y="2943"/>
                <a:ext cx="9"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50" name="Freeform 926"/>
              <p:cNvSpPr>
                <a:spLocks/>
              </p:cNvSpPr>
              <p:nvPr/>
            </p:nvSpPr>
            <p:spPr bwMode="auto">
              <a:xfrm>
                <a:off x="3153" y="2888"/>
                <a:ext cx="2" cy="26"/>
              </a:xfrm>
              <a:custGeom>
                <a:avLst/>
                <a:gdLst>
                  <a:gd name="T0" fmla="*/ 0 w 6"/>
                  <a:gd name="T1" fmla="*/ 26 h 129"/>
                  <a:gd name="T2" fmla="*/ 1 w 6"/>
                  <a:gd name="T3" fmla="*/ 20 h 129"/>
                  <a:gd name="T4" fmla="*/ 2 w 6"/>
                  <a:gd name="T5" fmla="*/ 13 h 129"/>
                  <a:gd name="T6" fmla="*/ 2 w 6"/>
                  <a:gd name="T7" fmla="*/ 6 h 129"/>
                  <a:gd name="T8" fmla="*/ 2 w 6"/>
                  <a:gd name="T9" fmla="*/ 0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9">
                    <a:moveTo>
                      <a:pt x="0" y="129"/>
                    </a:moveTo>
                    <a:lnTo>
                      <a:pt x="3" y="97"/>
                    </a:lnTo>
                    <a:lnTo>
                      <a:pt x="5" y="65"/>
                    </a:lnTo>
                    <a:lnTo>
                      <a:pt x="6" y="32"/>
                    </a:lnTo>
                    <a:lnTo>
                      <a:pt x="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1" name="Freeform 927"/>
              <p:cNvSpPr>
                <a:spLocks/>
              </p:cNvSpPr>
              <p:nvPr/>
            </p:nvSpPr>
            <p:spPr bwMode="auto">
              <a:xfrm>
                <a:off x="3146" y="2833"/>
                <a:ext cx="6" cy="25"/>
              </a:xfrm>
              <a:custGeom>
                <a:avLst/>
                <a:gdLst>
                  <a:gd name="T0" fmla="*/ 6 w 31"/>
                  <a:gd name="T1" fmla="*/ 25 h 125"/>
                  <a:gd name="T2" fmla="*/ 5 w 31"/>
                  <a:gd name="T3" fmla="*/ 19 h 125"/>
                  <a:gd name="T4" fmla="*/ 3 w 31"/>
                  <a:gd name="T5" fmla="*/ 12 h 125"/>
                  <a:gd name="T6" fmla="*/ 2 w 31"/>
                  <a:gd name="T7" fmla="*/ 6 h 125"/>
                  <a:gd name="T8" fmla="*/ 0 w 31"/>
                  <a:gd name="T9" fmla="*/ 0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25">
                    <a:moveTo>
                      <a:pt x="31" y="125"/>
                    </a:moveTo>
                    <a:lnTo>
                      <a:pt x="24" y="93"/>
                    </a:lnTo>
                    <a:lnTo>
                      <a:pt x="17" y="62"/>
                    </a:lnTo>
                    <a:lnTo>
                      <a:pt x="9" y="31"/>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2" name="Freeform 928"/>
              <p:cNvSpPr>
                <a:spLocks/>
              </p:cNvSpPr>
              <p:nvPr/>
            </p:nvSpPr>
            <p:spPr bwMode="auto">
              <a:xfrm>
                <a:off x="3122" y="2784"/>
                <a:ext cx="12" cy="22"/>
              </a:xfrm>
              <a:custGeom>
                <a:avLst/>
                <a:gdLst>
                  <a:gd name="T0" fmla="*/ 12 w 63"/>
                  <a:gd name="T1" fmla="*/ 22 h 108"/>
                  <a:gd name="T2" fmla="*/ 9 w 63"/>
                  <a:gd name="T3" fmla="*/ 16 h 108"/>
                  <a:gd name="T4" fmla="*/ 6 w 63"/>
                  <a:gd name="T5" fmla="*/ 11 h 108"/>
                  <a:gd name="T6" fmla="*/ 3 w 63"/>
                  <a:gd name="T7" fmla="*/ 5 h 108"/>
                  <a:gd name="T8" fmla="*/ 0 w 63"/>
                  <a:gd name="T9" fmla="*/ 0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108">
                    <a:moveTo>
                      <a:pt x="63" y="108"/>
                    </a:moveTo>
                    <a:lnTo>
                      <a:pt x="49" y="80"/>
                    </a:lnTo>
                    <a:lnTo>
                      <a:pt x="34" y="52"/>
                    </a:lnTo>
                    <a:lnTo>
                      <a:pt x="17" y="26"/>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3" name="Freeform 929"/>
              <p:cNvSpPr>
                <a:spLocks/>
              </p:cNvSpPr>
              <p:nvPr/>
            </p:nvSpPr>
            <p:spPr bwMode="auto">
              <a:xfrm>
                <a:off x="3085" y="2746"/>
                <a:ext cx="18" cy="16"/>
              </a:xfrm>
              <a:custGeom>
                <a:avLst/>
                <a:gdLst>
                  <a:gd name="T0" fmla="*/ 18 w 92"/>
                  <a:gd name="T1" fmla="*/ 16 h 83"/>
                  <a:gd name="T2" fmla="*/ 14 w 92"/>
                  <a:gd name="T3" fmla="*/ 12 h 83"/>
                  <a:gd name="T4" fmla="*/ 9 w 92"/>
                  <a:gd name="T5" fmla="*/ 8 h 83"/>
                  <a:gd name="T6" fmla="*/ 5 w 92"/>
                  <a:gd name="T7" fmla="*/ 4 h 83"/>
                  <a:gd name="T8" fmla="*/ 0 w 92"/>
                  <a:gd name="T9" fmla="*/ 0 h 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83">
                    <a:moveTo>
                      <a:pt x="92" y="83"/>
                    </a:moveTo>
                    <a:lnTo>
                      <a:pt x="70" y="60"/>
                    </a:lnTo>
                    <a:lnTo>
                      <a:pt x="47" y="39"/>
                    </a:lnTo>
                    <a:lnTo>
                      <a:pt x="23" y="19"/>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4" name="Freeform 930"/>
              <p:cNvSpPr>
                <a:spLocks/>
              </p:cNvSpPr>
              <p:nvPr/>
            </p:nvSpPr>
            <p:spPr bwMode="auto">
              <a:xfrm>
                <a:off x="3039" y="2721"/>
                <a:ext cx="22" cy="10"/>
              </a:xfrm>
              <a:custGeom>
                <a:avLst/>
                <a:gdLst>
                  <a:gd name="T0" fmla="*/ 22 w 111"/>
                  <a:gd name="T1" fmla="*/ 10 h 47"/>
                  <a:gd name="T2" fmla="*/ 17 w 111"/>
                  <a:gd name="T3" fmla="*/ 7 h 47"/>
                  <a:gd name="T4" fmla="*/ 11 w 111"/>
                  <a:gd name="T5" fmla="*/ 4 h 47"/>
                  <a:gd name="T6" fmla="*/ 6 w 111"/>
                  <a:gd name="T7" fmla="*/ 2 h 47"/>
                  <a:gd name="T8" fmla="*/ 0 w 111"/>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47">
                    <a:moveTo>
                      <a:pt x="111" y="47"/>
                    </a:moveTo>
                    <a:lnTo>
                      <a:pt x="84" y="33"/>
                    </a:lnTo>
                    <a:lnTo>
                      <a:pt x="56" y="21"/>
                    </a:lnTo>
                    <a:lnTo>
                      <a:pt x="29" y="1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5" name="Freeform 931"/>
              <p:cNvSpPr>
                <a:spLocks/>
              </p:cNvSpPr>
              <p:nvPr/>
            </p:nvSpPr>
            <p:spPr bwMode="auto">
              <a:xfrm>
                <a:off x="2988" y="2714"/>
                <a:ext cx="24" cy="1"/>
              </a:xfrm>
              <a:custGeom>
                <a:avLst/>
                <a:gdLst>
                  <a:gd name="T0" fmla="*/ 24 w 119"/>
                  <a:gd name="T1" fmla="*/ 1 h 7"/>
                  <a:gd name="T2" fmla="*/ 18 w 119"/>
                  <a:gd name="T3" fmla="*/ 0 h 7"/>
                  <a:gd name="T4" fmla="*/ 12 w 119"/>
                  <a:gd name="T5" fmla="*/ 0 h 7"/>
                  <a:gd name="T6" fmla="*/ 6 w 119"/>
                  <a:gd name="T7" fmla="*/ 0 h 7"/>
                  <a:gd name="T8" fmla="*/ 0 w 11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9" h="7">
                    <a:moveTo>
                      <a:pt x="119" y="7"/>
                    </a:moveTo>
                    <a:lnTo>
                      <a:pt x="89" y="3"/>
                    </a:lnTo>
                    <a:lnTo>
                      <a:pt x="60" y="1"/>
                    </a:lnTo>
                    <a:lnTo>
                      <a:pt x="30" y="0"/>
                    </a:lnTo>
                    <a:lnTo>
                      <a:pt x="0"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6" name="Freeform 932"/>
              <p:cNvSpPr>
                <a:spLocks/>
              </p:cNvSpPr>
              <p:nvPr/>
            </p:nvSpPr>
            <p:spPr bwMode="auto">
              <a:xfrm>
                <a:off x="2937" y="2717"/>
                <a:ext cx="23" cy="6"/>
              </a:xfrm>
              <a:custGeom>
                <a:avLst/>
                <a:gdLst>
                  <a:gd name="T0" fmla="*/ 23 w 115"/>
                  <a:gd name="T1" fmla="*/ 0 h 34"/>
                  <a:gd name="T2" fmla="*/ 17 w 115"/>
                  <a:gd name="T3" fmla="*/ 1 h 34"/>
                  <a:gd name="T4" fmla="*/ 11 w 115"/>
                  <a:gd name="T5" fmla="*/ 3 h 34"/>
                  <a:gd name="T6" fmla="*/ 6 w 115"/>
                  <a:gd name="T7" fmla="*/ 4 h 34"/>
                  <a:gd name="T8" fmla="*/ 0 w 115"/>
                  <a:gd name="T9" fmla="*/ 6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 h="34">
                    <a:moveTo>
                      <a:pt x="115" y="0"/>
                    </a:moveTo>
                    <a:lnTo>
                      <a:pt x="86" y="7"/>
                    </a:lnTo>
                    <a:lnTo>
                      <a:pt x="57" y="15"/>
                    </a:lnTo>
                    <a:lnTo>
                      <a:pt x="28" y="24"/>
                    </a:lnTo>
                    <a:lnTo>
                      <a:pt x="0" y="3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7" name="Freeform 933"/>
              <p:cNvSpPr>
                <a:spLocks/>
              </p:cNvSpPr>
              <p:nvPr/>
            </p:nvSpPr>
            <p:spPr bwMode="auto">
              <a:xfrm>
                <a:off x="2892" y="2736"/>
                <a:ext cx="20" cy="14"/>
              </a:xfrm>
              <a:custGeom>
                <a:avLst/>
                <a:gdLst>
                  <a:gd name="T0" fmla="*/ 20 w 99"/>
                  <a:gd name="T1" fmla="*/ 0 h 70"/>
                  <a:gd name="T2" fmla="*/ 15 w 99"/>
                  <a:gd name="T3" fmla="*/ 3 h 70"/>
                  <a:gd name="T4" fmla="*/ 10 w 99"/>
                  <a:gd name="T5" fmla="*/ 6 h 70"/>
                  <a:gd name="T6" fmla="*/ 5 w 99"/>
                  <a:gd name="T7" fmla="*/ 10 h 70"/>
                  <a:gd name="T8" fmla="*/ 0 w 99"/>
                  <a:gd name="T9" fmla="*/ 14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70">
                    <a:moveTo>
                      <a:pt x="99" y="0"/>
                    </a:moveTo>
                    <a:lnTo>
                      <a:pt x="74" y="16"/>
                    </a:lnTo>
                    <a:lnTo>
                      <a:pt x="48" y="32"/>
                    </a:lnTo>
                    <a:lnTo>
                      <a:pt x="23" y="51"/>
                    </a:lnTo>
                    <a:lnTo>
                      <a:pt x="0" y="7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8" name="Freeform 934"/>
              <p:cNvSpPr>
                <a:spLocks/>
              </p:cNvSpPr>
              <p:nvPr/>
            </p:nvSpPr>
            <p:spPr bwMode="auto">
              <a:xfrm>
                <a:off x="2856" y="2769"/>
                <a:ext cx="16" cy="21"/>
              </a:xfrm>
              <a:custGeom>
                <a:avLst/>
                <a:gdLst>
                  <a:gd name="T0" fmla="*/ 16 w 76"/>
                  <a:gd name="T1" fmla="*/ 0 h 101"/>
                  <a:gd name="T2" fmla="*/ 12 w 76"/>
                  <a:gd name="T3" fmla="*/ 5 h 101"/>
                  <a:gd name="T4" fmla="*/ 8 w 76"/>
                  <a:gd name="T5" fmla="*/ 10 h 101"/>
                  <a:gd name="T6" fmla="*/ 4 w 76"/>
                  <a:gd name="T7" fmla="*/ 16 h 101"/>
                  <a:gd name="T8" fmla="*/ 0 w 76"/>
                  <a:gd name="T9" fmla="*/ 21 h 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6" h="101">
                    <a:moveTo>
                      <a:pt x="76" y="0"/>
                    </a:moveTo>
                    <a:lnTo>
                      <a:pt x="55" y="25"/>
                    </a:lnTo>
                    <a:lnTo>
                      <a:pt x="36" y="49"/>
                    </a:lnTo>
                    <a:lnTo>
                      <a:pt x="18" y="75"/>
                    </a:lnTo>
                    <a:lnTo>
                      <a:pt x="0" y="101"/>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59" name="Freeform 935"/>
              <p:cNvSpPr>
                <a:spLocks/>
              </p:cNvSpPr>
              <p:nvPr/>
            </p:nvSpPr>
            <p:spPr bwMode="auto">
              <a:xfrm>
                <a:off x="2834" y="2816"/>
                <a:ext cx="9" cy="24"/>
              </a:xfrm>
              <a:custGeom>
                <a:avLst/>
                <a:gdLst>
                  <a:gd name="T0" fmla="*/ 9 w 43"/>
                  <a:gd name="T1" fmla="*/ 0 h 120"/>
                  <a:gd name="T2" fmla="*/ 6 w 43"/>
                  <a:gd name="T3" fmla="*/ 6 h 120"/>
                  <a:gd name="T4" fmla="*/ 4 w 43"/>
                  <a:gd name="T5" fmla="*/ 12 h 120"/>
                  <a:gd name="T6" fmla="*/ 2 w 43"/>
                  <a:gd name="T7" fmla="*/ 18 h 120"/>
                  <a:gd name="T8" fmla="*/ 0 w 43"/>
                  <a:gd name="T9" fmla="*/ 24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120">
                    <a:moveTo>
                      <a:pt x="43" y="0"/>
                    </a:moveTo>
                    <a:lnTo>
                      <a:pt x="31" y="29"/>
                    </a:lnTo>
                    <a:lnTo>
                      <a:pt x="20" y="59"/>
                    </a:lnTo>
                    <a:lnTo>
                      <a:pt x="9" y="89"/>
                    </a:lnTo>
                    <a:lnTo>
                      <a:pt x="0" y="12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0" name="Freeform 936"/>
              <p:cNvSpPr>
                <a:spLocks/>
              </p:cNvSpPr>
              <p:nvPr/>
            </p:nvSpPr>
            <p:spPr bwMode="auto">
              <a:xfrm>
                <a:off x="2827" y="2869"/>
                <a:ext cx="1" cy="26"/>
              </a:xfrm>
              <a:custGeom>
                <a:avLst/>
                <a:gdLst>
                  <a:gd name="T0" fmla="*/ 1 w 6"/>
                  <a:gd name="T1" fmla="*/ 0 h 129"/>
                  <a:gd name="T2" fmla="*/ 1 w 6"/>
                  <a:gd name="T3" fmla="*/ 6 h 129"/>
                  <a:gd name="T4" fmla="*/ 0 w 6"/>
                  <a:gd name="T5" fmla="*/ 13 h 129"/>
                  <a:gd name="T6" fmla="*/ 0 w 6"/>
                  <a:gd name="T7" fmla="*/ 20 h 129"/>
                  <a:gd name="T8" fmla="*/ 0 w 6"/>
                  <a:gd name="T9" fmla="*/ 26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9">
                    <a:moveTo>
                      <a:pt x="6" y="0"/>
                    </a:moveTo>
                    <a:lnTo>
                      <a:pt x="3" y="32"/>
                    </a:lnTo>
                    <a:lnTo>
                      <a:pt x="1" y="65"/>
                    </a:lnTo>
                    <a:lnTo>
                      <a:pt x="0" y="97"/>
                    </a:lnTo>
                    <a:lnTo>
                      <a:pt x="0" y="12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1" name="Freeform 937"/>
              <p:cNvSpPr>
                <a:spLocks/>
              </p:cNvSpPr>
              <p:nvPr/>
            </p:nvSpPr>
            <p:spPr bwMode="auto">
              <a:xfrm>
                <a:off x="2830" y="2924"/>
                <a:ext cx="6" cy="25"/>
              </a:xfrm>
              <a:custGeom>
                <a:avLst/>
                <a:gdLst>
                  <a:gd name="T0" fmla="*/ 0 w 31"/>
                  <a:gd name="T1" fmla="*/ 0 h 125"/>
                  <a:gd name="T2" fmla="*/ 1 w 31"/>
                  <a:gd name="T3" fmla="*/ 6 h 125"/>
                  <a:gd name="T4" fmla="*/ 3 w 31"/>
                  <a:gd name="T5" fmla="*/ 13 h 125"/>
                  <a:gd name="T6" fmla="*/ 4 w 31"/>
                  <a:gd name="T7" fmla="*/ 19 h 125"/>
                  <a:gd name="T8" fmla="*/ 6 w 31"/>
                  <a:gd name="T9" fmla="*/ 25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25">
                    <a:moveTo>
                      <a:pt x="0" y="0"/>
                    </a:moveTo>
                    <a:lnTo>
                      <a:pt x="7" y="32"/>
                    </a:lnTo>
                    <a:lnTo>
                      <a:pt x="14" y="63"/>
                    </a:lnTo>
                    <a:lnTo>
                      <a:pt x="22" y="94"/>
                    </a:lnTo>
                    <a:lnTo>
                      <a:pt x="31" y="125"/>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2" name="Freeform 938"/>
              <p:cNvSpPr>
                <a:spLocks/>
              </p:cNvSpPr>
              <p:nvPr/>
            </p:nvSpPr>
            <p:spPr bwMode="auto">
              <a:xfrm>
                <a:off x="2847" y="2977"/>
                <a:ext cx="13" cy="21"/>
              </a:xfrm>
              <a:custGeom>
                <a:avLst/>
                <a:gdLst>
                  <a:gd name="T0" fmla="*/ 0 w 64"/>
                  <a:gd name="T1" fmla="*/ 0 h 108"/>
                  <a:gd name="T2" fmla="*/ 3 w 64"/>
                  <a:gd name="T3" fmla="*/ 5 h 108"/>
                  <a:gd name="T4" fmla="*/ 6 w 64"/>
                  <a:gd name="T5" fmla="*/ 11 h 108"/>
                  <a:gd name="T6" fmla="*/ 10 w 64"/>
                  <a:gd name="T7" fmla="*/ 16 h 108"/>
                  <a:gd name="T8" fmla="*/ 13 w 64"/>
                  <a:gd name="T9" fmla="*/ 21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08">
                    <a:moveTo>
                      <a:pt x="0" y="0"/>
                    </a:moveTo>
                    <a:lnTo>
                      <a:pt x="14" y="28"/>
                    </a:lnTo>
                    <a:lnTo>
                      <a:pt x="30" y="56"/>
                    </a:lnTo>
                    <a:lnTo>
                      <a:pt x="47" y="83"/>
                    </a:lnTo>
                    <a:lnTo>
                      <a:pt x="64" y="108"/>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3" name="Freeform 939"/>
              <p:cNvSpPr>
                <a:spLocks/>
              </p:cNvSpPr>
              <p:nvPr/>
            </p:nvSpPr>
            <p:spPr bwMode="auto">
              <a:xfrm>
                <a:off x="2878" y="3021"/>
                <a:ext cx="19" cy="16"/>
              </a:xfrm>
              <a:custGeom>
                <a:avLst/>
                <a:gdLst>
                  <a:gd name="T0" fmla="*/ 0 w 92"/>
                  <a:gd name="T1" fmla="*/ 0 h 82"/>
                  <a:gd name="T2" fmla="*/ 5 w 92"/>
                  <a:gd name="T3" fmla="*/ 4 h 82"/>
                  <a:gd name="T4" fmla="*/ 9 w 92"/>
                  <a:gd name="T5" fmla="*/ 8 h 82"/>
                  <a:gd name="T6" fmla="*/ 14 w 92"/>
                  <a:gd name="T7" fmla="*/ 12 h 82"/>
                  <a:gd name="T8" fmla="*/ 19 w 92"/>
                  <a:gd name="T9" fmla="*/ 16 h 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82">
                    <a:moveTo>
                      <a:pt x="0" y="0"/>
                    </a:moveTo>
                    <a:lnTo>
                      <a:pt x="22" y="22"/>
                    </a:lnTo>
                    <a:lnTo>
                      <a:pt x="45" y="43"/>
                    </a:lnTo>
                    <a:lnTo>
                      <a:pt x="69" y="63"/>
                    </a:lnTo>
                    <a:lnTo>
                      <a:pt x="92" y="82"/>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4" name="Freeform 940"/>
              <p:cNvSpPr>
                <a:spLocks/>
              </p:cNvSpPr>
              <p:nvPr/>
            </p:nvSpPr>
            <p:spPr bwMode="auto">
              <a:xfrm>
                <a:off x="2921" y="3052"/>
                <a:ext cx="22" cy="9"/>
              </a:xfrm>
              <a:custGeom>
                <a:avLst/>
                <a:gdLst>
                  <a:gd name="T0" fmla="*/ 0 w 111"/>
                  <a:gd name="T1" fmla="*/ 0 h 46"/>
                  <a:gd name="T2" fmla="*/ 5 w 111"/>
                  <a:gd name="T3" fmla="*/ 3 h 46"/>
                  <a:gd name="T4" fmla="*/ 11 w 111"/>
                  <a:gd name="T5" fmla="*/ 5 h 46"/>
                  <a:gd name="T6" fmla="*/ 16 w 111"/>
                  <a:gd name="T7" fmla="*/ 7 h 46"/>
                  <a:gd name="T8" fmla="*/ 22 w 111"/>
                  <a:gd name="T9" fmla="*/ 9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46">
                    <a:moveTo>
                      <a:pt x="0" y="0"/>
                    </a:moveTo>
                    <a:lnTo>
                      <a:pt x="27" y="13"/>
                    </a:lnTo>
                    <a:lnTo>
                      <a:pt x="55" y="25"/>
                    </a:lnTo>
                    <a:lnTo>
                      <a:pt x="83" y="36"/>
                    </a:lnTo>
                    <a:lnTo>
                      <a:pt x="111" y="4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5" name="Freeform 941"/>
              <p:cNvSpPr>
                <a:spLocks/>
              </p:cNvSpPr>
              <p:nvPr/>
            </p:nvSpPr>
            <p:spPr bwMode="auto">
              <a:xfrm>
                <a:off x="2970" y="3068"/>
                <a:ext cx="24" cy="1"/>
              </a:xfrm>
              <a:custGeom>
                <a:avLst/>
                <a:gdLst>
                  <a:gd name="T0" fmla="*/ 0 w 119"/>
                  <a:gd name="T1" fmla="*/ 0 h 6"/>
                  <a:gd name="T2" fmla="*/ 6 w 119"/>
                  <a:gd name="T3" fmla="*/ 1 h 6"/>
                  <a:gd name="T4" fmla="*/ 12 w 119"/>
                  <a:gd name="T5" fmla="*/ 1 h 6"/>
                  <a:gd name="T6" fmla="*/ 18 w 119"/>
                  <a:gd name="T7" fmla="*/ 1 h 6"/>
                  <a:gd name="T8" fmla="*/ 24 w 119"/>
                  <a:gd name="T9" fmla="*/ 1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9" h="6">
                    <a:moveTo>
                      <a:pt x="0" y="0"/>
                    </a:moveTo>
                    <a:lnTo>
                      <a:pt x="30" y="3"/>
                    </a:lnTo>
                    <a:lnTo>
                      <a:pt x="59" y="5"/>
                    </a:lnTo>
                    <a:lnTo>
                      <a:pt x="89" y="6"/>
                    </a:lnTo>
                    <a:lnTo>
                      <a:pt x="119" y="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6" name="Freeform 942"/>
              <p:cNvSpPr>
                <a:spLocks/>
              </p:cNvSpPr>
              <p:nvPr/>
            </p:nvSpPr>
            <p:spPr bwMode="auto">
              <a:xfrm>
                <a:off x="3021" y="3059"/>
                <a:ext cx="23" cy="7"/>
              </a:xfrm>
              <a:custGeom>
                <a:avLst/>
                <a:gdLst>
                  <a:gd name="T0" fmla="*/ 0 w 115"/>
                  <a:gd name="T1" fmla="*/ 7 h 34"/>
                  <a:gd name="T2" fmla="*/ 6 w 115"/>
                  <a:gd name="T3" fmla="*/ 6 h 34"/>
                  <a:gd name="T4" fmla="*/ 12 w 115"/>
                  <a:gd name="T5" fmla="*/ 4 h 34"/>
                  <a:gd name="T6" fmla="*/ 17 w 115"/>
                  <a:gd name="T7" fmla="*/ 2 h 34"/>
                  <a:gd name="T8" fmla="*/ 23 w 115"/>
                  <a:gd name="T9" fmla="*/ 0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 h="34">
                    <a:moveTo>
                      <a:pt x="0" y="34"/>
                    </a:moveTo>
                    <a:lnTo>
                      <a:pt x="28" y="27"/>
                    </a:lnTo>
                    <a:lnTo>
                      <a:pt x="58" y="19"/>
                    </a:lnTo>
                    <a:lnTo>
                      <a:pt x="86" y="10"/>
                    </a:lnTo>
                    <a:lnTo>
                      <a:pt x="11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7" name="Freeform 943"/>
              <p:cNvSpPr>
                <a:spLocks/>
              </p:cNvSpPr>
              <p:nvPr/>
            </p:nvSpPr>
            <p:spPr bwMode="auto">
              <a:xfrm>
                <a:off x="3070" y="3033"/>
                <a:ext cx="19" cy="14"/>
              </a:xfrm>
              <a:custGeom>
                <a:avLst/>
                <a:gdLst>
                  <a:gd name="T0" fmla="*/ 0 w 99"/>
                  <a:gd name="T1" fmla="*/ 14 h 70"/>
                  <a:gd name="T2" fmla="*/ 5 w 99"/>
                  <a:gd name="T3" fmla="*/ 11 h 70"/>
                  <a:gd name="T4" fmla="*/ 10 w 99"/>
                  <a:gd name="T5" fmla="*/ 8 h 70"/>
                  <a:gd name="T6" fmla="*/ 15 w 99"/>
                  <a:gd name="T7" fmla="*/ 4 h 70"/>
                  <a:gd name="T8" fmla="*/ 19 w 99"/>
                  <a:gd name="T9" fmla="*/ 0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70">
                    <a:moveTo>
                      <a:pt x="0" y="70"/>
                    </a:moveTo>
                    <a:lnTo>
                      <a:pt x="26" y="55"/>
                    </a:lnTo>
                    <a:lnTo>
                      <a:pt x="51" y="38"/>
                    </a:lnTo>
                    <a:lnTo>
                      <a:pt x="76" y="20"/>
                    </a:lnTo>
                    <a:lnTo>
                      <a:pt x="99"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8" name="Freeform 944"/>
              <p:cNvSpPr>
                <a:spLocks/>
              </p:cNvSpPr>
              <p:nvPr/>
            </p:nvSpPr>
            <p:spPr bwMode="auto">
              <a:xfrm>
                <a:off x="3110" y="2993"/>
                <a:ext cx="15" cy="20"/>
              </a:xfrm>
              <a:custGeom>
                <a:avLst/>
                <a:gdLst>
                  <a:gd name="T0" fmla="*/ 0 w 75"/>
                  <a:gd name="T1" fmla="*/ 20 h 100"/>
                  <a:gd name="T2" fmla="*/ 4 w 75"/>
                  <a:gd name="T3" fmla="*/ 15 h 100"/>
                  <a:gd name="T4" fmla="*/ 8 w 75"/>
                  <a:gd name="T5" fmla="*/ 10 h 100"/>
                  <a:gd name="T6" fmla="*/ 12 w 75"/>
                  <a:gd name="T7" fmla="*/ 5 h 100"/>
                  <a:gd name="T8" fmla="*/ 15 w 75"/>
                  <a:gd name="T9" fmla="*/ 0 h 1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100">
                    <a:moveTo>
                      <a:pt x="0" y="100"/>
                    </a:moveTo>
                    <a:lnTo>
                      <a:pt x="20" y="75"/>
                    </a:lnTo>
                    <a:lnTo>
                      <a:pt x="39" y="51"/>
                    </a:lnTo>
                    <a:lnTo>
                      <a:pt x="58" y="25"/>
                    </a:lnTo>
                    <a:lnTo>
                      <a:pt x="75"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69" name="Freeform 945"/>
              <p:cNvSpPr>
                <a:spLocks/>
              </p:cNvSpPr>
              <p:nvPr/>
            </p:nvSpPr>
            <p:spPr bwMode="auto">
              <a:xfrm>
                <a:off x="3139" y="2943"/>
                <a:ext cx="9" cy="24"/>
              </a:xfrm>
              <a:custGeom>
                <a:avLst/>
                <a:gdLst>
                  <a:gd name="T0" fmla="*/ 0 w 43"/>
                  <a:gd name="T1" fmla="*/ 24 h 120"/>
                  <a:gd name="T2" fmla="*/ 3 w 43"/>
                  <a:gd name="T3" fmla="*/ 18 h 120"/>
                  <a:gd name="T4" fmla="*/ 5 w 43"/>
                  <a:gd name="T5" fmla="*/ 12 h 120"/>
                  <a:gd name="T6" fmla="*/ 7 w 43"/>
                  <a:gd name="T7" fmla="*/ 6 h 120"/>
                  <a:gd name="T8" fmla="*/ 9 w 43"/>
                  <a:gd name="T9" fmla="*/ 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120">
                    <a:moveTo>
                      <a:pt x="0" y="120"/>
                    </a:moveTo>
                    <a:lnTo>
                      <a:pt x="12" y="91"/>
                    </a:lnTo>
                    <a:lnTo>
                      <a:pt x="24" y="61"/>
                    </a:lnTo>
                    <a:lnTo>
                      <a:pt x="34" y="31"/>
                    </a:lnTo>
                    <a:lnTo>
                      <a:pt x="43"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70" name="Line 946"/>
              <p:cNvSpPr>
                <a:spLocks noChangeShapeType="1"/>
              </p:cNvSpPr>
              <p:nvPr/>
            </p:nvSpPr>
            <p:spPr bwMode="auto">
              <a:xfrm>
                <a:off x="3089" y="3033"/>
                <a:ext cx="7" cy="9"/>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71" name="Line 947"/>
              <p:cNvSpPr>
                <a:spLocks noChangeShapeType="1"/>
              </p:cNvSpPr>
              <p:nvPr/>
            </p:nvSpPr>
            <p:spPr bwMode="auto">
              <a:xfrm>
                <a:off x="3110" y="3013"/>
                <a:ext cx="8" cy="8"/>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72" name="Freeform 948"/>
              <p:cNvSpPr>
                <a:spLocks/>
              </p:cNvSpPr>
              <p:nvPr/>
            </p:nvSpPr>
            <p:spPr bwMode="auto">
              <a:xfrm>
                <a:off x="2923" y="2817"/>
                <a:ext cx="136" cy="148"/>
              </a:xfrm>
              <a:custGeom>
                <a:avLst/>
                <a:gdLst>
                  <a:gd name="T0" fmla="*/ 136 w 682"/>
                  <a:gd name="T1" fmla="*/ 67 h 740"/>
                  <a:gd name="T2" fmla="*/ 134 w 682"/>
                  <a:gd name="T3" fmla="*/ 56 h 740"/>
                  <a:gd name="T4" fmla="*/ 131 w 682"/>
                  <a:gd name="T5" fmla="*/ 45 h 740"/>
                  <a:gd name="T6" fmla="*/ 126 w 682"/>
                  <a:gd name="T7" fmla="*/ 36 h 740"/>
                  <a:gd name="T8" fmla="*/ 120 w 682"/>
                  <a:gd name="T9" fmla="*/ 27 h 740"/>
                  <a:gd name="T10" fmla="*/ 114 w 682"/>
                  <a:gd name="T11" fmla="*/ 19 h 740"/>
                  <a:gd name="T12" fmla="*/ 106 w 682"/>
                  <a:gd name="T13" fmla="*/ 13 h 740"/>
                  <a:gd name="T14" fmla="*/ 98 w 682"/>
                  <a:gd name="T15" fmla="*/ 7 h 740"/>
                  <a:gd name="T16" fmla="*/ 88 w 682"/>
                  <a:gd name="T17" fmla="*/ 3 h 740"/>
                  <a:gd name="T18" fmla="*/ 78 w 682"/>
                  <a:gd name="T19" fmla="*/ 1 h 740"/>
                  <a:gd name="T20" fmla="*/ 68 w 682"/>
                  <a:gd name="T21" fmla="*/ 0 h 740"/>
                  <a:gd name="T22" fmla="*/ 58 w 682"/>
                  <a:gd name="T23" fmla="*/ 1 h 740"/>
                  <a:gd name="T24" fmla="*/ 48 w 682"/>
                  <a:gd name="T25" fmla="*/ 3 h 740"/>
                  <a:gd name="T26" fmla="*/ 39 w 682"/>
                  <a:gd name="T27" fmla="*/ 7 h 740"/>
                  <a:gd name="T28" fmla="*/ 30 w 682"/>
                  <a:gd name="T29" fmla="*/ 13 h 740"/>
                  <a:gd name="T30" fmla="*/ 22 w 682"/>
                  <a:gd name="T31" fmla="*/ 19 h 740"/>
                  <a:gd name="T32" fmla="*/ 16 w 682"/>
                  <a:gd name="T33" fmla="*/ 27 h 740"/>
                  <a:gd name="T34" fmla="*/ 10 w 682"/>
                  <a:gd name="T35" fmla="*/ 36 h 740"/>
                  <a:gd name="T36" fmla="*/ 5 w 682"/>
                  <a:gd name="T37" fmla="*/ 45 h 740"/>
                  <a:gd name="T38" fmla="*/ 2 w 682"/>
                  <a:gd name="T39" fmla="*/ 55 h 740"/>
                  <a:gd name="T40" fmla="*/ 0 w 682"/>
                  <a:gd name="T41" fmla="*/ 67 h 740"/>
                  <a:gd name="T42" fmla="*/ 0 w 682"/>
                  <a:gd name="T43" fmla="*/ 78 h 740"/>
                  <a:gd name="T44" fmla="*/ 1 w 682"/>
                  <a:gd name="T45" fmla="*/ 89 h 740"/>
                  <a:gd name="T46" fmla="*/ 4 w 682"/>
                  <a:gd name="T47" fmla="*/ 100 h 740"/>
                  <a:gd name="T48" fmla="*/ 8 w 682"/>
                  <a:gd name="T49" fmla="*/ 109 h 740"/>
                  <a:gd name="T50" fmla="*/ 13 w 682"/>
                  <a:gd name="T51" fmla="*/ 118 h 740"/>
                  <a:gd name="T52" fmla="*/ 20 w 682"/>
                  <a:gd name="T53" fmla="*/ 126 h 740"/>
                  <a:gd name="T54" fmla="*/ 27 w 682"/>
                  <a:gd name="T55" fmla="*/ 133 h 740"/>
                  <a:gd name="T56" fmla="*/ 35 w 682"/>
                  <a:gd name="T57" fmla="*/ 139 h 740"/>
                  <a:gd name="T58" fmla="*/ 44 w 682"/>
                  <a:gd name="T59" fmla="*/ 143 h 740"/>
                  <a:gd name="T60" fmla="*/ 54 w 682"/>
                  <a:gd name="T61" fmla="*/ 147 h 740"/>
                  <a:gd name="T62" fmla="*/ 64 w 682"/>
                  <a:gd name="T63" fmla="*/ 148 h 740"/>
                  <a:gd name="T64" fmla="*/ 75 w 682"/>
                  <a:gd name="T65" fmla="*/ 148 h 740"/>
                  <a:gd name="T66" fmla="*/ 85 w 682"/>
                  <a:gd name="T67" fmla="*/ 146 h 740"/>
                  <a:gd name="T68" fmla="*/ 95 w 682"/>
                  <a:gd name="T69" fmla="*/ 142 h 740"/>
                  <a:gd name="T70" fmla="*/ 103 w 682"/>
                  <a:gd name="T71" fmla="*/ 137 h 740"/>
                  <a:gd name="T72" fmla="*/ 111 w 682"/>
                  <a:gd name="T73" fmla="*/ 131 h 740"/>
                  <a:gd name="T74" fmla="*/ 118 w 682"/>
                  <a:gd name="T75" fmla="*/ 124 h 740"/>
                  <a:gd name="T76" fmla="*/ 124 w 682"/>
                  <a:gd name="T77" fmla="*/ 115 h 740"/>
                  <a:gd name="T78" fmla="*/ 129 w 682"/>
                  <a:gd name="T79" fmla="*/ 106 h 740"/>
                  <a:gd name="T80" fmla="*/ 133 w 682"/>
                  <a:gd name="T81" fmla="*/ 96 h 740"/>
                  <a:gd name="T82" fmla="*/ 135 w 682"/>
                  <a:gd name="T83" fmla="*/ 85 h 740"/>
                  <a:gd name="T84" fmla="*/ 136 w 682"/>
                  <a:gd name="T85" fmla="*/ 74 h 7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740">
                    <a:moveTo>
                      <a:pt x="682" y="371"/>
                    </a:moveTo>
                    <a:lnTo>
                      <a:pt x="681" y="351"/>
                    </a:lnTo>
                    <a:lnTo>
                      <a:pt x="680" y="333"/>
                    </a:lnTo>
                    <a:lnTo>
                      <a:pt x="678" y="314"/>
                    </a:lnTo>
                    <a:lnTo>
                      <a:pt x="675" y="296"/>
                    </a:lnTo>
                    <a:lnTo>
                      <a:pt x="671" y="278"/>
                    </a:lnTo>
                    <a:lnTo>
                      <a:pt x="667" y="260"/>
                    </a:lnTo>
                    <a:lnTo>
                      <a:pt x="662" y="243"/>
                    </a:lnTo>
                    <a:lnTo>
                      <a:pt x="656" y="226"/>
                    </a:lnTo>
                    <a:lnTo>
                      <a:pt x="649" y="210"/>
                    </a:lnTo>
                    <a:lnTo>
                      <a:pt x="641" y="194"/>
                    </a:lnTo>
                    <a:lnTo>
                      <a:pt x="633" y="178"/>
                    </a:lnTo>
                    <a:lnTo>
                      <a:pt x="624" y="163"/>
                    </a:lnTo>
                    <a:lnTo>
                      <a:pt x="615" y="149"/>
                    </a:lnTo>
                    <a:lnTo>
                      <a:pt x="604" y="135"/>
                    </a:lnTo>
                    <a:lnTo>
                      <a:pt x="593" y="121"/>
                    </a:lnTo>
                    <a:lnTo>
                      <a:pt x="582" y="109"/>
                    </a:lnTo>
                    <a:lnTo>
                      <a:pt x="571" y="97"/>
                    </a:lnTo>
                    <a:lnTo>
                      <a:pt x="558" y="84"/>
                    </a:lnTo>
                    <a:lnTo>
                      <a:pt x="545" y="73"/>
                    </a:lnTo>
                    <a:lnTo>
                      <a:pt x="532" y="63"/>
                    </a:lnTo>
                    <a:lnTo>
                      <a:pt x="518" y="53"/>
                    </a:lnTo>
                    <a:lnTo>
                      <a:pt x="504" y="45"/>
                    </a:lnTo>
                    <a:lnTo>
                      <a:pt x="489" y="37"/>
                    </a:lnTo>
                    <a:lnTo>
                      <a:pt x="474" y="30"/>
                    </a:lnTo>
                    <a:lnTo>
                      <a:pt x="459" y="23"/>
                    </a:lnTo>
                    <a:lnTo>
                      <a:pt x="442" y="16"/>
                    </a:lnTo>
                    <a:lnTo>
                      <a:pt x="427" y="12"/>
                    </a:lnTo>
                    <a:lnTo>
                      <a:pt x="410" y="8"/>
                    </a:lnTo>
                    <a:lnTo>
                      <a:pt x="393" y="4"/>
                    </a:lnTo>
                    <a:lnTo>
                      <a:pt x="376" y="2"/>
                    </a:lnTo>
                    <a:lnTo>
                      <a:pt x="359" y="1"/>
                    </a:lnTo>
                    <a:lnTo>
                      <a:pt x="342" y="0"/>
                    </a:lnTo>
                    <a:lnTo>
                      <a:pt x="323" y="1"/>
                    </a:lnTo>
                    <a:lnTo>
                      <a:pt x="307" y="2"/>
                    </a:lnTo>
                    <a:lnTo>
                      <a:pt x="289" y="4"/>
                    </a:lnTo>
                    <a:lnTo>
                      <a:pt x="273" y="8"/>
                    </a:lnTo>
                    <a:lnTo>
                      <a:pt x="256" y="12"/>
                    </a:lnTo>
                    <a:lnTo>
                      <a:pt x="240" y="16"/>
                    </a:lnTo>
                    <a:lnTo>
                      <a:pt x="223" y="23"/>
                    </a:lnTo>
                    <a:lnTo>
                      <a:pt x="208" y="30"/>
                    </a:lnTo>
                    <a:lnTo>
                      <a:pt x="194" y="37"/>
                    </a:lnTo>
                    <a:lnTo>
                      <a:pt x="178" y="44"/>
                    </a:lnTo>
                    <a:lnTo>
                      <a:pt x="164" y="53"/>
                    </a:lnTo>
                    <a:lnTo>
                      <a:pt x="151" y="63"/>
                    </a:lnTo>
                    <a:lnTo>
                      <a:pt x="137" y="73"/>
                    </a:lnTo>
                    <a:lnTo>
                      <a:pt x="124" y="84"/>
                    </a:lnTo>
                    <a:lnTo>
                      <a:pt x="112" y="97"/>
                    </a:lnTo>
                    <a:lnTo>
                      <a:pt x="100" y="109"/>
                    </a:lnTo>
                    <a:lnTo>
                      <a:pt x="89" y="121"/>
                    </a:lnTo>
                    <a:lnTo>
                      <a:pt x="78" y="135"/>
                    </a:lnTo>
                    <a:lnTo>
                      <a:pt x="67" y="149"/>
                    </a:lnTo>
                    <a:lnTo>
                      <a:pt x="58" y="163"/>
                    </a:lnTo>
                    <a:lnTo>
                      <a:pt x="50" y="178"/>
                    </a:lnTo>
                    <a:lnTo>
                      <a:pt x="42" y="194"/>
                    </a:lnTo>
                    <a:lnTo>
                      <a:pt x="33" y="210"/>
                    </a:lnTo>
                    <a:lnTo>
                      <a:pt x="27" y="226"/>
                    </a:lnTo>
                    <a:lnTo>
                      <a:pt x="21" y="243"/>
                    </a:lnTo>
                    <a:lnTo>
                      <a:pt x="15" y="260"/>
                    </a:lnTo>
                    <a:lnTo>
                      <a:pt x="11" y="277"/>
                    </a:lnTo>
                    <a:lnTo>
                      <a:pt x="7" y="296"/>
                    </a:lnTo>
                    <a:lnTo>
                      <a:pt x="4" y="314"/>
                    </a:lnTo>
                    <a:lnTo>
                      <a:pt x="2" y="333"/>
                    </a:lnTo>
                    <a:lnTo>
                      <a:pt x="1" y="351"/>
                    </a:lnTo>
                    <a:lnTo>
                      <a:pt x="0" y="371"/>
                    </a:lnTo>
                    <a:lnTo>
                      <a:pt x="1" y="390"/>
                    </a:lnTo>
                    <a:lnTo>
                      <a:pt x="2" y="407"/>
                    </a:lnTo>
                    <a:lnTo>
                      <a:pt x="4" y="426"/>
                    </a:lnTo>
                    <a:lnTo>
                      <a:pt x="7" y="444"/>
                    </a:lnTo>
                    <a:lnTo>
                      <a:pt x="11" y="463"/>
                    </a:lnTo>
                    <a:lnTo>
                      <a:pt x="15" y="480"/>
                    </a:lnTo>
                    <a:lnTo>
                      <a:pt x="21" y="498"/>
                    </a:lnTo>
                    <a:lnTo>
                      <a:pt x="27" y="514"/>
                    </a:lnTo>
                    <a:lnTo>
                      <a:pt x="33" y="530"/>
                    </a:lnTo>
                    <a:lnTo>
                      <a:pt x="42" y="547"/>
                    </a:lnTo>
                    <a:lnTo>
                      <a:pt x="50" y="562"/>
                    </a:lnTo>
                    <a:lnTo>
                      <a:pt x="58" y="577"/>
                    </a:lnTo>
                    <a:lnTo>
                      <a:pt x="67" y="591"/>
                    </a:lnTo>
                    <a:lnTo>
                      <a:pt x="78" y="606"/>
                    </a:lnTo>
                    <a:lnTo>
                      <a:pt x="89" y="619"/>
                    </a:lnTo>
                    <a:lnTo>
                      <a:pt x="100" y="631"/>
                    </a:lnTo>
                    <a:lnTo>
                      <a:pt x="112" y="643"/>
                    </a:lnTo>
                    <a:lnTo>
                      <a:pt x="124" y="656"/>
                    </a:lnTo>
                    <a:lnTo>
                      <a:pt x="137" y="667"/>
                    </a:lnTo>
                    <a:lnTo>
                      <a:pt x="151" y="677"/>
                    </a:lnTo>
                    <a:lnTo>
                      <a:pt x="164" y="687"/>
                    </a:lnTo>
                    <a:lnTo>
                      <a:pt x="178" y="696"/>
                    </a:lnTo>
                    <a:lnTo>
                      <a:pt x="194" y="704"/>
                    </a:lnTo>
                    <a:lnTo>
                      <a:pt x="208" y="711"/>
                    </a:lnTo>
                    <a:lnTo>
                      <a:pt x="223" y="717"/>
                    </a:lnTo>
                    <a:lnTo>
                      <a:pt x="240" y="724"/>
                    </a:lnTo>
                    <a:lnTo>
                      <a:pt x="256" y="728"/>
                    </a:lnTo>
                    <a:lnTo>
                      <a:pt x="273" y="733"/>
                    </a:lnTo>
                    <a:lnTo>
                      <a:pt x="289" y="736"/>
                    </a:lnTo>
                    <a:lnTo>
                      <a:pt x="307" y="738"/>
                    </a:lnTo>
                    <a:lnTo>
                      <a:pt x="323" y="739"/>
                    </a:lnTo>
                    <a:lnTo>
                      <a:pt x="342" y="740"/>
                    </a:lnTo>
                    <a:lnTo>
                      <a:pt x="359" y="739"/>
                    </a:lnTo>
                    <a:lnTo>
                      <a:pt x="376" y="738"/>
                    </a:lnTo>
                    <a:lnTo>
                      <a:pt x="393" y="736"/>
                    </a:lnTo>
                    <a:lnTo>
                      <a:pt x="410" y="733"/>
                    </a:lnTo>
                    <a:lnTo>
                      <a:pt x="427" y="728"/>
                    </a:lnTo>
                    <a:lnTo>
                      <a:pt x="442" y="724"/>
                    </a:lnTo>
                    <a:lnTo>
                      <a:pt x="459" y="717"/>
                    </a:lnTo>
                    <a:lnTo>
                      <a:pt x="474" y="711"/>
                    </a:lnTo>
                    <a:lnTo>
                      <a:pt x="489" y="704"/>
                    </a:lnTo>
                    <a:lnTo>
                      <a:pt x="504" y="696"/>
                    </a:lnTo>
                    <a:lnTo>
                      <a:pt x="518" y="687"/>
                    </a:lnTo>
                    <a:lnTo>
                      <a:pt x="532" y="677"/>
                    </a:lnTo>
                    <a:lnTo>
                      <a:pt x="545" y="667"/>
                    </a:lnTo>
                    <a:lnTo>
                      <a:pt x="558" y="656"/>
                    </a:lnTo>
                    <a:lnTo>
                      <a:pt x="571" y="643"/>
                    </a:lnTo>
                    <a:lnTo>
                      <a:pt x="582" y="631"/>
                    </a:lnTo>
                    <a:lnTo>
                      <a:pt x="593" y="619"/>
                    </a:lnTo>
                    <a:lnTo>
                      <a:pt x="604" y="606"/>
                    </a:lnTo>
                    <a:lnTo>
                      <a:pt x="615" y="591"/>
                    </a:lnTo>
                    <a:lnTo>
                      <a:pt x="624" y="577"/>
                    </a:lnTo>
                    <a:lnTo>
                      <a:pt x="633" y="562"/>
                    </a:lnTo>
                    <a:lnTo>
                      <a:pt x="641" y="547"/>
                    </a:lnTo>
                    <a:lnTo>
                      <a:pt x="649" y="530"/>
                    </a:lnTo>
                    <a:lnTo>
                      <a:pt x="656" y="514"/>
                    </a:lnTo>
                    <a:lnTo>
                      <a:pt x="662" y="498"/>
                    </a:lnTo>
                    <a:lnTo>
                      <a:pt x="667" y="480"/>
                    </a:lnTo>
                    <a:lnTo>
                      <a:pt x="671" y="463"/>
                    </a:lnTo>
                    <a:lnTo>
                      <a:pt x="675" y="444"/>
                    </a:lnTo>
                    <a:lnTo>
                      <a:pt x="678" y="426"/>
                    </a:lnTo>
                    <a:lnTo>
                      <a:pt x="680" y="407"/>
                    </a:lnTo>
                    <a:lnTo>
                      <a:pt x="681" y="390"/>
                    </a:lnTo>
                    <a:lnTo>
                      <a:pt x="682" y="371"/>
                    </a:lnTo>
                    <a:close/>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73" name="Freeform 949"/>
              <p:cNvSpPr>
                <a:spLocks/>
              </p:cNvSpPr>
              <p:nvPr/>
            </p:nvSpPr>
            <p:spPr bwMode="auto">
              <a:xfrm>
                <a:off x="3715" y="1106"/>
                <a:ext cx="145" cy="134"/>
              </a:xfrm>
              <a:custGeom>
                <a:avLst/>
                <a:gdLst>
                  <a:gd name="T0" fmla="*/ 135 w 725"/>
                  <a:gd name="T1" fmla="*/ 130 h 669"/>
                  <a:gd name="T2" fmla="*/ 138 w 725"/>
                  <a:gd name="T3" fmla="*/ 122 h 669"/>
                  <a:gd name="T4" fmla="*/ 141 w 725"/>
                  <a:gd name="T5" fmla="*/ 115 h 669"/>
                  <a:gd name="T6" fmla="*/ 143 w 725"/>
                  <a:gd name="T7" fmla="*/ 106 h 669"/>
                  <a:gd name="T8" fmla="*/ 144 w 725"/>
                  <a:gd name="T9" fmla="*/ 98 h 669"/>
                  <a:gd name="T10" fmla="*/ 145 w 725"/>
                  <a:gd name="T11" fmla="*/ 90 h 669"/>
                  <a:gd name="T12" fmla="*/ 145 w 725"/>
                  <a:gd name="T13" fmla="*/ 82 h 669"/>
                  <a:gd name="T14" fmla="*/ 144 w 725"/>
                  <a:gd name="T15" fmla="*/ 74 h 669"/>
                  <a:gd name="T16" fmla="*/ 143 w 725"/>
                  <a:gd name="T17" fmla="*/ 65 h 669"/>
                  <a:gd name="T18" fmla="*/ 141 w 725"/>
                  <a:gd name="T19" fmla="*/ 58 h 669"/>
                  <a:gd name="T20" fmla="*/ 138 w 725"/>
                  <a:gd name="T21" fmla="*/ 50 h 669"/>
                  <a:gd name="T22" fmla="*/ 134 w 725"/>
                  <a:gd name="T23" fmla="*/ 43 h 669"/>
                  <a:gd name="T24" fmla="*/ 130 w 725"/>
                  <a:gd name="T25" fmla="*/ 36 h 669"/>
                  <a:gd name="T26" fmla="*/ 125 w 725"/>
                  <a:gd name="T27" fmla="*/ 29 h 669"/>
                  <a:gd name="T28" fmla="*/ 120 w 725"/>
                  <a:gd name="T29" fmla="*/ 23 h 669"/>
                  <a:gd name="T30" fmla="*/ 113 w 725"/>
                  <a:gd name="T31" fmla="*/ 18 h 669"/>
                  <a:gd name="T32" fmla="*/ 107 w 725"/>
                  <a:gd name="T33" fmla="*/ 13 h 669"/>
                  <a:gd name="T34" fmla="*/ 100 w 725"/>
                  <a:gd name="T35" fmla="*/ 8 h 669"/>
                  <a:gd name="T36" fmla="*/ 92 w 725"/>
                  <a:gd name="T37" fmla="*/ 5 h 669"/>
                  <a:gd name="T38" fmla="*/ 85 w 725"/>
                  <a:gd name="T39" fmla="*/ 3 h 669"/>
                  <a:gd name="T40" fmla="*/ 78 w 725"/>
                  <a:gd name="T41" fmla="*/ 1 h 669"/>
                  <a:gd name="T42" fmla="*/ 70 w 725"/>
                  <a:gd name="T43" fmla="*/ 0 h 669"/>
                  <a:gd name="T44" fmla="*/ 62 w 725"/>
                  <a:gd name="T45" fmla="*/ 0 h 669"/>
                  <a:gd name="T46" fmla="*/ 55 w 725"/>
                  <a:gd name="T47" fmla="*/ 1 h 669"/>
                  <a:gd name="T48" fmla="*/ 48 w 725"/>
                  <a:gd name="T49" fmla="*/ 2 h 669"/>
                  <a:gd name="T50" fmla="*/ 40 w 725"/>
                  <a:gd name="T51" fmla="*/ 4 h 669"/>
                  <a:gd name="T52" fmla="*/ 33 w 725"/>
                  <a:gd name="T53" fmla="*/ 7 h 669"/>
                  <a:gd name="T54" fmla="*/ 26 w 725"/>
                  <a:gd name="T55" fmla="*/ 11 h 669"/>
                  <a:gd name="T56" fmla="*/ 20 w 725"/>
                  <a:gd name="T57" fmla="*/ 15 h 669"/>
                  <a:gd name="T58" fmla="*/ 14 w 725"/>
                  <a:gd name="T59" fmla="*/ 20 h 669"/>
                  <a:gd name="T60" fmla="*/ 8 w 725"/>
                  <a:gd name="T61" fmla="*/ 26 h 669"/>
                  <a:gd name="T62" fmla="*/ 3 w 725"/>
                  <a:gd name="T63" fmla="*/ 32 h 6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25" h="669">
                    <a:moveTo>
                      <a:pt x="662" y="669"/>
                    </a:moveTo>
                    <a:lnTo>
                      <a:pt x="673" y="650"/>
                    </a:lnTo>
                    <a:lnTo>
                      <a:pt x="682" y="631"/>
                    </a:lnTo>
                    <a:lnTo>
                      <a:pt x="690" y="611"/>
                    </a:lnTo>
                    <a:lnTo>
                      <a:pt x="699" y="592"/>
                    </a:lnTo>
                    <a:lnTo>
                      <a:pt x="705" y="572"/>
                    </a:lnTo>
                    <a:lnTo>
                      <a:pt x="711" y="552"/>
                    </a:lnTo>
                    <a:lnTo>
                      <a:pt x="715" y="531"/>
                    </a:lnTo>
                    <a:lnTo>
                      <a:pt x="719" y="511"/>
                    </a:lnTo>
                    <a:lnTo>
                      <a:pt x="722" y="491"/>
                    </a:lnTo>
                    <a:lnTo>
                      <a:pt x="724" y="470"/>
                    </a:lnTo>
                    <a:lnTo>
                      <a:pt x="725" y="450"/>
                    </a:lnTo>
                    <a:lnTo>
                      <a:pt x="725" y="429"/>
                    </a:lnTo>
                    <a:lnTo>
                      <a:pt x="725" y="409"/>
                    </a:lnTo>
                    <a:lnTo>
                      <a:pt x="723" y="387"/>
                    </a:lnTo>
                    <a:lnTo>
                      <a:pt x="721" y="367"/>
                    </a:lnTo>
                    <a:lnTo>
                      <a:pt x="718" y="347"/>
                    </a:lnTo>
                    <a:lnTo>
                      <a:pt x="714" y="327"/>
                    </a:lnTo>
                    <a:lnTo>
                      <a:pt x="709" y="307"/>
                    </a:lnTo>
                    <a:lnTo>
                      <a:pt x="703" y="288"/>
                    </a:lnTo>
                    <a:lnTo>
                      <a:pt x="696" y="269"/>
                    </a:lnTo>
                    <a:lnTo>
                      <a:pt x="688" y="250"/>
                    </a:lnTo>
                    <a:lnTo>
                      <a:pt x="680" y="232"/>
                    </a:lnTo>
                    <a:lnTo>
                      <a:pt x="671" y="214"/>
                    </a:lnTo>
                    <a:lnTo>
                      <a:pt x="661" y="196"/>
                    </a:lnTo>
                    <a:lnTo>
                      <a:pt x="649" y="178"/>
                    </a:lnTo>
                    <a:lnTo>
                      <a:pt x="638" y="162"/>
                    </a:lnTo>
                    <a:lnTo>
                      <a:pt x="626" y="146"/>
                    </a:lnTo>
                    <a:lnTo>
                      <a:pt x="612" y="130"/>
                    </a:lnTo>
                    <a:lnTo>
                      <a:pt x="598" y="116"/>
                    </a:lnTo>
                    <a:lnTo>
                      <a:pt x="583" y="101"/>
                    </a:lnTo>
                    <a:lnTo>
                      <a:pt x="567" y="88"/>
                    </a:lnTo>
                    <a:lnTo>
                      <a:pt x="551" y="74"/>
                    </a:lnTo>
                    <a:lnTo>
                      <a:pt x="534" y="63"/>
                    </a:lnTo>
                    <a:lnTo>
                      <a:pt x="517" y="52"/>
                    </a:lnTo>
                    <a:lnTo>
                      <a:pt x="498" y="42"/>
                    </a:lnTo>
                    <a:lnTo>
                      <a:pt x="481" y="33"/>
                    </a:lnTo>
                    <a:lnTo>
                      <a:pt x="462" y="25"/>
                    </a:lnTo>
                    <a:lnTo>
                      <a:pt x="444" y="19"/>
                    </a:lnTo>
                    <a:lnTo>
                      <a:pt x="425" y="13"/>
                    </a:lnTo>
                    <a:lnTo>
                      <a:pt x="407" y="9"/>
                    </a:lnTo>
                    <a:lnTo>
                      <a:pt x="388" y="4"/>
                    </a:lnTo>
                    <a:lnTo>
                      <a:pt x="369" y="2"/>
                    </a:lnTo>
                    <a:lnTo>
                      <a:pt x="350" y="0"/>
                    </a:lnTo>
                    <a:lnTo>
                      <a:pt x="331" y="0"/>
                    </a:lnTo>
                    <a:lnTo>
                      <a:pt x="312" y="0"/>
                    </a:lnTo>
                    <a:lnTo>
                      <a:pt x="294" y="1"/>
                    </a:lnTo>
                    <a:lnTo>
                      <a:pt x="274" y="3"/>
                    </a:lnTo>
                    <a:lnTo>
                      <a:pt x="256" y="5"/>
                    </a:lnTo>
                    <a:lnTo>
                      <a:pt x="238" y="10"/>
                    </a:lnTo>
                    <a:lnTo>
                      <a:pt x="219" y="15"/>
                    </a:lnTo>
                    <a:lnTo>
                      <a:pt x="201" y="21"/>
                    </a:lnTo>
                    <a:lnTo>
                      <a:pt x="183" y="28"/>
                    </a:lnTo>
                    <a:lnTo>
                      <a:pt x="166" y="35"/>
                    </a:lnTo>
                    <a:lnTo>
                      <a:pt x="148" y="44"/>
                    </a:lnTo>
                    <a:lnTo>
                      <a:pt x="132" y="53"/>
                    </a:lnTo>
                    <a:lnTo>
                      <a:pt x="115" y="64"/>
                    </a:lnTo>
                    <a:lnTo>
                      <a:pt x="99" y="76"/>
                    </a:lnTo>
                    <a:lnTo>
                      <a:pt x="83" y="88"/>
                    </a:lnTo>
                    <a:lnTo>
                      <a:pt x="68" y="101"/>
                    </a:lnTo>
                    <a:lnTo>
                      <a:pt x="54" y="115"/>
                    </a:lnTo>
                    <a:lnTo>
                      <a:pt x="39" y="130"/>
                    </a:lnTo>
                    <a:lnTo>
                      <a:pt x="26" y="146"/>
                    </a:lnTo>
                    <a:lnTo>
                      <a:pt x="13" y="162"/>
                    </a:lnTo>
                    <a:lnTo>
                      <a:pt x="0" y="179"/>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74" name="Line 950"/>
              <p:cNvSpPr>
                <a:spLocks noChangeShapeType="1"/>
              </p:cNvSpPr>
              <p:nvPr/>
            </p:nvSpPr>
            <p:spPr bwMode="auto">
              <a:xfrm>
                <a:off x="3847" y="1240"/>
                <a:ext cx="0" cy="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75" name="Line 951"/>
              <p:cNvSpPr>
                <a:spLocks noChangeShapeType="1"/>
              </p:cNvSpPr>
              <p:nvPr/>
            </p:nvSpPr>
            <p:spPr bwMode="auto">
              <a:xfrm flipH="1">
                <a:off x="3089" y="1240"/>
                <a:ext cx="758" cy="1277"/>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76" name="Freeform 952"/>
              <p:cNvSpPr>
                <a:spLocks/>
              </p:cNvSpPr>
              <p:nvPr/>
            </p:nvSpPr>
            <p:spPr bwMode="auto">
              <a:xfrm>
                <a:off x="2874" y="2374"/>
                <a:ext cx="215" cy="201"/>
              </a:xfrm>
              <a:custGeom>
                <a:avLst/>
                <a:gdLst>
                  <a:gd name="T0" fmla="*/ 20 w 1075"/>
                  <a:gd name="T1" fmla="*/ 4 h 1004"/>
                  <a:gd name="T2" fmla="*/ 16 w 1075"/>
                  <a:gd name="T3" fmla="*/ 11 h 1004"/>
                  <a:gd name="T4" fmla="*/ 12 w 1075"/>
                  <a:gd name="T5" fmla="*/ 19 h 1004"/>
                  <a:gd name="T6" fmla="*/ 9 w 1075"/>
                  <a:gd name="T7" fmla="*/ 26 h 1004"/>
                  <a:gd name="T8" fmla="*/ 6 w 1075"/>
                  <a:gd name="T9" fmla="*/ 34 h 1004"/>
                  <a:gd name="T10" fmla="*/ 4 w 1075"/>
                  <a:gd name="T11" fmla="*/ 42 h 1004"/>
                  <a:gd name="T12" fmla="*/ 2 w 1075"/>
                  <a:gd name="T13" fmla="*/ 50 h 1004"/>
                  <a:gd name="T14" fmla="*/ 1 w 1075"/>
                  <a:gd name="T15" fmla="*/ 58 h 1004"/>
                  <a:gd name="T16" fmla="*/ 0 w 1075"/>
                  <a:gd name="T17" fmla="*/ 67 h 1004"/>
                  <a:gd name="T18" fmla="*/ 0 w 1075"/>
                  <a:gd name="T19" fmla="*/ 75 h 1004"/>
                  <a:gd name="T20" fmla="*/ 0 w 1075"/>
                  <a:gd name="T21" fmla="*/ 83 h 1004"/>
                  <a:gd name="T22" fmla="*/ 1 w 1075"/>
                  <a:gd name="T23" fmla="*/ 92 h 1004"/>
                  <a:gd name="T24" fmla="*/ 3 w 1075"/>
                  <a:gd name="T25" fmla="*/ 100 h 1004"/>
                  <a:gd name="T26" fmla="*/ 4 w 1075"/>
                  <a:gd name="T27" fmla="*/ 108 h 1004"/>
                  <a:gd name="T28" fmla="*/ 7 w 1075"/>
                  <a:gd name="T29" fmla="*/ 117 h 1004"/>
                  <a:gd name="T30" fmla="*/ 9 w 1075"/>
                  <a:gd name="T31" fmla="*/ 124 h 1004"/>
                  <a:gd name="T32" fmla="*/ 13 w 1075"/>
                  <a:gd name="T33" fmla="*/ 132 h 1004"/>
                  <a:gd name="T34" fmla="*/ 17 w 1075"/>
                  <a:gd name="T35" fmla="*/ 140 h 1004"/>
                  <a:gd name="T36" fmla="*/ 21 w 1075"/>
                  <a:gd name="T37" fmla="*/ 147 h 1004"/>
                  <a:gd name="T38" fmla="*/ 26 w 1075"/>
                  <a:gd name="T39" fmla="*/ 154 h 1004"/>
                  <a:gd name="T40" fmla="*/ 31 w 1075"/>
                  <a:gd name="T41" fmla="*/ 160 h 1004"/>
                  <a:gd name="T42" fmla="*/ 36 w 1075"/>
                  <a:gd name="T43" fmla="*/ 166 h 1004"/>
                  <a:gd name="T44" fmla="*/ 42 w 1075"/>
                  <a:gd name="T45" fmla="*/ 172 h 1004"/>
                  <a:gd name="T46" fmla="*/ 48 w 1075"/>
                  <a:gd name="T47" fmla="*/ 177 h 1004"/>
                  <a:gd name="T48" fmla="*/ 54 w 1075"/>
                  <a:gd name="T49" fmla="*/ 181 h 1004"/>
                  <a:gd name="T50" fmla="*/ 61 w 1075"/>
                  <a:gd name="T51" fmla="*/ 186 h 1004"/>
                  <a:gd name="T52" fmla="*/ 68 w 1075"/>
                  <a:gd name="T53" fmla="*/ 189 h 1004"/>
                  <a:gd name="T54" fmla="*/ 75 w 1075"/>
                  <a:gd name="T55" fmla="*/ 193 h 1004"/>
                  <a:gd name="T56" fmla="*/ 82 w 1075"/>
                  <a:gd name="T57" fmla="*/ 195 h 1004"/>
                  <a:gd name="T58" fmla="*/ 90 w 1075"/>
                  <a:gd name="T59" fmla="*/ 198 h 1004"/>
                  <a:gd name="T60" fmla="*/ 97 w 1075"/>
                  <a:gd name="T61" fmla="*/ 199 h 1004"/>
                  <a:gd name="T62" fmla="*/ 105 w 1075"/>
                  <a:gd name="T63" fmla="*/ 200 h 1004"/>
                  <a:gd name="T64" fmla="*/ 113 w 1075"/>
                  <a:gd name="T65" fmla="*/ 201 h 1004"/>
                  <a:gd name="T66" fmla="*/ 121 w 1075"/>
                  <a:gd name="T67" fmla="*/ 201 h 1004"/>
                  <a:gd name="T68" fmla="*/ 129 w 1075"/>
                  <a:gd name="T69" fmla="*/ 200 h 1004"/>
                  <a:gd name="T70" fmla="*/ 136 w 1075"/>
                  <a:gd name="T71" fmla="*/ 199 h 1004"/>
                  <a:gd name="T72" fmla="*/ 144 w 1075"/>
                  <a:gd name="T73" fmla="*/ 198 h 1004"/>
                  <a:gd name="T74" fmla="*/ 151 w 1075"/>
                  <a:gd name="T75" fmla="*/ 195 h 1004"/>
                  <a:gd name="T76" fmla="*/ 159 w 1075"/>
                  <a:gd name="T77" fmla="*/ 193 h 1004"/>
                  <a:gd name="T78" fmla="*/ 166 w 1075"/>
                  <a:gd name="T79" fmla="*/ 189 h 1004"/>
                  <a:gd name="T80" fmla="*/ 173 w 1075"/>
                  <a:gd name="T81" fmla="*/ 186 h 1004"/>
                  <a:gd name="T82" fmla="*/ 179 w 1075"/>
                  <a:gd name="T83" fmla="*/ 181 h 1004"/>
                  <a:gd name="T84" fmla="*/ 186 w 1075"/>
                  <a:gd name="T85" fmla="*/ 177 h 1004"/>
                  <a:gd name="T86" fmla="*/ 192 w 1075"/>
                  <a:gd name="T87" fmla="*/ 172 h 1004"/>
                  <a:gd name="T88" fmla="*/ 198 w 1075"/>
                  <a:gd name="T89" fmla="*/ 166 h 1004"/>
                  <a:gd name="T90" fmla="*/ 203 w 1075"/>
                  <a:gd name="T91" fmla="*/ 160 h 1004"/>
                  <a:gd name="T92" fmla="*/ 208 w 1075"/>
                  <a:gd name="T93" fmla="*/ 154 h 1004"/>
                  <a:gd name="T94" fmla="*/ 213 w 1075"/>
                  <a:gd name="T95" fmla="*/ 147 h 100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75" h="1004">
                    <a:moveTo>
                      <a:pt x="110" y="0"/>
                    </a:moveTo>
                    <a:lnTo>
                      <a:pt x="99" y="18"/>
                    </a:lnTo>
                    <a:lnTo>
                      <a:pt x="89" y="36"/>
                    </a:lnTo>
                    <a:lnTo>
                      <a:pt x="78" y="55"/>
                    </a:lnTo>
                    <a:lnTo>
                      <a:pt x="69" y="74"/>
                    </a:lnTo>
                    <a:lnTo>
                      <a:pt x="60" y="93"/>
                    </a:lnTo>
                    <a:lnTo>
                      <a:pt x="52" y="112"/>
                    </a:lnTo>
                    <a:lnTo>
                      <a:pt x="44" y="131"/>
                    </a:lnTo>
                    <a:lnTo>
                      <a:pt x="37" y="151"/>
                    </a:lnTo>
                    <a:lnTo>
                      <a:pt x="30" y="170"/>
                    </a:lnTo>
                    <a:lnTo>
                      <a:pt x="25" y="190"/>
                    </a:lnTo>
                    <a:lnTo>
                      <a:pt x="20" y="210"/>
                    </a:lnTo>
                    <a:lnTo>
                      <a:pt x="15" y="231"/>
                    </a:lnTo>
                    <a:lnTo>
                      <a:pt x="11" y="251"/>
                    </a:lnTo>
                    <a:lnTo>
                      <a:pt x="7" y="271"/>
                    </a:lnTo>
                    <a:lnTo>
                      <a:pt x="5" y="292"/>
                    </a:lnTo>
                    <a:lnTo>
                      <a:pt x="2" y="312"/>
                    </a:lnTo>
                    <a:lnTo>
                      <a:pt x="1" y="333"/>
                    </a:lnTo>
                    <a:lnTo>
                      <a:pt x="0" y="355"/>
                    </a:lnTo>
                    <a:lnTo>
                      <a:pt x="0" y="376"/>
                    </a:lnTo>
                    <a:lnTo>
                      <a:pt x="1" y="396"/>
                    </a:lnTo>
                    <a:lnTo>
                      <a:pt x="2" y="417"/>
                    </a:lnTo>
                    <a:lnTo>
                      <a:pt x="3" y="438"/>
                    </a:lnTo>
                    <a:lnTo>
                      <a:pt x="6" y="458"/>
                    </a:lnTo>
                    <a:lnTo>
                      <a:pt x="8" y="479"/>
                    </a:lnTo>
                    <a:lnTo>
                      <a:pt x="13" y="499"/>
                    </a:lnTo>
                    <a:lnTo>
                      <a:pt x="17" y="521"/>
                    </a:lnTo>
                    <a:lnTo>
                      <a:pt x="22" y="541"/>
                    </a:lnTo>
                    <a:lnTo>
                      <a:pt x="27" y="562"/>
                    </a:lnTo>
                    <a:lnTo>
                      <a:pt x="33" y="582"/>
                    </a:lnTo>
                    <a:lnTo>
                      <a:pt x="40" y="602"/>
                    </a:lnTo>
                    <a:lnTo>
                      <a:pt x="47" y="621"/>
                    </a:lnTo>
                    <a:lnTo>
                      <a:pt x="56" y="641"/>
                    </a:lnTo>
                    <a:lnTo>
                      <a:pt x="65" y="660"/>
                    </a:lnTo>
                    <a:lnTo>
                      <a:pt x="74" y="679"/>
                    </a:lnTo>
                    <a:lnTo>
                      <a:pt x="83" y="698"/>
                    </a:lnTo>
                    <a:lnTo>
                      <a:pt x="95" y="715"/>
                    </a:lnTo>
                    <a:lnTo>
                      <a:pt x="105" y="733"/>
                    </a:lnTo>
                    <a:lnTo>
                      <a:pt x="116" y="750"/>
                    </a:lnTo>
                    <a:lnTo>
                      <a:pt x="129" y="767"/>
                    </a:lnTo>
                    <a:lnTo>
                      <a:pt x="141" y="783"/>
                    </a:lnTo>
                    <a:lnTo>
                      <a:pt x="153" y="799"/>
                    </a:lnTo>
                    <a:lnTo>
                      <a:pt x="167" y="813"/>
                    </a:lnTo>
                    <a:lnTo>
                      <a:pt x="181" y="829"/>
                    </a:lnTo>
                    <a:lnTo>
                      <a:pt x="194" y="842"/>
                    </a:lnTo>
                    <a:lnTo>
                      <a:pt x="210" y="857"/>
                    </a:lnTo>
                    <a:lnTo>
                      <a:pt x="224" y="869"/>
                    </a:lnTo>
                    <a:lnTo>
                      <a:pt x="240" y="882"/>
                    </a:lnTo>
                    <a:lnTo>
                      <a:pt x="255" y="895"/>
                    </a:lnTo>
                    <a:lnTo>
                      <a:pt x="271" y="906"/>
                    </a:lnTo>
                    <a:lnTo>
                      <a:pt x="288" y="917"/>
                    </a:lnTo>
                    <a:lnTo>
                      <a:pt x="304" y="927"/>
                    </a:lnTo>
                    <a:lnTo>
                      <a:pt x="322" y="937"/>
                    </a:lnTo>
                    <a:lnTo>
                      <a:pt x="339" y="946"/>
                    </a:lnTo>
                    <a:lnTo>
                      <a:pt x="357" y="954"/>
                    </a:lnTo>
                    <a:lnTo>
                      <a:pt x="374" y="962"/>
                    </a:lnTo>
                    <a:lnTo>
                      <a:pt x="393" y="969"/>
                    </a:lnTo>
                    <a:lnTo>
                      <a:pt x="411" y="976"/>
                    </a:lnTo>
                    <a:lnTo>
                      <a:pt x="429" y="982"/>
                    </a:lnTo>
                    <a:lnTo>
                      <a:pt x="448" y="987"/>
                    </a:lnTo>
                    <a:lnTo>
                      <a:pt x="467" y="992"/>
                    </a:lnTo>
                    <a:lnTo>
                      <a:pt x="487" y="995"/>
                    </a:lnTo>
                    <a:lnTo>
                      <a:pt x="507" y="998"/>
                    </a:lnTo>
                    <a:lnTo>
                      <a:pt x="526" y="1001"/>
                    </a:lnTo>
                    <a:lnTo>
                      <a:pt x="546" y="1003"/>
                    </a:lnTo>
                    <a:lnTo>
                      <a:pt x="565" y="1004"/>
                    </a:lnTo>
                    <a:lnTo>
                      <a:pt x="586" y="1004"/>
                    </a:lnTo>
                    <a:lnTo>
                      <a:pt x="605" y="1004"/>
                    </a:lnTo>
                    <a:lnTo>
                      <a:pt x="625" y="1003"/>
                    </a:lnTo>
                    <a:lnTo>
                      <a:pt x="644" y="1001"/>
                    </a:lnTo>
                    <a:lnTo>
                      <a:pt x="664" y="998"/>
                    </a:lnTo>
                    <a:lnTo>
                      <a:pt x="682" y="995"/>
                    </a:lnTo>
                    <a:lnTo>
                      <a:pt x="702" y="992"/>
                    </a:lnTo>
                    <a:lnTo>
                      <a:pt x="720" y="987"/>
                    </a:lnTo>
                    <a:lnTo>
                      <a:pt x="739" y="982"/>
                    </a:lnTo>
                    <a:lnTo>
                      <a:pt x="757" y="976"/>
                    </a:lnTo>
                    <a:lnTo>
                      <a:pt x="776" y="969"/>
                    </a:lnTo>
                    <a:lnTo>
                      <a:pt x="794" y="962"/>
                    </a:lnTo>
                    <a:lnTo>
                      <a:pt x="811" y="954"/>
                    </a:lnTo>
                    <a:lnTo>
                      <a:pt x="829" y="946"/>
                    </a:lnTo>
                    <a:lnTo>
                      <a:pt x="846" y="937"/>
                    </a:lnTo>
                    <a:lnTo>
                      <a:pt x="864" y="927"/>
                    </a:lnTo>
                    <a:lnTo>
                      <a:pt x="880" y="917"/>
                    </a:lnTo>
                    <a:lnTo>
                      <a:pt x="897" y="906"/>
                    </a:lnTo>
                    <a:lnTo>
                      <a:pt x="913" y="895"/>
                    </a:lnTo>
                    <a:lnTo>
                      <a:pt x="929" y="882"/>
                    </a:lnTo>
                    <a:lnTo>
                      <a:pt x="944" y="870"/>
                    </a:lnTo>
                    <a:lnTo>
                      <a:pt x="959" y="857"/>
                    </a:lnTo>
                    <a:lnTo>
                      <a:pt x="974" y="842"/>
                    </a:lnTo>
                    <a:lnTo>
                      <a:pt x="988" y="829"/>
                    </a:lnTo>
                    <a:lnTo>
                      <a:pt x="1001" y="813"/>
                    </a:lnTo>
                    <a:lnTo>
                      <a:pt x="1015" y="799"/>
                    </a:lnTo>
                    <a:lnTo>
                      <a:pt x="1028" y="782"/>
                    </a:lnTo>
                    <a:lnTo>
                      <a:pt x="1040" y="767"/>
                    </a:lnTo>
                    <a:lnTo>
                      <a:pt x="1053" y="749"/>
                    </a:lnTo>
                    <a:lnTo>
                      <a:pt x="1064" y="732"/>
                    </a:lnTo>
                    <a:lnTo>
                      <a:pt x="1075" y="714"/>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77" name="Line 953"/>
              <p:cNvSpPr>
                <a:spLocks noChangeShapeType="1"/>
              </p:cNvSpPr>
              <p:nvPr/>
            </p:nvSpPr>
            <p:spPr bwMode="auto">
              <a:xfrm flipV="1">
                <a:off x="2896" y="1142"/>
                <a:ext cx="819" cy="1232"/>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78" name="Freeform 954"/>
              <p:cNvSpPr>
                <a:spLocks/>
              </p:cNvSpPr>
              <p:nvPr/>
            </p:nvSpPr>
            <p:spPr bwMode="auto">
              <a:xfrm>
                <a:off x="2734" y="2708"/>
                <a:ext cx="514" cy="462"/>
              </a:xfrm>
              <a:custGeom>
                <a:avLst/>
                <a:gdLst>
                  <a:gd name="T0" fmla="*/ 55 w 2568"/>
                  <a:gd name="T1" fmla="*/ 11 h 2309"/>
                  <a:gd name="T2" fmla="*/ 40 w 2568"/>
                  <a:gd name="T3" fmla="*/ 33 h 2309"/>
                  <a:gd name="T4" fmla="*/ 28 w 2568"/>
                  <a:gd name="T5" fmla="*/ 56 h 2309"/>
                  <a:gd name="T6" fmla="*/ 18 w 2568"/>
                  <a:gd name="T7" fmla="*/ 81 h 2309"/>
                  <a:gd name="T8" fmla="*/ 10 w 2568"/>
                  <a:gd name="T9" fmla="*/ 106 h 2309"/>
                  <a:gd name="T10" fmla="*/ 5 w 2568"/>
                  <a:gd name="T11" fmla="*/ 131 h 2309"/>
                  <a:gd name="T12" fmla="*/ 1 w 2568"/>
                  <a:gd name="T13" fmla="*/ 157 h 2309"/>
                  <a:gd name="T14" fmla="*/ 0 w 2568"/>
                  <a:gd name="T15" fmla="*/ 183 h 2309"/>
                  <a:gd name="T16" fmla="*/ 1 w 2568"/>
                  <a:gd name="T17" fmla="*/ 209 h 2309"/>
                  <a:gd name="T18" fmla="*/ 4 w 2568"/>
                  <a:gd name="T19" fmla="*/ 235 h 2309"/>
                  <a:gd name="T20" fmla="*/ 10 w 2568"/>
                  <a:gd name="T21" fmla="*/ 260 h 2309"/>
                  <a:gd name="T22" fmla="*/ 18 w 2568"/>
                  <a:gd name="T23" fmla="*/ 285 h 2309"/>
                  <a:gd name="T24" fmla="*/ 28 w 2568"/>
                  <a:gd name="T25" fmla="*/ 309 h 2309"/>
                  <a:gd name="T26" fmla="*/ 40 w 2568"/>
                  <a:gd name="T27" fmla="*/ 332 h 2309"/>
                  <a:gd name="T28" fmla="*/ 54 w 2568"/>
                  <a:gd name="T29" fmla="*/ 354 h 2309"/>
                  <a:gd name="T30" fmla="*/ 70 w 2568"/>
                  <a:gd name="T31" fmla="*/ 375 h 2309"/>
                  <a:gd name="T32" fmla="*/ 89 w 2568"/>
                  <a:gd name="T33" fmla="*/ 394 h 2309"/>
                  <a:gd name="T34" fmla="*/ 109 w 2568"/>
                  <a:gd name="T35" fmla="*/ 411 h 2309"/>
                  <a:gd name="T36" fmla="*/ 130 w 2568"/>
                  <a:gd name="T37" fmla="*/ 425 h 2309"/>
                  <a:gd name="T38" fmla="*/ 152 w 2568"/>
                  <a:gd name="T39" fmla="*/ 438 h 2309"/>
                  <a:gd name="T40" fmla="*/ 174 w 2568"/>
                  <a:gd name="T41" fmla="*/ 447 h 2309"/>
                  <a:gd name="T42" fmla="*/ 198 w 2568"/>
                  <a:gd name="T43" fmla="*/ 454 h 2309"/>
                  <a:gd name="T44" fmla="*/ 221 w 2568"/>
                  <a:gd name="T45" fmla="*/ 459 h 2309"/>
                  <a:gd name="T46" fmla="*/ 245 w 2568"/>
                  <a:gd name="T47" fmla="*/ 462 h 2309"/>
                  <a:gd name="T48" fmla="*/ 269 w 2568"/>
                  <a:gd name="T49" fmla="*/ 462 h 2309"/>
                  <a:gd name="T50" fmla="*/ 293 w 2568"/>
                  <a:gd name="T51" fmla="*/ 459 h 2309"/>
                  <a:gd name="T52" fmla="*/ 316 w 2568"/>
                  <a:gd name="T53" fmla="*/ 454 h 2309"/>
                  <a:gd name="T54" fmla="*/ 340 w 2568"/>
                  <a:gd name="T55" fmla="*/ 447 h 2309"/>
                  <a:gd name="T56" fmla="*/ 362 w 2568"/>
                  <a:gd name="T57" fmla="*/ 438 h 2309"/>
                  <a:gd name="T58" fmla="*/ 384 w 2568"/>
                  <a:gd name="T59" fmla="*/ 425 h 2309"/>
                  <a:gd name="T60" fmla="*/ 405 w 2568"/>
                  <a:gd name="T61" fmla="*/ 411 h 2309"/>
                  <a:gd name="T62" fmla="*/ 425 w 2568"/>
                  <a:gd name="T63" fmla="*/ 394 h 2309"/>
                  <a:gd name="T64" fmla="*/ 444 w 2568"/>
                  <a:gd name="T65" fmla="*/ 375 h 2309"/>
                  <a:gd name="T66" fmla="*/ 460 w 2568"/>
                  <a:gd name="T67" fmla="*/ 354 h 2309"/>
                  <a:gd name="T68" fmla="*/ 474 w 2568"/>
                  <a:gd name="T69" fmla="*/ 332 h 2309"/>
                  <a:gd name="T70" fmla="*/ 487 w 2568"/>
                  <a:gd name="T71" fmla="*/ 309 h 2309"/>
                  <a:gd name="T72" fmla="*/ 496 w 2568"/>
                  <a:gd name="T73" fmla="*/ 285 h 2309"/>
                  <a:gd name="T74" fmla="*/ 504 w 2568"/>
                  <a:gd name="T75" fmla="*/ 260 h 2309"/>
                  <a:gd name="T76" fmla="*/ 510 w 2568"/>
                  <a:gd name="T77" fmla="*/ 235 h 2309"/>
                  <a:gd name="T78" fmla="*/ 513 w 2568"/>
                  <a:gd name="T79" fmla="*/ 209 h 2309"/>
                  <a:gd name="T80" fmla="*/ 514 w 2568"/>
                  <a:gd name="T81" fmla="*/ 183 h 2309"/>
                  <a:gd name="T82" fmla="*/ 513 w 2568"/>
                  <a:gd name="T83" fmla="*/ 157 h 2309"/>
                  <a:gd name="T84" fmla="*/ 510 w 2568"/>
                  <a:gd name="T85" fmla="*/ 131 h 2309"/>
                  <a:gd name="T86" fmla="*/ 504 w 2568"/>
                  <a:gd name="T87" fmla="*/ 106 h 2309"/>
                  <a:gd name="T88" fmla="*/ 496 w 2568"/>
                  <a:gd name="T89" fmla="*/ 81 h 2309"/>
                  <a:gd name="T90" fmla="*/ 486 w 2568"/>
                  <a:gd name="T91" fmla="*/ 56 h 2309"/>
                  <a:gd name="T92" fmla="*/ 474 w 2568"/>
                  <a:gd name="T93" fmla="*/ 33 h 2309"/>
                  <a:gd name="T94" fmla="*/ 459 w 2568"/>
                  <a:gd name="T95" fmla="*/ 11 h 23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568" h="2309">
                    <a:moveTo>
                      <a:pt x="316" y="0"/>
                    </a:moveTo>
                    <a:lnTo>
                      <a:pt x="275" y="53"/>
                    </a:lnTo>
                    <a:lnTo>
                      <a:pt x="237" y="109"/>
                    </a:lnTo>
                    <a:lnTo>
                      <a:pt x="202" y="165"/>
                    </a:lnTo>
                    <a:lnTo>
                      <a:pt x="169" y="223"/>
                    </a:lnTo>
                    <a:lnTo>
                      <a:pt x="141" y="282"/>
                    </a:lnTo>
                    <a:lnTo>
                      <a:pt x="114" y="342"/>
                    </a:lnTo>
                    <a:lnTo>
                      <a:pt x="89" y="403"/>
                    </a:lnTo>
                    <a:lnTo>
                      <a:pt x="69" y="466"/>
                    </a:lnTo>
                    <a:lnTo>
                      <a:pt x="50" y="528"/>
                    </a:lnTo>
                    <a:lnTo>
                      <a:pt x="35" y="591"/>
                    </a:lnTo>
                    <a:lnTo>
                      <a:pt x="23" y="655"/>
                    </a:lnTo>
                    <a:lnTo>
                      <a:pt x="12" y="719"/>
                    </a:lnTo>
                    <a:lnTo>
                      <a:pt x="5" y="784"/>
                    </a:lnTo>
                    <a:lnTo>
                      <a:pt x="1" y="850"/>
                    </a:lnTo>
                    <a:lnTo>
                      <a:pt x="0" y="914"/>
                    </a:lnTo>
                    <a:lnTo>
                      <a:pt x="1" y="979"/>
                    </a:lnTo>
                    <a:lnTo>
                      <a:pt x="5" y="1044"/>
                    </a:lnTo>
                    <a:lnTo>
                      <a:pt x="12" y="1108"/>
                    </a:lnTo>
                    <a:lnTo>
                      <a:pt x="21" y="1173"/>
                    </a:lnTo>
                    <a:lnTo>
                      <a:pt x="34" y="1236"/>
                    </a:lnTo>
                    <a:lnTo>
                      <a:pt x="49" y="1300"/>
                    </a:lnTo>
                    <a:lnTo>
                      <a:pt x="68" y="1362"/>
                    </a:lnTo>
                    <a:lnTo>
                      <a:pt x="88" y="1423"/>
                    </a:lnTo>
                    <a:lnTo>
                      <a:pt x="111" y="1485"/>
                    </a:lnTo>
                    <a:lnTo>
                      <a:pt x="138" y="1545"/>
                    </a:lnTo>
                    <a:lnTo>
                      <a:pt x="166" y="1603"/>
                    </a:lnTo>
                    <a:lnTo>
                      <a:pt x="198" y="1659"/>
                    </a:lnTo>
                    <a:lnTo>
                      <a:pt x="232" y="1716"/>
                    </a:lnTo>
                    <a:lnTo>
                      <a:pt x="269" y="1770"/>
                    </a:lnTo>
                    <a:lnTo>
                      <a:pt x="309" y="1823"/>
                    </a:lnTo>
                    <a:lnTo>
                      <a:pt x="351" y="1874"/>
                    </a:lnTo>
                    <a:lnTo>
                      <a:pt x="397" y="1923"/>
                    </a:lnTo>
                    <a:lnTo>
                      <a:pt x="445" y="1970"/>
                    </a:lnTo>
                    <a:lnTo>
                      <a:pt x="493" y="2014"/>
                    </a:lnTo>
                    <a:lnTo>
                      <a:pt x="543" y="2054"/>
                    </a:lnTo>
                    <a:lnTo>
                      <a:pt x="596" y="2092"/>
                    </a:lnTo>
                    <a:lnTo>
                      <a:pt x="648" y="2126"/>
                    </a:lnTo>
                    <a:lnTo>
                      <a:pt x="702" y="2158"/>
                    </a:lnTo>
                    <a:lnTo>
                      <a:pt x="758" y="2187"/>
                    </a:lnTo>
                    <a:lnTo>
                      <a:pt x="813" y="2213"/>
                    </a:lnTo>
                    <a:lnTo>
                      <a:pt x="871" y="2235"/>
                    </a:lnTo>
                    <a:lnTo>
                      <a:pt x="928" y="2254"/>
                    </a:lnTo>
                    <a:lnTo>
                      <a:pt x="987" y="2271"/>
                    </a:lnTo>
                    <a:lnTo>
                      <a:pt x="1045" y="2284"/>
                    </a:lnTo>
                    <a:lnTo>
                      <a:pt x="1105" y="2295"/>
                    </a:lnTo>
                    <a:lnTo>
                      <a:pt x="1164" y="2303"/>
                    </a:lnTo>
                    <a:lnTo>
                      <a:pt x="1224" y="2308"/>
                    </a:lnTo>
                    <a:lnTo>
                      <a:pt x="1285" y="2309"/>
                    </a:lnTo>
                    <a:lnTo>
                      <a:pt x="1344" y="2308"/>
                    </a:lnTo>
                    <a:lnTo>
                      <a:pt x="1404" y="2303"/>
                    </a:lnTo>
                    <a:lnTo>
                      <a:pt x="1463" y="2295"/>
                    </a:lnTo>
                    <a:lnTo>
                      <a:pt x="1523" y="2285"/>
                    </a:lnTo>
                    <a:lnTo>
                      <a:pt x="1581" y="2271"/>
                    </a:lnTo>
                    <a:lnTo>
                      <a:pt x="1640" y="2254"/>
                    </a:lnTo>
                    <a:lnTo>
                      <a:pt x="1697" y="2235"/>
                    </a:lnTo>
                    <a:lnTo>
                      <a:pt x="1755" y="2213"/>
                    </a:lnTo>
                    <a:lnTo>
                      <a:pt x="1810" y="2187"/>
                    </a:lnTo>
                    <a:lnTo>
                      <a:pt x="1866" y="2158"/>
                    </a:lnTo>
                    <a:lnTo>
                      <a:pt x="1920" y="2126"/>
                    </a:lnTo>
                    <a:lnTo>
                      <a:pt x="1973" y="2092"/>
                    </a:lnTo>
                    <a:lnTo>
                      <a:pt x="2025" y="2054"/>
                    </a:lnTo>
                    <a:lnTo>
                      <a:pt x="2075" y="2014"/>
                    </a:lnTo>
                    <a:lnTo>
                      <a:pt x="2124" y="1970"/>
                    </a:lnTo>
                    <a:lnTo>
                      <a:pt x="2172" y="1923"/>
                    </a:lnTo>
                    <a:lnTo>
                      <a:pt x="2217" y="1874"/>
                    </a:lnTo>
                    <a:lnTo>
                      <a:pt x="2259" y="1823"/>
                    </a:lnTo>
                    <a:lnTo>
                      <a:pt x="2299" y="1770"/>
                    </a:lnTo>
                    <a:lnTo>
                      <a:pt x="2336" y="1716"/>
                    </a:lnTo>
                    <a:lnTo>
                      <a:pt x="2370" y="1659"/>
                    </a:lnTo>
                    <a:lnTo>
                      <a:pt x="2402" y="1603"/>
                    </a:lnTo>
                    <a:lnTo>
                      <a:pt x="2431" y="1545"/>
                    </a:lnTo>
                    <a:lnTo>
                      <a:pt x="2457" y="1485"/>
                    </a:lnTo>
                    <a:lnTo>
                      <a:pt x="2480" y="1423"/>
                    </a:lnTo>
                    <a:lnTo>
                      <a:pt x="2501" y="1362"/>
                    </a:lnTo>
                    <a:lnTo>
                      <a:pt x="2519" y="1300"/>
                    </a:lnTo>
                    <a:lnTo>
                      <a:pt x="2534" y="1236"/>
                    </a:lnTo>
                    <a:lnTo>
                      <a:pt x="2547" y="1173"/>
                    </a:lnTo>
                    <a:lnTo>
                      <a:pt x="2556" y="1108"/>
                    </a:lnTo>
                    <a:lnTo>
                      <a:pt x="2563" y="1044"/>
                    </a:lnTo>
                    <a:lnTo>
                      <a:pt x="2567" y="979"/>
                    </a:lnTo>
                    <a:lnTo>
                      <a:pt x="2568" y="914"/>
                    </a:lnTo>
                    <a:lnTo>
                      <a:pt x="2567" y="850"/>
                    </a:lnTo>
                    <a:lnTo>
                      <a:pt x="2563" y="784"/>
                    </a:lnTo>
                    <a:lnTo>
                      <a:pt x="2556" y="719"/>
                    </a:lnTo>
                    <a:lnTo>
                      <a:pt x="2546" y="655"/>
                    </a:lnTo>
                    <a:lnTo>
                      <a:pt x="2533" y="591"/>
                    </a:lnTo>
                    <a:lnTo>
                      <a:pt x="2518" y="528"/>
                    </a:lnTo>
                    <a:lnTo>
                      <a:pt x="2499" y="466"/>
                    </a:lnTo>
                    <a:lnTo>
                      <a:pt x="2479" y="403"/>
                    </a:lnTo>
                    <a:lnTo>
                      <a:pt x="2454" y="342"/>
                    </a:lnTo>
                    <a:lnTo>
                      <a:pt x="2427" y="282"/>
                    </a:lnTo>
                    <a:lnTo>
                      <a:pt x="2399" y="223"/>
                    </a:lnTo>
                    <a:lnTo>
                      <a:pt x="2366" y="165"/>
                    </a:lnTo>
                    <a:lnTo>
                      <a:pt x="2331" y="109"/>
                    </a:lnTo>
                    <a:lnTo>
                      <a:pt x="2293" y="53"/>
                    </a:lnTo>
                    <a:lnTo>
                      <a:pt x="2252"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79" name="Line 955"/>
              <p:cNvSpPr>
                <a:spLocks noChangeShapeType="1"/>
              </p:cNvSpPr>
              <p:nvPr/>
            </p:nvSpPr>
            <p:spPr bwMode="auto">
              <a:xfrm flipH="1">
                <a:off x="2812" y="2549"/>
                <a:ext cx="1" cy="4"/>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80" name="Line 956"/>
              <p:cNvSpPr>
                <a:spLocks noChangeShapeType="1"/>
              </p:cNvSpPr>
              <p:nvPr/>
            </p:nvSpPr>
            <p:spPr bwMode="auto">
              <a:xfrm flipH="1">
                <a:off x="2782" y="2592"/>
                <a:ext cx="27" cy="276"/>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81" name="Freeform 957"/>
              <p:cNvSpPr>
                <a:spLocks/>
              </p:cNvSpPr>
              <p:nvPr/>
            </p:nvSpPr>
            <p:spPr bwMode="auto">
              <a:xfrm>
                <a:off x="2781" y="2868"/>
                <a:ext cx="420" cy="251"/>
              </a:xfrm>
              <a:custGeom>
                <a:avLst/>
                <a:gdLst>
                  <a:gd name="T0" fmla="*/ 1 w 2102"/>
                  <a:gd name="T1" fmla="*/ 8 h 1259"/>
                  <a:gd name="T2" fmla="*/ 0 w 2102"/>
                  <a:gd name="T3" fmla="*/ 24 h 1259"/>
                  <a:gd name="T4" fmla="*/ 1 w 2102"/>
                  <a:gd name="T5" fmla="*/ 40 h 1259"/>
                  <a:gd name="T6" fmla="*/ 2 w 2102"/>
                  <a:gd name="T7" fmla="*/ 56 h 1259"/>
                  <a:gd name="T8" fmla="*/ 5 w 2102"/>
                  <a:gd name="T9" fmla="*/ 72 h 1259"/>
                  <a:gd name="T10" fmla="*/ 8 w 2102"/>
                  <a:gd name="T11" fmla="*/ 87 h 1259"/>
                  <a:gd name="T12" fmla="*/ 13 w 2102"/>
                  <a:gd name="T13" fmla="*/ 102 h 1259"/>
                  <a:gd name="T14" fmla="*/ 18 w 2102"/>
                  <a:gd name="T15" fmla="*/ 116 h 1259"/>
                  <a:gd name="T16" fmla="*/ 25 w 2102"/>
                  <a:gd name="T17" fmla="*/ 130 h 1259"/>
                  <a:gd name="T18" fmla="*/ 32 w 2102"/>
                  <a:gd name="T19" fmla="*/ 144 h 1259"/>
                  <a:gd name="T20" fmla="*/ 40 w 2102"/>
                  <a:gd name="T21" fmla="*/ 157 h 1259"/>
                  <a:gd name="T22" fmla="*/ 49 w 2102"/>
                  <a:gd name="T23" fmla="*/ 169 h 1259"/>
                  <a:gd name="T24" fmla="*/ 59 w 2102"/>
                  <a:gd name="T25" fmla="*/ 181 h 1259"/>
                  <a:gd name="T26" fmla="*/ 69 w 2102"/>
                  <a:gd name="T27" fmla="*/ 192 h 1259"/>
                  <a:gd name="T28" fmla="*/ 81 w 2102"/>
                  <a:gd name="T29" fmla="*/ 203 h 1259"/>
                  <a:gd name="T30" fmla="*/ 93 w 2102"/>
                  <a:gd name="T31" fmla="*/ 212 h 1259"/>
                  <a:gd name="T32" fmla="*/ 105 w 2102"/>
                  <a:gd name="T33" fmla="*/ 220 h 1259"/>
                  <a:gd name="T34" fmla="*/ 118 w 2102"/>
                  <a:gd name="T35" fmla="*/ 228 h 1259"/>
                  <a:gd name="T36" fmla="*/ 132 w 2102"/>
                  <a:gd name="T37" fmla="*/ 235 h 1259"/>
                  <a:gd name="T38" fmla="*/ 146 w 2102"/>
                  <a:gd name="T39" fmla="*/ 240 h 1259"/>
                  <a:gd name="T40" fmla="*/ 160 w 2102"/>
                  <a:gd name="T41" fmla="*/ 244 h 1259"/>
                  <a:gd name="T42" fmla="*/ 174 w 2102"/>
                  <a:gd name="T43" fmla="*/ 248 h 1259"/>
                  <a:gd name="T44" fmla="*/ 188 w 2102"/>
                  <a:gd name="T45" fmla="*/ 250 h 1259"/>
                  <a:gd name="T46" fmla="*/ 203 w 2102"/>
                  <a:gd name="T47" fmla="*/ 251 h 1259"/>
                  <a:gd name="T48" fmla="*/ 217 w 2102"/>
                  <a:gd name="T49" fmla="*/ 251 h 1259"/>
                  <a:gd name="T50" fmla="*/ 232 w 2102"/>
                  <a:gd name="T51" fmla="*/ 250 h 1259"/>
                  <a:gd name="T52" fmla="*/ 246 w 2102"/>
                  <a:gd name="T53" fmla="*/ 248 h 1259"/>
                  <a:gd name="T54" fmla="*/ 260 w 2102"/>
                  <a:gd name="T55" fmla="*/ 244 h 1259"/>
                  <a:gd name="T56" fmla="*/ 274 w 2102"/>
                  <a:gd name="T57" fmla="*/ 240 h 1259"/>
                  <a:gd name="T58" fmla="*/ 288 w 2102"/>
                  <a:gd name="T59" fmla="*/ 235 h 1259"/>
                  <a:gd name="T60" fmla="*/ 302 w 2102"/>
                  <a:gd name="T61" fmla="*/ 228 h 1259"/>
                  <a:gd name="T62" fmla="*/ 315 w 2102"/>
                  <a:gd name="T63" fmla="*/ 220 h 1259"/>
                  <a:gd name="T64" fmla="*/ 328 w 2102"/>
                  <a:gd name="T65" fmla="*/ 212 h 1259"/>
                  <a:gd name="T66" fmla="*/ 340 w 2102"/>
                  <a:gd name="T67" fmla="*/ 203 h 1259"/>
                  <a:gd name="T68" fmla="*/ 351 w 2102"/>
                  <a:gd name="T69" fmla="*/ 192 h 1259"/>
                  <a:gd name="T70" fmla="*/ 361 w 2102"/>
                  <a:gd name="T71" fmla="*/ 181 h 1259"/>
                  <a:gd name="T72" fmla="*/ 371 w 2102"/>
                  <a:gd name="T73" fmla="*/ 169 h 1259"/>
                  <a:gd name="T74" fmla="*/ 380 w 2102"/>
                  <a:gd name="T75" fmla="*/ 157 h 1259"/>
                  <a:gd name="T76" fmla="*/ 388 w 2102"/>
                  <a:gd name="T77" fmla="*/ 144 h 1259"/>
                  <a:gd name="T78" fmla="*/ 395 w 2102"/>
                  <a:gd name="T79" fmla="*/ 130 h 1259"/>
                  <a:gd name="T80" fmla="*/ 402 w 2102"/>
                  <a:gd name="T81" fmla="*/ 116 h 1259"/>
                  <a:gd name="T82" fmla="*/ 407 w 2102"/>
                  <a:gd name="T83" fmla="*/ 102 h 1259"/>
                  <a:gd name="T84" fmla="*/ 412 w 2102"/>
                  <a:gd name="T85" fmla="*/ 87 h 1259"/>
                  <a:gd name="T86" fmla="*/ 415 w 2102"/>
                  <a:gd name="T87" fmla="*/ 72 h 1259"/>
                  <a:gd name="T88" fmla="*/ 418 w 2102"/>
                  <a:gd name="T89" fmla="*/ 56 h 1259"/>
                  <a:gd name="T90" fmla="*/ 419 w 2102"/>
                  <a:gd name="T91" fmla="*/ 40 h 1259"/>
                  <a:gd name="T92" fmla="*/ 420 w 2102"/>
                  <a:gd name="T93" fmla="*/ 24 h 1259"/>
                  <a:gd name="T94" fmla="*/ 419 w 2102"/>
                  <a:gd name="T95" fmla="*/ 8 h 12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02" h="1259">
                    <a:moveTo>
                      <a:pt x="6" y="0"/>
                    </a:moveTo>
                    <a:lnTo>
                      <a:pt x="3" y="41"/>
                    </a:lnTo>
                    <a:lnTo>
                      <a:pt x="1" y="81"/>
                    </a:lnTo>
                    <a:lnTo>
                      <a:pt x="0" y="122"/>
                    </a:lnTo>
                    <a:lnTo>
                      <a:pt x="1" y="162"/>
                    </a:lnTo>
                    <a:lnTo>
                      <a:pt x="3" y="202"/>
                    </a:lnTo>
                    <a:lnTo>
                      <a:pt x="6" y="241"/>
                    </a:lnTo>
                    <a:lnTo>
                      <a:pt x="11" y="281"/>
                    </a:lnTo>
                    <a:lnTo>
                      <a:pt x="16" y="320"/>
                    </a:lnTo>
                    <a:lnTo>
                      <a:pt x="24" y="359"/>
                    </a:lnTo>
                    <a:lnTo>
                      <a:pt x="32" y="397"/>
                    </a:lnTo>
                    <a:lnTo>
                      <a:pt x="41" y="435"/>
                    </a:lnTo>
                    <a:lnTo>
                      <a:pt x="52" y="473"/>
                    </a:lnTo>
                    <a:lnTo>
                      <a:pt x="64" y="511"/>
                    </a:lnTo>
                    <a:lnTo>
                      <a:pt x="77" y="547"/>
                    </a:lnTo>
                    <a:lnTo>
                      <a:pt x="91" y="583"/>
                    </a:lnTo>
                    <a:lnTo>
                      <a:pt x="107" y="619"/>
                    </a:lnTo>
                    <a:lnTo>
                      <a:pt x="123" y="654"/>
                    </a:lnTo>
                    <a:lnTo>
                      <a:pt x="141" y="688"/>
                    </a:lnTo>
                    <a:lnTo>
                      <a:pt x="159" y="722"/>
                    </a:lnTo>
                    <a:lnTo>
                      <a:pt x="179" y="754"/>
                    </a:lnTo>
                    <a:lnTo>
                      <a:pt x="200" y="787"/>
                    </a:lnTo>
                    <a:lnTo>
                      <a:pt x="222" y="819"/>
                    </a:lnTo>
                    <a:lnTo>
                      <a:pt x="244" y="849"/>
                    </a:lnTo>
                    <a:lnTo>
                      <a:pt x="268" y="879"/>
                    </a:lnTo>
                    <a:lnTo>
                      <a:pt x="294" y="908"/>
                    </a:lnTo>
                    <a:lnTo>
                      <a:pt x="319" y="937"/>
                    </a:lnTo>
                    <a:lnTo>
                      <a:pt x="346" y="964"/>
                    </a:lnTo>
                    <a:lnTo>
                      <a:pt x="374" y="991"/>
                    </a:lnTo>
                    <a:lnTo>
                      <a:pt x="403" y="1016"/>
                    </a:lnTo>
                    <a:lnTo>
                      <a:pt x="432" y="1040"/>
                    </a:lnTo>
                    <a:lnTo>
                      <a:pt x="463" y="1063"/>
                    </a:lnTo>
                    <a:lnTo>
                      <a:pt x="494" y="1085"/>
                    </a:lnTo>
                    <a:lnTo>
                      <a:pt x="527" y="1106"/>
                    </a:lnTo>
                    <a:lnTo>
                      <a:pt x="560" y="1126"/>
                    </a:lnTo>
                    <a:lnTo>
                      <a:pt x="593" y="1144"/>
                    </a:lnTo>
                    <a:lnTo>
                      <a:pt x="626" y="1161"/>
                    </a:lnTo>
                    <a:lnTo>
                      <a:pt x="660" y="1177"/>
                    </a:lnTo>
                    <a:lnTo>
                      <a:pt x="694" y="1191"/>
                    </a:lnTo>
                    <a:lnTo>
                      <a:pt x="729" y="1204"/>
                    </a:lnTo>
                    <a:lnTo>
                      <a:pt x="764" y="1216"/>
                    </a:lnTo>
                    <a:lnTo>
                      <a:pt x="799" y="1226"/>
                    </a:lnTo>
                    <a:lnTo>
                      <a:pt x="835" y="1234"/>
                    </a:lnTo>
                    <a:lnTo>
                      <a:pt x="871" y="1242"/>
                    </a:lnTo>
                    <a:lnTo>
                      <a:pt x="907" y="1248"/>
                    </a:lnTo>
                    <a:lnTo>
                      <a:pt x="943" y="1252"/>
                    </a:lnTo>
                    <a:lnTo>
                      <a:pt x="979" y="1256"/>
                    </a:lnTo>
                    <a:lnTo>
                      <a:pt x="1015" y="1258"/>
                    </a:lnTo>
                    <a:lnTo>
                      <a:pt x="1052" y="1259"/>
                    </a:lnTo>
                    <a:lnTo>
                      <a:pt x="1087" y="1258"/>
                    </a:lnTo>
                    <a:lnTo>
                      <a:pt x="1123" y="1256"/>
                    </a:lnTo>
                    <a:lnTo>
                      <a:pt x="1159" y="1252"/>
                    </a:lnTo>
                    <a:lnTo>
                      <a:pt x="1195" y="1248"/>
                    </a:lnTo>
                    <a:lnTo>
                      <a:pt x="1231" y="1242"/>
                    </a:lnTo>
                    <a:lnTo>
                      <a:pt x="1267" y="1234"/>
                    </a:lnTo>
                    <a:lnTo>
                      <a:pt x="1303" y="1226"/>
                    </a:lnTo>
                    <a:lnTo>
                      <a:pt x="1338" y="1216"/>
                    </a:lnTo>
                    <a:lnTo>
                      <a:pt x="1373" y="1204"/>
                    </a:lnTo>
                    <a:lnTo>
                      <a:pt x="1408" y="1191"/>
                    </a:lnTo>
                    <a:lnTo>
                      <a:pt x="1442" y="1177"/>
                    </a:lnTo>
                    <a:lnTo>
                      <a:pt x="1477" y="1161"/>
                    </a:lnTo>
                    <a:lnTo>
                      <a:pt x="1510" y="1144"/>
                    </a:lnTo>
                    <a:lnTo>
                      <a:pt x="1543" y="1126"/>
                    </a:lnTo>
                    <a:lnTo>
                      <a:pt x="1575" y="1106"/>
                    </a:lnTo>
                    <a:lnTo>
                      <a:pt x="1608" y="1085"/>
                    </a:lnTo>
                    <a:lnTo>
                      <a:pt x="1640" y="1063"/>
                    </a:lnTo>
                    <a:lnTo>
                      <a:pt x="1670" y="1040"/>
                    </a:lnTo>
                    <a:lnTo>
                      <a:pt x="1700" y="1016"/>
                    </a:lnTo>
                    <a:lnTo>
                      <a:pt x="1728" y="991"/>
                    </a:lnTo>
                    <a:lnTo>
                      <a:pt x="1756" y="964"/>
                    </a:lnTo>
                    <a:lnTo>
                      <a:pt x="1783" y="937"/>
                    </a:lnTo>
                    <a:lnTo>
                      <a:pt x="1809" y="908"/>
                    </a:lnTo>
                    <a:lnTo>
                      <a:pt x="1834" y="879"/>
                    </a:lnTo>
                    <a:lnTo>
                      <a:pt x="1858" y="849"/>
                    </a:lnTo>
                    <a:lnTo>
                      <a:pt x="1880" y="819"/>
                    </a:lnTo>
                    <a:lnTo>
                      <a:pt x="1903" y="787"/>
                    </a:lnTo>
                    <a:lnTo>
                      <a:pt x="1923" y="754"/>
                    </a:lnTo>
                    <a:lnTo>
                      <a:pt x="1943" y="722"/>
                    </a:lnTo>
                    <a:lnTo>
                      <a:pt x="1961" y="688"/>
                    </a:lnTo>
                    <a:lnTo>
                      <a:pt x="1979" y="654"/>
                    </a:lnTo>
                    <a:lnTo>
                      <a:pt x="1995" y="619"/>
                    </a:lnTo>
                    <a:lnTo>
                      <a:pt x="2011" y="583"/>
                    </a:lnTo>
                    <a:lnTo>
                      <a:pt x="2025" y="547"/>
                    </a:lnTo>
                    <a:lnTo>
                      <a:pt x="2038" y="511"/>
                    </a:lnTo>
                    <a:lnTo>
                      <a:pt x="2050" y="473"/>
                    </a:lnTo>
                    <a:lnTo>
                      <a:pt x="2061" y="435"/>
                    </a:lnTo>
                    <a:lnTo>
                      <a:pt x="2070" y="397"/>
                    </a:lnTo>
                    <a:lnTo>
                      <a:pt x="2078" y="359"/>
                    </a:lnTo>
                    <a:lnTo>
                      <a:pt x="2086" y="320"/>
                    </a:lnTo>
                    <a:lnTo>
                      <a:pt x="2092" y="281"/>
                    </a:lnTo>
                    <a:lnTo>
                      <a:pt x="2096" y="241"/>
                    </a:lnTo>
                    <a:lnTo>
                      <a:pt x="2099" y="202"/>
                    </a:lnTo>
                    <a:lnTo>
                      <a:pt x="2101" y="162"/>
                    </a:lnTo>
                    <a:lnTo>
                      <a:pt x="2102" y="122"/>
                    </a:lnTo>
                    <a:lnTo>
                      <a:pt x="2101" y="81"/>
                    </a:lnTo>
                    <a:lnTo>
                      <a:pt x="2099" y="41"/>
                    </a:lnTo>
                    <a:lnTo>
                      <a:pt x="2096" y="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82" name="Line 958"/>
              <p:cNvSpPr>
                <a:spLocks noChangeShapeType="1"/>
              </p:cNvSpPr>
              <p:nvPr/>
            </p:nvSpPr>
            <p:spPr bwMode="auto">
              <a:xfrm flipH="1" flipV="1">
                <a:off x="3171" y="2568"/>
                <a:ext cx="29" cy="300"/>
              </a:xfrm>
              <a:prstGeom prst="line">
                <a:avLst/>
              </a:prstGeom>
              <a:noFill/>
              <a:ln w="3175">
                <a:solidFill>
                  <a:srgbClr val="14151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83" name="Freeform 959"/>
              <p:cNvSpPr>
                <a:spLocks/>
              </p:cNvSpPr>
              <p:nvPr/>
            </p:nvSpPr>
            <p:spPr bwMode="auto">
              <a:xfrm>
                <a:off x="2991" y="1545"/>
                <a:ext cx="468" cy="904"/>
              </a:xfrm>
              <a:custGeom>
                <a:avLst/>
                <a:gdLst>
                  <a:gd name="T0" fmla="*/ 0 w 2339"/>
                  <a:gd name="T1" fmla="*/ 0 h 4518"/>
                  <a:gd name="T2" fmla="*/ 0 w 2339"/>
                  <a:gd name="T3" fmla="*/ 904 h 4518"/>
                  <a:gd name="T4" fmla="*/ 468 w 2339"/>
                  <a:gd name="T5" fmla="*/ 154 h 4518"/>
                  <a:gd name="T6" fmla="*/ 0 60000 65536"/>
                  <a:gd name="T7" fmla="*/ 0 60000 65536"/>
                  <a:gd name="T8" fmla="*/ 0 60000 65536"/>
                </a:gdLst>
                <a:ahLst/>
                <a:cxnLst>
                  <a:cxn ang="T6">
                    <a:pos x="T0" y="T1"/>
                  </a:cxn>
                  <a:cxn ang="T7">
                    <a:pos x="T2" y="T3"/>
                  </a:cxn>
                  <a:cxn ang="T8">
                    <a:pos x="T4" y="T5"/>
                  </a:cxn>
                </a:cxnLst>
                <a:rect l="0" t="0" r="r" b="b"/>
                <a:pathLst>
                  <a:path w="2339" h="4518">
                    <a:moveTo>
                      <a:pt x="0" y="0"/>
                    </a:moveTo>
                    <a:lnTo>
                      <a:pt x="0" y="4518"/>
                    </a:lnTo>
                    <a:lnTo>
                      <a:pt x="2339" y="771"/>
                    </a:lnTo>
                  </a:path>
                </a:pathLst>
              </a:custGeom>
              <a:noFill/>
              <a:ln w="3175">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84" name="Freeform 960"/>
              <p:cNvSpPr>
                <a:spLocks/>
              </p:cNvSpPr>
              <p:nvPr/>
            </p:nvSpPr>
            <p:spPr bwMode="auto">
              <a:xfrm>
                <a:off x="2991" y="1657"/>
                <a:ext cx="377" cy="116"/>
              </a:xfrm>
              <a:custGeom>
                <a:avLst/>
                <a:gdLst>
                  <a:gd name="T0" fmla="*/ 0 w 1884"/>
                  <a:gd name="T1" fmla="*/ 0 h 582"/>
                  <a:gd name="T2" fmla="*/ 12 w 1884"/>
                  <a:gd name="T3" fmla="*/ 0 h 582"/>
                  <a:gd name="T4" fmla="*/ 24 w 1884"/>
                  <a:gd name="T5" fmla="*/ 0 h 582"/>
                  <a:gd name="T6" fmla="*/ 36 w 1884"/>
                  <a:gd name="T7" fmla="*/ 1 h 582"/>
                  <a:gd name="T8" fmla="*/ 49 w 1884"/>
                  <a:gd name="T9" fmla="*/ 2 h 582"/>
                  <a:gd name="T10" fmla="*/ 61 w 1884"/>
                  <a:gd name="T11" fmla="*/ 3 h 582"/>
                  <a:gd name="T12" fmla="*/ 74 w 1884"/>
                  <a:gd name="T13" fmla="*/ 4 h 582"/>
                  <a:gd name="T14" fmla="*/ 87 w 1884"/>
                  <a:gd name="T15" fmla="*/ 6 h 582"/>
                  <a:gd name="T16" fmla="*/ 99 w 1884"/>
                  <a:gd name="T17" fmla="*/ 8 h 582"/>
                  <a:gd name="T18" fmla="*/ 112 w 1884"/>
                  <a:gd name="T19" fmla="*/ 10 h 582"/>
                  <a:gd name="T20" fmla="*/ 125 w 1884"/>
                  <a:gd name="T21" fmla="*/ 12 h 582"/>
                  <a:gd name="T22" fmla="*/ 137 w 1884"/>
                  <a:gd name="T23" fmla="*/ 15 h 582"/>
                  <a:gd name="T24" fmla="*/ 150 w 1884"/>
                  <a:gd name="T25" fmla="*/ 17 h 582"/>
                  <a:gd name="T26" fmla="*/ 163 w 1884"/>
                  <a:gd name="T27" fmla="*/ 21 h 582"/>
                  <a:gd name="T28" fmla="*/ 175 w 1884"/>
                  <a:gd name="T29" fmla="*/ 24 h 582"/>
                  <a:gd name="T30" fmla="*/ 188 w 1884"/>
                  <a:gd name="T31" fmla="*/ 27 h 582"/>
                  <a:gd name="T32" fmla="*/ 200 w 1884"/>
                  <a:gd name="T33" fmla="*/ 31 h 582"/>
                  <a:gd name="T34" fmla="*/ 213 w 1884"/>
                  <a:gd name="T35" fmla="*/ 34 h 582"/>
                  <a:gd name="T36" fmla="*/ 225 w 1884"/>
                  <a:gd name="T37" fmla="*/ 38 h 582"/>
                  <a:gd name="T38" fmla="*/ 237 w 1884"/>
                  <a:gd name="T39" fmla="*/ 43 h 582"/>
                  <a:gd name="T40" fmla="*/ 249 w 1884"/>
                  <a:gd name="T41" fmla="*/ 47 h 582"/>
                  <a:gd name="T42" fmla="*/ 261 w 1884"/>
                  <a:gd name="T43" fmla="*/ 52 h 582"/>
                  <a:gd name="T44" fmla="*/ 273 w 1884"/>
                  <a:gd name="T45" fmla="*/ 57 h 582"/>
                  <a:gd name="T46" fmla="*/ 284 w 1884"/>
                  <a:gd name="T47" fmla="*/ 62 h 582"/>
                  <a:gd name="T48" fmla="*/ 295 w 1884"/>
                  <a:gd name="T49" fmla="*/ 67 h 582"/>
                  <a:gd name="T50" fmla="*/ 307 w 1884"/>
                  <a:gd name="T51" fmla="*/ 72 h 582"/>
                  <a:gd name="T52" fmla="*/ 317 w 1884"/>
                  <a:gd name="T53" fmla="*/ 78 h 582"/>
                  <a:gd name="T54" fmla="*/ 328 w 1884"/>
                  <a:gd name="T55" fmla="*/ 84 h 582"/>
                  <a:gd name="T56" fmla="*/ 338 w 1884"/>
                  <a:gd name="T57" fmla="*/ 90 h 582"/>
                  <a:gd name="T58" fmla="*/ 348 w 1884"/>
                  <a:gd name="T59" fmla="*/ 96 h 582"/>
                  <a:gd name="T60" fmla="*/ 358 w 1884"/>
                  <a:gd name="T61" fmla="*/ 103 h 582"/>
                  <a:gd name="T62" fmla="*/ 368 w 1884"/>
                  <a:gd name="T63" fmla="*/ 109 h 582"/>
                  <a:gd name="T64" fmla="*/ 377 w 1884"/>
                  <a:gd name="T65" fmla="*/ 116 h 5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84" h="582">
                    <a:moveTo>
                      <a:pt x="0" y="0"/>
                    </a:moveTo>
                    <a:lnTo>
                      <a:pt x="60" y="1"/>
                    </a:lnTo>
                    <a:lnTo>
                      <a:pt x="121" y="2"/>
                    </a:lnTo>
                    <a:lnTo>
                      <a:pt x="182" y="6"/>
                    </a:lnTo>
                    <a:lnTo>
                      <a:pt x="245" y="10"/>
                    </a:lnTo>
                    <a:lnTo>
                      <a:pt x="307" y="16"/>
                    </a:lnTo>
                    <a:lnTo>
                      <a:pt x="370" y="22"/>
                    </a:lnTo>
                    <a:lnTo>
                      <a:pt x="433" y="30"/>
                    </a:lnTo>
                    <a:lnTo>
                      <a:pt x="497" y="39"/>
                    </a:lnTo>
                    <a:lnTo>
                      <a:pt x="560" y="49"/>
                    </a:lnTo>
                    <a:lnTo>
                      <a:pt x="623" y="61"/>
                    </a:lnTo>
                    <a:lnTo>
                      <a:pt x="687" y="74"/>
                    </a:lnTo>
                    <a:lnTo>
                      <a:pt x="750" y="87"/>
                    </a:lnTo>
                    <a:lnTo>
                      <a:pt x="813" y="103"/>
                    </a:lnTo>
                    <a:lnTo>
                      <a:pt x="877" y="118"/>
                    </a:lnTo>
                    <a:lnTo>
                      <a:pt x="939" y="135"/>
                    </a:lnTo>
                    <a:lnTo>
                      <a:pt x="1001" y="154"/>
                    </a:lnTo>
                    <a:lnTo>
                      <a:pt x="1062" y="173"/>
                    </a:lnTo>
                    <a:lnTo>
                      <a:pt x="1124" y="193"/>
                    </a:lnTo>
                    <a:lnTo>
                      <a:pt x="1185" y="214"/>
                    </a:lnTo>
                    <a:lnTo>
                      <a:pt x="1244" y="236"/>
                    </a:lnTo>
                    <a:lnTo>
                      <a:pt x="1304" y="260"/>
                    </a:lnTo>
                    <a:lnTo>
                      <a:pt x="1362" y="284"/>
                    </a:lnTo>
                    <a:lnTo>
                      <a:pt x="1420" y="310"/>
                    </a:lnTo>
                    <a:lnTo>
                      <a:pt x="1476" y="336"/>
                    </a:lnTo>
                    <a:lnTo>
                      <a:pt x="1532" y="363"/>
                    </a:lnTo>
                    <a:lnTo>
                      <a:pt x="1585" y="392"/>
                    </a:lnTo>
                    <a:lnTo>
                      <a:pt x="1638" y="421"/>
                    </a:lnTo>
                    <a:lnTo>
                      <a:pt x="1691" y="451"/>
                    </a:lnTo>
                    <a:lnTo>
                      <a:pt x="1741" y="482"/>
                    </a:lnTo>
                    <a:lnTo>
                      <a:pt x="1790" y="515"/>
                    </a:lnTo>
                    <a:lnTo>
                      <a:pt x="1838" y="548"/>
                    </a:lnTo>
                    <a:lnTo>
                      <a:pt x="1884" y="582"/>
                    </a:lnTo>
                  </a:path>
                </a:pathLst>
              </a:custGeom>
              <a:noFill/>
              <a:ln w="3175">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85" name="Freeform 961"/>
              <p:cNvSpPr>
                <a:spLocks/>
              </p:cNvSpPr>
              <p:nvPr/>
            </p:nvSpPr>
            <p:spPr bwMode="auto">
              <a:xfrm>
                <a:off x="3353" y="1752"/>
                <a:ext cx="44" cy="43"/>
              </a:xfrm>
              <a:custGeom>
                <a:avLst/>
                <a:gdLst>
                  <a:gd name="T0" fmla="*/ 24 w 224"/>
                  <a:gd name="T1" fmla="*/ 0 h 218"/>
                  <a:gd name="T2" fmla="*/ 44 w 224"/>
                  <a:gd name="T3" fmla="*/ 43 h 218"/>
                  <a:gd name="T4" fmla="*/ 0 w 224"/>
                  <a:gd name="T5" fmla="*/ 38 h 218"/>
                  <a:gd name="T6" fmla="*/ 24 w 224"/>
                  <a:gd name="T7" fmla="*/ 0 h 2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4" h="218">
                    <a:moveTo>
                      <a:pt x="124" y="0"/>
                    </a:moveTo>
                    <a:lnTo>
                      <a:pt x="224" y="218"/>
                    </a:lnTo>
                    <a:lnTo>
                      <a:pt x="0" y="192"/>
                    </a:lnTo>
                    <a:lnTo>
                      <a:pt x="124"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886" name="Freeform 962"/>
              <p:cNvSpPr>
                <a:spLocks/>
              </p:cNvSpPr>
              <p:nvPr/>
            </p:nvSpPr>
            <p:spPr bwMode="auto">
              <a:xfrm>
                <a:off x="2757" y="2799"/>
                <a:ext cx="467" cy="346"/>
              </a:xfrm>
              <a:custGeom>
                <a:avLst/>
                <a:gdLst>
                  <a:gd name="T0" fmla="*/ 14 w 2335"/>
                  <a:gd name="T1" fmla="*/ 5 h 1730"/>
                  <a:gd name="T2" fmla="*/ 11 w 2335"/>
                  <a:gd name="T3" fmla="*/ 16 h 1730"/>
                  <a:gd name="T4" fmla="*/ 8 w 2335"/>
                  <a:gd name="T5" fmla="*/ 28 h 1730"/>
                  <a:gd name="T6" fmla="*/ 5 w 2335"/>
                  <a:gd name="T7" fmla="*/ 39 h 1730"/>
                  <a:gd name="T8" fmla="*/ 3 w 2335"/>
                  <a:gd name="T9" fmla="*/ 51 h 1730"/>
                  <a:gd name="T10" fmla="*/ 2 w 2335"/>
                  <a:gd name="T11" fmla="*/ 63 h 1730"/>
                  <a:gd name="T12" fmla="*/ 1 w 2335"/>
                  <a:gd name="T13" fmla="*/ 74 h 1730"/>
                  <a:gd name="T14" fmla="*/ 0 w 2335"/>
                  <a:gd name="T15" fmla="*/ 87 h 1730"/>
                  <a:gd name="T16" fmla="*/ 0 w 2335"/>
                  <a:gd name="T17" fmla="*/ 106 h 1730"/>
                  <a:gd name="T18" fmla="*/ 3 w 2335"/>
                  <a:gd name="T19" fmla="*/ 131 h 1730"/>
                  <a:gd name="T20" fmla="*/ 7 w 2335"/>
                  <a:gd name="T21" fmla="*/ 156 h 1730"/>
                  <a:gd name="T22" fmla="*/ 14 w 2335"/>
                  <a:gd name="T23" fmla="*/ 180 h 1730"/>
                  <a:gd name="T24" fmla="*/ 23 w 2335"/>
                  <a:gd name="T25" fmla="*/ 203 h 1730"/>
                  <a:gd name="T26" fmla="*/ 34 w 2335"/>
                  <a:gd name="T27" fmla="*/ 224 h 1730"/>
                  <a:gd name="T28" fmla="*/ 46 w 2335"/>
                  <a:gd name="T29" fmla="*/ 244 h 1730"/>
                  <a:gd name="T30" fmla="*/ 61 w 2335"/>
                  <a:gd name="T31" fmla="*/ 263 h 1730"/>
                  <a:gd name="T32" fmla="*/ 76 w 2335"/>
                  <a:gd name="T33" fmla="*/ 280 h 1730"/>
                  <a:gd name="T34" fmla="*/ 94 w 2335"/>
                  <a:gd name="T35" fmla="*/ 296 h 1730"/>
                  <a:gd name="T36" fmla="*/ 112 w 2335"/>
                  <a:gd name="T37" fmla="*/ 309 h 1730"/>
                  <a:gd name="T38" fmla="*/ 132 w 2335"/>
                  <a:gd name="T39" fmla="*/ 321 h 1730"/>
                  <a:gd name="T40" fmla="*/ 153 w 2335"/>
                  <a:gd name="T41" fmla="*/ 331 h 1730"/>
                  <a:gd name="T42" fmla="*/ 175 w 2335"/>
                  <a:gd name="T43" fmla="*/ 338 h 1730"/>
                  <a:gd name="T44" fmla="*/ 198 w 2335"/>
                  <a:gd name="T45" fmla="*/ 343 h 1730"/>
                  <a:gd name="T46" fmla="*/ 221 w 2335"/>
                  <a:gd name="T47" fmla="*/ 346 h 1730"/>
                  <a:gd name="T48" fmla="*/ 245 w 2335"/>
                  <a:gd name="T49" fmla="*/ 346 h 1730"/>
                  <a:gd name="T50" fmla="*/ 269 w 2335"/>
                  <a:gd name="T51" fmla="*/ 343 h 1730"/>
                  <a:gd name="T52" fmla="*/ 292 w 2335"/>
                  <a:gd name="T53" fmla="*/ 338 h 1730"/>
                  <a:gd name="T54" fmla="*/ 314 w 2335"/>
                  <a:gd name="T55" fmla="*/ 331 h 1730"/>
                  <a:gd name="T56" fmla="*/ 335 w 2335"/>
                  <a:gd name="T57" fmla="*/ 321 h 1730"/>
                  <a:gd name="T58" fmla="*/ 354 w 2335"/>
                  <a:gd name="T59" fmla="*/ 309 h 1730"/>
                  <a:gd name="T60" fmla="*/ 373 w 2335"/>
                  <a:gd name="T61" fmla="*/ 296 h 1730"/>
                  <a:gd name="T62" fmla="*/ 390 w 2335"/>
                  <a:gd name="T63" fmla="*/ 280 h 1730"/>
                  <a:gd name="T64" fmla="*/ 406 w 2335"/>
                  <a:gd name="T65" fmla="*/ 263 h 1730"/>
                  <a:gd name="T66" fmla="*/ 421 w 2335"/>
                  <a:gd name="T67" fmla="*/ 244 h 1730"/>
                  <a:gd name="T68" fmla="*/ 433 w 2335"/>
                  <a:gd name="T69" fmla="*/ 224 h 1730"/>
                  <a:gd name="T70" fmla="*/ 444 w 2335"/>
                  <a:gd name="T71" fmla="*/ 203 h 1730"/>
                  <a:gd name="T72" fmla="*/ 453 w 2335"/>
                  <a:gd name="T73" fmla="*/ 180 h 1730"/>
                  <a:gd name="T74" fmla="*/ 460 w 2335"/>
                  <a:gd name="T75" fmla="*/ 156 h 1730"/>
                  <a:gd name="T76" fmla="*/ 464 w 2335"/>
                  <a:gd name="T77" fmla="*/ 131 h 1730"/>
                  <a:gd name="T78" fmla="*/ 467 w 2335"/>
                  <a:gd name="T79" fmla="*/ 106 h 1730"/>
                  <a:gd name="T80" fmla="*/ 467 w 2335"/>
                  <a:gd name="T81" fmla="*/ 87 h 1730"/>
                  <a:gd name="T82" fmla="*/ 466 w 2335"/>
                  <a:gd name="T83" fmla="*/ 76 h 1730"/>
                  <a:gd name="T84" fmla="*/ 466 w 2335"/>
                  <a:gd name="T85" fmla="*/ 65 h 1730"/>
                  <a:gd name="T86" fmla="*/ 464 w 2335"/>
                  <a:gd name="T87" fmla="*/ 53 h 17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335" h="1730">
                    <a:moveTo>
                      <a:pt x="80" y="0"/>
                    </a:moveTo>
                    <a:lnTo>
                      <a:pt x="71" y="27"/>
                    </a:lnTo>
                    <a:lnTo>
                      <a:pt x="62" y="55"/>
                    </a:lnTo>
                    <a:lnTo>
                      <a:pt x="53" y="82"/>
                    </a:lnTo>
                    <a:lnTo>
                      <a:pt x="46" y="109"/>
                    </a:lnTo>
                    <a:lnTo>
                      <a:pt x="39" y="138"/>
                    </a:lnTo>
                    <a:lnTo>
                      <a:pt x="32" y="166"/>
                    </a:lnTo>
                    <a:lnTo>
                      <a:pt x="26" y="195"/>
                    </a:lnTo>
                    <a:lnTo>
                      <a:pt x="21" y="224"/>
                    </a:lnTo>
                    <a:lnTo>
                      <a:pt x="15" y="253"/>
                    </a:lnTo>
                    <a:lnTo>
                      <a:pt x="11" y="283"/>
                    </a:lnTo>
                    <a:lnTo>
                      <a:pt x="8" y="313"/>
                    </a:lnTo>
                    <a:lnTo>
                      <a:pt x="5" y="342"/>
                    </a:lnTo>
                    <a:lnTo>
                      <a:pt x="3" y="372"/>
                    </a:lnTo>
                    <a:lnTo>
                      <a:pt x="1" y="403"/>
                    </a:lnTo>
                    <a:lnTo>
                      <a:pt x="0" y="433"/>
                    </a:lnTo>
                    <a:lnTo>
                      <a:pt x="0" y="464"/>
                    </a:lnTo>
                    <a:lnTo>
                      <a:pt x="1" y="529"/>
                    </a:lnTo>
                    <a:lnTo>
                      <a:pt x="5" y="594"/>
                    </a:lnTo>
                    <a:lnTo>
                      <a:pt x="13" y="657"/>
                    </a:lnTo>
                    <a:lnTo>
                      <a:pt x="24" y="720"/>
                    </a:lnTo>
                    <a:lnTo>
                      <a:pt x="36" y="781"/>
                    </a:lnTo>
                    <a:lnTo>
                      <a:pt x="52" y="841"/>
                    </a:lnTo>
                    <a:lnTo>
                      <a:pt x="71" y="899"/>
                    </a:lnTo>
                    <a:lnTo>
                      <a:pt x="91" y="957"/>
                    </a:lnTo>
                    <a:lnTo>
                      <a:pt x="115" y="1013"/>
                    </a:lnTo>
                    <a:lnTo>
                      <a:pt x="141" y="1067"/>
                    </a:lnTo>
                    <a:lnTo>
                      <a:pt x="168" y="1121"/>
                    </a:lnTo>
                    <a:lnTo>
                      <a:pt x="199" y="1172"/>
                    </a:lnTo>
                    <a:lnTo>
                      <a:pt x="231" y="1222"/>
                    </a:lnTo>
                    <a:lnTo>
                      <a:pt x="266" y="1270"/>
                    </a:lnTo>
                    <a:lnTo>
                      <a:pt x="303" y="1316"/>
                    </a:lnTo>
                    <a:lnTo>
                      <a:pt x="342" y="1359"/>
                    </a:lnTo>
                    <a:lnTo>
                      <a:pt x="382" y="1401"/>
                    </a:lnTo>
                    <a:lnTo>
                      <a:pt x="424" y="1441"/>
                    </a:lnTo>
                    <a:lnTo>
                      <a:pt x="468" y="1479"/>
                    </a:lnTo>
                    <a:lnTo>
                      <a:pt x="514" y="1514"/>
                    </a:lnTo>
                    <a:lnTo>
                      <a:pt x="562" y="1547"/>
                    </a:lnTo>
                    <a:lnTo>
                      <a:pt x="611" y="1577"/>
                    </a:lnTo>
                    <a:lnTo>
                      <a:pt x="661" y="1605"/>
                    </a:lnTo>
                    <a:lnTo>
                      <a:pt x="713" y="1631"/>
                    </a:lnTo>
                    <a:lnTo>
                      <a:pt x="766" y="1653"/>
                    </a:lnTo>
                    <a:lnTo>
                      <a:pt x="819" y="1673"/>
                    </a:lnTo>
                    <a:lnTo>
                      <a:pt x="875" y="1691"/>
                    </a:lnTo>
                    <a:lnTo>
                      <a:pt x="931" y="1704"/>
                    </a:lnTo>
                    <a:lnTo>
                      <a:pt x="989" y="1715"/>
                    </a:lnTo>
                    <a:lnTo>
                      <a:pt x="1047" y="1724"/>
                    </a:lnTo>
                    <a:lnTo>
                      <a:pt x="1107" y="1729"/>
                    </a:lnTo>
                    <a:lnTo>
                      <a:pt x="1168" y="1730"/>
                    </a:lnTo>
                    <a:lnTo>
                      <a:pt x="1227" y="1729"/>
                    </a:lnTo>
                    <a:lnTo>
                      <a:pt x="1287" y="1724"/>
                    </a:lnTo>
                    <a:lnTo>
                      <a:pt x="1345" y="1715"/>
                    </a:lnTo>
                    <a:lnTo>
                      <a:pt x="1403" y="1704"/>
                    </a:lnTo>
                    <a:lnTo>
                      <a:pt x="1459" y="1691"/>
                    </a:lnTo>
                    <a:lnTo>
                      <a:pt x="1515" y="1673"/>
                    </a:lnTo>
                    <a:lnTo>
                      <a:pt x="1568" y="1653"/>
                    </a:lnTo>
                    <a:lnTo>
                      <a:pt x="1621" y="1631"/>
                    </a:lnTo>
                    <a:lnTo>
                      <a:pt x="1673" y="1605"/>
                    </a:lnTo>
                    <a:lnTo>
                      <a:pt x="1724" y="1577"/>
                    </a:lnTo>
                    <a:lnTo>
                      <a:pt x="1772" y="1547"/>
                    </a:lnTo>
                    <a:lnTo>
                      <a:pt x="1820" y="1514"/>
                    </a:lnTo>
                    <a:lnTo>
                      <a:pt x="1866" y="1479"/>
                    </a:lnTo>
                    <a:lnTo>
                      <a:pt x="1910" y="1441"/>
                    </a:lnTo>
                    <a:lnTo>
                      <a:pt x="1952" y="1401"/>
                    </a:lnTo>
                    <a:lnTo>
                      <a:pt x="1993" y="1359"/>
                    </a:lnTo>
                    <a:lnTo>
                      <a:pt x="2031" y="1316"/>
                    </a:lnTo>
                    <a:lnTo>
                      <a:pt x="2068" y="1270"/>
                    </a:lnTo>
                    <a:lnTo>
                      <a:pt x="2103" y="1222"/>
                    </a:lnTo>
                    <a:lnTo>
                      <a:pt x="2135" y="1172"/>
                    </a:lnTo>
                    <a:lnTo>
                      <a:pt x="2166" y="1121"/>
                    </a:lnTo>
                    <a:lnTo>
                      <a:pt x="2193" y="1067"/>
                    </a:lnTo>
                    <a:lnTo>
                      <a:pt x="2219" y="1013"/>
                    </a:lnTo>
                    <a:lnTo>
                      <a:pt x="2243" y="957"/>
                    </a:lnTo>
                    <a:lnTo>
                      <a:pt x="2264" y="899"/>
                    </a:lnTo>
                    <a:lnTo>
                      <a:pt x="2282" y="841"/>
                    </a:lnTo>
                    <a:lnTo>
                      <a:pt x="2298" y="781"/>
                    </a:lnTo>
                    <a:lnTo>
                      <a:pt x="2310" y="720"/>
                    </a:lnTo>
                    <a:lnTo>
                      <a:pt x="2321" y="657"/>
                    </a:lnTo>
                    <a:lnTo>
                      <a:pt x="2329" y="594"/>
                    </a:lnTo>
                    <a:lnTo>
                      <a:pt x="2333" y="529"/>
                    </a:lnTo>
                    <a:lnTo>
                      <a:pt x="2335" y="465"/>
                    </a:lnTo>
                    <a:lnTo>
                      <a:pt x="2334" y="436"/>
                    </a:lnTo>
                    <a:lnTo>
                      <a:pt x="2333" y="407"/>
                    </a:lnTo>
                    <a:lnTo>
                      <a:pt x="2332" y="379"/>
                    </a:lnTo>
                    <a:lnTo>
                      <a:pt x="2330" y="351"/>
                    </a:lnTo>
                    <a:lnTo>
                      <a:pt x="2328" y="323"/>
                    </a:lnTo>
                    <a:lnTo>
                      <a:pt x="2324" y="295"/>
                    </a:lnTo>
                    <a:lnTo>
                      <a:pt x="2321" y="267"/>
                    </a:lnTo>
                    <a:lnTo>
                      <a:pt x="2317" y="240"/>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87" name="Freeform 963"/>
              <p:cNvSpPr>
                <a:spLocks/>
              </p:cNvSpPr>
              <p:nvPr/>
            </p:nvSpPr>
            <p:spPr bwMode="auto">
              <a:xfrm>
                <a:off x="3200" y="2808"/>
                <a:ext cx="43" cy="46"/>
              </a:xfrm>
              <a:custGeom>
                <a:avLst/>
                <a:gdLst>
                  <a:gd name="T0" fmla="*/ 0 w 214"/>
                  <a:gd name="T1" fmla="*/ 46 h 232"/>
                  <a:gd name="T2" fmla="*/ 14 w 214"/>
                  <a:gd name="T3" fmla="*/ 0 h 232"/>
                  <a:gd name="T4" fmla="*/ 43 w 214"/>
                  <a:gd name="T5" fmla="*/ 38 h 232"/>
                  <a:gd name="T6" fmla="*/ 0 w 214"/>
                  <a:gd name="T7" fmla="*/ 46 h 2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 h="232">
                    <a:moveTo>
                      <a:pt x="0" y="232"/>
                    </a:moveTo>
                    <a:lnTo>
                      <a:pt x="72" y="0"/>
                    </a:lnTo>
                    <a:lnTo>
                      <a:pt x="214" y="190"/>
                    </a:lnTo>
                    <a:lnTo>
                      <a:pt x="0" y="232"/>
                    </a:lnTo>
                    <a:close/>
                  </a:path>
                </a:pathLst>
              </a:custGeom>
              <a:solidFill>
                <a:srgbClr val="1415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888" name="Freeform 964"/>
              <p:cNvSpPr>
                <a:spLocks/>
              </p:cNvSpPr>
              <p:nvPr/>
            </p:nvSpPr>
            <p:spPr bwMode="auto">
              <a:xfrm>
                <a:off x="2923" y="2375"/>
                <a:ext cx="136" cy="148"/>
              </a:xfrm>
              <a:custGeom>
                <a:avLst/>
                <a:gdLst>
                  <a:gd name="T0" fmla="*/ 136 w 682"/>
                  <a:gd name="T1" fmla="*/ 66 h 739"/>
                  <a:gd name="T2" fmla="*/ 134 w 682"/>
                  <a:gd name="T3" fmla="*/ 55 h 739"/>
                  <a:gd name="T4" fmla="*/ 131 w 682"/>
                  <a:gd name="T5" fmla="*/ 45 h 739"/>
                  <a:gd name="T6" fmla="*/ 126 w 682"/>
                  <a:gd name="T7" fmla="*/ 36 h 739"/>
                  <a:gd name="T8" fmla="*/ 120 w 682"/>
                  <a:gd name="T9" fmla="*/ 27 h 739"/>
                  <a:gd name="T10" fmla="*/ 114 w 682"/>
                  <a:gd name="T11" fmla="*/ 19 h 739"/>
                  <a:gd name="T12" fmla="*/ 106 w 682"/>
                  <a:gd name="T13" fmla="*/ 13 h 739"/>
                  <a:gd name="T14" fmla="*/ 98 w 682"/>
                  <a:gd name="T15" fmla="*/ 7 h 739"/>
                  <a:gd name="T16" fmla="*/ 88 w 682"/>
                  <a:gd name="T17" fmla="*/ 3 h 739"/>
                  <a:gd name="T18" fmla="*/ 78 w 682"/>
                  <a:gd name="T19" fmla="*/ 1 h 739"/>
                  <a:gd name="T20" fmla="*/ 68 w 682"/>
                  <a:gd name="T21" fmla="*/ 0 h 739"/>
                  <a:gd name="T22" fmla="*/ 58 w 682"/>
                  <a:gd name="T23" fmla="*/ 1 h 739"/>
                  <a:gd name="T24" fmla="*/ 48 w 682"/>
                  <a:gd name="T25" fmla="*/ 3 h 739"/>
                  <a:gd name="T26" fmla="*/ 39 w 682"/>
                  <a:gd name="T27" fmla="*/ 7 h 739"/>
                  <a:gd name="T28" fmla="*/ 30 w 682"/>
                  <a:gd name="T29" fmla="*/ 13 h 739"/>
                  <a:gd name="T30" fmla="*/ 22 w 682"/>
                  <a:gd name="T31" fmla="*/ 19 h 739"/>
                  <a:gd name="T32" fmla="*/ 16 w 682"/>
                  <a:gd name="T33" fmla="*/ 27 h 739"/>
                  <a:gd name="T34" fmla="*/ 10 w 682"/>
                  <a:gd name="T35" fmla="*/ 36 h 739"/>
                  <a:gd name="T36" fmla="*/ 5 w 682"/>
                  <a:gd name="T37" fmla="*/ 45 h 739"/>
                  <a:gd name="T38" fmla="*/ 2 w 682"/>
                  <a:gd name="T39" fmla="*/ 55 h 739"/>
                  <a:gd name="T40" fmla="*/ 0 w 682"/>
                  <a:gd name="T41" fmla="*/ 66 h 739"/>
                  <a:gd name="T42" fmla="*/ 0 w 682"/>
                  <a:gd name="T43" fmla="*/ 78 h 739"/>
                  <a:gd name="T44" fmla="*/ 1 w 682"/>
                  <a:gd name="T45" fmla="*/ 89 h 739"/>
                  <a:gd name="T46" fmla="*/ 4 w 682"/>
                  <a:gd name="T47" fmla="*/ 100 h 739"/>
                  <a:gd name="T48" fmla="*/ 8 w 682"/>
                  <a:gd name="T49" fmla="*/ 109 h 739"/>
                  <a:gd name="T50" fmla="*/ 13 w 682"/>
                  <a:gd name="T51" fmla="*/ 118 h 739"/>
                  <a:gd name="T52" fmla="*/ 20 w 682"/>
                  <a:gd name="T53" fmla="*/ 126 h 739"/>
                  <a:gd name="T54" fmla="*/ 27 w 682"/>
                  <a:gd name="T55" fmla="*/ 133 h 739"/>
                  <a:gd name="T56" fmla="*/ 35 w 682"/>
                  <a:gd name="T57" fmla="*/ 139 h 739"/>
                  <a:gd name="T58" fmla="*/ 44 w 682"/>
                  <a:gd name="T59" fmla="*/ 144 h 739"/>
                  <a:gd name="T60" fmla="*/ 54 w 682"/>
                  <a:gd name="T61" fmla="*/ 147 h 739"/>
                  <a:gd name="T62" fmla="*/ 65 w 682"/>
                  <a:gd name="T63" fmla="*/ 148 h 739"/>
                  <a:gd name="T64" fmla="*/ 75 w 682"/>
                  <a:gd name="T65" fmla="*/ 148 h 739"/>
                  <a:gd name="T66" fmla="*/ 85 w 682"/>
                  <a:gd name="T67" fmla="*/ 146 h 739"/>
                  <a:gd name="T68" fmla="*/ 95 w 682"/>
                  <a:gd name="T69" fmla="*/ 142 h 739"/>
                  <a:gd name="T70" fmla="*/ 103 w 682"/>
                  <a:gd name="T71" fmla="*/ 137 h 739"/>
                  <a:gd name="T72" fmla="*/ 111 w 682"/>
                  <a:gd name="T73" fmla="*/ 131 h 739"/>
                  <a:gd name="T74" fmla="*/ 118 w 682"/>
                  <a:gd name="T75" fmla="*/ 124 h 739"/>
                  <a:gd name="T76" fmla="*/ 124 w 682"/>
                  <a:gd name="T77" fmla="*/ 116 h 739"/>
                  <a:gd name="T78" fmla="*/ 129 w 682"/>
                  <a:gd name="T79" fmla="*/ 106 h 739"/>
                  <a:gd name="T80" fmla="*/ 133 w 682"/>
                  <a:gd name="T81" fmla="*/ 96 h 739"/>
                  <a:gd name="T82" fmla="*/ 135 w 682"/>
                  <a:gd name="T83" fmla="*/ 85 h 739"/>
                  <a:gd name="T84" fmla="*/ 136 w 682"/>
                  <a:gd name="T85" fmla="*/ 74 h 7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739">
                    <a:moveTo>
                      <a:pt x="682" y="370"/>
                    </a:moveTo>
                    <a:lnTo>
                      <a:pt x="681" y="351"/>
                    </a:lnTo>
                    <a:lnTo>
                      <a:pt x="680" y="332"/>
                    </a:lnTo>
                    <a:lnTo>
                      <a:pt x="678" y="314"/>
                    </a:lnTo>
                    <a:lnTo>
                      <a:pt x="675" y="295"/>
                    </a:lnTo>
                    <a:lnTo>
                      <a:pt x="671" y="277"/>
                    </a:lnTo>
                    <a:lnTo>
                      <a:pt x="667" y="259"/>
                    </a:lnTo>
                    <a:lnTo>
                      <a:pt x="662" y="243"/>
                    </a:lnTo>
                    <a:lnTo>
                      <a:pt x="656" y="226"/>
                    </a:lnTo>
                    <a:lnTo>
                      <a:pt x="649" y="209"/>
                    </a:lnTo>
                    <a:lnTo>
                      <a:pt x="641" y="194"/>
                    </a:lnTo>
                    <a:lnTo>
                      <a:pt x="633" y="178"/>
                    </a:lnTo>
                    <a:lnTo>
                      <a:pt x="624" y="162"/>
                    </a:lnTo>
                    <a:lnTo>
                      <a:pt x="615" y="148"/>
                    </a:lnTo>
                    <a:lnTo>
                      <a:pt x="604" y="135"/>
                    </a:lnTo>
                    <a:lnTo>
                      <a:pt x="593" y="121"/>
                    </a:lnTo>
                    <a:lnTo>
                      <a:pt x="582" y="108"/>
                    </a:lnTo>
                    <a:lnTo>
                      <a:pt x="571" y="96"/>
                    </a:lnTo>
                    <a:lnTo>
                      <a:pt x="558" y="85"/>
                    </a:lnTo>
                    <a:lnTo>
                      <a:pt x="545" y="73"/>
                    </a:lnTo>
                    <a:lnTo>
                      <a:pt x="532" y="63"/>
                    </a:lnTo>
                    <a:lnTo>
                      <a:pt x="518" y="53"/>
                    </a:lnTo>
                    <a:lnTo>
                      <a:pt x="504" y="44"/>
                    </a:lnTo>
                    <a:lnTo>
                      <a:pt x="489" y="37"/>
                    </a:lnTo>
                    <a:lnTo>
                      <a:pt x="474" y="29"/>
                    </a:lnTo>
                    <a:lnTo>
                      <a:pt x="459" y="22"/>
                    </a:lnTo>
                    <a:lnTo>
                      <a:pt x="442" y="17"/>
                    </a:lnTo>
                    <a:lnTo>
                      <a:pt x="427" y="11"/>
                    </a:lnTo>
                    <a:lnTo>
                      <a:pt x="410" y="8"/>
                    </a:lnTo>
                    <a:lnTo>
                      <a:pt x="393" y="4"/>
                    </a:lnTo>
                    <a:lnTo>
                      <a:pt x="376" y="2"/>
                    </a:lnTo>
                    <a:lnTo>
                      <a:pt x="359" y="0"/>
                    </a:lnTo>
                    <a:lnTo>
                      <a:pt x="342" y="0"/>
                    </a:lnTo>
                    <a:lnTo>
                      <a:pt x="324" y="0"/>
                    </a:lnTo>
                    <a:lnTo>
                      <a:pt x="307" y="2"/>
                    </a:lnTo>
                    <a:lnTo>
                      <a:pt x="289" y="4"/>
                    </a:lnTo>
                    <a:lnTo>
                      <a:pt x="273" y="8"/>
                    </a:lnTo>
                    <a:lnTo>
                      <a:pt x="256" y="11"/>
                    </a:lnTo>
                    <a:lnTo>
                      <a:pt x="240" y="17"/>
                    </a:lnTo>
                    <a:lnTo>
                      <a:pt x="223" y="22"/>
                    </a:lnTo>
                    <a:lnTo>
                      <a:pt x="208" y="29"/>
                    </a:lnTo>
                    <a:lnTo>
                      <a:pt x="194" y="37"/>
                    </a:lnTo>
                    <a:lnTo>
                      <a:pt x="178" y="44"/>
                    </a:lnTo>
                    <a:lnTo>
                      <a:pt x="164" y="53"/>
                    </a:lnTo>
                    <a:lnTo>
                      <a:pt x="151" y="63"/>
                    </a:lnTo>
                    <a:lnTo>
                      <a:pt x="137" y="73"/>
                    </a:lnTo>
                    <a:lnTo>
                      <a:pt x="124" y="85"/>
                    </a:lnTo>
                    <a:lnTo>
                      <a:pt x="112" y="96"/>
                    </a:lnTo>
                    <a:lnTo>
                      <a:pt x="100" y="108"/>
                    </a:lnTo>
                    <a:lnTo>
                      <a:pt x="89" y="121"/>
                    </a:lnTo>
                    <a:lnTo>
                      <a:pt x="78" y="135"/>
                    </a:lnTo>
                    <a:lnTo>
                      <a:pt x="67" y="148"/>
                    </a:lnTo>
                    <a:lnTo>
                      <a:pt x="58" y="162"/>
                    </a:lnTo>
                    <a:lnTo>
                      <a:pt x="50" y="178"/>
                    </a:lnTo>
                    <a:lnTo>
                      <a:pt x="42" y="194"/>
                    </a:lnTo>
                    <a:lnTo>
                      <a:pt x="33" y="209"/>
                    </a:lnTo>
                    <a:lnTo>
                      <a:pt x="27" y="226"/>
                    </a:lnTo>
                    <a:lnTo>
                      <a:pt x="21" y="243"/>
                    </a:lnTo>
                    <a:lnTo>
                      <a:pt x="15" y="259"/>
                    </a:lnTo>
                    <a:lnTo>
                      <a:pt x="11" y="277"/>
                    </a:lnTo>
                    <a:lnTo>
                      <a:pt x="7" y="295"/>
                    </a:lnTo>
                    <a:lnTo>
                      <a:pt x="4" y="314"/>
                    </a:lnTo>
                    <a:lnTo>
                      <a:pt x="2" y="332"/>
                    </a:lnTo>
                    <a:lnTo>
                      <a:pt x="1" y="351"/>
                    </a:lnTo>
                    <a:lnTo>
                      <a:pt x="0" y="370"/>
                    </a:lnTo>
                    <a:lnTo>
                      <a:pt x="1" y="389"/>
                    </a:lnTo>
                    <a:lnTo>
                      <a:pt x="2" y="407"/>
                    </a:lnTo>
                    <a:lnTo>
                      <a:pt x="4" y="426"/>
                    </a:lnTo>
                    <a:lnTo>
                      <a:pt x="7" y="444"/>
                    </a:lnTo>
                    <a:lnTo>
                      <a:pt x="11" y="462"/>
                    </a:lnTo>
                    <a:lnTo>
                      <a:pt x="15" y="480"/>
                    </a:lnTo>
                    <a:lnTo>
                      <a:pt x="21" y="497"/>
                    </a:lnTo>
                    <a:lnTo>
                      <a:pt x="27" y="513"/>
                    </a:lnTo>
                    <a:lnTo>
                      <a:pt x="33" y="530"/>
                    </a:lnTo>
                    <a:lnTo>
                      <a:pt x="42" y="546"/>
                    </a:lnTo>
                    <a:lnTo>
                      <a:pt x="50" y="561"/>
                    </a:lnTo>
                    <a:lnTo>
                      <a:pt x="58" y="577"/>
                    </a:lnTo>
                    <a:lnTo>
                      <a:pt x="67" y="591"/>
                    </a:lnTo>
                    <a:lnTo>
                      <a:pt x="78" y="605"/>
                    </a:lnTo>
                    <a:lnTo>
                      <a:pt x="89" y="618"/>
                    </a:lnTo>
                    <a:lnTo>
                      <a:pt x="100" y="631"/>
                    </a:lnTo>
                    <a:lnTo>
                      <a:pt x="112" y="644"/>
                    </a:lnTo>
                    <a:lnTo>
                      <a:pt x="124" y="655"/>
                    </a:lnTo>
                    <a:lnTo>
                      <a:pt x="137" y="666"/>
                    </a:lnTo>
                    <a:lnTo>
                      <a:pt x="151" y="677"/>
                    </a:lnTo>
                    <a:lnTo>
                      <a:pt x="164" y="686"/>
                    </a:lnTo>
                    <a:lnTo>
                      <a:pt x="178" y="695"/>
                    </a:lnTo>
                    <a:lnTo>
                      <a:pt x="194" y="703"/>
                    </a:lnTo>
                    <a:lnTo>
                      <a:pt x="208" y="710"/>
                    </a:lnTo>
                    <a:lnTo>
                      <a:pt x="223" y="717"/>
                    </a:lnTo>
                    <a:lnTo>
                      <a:pt x="240" y="723"/>
                    </a:lnTo>
                    <a:lnTo>
                      <a:pt x="256" y="728"/>
                    </a:lnTo>
                    <a:lnTo>
                      <a:pt x="273" y="732"/>
                    </a:lnTo>
                    <a:lnTo>
                      <a:pt x="289" y="735"/>
                    </a:lnTo>
                    <a:lnTo>
                      <a:pt x="307" y="738"/>
                    </a:lnTo>
                    <a:lnTo>
                      <a:pt x="324" y="739"/>
                    </a:lnTo>
                    <a:lnTo>
                      <a:pt x="342" y="739"/>
                    </a:lnTo>
                    <a:lnTo>
                      <a:pt x="359" y="739"/>
                    </a:lnTo>
                    <a:lnTo>
                      <a:pt x="376" y="738"/>
                    </a:lnTo>
                    <a:lnTo>
                      <a:pt x="393" y="735"/>
                    </a:lnTo>
                    <a:lnTo>
                      <a:pt x="410" y="732"/>
                    </a:lnTo>
                    <a:lnTo>
                      <a:pt x="427" y="728"/>
                    </a:lnTo>
                    <a:lnTo>
                      <a:pt x="442" y="723"/>
                    </a:lnTo>
                    <a:lnTo>
                      <a:pt x="459" y="717"/>
                    </a:lnTo>
                    <a:lnTo>
                      <a:pt x="474" y="710"/>
                    </a:lnTo>
                    <a:lnTo>
                      <a:pt x="489" y="703"/>
                    </a:lnTo>
                    <a:lnTo>
                      <a:pt x="504" y="695"/>
                    </a:lnTo>
                    <a:lnTo>
                      <a:pt x="518" y="686"/>
                    </a:lnTo>
                    <a:lnTo>
                      <a:pt x="532" y="677"/>
                    </a:lnTo>
                    <a:lnTo>
                      <a:pt x="545" y="666"/>
                    </a:lnTo>
                    <a:lnTo>
                      <a:pt x="558" y="655"/>
                    </a:lnTo>
                    <a:lnTo>
                      <a:pt x="571" y="644"/>
                    </a:lnTo>
                    <a:lnTo>
                      <a:pt x="582" y="631"/>
                    </a:lnTo>
                    <a:lnTo>
                      <a:pt x="593" y="618"/>
                    </a:lnTo>
                    <a:lnTo>
                      <a:pt x="604" y="605"/>
                    </a:lnTo>
                    <a:lnTo>
                      <a:pt x="615" y="591"/>
                    </a:lnTo>
                    <a:lnTo>
                      <a:pt x="624" y="577"/>
                    </a:lnTo>
                    <a:lnTo>
                      <a:pt x="633" y="561"/>
                    </a:lnTo>
                    <a:lnTo>
                      <a:pt x="641" y="546"/>
                    </a:lnTo>
                    <a:lnTo>
                      <a:pt x="649" y="530"/>
                    </a:lnTo>
                    <a:lnTo>
                      <a:pt x="656" y="513"/>
                    </a:lnTo>
                    <a:lnTo>
                      <a:pt x="662" y="497"/>
                    </a:lnTo>
                    <a:lnTo>
                      <a:pt x="667" y="480"/>
                    </a:lnTo>
                    <a:lnTo>
                      <a:pt x="671" y="462"/>
                    </a:lnTo>
                    <a:lnTo>
                      <a:pt x="675" y="444"/>
                    </a:lnTo>
                    <a:lnTo>
                      <a:pt x="678" y="426"/>
                    </a:lnTo>
                    <a:lnTo>
                      <a:pt x="680" y="407"/>
                    </a:lnTo>
                    <a:lnTo>
                      <a:pt x="681" y="389"/>
                    </a:lnTo>
                    <a:lnTo>
                      <a:pt x="682" y="370"/>
                    </a:lnTo>
                    <a:close/>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89" name="Freeform 965"/>
              <p:cNvSpPr>
                <a:spLocks/>
              </p:cNvSpPr>
              <p:nvPr/>
            </p:nvSpPr>
            <p:spPr bwMode="auto">
              <a:xfrm>
                <a:off x="1605" y="2618"/>
                <a:ext cx="97" cy="135"/>
              </a:xfrm>
              <a:custGeom>
                <a:avLst/>
                <a:gdLst>
                  <a:gd name="T0" fmla="*/ 81 w 483"/>
                  <a:gd name="T1" fmla="*/ 2 h 675"/>
                  <a:gd name="T2" fmla="*/ 77 w 483"/>
                  <a:gd name="T3" fmla="*/ 1 h 675"/>
                  <a:gd name="T4" fmla="*/ 73 w 483"/>
                  <a:gd name="T5" fmla="*/ 0 h 675"/>
                  <a:gd name="T6" fmla="*/ 69 w 483"/>
                  <a:gd name="T7" fmla="*/ 0 h 675"/>
                  <a:gd name="T8" fmla="*/ 65 w 483"/>
                  <a:gd name="T9" fmla="*/ 0 h 675"/>
                  <a:gd name="T10" fmla="*/ 60 w 483"/>
                  <a:gd name="T11" fmla="*/ 2 h 675"/>
                  <a:gd name="T12" fmla="*/ 55 w 483"/>
                  <a:gd name="T13" fmla="*/ 3 h 675"/>
                  <a:gd name="T14" fmla="*/ 51 w 483"/>
                  <a:gd name="T15" fmla="*/ 6 h 675"/>
                  <a:gd name="T16" fmla="*/ 46 w 483"/>
                  <a:gd name="T17" fmla="*/ 9 h 675"/>
                  <a:gd name="T18" fmla="*/ 42 w 483"/>
                  <a:gd name="T19" fmla="*/ 12 h 675"/>
                  <a:gd name="T20" fmla="*/ 35 w 483"/>
                  <a:gd name="T21" fmla="*/ 18 h 675"/>
                  <a:gd name="T22" fmla="*/ 26 w 483"/>
                  <a:gd name="T23" fmla="*/ 28 h 675"/>
                  <a:gd name="T24" fmla="*/ 18 w 483"/>
                  <a:gd name="T25" fmla="*/ 40 h 675"/>
                  <a:gd name="T26" fmla="*/ 11 w 483"/>
                  <a:gd name="T27" fmla="*/ 53 h 675"/>
                  <a:gd name="T28" fmla="*/ 6 w 483"/>
                  <a:gd name="T29" fmla="*/ 66 h 675"/>
                  <a:gd name="T30" fmla="*/ 2 w 483"/>
                  <a:gd name="T31" fmla="*/ 79 h 675"/>
                  <a:gd name="T32" fmla="*/ 1 w 483"/>
                  <a:gd name="T33" fmla="*/ 89 h 675"/>
                  <a:gd name="T34" fmla="*/ 0 w 483"/>
                  <a:gd name="T35" fmla="*/ 95 h 675"/>
                  <a:gd name="T36" fmla="*/ 0 w 483"/>
                  <a:gd name="T37" fmla="*/ 100 h 675"/>
                  <a:gd name="T38" fmla="*/ 1 w 483"/>
                  <a:gd name="T39" fmla="*/ 106 h 675"/>
                  <a:gd name="T40" fmla="*/ 1 w 483"/>
                  <a:gd name="T41" fmla="*/ 111 h 675"/>
                  <a:gd name="T42" fmla="*/ 3 w 483"/>
                  <a:gd name="T43" fmla="*/ 116 h 675"/>
                  <a:gd name="T44" fmla="*/ 5 w 483"/>
                  <a:gd name="T45" fmla="*/ 120 h 675"/>
                  <a:gd name="T46" fmla="*/ 7 w 483"/>
                  <a:gd name="T47" fmla="*/ 124 h 675"/>
                  <a:gd name="T48" fmla="*/ 9 w 483"/>
                  <a:gd name="T49" fmla="*/ 128 h 675"/>
                  <a:gd name="T50" fmla="*/ 13 w 483"/>
                  <a:gd name="T51" fmla="*/ 130 h 675"/>
                  <a:gd name="T52" fmla="*/ 16 w 483"/>
                  <a:gd name="T53" fmla="*/ 133 h 675"/>
                  <a:gd name="T54" fmla="*/ 20 w 483"/>
                  <a:gd name="T55" fmla="*/ 134 h 675"/>
                  <a:gd name="T56" fmla="*/ 24 w 483"/>
                  <a:gd name="T57" fmla="*/ 135 h 675"/>
                  <a:gd name="T58" fmla="*/ 28 w 483"/>
                  <a:gd name="T59" fmla="*/ 135 h 675"/>
                  <a:gd name="T60" fmla="*/ 33 w 483"/>
                  <a:gd name="T61" fmla="*/ 135 h 675"/>
                  <a:gd name="T62" fmla="*/ 37 w 483"/>
                  <a:gd name="T63" fmla="*/ 133 h 675"/>
                  <a:gd name="T64" fmla="*/ 42 w 483"/>
                  <a:gd name="T65" fmla="*/ 132 h 675"/>
                  <a:gd name="T66" fmla="*/ 46 w 483"/>
                  <a:gd name="T67" fmla="*/ 129 h 675"/>
                  <a:gd name="T68" fmla="*/ 51 w 483"/>
                  <a:gd name="T69" fmla="*/ 126 h 675"/>
                  <a:gd name="T70" fmla="*/ 55 w 483"/>
                  <a:gd name="T71" fmla="*/ 123 h 675"/>
                  <a:gd name="T72" fmla="*/ 62 w 483"/>
                  <a:gd name="T73" fmla="*/ 117 h 675"/>
                  <a:gd name="T74" fmla="*/ 71 w 483"/>
                  <a:gd name="T75" fmla="*/ 107 h 675"/>
                  <a:gd name="T76" fmla="*/ 79 w 483"/>
                  <a:gd name="T77" fmla="*/ 95 h 675"/>
                  <a:gd name="T78" fmla="*/ 86 w 483"/>
                  <a:gd name="T79" fmla="*/ 82 h 675"/>
                  <a:gd name="T80" fmla="*/ 91 w 483"/>
                  <a:gd name="T81" fmla="*/ 69 h 675"/>
                  <a:gd name="T82" fmla="*/ 95 w 483"/>
                  <a:gd name="T83" fmla="*/ 56 h 675"/>
                  <a:gd name="T84" fmla="*/ 97 w 483"/>
                  <a:gd name="T85" fmla="*/ 46 h 675"/>
                  <a:gd name="T86" fmla="*/ 97 w 483"/>
                  <a:gd name="T87" fmla="*/ 40 h 675"/>
                  <a:gd name="T88" fmla="*/ 97 w 483"/>
                  <a:gd name="T89" fmla="*/ 35 h 675"/>
                  <a:gd name="T90" fmla="*/ 97 w 483"/>
                  <a:gd name="T91" fmla="*/ 29 h 675"/>
                  <a:gd name="T92" fmla="*/ 96 w 483"/>
                  <a:gd name="T93" fmla="*/ 24 h 675"/>
                  <a:gd name="T94" fmla="*/ 94 w 483"/>
                  <a:gd name="T95" fmla="*/ 19 h 675"/>
                  <a:gd name="T96" fmla="*/ 92 w 483"/>
                  <a:gd name="T97" fmla="*/ 15 h 675"/>
                  <a:gd name="T98" fmla="*/ 90 w 483"/>
                  <a:gd name="T99" fmla="*/ 11 h 675"/>
                  <a:gd name="T100" fmla="*/ 88 w 483"/>
                  <a:gd name="T101" fmla="*/ 7 h 675"/>
                  <a:gd name="T102" fmla="*/ 85 w 483"/>
                  <a:gd name="T103" fmla="*/ 5 h 67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3" h="675">
                    <a:moveTo>
                      <a:pt x="412" y="17"/>
                    </a:moveTo>
                    <a:lnTo>
                      <a:pt x="404" y="12"/>
                    </a:lnTo>
                    <a:lnTo>
                      <a:pt x="395" y="8"/>
                    </a:lnTo>
                    <a:lnTo>
                      <a:pt x="384" y="5"/>
                    </a:lnTo>
                    <a:lnTo>
                      <a:pt x="374" y="2"/>
                    </a:lnTo>
                    <a:lnTo>
                      <a:pt x="365" y="0"/>
                    </a:lnTo>
                    <a:lnTo>
                      <a:pt x="353" y="0"/>
                    </a:lnTo>
                    <a:lnTo>
                      <a:pt x="343" y="0"/>
                    </a:lnTo>
                    <a:lnTo>
                      <a:pt x="333" y="1"/>
                    </a:lnTo>
                    <a:lnTo>
                      <a:pt x="322" y="2"/>
                    </a:lnTo>
                    <a:lnTo>
                      <a:pt x="310" y="5"/>
                    </a:lnTo>
                    <a:lnTo>
                      <a:pt x="299" y="8"/>
                    </a:lnTo>
                    <a:lnTo>
                      <a:pt x="288" y="12"/>
                    </a:lnTo>
                    <a:lnTo>
                      <a:pt x="276" y="17"/>
                    </a:lnTo>
                    <a:lnTo>
                      <a:pt x="265" y="22"/>
                    </a:lnTo>
                    <a:lnTo>
                      <a:pt x="254" y="29"/>
                    </a:lnTo>
                    <a:lnTo>
                      <a:pt x="242" y="36"/>
                    </a:lnTo>
                    <a:lnTo>
                      <a:pt x="230" y="44"/>
                    </a:lnTo>
                    <a:lnTo>
                      <a:pt x="219" y="51"/>
                    </a:lnTo>
                    <a:lnTo>
                      <a:pt x="208" y="60"/>
                    </a:lnTo>
                    <a:lnTo>
                      <a:pt x="195" y="70"/>
                    </a:lnTo>
                    <a:lnTo>
                      <a:pt x="173" y="92"/>
                    </a:lnTo>
                    <a:lnTo>
                      <a:pt x="151" y="115"/>
                    </a:lnTo>
                    <a:lnTo>
                      <a:pt x="130" y="141"/>
                    </a:lnTo>
                    <a:lnTo>
                      <a:pt x="109" y="168"/>
                    </a:lnTo>
                    <a:lnTo>
                      <a:pt x="90" y="198"/>
                    </a:lnTo>
                    <a:lnTo>
                      <a:pt x="71" y="231"/>
                    </a:lnTo>
                    <a:lnTo>
                      <a:pt x="55" y="264"/>
                    </a:lnTo>
                    <a:lnTo>
                      <a:pt x="40" y="298"/>
                    </a:lnTo>
                    <a:lnTo>
                      <a:pt x="28" y="331"/>
                    </a:lnTo>
                    <a:lnTo>
                      <a:pt x="19" y="364"/>
                    </a:lnTo>
                    <a:lnTo>
                      <a:pt x="10" y="397"/>
                    </a:lnTo>
                    <a:lnTo>
                      <a:pt x="5" y="428"/>
                    </a:lnTo>
                    <a:lnTo>
                      <a:pt x="3" y="443"/>
                    </a:lnTo>
                    <a:lnTo>
                      <a:pt x="2" y="459"/>
                    </a:lnTo>
                    <a:lnTo>
                      <a:pt x="1" y="474"/>
                    </a:lnTo>
                    <a:lnTo>
                      <a:pt x="0" y="489"/>
                    </a:lnTo>
                    <a:lnTo>
                      <a:pt x="1" y="502"/>
                    </a:lnTo>
                    <a:lnTo>
                      <a:pt x="2" y="517"/>
                    </a:lnTo>
                    <a:lnTo>
                      <a:pt x="3" y="530"/>
                    </a:lnTo>
                    <a:lnTo>
                      <a:pt x="5" y="544"/>
                    </a:lnTo>
                    <a:lnTo>
                      <a:pt x="7" y="556"/>
                    </a:lnTo>
                    <a:lnTo>
                      <a:pt x="10" y="568"/>
                    </a:lnTo>
                    <a:lnTo>
                      <a:pt x="15" y="580"/>
                    </a:lnTo>
                    <a:lnTo>
                      <a:pt x="19" y="592"/>
                    </a:lnTo>
                    <a:lnTo>
                      <a:pt x="23" y="602"/>
                    </a:lnTo>
                    <a:lnTo>
                      <a:pt x="28" y="612"/>
                    </a:lnTo>
                    <a:lnTo>
                      <a:pt x="34" y="622"/>
                    </a:lnTo>
                    <a:lnTo>
                      <a:pt x="40" y="629"/>
                    </a:lnTo>
                    <a:lnTo>
                      <a:pt x="47" y="638"/>
                    </a:lnTo>
                    <a:lnTo>
                      <a:pt x="55" y="645"/>
                    </a:lnTo>
                    <a:lnTo>
                      <a:pt x="63" y="652"/>
                    </a:lnTo>
                    <a:lnTo>
                      <a:pt x="71" y="658"/>
                    </a:lnTo>
                    <a:lnTo>
                      <a:pt x="80" y="663"/>
                    </a:lnTo>
                    <a:lnTo>
                      <a:pt x="90" y="667"/>
                    </a:lnTo>
                    <a:lnTo>
                      <a:pt x="99" y="671"/>
                    </a:lnTo>
                    <a:lnTo>
                      <a:pt x="109" y="673"/>
                    </a:lnTo>
                    <a:lnTo>
                      <a:pt x="119" y="675"/>
                    </a:lnTo>
                    <a:lnTo>
                      <a:pt x="130" y="675"/>
                    </a:lnTo>
                    <a:lnTo>
                      <a:pt x="140" y="675"/>
                    </a:lnTo>
                    <a:lnTo>
                      <a:pt x="151" y="674"/>
                    </a:lnTo>
                    <a:lnTo>
                      <a:pt x="162" y="673"/>
                    </a:lnTo>
                    <a:lnTo>
                      <a:pt x="173" y="671"/>
                    </a:lnTo>
                    <a:lnTo>
                      <a:pt x="184" y="667"/>
                    </a:lnTo>
                    <a:lnTo>
                      <a:pt x="195" y="663"/>
                    </a:lnTo>
                    <a:lnTo>
                      <a:pt x="208" y="658"/>
                    </a:lnTo>
                    <a:lnTo>
                      <a:pt x="219" y="653"/>
                    </a:lnTo>
                    <a:lnTo>
                      <a:pt x="230" y="646"/>
                    </a:lnTo>
                    <a:lnTo>
                      <a:pt x="242" y="639"/>
                    </a:lnTo>
                    <a:lnTo>
                      <a:pt x="254" y="632"/>
                    </a:lnTo>
                    <a:lnTo>
                      <a:pt x="265" y="624"/>
                    </a:lnTo>
                    <a:lnTo>
                      <a:pt x="276" y="615"/>
                    </a:lnTo>
                    <a:lnTo>
                      <a:pt x="288" y="605"/>
                    </a:lnTo>
                    <a:lnTo>
                      <a:pt x="310" y="584"/>
                    </a:lnTo>
                    <a:lnTo>
                      <a:pt x="333" y="560"/>
                    </a:lnTo>
                    <a:lnTo>
                      <a:pt x="353" y="535"/>
                    </a:lnTo>
                    <a:lnTo>
                      <a:pt x="374" y="507"/>
                    </a:lnTo>
                    <a:lnTo>
                      <a:pt x="395" y="477"/>
                    </a:lnTo>
                    <a:lnTo>
                      <a:pt x="412" y="445"/>
                    </a:lnTo>
                    <a:lnTo>
                      <a:pt x="428" y="411"/>
                    </a:lnTo>
                    <a:lnTo>
                      <a:pt x="443" y="378"/>
                    </a:lnTo>
                    <a:lnTo>
                      <a:pt x="455" y="344"/>
                    </a:lnTo>
                    <a:lnTo>
                      <a:pt x="465" y="311"/>
                    </a:lnTo>
                    <a:lnTo>
                      <a:pt x="473" y="279"/>
                    </a:lnTo>
                    <a:lnTo>
                      <a:pt x="479" y="247"/>
                    </a:lnTo>
                    <a:lnTo>
                      <a:pt x="481" y="232"/>
                    </a:lnTo>
                    <a:lnTo>
                      <a:pt x="482" y="216"/>
                    </a:lnTo>
                    <a:lnTo>
                      <a:pt x="483" y="202"/>
                    </a:lnTo>
                    <a:lnTo>
                      <a:pt x="483" y="186"/>
                    </a:lnTo>
                    <a:lnTo>
                      <a:pt x="483" y="173"/>
                    </a:lnTo>
                    <a:lnTo>
                      <a:pt x="482" y="158"/>
                    </a:lnTo>
                    <a:lnTo>
                      <a:pt x="481" y="145"/>
                    </a:lnTo>
                    <a:lnTo>
                      <a:pt x="479" y="132"/>
                    </a:lnTo>
                    <a:lnTo>
                      <a:pt x="476" y="119"/>
                    </a:lnTo>
                    <a:lnTo>
                      <a:pt x="473" y="107"/>
                    </a:lnTo>
                    <a:lnTo>
                      <a:pt x="469" y="95"/>
                    </a:lnTo>
                    <a:lnTo>
                      <a:pt x="465" y="84"/>
                    </a:lnTo>
                    <a:lnTo>
                      <a:pt x="460" y="74"/>
                    </a:lnTo>
                    <a:lnTo>
                      <a:pt x="455" y="64"/>
                    </a:lnTo>
                    <a:lnTo>
                      <a:pt x="450" y="54"/>
                    </a:lnTo>
                    <a:lnTo>
                      <a:pt x="443" y="46"/>
                    </a:lnTo>
                    <a:lnTo>
                      <a:pt x="437" y="37"/>
                    </a:lnTo>
                    <a:lnTo>
                      <a:pt x="428" y="30"/>
                    </a:lnTo>
                    <a:lnTo>
                      <a:pt x="421" y="24"/>
                    </a:lnTo>
                    <a:lnTo>
                      <a:pt x="412" y="17"/>
                    </a:lnTo>
                    <a:close/>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890" name="Line 966"/>
              <p:cNvSpPr>
                <a:spLocks noChangeShapeType="1"/>
              </p:cNvSpPr>
              <p:nvPr/>
            </p:nvSpPr>
            <p:spPr bwMode="auto">
              <a:xfrm>
                <a:off x="1484" y="2946"/>
                <a:ext cx="10"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1" name="Line 967"/>
              <p:cNvSpPr>
                <a:spLocks noChangeShapeType="1"/>
              </p:cNvSpPr>
              <p:nvPr/>
            </p:nvSpPr>
            <p:spPr bwMode="auto">
              <a:xfrm>
                <a:off x="1499" y="2955"/>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2" name="Line 968"/>
              <p:cNvSpPr>
                <a:spLocks noChangeShapeType="1"/>
              </p:cNvSpPr>
              <p:nvPr/>
            </p:nvSpPr>
            <p:spPr bwMode="auto">
              <a:xfrm>
                <a:off x="1506" y="2959"/>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3" name="Line 969"/>
              <p:cNvSpPr>
                <a:spLocks noChangeShapeType="1"/>
              </p:cNvSpPr>
              <p:nvPr/>
            </p:nvSpPr>
            <p:spPr bwMode="auto">
              <a:xfrm>
                <a:off x="1520" y="2968"/>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4" name="Line 970"/>
              <p:cNvSpPr>
                <a:spLocks noChangeShapeType="1"/>
              </p:cNvSpPr>
              <p:nvPr/>
            </p:nvSpPr>
            <p:spPr bwMode="auto">
              <a:xfrm>
                <a:off x="1527" y="2973"/>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5" name="Line 971"/>
              <p:cNvSpPr>
                <a:spLocks noChangeShapeType="1"/>
              </p:cNvSpPr>
              <p:nvPr/>
            </p:nvSpPr>
            <p:spPr bwMode="auto">
              <a:xfrm>
                <a:off x="1542" y="2982"/>
                <a:ext cx="1"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6" name="Line 972"/>
              <p:cNvSpPr>
                <a:spLocks noChangeShapeType="1"/>
              </p:cNvSpPr>
              <p:nvPr/>
            </p:nvSpPr>
            <p:spPr bwMode="auto">
              <a:xfrm>
                <a:off x="1549" y="2986"/>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7" name="Line 973"/>
              <p:cNvSpPr>
                <a:spLocks noChangeShapeType="1"/>
              </p:cNvSpPr>
              <p:nvPr/>
            </p:nvSpPr>
            <p:spPr bwMode="auto">
              <a:xfrm>
                <a:off x="1563" y="2995"/>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8" name="Line 974"/>
              <p:cNvSpPr>
                <a:spLocks noChangeShapeType="1"/>
              </p:cNvSpPr>
              <p:nvPr/>
            </p:nvSpPr>
            <p:spPr bwMode="auto">
              <a:xfrm>
                <a:off x="1570" y="3000"/>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899" name="Line 975"/>
              <p:cNvSpPr>
                <a:spLocks noChangeShapeType="1"/>
              </p:cNvSpPr>
              <p:nvPr/>
            </p:nvSpPr>
            <p:spPr bwMode="auto">
              <a:xfrm>
                <a:off x="1584" y="3008"/>
                <a:ext cx="2" cy="2"/>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0" name="Line 976"/>
              <p:cNvSpPr>
                <a:spLocks noChangeShapeType="1"/>
              </p:cNvSpPr>
              <p:nvPr/>
            </p:nvSpPr>
            <p:spPr bwMode="auto">
              <a:xfrm>
                <a:off x="1591" y="3013"/>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1" name="Line 977"/>
              <p:cNvSpPr>
                <a:spLocks noChangeShapeType="1"/>
              </p:cNvSpPr>
              <p:nvPr/>
            </p:nvSpPr>
            <p:spPr bwMode="auto">
              <a:xfrm>
                <a:off x="1606" y="3022"/>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2" name="Line 978"/>
              <p:cNvSpPr>
                <a:spLocks noChangeShapeType="1"/>
              </p:cNvSpPr>
              <p:nvPr/>
            </p:nvSpPr>
            <p:spPr bwMode="auto">
              <a:xfrm>
                <a:off x="1613" y="3026"/>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3" name="Line 979"/>
              <p:cNvSpPr>
                <a:spLocks noChangeShapeType="1"/>
              </p:cNvSpPr>
              <p:nvPr/>
            </p:nvSpPr>
            <p:spPr bwMode="auto">
              <a:xfrm>
                <a:off x="1627" y="3035"/>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4" name="Line 980"/>
              <p:cNvSpPr>
                <a:spLocks noChangeShapeType="1"/>
              </p:cNvSpPr>
              <p:nvPr/>
            </p:nvSpPr>
            <p:spPr bwMode="auto">
              <a:xfrm>
                <a:off x="1634" y="3040"/>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5" name="Line 981"/>
              <p:cNvSpPr>
                <a:spLocks noChangeShapeType="1"/>
              </p:cNvSpPr>
              <p:nvPr/>
            </p:nvSpPr>
            <p:spPr bwMode="auto">
              <a:xfrm>
                <a:off x="1649" y="3049"/>
                <a:ext cx="1"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6" name="Line 982"/>
              <p:cNvSpPr>
                <a:spLocks noChangeShapeType="1"/>
              </p:cNvSpPr>
              <p:nvPr/>
            </p:nvSpPr>
            <p:spPr bwMode="auto">
              <a:xfrm>
                <a:off x="1656" y="3053"/>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7" name="Line 983"/>
              <p:cNvSpPr>
                <a:spLocks noChangeShapeType="1"/>
              </p:cNvSpPr>
              <p:nvPr/>
            </p:nvSpPr>
            <p:spPr bwMode="auto">
              <a:xfrm>
                <a:off x="1670" y="3062"/>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8" name="Line 984"/>
              <p:cNvSpPr>
                <a:spLocks noChangeShapeType="1"/>
              </p:cNvSpPr>
              <p:nvPr/>
            </p:nvSpPr>
            <p:spPr bwMode="auto">
              <a:xfrm>
                <a:off x="1677" y="3067"/>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9" name="Line 985"/>
              <p:cNvSpPr>
                <a:spLocks noChangeShapeType="1"/>
              </p:cNvSpPr>
              <p:nvPr/>
            </p:nvSpPr>
            <p:spPr bwMode="auto">
              <a:xfrm>
                <a:off x="1691" y="3076"/>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0" name="Line 986"/>
              <p:cNvSpPr>
                <a:spLocks noChangeShapeType="1"/>
              </p:cNvSpPr>
              <p:nvPr/>
            </p:nvSpPr>
            <p:spPr bwMode="auto">
              <a:xfrm>
                <a:off x="1698" y="3080"/>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1" name="Line 987"/>
              <p:cNvSpPr>
                <a:spLocks noChangeShapeType="1"/>
              </p:cNvSpPr>
              <p:nvPr/>
            </p:nvSpPr>
            <p:spPr bwMode="auto">
              <a:xfrm>
                <a:off x="1713" y="3089"/>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2" name="Line 988"/>
              <p:cNvSpPr>
                <a:spLocks noChangeShapeType="1"/>
              </p:cNvSpPr>
              <p:nvPr/>
            </p:nvSpPr>
            <p:spPr bwMode="auto">
              <a:xfrm>
                <a:off x="1720" y="3093"/>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3" name="Line 989"/>
              <p:cNvSpPr>
                <a:spLocks noChangeShapeType="1"/>
              </p:cNvSpPr>
              <p:nvPr/>
            </p:nvSpPr>
            <p:spPr bwMode="auto">
              <a:xfrm>
                <a:off x="1734" y="3102"/>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4" name="Line 990"/>
              <p:cNvSpPr>
                <a:spLocks noChangeShapeType="1"/>
              </p:cNvSpPr>
              <p:nvPr/>
            </p:nvSpPr>
            <p:spPr bwMode="auto">
              <a:xfrm>
                <a:off x="1741" y="3107"/>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5" name="Line 991"/>
              <p:cNvSpPr>
                <a:spLocks noChangeShapeType="1"/>
              </p:cNvSpPr>
              <p:nvPr/>
            </p:nvSpPr>
            <p:spPr bwMode="auto">
              <a:xfrm>
                <a:off x="1755" y="3116"/>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6" name="Line 992"/>
              <p:cNvSpPr>
                <a:spLocks noChangeShapeType="1"/>
              </p:cNvSpPr>
              <p:nvPr/>
            </p:nvSpPr>
            <p:spPr bwMode="auto">
              <a:xfrm>
                <a:off x="1763" y="3120"/>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7" name="Line 993"/>
              <p:cNvSpPr>
                <a:spLocks noChangeShapeType="1"/>
              </p:cNvSpPr>
              <p:nvPr/>
            </p:nvSpPr>
            <p:spPr bwMode="auto">
              <a:xfrm>
                <a:off x="1777" y="3129"/>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8" name="Line 994"/>
              <p:cNvSpPr>
                <a:spLocks noChangeShapeType="1"/>
              </p:cNvSpPr>
              <p:nvPr/>
            </p:nvSpPr>
            <p:spPr bwMode="auto">
              <a:xfrm>
                <a:off x="1653" y="2686"/>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9" name="Line 995"/>
              <p:cNvSpPr>
                <a:spLocks noChangeShapeType="1"/>
              </p:cNvSpPr>
              <p:nvPr/>
            </p:nvSpPr>
            <p:spPr bwMode="auto">
              <a:xfrm>
                <a:off x="1668" y="2695"/>
                <a:ext cx="1"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0" name="Line 996"/>
              <p:cNvSpPr>
                <a:spLocks noChangeShapeType="1"/>
              </p:cNvSpPr>
              <p:nvPr/>
            </p:nvSpPr>
            <p:spPr bwMode="auto">
              <a:xfrm>
                <a:off x="1675" y="2699"/>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1" name="Line 997"/>
              <p:cNvSpPr>
                <a:spLocks noChangeShapeType="1"/>
              </p:cNvSpPr>
              <p:nvPr/>
            </p:nvSpPr>
            <p:spPr bwMode="auto">
              <a:xfrm>
                <a:off x="1689" y="2708"/>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2" name="Line 998"/>
              <p:cNvSpPr>
                <a:spLocks noChangeShapeType="1"/>
              </p:cNvSpPr>
              <p:nvPr/>
            </p:nvSpPr>
            <p:spPr bwMode="auto">
              <a:xfrm>
                <a:off x="1696" y="2713"/>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3" name="Line 999"/>
              <p:cNvSpPr>
                <a:spLocks noChangeShapeType="1"/>
              </p:cNvSpPr>
              <p:nvPr/>
            </p:nvSpPr>
            <p:spPr bwMode="auto">
              <a:xfrm>
                <a:off x="1710" y="2722"/>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4" name="Line 1000"/>
              <p:cNvSpPr>
                <a:spLocks noChangeShapeType="1"/>
              </p:cNvSpPr>
              <p:nvPr/>
            </p:nvSpPr>
            <p:spPr bwMode="auto">
              <a:xfrm>
                <a:off x="1718" y="2726"/>
                <a:ext cx="8"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5" name="Line 1001"/>
              <p:cNvSpPr>
                <a:spLocks noChangeShapeType="1"/>
              </p:cNvSpPr>
              <p:nvPr/>
            </p:nvSpPr>
            <p:spPr bwMode="auto">
              <a:xfrm>
                <a:off x="1732" y="2735"/>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6" name="Line 1002"/>
              <p:cNvSpPr>
                <a:spLocks noChangeShapeType="1"/>
              </p:cNvSpPr>
              <p:nvPr/>
            </p:nvSpPr>
            <p:spPr bwMode="auto">
              <a:xfrm>
                <a:off x="1739" y="2740"/>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7" name="Line 1003"/>
              <p:cNvSpPr>
                <a:spLocks noChangeShapeType="1"/>
              </p:cNvSpPr>
              <p:nvPr/>
            </p:nvSpPr>
            <p:spPr bwMode="auto">
              <a:xfrm>
                <a:off x="1753" y="2749"/>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8" name="Line 1004"/>
              <p:cNvSpPr>
                <a:spLocks noChangeShapeType="1"/>
              </p:cNvSpPr>
              <p:nvPr/>
            </p:nvSpPr>
            <p:spPr bwMode="auto">
              <a:xfrm>
                <a:off x="1760" y="2753"/>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9" name="Line 1005"/>
              <p:cNvSpPr>
                <a:spLocks noChangeShapeType="1"/>
              </p:cNvSpPr>
              <p:nvPr/>
            </p:nvSpPr>
            <p:spPr bwMode="auto">
              <a:xfrm>
                <a:off x="1774" y="2762"/>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0" name="Line 1006"/>
              <p:cNvSpPr>
                <a:spLocks noChangeShapeType="1"/>
              </p:cNvSpPr>
              <p:nvPr/>
            </p:nvSpPr>
            <p:spPr bwMode="auto">
              <a:xfrm>
                <a:off x="1782" y="2766"/>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1" name="Line 1007"/>
              <p:cNvSpPr>
                <a:spLocks noChangeShapeType="1"/>
              </p:cNvSpPr>
              <p:nvPr/>
            </p:nvSpPr>
            <p:spPr bwMode="auto">
              <a:xfrm>
                <a:off x="1796" y="2775"/>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2" name="Line 1008"/>
              <p:cNvSpPr>
                <a:spLocks noChangeShapeType="1"/>
              </p:cNvSpPr>
              <p:nvPr/>
            </p:nvSpPr>
            <p:spPr bwMode="auto">
              <a:xfrm>
                <a:off x="1803" y="2780"/>
                <a:ext cx="9" cy="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3" name="Line 1009"/>
              <p:cNvSpPr>
                <a:spLocks noChangeShapeType="1"/>
              </p:cNvSpPr>
              <p:nvPr/>
            </p:nvSpPr>
            <p:spPr bwMode="auto">
              <a:xfrm>
                <a:off x="1817" y="2789"/>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4" name="Line 1010"/>
              <p:cNvSpPr>
                <a:spLocks noChangeShapeType="1"/>
              </p:cNvSpPr>
              <p:nvPr/>
            </p:nvSpPr>
            <p:spPr bwMode="auto">
              <a:xfrm>
                <a:off x="1824" y="2793"/>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5" name="Line 1011"/>
              <p:cNvSpPr>
                <a:spLocks noChangeShapeType="1"/>
              </p:cNvSpPr>
              <p:nvPr/>
            </p:nvSpPr>
            <p:spPr bwMode="auto">
              <a:xfrm>
                <a:off x="1839" y="2802"/>
                <a:ext cx="2" cy="1"/>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6" name="Line 1012"/>
              <p:cNvSpPr>
                <a:spLocks noChangeShapeType="1"/>
              </p:cNvSpPr>
              <p:nvPr/>
            </p:nvSpPr>
            <p:spPr bwMode="auto">
              <a:xfrm>
                <a:off x="1846" y="2806"/>
                <a:ext cx="9" cy="6"/>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7660" name="Line 1014"/>
            <p:cNvSpPr>
              <a:spLocks noChangeShapeType="1"/>
            </p:cNvSpPr>
            <p:nvPr/>
          </p:nvSpPr>
          <p:spPr bwMode="auto">
            <a:xfrm>
              <a:off x="2952751" y="4468813"/>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1" name="Line 1015"/>
            <p:cNvSpPr>
              <a:spLocks noChangeShapeType="1"/>
            </p:cNvSpPr>
            <p:nvPr/>
          </p:nvSpPr>
          <p:spPr bwMode="auto">
            <a:xfrm>
              <a:off x="2963863" y="4476750"/>
              <a:ext cx="14288"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2" name="Line 1016"/>
            <p:cNvSpPr>
              <a:spLocks noChangeShapeType="1"/>
            </p:cNvSpPr>
            <p:nvPr/>
          </p:nvSpPr>
          <p:spPr bwMode="auto">
            <a:xfrm>
              <a:off x="2986088" y="4491038"/>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3" name="Line 1017"/>
            <p:cNvSpPr>
              <a:spLocks noChangeShapeType="1"/>
            </p:cNvSpPr>
            <p:nvPr/>
          </p:nvSpPr>
          <p:spPr bwMode="auto">
            <a:xfrm>
              <a:off x="2998788" y="4497388"/>
              <a:ext cx="12700" cy="952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4" name="Line 1018"/>
            <p:cNvSpPr>
              <a:spLocks noChangeShapeType="1"/>
            </p:cNvSpPr>
            <p:nvPr/>
          </p:nvSpPr>
          <p:spPr bwMode="auto">
            <a:xfrm>
              <a:off x="3021013" y="4511675"/>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5" name="Line 1019"/>
            <p:cNvSpPr>
              <a:spLocks noChangeShapeType="1"/>
            </p:cNvSpPr>
            <p:nvPr/>
          </p:nvSpPr>
          <p:spPr bwMode="auto">
            <a:xfrm>
              <a:off x="3032126" y="4519613"/>
              <a:ext cx="14288"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6" name="Line 1020"/>
            <p:cNvSpPr>
              <a:spLocks noChangeShapeType="1"/>
            </p:cNvSpPr>
            <p:nvPr/>
          </p:nvSpPr>
          <p:spPr bwMode="auto">
            <a:xfrm>
              <a:off x="3054351" y="4533900"/>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7" name="Line 1021"/>
            <p:cNvSpPr>
              <a:spLocks noChangeShapeType="1"/>
            </p:cNvSpPr>
            <p:nvPr/>
          </p:nvSpPr>
          <p:spPr bwMode="auto">
            <a:xfrm>
              <a:off x="3065463" y="4540250"/>
              <a:ext cx="14288" cy="952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8" name="Line 1022"/>
            <p:cNvSpPr>
              <a:spLocks noChangeShapeType="1"/>
            </p:cNvSpPr>
            <p:nvPr/>
          </p:nvSpPr>
          <p:spPr bwMode="auto">
            <a:xfrm>
              <a:off x="3089276" y="4554538"/>
              <a:ext cx="1588"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9" name="Line 1023"/>
            <p:cNvSpPr>
              <a:spLocks noChangeShapeType="1"/>
            </p:cNvSpPr>
            <p:nvPr/>
          </p:nvSpPr>
          <p:spPr bwMode="auto">
            <a:xfrm>
              <a:off x="3100388" y="4560888"/>
              <a:ext cx="14288" cy="952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0" name="Line 1024"/>
            <p:cNvSpPr>
              <a:spLocks noChangeShapeType="1"/>
            </p:cNvSpPr>
            <p:nvPr/>
          </p:nvSpPr>
          <p:spPr bwMode="auto">
            <a:xfrm>
              <a:off x="3122613" y="4575175"/>
              <a:ext cx="3175" cy="317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1" name="Line 1025"/>
            <p:cNvSpPr>
              <a:spLocks noChangeShapeType="1"/>
            </p:cNvSpPr>
            <p:nvPr/>
          </p:nvSpPr>
          <p:spPr bwMode="auto">
            <a:xfrm>
              <a:off x="3133726" y="4583113"/>
              <a:ext cx="14288"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2" name="Line 1026"/>
            <p:cNvSpPr>
              <a:spLocks noChangeShapeType="1"/>
            </p:cNvSpPr>
            <p:nvPr/>
          </p:nvSpPr>
          <p:spPr bwMode="auto">
            <a:xfrm>
              <a:off x="3155951" y="4597400"/>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3" name="Line 1027"/>
            <p:cNvSpPr>
              <a:spLocks noChangeShapeType="1"/>
            </p:cNvSpPr>
            <p:nvPr/>
          </p:nvSpPr>
          <p:spPr bwMode="auto">
            <a:xfrm>
              <a:off x="3168651" y="4603750"/>
              <a:ext cx="12700" cy="952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4" name="Line 1028"/>
            <p:cNvSpPr>
              <a:spLocks noChangeShapeType="1"/>
            </p:cNvSpPr>
            <p:nvPr/>
          </p:nvSpPr>
          <p:spPr bwMode="auto">
            <a:xfrm>
              <a:off x="3190876" y="4618038"/>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5" name="Line 1029"/>
            <p:cNvSpPr>
              <a:spLocks noChangeShapeType="1"/>
            </p:cNvSpPr>
            <p:nvPr/>
          </p:nvSpPr>
          <p:spPr bwMode="auto">
            <a:xfrm>
              <a:off x="3201988" y="4625975"/>
              <a:ext cx="11113" cy="6350"/>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6" name="Line 1030"/>
            <p:cNvSpPr>
              <a:spLocks noChangeShapeType="1"/>
            </p:cNvSpPr>
            <p:nvPr/>
          </p:nvSpPr>
          <p:spPr bwMode="auto">
            <a:xfrm>
              <a:off x="3201988" y="4625975"/>
              <a:ext cx="11113" cy="6350"/>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7" name="Line 1031"/>
            <p:cNvSpPr>
              <a:spLocks noChangeShapeType="1"/>
            </p:cNvSpPr>
            <p:nvPr/>
          </p:nvSpPr>
          <p:spPr bwMode="auto">
            <a:xfrm>
              <a:off x="2733676" y="4913313"/>
              <a:ext cx="17463" cy="11112"/>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8" name="Freeform 1032"/>
            <p:cNvSpPr>
              <a:spLocks/>
            </p:cNvSpPr>
            <p:nvPr/>
          </p:nvSpPr>
          <p:spPr bwMode="auto">
            <a:xfrm>
              <a:off x="2697163" y="4786313"/>
              <a:ext cx="292100" cy="414337"/>
            </a:xfrm>
            <a:custGeom>
              <a:avLst/>
              <a:gdLst>
                <a:gd name="T0" fmla="*/ 157969 w 919"/>
                <a:gd name="T1" fmla="*/ 4452 h 1303"/>
                <a:gd name="T2" fmla="*/ 141759 w 919"/>
                <a:gd name="T3" fmla="*/ 15263 h 1303"/>
                <a:gd name="T4" fmla="*/ 125867 w 919"/>
                <a:gd name="T5" fmla="*/ 27983 h 1303"/>
                <a:gd name="T6" fmla="*/ 109975 w 919"/>
                <a:gd name="T7" fmla="*/ 42928 h 1303"/>
                <a:gd name="T8" fmla="*/ 94082 w 919"/>
                <a:gd name="T9" fmla="*/ 59464 h 1303"/>
                <a:gd name="T10" fmla="*/ 79144 w 919"/>
                <a:gd name="T11" fmla="*/ 77907 h 1303"/>
                <a:gd name="T12" fmla="*/ 64840 w 919"/>
                <a:gd name="T13" fmla="*/ 97940 h 1303"/>
                <a:gd name="T14" fmla="*/ 51491 w 919"/>
                <a:gd name="T15" fmla="*/ 119881 h 1303"/>
                <a:gd name="T16" fmla="*/ 39731 w 919"/>
                <a:gd name="T17" fmla="*/ 142140 h 1303"/>
                <a:gd name="T18" fmla="*/ 29877 w 919"/>
                <a:gd name="T19" fmla="*/ 163445 h 1303"/>
                <a:gd name="T20" fmla="*/ 21296 w 919"/>
                <a:gd name="T21" fmla="*/ 184750 h 1303"/>
                <a:gd name="T22" fmla="*/ 14621 w 919"/>
                <a:gd name="T23" fmla="*/ 205738 h 1303"/>
                <a:gd name="T24" fmla="*/ 8582 w 919"/>
                <a:gd name="T25" fmla="*/ 226725 h 1303"/>
                <a:gd name="T26" fmla="*/ 4768 w 919"/>
                <a:gd name="T27" fmla="*/ 247076 h 1303"/>
                <a:gd name="T28" fmla="*/ 1907 w 919"/>
                <a:gd name="T29" fmla="*/ 267109 h 1303"/>
                <a:gd name="T30" fmla="*/ 636 w 919"/>
                <a:gd name="T31" fmla="*/ 286188 h 1303"/>
                <a:gd name="T32" fmla="*/ 636 w 919"/>
                <a:gd name="T33" fmla="*/ 304632 h 1303"/>
                <a:gd name="T34" fmla="*/ 1907 w 919"/>
                <a:gd name="T35" fmla="*/ 322121 h 1303"/>
                <a:gd name="T36" fmla="*/ 4768 w 919"/>
                <a:gd name="T37" fmla="*/ 338338 h 1303"/>
                <a:gd name="T38" fmla="*/ 8582 w 919"/>
                <a:gd name="T39" fmla="*/ 353601 h 1303"/>
                <a:gd name="T40" fmla="*/ 14621 w 919"/>
                <a:gd name="T41" fmla="*/ 367593 h 1303"/>
                <a:gd name="T42" fmla="*/ 21296 w 919"/>
                <a:gd name="T43" fmla="*/ 379994 h 1303"/>
                <a:gd name="T44" fmla="*/ 29877 w 919"/>
                <a:gd name="T45" fmla="*/ 390488 h 1303"/>
                <a:gd name="T46" fmla="*/ 39731 w 919"/>
                <a:gd name="T47" fmla="*/ 399392 h 1303"/>
                <a:gd name="T48" fmla="*/ 50855 w 919"/>
                <a:gd name="T49" fmla="*/ 406387 h 1303"/>
                <a:gd name="T50" fmla="*/ 62933 w 919"/>
                <a:gd name="T51" fmla="*/ 411157 h 1303"/>
                <a:gd name="T52" fmla="*/ 75647 w 919"/>
                <a:gd name="T53" fmla="*/ 413701 h 1303"/>
                <a:gd name="T54" fmla="*/ 88997 w 919"/>
                <a:gd name="T55" fmla="*/ 414337 h 1303"/>
                <a:gd name="T56" fmla="*/ 102664 w 919"/>
                <a:gd name="T57" fmla="*/ 412429 h 1303"/>
                <a:gd name="T58" fmla="*/ 116967 w 919"/>
                <a:gd name="T59" fmla="*/ 408931 h 1303"/>
                <a:gd name="T60" fmla="*/ 131270 w 919"/>
                <a:gd name="T61" fmla="*/ 403207 h 1303"/>
                <a:gd name="T62" fmla="*/ 145891 w 919"/>
                <a:gd name="T63" fmla="*/ 395894 h 1303"/>
                <a:gd name="T64" fmla="*/ 160830 w 919"/>
                <a:gd name="T65" fmla="*/ 386672 h 1303"/>
                <a:gd name="T66" fmla="*/ 175451 w 919"/>
                <a:gd name="T67" fmla="*/ 375543 h 1303"/>
                <a:gd name="T68" fmla="*/ 190072 w 919"/>
                <a:gd name="T69" fmla="*/ 363141 h 1303"/>
                <a:gd name="T70" fmla="*/ 204057 w 919"/>
                <a:gd name="T71" fmla="*/ 349150 h 1303"/>
                <a:gd name="T72" fmla="*/ 218042 w 919"/>
                <a:gd name="T73" fmla="*/ 333250 h 1303"/>
                <a:gd name="T74" fmla="*/ 231392 w 919"/>
                <a:gd name="T75" fmla="*/ 316079 h 1303"/>
                <a:gd name="T76" fmla="*/ 244423 w 919"/>
                <a:gd name="T77" fmla="*/ 297636 h 1303"/>
                <a:gd name="T78" fmla="*/ 256183 w 919"/>
                <a:gd name="T79" fmla="*/ 277921 h 1303"/>
                <a:gd name="T80" fmla="*/ 266355 w 919"/>
                <a:gd name="T81" fmla="*/ 258523 h 1303"/>
                <a:gd name="T82" fmla="*/ 274936 w 919"/>
                <a:gd name="T83" fmla="*/ 240398 h 1303"/>
                <a:gd name="T84" fmla="*/ 282565 w 919"/>
                <a:gd name="T85" fmla="*/ 222591 h 1303"/>
                <a:gd name="T86" fmla="*/ 288922 w 919"/>
                <a:gd name="T87" fmla="*/ 204784 h 130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19" h="1303">
                  <a:moveTo>
                    <a:pt x="523" y="0"/>
                  </a:moveTo>
                  <a:lnTo>
                    <a:pt x="497" y="14"/>
                  </a:lnTo>
                  <a:lnTo>
                    <a:pt x="472" y="30"/>
                  </a:lnTo>
                  <a:lnTo>
                    <a:pt x="446" y="48"/>
                  </a:lnTo>
                  <a:lnTo>
                    <a:pt x="420" y="68"/>
                  </a:lnTo>
                  <a:lnTo>
                    <a:pt x="396" y="88"/>
                  </a:lnTo>
                  <a:lnTo>
                    <a:pt x="370" y="110"/>
                  </a:lnTo>
                  <a:lnTo>
                    <a:pt x="346" y="135"/>
                  </a:lnTo>
                  <a:lnTo>
                    <a:pt x="321" y="160"/>
                  </a:lnTo>
                  <a:lnTo>
                    <a:pt x="296" y="187"/>
                  </a:lnTo>
                  <a:lnTo>
                    <a:pt x="273" y="216"/>
                  </a:lnTo>
                  <a:lnTo>
                    <a:pt x="249" y="245"/>
                  </a:lnTo>
                  <a:lnTo>
                    <a:pt x="226" y="276"/>
                  </a:lnTo>
                  <a:lnTo>
                    <a:pt x="204" y="308"/>
                  </a:lnTo>
                  <a:lnTo>
                    <a:pt x="182" y="343"/>
                  </a:lnTo>
                  <a:lnTo>
                    <a:pt x="162" y="377"/>
                  </a:lnTo>
                  <a:lnTo>
                    <a:pt x="142" y="414"/>
                  </a:lnTo>
                  <a:lnTo>
                    <a:pt x="125" y="447"/>
                  </a:lnTo>
                  <a:lnTo>
                    <a:pt x="108" y="481"/>
                  </a:lnTo>
                  <a:lnTo>
                    <a:pt x="94" y="514"/>
                  </a:lnTo>
                  <a:lnTo>
                    <a:pt x="81" y="548"/>
                  </a:lnTo>
                  <a:lnTo>
                    <a:pt x="67" y="581"/>
                  </a:lnTo>
                  <a:lnTo>
                    <a:pt x="56" y="613"/>
                  </a:lnTo>
                  <a:lnTo>
                    <a:pt x="46" y="647"/>
                  </a:lnTo>
                  <a:lnTo>
                    <a:pt x="36" y="680"/>
                  </a:lnTo>
                  <a:lnTo>
                    <a:pt x="27" y="713"/>
                  </a:lnTo>
                  <a:lnTo>
                    <a:pt x="21" y="745"/>
                  </a:lnTo>
                  <a:lnTo>
                    <a:pt x="15" y="777"/>
                  </a:lnTo>
                  <a:lnTo>
                    <a:pt x="10" y="808"/>
                  </a:lnTo>
                  <a:lnTo>
                    <a:pt x="6" y="840"/>
                  </a:lnTo>
                  <a:lnTo>
                    <a:pt x="3" y="870"/>
                  </a:lnTo>
                  <a:lnTo>
                    <a:pt x="2" y="900"/>
                  </a:lnTo>
                  <a:lnTo>
                    <a:pt x="0" y="930"/>
                  </a:lnTo>
                  <a:lnTo>
                    <a:pt x="2" y="958"/>
                  </a:lnTo>
                  <a:lnTo>
                    <a:pt x="3" y="985"/>
                  </a:lnTo>
                  <a:lnTo>
                    <a:pt x="6" y="1013"/>
                  </a:lnTo>
                  <a:lnTo>
                    <a:pt x="10" y="1039"/>
                  </a:lnTo>
                  <a:lnTo>
                    <a:pt x="15" y="1064"/>
                  </a:lnTo>
                  <a:lnTo>
                    <a:pt x="21" y="1089"/>
                  </a:lnTo>
                  <a:lnTo>
                    <a:pt x="27" y="1112"/>
                  </a:lnTo>
                  <a:lnTo>
                    <a:pt x="36" y="1135"/>
                  </a:lnTo>
                  <a:lnTo>
                    <a:pt x="46" y="1156"/>
                  </a:lnTo>
                  <a:lnTo>
                    <a:pt x="56" y="1176"/>
                  </a:lnTo>
                  <a:lnTo>
                    <a:pt x="67" y="1195"/>
                  </a:lnTo>
                  <a:lnTo>
                    <a:pt x="81" y="1212"/>
                  </a:lnTo>
                  <a:lnTo>
                    <a:pt x="94" y="1228"/>
                  </a:lnTo>
                  <a:lnTo>
                    <a:pt x="108" y="1243"/>
                  </a:lnTo>
                  <a:lnTo>
                    <a:pt x="125" y="1256"/>
                  </a:lnTo>
                  <a:lnTo>
                    <a:pt x="142" y="1268"/>
                  </a:lnTo>
                  <a:lnTo>
                    <a:pt x="160" y="1278"/>
                  </a:lnTo>
                  <a:lnTo>
                    <a:pt x="178" y="1286"/>
                  </a:lnTo>
                  <a:lnTo>
                    <a:pt x="198" y="1293"/>
                  </a:lnTo>
                  <a:lnTo>
                    <a:pt x="217" y="1298"/>
                  </a:lnTo>
                  <a:lnTo>
                    <a:pt x="238" y="1301"/>
                  </a:lnTo>
                  <a:lnTo>
                    <a:pt x="258" y="1303"/>
                  </a:lnTo>
                  <a:lnTo>
                    <a:pt x="280" y="1303"/>
                  </a:lnTo>
                  <a:lnTo>
                    <a:pt x="301" y="1301"/>
                  </a:lnTo>
                  <a:lnTo>
                    <a:pt x="323" y="1297"/>
                  </a:lnTo>
                  <a:lnTo>
                    <a:pt x="346" y="1293"/>
                  </a:lnTo>
                  <a:lnTo>
                    <a:pt x="368" y="1286"/>
                  </a:lnTo>
                  <a:lnTo>
                    <a:pt x="391" y="1278"/>
                  </a:lnTo>
                  <a:lnTo>
                    <a:pt x="413" y="1268"/>
                  </a:lnTo>
                  <a:lnTo>
                    <a:pt x="437" y="1257"/>
                  </a:lnTo>
                  <a:lnTo>
                    <a:pt x="459" y="1245"/>
                  </a:lnTo>
                  <a:lnTo>
                    <a:pt x="483" y="1232"/>
                  </a:lnTo>
                  <a:lnTo>
                    <a:pt x="506" y="1216"/>
                  </a:lnTo>
                  <a:lnTo>
                    <a:pt x="529" y="1199"/>
                  </a:lnTo>
                  <a:lnTo>
                    <a:pt x="552" y="1181"/>
                  </a:lnTo>
                  <a:lnTo>
                    <a:pt x="576" y="1163"/>
                  </a:lnTo>
                  <a:lnTo>
                    <a:pt x="598" y="1142"/>
                  </a:lnTo>
                  <a:lnTo>
                    <a:pt x="621" y="1120"/>
                  </a:lnTo>
                  <a:lnTo>
                    <a:pt x="642" y="1098"/>
                  </a:lnTo>
                  <a:lnTo>
                    <a:pt x="665" y="1073"/>
                  </a:lnTo>
                  <a:lnTo>
                    <a:pt x="686" y="1048"/>
                  </a:lnTo>
                  <a:lnTo>
                    <a:pt x="707" y="1022"/>
                  </a:lnTo>
                  <a:lnTo>
                    <a:pt x="728" y="994"/>
                  </a:lnTo>
                  <a:lnTo>
                    <a:pt x="748" y="965"/>
                  </a:lnTo>
                  <a:lnTo>
                    <a:pt x="769" y="936"/>
                  </a:lnTo>
                  <a:lnTo>
                    <a:pt x="787" y="905"/>
                  </a:lnTo>
                  <a:lnTo>
                    <a:pt x="806" y="874"/>
                  </a:lnTo>
                  <a:lnTo>
                    <a:pt x="824" y="841"/>
                  </a:lnTo>
                  <a:lnTo>
                    <a:pt x="838" y="813"/>
                  </a:lnTo>
                  <a:lnTo>
                    <a:pt x="852" y="785"/>
                  </a:lnTo>
                  <a:lnTo>
                    <a:pt x="865" y="756"/>
                  </a:lnTo>
                  <a:lnTo>
                    <a:pt x="877" y="728"/>
                  </a:lnTo>
                  <a:lnTo>
                    <a:pt x="889" y="700"/>
                  </a:lnTo>
                  <a:lnTo>
                    <a:pt x="899" y="672"/>
                  </a:lnTo>
                  <a:lnTo>
                    <a:pt x="909" y="644"/>
                  </a:lnTo>
                  <a:lnTo>
                    <a:pt x="919" y="61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79" name="Freeform 1033"/>
            <p:cNvSpPr>
              <a:spLocks/>
            </p:cNvSpPr>
            <p:nvPr/>
          </p:nvSpPr>
          <p:spPr bwMode="auto">
            <a:xfrm>
              <a:off x="2954338" y="4922838"/>
              <a:ext cx="65088" cy="76200"/>
            </a:xfrm>
            <a:custGeom>
              <a:avLst/>
              <a:gdLst>
                <a:gd name="T0" fmla="*/ 0 w 205"/>
                <a:gd name="T1" fmla="*/ 52388 h 240"/>
                <a:gd name="T2" fmla="*/ 52388 w 205"/>
                <a:gd name="T3" fmla="*/ 0 h 240"/>
                <a:gd name="T4" fmla="*/ 65088 w 205"/>
                <a:gd name="T5" fmla="*/ 76200 h 240"/>
                <a:gd name="T6" fmla="*/ 0 w 205"/>
                <a:gd name="T7" fmla="*/ 52388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5" h="240">
                  <a:moveTo>
                    <a:pt x="0" y="165"/>
                  </a:moveTo>
                  <a:lnTo>
                    <a:pt x="165" y="0"/>
                  </a:lnTo>
                  <a:lnTo>
                    <a:pt x="205" y="240"/>
                  </a:lnTo>
                  <a:lnTo>
                    <a:pt x="0" y="165"/>
                  </a:lnTo>
                  <a:close/>
                </a:path>
              </a:pathLst>
            </a:custGeom>
            <a:solidFill>
              <a:srgbClr val="1415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680" name="Line 1034"/>
            <p:cNvSpPr>
              <a:spLocks noChangeShapeType="1"/>
            </p:cNvSpPr>
            <p:nvPr/>
          </p:nvSpPr>
          <p:spPr bwMode="auto">
            <a:xfrm>
              <a:off x="2963863" y="4476750"/>
              <a:ext cx="20638" cy="12700"/>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1" name="Freeform 1035"/>
            <p:cNvSpPr>
              <a:spLocks/>
            </p:cNvSpPr>
            <p:nvPr/>
          </p:nvSpPr>
          <p:spPr bwMode="auto">
            <a:xfrm>
              <a:off x="2928938" y="4335463"/>
              <a:ext cx="306388" cy="428625"/>
            </a:xfrm>
            <a:custGeom>
              <a:avLst/>
              <a:gdLst>
                <a:gd name="T0" fmla="*/ 306388 w 964"/>
                <a:gd name="T1" fmla="*/ 113581 h 1351"/>
                <a:gd name="T2" fmla="*/ 305435 w 964"/>
                <a:gd name="T3" fmla="*/ 95179 h 1351"/>
                <a:gd name="T4" fmla="*/ 302892 w 964"/>
                <a:gd name="T5" fmla="*/ 78364 h 1351"/>
                <a:gd name="T6" fmla="*/ 298442 w 964"/>
                <a:gd name="T7" fmla="*/ 62501 h 1351"/>
                <a:gd name="T8" fmla="*/ 293039 w 964"/>
                <a:gd name="T9" fmla="*/ 47907 h 1351"/>
                <a:gd name="T10" fmla="*/ 285729 w 964"/>
                <a:gd name="T11" fmla="*/ 35216 h 1351"/>
                <a:gd name="T12" fmla="*/ 277148 w 964"/>
                <a:gd name="T13" fmla="*/ 24429 h 1351"/>
                <a:gd name="T14" fmla="*/ 267295 w 964"/>
                <a:gd name="T15" fmla="*/ 15229 h 1351"/>
                <a:gd name="T16" fmla="*/ 256171 w 964"/>
                <a:gd name="T17" fmla="*/ 7614 h 1351"/>
                <a:gd name="T18" fmla="*/ 244093 w 964"/>
                <a:gd name="T19" fmla="*/ 3173 h 1351"/>
                <a:gd name="T20" fmla="*/ 231380 w 964"/>
                <a:gd name="T21" fmla="*/ 635 h 1351"/>
                <a:gd name="T22" fmla="*/ 218031 w 964"/>
                <a:gd name="T23" fmla="*/ 317 h 1351"/>
                <a:gd name="T24" fmla="*/ 203729 w 964"/>
                <a:gd name="T25" fmla="*/ 1586 h 1351"/>
                <a:gd name="T26" fmla="*/ 189744 w 964"/>
                <a:gd name="T27" fmla="*/ 5076 h 1351"/>
                <a:gd name="T28" fmla="*/ 175124 w 964"/>
                <a:gd name="T29" fmla="*/ 10787 h 1351"/>
                <a:gd name="T30" fmla="*/ 160504 w 964"/>
                <a:gd name="T31" fmla="*/ 18401 h 1351"/>
                <a:gd name="T32" fmla="*/ 145884 w 964"/>
                <a:gd name="T33" fmla="*/ 27602 h 1351"/>
                <a:gd name="T34" fmla="*/ 131264 w 964"/>
                <a:gd name="T35" fmla="*/ 38389 h 1351"/>
                <a:gd name="T36" fmla="*/ 116644 w 964"/>
                <a:gd name="T37" fmla="*/ 51080 h 1351"/>
                <a:gd name="T38" fmla="*/ 102659 w 964"/>
                <a:gd name="T39" fmla="*/ 65357 h 1351"/>
                <a:gd name="T40" fmla="*/ 88675 w 964"/>
                <a:gd name="T41" fmla="*/ 80903 h 1351"/>
                <a:gd name="T42" fmla="*/ 75326 w 964"/>
                <a:gd name="T43" fmla="*/ 97718 h 1351"/>
                <a:gd name="T44" fmla="*/ 62612 w 964"/>
                <a:gd name="T45" fmla="*/ 116436 h 1351"/>
                <a:gd name="T46" fmla="*/ 50535 w 964"/>
                <a:gd name="T47" fmla="*/ 136424 h 1351"/>
                <a:gd name="T48" fmla="*/ 39411 w 964"/>
                <a:gd name="T49" fmla="*/ 157046 h 1351"/>
                <a:gd name="T50" fmla="*/ 29558 w 964"/>
                <a:gd name="T51" fmla="*/ 178303 h 1351"/>
                <a:gd name="T52" fmla="*/ 20977 w 964"/>
                <a:gd name="T53" fmla="*/ 199560 h 1351"/>
                <a:gd name="T54" fmla="*/ 14302 w 964"/>
                <a:gd name="T55" fmla="*/ 220499 h 1351"/>
                <a:gd name="T56" fmla="*/ 8581 w 964"/>
                <a:gd name="T57" fmla="*/ 241121 h 1351"/>
                <a:gd name="T58" fmla="*/ 4450 w 964"/>
                <a:gd name="T59" fmla="*/ 261744 h 1351"/>
                <a:gd name="T60" fmla="*/ 1589 w 964"/>
                <a:gd name="T61" fmla="*/ 281414 h 1351"/>
                <a:gd name="T62" fmla="*/ 318 w 964"/>
                <a:gd name="T63" fmla="*/ 301084 h 1351"/>
                <a:gd name="T64" fmla="*/ 318 w 964"/>
                <a:gd name="T65" fmla="*/ 319486 h 1351"/>
                <a:gd name="T66" fmla="*/ 1589 w 964"/>
                <a:gd name="T67" fmla="*/ 336618 h 1351"/>
                <a:gd name="T68" fmla="*/ 4450 w 964"/>
                <a:gd name="T69" fmla="*/ 352799 h 1351"/>
                <a:gd name="T70" fmla="*/ 8581 w 964"/>
                <a:gd name="T71" fmla="*/ 368027 h 1351"/>
                <a:gd name="T72" fmla="*/ 14302 w 964"/>
                <a:gd name="T73" fmla="*/ 381987 h 1351"/>
                <a:gd name="T74" fmla="*/ 20977 w 964"/>
                <a:gd name="T75" fmla="*/ 394360 h 1351"/>
                <a:gd name="T76" fmla="*/ 29558 w 964"/>
                <a:gd name="T77" fmla="*/ 404830 h 1351"/>
                <a:gd name="T78" fmla="*/ 39411 w 964"/>
                <a:gd name="T79" fmla="*/ 413714 h 1351"/>
                <a:gd name="T80" fmla="*/ 49264 w 964"/>
                <a:gd name="T81" fmla="*/ 420059 h 1351"/>
                <a:gd name="T82" fmla="*/ 58163 w 964"/>
                <a:gd name="T83" fmla="*/ 423866 h 1351"/>
                <a:gd name="T84" fmla="*/ 67380 w 964"/>
                <a:gd name="T85" fmla="*/ 426721 h 1351"/>
                <a:gd name="T86" fmla="*/ 77233 w 964"/>
                <a:gd name="T87" fmla="*/ 428308 h 1351"/>
                <a:gd name="T88" fmla="*/ 87403 w 964"/>
                <a:gd name="T89" fmla="*/ 428625 h 1351"/>
                <a:gd name="T90" fmla="*/ 97892 w 964"/>
                <a:gd name="T91" fmla="*/ 427673 h 1351"/>
                <a:gd name="T92" fmla="*/ 108698 w 964"/>
                <a:gd name="T93" fmla="*/ 425770 h 1351"/>
                <a:gd name="T94" fmla="*/ 119186 w 964"/>
                <a:gd name="T95" fmla="*/ 422597 h 1351"/>
                <a:gd name="T96" fmla="*/ 130310 w 964"/>
                <a:gd name="T97" fmla="*/ 417838 h 1351"/>
                <a:gd name="T98" fmla="*/ 141434 w 964"/>
                <a:gd name="T99" fmla="*/ 412762 h 1351"/>
                <a:gd name="T100" fmla="*/ 152558 w 964"/>
                <a:gd name="T101" fmla="*/ 406416 h 1351"/>
                <a:gd name="T102" fmla="*/ 163682 w 964"/>
                <a:gd name="T103" fmla="*/ 398802 h 1351"/>
                <a:gd name="T104" fmla="*/ 174806 w 964"/>
                <a:gd name="T105" fmla="*/ 390236 h 1351"/>
                <a:gd name="T106" fmla="*/ 185930 w 964"/>
                <a:gd name="T107" fmla="*/ 381035 h 1351"/>
                <a:gd name="T108" fmla="*/ 196737 w 964"/>
                <a:gd name="T109" fmla="*/ 370883 h 1351"/>
                <a:gd name="T110" fmla="*/ 207543 w 964"/>
                <a:gd name="T111" fmla="*/ 359778 h 13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64" h="1351">
                  <a:moveTo>
                    <a:pt x="964" y="388"/>
                  </a:moveTo>
                  <a:lnTo>
                    <a:pt x="964" y="358"/>
                  </a:lnTo>
                  <a:lnTo>
                    <a:pt x="963" y="329"/>
                  </a:lnTo>
                  <a:lnTo>
                    <a:pt x="961" y="300"/>
                  </a:lnTo>
                  <a:lnTo>
                    <a:pt x="958" y="274"/>
                  </a:lnTo>
                  <a:lnTo>
                    <a:pt x="953" y="247"/>
                  </a:lnTo>
                  <a:lnTo>
                    <a:pt x="946" y="221"/>
                  </a:lnTo>
                  <a:lnTo>
                    <a:pt x="939" y="197"/>
                  </a:lnTo>
                  <a:lnTo>
                    <a:pt x="931" y="173"/>
                  </a:lnTo>
                  <a:lnTo>
                    <a:pt x="922" y="151"/>
                  </a:lnTo>
                  <a:lnTo>
                    <a:pt x="911" y="131"/>
                  </a:lnTo>
                  <a:lnTo>
                    <a:pt x="899" y="111"/>
                  </a:lnTo>
                  <a:lnTo>
                    <a:pt x="887" y="93"/>
                  </a:lnTo>
                  <a:lnTo>
                    <a:pt x="872" y="77"/>
                  </a:lnTo>
                  <a:lnTo>
                    <a:pt x="857" y="61"/>
                  </a:lnTo>
                  <a:lnTo>
                    <a:pt x="841" y="48"/>
                  </a:lnTo>
                  <a:lnTo>
                    <a:pt x="823" y="35"/>
                  </a:lnTo>
                  <a:lnTo>
                    <a:pt x="806" y="24"/>
                  </a:lnTo>
                  <a:lnTo>
                    <a:pt x="786" y="16"/>
                  </a:lnTo>
                  <a:lnTo>
                    <a:pt x="768" y="10"/>
                  </a:lnTo>
                  <a:lnTo>
                    <a:pt x="747" y="5"/>
                  </a:lnTo>
                  <a:lnTo>
                    <a:pt x="728" y="2"/>
                  </a:lnTo>
                  <a:lnTo>
                    <a:pt x="706" y="0"/>
                  </a:lnTo>
                  <a:lnTo>
                    <a:pt x="686" y="1"/>
                  </a:lnTo>
                  <a:lnTo>
                    <a:pt x="664" y="2"/>
                  </a:lnTo>
                  <a:lnTo>
                    <a:pt x="641" y="5"/>
                  </a:lnTo>
                  <a:lnTo>
                    <a:pt x="620" y="11"/>
                  </a:lnTo>
                  <a:lnTo>
                    <a:pt x="597" y="16"/>
                  </a:lnTo>
                  <a:lnTo>
                    <a:pt x="575" y="25"/>
                  </a:lnTo>
                  <a:lnTo>
                    <a:pt x="551" y="34"/>
                  </a:lnTo>
                  <a:lnTo>
                    <a:pt x="528" y="45"/>
                  </a:lnTo>
                  <a:lnTo>
                    <a:pt x="505" y="58"/>
                  </a:lnTo>
                  <a:lnTo>
                    <a:pt x="482" y="71"/>
                  </a:lnTo>
                  <a:lnTo>
                    <a:pt x="459" y="87"/>
                  </a:lnTo>
                  <a:lnTo>
                    <a:pt x="436" y="103"/>
                  </a:lnTo>
                  <a:lnTo>
                    <a:pt x="413" y="121"/>
                  </a:lnTo>
                  <a:lnTo>
                    <a:pt x="390" y="140"/>
                  </a:lnTo>
                  <a:lnTo>
                    <a:pt x="367" y="161"/>
                  </a:lnTo>
                  <a:lnTo>
                    <a:pt x="345" y="182"/>
                  </a:lnTo>
                  <a:lnTo>
                    <a:pt x="323" y="206"/>
                  </a:lnTo>
                  <a:lnTo>
                    <a:pt x="300" y="229"/>
                  </a:lnTo>
                  <a:lnTo>
                    <a:pt x="279" y="255"/>
                  </a:lnTo>
                  <a:lnTo>
                    <a:pt x="258" y="282"/>
                  </a:lnTo>
                  <a:lnTo>
                    <a:pt x="237" y="308"/>
                  </a:lnTo>
                  <a:lnTo>
                    <a:pt x="217" y="337"/>
                  </a:lnTo>
                  <a:lnTo>
                    <a:pt x="197" y="367"/>
                  </a:lnTo>
                  <a:lnTo>
                    <a:pt x="177" y="397"/>
                  </a:lnTo>
                  <a:lnTo>
                    <a:pt x="159" y="430"/>
                  </a:lnTo>
                  <a:lnTo>
                    <a:pt x="141" y="462"/>
                  </a:lnTo>
                  <a:lnTo>
                    <a:pt x="124" y="495"/>
                  </a:lnTo>
                  <a:lnTo>
                    <a:pt x="108" y="529"/>
                  </a:lnTo>
                  <a:lnTo>
                    <a:pt x="93" y="562"/>
                  </a:lnTo>
                  <a:lnTo>
                    <a:pt x="80" y="596"/>
                  </a:lnTo>
                  <a:lnTo>
                    <a:pt x="66" y="629"/>
                  </a:lnTo>
                  <a:lnTo>
                    <a:pt x="55" y="662"/>
                  </a:lnTo>
                  <a:lnTo>
                    <a:pt x="45" y="695"/>
                  </a:lnTo>
                  <a:lnTo>
                    <a:pt x="36" y="728"/>
                  </a:lnTo>
                  <a:lnTo>
                    <a:pt x="27" y="760"/>
                  </a:lnTo>
                  <a:lnTo>
                    <a:pt x="20" y="793"/>
                  </a:lnTo>
                  <a:lnTo>
                    <a:pt x="14" y="825"/>
                  </a:lnTo>
                  <a:lnTo>
                    <a:pt x="9" y="856"/>
                  </a:lnTo>
                  <a:lnTo>
                    <a:pt x="5" y="887"/>
                  </a:lnTo>
                  <a:lnTo>
                    <a:pt x="2" y="919"/>
                  </a:lnTo>
                  <a:lnTo>
                    <a:pt x="1" y="949"/>
                  </a:lnTo>
                  <a:lnTo>
                    <a:pt x="0" y="978"/>
                  </a:lnTo>
                  <a:lnTo>
                    <a:pt x="1" y="1007"/>
                  </a:lnTo>
                  <a:lnTo>
                    <a:pt x="2" y="1034"/>
                  </a:lnTo>
                  <a:lnTo>
                    <a:pt x="5" y="1061"/>
                  </a:lnTo>
                  <a:lnTo>
                    <a:pt x="9" y="1088"/>
                  </a:lnTo>
                  <a:lnTo>
                    <a:pt x="14" y="1112"/>
                  </a:lnTo>
                  <a:lnTo>
                    <a:pt x="20" y="1137"/>
                  </a:lnTo>
                  <a:lnTo>
                    <a:pt x="27" y="1160"/>
                  </a:lnTo>
                  <a:lnTo>
                    <a:pt x="36" y="1183"/>
                  </a:lnTo>
                  <a:lnTo>
                    <a:pt x="45" y="1204"/>
                  </a:lnTo>
                  <a:lnTo>
                    <a:pt x="55" y="1224"/>
                  </a:lnTo>
                  <a:lnTo>
                    <a:pt x="66" y="1243"/>
                  </a:lnTo>
                  <a:lnTo>
                    <a:pt x="80" y="1260"/>
                  </a:lnTo>
                  <a:lnTo>
                    <a:pt x="93" y="1276"/>
                  </a:lnTo>
                  <a:lnTo>
                    <a:pt x="108" y="1291"/>
                  </a:lnTo>
                  <a:lnTo>
                    <a:pt x="124" y="1304"/>
                  </a:lnTo>
                  <a:lnTo>
                    <a:pt x="141" y="1316"/>
                  </a:lnTo>
                  <a:lnTo>
                    <a:pt x="155" y="1324"/>
                  </a:lnTo>
                  <a:lnTo>
                    <a:pt x="169" y="1331"/>
                  </a:lnTo>
                  <a:lnTo>
                    <a:pt x="183" y="1336"/>
                  </a:lnTo>
                  <a:lnTo>
                    <a:pt x="198" y="1342"/>
                  </a:lnTo>
                  <a:lnTo>
                    <a:pt x="212" y="1345"/>
                  </a:lnTo>
                  <a:lnTo>
                    <a:pt x="228" y="1348"/>
                  </a:lnTo>
                  <a:lnTo>
                    <a:pt x="243" y="1350"/>
                  </a:lnTo>
                  <a:lnTo>
                    <a:pt x="259" y="1351"/>
                  </a:lnTo>
                  <a:lnTo>
                    <a:pt x="275" y="1351"/>
                  </a:lnTo>
                  <a:lnTo>
                    <a:pt x="291" y="1350"/>
                  </a:lnTo>
                  <a:lnTo>
                    <a:pt x="308" y="1348"/>
                  </a:lnTo>
                  <a:lnTo>
                    <a:pt x="325" y="1345"/>
                  </a:lnTo>
                  <a:lnTo>
                    <a:pt x="342" y="1342"/>
                  </a:lnTo>
                  <a:lnTo>
                    <a:pt x="359" y="1337"/>
                  </a:lnTo>
                  <a:lnTo>
                    <a:pt x="375" y="1332"/>
                  </a:lnTo>
                  <a:lnTo>
                    <a:pt x="393" y="1325"/>
                  </a:lnTo>
                  <a:lnTo>
                    <a:pt x="410" y="1317"/>
                  </a:lnTo>
                  <a:lnTo>
                    <a:pt x="428" y="1309"/>
                  </a:lnTo>
                  <a:lnTo>
                    <a:pt x="445" y="1301"/>
                  </a:lnTo>
                  <a:lnTo>
                    <a:pt x="463" y="1292"/>
                  </a:lnTo>
                  <a:lnTo>
                    <a:pt x="480" y="1281"/>
                  </a:lnTo>
                  <a:lnTo>
                    <a:pt x="498" y="1269"/>
                  </a:lnTo>
                  <a:lnTo>
                    <a:pt x="515" y="1257"/>
                  </a:lnTo>
                  <a:lnTo>
                    <a:pt x="533" y="1245"/>
                  </a:lnTo>
                  <a:lnTo>
                    <a:pt x="550" y="1230"/>
                  </a:lnTo>
                  <a:lnTo>
                    <a:pt x="567" y="1217"/>
                  </a:lnTo>
                  <a:lnTo>
                    <a:pt x="585" y="1201"/>
                  </a:lnTo>
                  <a:lnTo>
                    <a:pt x="602" y="1186"/>
                  </a:lnTo>
                  <a:lnTo>
                    <a:pt x="619" y="1169"/>
                  </a:lnTo>
                  <a:lnTo>
                    <a:pt x="636" y="1151"/>
                  </a:lnTo>
                  <a:lnTo>
                    <a:pt x="653" y="1134"/>
                  </a:lnTo>
                  <a:lnTo>
                    <a:pt x="669" y="1116"/>
                  </a:lnTo>
                </a:path>
              </a:pathLst>
            </a:custGeom>
            <a:noFill/>
            <a:ln w="3175">
              <a:solidFill>
                <a:srgbClr val="14151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82" name="Freeform 1036"/>
            <p:cNvSpPr>
              <a:spLocks/>
            </p:cNvSpPr>
            <p:nvPr/>
          </p:nvSpPr>
          <p:spPr bwMode="auto">
            <a:xfrm>
              <a:off x="3200401" y="4452938"/>
              <a:ext cx="69850" cy="68262"/>
            </a:xfrm>
            <a:custGeom>
              <a:avLst/>
              <a:gdLst>
                <a:gd name="T0" fmla="*/ 0 w 217"/>
                <a:gd name="T1" fmla="*/ 0 h 216"/>
                <a:gd name="T2" fmla="*/ 33798 w 217"/>
                <a:gd name="T3" fmla="*/ 68262 h 216"/>
                <a:gd name="T4" fmla="*/ 69850 w 217"/>
                <a:gd name="T5" fmla="*/ 1580 h 216"/>
                <a:gd name="T6" fmla="*/ 0 w 217"/>
                <a:gd name="T7" fmla="*/ 0 h 2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7" h="216">
                  <a:moveTo>
                    <a:pt x="0" y="0"/>
                  </a:moveTo>
                  <a:lnTo>
                    <a:pt x="105" y="216"/>
                  </a:lnTo>
                  <a:lnTo>
                    <a:pt x="217" y="5"/>
                  </a:lnTo>
                  <a:lnTo>
                    <a:pt x="0" y="0"/>
                  </a:lnTo>
                  <a:close/>
                </a:path>
              </a:pathLst>
            </a:custGeom>
            <a:solidFill>
              <a:srgbClr val="1415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683" name="Line 1037"/>
            <p:cNvSpPr>
              <a:spLocks noChangeShapeType="1"/>
            </p:cNvSpPr>
            <p:nvPr/>
          </p:nvSpPr>
          <p:spPr bwMode="auto">
            <a:xfrm flipH="1">
              <a:off x="2954338" y="5046663"/>
              <a:ext cx="7938" cy="14287"/>
            </a:xfrm>
            <a:prstGeom prst="line">
              <a:avLst/>
            </a:prstGeom>
            <a:noFill/>
            <a:ln w="7938">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4" name="Line 1038"/>
            <p:cNvSpPr>
              <a:spLocks noChangeShapeType="1"/>
            </p:cNvSpPr>
            <p:nvPr/>
          </p:nvSpPr>
          <p:spPr bwMode="auto">
            <a:xfrm>
              <a:off x="2832101" y="4975225"/>
              <a:ext cx="14288"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5" name="Line 1039"/>
            <p:cNvSpPr>
              <a:spLocks noChangeShapeType="1"/>
            </p:cNvSpPr>
            <p:nvPr/>
          </p:nvSpPr>
          <p:spPr bwMode="auto">
            <a:xfrm>
              <a:off x="2855913" y="4989513"/>
              <a:ext cx="1588"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6" name="Line 1040"/>
            <p:cNvSpPr>
              <a:spLocks noChangeShapeType="1"/>
            </p:cNvSpPr>
            <p:nvPr/>
          </p:nvSpPr>
          <p:spPr bwMode="auto">
            <a:xfrm>
              <a:off x="2867026" y="4995863"/>
              <a:ext cx="14288" cy="952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7" name="Line 1041"/>
            <p:cNvSpPr>
              <a:spLocks noChangeShapeType="1"/>
            </p:cNvSpPr>
            <p:nvPr/>
          </p:nvSpPr>
          <p:spPr bwMode="auto">
            <a:xfrm>
              <a:off x="2889251" y="5010150"/>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8" name="Line 1042"/>
            <p:cNvSpPr>
              <a:spLocks noChangeShapeType="1"/>
            </p:cNvSpPr>
            <p:nvPr/>
          </p:nvSpPr>
          <p:spPr bwMode="auto">
            <a:xfrm>
              <a:off x="2900363" y="5016500"/>
              <a:ext cx="14288" cy="9525"/>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9" name="Line 1043"/>
            <p:cNvSpPr>
              <a:spLocks noChangeShapeType="1"/>
            </p:cNvSpPr>
            <p:nvPr/>
          </p:nvSpPr>
          <p:spPr bwMode="auto">
            <a:xfrm>
              <a:off x="2922588" y="5030788"/>
              <a:ext cx="3175"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0" name="Line 1044"/>
            <p:cNvSpPr>
              <a:spLocks noChangeShapeType="1"/>
            </p:cNvSpPr>
            <p:nvPr/>
          </p:nvSpPr>
          <p:spPr bwMode="auto">
            <a:xfrm>
              <a:off x="2933701" y="5038725"/>
              <a:ext cx="14288"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1" name="Line 1045"/>
            <p:cNvSpPr>
              <a:spLocks noChangeShapeType="1"/>
            </p:cNvSpPr>
            <p:nvPr/>
          </p:nvSpPr>
          <p:spPr bwMode="auto">
            <a:xfrm>
              <a:off x="2957513" y="5053013"/>
              <a:ext cx="1588" cy="158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2" name="Line 1046"/>
            <p:cNvSpPr>
              <a:spLocks noChangeShapeType="1"/>
            </p:cNvSpPr>
            <p:nvPr/>
          </p:nvSpPr>
          <p:spPr bwMode="auto">
            <a:xfrm>
              <a:off x="2968626" y="5059363"/>
              <a:ext cx="11113"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3" name="Line 1047"/>
            <p:cNvSpPr>
              <a:spLocks noChangeShapeType="1"/>
            </p:cNvSpPr>
            <p:nvPr/>
          </p:nvSpPr>
          <p:spPr bwMode="auto">
            <a:xfrm>
              <a:off x="2968626" y="5059363"/>
              <a:ext cx="11113" cy="7937"/>
            </a:xfrm>
            <a:prstGeom prst="line">
              <a:avLst/>
            </a:prstGeom>
            <a:noFill/>
            <a:ln w="0">
              <a:solidFill>
                <a:srgbClr val="1A1B1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4" name="Freeform 1048"/>
            <p:cNvSpPr>
              <a:spLocks/>
            </p:cNvSpPr>
            <p:nvPr/>
          </p:nvSpPr>
          <p:spPr bwMode="auto">
            <a:xfrm>
              <a:off x="5416551" y="2617788"/>
              <a:ext cx="147638" cy="160337"/>
            </a:xfrm>
            <a:custGeom>
              <a:avLst/>
              <a:gdLst>
                <a:gd name="T0" fmla="*/ 81248 w 467"/>
                <a:gd name="T1" fmla="*/ 317 h 506"/>
                <a:gd name="T2" fmla="*/ 92313 w 467"/>
                <a:gd name="T3" fmla="*/ 2535 h 506"/>
                <a:gd name="T4" fmla="*/ 102430 w 467"/>
                <a:gd name="T5" fmla="*/ 6021 h 506"/>
                <a:gd name="T6" fmla="*/ 112230 w 467"/>
                <a:gd name="T7" fmla="*/ 11407 h 506"/>
                <a:gd name="T8" fmla="*/ 120766 w 467"/>
                <a:gd name="T9" fmla="*/ 18062 h 506"/>
                <a:gd name="T10" fmla="*/ 128353 w 467"/>
                <a:gd name="T11" fmla="*/ 26300 h 506"/>
                <a:gd name="T12" fmla="*/ 134992 w 467"/>
                <a:gd name="T13" fmla="*/ 35490 h 506"/>
                <a:gd name="T14" fmla="*/ 140367 w 467"/>
                <a:gd name="T15" fmla="*/ 45313 h 506"/>
                <a:gd name="T16" fmla="*/ 144477 w 467"/>
                <a:gd name="T17" fmla="*/ 56086 h 506"/>
                <a:gd name="T18" fmla="*/ 147006 w 467"/>
                <a:gd name="T19" fmla="*/ 67811 h 506"/>
                <a:gd name="T20" fmla="*/ 147638 w 467"/>
                <a:gd name="T21" fmla="*/ 80169 h 506"/>
                <a:gd name="T22" fmla="*/ 147006 w 467"/>
                <a:gd name="T23" fmla="*/ 92526 h 506"/>
                <a:gd name="T24" fmla="*/ 144477 w 467"/>
                <a:gd name="T25" fmla="*/ 104251 h 506"/>
                <a:gd name="T26" fmla="*/ 140367 w 467"/>
                <a:gd name="T27" fmla="*/ 114707 h 506"/>
                <a:gd name="T28" fmla="*/ 134992 w 467"/>
                <a:gd name="T29" fmla="*/ 124847 h 506"/>
                <a:gd name="T30" fmla="*/ 128353 w 467"/>
                <a:gd name="T31" fmla="*/ 134037 h 506"/>
                <a:gd name="T32" fmla="*/ 120766 w 467"/>
                <a:gd name="T33" fmla="*/ 141958 h 506"/>
                <a:gd name="T34" fmla="*/ 112230 w 467"/>
                <a:gd name="T35" fmla="*/ 148613 h 506"/>
                <a:gd name="T36" fmla="*/ 102430 w 467"/>
                <a:gd name="T37" fmla="*/ 154000 h 506"/>
                <a:gd name="T38" fmla="*/ 92313 w 467"/>
                <a:gd name="T39" fmla="*/ 157802 h 506"/>
                <a:gd name="T40" fmla="*/ 81248 w 467"/>
                <a:gd name="T41" fmla="*/ 160020 h 506"/>
                <a:gd name="T42" fmla="*/ 69867 w 467"/>
                <a:gd name="T43" fmla="*/ 160337 h 506"/>
                <a:gd name="T44" fmla="*/ 59118 w 467"/>
                <a:gd name="T45" fmla="*/ 158753 h 506"/>
                <a:gd name="T46" fmla="*/ 48686 w 467"/>
                <a:gd name="T47" fmla="*/ 155584 h 506"/>
                <a:gd name="T48" fmla="*/ 38569 w 467"/>
                <a:gd name="T49" fmla="*/ 150831 h 506"/>
                <a:gd name="T50" fmla="*/ 29717 w 467"/>
                <a:gd name="T51" fmla="*/ 144493 h 506"/>
                <a:gd name="T52" fmla="*/ 21498 w 467"/>
                <a:gd name="T53" fmla="*/ 136889 h 506"/>
                <a:gd name="T54" fmla="*/ 14859 w 467"/>
                <a:gd name="T55" fmla="*/ 128016 h 506"/>
                <a:gd name="T56" fmla="*/ 8852 w 467"/>
                <a:gd name="T57" fmla="*/ 118193 h 506"/>
                <a:gd name="T58" fmla="*/ 4426 w 467"/>
                <a:gd name="T59" fmla="*/ 107736 h 506"/>
                <a:gd name="T60" fmla="*/ 1581 w 467"/>
                <a:gd name="T61" fmla="*/ 96329 h 506"/>
                <a:gd name="T62" fmla="*/ 316 w 467"/>
                <a:gd name="T63" fmla="*/ 84288 h 506"/>
                <a:gd name="T64" fmla="*/ 632 w 467"/>
                <a:gd name="T65" fmla="*/ 71930 h 506"/>
                <a:gd name="T66" fmla="*/ 2529 w 467"/>
                <a:gd name="T67" fmla="*/ 60206 h 506"/>
                <a:gd name="T68" fmla="*/ 5691 w 467"/>
                <a:gd name="T69" fmla="*/ 48798 h 506"/>
                <a:gd name="T70" fmla="*/ 10749 w 467"/>
                <a:gd name="T71" fmla="*/ 38658 h 506"/>
                <a:gd name="T72" fmla="*/ 16755 w 467"/>
                <a:gd name="T73" fmla="*/ 28835 h 506"/>
                <a:gd name="T74" fmla="*/ 24343 w 467"/>
                <a:gd name="T75" fmla="*/ 20914 h 506"/>
                <a:gd name="T76" fmla="*/ 32563 w 467"/>
                <a:gd name="T77" fmla="*/ 13309 h 506"/>
                <a:gd name="T78" fmla="*/ 41731 w 467"/>
                <a:gd name="T79" fmla="*/ 7922 h 506"/>
                <a:gd name="T80" fmla="*/ 51847 w 467"/>
                <a:gd name="T81" fmla="*/ 3486 h 506"/>
                <a:gd name="T82" fmla="*/ 62596 w 467"/>
                <a:gd name="T83" fmla="*/ 634 h 506"/>
                <a:gd name="T84" fmla="*/ 73977 w 467"/>
                <a:gd name="T85" fmla="*/ 0 h 50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7" h="506">
                  <a:moveTo>
                    <a:pt x="234" y="0"/>
                  </a:moveTo>
                  <a:lnTo>
                    <a:pt x="246" y="0"/>
                  </a:lnTo>
                  <a:lnTo>
                    <a:pt x="257" y="1"/>
                  </a:lnTo>
                  <a:lnTo>
                    <a:pt x="269" y="2"/>
                  </a:lnTo>
                  <a:lnTo>
                    <a:pt x="281" y="5"/>
                  </a:lnTo>
                  <a:lnTo>
                    <a:pt x="292" y="8"/>
                  </a:lnTo>
                  <a:lnTo>
                    <a:pt x="303" y="11"/>
                  </a:lnTo>
                  <a:lnTo>
                    <a:pt x="314" y="15"/>
                  </a:lnTo>
                  <a:lnTo>
                    <a:pt x="324" y="19"/>
                  </a:lnTo>
                  <a:lnTo>
                    <a:pt x="334" y="25"/>
                  </a:lnTo>
                  <a:lnTo>
                    <a:pt x="345" y="30"/>
                  </a:lnTo>
                  <a:lnTo>
                    <a:pt x="355" y="36"/>
                  </a:lnTo>
                  <a:lnTo>
                    <a:pt x="364" y="42"/>
                  </a:lnTo>
                  <a:lnTo>
                    <a:pt x="373" y="50"/>
                  </a:lnTo>
                  <a:lnTo>
                    <a:pt x="382" y="57"/>
                  </a:lnTo>
                  <a:lnTo>
                    <a:pt x="391" y="66"/>
                  </a:lnTo>
                  <a:lnTo>
                    <a:pt x="399" y="74"/>
                  </a:lnTo>
                  <a:lnTo>
                    <a:pt x="406" y="83"/>
                  </a:lnTo>
                  <a:lnTo>
                    <a:pt x="413" y="91"/>
                  </a:lnTo>
                  <a:lnTo>
                    <a:pt x="421" y="102"/>
                  </a:lnTo>
                  <a:lnTo>
                    <a:pt x="427" y="112"/>
                  </a:lnTo>
                  <a:lnTo>
                    <a:pt x="433" y="122"/>
                  </a:lnTo>
                  <a:lnTo>
                    <a:pt x="439" y="133"/>
                  </a:lnTo>
                  <a:lnTo>
                    <a:pt x="444" y="143"/>
                  </a:lnTo>
                  <a:lnTo>
                    <a:pt x="448" y="154"/>
                  </a:lnTo>
                  <a:lnTo>
                    <a:pt x="452" y="166"/>
                  </a:lnTo>
                  <a:lnTo>
                    <a:pt x="457" y="177"/>
                  </a:lnTo>
                  <a:lnTo>
                    <a:pt x="460" y="190"/>
                  </a:lnTo>
                  <a:lnTo>
                    <a:pt x="463" y="202"/>
                  </a:lnTo>
                  <a:lnTo>
                    <a:pt x="465" y="214"/>
                  </a:lnTo>
                  <a:lnTo>
                    <a:pt x="466" y="227"/>
                  </a:lnTo>
                  <a:lnTo>
                    <a:pt x="467" y="240"/>
                  </a:lnTo>
                  <a:lnTo>
                    <a:pt x="467" y="253"/>
                  </a:lnTo>
                  <a:lnTo>
                    <a:pt x="467" y="266"/>
                  </a:lnTo>
                  <a:lnTo>
                    <a:pt x="466" y="279"/>
                  </a:lnTo>
                  <a:lnTo>
                    <a:pt x="465" y="292"/>
                  </a:lnTo>
                  <a:lnTo>
                    <a:pt x="463" y="304"/>
                  </a:lnTo>
                  <a:lnTo>
                    <a:pt x="460" y="316"/>
                  </a:lnTo>
                  <a:lnTo>
                    <a:pt x="457" y="329"/>
                  </a:lnTo>
                  <a:lnTo>
                    <a:pt x="452" y="340"/>
                  </a:lnTo>
                  <a:lnTo>
                    <a:pt x="448" y="351"/>
                  </a:lnTo>
                  <a:lnTo>
                    <a:pt x="444" y="362"/>
                  </a:lnTo>
                  <a:lnTo>
                    <a:pt x="439" y="373"/>
                  </a:lnTo>
                  <a:lnTo>
                    <a:pt x="433" y="384"/>
                  </a:lnTo>
                  <a:lnTo>
                    <a:pt x="427" y="394"/>
                  </a:lnTo>
                  <a:lnTo>
                    <a:pt x="421" y="404"/>
                  </a:lnTo>
                  <a:lnTo>
                    <a:pt x="413" y="414"/>
                  </a:lnTo>
                  <a:lnTo>
                    <a:pt x="406" y="423"/>
                  </a:lnTo>
                  <a:lnTo>
                    <a:pt x="399" y="432"/>
                  </a:lnTo>
                  <a:lnTo>
                    <a:pt x="391" y="440"/>
                  </a:lnTo>
                  <a:lnTo>
                    <a:pt x="382" y="448"/>
                  </a:lnTo>
                  <a:lnTo>
                    <a:pt x="373" y="456"/>
                  </a:lnTo>
                  <a:lnTo>
                    <a:pt x="364" y="462"/>
                  </a:lnTo>
                  <a:lnTo>
                    <a:pt x="355" y="469"/>
                  </a:lnTo>
                  <a:lnTo>
                    <a:pt x="345" y="476"/>
                  </a:lnTo>
                  <a:lnTo>
                    <a:pt x="334" y="481"/>
                  </a:lnTo>
                  <a:lnTo>
                    <a:pt x="324" y="486"/>
                  </a:lnTo>
                  <a:lnTo>
                    <a:pt x="314" y="491"/>
                  </a:lnTo>
                  <a:lnTo>
                    <a:pt x="303" y="495"/>
                  </a:lnTo>
                  <a:lnTo>
                    <a:pt x="292" y="498"/>
                  </a:lnTo>
                  <a:lnTo>
                    <a:pt x="281" y="501"/>
                  </a:lnTo>
                  <a:lnTo>
                    <a:pt x="269" y="504"/>
                  </a:lnTo>
                  <a:lnTo>
                    <a:pt x="257" y="505"/>
                  </a:lnTo>
                  <a:lnTo>
                    <a:pt x="246" y="506"/>
                  </a:lnTo>
                  <a:lnTo>
                    <a:pt x="234" y="506"/>
                  </a:lnTo>
                  <a:lnTo>
                    <a:pt x="221" y="506"/>
                  </a:lnTo>
                  <a:lnTo>
                    <a:pt x="210" y="505"/>
                  </a:lnTo>
                  <a:lnTo>
                    <a:pt x="198" y="504"/>
                  </a:lnTo>
                  <a:lnTo>
                    <a:pt x="187" y="501"/>
                  </a:lnTo>
                  <a:lnTo>
                    <a:pt x="175" y="498"/>
                  </a:lnTo>
                  <a:lnTo>
                    <a:pt x="164" y="495"/>
                  </a:lnTo>
                  <a:lnTo>
                    <a:pt x="154" y="491"/>
                  </a:lnTo>
                  <a:lnTo>
                    <a:pt x="142" y="486"/>
                  </a:lnTo>
                  <a:lnTo>
                    <a:pt x="132" y="481"/>
                  </a:lnTo>
                  <a:lnTo>
                    <a:pt x="122" y="476"/>
                  </a:lnTo>
                  <a:lnTo>
                    <a:pt x="113" y="469"/>
                  </a:lnTo>
                  <a:lnTo>
                    <a:pt x="103" y="462"/>
                  </a:lnTo>
                  <a:lnTo>
                    <a:pt x="94" y="456"/>
                  </a:lnTo>
                  <a:lnTo>
                    <a:pt x="85" y="448"/>
                  </a:lnTo>
                  <a:lnTo>
                    <a:pt x="77" y="440"/>
                  </a:lnTo>
                  <a:lnTo>
                    <a:pt x="68" y="432"/>
                  </a:lnTo>
                  <a:lnTo>
                    <a:pt x="61" y="423"/>
                  </a:lnTo>
                  <a:lnTo>
                    <a:pt x="53" y="414"/>
                  </a:lnTo>
                  <a:lnTo>
                    <a:pt x="47" y="404"/>
                  </a:lnTo>
                  <a:lnTo>
                    <a:pt x="40" y="394"/>
                  </a:lnTo>
                  <a:lnTo>
                    <a:pt x="34" y="384"/>
                  </a:lnTo>
                  <a:lnTo>
                    <a:pt x="28" y="373"/>
                  </a:lnTo>
                  <a:lnTo>
                    <a:pt x="23" y="362"/>
                  </a:lnTo>
                  <a:lnTo>
                    <a:pt x="18" y="351"/>
                  </a:lnTo>
                  <a:lnTo>
                    <a:pt x="14" y="340"/>
                  </a:lnTo>
                  <a:lnTo>
                    <a:pt x="11" y="329"/>
                  </a:lnTo>
                  <a:lnTo>
                    <a:pt x="8" y="316"/>
                  </a:lnTo>
                  <a:lnTo>
                    <a:pt x="5" y="304"/>
                  </a:lnTo>
                  <a:lnTo>
                    <a:pt x="3" y="292"/>
                  </a:lnTo>
                  <a:lnTo>
                    <a:pt x="2" y="279"/>
                  </a:lnTo>
                  <a:lnTo>
                    <a:pt x="1" y="266"/>
                  </a:lnTo>
                  <a:lnTo>
                    <a:pt x="0" y="253"/>
                  </a:lnTo>
                  <a:lnTo>
                    <a:pt x="1" y="240"/>
                  </a:lnTo>
                  <a:lnTo>
                    <a:pt x="2" y="227"/>
                  </a:lnTo>
                  <a:lnTo>
                    <a:pt x="3" y="214"/>
                  </a:lnTo>
                  <a:lnTo>
                    <a:pt x="5" y="202"/>
                  </a:lnTo>
                  <a:lnTo>
                    <a:pt x="8" y="190"/>
                  </a:lnTo>
                  <a:lnTo>
                    <a:pt x="11" y="177"/>
                  </a:lnTo>
                  <a:lnTo>
                    <a:pt x="14" y="166"/>
                  </a:lnTo>
                  <a:lnTo>
                    <a:pt x="18" y="154"/>
                  </a:lnTo>
                  <a:lnTo>
                    <a:pt x="23" y="143"/>
                  </a:lnTo>
                  <a:lnTo>
                    <a:pt x="28" y="133"/>
                  </a:lnTo>
                  <a:lnTo>
                    <a:pt x="34" y="122"/>
                  </a:lnTo>
                  <a:lnTo>
                    <a:pt x="40" y="112"/>
                  </a:lnTo>
                  <a:lnTo>
                    <a:pt x="47" y="102"/>
                  </a:lnTo>
                  <a:lnTo>
                    <a:pt x="53" y="91"/>
                  </a:lnTo>
                  <a:lnTo>
                    <a:pt x="61" y="83"/>
                  </a:lnTo>
                  <a:lnTo>
                    <a:pt x="68" y="74"/>
                  </a:lnTo>
                  <a:lnTo>
                    <a:pt x="77" y="66"/>
                  </a:lnTo>
                  <a:lnTo>
                    <a:pt x="85" y="57"/>
                  </a:lnTo>
                  <a:lnTo>
                    <a:pt x="94" y="50"/>
                  </a:lnTo>
                  <a:lnTo>
                    <a:pt x="103" y="42"/>
                  </a:lnTo>
                  <a:lnTo>
                    <a:pt x="113" y="36"/>
                  </a:lnTo>
                  <a:lnTo>
                    <a:pt x="122" y="30"/>
                  </a:lnTo>
                  <a:lnTo>
                    <a:pt x="132" y="25"/>
                  </a:lnTo>
                  <a:lnTo>
                    <a:pt x="142" y="19"/>
                  </a:lnTo>
                  <a:lnTo>
                    <a:pt x="154" y="15"/>
                  </a:lnTo>
                  <a:lnTo>
                    <a:pt x="164" y="11"/>
                  </a:lnTo>
                  <a:lnTo>
                    <a:pt x="175" y="8"/>
                  </a:lnTo>
                  <a:lnTo>
                    <a:pt x="187" y="5"/>
                  </a:lnTo>
                  <a:lnTo>
                    <a:pt x="198" y="2"/>
                  </a:lnTo>
                  <a:lnTo>
                    <a:pt x="210" y="1"/>
                  </a:lnTo>
                  <a:lnTo>
                    <a:pt x="221" y="0"/>
                  </a:lnTo>
                  <a:lnTo>
                    <a:pt x="234" y="0"/>
                  </a:lnTo>
                  <a:close/>
                </a:path>
              </a:pathLst>
            </a:custGeom>
            <a:noFill/>
            <a:ln w="3175">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5" name="Freeform 1049"/>
            <p:cNvSpPr>
              <a:spLocks/>
            </p:cNvSpPr>
            <p:nvPr/>
          </p:nvSpPr>
          <p:spPr bwMode="auto">
            <a:xfrm>
              <a:off x="5491163" y="2617788"/>
              <a:ext cx="73025" cy="80962"/>
            </a:xfrm>
            <a:custGeom>
              <a:avLst/>
              <a:gdLst>
                <a:gd name="T0" fmla="*/ 0 w 233"/>
                <a:gd name="T1" fmla="*/ 80962 h 253"/>
                <a:gd name="T2" fmla="*/ 0 w 233"/>
                <a:gd name="T3" fmla="*/ 0 h 253"/>
                <a:gd name="T4" fmla="*/ 3761 w 233"/>
                <a:gd name="T5" fmla="*/ 0 h 253"/>
                <a:gd name="T6" fmla="*/ 7208 w 233"/>
                <a:gd name="T7" fmla="*/ 320 h 253"/>
                <a:gd name="T8" fmla="*/ 10969 w 233"/>
                <a:gd name="T9" fmla="*/ 640 h 253"/>
                <a:gd name="T10" fmla="*/ 14730 w 233"/>
                <a:gd name="T11" fmla="*/ 1600 h 253"/>
                <a:gd name="T12" fmla="*/ 18178 w 233"/>
                <a:gd name="T13" fmla="*/ 2560 h 253"/>
                <a:gd name="T14" fmla="*/ 21625 w 233"/>
                <a:gd name="T15" fmla="*/ 3520 h 253"/>
                <a:gd name="T16" fmla="*/ 25073 w 233"/>
                <a:gd name="T17" fmla="*/ 4800 h 253"/>
                <a:gd name="T18" fmla="*/ 28207 w 233"/>
                <a:gd name="T19" fmla="*/ 6080 h 253"/>
                <a:gd name="T20" fmla="*/ 31341 w 233"/>
                <a:gd name="T21" fmla="*/ 8000 h 253"/>
                <a:gd name="T22" fmla="*/ 34789 w 233"/>
                <a:gd name="T23" fmla="*/ 9600 h 253"/>
                <a:gd name="T24" fmla="*/ 37923 w 233"/>
                <a:gd name="T25" fmla="*/ 11520 h 253"/>
                <a:gd name="T26" fmla="*/ 40744 w 233"/>
                <a:gd name="T27" fmla="*/ 13440 h 253"/>
                <a:gd name="T28" fmla="*/ 43564 w 233"/>
                <a:gd name="T29" fmla="*/ 16000 h 253"/>
                <a:gd name="T30" fmla="*/ 46385 w 233"/>
                <a:gd name="T31" fmla="*/ 18240 h 253"/>
                <a:gd name="T32" fmla="*/ 49206 w 233"/>
                <a:gd name="T33" fmla="*/ 21121 h 253"/>
                <a:gd name="T34" fmla="*/ 51713 w 233"/>
                <a:gd name="T35" fmla="*/ 23681 h 253"/>
                <a:gd name="T36" fmla="*/ 53907 w 233"/>
                <a:gd name="T37" fmla="*/ 26561 h 253"/>
                <a:gd name="T38" fmla="*/ 56101 w 233"/>
                <a:gd name="T39" fmla="*/ 29121 h 253"/>
                <a:gd name="T40" fmla="*/ 58608 w 233"/>
                <a:gd name="T41" fmla="*/ 32641 h 253"/>
                <a:gd name="T42" fmla="*/ 60489 w 233"/>
                <a:gd name="T43" fmla="*/ 35841 h 253"/>
                <a:gd name="T44" fmla="*/ 62369 w 233"/>
                <a:gd name="T45" fmla="*/ 39041 h 253"/>
                <a:gd name="T46" fmla="*/ 64249 w 233"/>
                <a:gd name="T47" fmla="*/ 42561 h 253"/>
                <a:gd name="T48" fmla="*/ 65817 w 233"/>
                <a:gd name="T49" fmla="*/ 45761 h 253"/>
                <a:gd name="T50" fmla="*/ 67070 w 233"/>
                <a:gd name="T51" fmla="*/ 49281 h 253"/>
                <a:gd name="T52" fmla="*/ 68324 w 233"/>
                <a:gd name="T53" fmla="*/ 53121 h 253"/>
                <a:gd name="T54" fmla="*/ 69891 w 233"/>
                <a:gd name="T55" fmla="*/ 56641 h 253"/>
                <a:gd name="T56" fmla="*/ 70831 w 233"/>
                <a:gd name="T57" fmla="*/ 60802 h 253"/>
                <a:gd name="T58" fmla="*/ 71771 w 233"/>
                <a:gd name="T59" fmla="*/ 64642 h 253"/>
                <a:gd name="T60" fmla="*/ 72398 w 233"/>
                <a:gd name="T61" fmla="*/ 68482 h 253"/>
                <a:gd name="T62" fmla="*/ 72712 w 233"/>
                <a:gd name="T63" fmla="*/ 72642 h 253"/>
                <a:gd name="T64" fmla="*/ 73025 w 233"/>
                <a:gd name="T65" fmla="*/ 76802 h 253"/>
                <a:gd name="T66" fmla="*/ 73025 w 233"/>
                <a:gd name="T67" fmla="*/ 80962 h 253"/>
                <a:gd name="T68" fmla="*/ 0 w 233"/>
                <a:gd name="T69" fmla="*/ 80962 h 2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253">
                  <a:moveTo>
                    <a:pt x="0" y="253"/>
                  </a:moveTo>
                  <a:lnTo>
                    <a:pt x="0" y="0"/>
                  </a:lnTo>
                  <a:lnTo>
                    <a:pt x="12" y="0"/>
                  </a:lnTo>
                  <a:lnTo>
                    <a:pt x="23" y="1"/>
                  </a:lnTo>
                  <a:lnTo>
                    <a:pt x="35" y="2"/>
                  </a:lnTo>
                  <a:lnTo>
                    <a:pt x="47" y="5"/>
                  </a:lnTo>
                  <a:lnTo>
                    <a:pt x="58" y="8"/>
                  </a:lnTo>
                  <a:lnTo>
                    <a:pt x="69" y="11"/>
                  </a:lnTo>
                  <a:lnTo>
                    <a:pt x="80" y="15"/>
                  </a:lnTo>
                  <a:lnTo>
                    <a:pt x="90" y="19"/>
                  </a:lnTo>
                  <a:lnTo>
                    <a:pt x="100" y="25"/>
                  </a:lnTo>
                  <a:lnTo>
                    <a:pt x="111" y="30"/>
                  </a:lnTo>
                  <a:lnTo>
                    <a:pt x="121" y="36"/>
                  </a:lnTo>
                  <a:lnTo>
                    <a:pt x="130" y="42"/>
                  </a:lnTo>
                  <a:lnTo>
                    <a:pt x="139" y="50"/>
                  </a:lnTo>
                  <a:lnTo>
                    <a:pt x="148" y="57"/>
                  </a:lnTo>
                  <a:lnTo>
                    <a:pt x="157" y="66"/>
                  </a:lnTo>
                  <a:lnTo>
                    <a:pt x="165" y="74"/>
                  </a:lnTo>
                  <a:lnTo>
                    <a:pt x="172" y="83"/>
                  </a:lnTo>
                  <a:lnTo>
                    <a:pt x="179" y="91"/>
                  </a:lnTo>
                  <a:lnTo>
                    <a:pt x="187" y="102"/>
                  </a:lnTo>
                  <a:lnTo>
                    <a:pt x="193" y="112"/>
                  </a:lnTo>
                  <a:lnTo>
                    <a:pt x="199" y="122"/>
                  </a:lnTo>
                  <a:lnTo>
                    <a:pt x="205" y="133"/>
                  </a:lnTo>
                  <a:lnTo>
                    <a:pt x="210" y="143"/>
                  </a:lnTo>
                  <a:lnTo>
                    <a:pt x="214" y="154"/>
                  </a:lnTo>
                  <a:lnTo>
                    <a:pt x="218" y="166"/>
                  </a:lnTo>
                  <a:lnTo>
                    <a:pt x="223" y="177"/>
                  </a:lnTo>
                  <a:lnTo>
                    <a:pt x="226" y="190"/>
                  </a:lnTo>
                  <a:lnTo>
                    <a:pt x="229" y="202"/>
                  </a:lnTo>
                  <a:lnTo>
                    <a:pt x="231" y="214"/>
                  </a:lnTo>
                  <a:lnTo>
                    <a:pt x="232" y="227"/>
                  </a:lnTo>
                  <a:lnTo>
                    <a:pt x="233" y="240"/>
                  </a:lnTo>
                  <a:lnTo>
                    <a:pt x="233" y="253"/>
                  </a:lnTo>
                  <a:lnTo>
                    <a:pt x="0" y="25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696" name="Freeform 1050"/>
            <p:cNvSpPr>
              <a:spLocks/>
            </p:cNvSpPr>
            <p:nvPr/>
          </p:nvSpPr>
          <p:spPr bwMode="auto">
            <a:xfrm>
              <a:off x="5491163" y="2617788"/>
              <a:ext cx="73025" cy="80962"/>
            </a:xfrm>
            <a:custGeom>
              <a:avLst/>
              <a:gdLst>
                <a:gd name="T0" fmla="*/ 0 w 233"/>
                <a:gd name="T1" fmla="*/ 80962 h 253"/>
                <a:gd name="T2" fmla="*/ 0 w 233"/>
                <a:gd name="T3" fmla="*/ 0 h 253"/>
                <a:gd name="T4" fmla="*/ 3761 w 233"/>
                <a:gd name="T5" fmla="*/ 0 h 253"/>
                <a:gd name="T6" fmla="*/ 7208 w 233"/>
                <a:gd name="T7" fmla="*/ 320 h 253"/>
                <a:gd name="T8" fmla="*/ 10969 w 233"/>
                <a:gd name="T9" fmla="*/ 640 h 253"/>
                <a:gd name="T10" fmla="*/ 14730 w 233"/>
                <a:gd name="T11" fmla="*/ 1600 h 253"/>
                <a:gd name="T12" fmla="*/ 18178 w 233"/>
                <a:gd name="T13" fmla="*/ 2560 h 253"/>
                <a:gd name="T14" fmla="*/ 21625 w 233"/>
                <a:gd name="T15" fmla="*/ 3520 h 253"/>
                <a:gd name="T16" fmla="*/ 25073 w 233"/>
                <a:gd name="T17" fmla="*/ 4800 h 253"/>
                <a:gd name="T18" fmla="*/ 28207 w 233"/>
                <a:gd name="T19" fmla="*/ 6080 h 253"/>
                <a:gd name="T20" fmla="*/ 31341 w 233"/>
                <a:gd name="T21" fmla="*/ 8000 h 253"/>
                <a:gd name="T22" fmla="*/ 34789 w 233"/>
                <a:gd name="T23" fmla="*/ 9600 h 253"/>
                <a:gd name="T24" fmla="*/ 37923 w 233"/>
                <a:gd name="T25" fmla="*/ 11520 h 253"/>
                <a:gd name="T26" fmla="*/ 40744 w 233"/>
                <a:gd name="T27" fmla="*/ 13440 h 253"/>
                <a:gd name="T28" fmla="*/ 43564 w 233"/>
                <a:gd name="T29" fmla="*/ 16000 h 253"/>
                <a:gd name="T30" fmla="*/ 46385 w 233"/>
                <a:gd name="T31" fmla="*/ 18240 h 253"/>
                <a:gd name="T32" fmla="*/ 49206 w 233"/>
                <a:gd name="T33" fmla="*/ 21121 h 253"/>
                <a:gd name="T34" fmla="*/ 51713 w 233"/>
                <a:gd name="T35" fmla="*/ 23681 h 253"/>
                <a:gd name="T36" fmla="*/ 53907 w 233"/>
                <a:gd name="T37" fmla="*/ 26561 h 253"/>
                <a:gd name="T38" fmla="*/ 56101 w 233"/>
                <a:gd name="T39" fmla="*/ 29121 h 253"/>
                <a:gd name="T40" fmla="*/ 58608 w 233"/>
                <a:gd name="T41" fmla="*/ 32641 h 253"/>
                <a:gd name="T42" fmla="*/ 60489 w 233"/>
                <a:gd name="T43" fmla="*/ 35841 h 253"/>
                <a:gd name="T44" fmla="*/ 62369 w 233"/>
                <a:gd name="T45" fmla="*/ 39041 h 253"/>
                <a:gd name="T46" fmla="*/ 64249 w 233"/>
                <a:gd name="T47" fmla="*/ 42561 h 253"/>
                <a:gd name="T48" fmla="*/ 65817 w 233"/>
                <a:gd name="T49" fmla="*/ 45761 h 253"/>
                <a:gd name="T50" fmla="*/ 67070 w 233"/>
                <a:gd name="T51" fmla="*/ 49281 h 253"/>
                <a:gd name="T52" fmla="*/ 68324 w 233"/>
                <a:gd name="T53" fmla="*/ 53121 h 253"/>
                <a:gd name="T54" fmla="*/ 69891 w 233"/>
                <a:gd name="T55" fmla="*/ 56641 h 253"/>
                <a:gd name="T56" fmla="*/ 70831 w 233"/>
                <a:gd name="T57" fmla="*/ 60802 h 253"/>
                <a:gd name="T58" fmla="*/ 71771 w 233"/>
                <a:gd name="T59" fmla="*/ 64642 h 253"/>
                <a:gd name="T60" fmla="*/ 72398 w 233"/>
                <a:gd name="T61" fmla="*/ 68482 h 253"/>
                <a:gd name="T62" fmla="*/ 72712 w 233"/>
                <a:gd name="T63" fmla="*/ 72642 h 253"/>
                <a:gd name="T64" fmla="*/ 73025 w 233"/>
                <a:gd name="T65" fmla="*/ 76802 h 253"/>
                <a:gd name="T66" fmla="*/ 73025 w 233"/>
                <a:gd name="T67" fmla="*/ 80962 h 253"/>
                <a:gd name="T68" fmla="*/ 0 w 233"/>
                <a:gd name="T69" fmla="*/ 80962 h 2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253">
                  <a:moveTo>
                    <a:pt x="0" y="253"/>
                  </a:moveTo>
                  <a:lnTo>
                    <a:pt x="0" y="0"/>
                  </a:lnTo>
                  <a:lnTo>
                    <a:pt x="12" y="0"/>
                  </a:lnTo>
                  <a:lnTo>
                    <a:pt x="23" y="1"/>
                  </a:lnTo>
                  <a:lnTo>
                    <a:pt x="35" y="2"/>
                  </a:lnTo>
                  <a:lnTo>
                    <a:pt x="47" y="5"/>
                  </a:lnTo>
                  <a:lnTo>
                    <a:pt x="58" y="8"/>
                  </a:lnTo>
                  <a:lnTo>
                    <a:pt x="69" y="11"/>
                  </a:lnTo>
                  <a:lnTo>
                    <a:pt x="80" y="15"/>
                  </a:lnTo>
                  <a:lnTo>
                    <a:pt x="90" y="19"/>
                  </a:lnTo>
                  <a:lnTo>
                    <a:pt x="100" y="25"/>
                  </a:lnTo>
                  <a:lnTo>
                    <a:pt x="111" y="30"/>
                  </a:lnTo>
                  <a:lnTo>
                    <a:pt x="121" y="36"/>
                  </a:lnTo>
                  <a:lnTo>
                    <a:pt x="130" y="42"/>
                  </a:lnTo>
                  <a:lnTo>
                    <a:pt x="139" y="50"/>
                  </a:lnTo>
                  <a:lnTo>
                    <a:pt x="148" y="57"/>
                  </a:lnTo>
                  <a:lnTo>
                    <a:pt x="157" y="66"/>
                  </a:lnTo>
                  <a:lnTo>
                    <a:pt x="165" y="74"/>
                  </a:lnTo>
                  <a:lnTo>
                    <a:pt x="172" y="83"/>
                  </a:lnTo>
                  <a:lnTo>
                    <a:pt x="179" y="91"/>
                  </a:lnTo>
                  <a:lnTo>
                    <a:pt x="187" y="102"/>
                  </a:lnTo>
                  <a:lnTo>
                    <a:pt x="193" y="112"/>
                  </a:lnTo>
                  <a:lnTo>
                    <a:pt x="199" y="122"/>
                  </a:lnTo>
                  <a:lnTo>
                    <a:pt x="205" y="133"/>
                  </a:lnTo>
                  <a:lnTo>
                    <a:pt x="210" y="143"/>
                  </a:lnTo>
                  <a:lnTo>
                    <a:pt x="214" y="154"/>
                  </a:lnTo>
                  <a:lnTo>
                    <a:pt x="218" y="166"/>
                  </a:lnTo>
                  <a:lnTo>
                    <a:pt x="223" y="177"/>
                  </a:lnTo>
                  <a:lnTo>
                    <a:pt x="226" y="190"/>
                  </a:lnTo>
                  <a:lnTo>
                    <a:pt x="229" y="202"/>
                  </a:lnTo>
                  <a:lnTo>
                    <a:pt x="231" y="214"/>
                  </a:lnTo>
                  <a:lnTo>
                    <a:pt x="232" y="227"/>
                  </a:lnTo>
                  <a:lnTo>
                    <a:pt x="233" y="240"/>
                  </a:lnTo>
                  <a:lnTo>
                    <a:pt x="233" y="253"/>
                  </a:lnTo>
                  <a:lnTo>
                    <a:pt x="0" y="253"/>
                  </a:lnTo>
                  <a:close/>
                </a:path>
              </a:pathLst>
            </a:custGeom>
            <a:noFill/>
            <a:ln w="3175">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7" name="Freeform 1051"/>
            <p:cNvSpPr>
              <a:spLocks/>
            </p:cNvSpPr>
            <p:nvPr/>
          </p:nvSpPr>
          <p:spPr bwMode="auto">
            <a:xfrm>
              <a:off x="5416551" y="2698750"/>
              <a:ext cx="74613" cy="79375"/>
            </a:xfrm>
            <a:custGeom>
              <a:avLst/>
              <a:gdLst>
                <a:gd name="T0" fmla="*/ 74613 w 234"/>
                <a:gd name="T1" fmla="*/ 0 h 253"/>
                <a:gd name="T2" fmla="*/ 74613 w 234"/>
                <a:gd name="T3" fmla="*/ 79375 h 253"/>
                <a:gd name="T4" fmla="*/ 70468 w 234"/>
                <a:gd name="T5" fmla="*/ 79375 h 253"/>
                <a:gd name="T6" fmla="*/ 66960 w 234"/>
                <a:gd name="T7" fmla="*/ 79061 h 253"/>
                <a:gd name="T8" fmla="*/ 63134 w 234"/>
                <a:gd name="T9" fmla="*/ 78748 h 253"/>
                <a:gd name="T10" fmla="*/ 59627 w 234"/>
                <a:gd name="T11" fmla="*/ 77806 h 253"/>
                <a:gd name="T12" fmla="*/ 55800 w 234"/>
                <a:gd name="T13" fmla="*/ 76865 h 253"/>
                <a:gd name="T14" fmla="*/ 52293 w 234"/>
                <a:gd name="T15" fmla="*/ 75924 h 253"/>
                <a:gd name="T16" fmla="*/ 49104 w 234"/>
                <a:gd name="T17" fmla="*/ 74355 h 253"/>
                <a:gd name="T18" fmla="*/ 45278 w 234"/>
                <a:gd name="T19" fmla="*/ 73100 h 253"/>
                <a:gd name="T20" fmla="*/ 42089 w 234"/>
                <a:gd name="T21" fmla="*/ 71532 h 253"/>
                <a:gd name="T22" fmla="*/ 38901 w 234"/>
                <a:gd name="T23" fmla="*/ 69963 h 253"/>
                <a:gd name="T24" fmla="*/ 36031 w 234"/>
                <a:gd name="T25" fmla="*/ 67767 h 253"/>
                <a:gd name="T26" fmla="*/ 32842 w 234"/>
                <a:gd name="T27" fmla="*/ 65571 h 253"/>
                <a:gd name="T28" fmla="*/ 29973 w 234"/>
                <a:gd name="T29" fmla="*/ 63688 h 253"/>
                <a:gd name="T30" fmla="*/ 27103 w 234"/>
                <a:gd name="T31" fmla="*/ 61178 h 253"/>
                <a:gd name="T32" fmla="*/ 24552 w 234"/>
                <a:gd name="T33" fmla="*/ 58668 h 253"/>
                <a:gd name="T34" fmla="*/ 21682 w 234"/>
                <a:gd name="T35" fmla="*/ 56159 h 253"/>
                <a:gd name="T36" fmla="*/ 19450 w 234"/>
                <a:gd name="T37" fmla="*/ 53335 h 253"/>
                <a:gd name="T38" fmla="*/ 16900 w 234"/>
                <a:gd name="T39" fmla="*/ 50511 h 253"/>
                <a:gd name="T40" fmla="*/ 14986 w 234"/>
                <a:gd name="T41" fmla="*/ 47374 h 253"/>
                <a:gd name="T42" fmla="*/ 12754 w 234"/>
                <a:gd name="T43" fmla="*/ 44237 h 253"/>
                <a:gd name="T44" fmla="*/ 10841 w 234"/>
                <a:gd name="T45" fmla="*/ 41099 h 253"/>
                <a:gd name="T46" fmla="*/ 8928 w 234"/>
                <a:gd name="T47" fmla="*/ 37648 h 253"/>
                <a:gd name="T48" fmla="*/ 7334 w 234"/>
                <a:gd name="T49" fmla="*/ 34197 h 253"/>
                <a:gd name="T50" fmla="*/ 5739 w 234"/>
                <a:gd name="T51" fmla="*/ 30746 h 253"/>
                <a:gd name="T52" fmla="*/ 4464 w 234"/>
                <a:gd name="T53" fmla="*/ 27295 h 253"/>
                <a:gd name="T54" fmla="*/ 3507 w 234"/>
                <a:gd name="T55" fmla="*/ 23844 h 253"/>
                <a:gd name="T56" fmla="*/ 2551 w 234"/>
                <a:gd name="T57" fmla="*/ 19765 h 253"/>
                <a:gd name="T58" fmla="*/ 1594 w 234"/>
                <a:gd name="T59" fmla="*/ 16000 h 253"/>
                <a:gd name="T60" fmla="*/ 957 w 234"/>
                <a:gd name="T61" fmla="*/ 12236 h 253"/>
                <a:gd name="T62" fmla="*/ 638 w 234"/>
                <a:gd name="T63" fmla="*/ 8157 h 253"/>
                <a:gd name="T64" fmla="*/ 319 w 234"/>
                <a:gd name="T65" fmla="*/ 4079 h 253"/>
                <a:gd name="T66" fmla="*/ 0 w 234"/>
                <a:gd name="T67" fmla="*/ 0 h 253"/>
                <a:gd name="T68" fmla="*/ 74613 w 234"/>
                <a:gd name="T69" fmla="*/ 0 h 2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4" h="253">
                  <a:moveTo>
                    <a:pt x="234" y="0"/>
                  </a:moveTo>
                  <a:lnTo>
                    <a:pt x="234" y="253"/>
                  </a:lnTo>
                  <a:lnTo>
                    <a:pt x="221" y="253"/>
                  </a:lnTo>
                  <a:lnTo>
                    <a:pt x="210" y="252"/>
                  </a:lnTo>
                  <a:lnTo>
                    <a:pt x="198" y="251"/>
                  </a:lnTo>
                  <a:lnTo>
                    <a:pt x="187" y="248"/>
                  </a:lnTo>
                  <a:lnTo>
                    <a:pt x="175" y="245"/>
                  </a:lnTo>
                  <a:lnTo>
                    <a:pt x="164" y="242"/>
                  </a:lnTo>
                  <a:lnTo>
                    <a:pt x="154" y="237"/>
                  </a:lnTo>
                  <a:lnTo>
                    <a:pt x="142" y="233"/>
                  </a:lnTo>
                  <a:lnTo>
                    <a:pt x="132" y="228"/>
                  </a:lnTo>
                  <a:lnTo>
                    <a:pt x="122" y="223"/>
                  </a:lnTo>
                  <a:lnTo>
                    <a:pt x="113" y="216"/>
                  </a:lnTo>
                  <a:lnTo>
                    <a:pt x="103" y="209"/>
                  </a:lnTo>
                  <a:lnTo>
                    <a:pt x="94" y="203"/>
                  </a:lnTo>
                  <a:lnTo>
                    <a:pt x="85" y="195"/>
                  </a:lnTo>
                  <a:lnTo>
                    <a:pt x="77" y="187"/>
                  </a:lnTo>
                  <a:lnTo>
                    <a:pt x="68" y="179"/>
                  </a:lnTo>
                  <a:lnTo>
                    <a:pt x="61" y="170"/>
                  </a:lnTo>
                  <a:lnTo>
                    <a:pt x="53" y="161"/>
                  </a:lnTo>
                  <a:lnTo>
                    <a:pt x="47" y="151"/>
                  </a:lnTo>
                  <a:lnTo>
                    <a:pt x="40" y="141"/>
                  </a:lnTo>
                  <a:lnTo>
                    <a:pt x="34" y="131"/>
                  </a:lnTo>
                  <a:lnTo>
                    <a:pt x="28" y="120"/>
                  </a:lnTo>
                  <a:lnTo>
                    <a:pt x="23" y="109"/>
                  </a:lnTo>
                  <a:lnTo>
                    <a:pt x="18" y="98"/>
                  </a:lnTo>
                  <a:lnTo>
                    <a:pt x="14" y="87"/>
                  </a:lnTo>
                  <a:lnTo>
                    <a:pt x="11" y="76"/>
                  </a:lnTo>
                  <a:lnTo>
                    <a:pt x="8" y="63"/>
                  </a:lnTo>
                  <a:lnTo>
                    <a:pt x="5" y="51"/>
                  </a:lnTo>
                  <a:lnTo>
                    <a:pt x="3" y="39"/>
                  </a:lnTo>
                  <a:lnTo>
                    <a:pt x="2" y="26"/>
                  </a:lnTo>
                  <a:lnTo>
                    <a:pt x="1" y="13"/>
                  </a:lnTo>
                  <a:lnTo>
                    <a:pt x="0" y="0"/>
                  </a:lnTo>
                  <a:lnTo>
                    <a:pt x="234"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698" name="Freeform 1052"/>
            <p:cNvSpPr>
              <a:spLocks/>
            </p:cNvSpPr>
            <p:nvPr/>
          </p:nvSpPr>
          <p:spPr bwMode="auto">
            <a:xfrm>
              <a:off x="5416551" y="2698750"/>
              <a:ext cx="74613" cy="79375"/>
            </a:xfrm>
            <a:custGeom>
              <a:avLst/>
              <a:gdLst>
                <a:gd name="T0" fmla="*/ 74613 w 234"/>
                <a:gd name="T1" fmla="*/ 0 h 253"/>
                <a:gd name="T2" fmla="*/ 74613 w 234"/>
                <a:gd name="T3" fmla="*/ 79375 h 253"/>
                <a:gd name="T4" fmla="*/ 70468 w 234"/>
                <a:gd name="T5" fmla="*/ 79375 h 253"/>
                <a:gd name="T6" fmla="*/ 66960 w 234"/>
                <a:gd name="T7" fmla="*/ 79061 h 253"/>
                <a:gd name="T8" fmla="*/ 63134 w 234"/>
                <a:gd name="T9" fmla="*/ 78748 h 253"/>
                <a:gd name="T10" fmla="*/ 59627 w 234"/>
                <a:gd name="T11" fmla="*/ 77806 h 253"/>
                <a:gd name="T12" fmla="*/ 55800 w 234"/>
                <a:gd name="T13" fmla="*/ 76865 h 253"/>
                <a:gd name="T14" fmla="*/ 52293 w 234"/>
                <a:gd name="T15" fmla="*/ 75924 h 253"/>
                <a:gd name="T16" fmla="*/ 49104 w 234"/>
                <a:gd name="T17" fmla="*/ 74355 h 253"/>
                <a:gd name="T18" fmla="*/ 45278 w 234"/>
                <a:gd name="T19" fmla="*/ 73100 h 253"/>
                <a:gd name="T20" fmla="*/ 42089 w 234"/>
                <a:gd name="T21" fmla="*/ 71532 h 253"/>
                <a:gd name="T22" fmla="*/ 38901 w 234"/>
                <a:gd name="T23" fmla="*/ 69963 h 253"/>
                <a:gd name="T24" fmla="*/ 36031 w 234"/>
                <a:gd name="T25" fmla="*/ 67767 h 253"/>
                <a:gd name="T26" fmla="*/ 32842 w 234"/>
                <a:gd name="T27" fmla="*/ 65571 h 253"/>
                <a:gd name="T28" fmla="*/ 29973 w 234"/>
                <a:gd name="T29" fmla="*/ 63688 h 253"/>
                <a:gd name="T30" fmla="*/ 27103 w 234"/>
                <a:gd name="T31" fmla="*/ 61178 h 253"/>
                <a:gd name="T32" fmla="*/ 24552 w 234"/>
                <a:gd name="T33" fmla="*/ 58668 h 253"/>
                <a:gd name="T34" fmla="*/ 21682 w 234"/>
                <a:gd name="T35" fmla="*/ 56159 h 253"/>
                <a:gd name="T36" fmla="*/ 19450 w 234"/>
                <a:gd name="T37" fmla="*/ 53335 h 253"/>
                <a:gd name="T38" fmla="*/ 16900 w 234"/>
                <a:gd name="T39" fmla="*/ 50511 h 253"/>
                <a:gd name="T40" fmla="*/ 14986 w 234"/>
                <a:gd name="T41" fmla="*/ 47374 h 253"/>
                <a:gd name="T42" fmla="*/ 12754 w 234"/>
                <a:gd name="T43" fmla="*/ 44237 h 253"/>
                <a:gd name="T44" fmla="*/ 10841 w 234"/>
                <a:gd name="T45" fmla="*/ 41099 h 253"/>
                <a:gd name="T46" fmla="*/ 8928 w 234"/>
                <a:gd name="T47" fmla="*/ 37648 h 253"/>
                <a:gd name="T48" fmla="*/ 7334 w 234"/>
                <a:gd name="T49" fmla="*/ 34197 h 253"/>
                <a:gd name="T50" fmla="*/ 5739 w 234"/>
                <a:gd name="T51" fmla="*/ 30746 h 253"/>
                <a:gd name="T52" fmla="*/ 4464 w 234"/>
                <a:gd name="T53" fmla="*/ 27295 h 253"/>
                <a:gd name="T54" fmla="*/ 3507 w 234"/>
                <a:gd name="T55" fmla="*/ 23844 h 253"/>
                <a:gd name="T56" fmla="*/ 2551 w 234"/>
                <a:gd name="T57" fmla="*/ 19765 h 253"/>
                <a:gd name="T58" fmla="*/ 1594 w 234"/>
                <a:gd name="T59" fmla="*/ 16000 h 253"/>
                <a:gd name="T60" fmla="*/ 957 w 234"/>
                <a:gd name="T61" fmla="*/ 12236 h 253"/>
                <a:gd name="T62" fmla="*/ 638 w 234"/>
                <a:gd name="T63" fmla="*/ 8157 h 253"/>
                <a:gd name="T64" fmla="*/ 319 w 234"/>
                <a:gd name="T65" fmla="*/ 4079 h 253"/>
                <a:gd name="T66" fmla="*/ 0 w 234"/>
                <a:gd name="T67" fmla="*/ 0 h 253"/>
                <a:gd name="T68" fmla="*/ 74613 w 234"/>
                <a:gd name="T69" fmla="*/ 0 h 2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4" h="253">
                  <a:moveTo>
                    <a:pt x="234" y="0"/>
                  </a:moveTo>
                  <a:lnTo>
                    <a:pt x="234" y="253"/>
                  </a:lnTo>
                  <a:lnTo>
                    <a:pt x="221" y="253"/>
                  </a:lnTo>
                  <a:lnTo>
                    <a:pt x="210" y="252"/>
                  </a:lnTo>
                  <a:lnTo>
                    <a:pt x="198" y="251"/>
                  </a:lnTo>
                  <a:lnTo>
                    <a:pt x="187" y="248"/>
                  </a:lnTo>
                  <a:lnTo>
                    <a:pt x="175" y="245"/>
                  </a:lnTo>
                  <a:lnTo>
                    <a:pt x="164" y="242"/>
                  </a:lnTo>
                  <a:lnTo>
                    <a:pt x="154" y="237"/>
                  </a:lnTo>
                  <a:lnTo>
                    <a:pt x="142" y="233"/>
                  </a:lnTo>
                  <a:lnTo>
                    <a:pt x="132" y="228"/>
                  </a:lnTo>
                  <a:lnTo>
                    <a:pt x="122" y="223"/>
                  </a:lnTo>
                  <a:lnTo>
                    <a:pt x="113" y="216"/>
                  </a:lnTo>
                  <a:lnTo>
                    <a:pt x="103" y="209"/>
                  </a:lnTo>
                  <a:lnTo>
                    <a:pt x="94" y="203"/>
                  </a:lnTo>
                  <a:lnTo>
                    <a:pt x="85" y="195"/>
                  </a:lnTo>
                  <a:lnTo>
                    <a:pt x="77" y="187"/>
                  </a:lnTo>
                  <a:lnTo>
                    <a:pt x="68" y="179"/>
                  </a:lnTo>
                  <a:lnTo>
                    <a:pt x="61" y="170"/>
                  </a:lnTo>
                  <a:lnTo>
                    <a:pt x="53" y="161"/>
                  </a:lnTo>
                  <a:lnTo>
                    <a:pt x="47" y="151"/>
                  </a:lnTo>
                  <a:lnTo>
                    <a:pt x="40" y="141"/>
                  </a:lnTo>
                  <a:lnTo>
                    <a:pt x="34" y="131"/>
                  </a:lnTo>
                  <a:lnTo>
                    <a:pt x="28" y="120"/>
                  </a:lnTo>
                  <a:lnTo>
                    <a:pt x="23" y="109"/>
                  </a:lnTo>
                  <a:lnTo>
                    <a:pt x="18" y="98"/>
                  </a:lnTo>
                  <a:lnTo>
                    <a:pt x="14" y="87"/>
                  </a:lnTo>
                  <a:lnTo>
                    <a:pt x="11" y="76"/>
                  </a:lnTo>
                  <a:lnTo>
                    <a:pt x="8" y="63"/>
                  </a:lnTo>
                  <a:lnTo>
                    <a:pt x="5" y="51"/>
                  </a:lnTo>
                  <a:lnTo>
                    <a:pt x="3" y="39"/>
                  </a:lnTo>
                  <a:lnTo>
                    <a:pt x="2" y="26"/>
                  </a:lnTo>
                  <a:lnTo>
                    <a:pt x="1" y="13"/>
                  </a:lnTo>
                  <a:lnTo>
                    <a:pt x="0" y="0"/>
                  </a:lnTo>
                  <a:lnTo>
                    <a:pt x="234" y="0"/>
                  </a:lnTo>
                  <a:close/>
                </a:path>
              </a:pathLst>
            </a:custGeom>
            <a:noFill/>
            <a:ln w="3175">
              <a:solidFill>
                <a:srgbClr val="1F1A17"/>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9" name="Freeform 1053"/>
            <p:cNvSpPr>
              <a:spLocks noEditPoints="1"/>
            </p:cNvSpPr>
            <p:nvPr/>
          </p:nvSpPr>
          <p:spPr bwMode="auto">
            <a:xfrm>
              <a:off x="5105401" y="2519363"/>
              <a:ext cx="79375" cy="100012"/>
            </a:xfrm>
            <a:custGeom>
              <a:avLst/>
              <a:gdLst>
                <a:gd name="T0" fmla="*/ 68855 w 249"/>
                <a:gd name="T1" fmla="*/ 35673 h 314"/>
                <a:gd name="T2" fmla="*/ 67262 w 249"/>
                <a:gd name="T3" fmla="*/ 25481 h 314"/>
                <a:gd name="T4" fmla="*/ 63117 w 249"/>
                <a:gd name="T5" fmla="*/ 16244 h 314"/>
                <a:gd name="T6" fmla="*/ 58336 w 249"/>
                <a:gd name="T7" fmla="*/ 8281 h 314"/>
                <a:gd name="T8" fmla="*/ 51960 w 249"/>
                <a:gd name="T9" fmla="*/ 2867 h 314"/>
                <a:gd name="T10" fmla="*/ 45585 w 249"/>
                <a:gd name="T11" fmla="*/ 0 h 314"/>
                <a:gd name="T12" fmla="*/ 38253 w 249"/>
                <a:gd name="T13" fmla="*/ 956 h 314"/>
                <a:gd name="T14" fmla="*/ 32515 w 249"/>
                <a:gd name="T15" fmla="*/ 7326 h 314"/>
                <a:gd name="T16" fmla="*/ 29965 w 249"/>
                <a:gd name="T17" fmla="*/ 16244 h 314"/>
                <a:gd name="T18" fmla="*/ 31240 w 249"/>
                <a:gd name="T19" fmla="*/ 22614 h 314"/>
                <a:gd name="T20" fmla="*/ 34428 w 249"/>
                <a:gd name="T21" fmla="*/ 29621 h 314"/>
                <a:gd name="T22" fmla="*/ 40484 w 249"/>
                <a:gd name="T23" fmla="*/ 37584 h 314"/>
                <a:gd name="T24" fmla="*/ 56423 w 249"/>
                <a:gd name="T25" fmla="*/ 48095 h 314"/>
                <a:gd name="T26" fmla="*/ 58655 w 249"/>
                <a:gd name="T27" fmla="*/ 69754 h 314"/>
                <a:gd name="T28" fmla="*/ 56423 w 249"/>
                <a:gd name="T29" fmla="*/ 78990 h 314"/>
                <a:gd name="T30" fmla="*/ 52279 w 249"/>
                <a:gd name="T31" fmla="*/ 88227 h 314"/>
                <a:gd name="T32" fmla="*/ 46860 w 249"/>
                <a:gd name="T33" fmla="*/ 93960 h 314"/>
                <a:gd name="T34" fmla="*/ 39209 w 249"/>
                <a:gd name="T35" fmla="*/ 95871 h 314"/>
                <a:gd name="T36" fmla="*/ 35384 w 249"/>
                <a:gd name="T37" fmla="*/ 94916 h 314"/>
                <a:gd name="T38" fmla="*/ 29965 w 249"/>
                <a:gd name="T39" fmla="*/ 90457 h 314"/>
                <a:gd name="T40" fmla="*/ 26458 w 249"/>
                <a:gd name="T41" fmla="*/ 79946 h 314"/>
                <a:gd name="T42" fmla="*/ 26458 w 249"/>
                <a:gd name="T43" fmla="*/ 73894 h 314"/>
                <a:gd name="T44" fmla="*/ 29009 w 249"/>
                <a:gd name="T45" fmla="*/ 47139 h 314"/>
                <a:gd name="T46" fmla="*/ 27415 w 249"/>
                <a:gd name="T47" fmla="*/ 38221 h 314"/>
                <a:gd name="T48" fmla="*/ 22314 w 249"/>
                <a:gd name="T49" fmla="*/ 32488 h 314"/>
                <a:gd name="T50" fmla="*/ 14664 w 249"/>
                <a:gd name="T51" fmla="*/ 31532 h 314"/>
                <a:gd name="T52" fmla="*/ 8926 w 249"/>
                <a:gd name="T53" fmla="*/ 34399 h 314"/>
                <a:gd name="T54" fmla="*/ 3188 w 249"/>
                <a:gd name="T55" fmla="*/ 43317 h 314"/>
                <a:gd name="T56" fmla="*/ 0 w 249"/>
                <a:gd name="T57" fmla="*/ 50325 h 314"/>
                <a:gd name="T58" fmla="*/ 2869 w 249"/>
                <a:gd name="T59" fmla="*/ 49050 h 314"/>
                <a:gd name="T60" fmla="*/ 8607 w 249"/>
                <a:gd name="T61" fmla="*/ 42362 h 314"/>
                <a:gd name="T62" fmla="*/ 12113 w 249"/>
                <a:gd name="T63" fmla="*/ 41406 h 314"/>
                <a:gd name="T64" fmla="*/ 15301 w 249"/>
                <a:gd name="T65" fmla="*/ 42362 h 314"/>
                <a:gd name="T66" fmla="*/ 17214 w 249"/>
                <a:gd name="T67" fmla="*/ 45228 h 314"/>
                <a:gd name="T68" fmla="*/ 17533 w 249"/>
                <a:gd name="T69" fmla="*/ 48413 h 314"/>
                <a:gd name="T70" fmla="*/ 14664 w 249"/>
                <a:gd name="T71" fmla="*/ 73894 h 314"/>
                <a:gd name="T72" fmla="*/ 15301 w 249"/>
                <a:gd name="T73" fmla="*/ 82494 h 314"/>
                <a:gd name="T74" fmla="*/ 19445 w 249"/>
                <a:gd name="T75" fmla="*/ 91731 h 314"/>
                <a:gd name="T76" fmla="*/ 24864 w 249"/>
                <a:gd name="T77" fmla="*/ 97464 h 314"/>
                <a:gd name="T78" fmla="*/ 33471 w 249"/>
                <a:gd name="T79" fmla="*/ 100012 h 314"/>
                <a:gd name="T80" fmla="*/ 44947 w 249"/>
                <a:gd name="T81" fmla="*/ 99375 h 314"/>
                <a:gd name="T82" fmla="*/ 53873 w 249"/>
                <a:gd name="T83" fmla="*/ 95234 h 314"/>
                <a:gd name="T84" fmla="*/ 61205 w 249"/>
                <a:gd name="T85" fmla="*/ 86953 h 314"/>
                <a:gd name="T86" fmla="*/ 64711 w 249"/>
                <a:gd name="T87" fmla="*/ 79627 h 314"/>
                <a:gd name="T88" fmla="*/ 67580 w 249"/>
                <a:gd name="T89" fmla="*/ 71983 h 314"/>
                <a:gd name="T90" fmla="*/ 69493 w 249"/>
                <a:gd name="T91" fmla="*/ 53828 h 314"/>
                <a:gd name="T92" fmla="*/ 69493 w 249"/>
                <a:gd name="T93" fmla="*/ 47458 h 314"/>
                <a:gd name="T94" fmla="*/ 51642 w 249"/>
                <a:gd name="T95" fmla="*/ 39495 h 314"/>
                <a:gd name="T96" fmla="*/ 41122 w 249"/>
                <a:gd name="T97" fmla="*/ 30258 h 314"/>
                <a:gd name="T98" fmla="*/ 35703 w 249"/>
                <a:gd name="T99" fmla="*/ 21659 h 314"/>
                <a:gd name="T100" fmla="*/ 34746 w 249"/>
                <a:gd name="T101" fmla="*/ 16244 h 314"/>
                <a:gd name="T102" fmla="*/ 36022 w 249"/>
                <a:gd name="T103" fmla="*/ 10192 h 314"/>
                <a:gd name="T104" fmla="*/ 39528 w 249"/>
                <a:gd name="T105" fmla="*/ 6370 h 314"/>
                <a:gd name="T106" fmla="*/ 44947 w 249"/>
                <a:gd name="T107" fmla="*/ 6052 h 314"/>
                <a:gd name="T108" fmla="*/ 50366 w 249"/>
                <a:gd name="T109" fmla="*/ 9555 h 314"/>
                <a:gd name="T110" fmla="*/ 53873 w 249"/>
                <a:gd name="T111" fmla="*/ 14651 h 314"/>
                <a:gd name="T112" fmla="*/ 56423 w 249"/>
                <a:gd name="T113" fmla="*/ 22296 h 314"/>
                <a:gd name="T114" fmla="*/ 58973 w 249"/>
                <a:gd name="T115" fmla="*/ 42043 h 3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9" h="314">
                  <a:moveTo>
                    <a:pt x="218" y="149"/>
                  </a:moveTo>
                  <a:lnTo>
                    <a:pt x="218" y="142"/>
                  </a:lnTo>
                  <a:lnTo>
                    <a:pt x="216" y="112"/>
                  </a:lnTo>
                  <a:lnTo>
                    <a:pt x="215" y="102"/>
                  </a:lnTo>
                  <a:lnTo>
                    <a:pt x="213" y="91"/>
                  </a:lnTo>
                  <a:lnTo>
                    <a:pt x="211" y="80"/>
                  </a:lnTo>
                  <a:lnTo>
                    <a:pt x="206" y="70"/>
                  </a:lnTo>
                  <a:lnTo>
                    <a:pt x="203" y="60"/>
                  </a:lnTo>
                  <a:lnTo>
                    <a:pt x="198" y="51"/>
                  </a:lnTo>
                  <a:lnTo>
                    <a:pt x="194" y="42"/>
                  </a:lnTo>
                  <a:lnTo>
                    <a:pt x="188" y="34"/>
                  </a:lnTo>
                  <a:lnTo>
                    <a:pt x="183" y="26"/>
                  </a:lnTo>
                  <a:lnTo>
                    <a:pt x="177" y="20"/>
                  </a:lnTo>
                  <a:lnTo>
                    <a:pt x="169" y="14"/>
                  </a:lnTo>
                  <a:lnTo>
                    <a:pt x="163" y="9"/>
                  </a:lnTo>
                  <a:lnTo>
                    <a:pt x="156" y="4"/>
                  </a:lnTo>
                  <a:lnTo>
                    <a:pt x="150" y="2"/>
                  </a:lnTo>
                  <a:lnTo>
                    <a:pt x="143" y="0"/>
                  </a:lnTo>
                  <a:lnTo>
                    <a:pt x="136" y="0"/>
                  </a:lnTo>
                  <a:lnTo>
                    <a:pt x="127" y="1"/>
                  </a:lnTo>
                  <a:lnTo>
                    <a:pt x="120" y="3"/>
                  </a:lnTo>
                  <a:lnTo>
                    <a:pt x="113" y="9"/>
                  </a:lnTo>
                  <a:lnTo>
                    <a:pt x="107" y="15"/>
                  </a:lnTo>
                  <a:lnTo>
                    <a:pt x="102" y="23"/>
                  </a:lnTo>
                  <a:lnTo>
                    <a:pt x="98" y="31"/>
                  </a:lnTo>
                  <a:lnTo>
                    <a:pt x="96" y="41"/>
                  </a:lnTo>
                  <a:lnTo>
                    <a:pt x="94" y="51"/>
                  </a:lnTo>
                  <a:lnTo>
                    <a:pt x="94" y="58"/>
                  </a:lnTo>
                  <a:lnTo>
                    <a:pt x="96" y="64"/>
                  </a:lnTo>
                  <a:lnTo>
                    <a:pt x="98" y="71"/>
                  </a:lnTo>
                  <a:lnTo>
                    <a:pt x="101" y="79"/>
                  </a:lnTo>
                  <a:lnTo>
                    <a:pt x="104" y="85"/>
                  </a:lnTo>
                  <a:lnTo>
                    <a:pt x="108" y="93"/>
                  </a:lnTo>
                  <a:lnTo>
                    <a:pt x="112" y="100"/>
                  </a:lnTo>
                  <a:lnTo>
                    <a:pt x="117" y="107"/>
                  </a:lnTo>
                  <a:lnTo>
                    <a:pt x="127" y="118"/>
                  </a:lnTo>
                  <a:lnTo>
                    <a:pt x="141" y="129"/>
                  </a:lnTo>
                  <a:lnTo>
                    <a:pt x="156" y="139"/>
                  </a:lnTo>
                  <a:lnTo>
                    <a:pt x="177" y="151"/>
                  </a:lnTo>
                  <a:lnTo>
                    <a:pt x="186" y="156"/>
                  </a:lnTo>
                  <a:lnTo>
                    <a:pt x="185" y="193"/>
                  </a:lnTo>
                  <a:lnTo>
                    <a:pt x="184" y="219"/>
                  </a:lnTo>
                  <a:lnTo>
                    <a:pt x="182" y="229"/>
                  </a:lnTo>
                  <a:lnTo>
                    <a:pt x="180" y="238"/>
                  </a:lnTo>
                  <a:lnTo>
                    <a:pt x="177" y="248"/>
                  </a:lnTo>
                  <a:lnTo>
                    <a:pt x="174" y="259"/>
                  </a:lnTo>
                  <a:lnTo>
                    <a:pt x="169" y="269"/>
                  </a:lnTo>
                  <a:lnTo>
                    <a:pt x="164" y="277"/>
                  </a:lnTo>
                  <a:lnTo>
                    <a:pt x="159" y="285"/>
                  </a:lnTo>
                  <a:lnTo>
                    <a:pt x="153" y="290"/>
                  </a:lnTo>
                  <a:lnTo>
                    <a:pt x="147" y="295"/>
                  </a:lnTo>
                  <a:lnTo>
                    <a:pt x="140" y="298"/>
                  </a:lnTo>
                  <a:lnTo>
                    <a:pt x="131" y="300"/>
                  </a:lnTo>
                  <a:lnTo>
                    <a:pt x="123" y="301"/>
                  </a:lnTo>
                  <a:lnTo>
                    <a:pt x="119" y="301"/>
                  </a:lnTo>
                  <a:lnTo>
                    <a:pt x="115" y="300"/>
                  </a:lnTo>
                  <a:lnTo>
                    <a:pt x="111" y="298"/>
                  </a:lnTo>
                  <a:lnTo>
                    <a:pt x="107" y="297"/>
                  </a:lnTo>
                  <a:lnTo>
                    <a:pt x="100" y="290"/>
                  </a:lnTo>
                  <a:lnTo>
                    <a:pt x="94" y="284"/>
                  </a:lnTo>
                  <a:lnTo>
                    <a:pt x="89" y="274"/>
                  </a:lnTo>
                  <a:lnTo>
                    <a:pt x="85" y="264"/>
                  </a:lnTo>
                  <a:lnTo>
                    <a:pt x="83" y="251"/>
                  </a:lnTo>
                  <a:lnTo>
                    <a:pt x="82" y="238"/>
                  </a:lnTo>
                  <a:lnTo>
                    <a:pt x="82" y="236"/>
                  </a:lnTo>
                  <a:lnTo>
                    <a:pt x="83" y="232"/>
                  </a:lnTo>
                  <a:lnTo>
                    <a:pt x="91" y="154"/>
                  </a:lnTo>
                  <a:lnTo>
                    <a:pt x="91" y="151"/>
                  </a:lnTo>
                  <a:lnTo>
                    <a:pt x="91" y="148"/>
                  </a:lnTo>
                  <a:lnTo>
                    <a:pt x="91" y="138"/>
                  </a:lnTo>
                  <a:lnTo>
                    <a:pt x="89" y="128"/>
                  </a:lnTo>
                  <a:lnTo>
                    <a:pt x="86" y="120"/>
                  </a:lnTo>
                  <a:lnTo>
                    <a:pt x="81" y="112"/>
                  </a:lnTo>
                  <a:lnTo>
                    <a:pt x="76" y="107"/>
                  </a:lnTo>
                  <a:lnTo>
                    <a:pt x="70" y="102"/>
                  </a:lnTo>
                  <a:lnTo>
                    <a:pt x="62" y="100"/>
                  </a:lnTo>
                  <a:lnTo>
                    <a:pt x="54" y="99"/>
                  </a:lnTo>
                  <a:lnTo>
                    <a:pt x="46" y="99"/>
                  </a:lnTo>
                  <a:lnTo>
                    <a:pt x="39" y="100"/>
                  </a:lnTo>
                  <a:lnTo>
                    <a:pt x="33" y="103"/>
                  </a:lnTo>
                  <a:lnTo>
                    <a:pt x="28" y="108"/>
                  </a:lnTo>
                  <a:lnTo>
                    <a:pt x="23" y="114"/>
                  </a:lnTo>
                  <a:lnTo>
                    <a:pt x="16" y="123"/>
                  </a:lnTo>
                  <a:lnTo>
                    <a:pt x="10" y="136"/>
                  </a:lnTo>
                  <a:lnTo>
                    <a:pt x="3" y="152"/>
                  </a:lnTo>
                  <a:lnTo>
                    <a:pt x="1" y="154"/>
                  </a:lnTo>
                  <a:lnTo>
                    <a:pt x="0" y="158"/>
                  </a:lnTo>
                  <a:lnTo>
                    <a:pt x="7" y="160"/>
                  </a:lnTo>
                  <a:lnTo>
                    <a:pt x="8" y="158"/>
                  </a:lnTo>
                  <a:lnTo>
                    <a:pt x="9" y="154"/>
                  </a:lnTo>
                  <a:lnTo>
                    <a:pt x="17" y="143"/>
                  </a:lnTo>
                  <a:lnTo>
                    <a:pt x="24" y="136"/>
                  </a:lnTo>
                  <a:lnTo>
                    <a:pt x="27" y="133"/>
                  </a:lnTo>
                  <a:lnTo>
                    <a:pt x="31" y="131"/>
                  </a:lnTo>
                  <a:lnTo>
                    <a:pt x="34" y="130"/>
                  </a:lnTo>
                  <a:lnTo>
                    <a:pt x="38" y="130"/>
                  </a:lnTo>
                  <a:lnTo>
                    <a:pt x="42" y="130"/>
                  </a:lnTo>
                  <a:lnTo>
                    <a:pt x="45" y="131"/>
                  </a:lnTo>
                  <a:lnTo>
                    <a:pt x="48" y="133"/>
                  </a:lnTo>
                  <a:lnTo>
                    <a:pt x="50" y="136"/>
                  </a:lnTo>
                  <a:lnTo>
                    <a:pt x="52" y="139"/>
                  </a:lnTo>
                  <a:lnTo>
                    <a:pt x="54" y="142"/>
                  </a:lnTo>
                  <a:lnTo>
                    <a:pt x="54" y="147"/>
                  </a:lnTo>
                  <a:lnTo>
                    <a:pt x="55" y="151"/>
                  </a:lnTo>
                  <a:lnTo>
                    <a:pt x="55" y="152"/>
                  </a:lnTo>
                  <a:lnTo>
                    <a:pt x="54" y="153"/>
                  </a:lnTo>
                  <a:lnTo>
                    <a:pt x="46" y="230"/>
                  </a:lnTo>
                  <a:lnTo>
                    <a:pt x="46" y="232"/>
                  </a:lnTo>
                  <a:lnTo>
                    <a:pt x="46" y="236"/>
                  </a:lnTo>
                  <a:lnTo>
                    <a:pt x="46" y="247"/>
                  </a:lnTo>
                  <a:lnTo>
                    <a:pt x="48" y="259"/>
                  </a:lnTo>
                  <a:lnTo>
                    <a:pt x="52" y="271"/>
                  </a:lnTo>
                  <a:lnTo>
                    <a:pt x="55" y="280"/>
                  </a:lnTo>
                  <a:lnTo>
                    <a:pt x="61" y="288"/>
                  </a:lnTo>
                  <a:lnTo>
                    <a:pt x="66" y="295"/>
                  </a:lnTo>
                  <a:lnTo>
                    <a:pt x="72" y="301"/>
                  </a:lnTo>
                  <a:lnTo>
                    <a:pt x="78" y="306"/>
                  </a:lnTo>
                  <a:lnTo>
                    <a:pt x="86" y="309"/>
                  </a:lnTo>
                  <a:lnTo>
                    <a:pt x="96" y="312"/>
                  </a:lnTo>
                  <a:lnTo>
                    <a:pt x="105" y="314"/>
                  </a:lnTo>
                  <a:lnTo>
                    <a:pt x="116" y="314"/>
                  </a:lnTo>
                  <a:lnTo>
                    <a:pt x="128" y="314"/>
                  </a:lnTo>
                  <a:lnTo>
                    <a:pt x="141" y="312"/>
                  </a:lnTo>
                  <a:lnTo>
                    <a:pt x="152" y="308"/>
                  </a:lnTo>
                  <a:lnTo>
                    <a:pt x="161" y="305"/>
                  </a:lnTo>
                  <a:lnTo>
                    <a:pt x="169" y="299"/>
                  </a:lnTo>
                  <a:lnTo>
                    <a:pt x="178" y="291"/>
                  </a:lnTo>
                  <a:lnTo>
                    <a:pt x="185" y="283"/>
                  </a:lnTo>
                  <a:lnTo>
                    <a:pt x="192" y="273"/>
                  </a:lnTo>
                  <a:lnTo>
                    <a:pt x="195" y="266"/>
                  </a:lnTo>
                  <a:lnTo>
                    <a:pt x="199" y="259"/>
                  </a:lnTo>
                  <a:lnTo>
                    <a:pt x="203" y="250"/>
                  </a:lnTo>
                  <a:lnTo>
                    <a:pt x="206" y="242"/>
                  </a:lnTo>
                  <a:lnTo>
                    <a:pt x="209" y="235"/>
                  </a:lnTo>
                  <a:lnTo>
                    <a:pt x="212" y="226"/>
                  </a:lnTo>
                  <a:lnTo>
                    <a:pt x="215" y="205"/>
                  </a:lnTo>
                  <a:lnTo>
                    <a:pt x="218" y="175"/>
                  </a:lnTo>
                  <a:lnTo>
                    <a:pt x="218" y="169"/>
                  </a:lnTo>
                  <a:lnTo>
                    <a:pt x="249" y="185"/>
                  </a:lnTo>
                  <a:lnTo>
                    <a:pt x="249" y="161"/>
                  </a:lnTo>
                  <a:lnTo>
                    <a:pt x="218" y="149"/>
                  </a:lnTo>
                  <a:close/>
                  <a:moveTo>
                    <a:pt x="185" y="137"/>
                  </a:moveTo>
                  <a:lnTo>
                    <a:pt x="181" y="134"/>
                  </a:lnTo>
                  <a:lnTo>
                    <a:pt x="162" y="124"/>
                  </a:lnTo>
                  <a:lnTo>
                    <a:pt x="149" y="115"/>
                  </a:lnTo>
                  <a:lnTo>
                    <a:pt x="139" y="107"/>
                  </a:lnTo>
                  <a:lnTo>
                    <a:pt x="129" y="95"/>
                  </a:lnTo>
                  <a:lnTo>
                    <a:pt x="120" y="84"/>
                  </a:lnTo>
                  <a:lnTo>
                    <a:pt x="114" y="73"/>
                  </a:lnTo>
                  <a:lnTo>
                    <a:pt x="112" y="68"/>
                  </a:lnTo>
                  <a:lnTo>
                    <a:pt x="110" y="62"/>
                  </a:lnTo>
                  <a:lnTo>
                    <a:pt x="109" y="56"/>
                  </a:lnTo>
                  <a:lnTo>
                    <a:pt x="109" y="51"/>
                  </a:lnTo>
                  <a:lnTo>
                    <a:pt x="110" y="44"/>
                  </a:lnTo>
                  <a:lnTo>
                    <a:pt x="111" y="39"/>
                  </a:lnTo>
                  <a:lnTo>
                    <a:pt x="113" y="32"/>
                  </a:lnTo>
                  <a:lnTo>
                    <a:pt x="116" y="28"/>
                  </a:lnTo>
                  <a:lnTo>
                    <a:pt x="120" y="23"/>
                  </a:lnTo>
                  <a:lnTo>
                    <a:pt x="124" y="20"/>
                  </a:lnTo>
                  <a:lnTo>
                    <a:pt x="128" y="19"/>
                  </a:lnTo>
                  <a:lnTo>
                    <a:pt x="134" y="17"/>
                  </a:lnTo>
                  <a:lnTo>
                    <a:pt x="141" y="19"/>
                  </a:lnTo>
                  <a:lnTo>
                    <a:pt x="149" y="22"/>
                  </a:lnTo>
                  <a:lnTo>
                    <a:pt x="153" y="25"/>
                  </a:lnTo>
                  <a:lnTo>
                    <a:pt x="158" y="30"/>
                  </a:lnTo>
                  <a:lnTo>
                    <a:pt x="162" y="34"/>
                  </a:lnTo>
                  <a:lnTo>
                    <a:pt x="165" y="40"/>
                  </a:lnTo>
                  <a:lnTo>
                    <a:pt x="169" y="46"/>
                  </a:lnTo>
                  <a:lnTo>
                    <a:pt x="171" y="53"/>
                  </a:lnTo>
                  <a:lnTo>
                    <a:pt x="175" y="61"/>
                  </a:lnTo>
                  <a:lnTo>
                    <a:pt x="177" y="70"/>
                  </a:lnTo>
                  <a:lnTo>
                    <a:pt x="181" y="93"/>
                  </a:lnTo>
                  <a:lnTo>
                    <a:pt x="184" y="129"/>
                  </a:lnTo>
                  <a:lnTo>
                    <a:pt x="185" y="132"/>
                  </a:lnTo>
                  <a:lnTo>
                    <a:pt x="185" y="13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0" name="Freeform 1054"/>
            <p:cNvSpPr>
              <a:spLocks noEditPoints="1"/>
            </p:cNvSpPr>
            <p:nvPr/>
          </p:nvSpPr>
          <p:spPr bwMode="auto">
            <a:xfrm>
              <a:off x="4656138" y="5076825"/>
              <a:ext cx="79375" cy="101600"/>
            </a:xfrm>
            <a:custGeom>
              <a:avLst/>
              <a:gdLst>
                <a:gd name="T0" fmla="*/ 68855 w 249"/>
                <a:gd name="T1" fmla="*/ 36653 h 316"/>
                <a:gd name="T2" fmla="*/ 67262 w 249"/>
                <a:gd name="T3" fmla="*/ 26365 h 316"/>
                <a:gd name="T4" fmla="*/ 63436 w 249"/>
                <a:gd name="T5" fmla="*/ 17041 h 316"/>
                <a:gd name="T6" fmla="*/ 58336 w 249"/>
                <a:gd name="T7" fmla="*/ 9003 h 316"/>
                <a:gd name="T8" fmla="*/ 51960 w 249"/>
                <a:gd name="T9" fmla="*/ 3215 h 316"/>
                <a:gd name="T10" fmla="*/ 45585 w 249"/>
                <a:gd name="T11" fmla="*/ 322 h 316"/>
                <a:gd name="T12" fmla="*/ 38253 w 249"/>
                <a:gd name="T13" fmla="*/ 1608 h 316"/>
                <a:gd name="T14" fmla="*/ 32515 w 249"/>
                <a:gd name="T15" fmla="*/ 7716 h 316"/>
                <a:gd name="T16" fmla="*/ 29965 w 249"/>
                <a:gd name="T17" fmla="*/ 17041 h 316"/>
                <a:gd name="T18" fmla="*/ 31559 w 249"/>
                <a:gd name="T19" fmla="*/ 23471 h 316"/>
                <a:gd name="T20" fmla="*/ 34428 w 249"/>
                <a:gd name="T21" fmla="*/ 30544 h 316"/>
                <a:gd name="T22" fmla="*/ 40803 w 249"/>
                <a:gd name="T23" fmla="*/ 38582 h 316"/>
                <a:gd name="T24" fmla="*/ 56423 w 249"/>
                <a:gd name="T25" fmla="*/ 49192 h 316"/>
                <a:gd name="T26" fmla="*/ 58655 w 249"/>
                <a:gd name="T27" fmla="*/ 71056 h 316"/>
                <a:gd name="T28" fmla="*/ 56742 w 249"/>
                <a:gd name="T29" fmla="*/ 80380 h 316"/>
                <a:gd name="T30" fmla="*/ 52598 w 249"/>
                <a:gd name="T31" fmla="*/ 89704 h 316"/>
                <a:gd name="T32" fmla="*/ 46860 w 249"/>
                <a:gd name="T33" fmla="*/ 95491 h 316"/>
                <a:gd name="T34" fmla="*/ 39528 w 249"/>
                <a:gd name="T35" fmla="*/ 97420 h 316"/>
                <a:gd name="T36" fmla="*/ 35384 w 249"/>
                <a:gd name="T37" fmla="*/ 96456 h 316"/>
                <a:gd name="T38" fmla="*/ 29965 w 249"/>
                <a:gd name="T39" fmla="*/ 91633 h 316"/>
                <a:gd name="T40" fmla="*/ 26458 w 249"/>
                <a:gd name="T41" fmla="*/ 81344 h 316"/>
                <a:gd name="T42" fmla="*/ 26458 w 249"/>
                <a:gd name="T43" fmla="*/ 75235 h 316"/>
                <a:gd name="T44" fmla="*/ 29327 w 249"/>
                <a:gd name="T45" fmla="*/ 48228 h 316"/>
                <a:gd name="T46" fmla="*/ 27415 w 249"/>
                <a:gd name="T47" fmla="*/ 38904 h 316"/>
                <a:gd name="T48" fmla="*/ 22314 w 249"/>
                <a:gd name="T49" fmla="*/ 33438 h 316"/>
                <a:gd name="T50" fmla="*/ 14664 w 249"/>
                <a:gd name="T51" fmla="*/ 32473 h 316"/>
                <a:gd name="T52" fmla="*/ 9244 w 249"/>
                <a:gd name="T53" fmla="*/ 35367 h 316"/>
                <a:gd name="T54" fmla="*/ 3507 w 249"/>
                <a:gd name="T55" fmla="*/ 44048 h 316"/>
                <a:gd name="T56" fmla="*/ 0 w 249"/>
                <a:gd name="T57" fmla="*/ 51443 h 316"/>
                <a:gd name="T58" fmla="*/ 3188 w 249"/>
                <a:gd name="T59" fmla="*/ 50157 h 316"/>
                <a:gd name="T60" fmla="*/ 8926 w 249"/>
                <a:gd name="T61" fmla="*/ 43084 h 316"/>
                <a:gd name="T62" fmla="*/ 12432 w 249"/>
                <a:gd name="T63" fmla="*/ 42441 h 316"/>
                <a:gd name="T64" fmla="*/ 15301 w 249"/>
                <a:gd name="T65" fmla="*/ 43405 h 316"/>
                <a:gd name="T66" fmla="*/ 17214 w 249"/>
                <a:gd name="T67" fmla="*/ 46299 h 316"/>
                <a:gd name="T68" fmla="*/ 17533 w 249"/>
                <a:gd name="T69" fmla="*/ 49514 h 316"/>
                <a:gd name="T70" fmla="*/ 14664 w 249"/>
                <a:gd name="T71" fmla="*/ 75235 h 316"/>
                <a:gd name="T72" fmla="*/ 15620 w 249"/>
                <a:gd name="T73" fmla="*/ 83916 h 316"/>
                <a:gd name="T74" fmla="*/ 19445 w 249"/>
                <a:gd name="T75" fmla="*/ 93241 h 316"/>
                <a:gd name="T76" fmla="*/ 25183 w 249"/>
                <a:gd name="T77" fmla="*/ 99028 h 316"/>
                <a:gd name="T78" fmla="*/ 33471 w 249"/>
                <a:gd name="T79" fmla="*/ 101600 h 316"/>
                <a:gd name="T80" fmla="*/ 44947 w 249"/>
                <a:gd name="T81" fmla="*/ 100635 h 316"/>
                <a:gd name="T82" fmla="*/ 54192 w 249"/>
                <a:gd name="T83" fmla="*/ 96456 h 316"/>
                <a:gd name="T84" fmla="*/ 61205 w 249"/>
                <a:gd name="T85" fmla="*/ 88096 h 316"/>
                <a:gd name="T86" fmla="*/ 64711 w 249"/>
                <a:gd name="T87" fmla="*/ 81023 h 316"/>
                <a:gd name="T88" fmla="*/ 67580 w 249"/>
                <a:gd name="T89" fmla="*/ 73306 h 316"/>
                <a:gd name="T90" fmla="*/ 69812 w 249"/>
                <a:gd name="T91" fmla="*/ 54980 h 316"/>
                <a:gd name="T92" fmla="*/ 69812 w 249"/>
                <a:gd name="T93" fmla="*/ 48549 h 316"/>
                <a:gd name="T94" fmla="*/ 51642 w 249"/>
                <a:gd name="T95" fmla="*/ 40190 h 316"/>
                <a:gd name="T96" fmla="*/ 41122 w 249"/>
                <a:gd name="T97" fmla="*/ 31187 h 316"/>
                <a:gd name="T98" fmla="*/ 35703 w 249"/>
                <a:gd name="T99" fmla="*/ 22185 h 316"/>
                <a:gd name="T100" fmla="*/ 35065 w 249"/>
                <a:gd name="T101" fmla="*/ 17041 h 316"/>
                <a:gd name="T102" fmla="*/ 36340 w 249"/>
                <a:gd name="T103" fmla="*/ 10932 h 316"/>
                <a:gd name="T104" fmla="*/ 39528 w 249"/>
                <a:gd name="T105" fmla="*/ 7073 h 316"/>
                <a:gd name="T106" fmla="*/ 45266 w 249"/>
                <a:gd name="T107" fmla="*/ 6430 h 316"/>
                <a:gd name="T108" fmla="*/ 50366 w 249"/>
                <a:gd name="T109" fmla="*/ 10289 h 316"/>
                <a:gd name="T110" fmla="*/ 53873 w 249"/>
                <a:gd name="T111" fmla="*/ 15111 h 316"/>
                <a:gd name="T112" fmla="*/ 56423 w 249"/>
                <a:gd name="T113" fmla="*/ 23149 h 316"/>
                <a:gd name="T114" fmla="*/ 58973 w 249"/>
                <a:gd name="T115" fmla="*/ 43084 h 3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9" h="316">
                  <a:moveTo>
                    <a:pt x="219" y="151"/>
                  </a:moveTo>
                  <a:lnTo>
                    <a:pt x="218" y="144"/>
                  </a:lnTo>
                  <a:lnTo>
                    <a:pt x="216" y="114"/>
                  </a:lnTo>
                  <a:lnTo>
                    <a:pt x="215" y="103"/>
                  </a:lnTo>
                  <a:lnTo>
                    <a:pt x="214" y="93"/>
                  </a:lnTo>
                  <a:lnTo>
                    <a:pt x="211" y="82"/>
                  </a:lnTo>
                  <a:lnTo>
                    <a:pt x="207" y="72"/>
                  </a:lnTo>
                  <a:lnTo>
                    <a:pt x="203" y="62"/>
                  </a:lnTo>
                  <a:lnTo>
                    <a:pt x="199" y="53"/>
                  </a:lnTo>
                  <a:lnTo>
                    <a:pt x="194" y="44"/>
                  </a:lnTo>
                  <a:lnTo>
                    <a:pt x="189" y="36"/>
                  </a:lnTo>
                  <a:lnTo>
                    <a:pt x="183" y="28"/>
                  </a:lnTo>
                  <a:lnTo>
                    <a:pt x="177" y="22"/>
                  </a:lnTo>
                  <a:lnTo>
                    <a:pt x="170" y="15"/>
                  </a:lnTo>
                  <a:lnTo>
                    <a:pt x="163" y="10"/>
                  </a:lnTo>
                  <a:lnTo>
                    <a:pt x="157" y="6"/>
                  </a:lnTo>
                  <a:lnTo>
                    <a:pt x="150" y="4"/>
                  </a:lnTo>
                  <a:lnTo>
                    <a:pt x="143" y="1"/>
                  </a:lnTo>
                  <a:lnTo>
                    <a:pt x="136" y="0"/>
                  </a:lnTo>
                  <a:lnTo>
                    <a:pt x="127" y="1"/>
                  </a:lnTo>
                  <a:lnTo>
                    <a:pt x="120" y="5"/>
                  </a:lnTo>
                  <a:lnTo>
                    <a:pt x="113" y="10"/>
                  </a:lnTo>
                  <a:lnTo>
                    <a:pt x="107" y="16"/>
                  </a:lnTo>
                  <a:lnTo>
                    <a:pt x="102" y="24"/>
                  </a:lnTo>
                  <a:lnTo>
                    <a:pt x="98" y="33"/>
                  </a:lnTo>
                  <a:lnTo>
                    <a:pt x="95" y="43"/>
                  </a:lnTo>
                  <a:lnTo>
                    <a:pt x="94" y="53"/>
                  </a:lnTo>
                  <a:lnTo>
                    <a:pt x="95" y="59"/>
                  </a:lnTo>
                  <a:lnTo>
                    <a:pt x="97" y="66"/>
                  </a:lnTo>
                  <a:lnTo>
                    <a:pt x="99" y="73"/>
                  </a:lnTo>
                  <a:lnTo>
                    <a:pt x="101" y="81"/>
                  </a:lnTo>
                  <a:lnTo>
                    <a:pt x="104" y="87"/>
                  </a:lnTo>
                  <a:lnTo>
                    <a:pt x="108" y="95"/>
                  </a:lnTo>
                  <a:lnTo>
                    <a:pt x="113" y="102"/>
                  </a:lnTo>
                  <a:lnTo>
                    <a:pt x="118" y="108"/>
                  </a:lnTo>
                  <a:lnTo>
                    <a:pt x="128" y="120"/>
                  </a:lnTo>
                  <a:lnTo>
                    <a:pt x="141" y="130"/>
                  </a:lnTo>
                  <a:lnTo>
                    <a:pt x="157" y="141"/>
                  </a:lnTo>
                  <a:lnTo>
                    <a:pt x="177" y="153"/>
                  </a:lnTo>
                  <a:lnTo>
                    <a:pt x="186" y="157"/>
                  </a:lnTo>
                  <a:lnTo>
                    <a:pt x="186" y="195"/>
                  </a:lnTo>
                  <a:lnTo>
                    <a:pt x="184" y="221"/>
                  </a:lnTo>
                  <a:lnTo>
                    <a:pt x="183" y="231"/>
                  </a:lnTo>
                  <a:lnTo>
                    <a:pt x="180" y="240"/>
                  </a:lnTo>
                  <a:lnTo>
                    <a:pt x="178" y="250"/>
                  </a:lnTo>
                  <a:lnTo>
                    <a:pt x="174" y="261"/>
                  </a:lnTo>
                  <a:lnTo>
                    <a:pt x="169" y="271"/>
                  </a:lnTo>
                  <a:lnTo>
                    <a:pt x="165" y="279"/>
                  </a:lnTo>
                  <a:lnTo>
                    <a:pt x="159" y="287"/>
                  </a:lnTo>
                  <a:lnTo>
                    <a:pt x="154" y="292"/>
                  </a:lnTo>
                  <a:lnTo>
                    <a:pt x="147" y="297"/>
                  </a:lnTo>
                  <a:lnTo>
                    <a:pt x="140" y="300"/>
                  </a:lnTo>
                  <a:lnTo>
                    <a:pt x="132" y="302"/>
                  </a:lnTo>
                  <a:lnTo>
                    <a:pt x="124" y="303"/>
                  </a:lnTo>
                  <a:lnTo>
                    <a:pt x="119" y="302"/>
                  </a:lnTo>
                  <a:lnTo>
                    <a:pt x="115" y="302"/>
                  </a:lnTo>
                  <a:lnTo>
                    <a:pt x="111" y="300"/>
                  </a:lnTo>
                  <a:lnTo>
                    <a:pt x="108" y="298"/>
                  </a:lnTo>
                  <a:lnTo>
                    <a:pt x="101" y="292"/>
                  </a:lnTo>
                  <a:lnTo>
                    <a:pt x="94" y="285"/>
                  </a:lnTo>
                  <a:lnTo>
                    <a:pt x="89" y="275"/>
                  </a:lnTo>
                  <a:lnTo>
                    <a:pt x="86" y="265"/>
                  </a:lnTo>
                  <a:lnTo>
                    <a:pt x="83" y="253"/>
                  </a:lnTo>
                  <a:lnTo>
                    <a:pt x="83" y="240"/>
                  </a:lnTo>
                  <a:lnTo>
                    <a:pt x="83" y="238"/>
                  </a:lnTo>
                  <a:lnTo>
                    <a:pt x="83" y="234"/>
                  </a:lnTo>
                  <a:lnTo>
                    <a:pt x="91" y="156"/>
                  </a:lnTo>
                  <a:lnTo>
                    <a:pt x="92" y="153"/>
                  </a:lnTo>
                  <a:lnTo>
                    <a:pt x="92" y="150"/>
                  </a:lnTo>
                  <a:lnTo>
                    <a:pt x="91" y="138"/>
                  </a:lnTo>
                  <a:lnTo>
                    <a:pt x="89" y="130"/>
                  </a:lnTo>
                  <a:lnTo>
                    <a:pt x="86" y="121"/>
                  </a:lnTo>
                  <a:lnTo>
                    <a:pt x="82" y="114"/>
                  </a:lnTo>
                  <a:lnTo>
                    <a:pt x="76" y="108"/>
                  </a:lnTo>
                  <a:lnTo>
                    <a:pt x="70" y="104"/>
                  </a:lnTo>
                  <a:lnTo>
                    <a:pt x="63" y="102"/>
                  </a:lnTo>
                  <a:lnTo>
                    <a:pt x="54" y="101"/>
                  </a:lnTo>
                  <a:lnTo>
                    <a:pt x="46" y="101"/>
                  </a:lnTo>
                  <a:lnTo>
                    <a:pt x="39" y="102"/>
                  </a:lnTo>
                  <a:lnTo>
                    <a:pt x="34" y="105"/>
                  </a:lnTo>
                  <a:lnTo>
                    <a:pt x="29" y="110"/>
                  </a:lnTo>
                  <a:lnTo>
                    <a:pt x="23" y="116"/>
                  </a:lnTo>
                  <a:lnTo>
                    <a:pt x="17" y="125"/>
                  </a:lnTo>
                  <a:lnTo>
                    <a:pt x="11" y="137"/>
                  </a:lnTo>
                  <a:lnTo>
                    <a:pt x="3" y="154"/>
                  </a:lnTo>
                  <a:lnTo>
                    <a:pt x="2" y="156"/>
                  </a:lnTo>
                  <a:lnTo>
                    <a:pt x="0" y="160"/>
                  </a:lnTo>
                  <a:lnTo>
                    <a:pt x="7" y="162"/>
                  </a:lnTo>
                  <a:lnTo>
                    <a:pt x="9" y="159"/>
                  </a:lnTo>
                  <a:lnTo>
                    <a:pt x="10" y="156"/>
                  </a:lnTo>
                  <a:lnTo>
                    <a:pt x="17" y="145"/>
                  </a:lnTo>
                  <a:lnTo>
                    <a:pt x="25" y="137"/>
                  </a:lnTo>
                  <a:lnTo>
                    <a:pt x="28" y="134"/>
                  </a:lnTo>
                  <a:lnTo>
                    <a:pt x="31" y="133"/>
                  </a:lnTo>
                  <a:lnTo>
                    <a:pt x="35" y="132"/>
                  </a:lnTo>
                  <a:lnTo>
                    <a:pt x="39" y="132"/>
                  </a:lnTo>
                  <a:lnTo>
                    <a:pt x="42" y="132"/>
                  </a:lnTo>
                  <a:lnTo>
                    <a:pt x="45" y="133"/>
                  </a:lnTo>
                  <a:lnTo>
                    <a:pt x="48" y="135"/>
                  </a:lnTo>
                  <a:lnTo>
                    <a:pt x="51" y="137"/>
                  </a:lnTo>
                  <a:lnTo>
                    <a:pt x="53" y="141"/>
                  </a:lnTo>
                  <a:lnTo>
                    <a:pt x="54" y="144"/>
                  </a:lnTo>
                  <a:lnTo>
                    <a:pt x="55" y="148"/>
                  </a:lnTo>
                  <a:lnTo>
                    <a:pt x="55" y="153"/>
                  </a:lnTo>
                  <a:lnTo>
                    <a:pt x="55" y="154"/>
                  </a:lnTo>
                  <a:lnTo>
                    <a:pt x="55" y="155"/>
                  </a:lnTo>
                  <a:lnTo>
                    <a:pt x="47" y="231"/>
                  </a:lnTo>
                  <a:lnTo>
                    <a:pt x="46" y="234"/>
                  </a:lnTo>
                  <a:lnTo>
                    <a:pt x="46" y="238"/>
                  </a:lnTo>
                  <a:lnTo>
                    <a:pt x="47" y="249"/>
                  </a:lnTo>
                  <a:lnTo>
                    <a:pt x="49" y="261"/>
                  </a:lnTo>
                  <a:lnTo>
                    <a:pt x="52" y="272"/>
                  </a:lnTo>
                  <a:lnTo>
                    <a:pt x="56" y="282"/>
                  </a:lnTo>
                  <a:lnTo>
                    <a:pt x="61" y="290"/>
                  </a:lnTo>
                  <a:lnTo>
                    <a:pt x="66" y="297"/>
                  </a:lnTo>
                  <a:lnTo>
                    <a:pt x="72" y="302"/>
                  </a:lnTo>
                  <a:lnTo>
                    <a:pt x="79" y="308"/>
                  </a:lnTo>
                  <a:lnTo>
                    <a:pt x="86" y="311"/>
                  </a:lnTo>
                  <a:lnTo>
                    <a:pt x="95" y="313"/>
                  </a:lnTo>
                  <a:lnTo>
                    <a:pt x="105" y="316"/>
                  </a:lnTo>
                  <a:lnTo>
                    <a:pt x="116" y="316"/>
                  </a:lnTo>
                  <a:lnTo>
                    <a:pt x="129" y="314"/>
                  </a:lnTo>
                  <a:lnTo>
                    <a:pt x="141" y="313"/>
                  </a:lnTo>
                  <a:lnTo>
                    <a:pt x="152" y="310"/>
                  </a:lnTo>
                  <a:lnTo>
                    <a:pt x="161" y="306"/>
                  </a:lnTo>
                  <a:lnTo>
                    <a:pt x="170" y="300"/>
                  </a:lnTo>
                  <a:lnTo>
                    <a:pt x="179" y="293"/>
                  </a:lnTo>
                  <a:lnTo>
                    <a:pt x="186" y="284"/>
                  </a:lnTo>
                  <a:lnTo>
                    <a:pt x="192" y="274"/>
                  </a:lnTo>
                  <a:lnTo>
                    <a:pt x="196" y="268"/>
                  </a:lnTo>
                  <a:lnTo>
                    <a:pt x="199" y="261"/>
                  </a:lnTo>
                  <a:lnTo>
                    <a:pt x="203" y="252"/>
                  </a:lnTo>
                  <a:lnTo>
                    <a:pt x="206" y="244"/>
                  </a:lnTo>
                  <a:lnTo>
                    <a:pt x="209" y="236"/>
                  </a:lnTo>
                  <a:lnTo>
                    <a:pt x="212" y="228"/>
                  </a:lnTo>
                  <a:lnTo>
                    <a:pt x="215" y="206"/>
                  </a:lnTo>
                  <a:lnTo>
                    <a:pt x="218" y="176"/>
                  </a:lnTo>
                  <a:lnTo>
                    <a:pt x="219" y="171"/>
                  </a:lnTo>
                  <a:lnTo>
                    <a:pt x="249" y="186"/>
                  </a:lnTo>
                  <a:lnTo>
                    <a:pt x="249" y="162"/>
                  </a:lnTo>
                  <a:lnTo>
                    <a:pt x="219" y="151"/>
                  </a:lnTo>
                  <a:close/>
                  <a:moveTo>
                    <a:pt x="185" y="138"/>
                  </a:moveTo>
                  <a:lnTo>
                    <a:pt x="181" y="135"/>
                  </a:lnTo>
                  <a:lnTo>
                    <a:pt x="162" y="125"/>
                  </a:lnTo>
                  <a:lnTo>
                    <a:pt x="150" y="117"/>
                  </a:lnTo>
                  <a:lnTo>
                    <a:pt x="140" y="108"/>
                  </a:lnTo>
                  <a:lnTo>
                    <a:pt x="129" y="97"/>
                  </a:lnTo>
                  <a:lnTo>
                    <a:pt x="121" y="86"/>
                  </a:lnTo>
                  <a:lnTo>
                    <a:pt x="115" y="75"/>
                  </a:lnTo>
                  <a:lnTo>
                    <a:pt x="112" y="69"/>
                  </a:lnTo>
                  <a:lnTo>
                    <a:pt x="111" y="64"/>
                  </a:lnTo>
                  <a:lnTo>
                    <a:pt x="110" y="58"/>
                  </a:lnTo>
                  <a:lnTo>
                    <a:pt x="110" y="53"/>
                  </a:lnTo>
                  <a:lnTo>
                    <a:pt x="110" y="46"/>
                  </a:lnTo>
                  <a:lnTo>
                    <a:pt x="111" y="39"/>
                  </a:lnTo>
                  <a:lnTo>
                    <a:pt x="114" y="34"/>
                  </a:lnTo>
                  <a:lnTo>
                    <a:pt x="117" y="29"/>
                  </a:lnTo>
                  <a:lnTo>
                    <a:pt x="120" y="25"/>
                  </a:lnTo>
                  <a:lnTo>
                    <a:pt x="124" y="22"/>
                  </a:lnTo>
                  <a:lnTo>
                    <a:pt x="128" y="19"/>
                  </a:lnTo>
                  <a:lnTo>
                    <a:pt x="133" y="19"/>
                  </a:lnTo>
                  <a:lnTo>
                    <a:pt x="142" y="20"/>
                  </a:lnTo>
                  <a:lnTo>
                    <a:pt x="149" y="24"/>
                  </a:lnTo>
                  <a:lnTo>
                    <a:pt x="154" y="27"/>
                  </a:lnTo>
                  <a:lnTo>
                    <a:pt x="158" y="32"/>
                  </a:lnTo>
                  <a:lnTo>
                    <a:pt x="162" y="36"/>
                  </a:lnTo>
                  <a:lnTo>
                    <a:pt x="166" y="42"/>
                  </a:lnTo>
                  <a:lnTo>
                    <a:pt x="169" y="47"/>
                  </a:lnTo>
                  <a:lnTo>
                    <a:pt x="173" y="55"/>
                  </a:lnTo>
                  <a:lnTo>
                    <a:pt x="175" y="62"/>
                  </a:lnTo>
                  <a:lnTo>
                    <a:pt x="177" y="72"/>
                  </a:lnTo>
                  <a:lnTo>
                    <a:pt x="181" y="95"/>
                  </a:lnTo>
                  <a:lnTo>
                    <a:pt x="185" y="131"/>
                  </a:lnTo>
                  <a:lnTo>
                    <a:pt x="185" y="134"/>
                  </a:lnTo>
                  <a:lnTo>
                    <a:pt x="185" y="13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1" name="Freeform 1055"/>
            <p:cNvSpPr>
              <a:spLocks/>
            </p:cNvSpPr>
            <p:nvPr/>
          </p:nvSpPr>
          <p:spPr bwMode="auto">
            <a:xfrm>
              <a:off x="4737101" y="5151438"/>
              <a:ext cx="65088" cy="46037"/>
            </a:xfrm>
            <a:custGeom>
              <a:avLst/>
              <a:gdLst>
                <a:gd name="T0" fmla="*/ 3144 w 207"/>
                <a:gd name="T1" fmla="*/ 5045 h 146"/>
                <a:gd name="T2" fmla="*/ 7232 w 207"/>
                <a:gd name="T3" fmla="*/ 5045 h 146"/>
                <a:gd name="T4" fmla="*/ 9119 w 207"/>
                <a:gd name="T5" fmla="*/ 6937 h 146"/>
                <a:gd name="T6" fmla="*/ 0 w 207"/>
                <a:gd name="T7" fmla="*/ 45091 h 146"/>
                <a:gd name="T8" fmla="*/ 10691 w 207"/>
                <a:gd name="T9" fmla="*/ 33109 h 146"/>
                <a:gd name="T10" fmla="*/ 14778 w 207"/>
                <a:gd name="T11" fmla="*/ 22073 h 146"/>
                <a:gd name="T12" fmla="*/ 21067 w 207"/>
                <a:gd name="T13" fmla="*/ 12613 h 146"/>
                <a:gd name="T14" fmla="*/ 27670 w 207"/>
                <a:gd name="T15" fmla="*/ 6306 h 146"/>
                <a:gd name="T16" fmla="*/ 30186 w 207"/>
                <a:gd name="T17" fmla="*/ 5360 h 146"/>
                <a:gd name="T18" fmla="*/ 31758 w 207"/>
                <a:gd name="T19" fmla="*/ 6622 h 146"/>
                <a:gd name="T20" fmla="*/ 30815 w 207"/>
                <a:gd name="T21" fmla="*/ 14820 h 146"/>
                <a:gd name="T22" fmla="*/ 30815 w 207"/>
                <a:gd name="T23" fmla="*/ 43830 h 146"/>
                <a:gd name="T24" fmla="*/ 33330 w 207"/>
                <a:gd name="T25" fmla="*/ 33109 h 146"/>
                <a:gd name="T26" fmla="*/ 37103 w 207"/>
                <a:gd name="T27" fmla="*/ 23649 h 146"/>
                <a:gd name="T28" fmla="*/ 44650 w 207"/>
                <a:gd name="T29" fmla="*/ 11667 h 146"/>
                <a:gd name="T30" fmla="*/ 50624 w 207"/>
                <a:gd name="T31" fmla="*/ 5991 h 146"/>
                <a:gd name="T32" fmla="*/ 53454 w 207"/>
                <a:gd name="T33" fmla="*/ 5360 h 146"/>
                <a:gd name="T34" fmla="*/ 54712 w 207"/>
                <a:gd name="T35" fmla="*/ 7568 h 146"/>
                <a:gd name="T36" fmla="*/ 48737 w 207"/>
                <a:gd name="T37" fmla="*/ 34685 h 146"/>
                <a:gd name="T38" fmla="*/ 47480 w 207"/>
                <a:gd name="T39" fmla="*/ 42568 h 146"/>
                <a:gd name="T40" fmla="*/ 48423 w 207"/>
                <a:gd name="T41" fmla="*/ 45091 h 146"/>
                <a:gd name="T42" fmla="*/ 50624 w 207"/>
                <a:gd name="T43" fmla="*/ 45722 h 146"/>
                <a:gd name="T44" fmla="*/ 54712 w 207"/>
                <a:gd name="T45" fmla="*/ 45406 h 146"/>
                <a:gd name="T46" fmla="*/ 59743 w 207"/>
                <a:gd name="T47" fmla="*/ 41938 h 146"/>
                <a:gd name="T48" fmla="*/ 65088 w 207"/>
                <a:gd name="T49" fmla="*/ 34370 h 146"/>
                <a:gd name="T50" fmla="*/ 60686 w 207"/>
                <a:gd name="T51" fmla="*/ 36893 h 146"/>
                <a:gd name="T52" fmla="*/ 55969 w 207"/>
                <a:gd name="T53" fmla="*/ 40992 h 146"/>
                <a:gd name="T54" fmla="*/ 54712 w 207"/>
                <a:gd name="T55" fmla="*/ 40361 h 146"/>
                <a:gd name="T56" fmla="*/ 55969 w 207"/>
                <a:gd name="T57" fmla="*/ 33109 h 146"/>
                <a:gd name="T58" fmla="*/ 62258 w 207"/>
                <a:gd name="T59" fmla="*/ 6306 h 146"/>
                <a:gd name="T60" fmla="*/ 61315 w 207"/>
                <a:gd name="T61" fmla="*/ 2523 h 146"/>
                <a:gd name="T62" fmla="*/ 59114 w 207"/>
                <a:gd name="T63" fmla="*/ 315 h 146"/>
                <a:gd name="T64" fmla="*/ 54712 w 207"/>
                <a:gd name="T65" fmla="*/ 0 h 146"/>
                <a:gd name="T66" fmla="*/ 48737 w 207"/>
                <a:gd name="T67" fmla="*/ 3784 h 146"/>
                <a:gd name="T68" fmla="*/ 42134 w 207"/>
                <a:gd name="T69" fmla="*/ 11036 h 146"/>
                <a:gd name="T70" fmla="*/ 36160 w 207"/>
                <a:gd name="T71" fmla="*/ 20811 h 146"/>
                <a:gd name="T72" fmla="*/ 38361 w 207"/>
                <a:gd name="T73" fmla="*/ 12928 h 146"/>
                <a:gd name="T74" fmla="*/ 39304 w 207"/>
                <a:gd name="T75" fmla="*/ 5676 h 146"/>
                <a:gd name="T76" fmla="*/ 38675 w 207"/>
                <a:gd name="T77" fmla="*/ 2207 h 146"/>
                <a:gd name="T78" fmla="*/ 36474 w 207"/>
                <a:gd name="T79" fmla="*/ 315 h 146"/>
                <a:gd name="T80" fmla="*/ 31758 w 207"/>
                <a:gd name="T81" fmla="*/ 0 h 146"/>
                <a:gd name="T82" fmla="*/ 24211 w 207"/>
                <a:gd name="T83" fmla="*/ 5991 h 146"/>
                <a:gd name="T84" fmla="*/ 14150 w 207"/>
                <a:gd name="T85" fmla="*/ 19865 h 146"/>
                <a:gd name="T86" fmla="*/ 18237 w 207"/>
                <a:gd name="T87" fmla="*/ 0 h 1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7" h="146">
                  <a:moveTo>
                    <a:pt x="58" y="0"/>
                  </a:moveTo>
                  <a:lnTo>
                    <a:pt x="10" y="10"/>
                  </a:lnTo>
                  <a:lnTo>
                    <a:pt x="10" y="16"/>
                  </a:lnTo>
                  <a:lnTo>
                    <a:pt x="14" y="16"/>
                  </a:lnTo>
                  <a:lnTo>
                    <a:pt x="18" y="16"/>
                  </a:lnTo>
                  <a:lnTo>
                    <a:pt x="23" y="16"/>
                  </a:lnTo>
                  <a:lnTo>
                    <a:pt x="26" y="17"/>
                  </a:lnTo>
                  <a:lnTo>
                    <a:pt x="28" y="19"/>
                  </a:lnTo>
                  <a:lnTo>
                    <a:pt x="29" y="22"/>
                  </a:lnTo>
                  <a:lnTo>
                    <a:pt x="28" y="29"/>
                  </a:lnTo>
                  <a:lnTo>
                    <a:pt x="26" y="39"/>
                  </a:lnTo>
                  <a:lnTo>
                    <a:pt x="0" y="143"/>
                  </a:lnTo>
                  <a:lnTo>
                    <a:pt x="23" y="143"/>
                  </a:lnTo>
                  <a:lnTo>
                    <a:pt x="23" y="139"/>
                  </a:lnTo>
                  <a:lnTo>
                    <a:pt x="34" y="105"/>
                  </a:lnTo>
                  <a:lnTo>
                    <a:pt x="38" y="94"/>
                  </a:lnTo>
                  <a:lnTo>
                    <a:pt x="42" y="81"/>
                  </a:lnTo>
                  <a:lnTo>
                    <a:pt x="47" y="70"/>
                  </a:lnTo>
                  <a:lnTo>
                    <a:pt x="52" y="61"/>
                  </a:lnTo>
                  <a:lnTo>
                    <a:pt x="59" y="51"/>
                  </a:lnTo>
                  <a:lnTo>
                    <a:pt x="67" y="40"/>
                  </a:lnTo>
                  <a:lnTo>
                    <a:pt x="77" y="30"/>
                  </a:lnTo>
                  <a:lnTo>
                    <a:pt x="84" y="22"/>
                  </a:lnTo>
                  <a:lnTo>
                    <a:pt x="88" y="20"/>
                  </a:lnTo>
                  <a:lnTo>
                    <a:pt x="91" y="18"/>
                  </a:lnTo>
                  <a:lnTo>
                    <a:pt x="94" y="17"/>
                  </a:lnTo>
                  <a:lnTo>
                    <a:pt x="96" y="17"/>
                  </a:lnTo>
                  <a:lnTo>
                    <a:pt x="99" y="17"/>
                  </a:lnTo>
                  <a:lnTo>
                    <a:pt x="100" y="19"/>
                  </a:lnTo>
                  <a:lnTo>
                    <a:pt x="101" y="21"/>
                  </a:lnTo>
                  <a:lnTo>
                    <a:pt x="102" y="25"/>
                  </a:lnTo>
                  <a:lnTo>
                    <a:pt x="101" y="34"/>
                  </a:lnTo>
                  <a:lnTo>
                    <a:pt x="98" y="47"/>
                  </a:lnTo>
                  <a:lnTo>
                    <a:pt x="74" y="143"/>
                  </a:lnTo>
                  <a:lnTo>
                    <a:pt x="96" y="143"/>
                  </a:lnTo>
                  <a:lnTo>
                    <a:pt x="98" y="139"/>
                  </a:lnTo>
                  <a:lnTo>
                    <a:pt x="101" y="124"/>
                  </a:lnTo>
                  <a:lnTo>
                    <a:pt x="104" y="113"/>
                  </a:lnTo>
                  <a:lnTo>
                    <a:pt x="106" y="105"/>
                  </a:lnTo>
                  <a:lnTo>
                    <a:pt x="107" y="101"/>
                  </a:lnTo>
                  <a:lnTo>
                    <a:pt x="112" y="88"/>
                  </a:lnTo>
                  <a:lnTo>
                    <a:pt x="118" y="75"/>
                  </a:lnTo>
                  <a:lnTo>
                    <a:pt x="124" y="61"/>
                  </a:lnTo>
                  <a:lnTo>
                    <a:pt x="132" y="50"/>
                  </a:lnTo>
                  <a:lnTo>
                    <a:pt x="142" y="37"/>
                  </a:lnTo>
                  <a:lnTo>
                    <a:pt x="153" y="26"/>
                  </a:lnTo>
                  <a:lnTo>
                    <a:pt x="157" y="21"/>
                  </a:lnTo>
                  <a:lnTo>
                    <a:pt x="161" y="19"/>
                  </a:lnTo>
                  <a:lnTo>
                    <a:pt x="165" y="17"/>
                  </a:lnTo>
                  <a:lnTo>
                    <a:pt x="168" y="17"/>
                  </a:lnTo>
                  <a:lnTo>
                    <a:pt x="170" y="17"/>
                  </a:lnTo>
                  <a:lnTo>
                    <a:pt x="172" y="19"/>
                  </a:lnTo>
                  <a:lnTo>
                    <a:pt x="173" y="21"/>
                  </a:lnTo>
                  <a:lnTo>
                    <a:pt x="174" y="24"/>
                  </a:lnTo>
                  <a:lnTo>
                    <a:pt x="173" y="31"/>
                  </a:lnTo>
                  <a:lnTo>
                    <a:pt x="170" y="44"/>
                  </a:lnTo>
                  <a:lnTo>
                    <a:pt x="155" y="110"/>
                  </a:lnTo>
                  <a:lnTo>
                    <a:pt x="152" y="124"/>
                  </a:lnTo>
                  <a:lnTo>
                    <a:pt x="151" y="132"/>
                  </a:lnTo>
                  <a:lnTo>
                    <a:pt x="151" y="135"/>
                  </a:lnTo>
                  <a:lnTo>
                    <a:pt x="152" y="137"/>
                  </a:lnTo>
                  <a:lnTo>
                    <a:pt x="153" y="140"/>
                  </a:lnTo>
                  <a:lnTo>
                    <a:pt x="154" y="143"/>
                  </a:lnTo>
                  <a:lnTo>
                    <a:pt x="156" y="144"/>
                  </a:lnTo>
                  <a:lnTo>
                    <a:pt x="158" y="145"/>
                  </a:lnTo>
                  <a:lnTo>
                    <a:pt x="161" y="145"/>
                  </a:lnTo>
                  <a:lnTo>
                    <a:pt x="164" y="146"/>
                  </a:lnTo>
                  <a:lnTo>
                    <a:pt x="169" y="145"/>
                  </a:lnTo>
                  <a:lnTo>
                    <a:pt x="174" y="144"/>
                  </a:lnTo>
                  <a:lnTo>
                    <a:pt x="179" y="142"/>
                  </a:lnTo>
                  <a:lnTo>
                    <a:pt x="184" y="137"/>
                  </a:lnTo>
                  <a:lnTo>
                    <a:pt x="190" y="133"/>
                  </a:lnTo>
                  <a:lnTo>
                    <a:pt x="195" y="126"/>
                  </a:lnTo>
                  <a:lnTo>
                    <a:pt x="201" y="118"/>
                  </a:lnTo>
                  <a:lnTo>
                    <a:pt x="207" y="109"/>
                  </a:lnTo>
                  <a:lnTo>
                    <a:pt x="203" y="105"/>
                  </a:lnTo>
                  <a:lnTo>
                    <a:pt x="201" y="107"/>
                  </a:lnTo>
                  <a:lnTo>
                    <a:pt x="193" y="117"/>
                  </a:lnTo>
                  <a:lnTo>
                    <a:pt x="187" y="125"/>
                  </a:lnTo>
                  <a:lnTo>
                    <a:pt x="181" y="129"/>
                  </a:lnTo>
                  <a:lnTo>
                    <a:pt x="178" y="130"/>
                  </a:lnTo>
                  <a:lnTo>
                    <a:pt x="176" y="130"/>
                  </a:lnTo>
                  <a:lnTo>
                    <a:pt x="175" y="129"/>
                  </a:lnTo>
                  <a:lnTo>
                    <a:pt x="174" y="128"/>
                  </a:lnTo>
                  <a:lnTo>
                    <a:pt x="173" y="126"/>
                  </a:lnTo>
                  <a:lnTo>
                    <a:pt x="175" y="119"/>
                  </a:lnTo>
                  <a:lnTo>
                    <a:pt x="178" y="105"/>
                  </a:lnTo>
                  <a:lnTo>
                    <a:pt x="194" y="44"/>
                  </a:lnTo>
                  <a:lnTo>
                    <a:pt x="197" y="29"/>
                  </a:lnTo>
                  <a:lnTo>
                    <a:pt x="198" y="20"/>
                  </a:lnTo>
                  <a:lnTo>
                    <a:pt x="198" y="16"/>
                  </a:lnTo>
                  <a:lnTo>
                    <a:pt x="197" y="12"/>
                  </a:lnTo>
                  <a:lnTo>
                    <a:pt x="195" y="8"/>
                  </a:lnTo>
                  <a:lnTo>
                    <a:pt x="193" y="6"/>
                  </a:lnTo>
                  <a:lnTo>
                    <a:pt x="191" y="3"/>
                  </a:lnTo>
                  <a:lnTo>
                    <a:pt x="188" y="1"/>
                  </a:lnTo>
                  <a:lnTo>
                    <a:pt x="183" y="0"/>
                  </a:lnTo>
                  <a:lnTo>
                    <a:pt x="180" y="0"/>
                  </a:lnTo>
                  <a:lnTo>
                    <a:pt x="174" y="0"/>
                  </a:lnTo>
                  <a:lnTo>
                    <a:pt x="168" y="2"/>
                  </a:lnTo>
                  <a:lnTo>
                    <a:pt x="161" y="7"/>
                  </a:lnTo>
                  <a:lnTo>
                    <a:pt x="155" y="12"/>
                  </a:lnTo>
                  <a:lnTo>
                    <a:pt x="148" y="18"/>
                  </a:lnTo>
                  <a:lnTo>
                    <a:pt x="140" y="26"/>
                  </a:lnTo>
                  <a:lnTo>
                    <a:pt x="134" y="35"/>
                  </a:lnTo>
                  <a:lnTo>
                    <a:pt x="128" y="45"/>
                  </a:lnTo>
                  <a:lnTo>
                    <a:pt x="117" y="63"/>
                  </a:lnTo>
                  <a:lnTo>
                    <a:pt x="115" y="66"/>
                  </a:lnTo>
                  <a:lnTo>
                    <a:pt x="116" y="63"/>
                  </a:lnTo>
                  <a:lnTo>
                    <a:pt x="117" y="60"/>
                  </a:lnTo>
                  <a:lnTo>
                    <a:pt x="122" y="41"/>
                  </a:lnTo>
                  <a:lnTo>
                    <a:pt x="124" y="30"/>
                  </a:lnTo>
                  <a:lnTo>
                    <a:pt x="125" y="24"/>
                  </a:lnTo>
                  <a:lnTo>
                    <a:pt x="125" y="18"/>
                  </a:lnTo>
                  <a:lnTo>
                    <a:pt x="125" y="15"/>
                  </a:lnTo>
                  <a:lnTo>
                    <a:pt x="124" y="10"/>
                  </a:lnTo>
                  <a:lnTo>
                    <a:pt x="123" y="7"/>
                  </a:lnTo>
                  <a:lnTo>
                    <a:pt x="121" y="5"/>
                  </a:lnTo>
                  <a:lnTo>
                    <a:pt x="119" y="2"/>
                  </a:lnTo>
                  <a:lnTo>
                    <a:pt x="116" y="1"/>
                  </a:lnTo>
                  <a:lnTo>
                    <a:pt x="112" y="0"/>
                  </a:lnTo>
                  <a:lnTo>
                    <a:pt x="108" y="0"/>
                  </a:lnTo>
                  <a:lnTo>
                    <a:pt x="101" y="0"/>
                  </a:lnTo>
                  <a:lnTo>
                    <a:pt x="95" y="3"/>
                  </a:lnTo>
                  <a:lnTo>
                    <a:pt x="86" y="10"/>
                  </a:lnTo>
                  <a:lnTo>
                    <a:pt x="77" y="19"/>
                  </a:lnTo>
                  <a:lnTo>
                    <a:pt x="67" y="28"/>
                  </a:lnTo>
                  <a:lnTo>
                    <a:pt x="60" y="38"/>
                  </a:lnTo>
                  <a:lnTo>
                    <a:pt x="45" y="63"/>
                  </a:lnTo>
                  <a:lnTo>
                    <a:pt x="43" y="66"/>
                  </a:lnTo>
                  <a:lnTo>
                    <a:pt x="59" y="0"/>
                  </a:lnTo>
                  <a:lnTo>
                    <a:pt x="58"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2" name="Freeform 1056"/>
            <p:cNvSpPr>
              <a:spLocks/>
            </p:cNvSpPr>
            <p:nvPr/>
          </p:nvSpPr>
          <p:spPr bwMode="auto">
            <a:xfrm>
              <a:off x="2936876" y="5170488"/>
              <a:ext cx="52388" cy="73025"/>
            </a:xfrm>
            <a:custGeom>
              <a:avLst/>
              <a:gdLst>
                <a:gd name="T0" fmla="*/ 21205 w 168"/>
                <a:gd name="T1" fmla="*/ 0 h 231"/>
                <a:gd name="T2" fmla="*/ 14033 w 168"/>
                <a:gd name="T3" fmla="*/ 1897 h 231"/>
                <a:gd name="T4" fmla="*/ 10602 w 168"/>
                <a:gd name="T5" fmla="*/ 4110 h 231"/>
                <a:gd name="T6" fmla="*/ 7796 w 168"/>
                <a:gd name="T7" fmla="*/ 7271 h 231"/>
                <a:gd name="T8" fmla="*/ 3742 w 168"/>
                <a:gd name="T9" fmla="*/ 14226 h 231"/>
                <a:gd name="T10" fmla="*/ 312 w 168"/>
                <a:gd name="T11" fmla="*/ 24974 h 231"/>
                <a:gd name="T12" fmla="*/ 2183 w 168"/>
                <a:gd name="T13" fmla="*/ 26555 h 231"/>
                <a:gd name="T14" fmla="*/ 5301 w 168"/>
                <a:gd name="T15" fmla="*/ 20232 h 231"/>
                <a:gd name="T16" fmla="*/ 8108 w 168"/>
                <a:gd name="T17" fmla="*/ 15806 h 231"/>
                <a:gd name="T18" fmla="*/ 10914 w 168"/>
                <a:gd name="T19" fmla="*/ 13593 h 231"/>
                <a:gd name="T20" fmla="*/ 14656 w 168"/>
                <a:gd name="T21" fmla="*/ 12961 h 231"/>
                <a:gd name="T22" fmla="*/ 18086 w 168"/>
                <a:gd name="T23" fmla="*/ 12961 h 231"/>
                <a:gd name="T24" fmla="*/ 24323 w 168"/>
                <a:gd name="T25" fmla="*/ 15174 h 231"/>
                <a:gd name="T26" fmla="*/ 22452 w 168"/>
                <a:gd name="T27" fmla="*/ 35090 h 231"/>
                <a:gd name="T28" fmla="*/ 21828 w 168"/>
                <a:gd name="T29" fmla="*/ 48683 h 231"/>
                <a:gd name="T30" fmla="*/ 22764 w 168"/>
                <a:gd name="T31" fmla="*/ 58799 h 231"/>
                <a:gd name="T32" fmla="*/ 25259 w 168"/>
                <a:gd name="T33" fmla="*/ 66070 h 231"/>
                <a:gd name="T34" fmla="*/ 26818 w 168"/>
                <a:gd name="T35" fmla="*/ 68915 h 231"/>
                <a:gd name="T36" fmla="*/ 29312 w 168"/>
                <a:gd name="T37" fmla="*/ 71128 h 231"/>
                <a:gd name="T38" fmla="*/ 31807 w 168"/>
                <a:gd name="T39" fmla="*/ 72393 h 231"/>
                <a:gd name="T40" fmla="*/ 34614 w 168"/>
                <a:gd name="T41" fmla="*/ 73025 h 231"/>
                <a:gd name="T42" fmla="*/ 37732 w 168"/>
                <a:gd name="T43" fmla="*/ 72077 h 231"/>
                <a:gd name="T44" fmla="*/ 40850 w 168"/>
                <a:gd name="T45" fmla="*/ 70812 h 231"/>
                <a:gd name="T46" fmla="*/ 43657 w 168"/>
                <a:gd name="T47" fmla="*/ 68283 h 231"/>
                <a:gd name="T48" fmla="*/ 45840 w 168"/>
                <a:gd name="T49" fmla="*/ 65122 h 231"/>
                <a:gd name="T50" fmla="*/ 48022 w 168"/>
                <a:gd name="T51" fmla="*/ 58799 h 231"/>
                <a:gd name="T52" fmla="*/ 48646 w 168"/>
                <a:gd name="T53" fmla="*/ 49316 h 231"/>
                <a:gd name="T54" fmla="*/ 46151 w 168"/>
                <a:gd name="T55" fmla="*/ 48999 h 231"/>
                <a:gd name="T56" fmla="*/ 45840 w 168"/>
                <a:gd name="T57" fmla="*/ 50580 h 231"/>
                <a:gd name="T58" fmla="*/ 44904 w 168"/>
                <a:gd name="T59" fmla="*/ 55006 h 231"/>
                <a:gd name="T60" fmla="*/ 43345 w 168"/>
                <a:gd name="T61" fmla="*/ 57851 h 231"/>
                <a:gd name="T62" fmla="*/ 41162 w 168"/>
                <a:gd name="T63" fmla="*/ 59115 h 231"/>
                <a:gd name="T64" fmla="*/ 38356 w 168"/>
                <a:gd name="T65" fmla="*/ 59748 h 231"/>
                <a:gd name="T66" fmla="*/ 35237 w 168"/>
                <a:gd name="T67" fmla="*/ 58799 h 231"/>
                <a:gd name="T68" fmla="*/ 32742 w 168"/>
                <a:gd name="T69" fmla="*/ 55638 h 231"/>
                <a:gd name="T70" fmla="*/ 31183 w 168"/>
                <a:gd name="T71" fmla="*/ 51528 h 231"/>
                <a:gd name="T72" fmla="*/ 30560 w 168"/>
                <a:gd name="T73" fmla="*/ 46470 h 231"/>
                <a:gd name="T74" fmla="*/ 30871 w 168"/>
                <a:gd name="T75" fmla="*/ 40148 h 231"/>
                <a:gd name="T76" fmla="*/ 31495 w 168"/>
                <a:gd name="T77" fmla="*/ 32561 h 231"/>
                <a:gd name="T78" fmla="*/ 32431 w 168"/>
                <a:gd name="T79" fmla="*/ 15174 h 231"/>
                <a:gd name="T80" fmla="*/ 52388 w 168"/>
                <a:gd name="T81" fmla="*/ 12961 h 23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8" h="231">
                  <a:moveTo>
                    <a:pt x="168" y="0"/>
                  </a:moveTo>
                  <a:lnTo>
                    <a:pt x="68" y="0"/>
                  </a:lnTo>
                  <a:lnTo>
                    <a:pt x="57" y="1"/>
                  </a:lnTo>
                  <a:lnTo>
                    <a:pt x="45" y="6"/>
                  </a:lnTo>
                  <a:lnTo>
                    <a:pt x="39" y="9"/>
                  </a:lnTo>
                  <a:lnTo>
                    <a:pt x="34" y="13"/>
                  </a:lnTo>
                  <a:lnTo>
                    <a:pt x="29" y="18"/>
                  </a:lnTo>
                  <a:lnTo>
                    <a:pt x="25" y="23"/>
                  </a:lnTo>
                  <a:lnTo>
                    <a:pt x="18" y="33"/>
                  </a:lnTo>
                  <a:lnTo>
                    <a:pt x="12" y="45"/>
                  </a:lnTo>
                  <a:lnTo>
                    <a:pt x="6" y="59"/>
                  </a:lnTo>
                  <a:lnTo>
                    <a:pt x="1" y="79"/>
                  </a:lnTo>
                  <a:lnTo>
                    <a:pt x="0" y="84"/>
                  </a:lnTo>
                  <a:lnTo>
                    <a:pt x="7" y="84"/>
                  </a:lnTo>
                  <a:lnTo>
                    <a:pt x="13" y="72"/>
                  </a:lnTo>
                  <a:lnTo>
                    <a:pt x="17" y="64"/>
                  </a:lnTo>
                  <a:lnTo>
                    <a:pt x="21" y="56"/>
                  </a:lnTo>
                  <a:lnTo>
                    <a:pt x="26" y="50"/>
                  </a:lnTo>
                  <a:lnTo>
                    <a:pt x="30" y="46"/>
                  </a:lnTo>
                  <a:lnTo>
                    <a:pt x="35" y="43"/>
                  </a:lnTo>
                  <a:lnTo>
                    <a:pt x="41" y="41"/>
                  </a:lnTo>
                  <a:lnTo>
                    <a:pt x="47" y="41"/>
                  </a:lnTo>
                  <a:lnTo>
                    <a:pt x="48" y="41"/>
                  </a:lnTo>
                  <a:lnTo>
                    <a:pt x="58" y="41"/>
                  </a:lnTo>
                  <a:lnTo>
                    <a:pt x="79" y="41"/>
                  </a:lnTo>
                  <a:lnTo>
                    <a:pt x="78" y="48"/>
                  </a:lnTo>
                  <a:lnTo>
                    <a:pt x="74" y="84"/>
                  </a:lnTo>
                  <a:lnTo>
                    <a:pt x="72" y="111"/>
                  </a:lnTo>
                  <a:lnTo>
                    <a:pt x="70" y="134"/>
                  </a:lnTo>
                  <a:lnTo>
                    <a:pt x="70" y="154"/>
                  </a:lnTo>
                  <a:lnTo>
                    <a:pt x="71" y="170"/>
                  </a:lnTo>
                  <a:lnTo>
                    <a:pt x="73" y="186"/>
                  </a:lnTo>
                  <a:lnTo>
                    <a:pt x="76" y="199"/>
                  </a:lnTo>
                  <a:lnTo>
                    <a:pt x="81" y="209"/>
                  </a:lnTo>
                  <a:lnTo>
                    <a:pt x="83" y="215"/>
                  </a:lnTo>
                  <a:lnTo>
                    <a:pt x="86" y="218"/>
                  </a:lnTo>
                  <a:lnTo>
                    <a:pt x="91" y="222"/>
                  </a:lnTo>
                  <a:lnTo>
                    <a:pt x="94" y="225"/>
                  </a:lnTo>
                  <a:lnTo>
                    <a:pt x="98" y="227"/>
                  </a:lnTo>
                  <a:lnTo>
                    <a:pt x="102" y="229"/>
                  </a:lnTo>
                  <a:lnTo>
                    <a:pt x="106" y="229"/>
                  </a:lnTo>
                  <a:lnTo>
                    <a:pt x="111" y="231"/>
                  </a:lnTo>
                  <a:lnTo>
                    <a:pt x="116" y="229"/>
                  </a:lnTo>
                  <a:lnTo>
                    <a:pt x="121" y="228"/>
                  </a:lnTo>
                  <a:lnTo>
                    <a:pt x="127" y="226"/>
                  </a:lnTo>
                  <a:lnTo>
                    <a:pt x="131" y="224"/>
                  </a:lnTo>
                  <a:lnTo>
                    <a:pt x="136" y="221"/>
                  </a:lnTo>
                  <a:lnTo>
                    <a:pt x="140" y="216"/>
                  </a:lnTo>
                  <a:lnTo>
                    <a:pt x="144" y="212"/>
                  </a:lnTo>
                  <a:lnTo>
                    <a:pt x="147" y="206"/>
                  </a:lnTo>
                  <a:lnTo>
                    <a:pt x="151" y="197"/>
                  </a:lnTo>
                  <a:lnTo>
                    <a:pt x="154" y="186"/>
                  </a:lnTo>
                  <a:lnTo>
                    <a:pt x="155" y="173"/>
                  </a:lnTo>
                  <a:lnTo>
                    <a:pt x="156" y="156"/>
                  </a:lnTo>
                  <a:lnTo>
                    <a:pt x="156" y="155"/>
                  </a:lnTo>
                  <a:lnTo>
                    <a:pt x="148" y="155"/>
                  </a:lnTo>
                  <a:lnTo>
                    <a:pt x="147" y="157"/>
                  </a:lnTo>
                  <a:lnTo>
                    <a:pt x="147" y="160"/>
                  </a:lnTo>
                  <a:lnTo>
                    <a:pt x="146" y="167"/>
                  </a:lnTo>
                  <a:lnTo>
                    <a:pt x="144" y="174"/>
                  </a:lnTo>
                  <a:lnTo>
                    <a:pt x="142" y="178"/>
                  </a:lnTo>
                  <a:lnTo>
                    <a:pt x="139" y="183"/>
                  </a:lnTo>
                  <a:lnTo>
                    <a:pt x="136" y="186"/>
                  </a:lnTo>
                  <a:lnTo>
                    <a:pt x="132" y="187"/>
                  </a:lnTo>
                  <a:lnTo>
                    <a:pt x="128" y="189"/>
                  </a:lnTo>
                  <a:lnTo>
                    <a:pt x="123" y="189"/>
                  </a:lnTo>
                  <a:lnTo>
                    <a:pt x="118" y="188"/>
                  </a:lnTo>
                  <a:lnTo>
                    <a:pt x="113" y="186"/>
                  </a:lnTo>
                  <a:lnTo>
                    <a:pt x="109" y="182"/>
                  </a:lnTo>
                  <a:lnTo>
                    <a:pt x="105" y="176"/>
                  </a:lnTo>
                  <a:lnTo>
                    <a:pt x="102" y="170"/>
                  </a:lnTo>
                  <a:lnTo>
                    <a:pt x="100" y="163"/>
                  </a:lnTo>
                  <a:lnTo>
                    <a:pt x="98" y="155"/>
                  </a:lnTo>
                  <a:lnTo>
                    <a:pt x="98" y="147"/>
                  </a:lnTo>
                  <a:lnTo>
                    <a:pt x="98" y="138"/>
                  </a:lnTo>
                  <a:lnTo>
                    <a:pt x="99" y="127"/>
                  </a:lnTo>
                  <a:lnTo>
                    <a:pt x="100" y="119"/>
                  </a:lnTo>
                  <a:lnTo>
                    <a:pt x="101" y="103"/>
                  </a:lnTo>
                  <a:lnTo>
                    <a:pt x="102" y="79"/>
                  </a:lnTo>
                  <a:lnTo>
                    <a:pt x="104" y="48"/>
                  </a:lnTo>
                  <a:lnTo>
                    <a:pt x="105" y="41"/>
                  </a:lnTo>
                  <a:lnTo>
                    <a:pt x="168" y="41"/>
                  </a:lnTo>
                  <a:lnTo>
                    <a:pt x="168"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3" name="Freeform 1057"/>
            <p:cNvSpPr>
              <a:spLocks/>
            </p:cNvSpPr>
            <p:nvPr/>
          </p:nvSpPr>
          <p:spPr bwMode="auto">
            <a:xfrm>
              <a:off x="2994026" y="5216525"/>
              <a:ext cx="65088" cy="46037"/>
            </a:xfrm>
            <a:custGeom>
              <a:avLst/>
              <a:gdLst>
                <a:gd name="T0" fmla="*/ 3144 w 207"/>
                <a:gd name="T1" fmla="*/ 5045 h 146"/>
                <a:gd name="T2" fmla="*/ 7546 w 207"/>
                <a:gd name="T3" fmla="*/ 5360 h 146"/>
                <a:gd name="T4" fmla="*/ 9433 w 207"/>
                <a:gd name="T5" fmla="*/ 6937 h 146"/>
                <a:gd name="T6" fmla="*/ 0 w 207"/>
                <a:gd name="T7" fmla="*/ 45406 h 146"/>
                <a:gd name="T8" fmla="*/ 10691 w 207"/>
                <a:gd name="T9" fmla="*/ 33424 h 146"/>
                <a:gd name="T10" fmla="*/ 14778 w 207"/>
                <a:gd name="T11" fmla="*/ 22388 h 146"/>
                <a:gd name="T12" fmla="*/ 21382 w 207"/>
                <a:gd name="T13" fmla="*/ 12928 h 146"/>
                <a:gd name="T14" fmla="*/ 27670 w 207"/>
                <a:gd name="T15" fmla="*/ 6306 h 146"/>
                <a:gd name="T16" fmla="*/ 30186 w 207"/>
                <a:gd name="T17" fmla="*/ 5360 h 146"/>
                <a:gd name="T18" fmla="*/ 32072 w 207"/>
                <a:gd name="T19" fmla="*/ 6937 h 146"/>
                <a:gd name="T20" fmla="*/ 30500 w 207"/>
                <a:gd name="T21" fmla="*/ 15135 h 146"/>
                <a:gd name="T22" fmla="*/ 30500 w 207"/>
                <a:gd name="T23" fmla="*/ 44145 h 146"/>
                <a:gd name="T24" fmla="*/ 33645 w 207"/>
                <a:gd name="T25" fmla="*/ 33424 h 146"/>
                <a:gd name="T26" fmla="*/ 37103 w 207"/>
                <a:gd name="T27" fmla="*/ 23964 h 146"/>
                <a:gd name="T28" fmla="*/ 44964 w 207"/>
                <a:gd name="T29" fmla="*/ 11667 h 146"/>
                <a:gd name="T30" fmla="*/ 50624 w 207"/>
                <a:gd name="T31" fmla="*/ 6306 h 146"/>
                <a:gd name="T32" fmla="*/ 53454 w 207"/>
                <a:gd name="T33" fmla="*/ 5676 h 146"/>
                <a:gd name="T34" fmla="*/ 55026 w 207"/>
                <a:gd name="T35" fmla="*/ 7883 h 146"/>
                <a:gd name="T36" fmla="*/ 48423 w 207"/>
                <a:gd name="T37" fmla="*/ 34685 h 146"/>
                <a:gd name="T38" fmla="*/ 47480 w 207"/>
                <a:gd name="T39" fmla="*/ 42884 h 146"/>
                <a:gd name="T40" fmla="*/ 48423 w 207"/>
                <a:gd name="T41" fmla="*/ 45091 h 146"/>
                <a:gd name="T42" fmla="*/ 50310 w 207"/>
                <a:gd name="T43" fmla="*/ 46037 h 146"/>
                <a:gd name="T44" fmla="*/ 54397 w 207"/>
                <a:gd name="T45" fmla="*/ 45722 h 146"/>
                <a:gd name="T46" fmla="*/ 59743 w 207"/>
                <a:gd name="T47" fmla="*/ 41938 h 146"/>
                <a:gd name="T48" fmla="*/ 65088 w 207"/>
                <a:gd name="T49" fmla="*/ 34370 h 146"/>
                <a:gd name="T50" fmla="*/ 60686 w 207"/>
                <a:gd name="T51" fmla="*/ 37208 h 146"/>
                <a:gd name="T52" fmla="*/ 55969 w 207"/>
                <a:gd name="T53" fmla="*/ 41307 h 146"/>
                <a:gd name="T54" fmla="*/ 55026 w 207"/>
                <a:gd name="T55" fmla="*/ 40361 h 146"/>
                <a:gd name="T56" fmla="*/ 56284 w 207"/>
                <a:gd name="T57" fmla="*/ 33424 h 146"/>
                <a:gd name="T58" fmla="*/ 62258 w 207"/>
                <a:gd name="T59" fmla="*/ 6622 h 146"/>
                <a:gd name="T60" fmla="*/ 61315 w 207"/>
                <a:gd name="T61" fmla="*/ 2838 h 146"/>
                <a:gd name="T62" fmla="*/ 59114 w 207"/>
                <a:gd name="T63" fmla="*/ 631 h 146"/>
                <a:gd name="T64" fmla="*/ 55026 w 207"/>
                <a:gd name="T65" fmla="*/ 315 h 146"/>
                <a:gd name="T66" fmla="*/ 48737 w 207"/>
                <a:gd name="T67" fmla="*/ 3784 h 146"/>
                <a:gd name="T68" fmla="*/ 42134 w 207"/>
                <a:gd name="T69" fmla="*/ 11352 h 146"/>
                <a:gd name="T70" fmla="*/ 36160 w 207"/>
                <a:gd name="T71" fmla="*/ 21127 h 146"/>
                <a:gd name="T72" fmla="*/ 38047 w 207"/>
                <a:gd name="T73" fmla="*/ 13244 h 146"/>
                <a:gd name="T74" fmla="*/ 39304 w 207"/>
                <a:gd name="T75" fmla="*/ 5991 h 146"/>
                <a:gd name="T76" fmla="*/ 38675 w 207"/>
                <a:gd name="T77" fmla="*/ 2523 h 146"/>
                <a:gd name="T78" fmla="*/ 36474 w 207"/>
                <a:gd name="T79" fmla="*/ 315 h 146"/>
                <a:gd name="T80" fmla="*/ 32072 w 207"/>
                <a:gd name="T81" fmla="*/ 315 h 146"/>
                <a:gd name="T82" fmla="*/ 23897 w 207"/>
                <a:gd name="T83" fmla="*/ 6306 h 146"/>
                <a:gd name="T84" fmla="*/ 14150 w 207"/>
                <a:gd name="T85" fmla="*/ 20181 h 146"/>
                <a:gd name="T86" fmla="*/ 18237 w 207"/>
                <a:gd name="T87" fmla="*/ 0 h 1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7" h="146">
                  <a:moveTo>
                    <a:pt x="58" y="0"/>
                  </a:moveTo>
                  <a:lnTo>
                    <a:pt x="10" y="10"/>
                  </a:lnTo>
                  <a:lnTo>
                    <a:pt x="10" y="16"/>
                  </a:lnTo>
                  <a:lnTo>
                    <a:pt x="14" y="16"/>
                  </a:lnTo>
                  <a:lnTo>
                    <a:pt x="18" y="16"/>
                  </a:lnTo>
                  <a:lnTo>
                    <a:pt x="24" y="17"/>
                  </a:lnTo>
                  <a:lnTo>
                    <a:pt x="27" y="18"/>
                  </a:lnTo>
                  <a:lnTo>
                    <a:pt x="29" y="20"/>
                  </a:lnTo>
                  <a:lnTo>
                    <a:pt x="30" y="22"/>
                  </a:lnTo>
                  <a:lnTo>
                    <a:pt x="29" y="30"/>
                  </a:lnTo>
                  <a:lnTo>
                    <a:pt x="26" y="40"/>
                  </a:lnTo>
                  <a:lnTo>
                    <a:pt x="0" y="144"/>
                  </a:lnTo>
                  <a:lnTo>
                    <a:pt x="24" y="144"/>
                  </a:lnTo>
                  <a:lnTo>
                    <a:pt x="24" y="140"/>
                  </a:lnTo>
                  <a:lnTo>
                    <a:pt x="34" y="106"/>
                  </a:lnTo>
                  <a:lnTo>
                    <a:pt x="38" y="94"/>
                  </a:lnTo>
                  <a:lnTo>
                    <a:pt x="42" y="82"/>
                  </a:lnTo>
                  <a:lnTo>
                    <a:pt x="47" y="71"/>
                  </a:lnTo>
                  <a:lnTo>
                    <a:pt x="52" y="61"/>
                  </a:lnTo>
                  <a:lnTo>
                    <a:pt x="59" y="52"/>
                  </a:lnTo>
                  <a:lnTo>
                    <a:pt x="68" y="41"/>
                  </a:lnTo>
                  <a:lnTo>
                    <a:pt x="76" y="30"/>
                  </a:lnTo>
                  <a:lnTo>
                    <a:pt x="84" y="23"/>
                  </a:lnTo>
                  <a:lnTo>
                    <a:pt x="88" y="20"/>
                  </a:lnTo>
                  <a:lnTo>
                    <a:pt x="91" y="19"/>
                  </a:lnTo>
                  <a:lnTo>
                    <a:pt x="94" y="18"/>
                  </a:lnTo>
                  <a:lnTo>
                    <a:pt x="96" y="17"/>
                  </a:lnTo>
                  <a:lnTo>
                    <a:pt x="100" y="18"/>
                  </a:lnTo>
                  <a:lnTo>
                    <a:pt x="101" y="19"/>
                  </a:lnTo>
                  <a:lnTo>
                    <a:pt x="102" y="22"/>
                  </a:lnTo>
                  <a:lnTo>
                    <a:pt x="103" y="26"/>
                  </a:lnTo>
                  <a:lnTo>
                    <a:pt x="102" y="33"/>
                  </a:lnTo>
                  <a:lnTo>
                    <a:pt x="97" y="48"/>
                  </a:lnTo>
                  <a:lnTo>
                    <a:pt x="74" y="144"/>
                  </a:lnTo>
                  <a:lnTo>
                    <a:pt x="96" y="144"/>
                  </a:lnTo>
                  <a:lnTo>
                    <a:pt x="97" y="140"/>
                  </a:lnTo>
                  <a:lnTo>
                    <a:pt x="102" y="125"/>
                  </a:lnTo>
                  <a:lnTo>
                    <a:pt x="105" y="114"/>
                  </a:lnTo>
                  <a:lnTo>
                    <a:pt x="107" y="106"/>
                  </a:lnTo>
                  <a:lnTo>
                    <a:pt x="108" y="103"/>
                  </a:lnTo>
                  <a:lnTo>
                    <a:pt x="112" y="89"/>
                  </a:lnTo>
                  <a:lnTo>
                    <a:pt x="118" y="76"/>
                  </a:lnTo>
                  <a:lnTo>
                    <a:pt x="124" y="62"/>
                  </a:lnTo>
                  <a:lnTo>
                    <a:pt x="131" y="51"/>
                  </a:lnTo>
                  <a:lnTo>
                    <a:pt x="143" y="37"/>
                  </a:lnTo>
                  <a:lnTo>
                    <a:pt x="153" y="27"/>
                  </a:lnTo>
                  <a:lnTo>
                    <a:pt x="157" y="22"/>
                  </a:lnTo>
                  <a:lnTo>
                    <a:pt x="161" y="20"/>
                  </a:lnTo>
                  <a:lnTo>
                    <a:pt x="165" y="18"/>
                  </a:lnTo>
                  <a:lnTo>
                    <a:pt x="168" y="17"/>
                  </a:lnTo>
                  <a:lnTo>
                    <a:pt x="170" y="18"/>
                  </a:lnTo>
                  <a:lnTo>
                    <a:pt x="172" y="19"/>
                  </a:lnTo>
                  <a:lnTo>
                    <a:pt x="173" y="21"/>
                  </a:lnTo>
                  <a:lnTo>
                    <a:pt x="175" y="25"/>
                  </a:lnTo>
                  <a:lnTo>
                    <a:pt x="173" y="32"/>
                  </a:lnTo>
                  <a:lnTo>
                    <a:pt x="170" y="45"/>
                  </a:lnTo>
                  <a:lnTo>
                    <a:pt x="154" y="110"/>
                  </a:lnTo>
                  <a:lnTo>
                    <a:pt x="152" y="125"/>
                  </a:lnTo>
                  <a:lnTo>
                    <a:pt x="151" y="133"/>
                  </a:lnTo>
                  <a:lnTo>
                    <a:pt x="151" y="136"/>
                  </a:lnTo>
                  <a:lnTo>
                    <a:pt x="152" y="138"/>
                  </a:lnTo>
                  <a:lnTo>
                    <a:pt x="153" y="140"/>
                  </a:lnTo>
                  <a:lnTo>
                    <a:pt x="154" y="143"/>
                  </a:lnTo>
                  <a:lnTo>
                    <a:pt x="156" y="145"/>
                  </a:lnTo>
                  <a:lnTo>
                    <a:pt x="158" y="146"/>
                  </a:lnTo>
                  <a:lnTo>
                    <a:pt x="160" y="146"/>
                  </a:lnTo>
                  <a:lnTo>
                    <a:pt x="163" y="146"/>
                  </a:lnTo>
                  <a:lnTo>
                    <a:pt x="169" y="146"/>
                  </a:lnTo>
                  <a:lnTo>
                    <a:pt x="173" y="145"/>
                  </a:lnTo>
                  <a:lnTo>
                    <a:pt x="179" y="142"/>
                  </a:lnTo>
                  <a:lnTo>
                    <a:pt x="184" y="138"/>
                  </a:lnTo>
                  <a:lnTo>
                    <a:pt x="190" y="133"/>
                  </a:lnTo>
                  <a:lnTo>
                    <a:pt x="195" y="127"/>
                  </a:lnTo>
                  <a:lnTo>
                    <a:pt x="201" y="119"/>
                  </a:lnTo>
                  <a:lnTo>
                    <a:pt x="207" y="109"/>
                  </a:lnTo>
                  <a:lnTo>
                    <a:pt x="203" y="106"/>
                  </a:lnTo>
                  <a:lnTo>
                    <a:pt x="201" y="108"/>
                  </a:lnTo>
                  <a:lnTo>
                    <a:pt x="193" y="118"/>
                  </a:lnTo>
                  <a:lnTo>
                    <a:pt x="187" y="126"/>
                  </a:lnTo>
                  <a:lnTo>
                    <a:pt x="182" y="129"/>
                  </a:lnTo>
                  <a:lnTo>
                    <a:pt x="178" y="131"/>
                  </a:lnTo>
                  <a:lnTo>
                    <a:pt x="177" y="130"/>
                  </a:lnTo>
                  <a:lnTo>
                    <a:pt x="176" y="130"/>
                  </a:lnTo>
                  <a:lnTo>
                    <a:pt x="175" y="128"/>
                  </a:lnTo>
                  <a:lnTo>
                    <a:pt x="173" y="127"/>
                  </a:lnTo>
                  <a:lnTo>
                    <a:pt x="176" y="119"/>
                  </a:lnTo>
                  <a:lnTo>
                    <a:pt x="179" y="106"/>
                  </a:lnTo>
                  <a:lnTo>
                    <a:pt x="194" y="44"/>
                  </a:lnTo>
                  <a:lnTo>
                    <a:pt x="197" y="30"/>
                  </a:lnTo>
                  <a:lnTo>
                    <a:pt x="198" y="21"/>
                  </a:lnTo>
                  <a:lnTo>
                    <a:pt x="198" y="17"/>
                  </a:lnTo>
                  <a:lnTo>
                    <a:pt x="197" y="12"/>
                  </a:lnTo>
                  <a:lnTo>
                    <a:pt x="195" y="9"/>
                  </a:lnTo>
                  <a:lnTo>
                    <a:pt x="193" y="6"/>
                  </a:lnTo>
                  <a:lnTo>
                    <a:pt x="191" y="3"/>
                  </a:lnTo>
                  <a:lnTo>
                    <a:pt x="188" y="2"/>
                  </a:lnTo>
                  <a:lnTo>
                    <a:pt x="184" y="1"/>
                  </a:lnTo>
                  <a:lnTo>
                    <a:pt x="181" y="0"/>
                  </a:lnTo>
                  <a:lnTo>
                    <a:pt x="175" y="1"/>
                  </a:lnTo>
                  <a:lnTo>
                    <a:pt x="168" y="3"/>
                  </a:lnTo>
                  <a:lnTo>
                    <a:pt x="161" y="8"/>
                  </a:lnTo>
                  <a:lnTo>
                    <a:pt x="155" y="12"/>
                  </a:lnTo>
                  <a:lnTo>
                    <a:pt x="148" y="19"/>
                  </a:lnTo>
                  <a:lnTo>
                    <a:pt x="141" y="27"/>
                  </a:lnTo>
                  <a:lnTo>
                    <a:pt x="134" y="36"/>
                  </a:lnTo>
                  <a:lnTo>
                    <a:pt x="127" y="46"/>
                  </a:lnTo>
                  <a:lnTo>
                    <a:pt x="117" y="62"/>
                  </a:lnTo>
                  <a:lnTo>
                    <a:pt x="115" y="67"/>
                  </a:lnTo>
                  <a:lnTo>
                    <a:pt x="116" y="64"/>
                  </a:lnTo>
                  <a:lnTo>
                    <a:pt x="117" y="61"/>
                  </a:lnTo>
                  <a:lnTo>
                    <a:pt x="121" y="42"/>
                  </a:lnTo>
                  <a:lnTo>
                    <a:pt x="124" y="31"/>
                  </a:lnTo>
                  <a:lnTo>
                    <a:pt x="125" y="25"/>
                  </a:lnTo>
                  <a:lnTo>
                    <a:pt x="125" y="19"/>
                  </a:lnTo>
                  <a:lnTo>
                    <a:pt x="125" y="15"/>
                  </a:lnTo>
                  <a:lnTo>
                    <a:pt x="124" y="11"/>
                  </a:lnTo>
                  <a:lnTo>
                    <a:pt x="123" y="8"/>
                  </a:lnTo>
                  <a:lnTo>
                    <a:pt x="121" y="6"/>
                  </a:lnTo>
                  <a:lnTo>
                    <a:pt x="118" y="3"/>
                  </a:lnTo>
                  <a:lnTo>
                    <a:pt x="116" y="1"/>
                  </a:lnTo>
                  <a:lnTo>
                    <a:pt x="112" y="1"/>
                  </a:lnTo>
                  <a:lnTo>
                    <a:pt x="109" y="0"/>
                  </a:lnTo>
                  <a:lnTo>
                    <a:pt x="102" y="1"/>
                  </a:lnTo>
                  <a:lnTo>
                    <a:pt x="95" y="5"/>
                  </a:lnTo>
                  <a:lnTo>
                    <a:pt x="86" y="11"/>
                  </a:lnTo>
                  <a:lnTo>
                    <a:pt x="76" y="20"/>
                  </a:lnTo>
                  <a:lnTo>
                    <a:pt x="68" y="29"/>
                  </a:lnTo>
                  <a:lnTo>
                    <a:pt x="61" y="39"/>
                  </a:lnTo>
                  <a:lnTo>
                    <a:pt x="45" y="64"/>
                  </a:lnTo>
                  <a:lnTo>
                    <a:pt x="43" y="67"/>
                  </a:lnTo>
                  <a:lnTo>
                    <a:pt x="59" y="1"/>
                  </a:lnTo>
                  <a:lnTo>
                    <a:pt x="58"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4" name="Freeform 1058"/>
            <p:cNvSpPr>
              <a:spLocks/>
            </p:cNvSpPr>
            <p:nvPr/>
          </p:nvSpPr>
          <p:spPr bwMode="auto">
            <a:xfrm>
              <a:off x="3154363" y="4756150"/>
              <a:ext cx="52388" cy="73025"/>
            </a:xfrm>
            <a:custGeom>
              <a:avLst/>
              <a:gdLst>
                <a:gd name="T0" fmla="*/ 21205 w 168"/>
                <a:gd name="T1" fmla="*/ 0 h 230"/>
                <a:gd name="T2" fmla="*/ 14344 w 168"/>
                <a:gd name="T3" fmla="*/ 1905 h 230"/>
                <a:gd name="T4" fmla="*/ 10914 w 168"/>
                <a:gd name="T5" fmla="*/ 4445 h 230"/>
                <a:gd name="T6" fmla="*/ 7796 w 168"/>
                <a:gd name="T7" fmla="*/ 7620 h 230"/>
                <a:gd name="T8" fmla="*/ 3742 w 168"/>
                <a:gd name="T9" fmla="*/ 14288 h 230"/>
                <a:gd name="T10" fmla="*/ 624 w 168"/>
                <a:gd name="T11" fmla="*/ 25083 h 230"/>
                <a:gd name="T12" fmla="*/ 2495 w 168"/>
                <a:gd name="T13" fmla="*/ 26670 h 230"/>
                <a:gd name="T14" fmla="*/ 5613 w 168"/>
                <a:gd name="T15" fmla="*/ 20320 h 230"/>
                <a:gd name="T16" fmla="*/ 8108 w 168"/>
                <a:gd name="T17" fmla="*/ 16193 h 230"/>
                <a:gd name="T18" fmla="*/ 11226 w 168"/>
                <a:gd name="T19" fmla="*/ 13653 h 230"/>
                <a:gd name="T20" fmla="*/ 14968 w 168"/>
                <a:gd name="T21" fmla="*/ 13335 h 230"/>
                <a:gd name="T22" fmla="*/ 18398 w 168"/>
                <a:gd name="T23" fmla="*/ 13335 h 230"/>
                <a:gd name="T24" fmla="*/ 24635 w 168"/>
                <a:gd name="T25" fmla="*/ 15558 h 230"/>
                <a:gd name="T26" fmla="*/ 22452 w 168"/>
                <a:gd name="T27" fmla="*/ 35560 h 230"/>
                <a:gd name="T28" fmla="*/ 22140 w 168"/>
                <a:gd name="T29" fmla="*/ 48578 h 230"/>
                <a:gd name="T30" fmla="*/ 22764 w 168"/>
                <a:gd name="T31" fmla="*/ 59055 h 230"/>
                <a:gd name="T32" fmla="*/ 25259 w 168"/>
                <a:gd name="T33" fmla="*/ 66675 h 230"/>
                <a:gd name="T34" fmla="*/ 27130 w 168"/>
                <a:gd name="T35" fmla="*/ 69533 h 230"/>
                <a:gd name="T36" fmla="*/ 29624 w 168"/>
                <a:gd name="T37" fmla="*/ 71755 h 230"/>
                <a:gd name="T38" fmla="*/ 32119 w 168"/>
                <a:gd name="T39" fmla="*/ 72708 h 230"/>
                <a:gd name="T40" fmla="*/ 34925 w 168"/>
                <a:gd name="T41" fmla="*/ 73025 h 230"/>
                <a:gd name="T42" fmla="*/ 38044 w 168"/>
                <a:gd name="T43" fmla="*/ 72708 h 230"/>
                <a:gd name="T44" fmla="*/ 41162 w 168"/>
                <a:gd name="T45" fmla="*/ 71438 h 230"/>
                <a:gd name="T46" fmla="*/ 43969 w 168"/>
                <a:gd name="T47" fmla="*/ 68898 h 230"/>
                <a:gd name="T48" fmla="*/ 46151 w 168"/>
                <a:gd name="T49" fmla="*/ 65723 h 230"/>
                <a:gd name="T50" fmla="*/ 48022 w 168"/>
                <a:gd name="T51" fmla="*/ 59373 h 230"/>
                <a:gd name="T52" fmla="*/ 48646 w 168"/>
                <a:gd name="T53" fmla="*/ 49848 h 230"/>
                <a:gd name="T54" fmla="*/ 46463 w 168"/>
                <a:gd name="T55" fmla="*/ 49213 h 230"/>
                <a:gd name="T56" fmla="*/ 46151 w 168"/>
                <a:gd name="T57" fmla="*/ 50800 h 230"/>
                <a:gd name="T58" fmla="*/ 44904 w 168"/>
                <a:gd name="T59" fmla="*/ 54928 h 230"/>
                <a:gd name="T60" fmla="*/ 43657 w 168"/>
                <a:gd name="T61" fmla="*/ 57785 h 230"/>
                <a:gd name="T62" fmla="*/ 41474 w 168"/>
                <a:gd name="T63" fmla="*/ 59690 h 230"/>
                <a:gd name="T64" fmla="*/ 38667 w 168"/>
                <a:gd name="T65" fmla="*/ 60325 h 230"/>
                <a:gd name="T66" fmla="*/ 35549 w 168"/>
                <a:gd name="T67" fmla="*/ 59055 h 230"/>
                <a:gd name="T68" fmla="*/ 33054 w 168"/>
                <a:gd name="T69" fmla="*/ 56198 h 230"/>
                <a:gd name="T70" fmla="*/ 31495 w 168"/>
                <a:gd name="T71" fmla="*/ 51753 h 230"/>
                <a:gd name="T72" fmla="*/ 30560 w 168"/>
                <a:gd name="T73" fmla="*/ 46990 h 230"/>
                <a:gd name="T74" fmla="*/ 31183 w 168"/>
                <a:gd name="T75" fmla="*/ 40640 h 230"/>
                <a:gd name="T76" fmla="*/ 31807 w 168"/>
                <a:gd name="T77" fmla="*/ 32703 h 230"/>
                <a:gd name="T78" fmla="*/ 32742 w 168"/>
                <a:gd name="T79" fmla="*/ 15558 h 230"/>
                <a:gd name="T80" fmla="*/ 52388 w 168"/>
                <a:gd name="T81" fmla="*/ 13335 h 2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8" h="230">
                  <a:moveTo>
                    <a:pt x="168" y="0"/>
                  </a:moveTo>
                  <a:lnTo>
                    <a:pt x="68" y="0"/>
                  </a:lnTo>
                  <a:lnTo>
                    <a:pt x="58" y="2"/>
                  </a:lnTo>
                  <a:lnTo>
                    <a:pt x="46" y="6"/>
                  </a:lnTo>
                  <a:lnTo>
                    <a:pt x="40" y="10"/>
                  </a:lnTo>
                  <a:lnTo>
                    <a:pt x="35" y="14"/>
                  </a:lnTo>
                  <a:lnTo>
                    <a:pt x="30" y="19"/>
                  </a:lnTo>
                  <a:lnTo>
                    <a:pt x="25" y="24"/>
                  </a:lnTo>
                  <a:lnTo>
                    <a:pt x="19" y="33"/>
                  </a:lnTo>
                  <a:lnTo>
                    <a:pt x="12" y="45"/>
                  </a:lnTo>
                  <a:lnTo>
                    <a:pt x="7" y="60"/>
                  </a:lnTo>
                  <a:lnTo>
                    <a:pt x="2" y="79"/>
                  </a:lnTo>
                  <a:lnTo>
                    <a:pt x="0" y="84"/>
                  </a:lnTo>
                  <a:lnTo>
                    <a:pt x="8" y="84"/>
                  </a:lnTo>
                  <a:lnTo>
                    <a:pt x="12" y="73"/>
                  </a:lnTo>
                  <a:lnTo>
                    <a:pt x="18" y="64"/>
                  </a:lnTo>
                  <a:lnTo>
                    <a:pt x="22" y="57"/>
                  </a:lnTo>
                  <a:lnTo>
                    <a:pt x="26" y="51"/>
                  </a:lnTo>
                  <a:lnTo>
                    <a:pt x="31" y="47"/>
                  </a:lnTo>
                  <a:lnTo>
                    <a:pt x="36" y="43"/>
                  </a:lnTo>
                  <a:lnTo>
                    <a:pt x="42" y="42"/>
                  </a:lnTo>
                  <a:lnTo>
                    <a:pt x="48" y="42"/>
                  </a:lnTo>
                  <a:lnTo>
                    <a:pt x="49" y="42"/>
                  </a:lnTo>
                  <a:lnTo>
                    <a:pt x="59" y="42"/>
                  </a:lnTo>
                  <a:lnTo>
                    <a:pt x="79" y="42"/>
                  </a:lnTo>
                  <a:lnTo>
                    <a:pt x="79" y="49"/>
                  </a:lnTo>
                  <a:lnTo>
                    <a:pt x="75" y="84"/>
                  </a:lnTo>
                  <a:lnTo>
                    <a:pt x="72" y="112"/>
                  </a:lnTo>
                  <a:lnTo>
                    <a:pt x="71" y="133"/>
                  </a:lnTo>
                  <a:lnTo>
                    <a:pt x="71" y="153"/>
                  </a:lnTo>
                  <a:lnTo>
                    <a:pt x="71" y="171"/>
                  </a:lnTo>
                  <a:lnTo>
                    <a:pt x="73" y="186"/>
                  </a:lnTo>
                  <a:lnTo>
                    <a:pt x="77" y="199"/>
                  </a:lnTo>
                  <a:lnTo>
                    <a:pt x="81" y="210"/>
                  </a:lnTo>
                  <a:lnTo>
                    <a:pt x="84" y="215"/>
                  </a:lnTo>
                  <a:lnTo>
                    <a:pt x="87" y="219"/>
                  </a:lnTo>
                  <a:lnTo>
                    <a:pt x="90" y="222"/>
                  </a:lnTo>
                  <a:lnTo>
                    <a:pt x="95" y="226"/>
                  </a:lnTo>
                  <a:lnTo>
                    <a:pt x="99" y="228"/>
                  </a:lnTo>
                  <a:lnTo>
                    <a:pt x="103" y="229"/>
                  </a:lnTo>
                  <a:lnTo>
                    <a:pt x="107" y="230"/>
                  </a:lnTo>
                  <a:lnTo>
                    <a:pt x="112" y="230"/>
                  </a:lnTo>
                  <a:lnTo>
                    <a:pt x="117" y="230"/>
                  </a:lnTo>
                  <a:lnTo>
                    <a:pt x="122" y="229"/>
                  </a:lnTo>
                  <a:lnTo>
                    <a:pt x="126" y="227"/>
                  </a:lnTo>
                  <a:lnTo>
                    <a:pt x="132" y="225"/>
                  </a:lnTo>
                  <a:lnTo>
                    <a:pt x="137" y="220"/>
                  </a:lnTo>
                  <a:lnTo>
                    <a:pt x="141" y="217"/>
                  </a:lnTo>
                  <a:lnTo>
                    <a:pt x="145" y="212"/>
                  </a:lnTo>
                  <a:lnTo>
                    <a:pt x="148" y="207"/>
                  </a:lnTo>
                  <a:lnTo>
                    <a:pt x="152" y="197"/>
                  </a:lnTo>
                  <a:lnTo>
                    <a:pt x="154" y="187"/>
                  </a:lnTo>
                  <a:lnTo>
                    <a:pt x="156" y="173"/>
                  </a:lnTo>
                  <a:lnTo>
                    <a:pt x="156" y="157"/>
                  </a:lnTo>
                  <a:lnTo>
                    <a:pt x="156" y="155"/>
                  </a:lnTo>
                  <a:lnTo>
                    <a:pt x="149" y="155"/>
                  </a:lnTo>
                  <a:lnTo>
                    <a:pt x="148" y="158"/>
                  </a:lnTo>
                  <a:lnTo>
                    <a:pt x="148" y="160"/>
                  </a:lnTo>
                  <a:lnTo>
                    <a:pt x="146" y="168"/>
                  </a:lnTo>
                  <a:lnTo>
                    <a:pt x="144" y="173"/>
                  </a:lnTo>
                  <a:lnTo>
                    <a:pt x="142" y="179"/>
                  </a:lnTo>
                  <a:lnTo>
                    <a:pt x="140" y="182"/>
                  </a:lnTo>
                  <a:lnTo>
                    <a:pt x="137" y="186"/>
                  </a:lnTo>
                  <a:lnTo>
                    <a:pt x="133" y="188"/>
                  </a:lnTo>
                  <a:lnTo>
                    <a:pt x="128" y="189"/>
                  </a:lnTo>
                  <a:lnTo>
                    <a:pt x="124" y="190"/>
                  </a:lnTo>
                  <a:lnTo>
                    <a:pt x="119" y="189"/>
                  </a:lnTo>
                  <a:lnTo>
                    <a:pt x="114" y="186"/>
                  </a:lnTo>
                  <a:lnTo>
                    <a:pt x="110" y="182"/>
                  </a:lnTo>
                  <a:lnTo>
                    <a:pt x="106" y="177"/>
                  </a:lnTo>
                  <a:lnTo>
                    <a:pt x="103" y="170"/>
                  </a:lnTo>
                  <a:lnTo>
                    <a:pt x="101" y="163"/>
                  </a:lnTo>
                  <a:lnTo>
                    <a:pt x="99" y="156"/>
                  </a:lnTo>
                  <a:lnTo>
                    <a:pt x="98" y="148"/>
                  </a:lnTo>
                  <a:lnTo>
                    <a:pt x="99" y="139"/>
                  </a:lnTo>
                  <a:lnTo>
                    <a:pt x="100" y="128"/>
                  </a:lnTo>
                  <a:lnTo>
                    <a:pt x="100" y="119"/>
                  </a:lnTo>
                  <a:lnTo>
                    <a:pt x="102" y="103"/>
                  </a:lnTo>
                  <a:lnTo>
                    <a:pt x="103" y="80"/>
                  </a:lnTo>
                  <a:lnTo>
                    <a:pt x="105" y="49"/>
                  </a:lnTo>
                  <a:lnTo>
                    <a:pt x="105" y="42"/>
                  </a:lnTo>
                  <a:lnTo>
                    <a:pt x="168" y="42"/>
                  </a:lnTo>
                  <a:lnTo>
                    <a:pt x="168"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5" name="Freeform 1059"/>
            <p:cNvSpPr>
              <a:spLocks/>
            </p:cNvSpPr>
            <p:nvPr/>
          </p:nvSpPr>
          <p:spPr bwMode="auto">
            <a:xfrm>
              <a:off x="5110163" y="4191000"/>
              <a:ext cx="58738" cy="96837"/>
            </a:xfrm>
            <a:custGeom>
              <a:avLst/>
              <a:gdLst>
                <a:gd name="T0" fmla="*/ 33200 w 184"/>
                <a:gd name="T1" fmla="*/ 629 h 308"/>
                <a:gd name="T2" fmla="*/ 28731 w 184"/>
                <a:gd name="T3" fmla="*/ 943 h 308"/>
                <a:gd name="T4" fmla="*/ 18515 w 184"/>
                <a:gd name="T5" fmla="*/ 2830 h 308"/>
                <a:gd name="T6" fmla="*/ 11811 w 184"/>
                <a:gd name="T7" fmla="*/ 5974 h 308"/>
                <a:gd name="T8" fmla="*/ 16919 w 184"/>
                <a:gd name="T9" fmla="*/ 6288 h 308"/>
                <a:gd name="T10" fmla="*/ 19792 w 184"/>
                <a:gd name="T11" fmla="*/ 7231 h 308"/>
                <a:gd name="T12" fmla="*/ 20750 w 184"/>
                <a:gd name="T13" fmla="*/ 8489 h 308"/>
                <a:gd name="T14" fmla="*/ 20750 w 184"/>
                <a:gd name="T15" fmla="*/ 11004 h 308"/>
                <a:gd name="T16" fmla="*/ 0 w 184"/>
                <a:gd name="T17" fmla="*/ 95579 h 308"/>
                <a:gd name="T18" fmla="*/ 16281 w 184"/>
                <a:gd name="T19" fmla="*/ 70427 h 308"/>
                <a:gd name="T20" fmla="*/ 22027 w 184"/>
                <a:gd name="T21" fmla="*/ 67283 h 308"/>
                <a:gd name="T22" fmla="*/ 22665 w 184"/>
                <a:gd name="T23" fmla="*/ 69484 h 308"/>
                <a:gd name="T24" fmla="*/ 24900 w 184"/>
                <a:gd name="T25" fmla="*/ 74514 h 308"/>
                <a:gd name="T26" fmla="*/ 28411 w 184"/>
                <a:gd name="T27" fmla="*/ 83318 h 308"/>
                <a:gd name="T28" fmla="*/ 31923 w 184"/>
                <a:gd name="T29" fmla="*/ 90549 h 308"/>
                <a:gd name="T30" fmla="*/ 35115 w 184"/>
                <a:gd name="T31" fmla="*/ 94951 h 308"/>
                <a:gd name="T32" fmla="*/ 38307 w 184"/>
                <a:gd name="T33" fmla="*/ 96837 h 308"/>
                <a:gd name="T34" fmla="*/ 41819 w 184"/>
                <a:gd name="T35" fmla="*/ 96837 h 308"/>
                <a:gd name="T36" fmla="*/ 45011 w 184"/>
                <a:gd name="T37" fmla="*/ 95265 h 308"/>
                <a:gd name="T38" fmla="*/ 48203 w 184"/>
                <a:gd name="T39" fmla="*/ 92121 h 308"/>
                <a:gd name="T40" fmla="*/ 52034 w 184"/>
                <a:gd name="T41" fmla="*/ 86776 h 308"/>
                <a:gd name="T42" fmla="*/ 54588 w 184"/>
                <a:gd name="T43" fmla="*/ 82060 h 308"/>
                <a:gd name="T44" fmla="*/ 52034 w 184"/>
                <a:gd name="T45" fmla="*/ 81117 h 308"/>
                <a:gd name="T46" fmla="*/ 49161 w 184"/>
                <a:gd name="T47" fmla="*/ 85833 h 308"/>
                <a:gd name="T48" fmla="*/ 46927 w 184"/>
                <a:gd name="T49" fmla="*/ 88977 h 308"/>
                <a:gd name="T50" fmla="*/ 45330 w 184"/>
                <a:gd name="T51" fmla="*/ 89606 h 308"/>
                <a:gd name="T52" fmla="*/ 43734 w 184"/>
                <a:gd name="T53" fmla="*/ 89606 h 308"/>
                <a:gd name="T54" fmla="*/ 42457 w 184"/>
                <a:gd name="T55" fmla="*/ 88662 h 308"/>
                <a:gd name="T56" fmla="*/ 40223 w 184"/>
                <a:gd name="T57" fmla="*/ 85518 h 308"/>
                <a:gd name="T58" fmla="*/ 33838 w 184"/>
                <a:gd name="T59" fmla="*/ 71056 h 308"/>
                <a:gd name="T60" fmla="*/ 29369 w 184"/>
                <a:gd name="T61" fmla="*/ 59423 h 308"/>
                <a:gd name="T62" fmla="*/ 35434 w 184"/>
                <a:gd name="T63" fmla="*/ 53449 h 308"/>
                <a:gd name="T64" fmla="*/ 40542 w 184"/>
                <a:gd name="T65" fmla="*/ 49047 h 308"/>
                <a:gd name="T66" fmla="*/ 48842 w 184"/>
                <a:gd name="T67" fmla="*/ 42130 h 308"/>
                <a:gd name="T68" fmla="*/ 53950 w 184"/>
                <a:gd name="T69" fmla="*/ 39301 h 308"/>
                <a:gd name="T70" fmla="*/ 58738 w 184"/>
                <a:gd name="T71" fmla="*/ 37729 h 308"/>
                <a:gd name="T72" fmla="*/ 34477 w 184"/>
                <a:gd name="T73" fmla="*/ 35842 h 308"/>
                <a:gd name="T74" fmla="*/ 34796 w 184"/>
                <a:gd name="T75" fmla="*/ 38043 h 308"/>
                <a:gd name="T76" fmla="*/ 40542 w 184"/>
                <a:gd name="T77" fmla="*/ 38358 h 308"/>
                <a:gd name="T78" fmla="*/ 41500 w 184"/>
                <a:gd name="T79" fmla="*/ 39301 h 308"/>
                <a:gd name="T80" fmla="*/ 41819 w 184"/>
                <a:gd name="T81" fmla="*/ 40558 h 308"/>
                <a:gd name="T82" fmla="*/ 41180 w 184"/>
                <a:gd name="T83" fmla="*/ 42445 h 308"/>
                <a:gd name="T84" fmla="*/ 39265 w 184"/>
                <a:gd name="T85" fmla="*/ 45274 h 308"/>
                <a:gd name="T86" fmla="*/ 31284 w 184"/>
                <a:gd name="T87" fmla="*/ 52820 h 308"/>
                <a:gd name="T88" fmla="*/ 20750 w 184"/>
                <a:gd name="T89" fmla="*/ 61938 h 308"/>
                <a:gd name="T90" fmla="*/ 17877 w 184"/>
                <a:gd name="T91" fmla="*/ 64139 h 30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84" h="308">
                  <a:moveTo>
                    <a:pt x="56" y="204"/>
                  </a:moveTo>
                  <a:lnTo>
                    <a:pt x="104" y="2"/>
                  </a:lnTo>
                  <a:lnTo>
                    <a:pt x="102" y="0"/>
                  </a:lnTo>
                  <a:lnTo>
                    <a:pt x="90" y="3"/>
                  </a:lnTo>
                  <a:lnTo>
                    <a:pt x="75" y="7"/>
                  </a:lnTo>
                  <a:lnTo>
                    <a:pt x="58" y="9"/>
                  </a:lnTo>
                  <a:lnTo>
                    <a:pt x="37" y="12"/>
                  </a:lnTo>
                  <a:lnTo>
                    <a:pt x="37" y="19"/>
                  </a:lnTo>
                  <a:lnTo>
                    <a:pt x="41" y="19"/>
                  </a:lnTo>
                  <a:lnTo>
                    <a:pt x="53" y="20"/>
                  </a:lnTo>
                  <a:lnTo>
                    <a:pt x="60" y="22"/>
                  </a:lnTo>
                  <a:lnTo>
                    <a:pt x="62" y="23"/>
                  </a:lnTo>
                  <a:lnTo>
                    <a:pt x="64" y="24"/>
                  </a:lnTo>
                  <a:lnTo>
                    <a:pt x="65" y="27"/>
                  </a:lnTo>
                  <a:lnTo>
                    <a:pt x="66" y="30"/>
                  </a:lnTo>
                  <a:lnTo>
                    <a:pt x="65" y="35"/>
                  </a:lnTo>
                  <a:lnTo>
                    <a:pt x="64" y="41"/>
                  </a:lnTo>
                  <a:lnTo>
                    <a:pt x="0" y="304"/>
                  </a:lnTo>
                  <a:lnTo>
                    <a:pt x="31" y="304"/>
                  </a:lnTo>
                  <a:lnTo>
                    <a:pt x="51" y="224"/>
                  </a:lnTo>
                  <a:lnTo>
                    <a:pt x="68" y="209"/>
                  </a:lnTo>
                  <a:lnTo>
                    <a:pt x="69" y="214"/>
                  </a:lnTo>
                  <a:lnTo>
                    <a:pt x="70" y="215"/>
                  </a:lnTo>
                  <a:lnTo>
                    <a:pt x="71" y="221"/>
                  </a:lnTo>
                  <a:lnTo>
                    <a:pt x="74" y="227"/>
                  </a:lnTo>
                  <a:lnTo>
                    <a:pt x="78" y="237"/>
                  </a:lnTo>
                  <a:lnTo>
                    <a:pt x="83" y="251"/>
                  </a:lnTo>
                  <a:lnTo>
                    <a:pt x="89" y="265"/>
                  </a:lnTo>
                  <a:lnTo>
                    <a:pt x="95" y="278"/>
                  </a:lnTo>
                  <a:lnTo>
                    <a:pt x="100" y="288"/>
                  </a:lnTo>
                  <a:lnTo>
                    <a:pt x="105" y="296"/>
                  </a:lnTo>
                  <a:lnTo>
                    <a:pt x="110" y="302"/>
                  </a:lnTo>
                  <a:lnTo>
                    <a:pt x="115" y="306"/>
                  </a:lnTo>
                  <a:lnTo>
                    <a:pt x="120" y="308"/>
                  </a:lnTo>
                  <a:lnTo>
                    <a:pt x="125" y="308"/>
                  </a:lnTo>
                  <a:lnTo>
                    <a:pt x="131" y="308"/>
                  </a:lnTo>
                  <a:lnTo>
                    <a:pt x="136" y="306"/>
                  </a:lnTo>
                  <a:lnTo>
                    <a:pt x="141" y="303"/>
                  </a:lnTo>
                  <a:lnTo>
                    <a:pt x="146" y="298"/>
                  </a:lnTo>
                  <a:lnTo>
                    <a:pt x="151" y="293"/>
                  </a:lnTo>
                  <a:lnTo>
                    <a:pt x="158" y="285"/>
                  </a:lnTo>
                  <a:lnTo>
                    <a:pt x="163" y="276"/>
                  </a:lnTo>
                  <a:lnTo>
                    <a:pt x="168" y="265"/>
                  </a:lnTo>
                  <a:lnTo>
                    <a:pt x="171" y="261"/>
                  </a:lnTo>
                  <a:lnTo>
                    <a:pt x="164" y="255"/>
                  </a:lnTo>
                  <a:lnTo>
                    <a:pt x="163" y="258"/>
                  </a:lnTo>
                  <a:lnTo>
                    <a:pt x="162" y="261"/>
                  </a:lnTo>
                  <a:lnTo>
                    <a:pt x="154" y="273"/>
                  </a:lnTo>
                  <a:lnTo>
                    <a:pt x="149" y="280"/>
                  </a:lnTo>
                  <a:lnTo>
                    <a:pt x="147" y="283"/>
                  </a:lnTo>
                  <a:lnTo>
                    <a:pt x="145" y="284"/>
                  </a:lnTo>
                  <a:lnTo>
                    <a:pt x="142" y="285"/>
                  </a:lnTo>
                  <a:lnTo>
                    <a:pt x="140" y="285"/>
                  </a:lnTo>
                  <a:lnTo>
                    <a:pt x="137" y="285"/>
                  </a:lnTo>
                  <a:lnTo>
                    <a:pt x="135" y="284"/>
                  </a:lnTo>
                  <a:lnTo>
                    <a:pt x="133" y="282"/>
                  </a:lnTo>
                  <a:lnTo>
                    <a:pt x="130" y="280"/>
                  </a:lnTo>
                  <a:lnTo>
                    <a:pt x="126" y="272"/>
                  </a:lnTo>
                  <a:lnTo>
                    <a:pt x="120" y="258"/>
                  </a:lnTo>
                  <a:lnTo>
                    <a:pt x="106" y="226"/>
                  </a:lnTo>
                  <a:lnTo>
                    <a:pt x="94" y="194"/>
                  </a:lnTo>
                  <a:lnTo>
                    <a:pt x="92" y="189"/>
                  </a:lnTo>
                  <a:lnTo>
                    <a:pt x="96" y="185"/>
                  </a:lnTo>
                  <a:lnTo>
                    <a:pt x="111" y="170"/>
                  </a:lnTo>
                  <a:lnTo>
                    <a:pt x="117" y="165"/>
                  </a:lnTo>
                  <a:lnTo>
                    <a:pt x="127" y="156"/>
                  </a:lnTo>
                  <a:lnTo>
                    <a:pt x="142" y="143"/>
                  </a:lnTo>
                  <a:lnTo>
                    <a:pt x="153" y="134"/>
                  </a:lnTo>
                  <a:lnTo>
                    <a:pt x="162" y="128"/>
                  </a:lnTo>
                  <a:lnTo>
                    <a:pt x="169" y="125"/>
                  </a:lnTo>
                  <a:lnTo>
                    <a:pt x="176" y="121"/>
                  </a:lnTo>
                  <a:lnTo>
                    <a:pt x="184" y="120"/>
                  </a:lnTo>
                  <a:lnTo>
                    <a:pt x="184" y="114"/>
                  </a:lnTo>
                  <a:lnTo>
                    <a:pt x="108" y="114"/>
                  </a:lnTo>
                  <a:lnTo>
                    <a:pt x="108" y="121"/>
                  </a:lnTo>
                  <a:lnTo>
                    <a:pt x="109" y="121"/>
                  </a:lnTo>
                  <a:lnTo>
                    <a:pt x="120" y="121"/>
                  </a:lnTo>
                  <a:lnTo>
                    <a:pt x="127" y="122"/>
                  </a:lnTo>
                  <a:lnTo>
                    <a:pt x="129" y="124"/>
                  </a:lnTo>
                  <a:lnTo>
                    <a:pt x="130" y="125"/>
                  </a:lnTo>
                  <a:lnTo>
                    <a:pt x="131" y="127"/>
                  </a:lnTo>
                  <a:lnTo>
                    <a:pt x="131" y="129"/>
                  </a:lnTo>
                  <a:lnTo>
                    <a:pt x="131" y="131"/>
                  </a:lnTo>
                  <a:lnTo>
                    <a:pt x="129" y="135"/>
                  </a:lnTo>
                  <a:lnTo>
                    <a:pt x="127" y="139"/>
                  </a:lnTo>
                  <a:lnTo>
                    <a:pt x="123" y="144"/>
                  </a:lnTo>
                  <a:lnTo>
                    <a:pt x="112" y="155"/>
                  </a:lnTo>
                  <a:lnTo>
                    <a:pt x="98" y="168"/>
                  </a:lnTo>
                  <a:lnTo>
                    <a:pt x="83" y="183"/>
                  </a:lnTo>
                  <a:lnTo>
                    <a:pt x="65" y="197"/>
                  </a:lnTo>
                  <a:lnTo>
                    <a:pt x="60" y="200"/>
                  </a:lnTo>
                  <a:lnTo>
                    <a:pt x="56" y="204"/>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6" name="Freeform 1060"/>
            <p:cNvSpPr>
              <a:spLocks/>
            </p:cNvSpPr>
            <p:nvPr/>
          </p:nvSpPr>
          <p:spPr bwMode="auto">
            <a:xfrm>
              <a:off x="5170488" y="4262438"/>
              <a:ext cx="34925" cy="46037"/>
            </a:xfrm>
            <a:custGeom>
              <a:avLst/>
              <a:gdLst>
                <a:gd name="T0" fmla="*/ 17620 w 111"/>
                <a:gd name="T1" fmla="*/ 0 h 143"/>
                <a:gd name="T2" fmla="*/ 3146 w 111"/>
                <a:gd name="T3" fmla="*/ 2575 h 143"/>
                <a:gd name="T4" fmla="*/ 3146 w 111"/>
                <a:gd name="T5" fmla="*/ 4829 h 143"/>
                <a:gd name="T6" fmla="*/ 5034 w 111"/>
                <a:gd name="T7" fmla="*/ 4507 h 143"/>
                <a:gd name="T8" fmla="*/ 6293 w 111"/>
                <a:gd name="T9" fmla="*/ 4185 h 143"/>
                <a:gd name="T10" fmla="*/ 7551 w 111"/>
                <a:gd name="T11" fmla="*/ 4507 h 143"/>
                <a:gd name="T12" fmla="*/ 8495 w 111"/>
                <a:gd name="T13" fmla="*/ 4829 h 143"/>
                <a:gd name="T14" fmla="*/ 9125 w 111"/>
                <a:gd name="T15" fmla="*/ 5795 h 143"/>
                <a:gd name="T16" fmla="*/ 9125 w 111"/>
                <a:gd name="T17" fmla="*/ 7083 h 143"/>
                <a:gd name="T18" fmla="*/ 8810 w 111"/>
                <a:gd name="T19" fmla="*/ 10624 h 143"/>
                <a:gd name="T20" fmla="*/ 7866 w 111"/>
                <a:gd name="T21" fmla="*/ 15775 h 143"/>
                <a:gd name="T22" fmla="*/ 6922 w 111"/>
                <a:gd name="T23" fmla="*/ 19638 h 143"/>
                <a:gd name="T24" fmla="*/ 0 w 111"/>
                <a:gd name="T25" fmla="*/ 46037 h 143"/>
                <a:gd name="T26" fmla="*/ 7551 w 111"/>
                <a:gd name="T27" fmla="*/ 46037 h 143"/>
                <a:gd name="T28" fmla="*/ 7866 w 111"/>
                <a:gd name="T29" fmla="*/ 44749 h 143"/>
                <a:gd name="T30" fmla="*/ 10068 w 111"/>
                <a:gd name="T31" fmla="*/ 36379 h 143"/>
                <a:gd name="T32" fmla="*/ 11956 w 111"/>
                <a:gd name="T33" fmla="*/ 30584 h 143"/>
                <a:gd name="T34" fmla="*/ 13215 w 111"/>
                <a:gd name="T35" fmla="*/ 26399 h 143"/>
                <a:gd name="T36" fmla="*/ 15103 w 111"/>
                <a:gd name="T37" fmla="*/ 22858 h 143"/>
                <a:gd name="T38" fmla="*/ 16361 w 111"/>
                <a:gd name="T39" fmla="*/ 19638 h 143"/>
                <a:gd name="T40" fmla="*/ 17934 w 111"/>
                <a:gd name="T41" fmla="*/ 16741 h 143"/>
                <a:gd name="T42" fmla="*/ 19508 w 111"/>
                <a:gd name="T43" fmla="*/ 13843 h 143"/>
                <a:gd name="T44" fmla="*/ 20766 w 111"/>
                <a:gd name="T45" fmla="*/ 11590 h 143"/>
                <a:gd name="T46" fmla="*/ 22339 w 111"/>
                <a:gd name="T47" fmla="*/ 9336 h 143"/>
                <a:gd name="T48" fmla="*/ 23598 w 111"/>
                <a:gd name="T49" fmla="*/ 8048 h 143"/>
                <a:gd name="T50" fmla="*/ 24542 w 111"/>
                <a:gd name="T51" fmla="*/ 7083 h 143"/>
                <a:gd name="T52" fmla="*/ 25486 w 111"/>
                <a:gd name="T53" fmla="*/ 7083 h 143"/>
                <a:gd name="T54" fmla="*/ 26430 w 111"/>
                <a:gd name="T55" fmla="*/ 7083 h 143"/>
                <a:gd name="T56" fmla="*/ 26744 w 111"/>
                <a:gd name="T57" fmla="*/ 7405 h 143"/>
                <a:gd name="T58" fmla="*/ 26744 w 111"/>
                <a:gd name="T59" fmla="*/ 7726 h 143"/>
                <a:gd name="T60" fmla="*/ 27059 w 111"/>
                <a:gd name="T61" fmla="*/ 8370 h 143"/>
                <a:gd name="T62" fmla="*/ 27688 w 111"/>
                <a:gd name="T63" fmla="*/ 9336 h 143"/>
                <a:gd name="T64" fmla="*/ 28318 w 111"/>
                <a:gd name="T65" fmla="*/ 10302 h 143"/>
                <a:gd name="T66" fmla="*/ 29261 w 111"/>
                <a:gd name="T67" fmla="*/ 10624 h 143"/>
                <a:gd name="T68" fmla="*/ 30520 w 111"/>
                <a:gd name="T69" fmla="*/ 10624 h 143"/>
                <a:gd name="T70" fmla="*/ 31464 w 111"/>
                <a:gd name="T71" fmla="*/ 10624 h 143"/>
                <a:gd name="T72" fmla="*/ 32408 w 111"/>
                <a:gd name="T73" fmla="*/ 10302 h 143"/>
                <a:gd name="T74" fmla="*/ 33037 w 111"/>
                <a:gd name="T75" fmla="*/ 9658 h 143"/>
                <a:gd name="T76" fmla="*/ 33666 w 111"/>
                <a:gd name="T77" fmla="*/ 9336 h 143"/>
                <a:gd name="T78" fmla="*/ 34296 w 111"/>
                <a:gd name="T79" fmla="*/ 8370 h 143"/>
                <a:gd name="T80" fmla="*/ 34610 w 111"/>
                <a:gd name="T81" fmla="*/ 7726 h 143"/>
                <a:gd name="T82" fmla="*/ 34610 w 111"/>
                <a:gd name="T83" fmla="*/ 6439 h 143"/>
                <a:gd name="T84" fmla="*/ 34925 w 111"/>
                <a:gd name="T85" fmla="*/ 5151 h 143"/>
                <a:gd name="T86" fmla="*/ 34610 w 111"/>
                <a:gd name="T87" fmla="*/ 4185 h 143"/>
                <a:gd name="T88" fmla="*/ 34610 w 111"/>
                <a:gd name="T89" fmla="*/ 2897 h 143"/>
                <a:gd name="T90" fmla="*/ 33981 w 111"/>
                <a:gd name="T91" fmla="*/ 2254 h 143"/>
                <a:gd name="T92" fmla="*/ 33666 w 111"/>
                <a:gd name="T93" fmla="*/ 1610 h 143"/>
                <a:gd name="T94" fmla="*/ 33037 w 111"/>
                <a:gd name="T95" fmla="*/ 966 h 143"/>
                <a:gd name="T96" fmla="*/ 32093 w 111"/>
                <a:gd name="T97" fmla="*/ 644 h 143"/>
                <a:gd name="T98" fmla="*/ 31464 w 111"/>
                <a:gd name="T99" fmla="*/ 0 h 143"/>
                <a:gd name="T100" fmla="*/ 30520 w 111"/>
                <a:gd name="T101" fmla="*/ 0 h 143"/>
                <a:gd name="T102" fmla="*/ 28947 w 111"/>
                <a:gd name="T103" fmla="*/ 0 h 143"/>
                <a:gd name="T104" fmla="*/ 27688 w 111"/>
                <a:gd name="T105" fmla="*/ 966 h 143"/>
                <a:gd name="T106" fmla="*/ 26430 w 111"/>
                <a:gd name="T107" fmla="*/ 1610 h 143"/>
                <a:gd name="T108" fmla="*/ 24857 w 111"/>
                <a:gd name="T109" fmla="*/ 2575 h 143"/>
                <a:gd name="T110" fmla="*/ 22654 w 111"/>
                <a:gd name="T111" fmla="*/ 5151 h 143"/>
                <a:gd name="T112" fmla="*/ 20452 w 111"/>
                <a:gd name="T113" fmla="*/ 7726 h 143"/>
                <a:gd name="T114" fmla="*/ 18564 w 111"/>
                <a:gd name="T115" fmla="*/ 10624 h 143"/>
                <a:gd name="T116" fmla="*/ 16991 w 111"/>
                <a:gd name="T117" fmla="*/ 13521 h 143"/>
                <a:gd name="T118" fmla="*/ 13215 w 111"/>
                <a:gd name="T119" fmla="*/ 20926 h 143"/>
                <a:gd name="T120" fmla="*/ 17620 w 111"/>
                <a:gd name="T121" fmla="*/ 1610 h 143"/>
                <a:gd name="T122" fmla="*/ 17934 w 111"/>
                <a:gd name="T123" fmla="*/ 0 h 143"/>
                <a:gd name="T124" fmla="*/ 17620 w 111"/>
                <a:gd name="T125" fmla="*/ 0 h 1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143">
                  <a:moveTo>
                    <a:pt x="56" y="0"/>
                  </a:moveTo>
                  <a:lnTo>
                    <a:pt x="10" y="8"/>
                  </a:lnTo>
                  <a:lnTo>
                    <a:pt x="10" y="15"/>
                  </a:lnTo>
                  <a:lnTo>
                    <a:pt x="16" y="14"/>
                  </a:lnTo>
                  <a:lnTo>
                    <a:pt x="20" y="13"/>
                  </a:lnTo>
                  <a:lnTo>
                    <a:pt x="24" y="14"/>
                  </a:lnTo>
                  <a:lnTo>
                    <a:pt x="27" y="15"/>
                  </a:lnTo>
                  <a:lnTo>
                    <a:pt x="29" y="18"/>
                  </a:lnTo>
                  <a:lnTo>
                    <a:pt x="29" y="22"/>
                  </a:lnTo>
                  <a:lnTo>
                    <a:pt x="28" y="33"/>
                  </a:lnTo>
                  <a:lnTo>
                    <a:pt x="25" y="49"/>
                  </a:lnTo>
                  <a:lnTo>
                    <a:pt x="22" y="61"/>
                  </a:lnTo>
                  <a:lnTo>
                    <a:pt x="0" y="143"/>
                  </a:lnTo>
                  <a:lnTo>
                    <a:pt x="24" y="143"/>
                  </a:lnTo>
                  <a:lnTo>
                    <a:pt x="25" y="139"/>
                  </a:lnTo>
                  <a:lnTo>
                    <a:pt x="32" y="113"/>
                  </a:lnTo>
                  <a:lnTo>
                    <a:pt x="38" y="95"/>
                  </a:lnTo>
                  <a:lnTo>
                    <a:pt x="42" y="82"/>
                  </a:lnTo>
                  <a:lnTo>
                    <a:pt x="48" y="71"/>
                  </a:lnTo>
                  <a:lnTo>
                    <a:pt x="52" y="61"/>
                  </a:lnTo>
                  <a:lnTo>
                    <a:pt x="57" y="52"/>
                  </a:lnTo>
                  <a:lnTo>
                    <a:pt x="62" y="43"/>
                  </a:lnTo>
                  <a:lnTo>
                    <a:pt x="66" y="36"/>
                  </a:lnTo>
                  <a:lnTo>
                    <a:pt x="71" y="29"/>
                  </a:lnTo>
                  <a:lnTo>
                    <a:pt x="75" y="25"/>
                  </a:lnTo>
                  <a:lnTo>
                    <a:pt x="78" y="22"/>
                  </a:lnTo>
                  <a:lnTo>
                    <a:pt x="81" y="22"/>
                  </a:lnTo>
                  <a:lnTo>
                    <a:pt x="84" y="22"/>
                  </a:lnTo>
                  <a:lnTo>
                    <a:pt x="85" y="23"/>
                  </a:lnTo>
                  <a:lnTo>
                    <a:pt x="85" y="24"/>
                  </a:lnTo>
                  <a:lnTo>
                    <a:pt x="86" y="26"/>
                  </a:lnTo>
                  <a:lnTo>
                    <a:pt x="88" y="29"/>
                  </a:lnTo>
                  <a:lnTo>
                    <a:pt x="90" y="32"/>
                  </a:lnTo>
                  <a:lnTo>
                    <a:pt x="93" y="33"/>
                  </a:lnTo>
                  <a:lnTo>
                    <a:pt x="97" y="33"/>
                  </a:lnTo>
                  <a:lnTo>
                    <a:pt x="100" y="33"/>
                  </a:lnTo>
                  <a:lnTo>
                    <a:pt x="103" y="32"/>
                  </a:lnTo>
                  <a:lnTo>
                    <a:pt x="105" y="30"/>
                  </a:lnTo>
                  <a:lnTo>
                    <a:pt x="107" y="29"/>
                  </a:lnTo>
                  <a:lnTo>
                    <a:pt x="109" y="26"/>
                  </a:lnTo>
                  <a:lnTo>
                    <a:pt x="110" y="24"/>
                  </a:lnTo>
                  <a:lnTo>
                    <a:pt x="110" y="20"/>
                  </a:lnTo>
                  <a:lnTo>
                    <a:pt x="111" y="16"/>
                  </a:lnTo>
                  <a:lnTo>
                    <a:pt x="110" y="13"/>
                  </a:lnTo>
                  <a:lnTo>
                    <a:pt x="110" y="9"/>
                  </a:lnTo>
                  <a:lnTo>
                    <a:pt x="108" y="7"/>
                  </a:lnTo>
                  <a:lnTo>
                    <a:pt x="107" y="5"/>
                  </a:lnTo>
                  <a:lnTo>
                    <a:pt x="105" y="3"/>
                  </a:lnTo>
                  <a:lnTo>
                    <a:pt x="102" y="2"/>
                  </a:lnTo>
                  <a:lnTo>
                    <a:pt x="100" y="0"/>
                  </a:lnTo>
                  <a:lnTo>
                    <a:pt x="97" y="0"/>
                  </a:lnTo>
                  <a:lnTo>
                    <a:pt x="92" y="0"/>
                  </a:lnTo>
                  <a:lnTo>
                    <a:pt x="88" y="3"/>
                  </a:lnTo>
                  <a:lnTo>
                    <a:pt x="84" y="5"/>
                  </a:lnTo>
                  <a:lnTo>
                    <a:pt x="79" y="8"/>
                  </a:lnTo>
                  <a:lnTo>
                    <a:pt x="72" y="16"/>
                  </a:lnTo>
                  <a:lnTo>
                    <a:pt x="65" y="24"/>
                  </a:lnTo>
                  <a:lnTo>
                    <a:pt x="59" y="33"/>
                  </a:lnTo>
                  <a:lnTo>
                    <a:pt x="54" y="42"/>
                  </a:lnTo>
                  <a:lnTo>
                    <a:pt x="42" y="65"/>
                  </a:lnTo>
                  <a:lnTo>
                    <a:pt x="56" y="5"/>
                  </a:lnTo>
                  <a:lnTo>
                    <a:pt x="57" y="0"/>
                  </a:lnTo>
                  <a:lnTo>
                    <a:pt x="56"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7" name="Freeform 1061"/>
            <p:cNvSpPr>
              <a:spLocks/>
            </p:cNvSpPr>
            <p:nvPr/>
          </p:nvSpPr>
          <p:spPr bwMode="auto">
            <a:xfrm>
              <a:off x="3113088" y="3416300"/>
              <a:ext cx="52388" cy="93662"/>
            </a:xfrm>
            <a:custGeom>
              <a:avLst/>
              <a:gdLst>
                <a:gd name="T0" fmla="*/ 19198 w 161"/>
                <a:gd name="T1" fmla="*/ 0 h 291"/>
                <a:gd name="T2" fmla="*/ 19198 w 161"/>
                <a:gd name="T3" fmla="*/ 2253 h 291"/>
                <a:gd name="T4" fmla="*/ 20174 w 161"/>
                <a:gd name="T5" fmla="*/ 2575 h 291"/>
                <a:gd name="T6" fmla="*/ 21150 w 161"/>
                <a:gd name="T7" fmla="*/ 2575 h 291"/>
                <a:gd name="T8" fmla="*/ 23103 w 161"/>
                <a:gd name="T9" fmla="*/ 2897 h 291"/>
                <a:gd name="T10" fmla="*/ 24730 w 161"/>
                <a:gd name="T11" fmla="*/ 3219 h 291"/>
                <a:gd name="T12" fmla="*/ 26031 w 161"/>
                <a:gd name="T13" fmla="*/ 3540 h 291"/>
                <a:gd name="T14" fmla="*/ 27007 w 161"/>
                <a:gd name="T15" fmla="*/ 4506 h 291"/>
                <a:gd name="T16" fmla="*/ 27984 w 161"/>
                <a:gd name="T17" fmla="*/ 5150 h 291"/>
                <a:gd name="T18" fmla="*/ 28309 w 161"/>
                <a:gd name="T19" fmla="*/ 6115 h 291"/>
                <a:gd name="T20" fmla="*/ 28634 w 161"/>
                <a:gd name="T21" fmla="*/ 7403 h 291"/>
                <a:gd name="T22" fmla="*/ 28634 w 161"/>
                <a:gd name="T23" fmla="*/ 8690 h 291"/>
                <a:gd name="T24" fmla="*/ 28634 w 161"/>
                <a:gd name="T25" fmla="*/ 11587 h 291"/>
                <a:gd name="T26" fmla="*/ 27984 w 161"/>
                <a:gd name="T27" fmla="*/ 14484 h 291"/>
                <a:gd name="T28" fmla="*/ 11063 w 161"/>
                <a:gd name="T29" fmla="*/ 80466 h 291"/>
                <a:gd name="T30" fmla="*/ 10413 w 161"/>
                <a:gd name="T31" fmla="*/ 83362 h 291"/>
                <a:gd name="T32" fmla="*/ 9436 w 161"/>
                <a:gd name="T33" fmla="*/ 85294 h 291"/>
                <a:gd name="T34" fmla="*/ 8786 w 161"/>
                <a:gd name="T35" fmla="*/ 86903 h 291"/>
                <a:gd name="T36" fmla="*/ 7484 w 161"/>
                <a:gd name="T37" fmla="*/ 88190 h 291"/>
                <a:gd name="T38" fmla="*/ 6182 w 161"/>
                <a:gd name="T39" fmla="*/ 89478 h 291"/>
                <a:gd name="T40" fmla="*/ 4555 w 161"/>
                <a:gd name="T41" fmla="*/ 90122 h 291"/>
                <a:gd name="T42" fmla="*/ 2603 w 161"/>
                <a:gd name="T43" fmla="*/ 90443 h 291"/>
                <a:gd name="T44" fmla="*/ 0 w 161"/>
                <a:gd name="T45" fmla="*/ 91087 h 291"/>
                <a:gd name="T46" fmla="*/ 0 w 161"/>
                <a:gd name="T47" fmla="*/ 93662 h 291"/>
                <a:gd name="T48" fmla="*/ 32539 w 161"/>
                <a:gd name="T49" fmla="*/ 93662 h 291"/>
                <a:gd name="T50" fmla="*/ 32539 w 161"/>
                <a:gd name="T51" fmla="*/ 91087 h 291"/>
                <a:gd name="T52" fmla="*/ 31563 w 161"/>
                <a:gd name="T53" fmla="*/ 91087 h 291"/>
                <a:gd name="T54" fmla="*/ 30912 w 161"/>
                <a:gd name="T55" fmla="*/ 90765 h 291"/>
                <a:gd name="T56" fmla="*/ 28960 w 161"/>
                <a:gd name="T57" fmla="*/ 90765 h 291"/>
                <a:gd name="T58" fmla="*/ 27333 w 161"/>
                <a:gd name="T59" fmla="*/ 90443 h 291"/>
                <a:gd name="T60" fmla="*/ 26031 w 161"/>
                <a:gd name="T61" fmla="*/ 89800 h 291"/>
                <a:gd name="T62" fmla="*/ 25055 w 161"/>
                <a:gd name="T63" fmla="*/ 88834 h 291"/>
                <a:gd name="T64" fmla="*/ 24404 w 161"/>
                <a:gd name="T65" fmla="*/ 88190 h 291"/>
                <a:gd name="T66" fmla="*/ 24079 w 161"/>
                <a:gd name="T67" fmla="*/ 86903 h 291"/>
                <a:gd name="T68" fmla="*/ 23754 w 161"/>
                <a:gd name="T69" fmla="*/ 85294 h 291"/>
                <a:gd name="T70" fmla="*/ 23754 w 161"/>
                <a:gd name="T71" fmla="*/ 83684 h 291"/>
                <a:gd name="T72" fmla="*/ 23754 w 161"/>
                <a:gd name="T73" fmla="*/ 82075 h 291"/>
                <a:gd name="T74" fmla="*/ 24079 w 161"/>
                <a:gd name="T75" fmla="*/ 80787 h 291"/>
                <a:gd name="T76" fmla="*/ 25055 w 161"/>
                <a:gd name="T77" fmla="*/ 77247 h 291"/>
                <a:gd name="T78" fmla="*/ 41975 w 161"/>
                <a:gd name="T79" fmla="*/ 11587 h 291"/>
                <a:gd name="T80" fmla="*/ 42626 w 161"/>
                <a:gd name="T81" fmla="*/ 9334 h 291"/>
                <a:gd name="T82" fmla="*/ 43277 w 161"/>
                <a:gd name="T83" fmla="*/ 7725 h 291"/>
                <a:gd name="T84" fmla="*/ 43928 w 161"/>
                <a:gd name="T85" fmla="*/ 6115 h 291"/>
                <a:gd name="T86" fmla="*/ 45229 w 161"/>
                <a:gd name="T87" fmla="*/ 4828 h 291"/>
                <a:gd name="T88" fmla="*/ 46531 w 161"/>
                <a:gd name="T89" fmla="*/ 3862 h 291"/>
                <a:gd name="T90" fmla="*/ 48158 w 161"/>
                <a:gd name="T91" fmla="*/ 3219 h 291"/>
                <a:gd name="T92" fmla="*/ 50110 w 161"/>
                <a:gd name="T93" fmla="*/ 2897 h 291"/>
                <a:gd name="T94" fmla="*/ 52388 w 161"/>
                <a:gd name="T95" fmla="*/ 2253 h 291"/>
                <a:gd name="T96" fmla="*/ 52388 w 161"/>
                <a:gd name="T97" fmla="*/ 0 h 291"/>
                <a:gd name="T98" fmla="*/ 19198 w 16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61" h="291">
                  <a:moveTo>
                    <a:pt x="59" y="0"/>
                  </a:moveTo>
                  <a:lnTo>
                    <a:pt x="59" y="7"/>
                  </a:lnTo>
                  <a:lnTo>
                    <a:pt x="62" y="8"/>
                  </a:lnTo>
                  <a:lnTo>
                    <a:pt x="65" y="8"/>
                  </a:lnTo>
                  <a:lnTo>
                    <a:pt x="71" y="9"/>
                  </a:lnTo>
                  <a:lnTo>
                    <a:pt x="76" y="10"/>
                  </a:lnTo>
                  <a:lnTo>
                    <a:pt x="80" y="11"/>
                  </a:lnTo>
                  <a:lnTo>
                    <a:pt x="83" y="14"/>
                  </a:lnTo>
                  <a:lnTo>
                    <a:pt x="86" y="16"/>
                  </a:lnTo>
                  <a:lnTo>
                    <a:pt x="87" y="19"/>
                  </a:lnTo>
                  <a:lnTo>
                    <a:pt x="88" y="23"/>
                  </a:lnTo>
                  <a:lnTo>
                    <a:pt x="88" y="27"/>
                  </a:lnTo>
                  <a:lnTo>
                    <a:pt x="88" y="36"/>
                  </a:lnTo>
                  <a:lnTo>
                    <a:pt x="86" y="45"/>
                  </a:lnTo>
                  <a:lnTo>
                    <a:pt x="34" y="250"/>
                  </a:lnTo>
                  <a:lnTo>
                    <a:pt x="32" y="259"/>
                  </a:lnTo>
                  <a:lnTo>
                    <a:pt x="29" y="265"/>
                  </a:lnTo>
                  <a:lnTo>
                    <a:pt x="27" y="270"/>
                  </a:lnTo>
                  <a:lnTo>
                    <a:pt x="23" y="274"/>
                  </a:lnTo>
                  <a:lnTo>
                    <a:pt x="19" y="278"/>
                  </a:lnTo>
                  <a:lnTo>
                    <a:pt x="14" y="280"/>
                  </a:lnTo>
                  <a:lnTo>
                    <a:pt x="8" y="281"/>
                  </a:lnTo>
                  <a:lnTo>
                    <a:pt x="0" y="283"/>
                  </a:lnTo>
                  <a:lnTo>
                    <a:pt x="0" y="291"/>
                  </a:lnTo>
                  <a:lnTo>
                    <a:pt x="100" y="291"/>
                  </a:lnTo>
                  <a:lnTo>
                    <a:pt x="100" y="283"/>
                  </a:lnTo>
                  <a:lnTo>
                    <a:pt x="97" y="283"/>
                  </a:lnTo>
                  <a:lnTo>
                    <a:pt x="95" y="282"/>
                  </a:lnTo>
                  <a:lnTo>
                    <a:pt x="89" y="282"/>
                  </a:lnTo>
                  <a:lnTo>
                    <a:pt x="84" y="281"/>
                  </a:lnTo>
                  <a:lnTo>
                    <a:pt x="80" y="279"/>
                  </a:lnTo>
                  <a:lnTo>
                    <a:pt x="77" y="276"/>
                  </a:lnTo>
                  <a:lnTo>
                    <a:pt x="75" y="274"/>
                  </a:lnTo>
                  <a:lnTo>
                    <a:pt x="74" y="270"/>
                  </a:lnTo>
                  <a:lnTo>
                    <a:pt x="73" y="265"/>
                  </a:lnTo>
                  <a:lnTo>
                    <a:pt x="73" y="260"/>
                  </a:lnTo>
                  <a:lnTo>
                    <a:pt x="73" y="255"/>
                  </a:lnTo>
                  <a:lnTo>
                    <a:pt x="74" y="251"/>
                  </a:lnTo>
                  <a:lnTo>
                    <a:pt x="77" y="240"/>
                  </a:lnTo>
                  <a:lnTo>
                    <a:pt x="129" y="36"/>
                  </a:lnTo>
                  <a:lnTo>
                    <a:pt x="131" y="29"/>
                  </a:lnTo>
                  <a:lnTo>
                    <a:pt x="133" y="24"/>
                  </a:lnTo>
                  <a:lnTo>
                    <a:pt x="135" y="19"/>
                  </a:lnTo>
                  <a:lnTo>
                    <a:pt x="139" y="15"/>
                  </a:lnTo>
                  <a:lnTo>
                    <a:pt x="143" y="12"/>
                  </a:lnTo>
                  <a:lnTo>
                    <a:pt x="148" y="10"/>
                  </a:lnTo>
                  <a:lnTo>
                    <a:pt x="154" y="9"/>
                  </a:lnTo>
                  <a:lnTo>
                    <a:pt x="161" y="7"/>
                  </a:lnTo>
                  <a:lnTo>
                    <a:pt x="161" y="0"/>
                  </a:lnTo>
                  <a:lnTo>
                    <a:pt x="59"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8" name="Freeform 1062"/>
            <p:cNvSpPr>
              <a:spLocks/>
            </p:cNvSpPr>
            <p:nvPr/>
          </p:nvSpPr>
          <p:spPr bwMode="auto">
            <a:xfrm>
              <a:off x="3159126" y="3460750"/>
              <a:ext cx="22225" cy="71437"/>
            </a:xfrm>
            <a:custGeom>
              <a:avLst/>
              <a:gdLst>
                <a:gd name="T0" fmla="*/ 22225 w 71"/>
                <a:gd name="T1" fmla="*/ 317 h 225"/>
                <a:gd name="T2" fmla="*/ 21912 w 71"/>
                <a:gd name="T3" fmla="*/ 0 h 225"/>
                <a:gd name="T4" fmla="*/ 19095 w 71"/>
                <a:gd name="T5" fmla="*/ 635 h 225"/>
                <a:gd name="T6" fmla="*/ 15964 w 71"/>
                <a:gd name="T7" fmla="*/ 1587 h 225"/>
                <a:gd name="T8" fmla="*/ 11895 w 71"/>
                <a:gd name="T9" fmla="*/ 2222 h 225"/>
                <a:gd name="T10" fmla="*/ 7200 w 71"/>
                <a:gd name="T11" fmla="*/ 2857 h 225"/>
                <a:gd name="T12" fmla="*/ 7200 w 71"/>
                <a:gd name="T13" fmla="*/ 4445 h 225"/>
                <a:gd name="T14" fmla="*/ 7513 w 71"/>
                <a:gd name="T15" fmla="*/ 4445 h 225"/>
                <a:gd name="T16" fmla="*/ 10330 w 71"/>
                <a:gd name="T17" fmla="*/ 4762 h 225"/>
                <a:gd name="T18" fmla="*/ 12521 w 71"/>
                <a:gd name="T19" fmla="*/ 5080 h 225"/>
                <a:gd name="T20" fmla="*/ 13147 w 71"/>
                <a:gd name="T21" fmla="*/ 5397 h 225"/>
                <a:gd name="T22" fmla="*/ 13460 w 71"/>
                <a:gd name="T23" fmla="*/ 6032 h 225"/>
                <a:gd name="T24" fmla="*/ 13460 w 71"/>
                <a:gd name="T25" fmla="*/ 6350 h 225"/>
                <a:gd name="T26" fmla="*/ 13773 w 71"/>
                <a:gd name="T27" fmla="*/ 6985 h 225"/>
                <a:gd name="T28" fmla="*/ 13460 w 71"/>
                <a:gd name="T29" fmla="*/ 8890 h 225"/>
                <a:gd name="T30" fmla="*/ 12521 w 71"/>
                <a:gd name="T31" fmla="*/ 12700 h 225"/>
                <a:gd name="T32" fmla="*/ 313 w 71"/>
                <a:gd name="T33" fmla="*/ 64452 h 225"/>
                <a:gd name="T34" fmla="*/ 0 w 71"/>
                <a:gd name="T35" fmla="*/ 65087 h 225"/>
                <a:gd name="T36" fmla="*/ 0 w 71"/>
                <a:gd name="T37" fmla="*/ 65722 h 225"/>
                <a:gd name="T38" fmla="*/ 313 w 71"/>
                <a:gd name="T39" fmla="*/ 67310 h 225"/>
                <a:gd name="T40" fmla="*/ 313 w 71"/>
                <a:gd name="T41" fmla="*/ 68262 h 225"/>
                <a:gd name="T42" fmla="*/ 939 w 71"/>
                <a:gd name="T43" fmla="*/ 69532 h 225"/>
                <a:gd name="T44" fmla="*/ 1252 w 71"/>
                <a:gd name="T45" fmla="*/ 70167 h 225"/>
                <a:gd name="T46" fmla="*/ 1878 w 71"/>
                <a:gd name="T47" fmla="*/ 70802 h 225"/>
                <a:gd name="T48" fmla="*/ 2817 w 71"/>
                <a:gd name="T49" fmla="*/ 71120 h 225"/>
                <a:gd name="T50" fmla="*/ 3756 w 71"/>
                <a:gd name="T51" fmla="*/ 71437 h 225"/>
                <a:gd name="T52" fmla="*/ 4695 w 71"/>
                <a:gd name="T53" fmla="*/ 71437 h 225"/>
                <a:gd name="T54" fmla="*/ 6574 w 71"/>
                <a:gd name="T55" fmla="*/ 71437 h 225"/>
                <a:gd name="T56" fmla="*/ 8139 w 71"/>
                <a:gd name="T57" fmla="*/ 70802 h 225"/>
                <a:gd name="T58" fmla="*/ 9704 w 71"/>
                <a:gd name="T59" fmla="*/ 70167 h 225"/>
                <a:gd name="T60" fmla="*/ 11582 w 71"/>
                <a:gd name="T61" fmla="*/ 68580 h 225"/>
                <a:gd name="T62" fmla="*/ 13147 w 71"/>
                <a:gd name="T63" fmla="*/ 66992 h 225"/>
                <a:gd name="T64" fmla="*/ 15025 w 71"/>
                <a:gd name="T65" fmla="*/ 64770 h 225"/>
                <a:gd name="T66" fmla="*/ 16904 w 71"/>
                <a:gd name="T67" fmla="*/ 61912 h 225"/>
                <a:gd name="T68" fmla="*/ 18782 w 71"/>
                <a:gd name="T69" fmla="*/ 58737 h 225"/>
                <a:gd name="T70" fmla="*/ 17530 w 71"/>
                <a:gd name="T71" fmla="*/ 57785 h 225"/>
                <a:gd name="T72" fmla="*/ 17217 w 71"/>
                <a:gd name="T73" fmla="*/ 58420 h 225"/>
                <a:gd name="T74" fmla="*/ 16904 w 71"/>
                <a:gd name="T75" fmla="*/ 58737 h 225"/>
                <a:gd name="T76" fmla="*/ 14399 w 71"/>
                <a:gd name="T77" fmla="*/ 62547 h 225"/>
                <a:gd name="T78" fmla="*/ 12208 w 71"/>
                <a:gd name="T79" fmla="*/ 65087 h 225"/>
                <a:gd name="T80" fmla="*/ 10956 w 71"/>
                <a:gd name="T81" fmla="*/ 66040 h 225"/>
                <a:gd name="T82" fmla="*/ 10017 w 71"/>
                <a:gd name="T83" fmla="*/ 66675 h 225"/>
                <a:gd name="T84" fmla="*/ 9391 w 71"/>
                <a:gd name="T85" fmla="*/ 66992 h 225"/>
                <a:gd name="T86" fmla="*/ 8452 w 71"/>
                <a:gd name="T87" fmla="*/ 67310 h 225"/>
                <a:gd name="T88" fmla="*/ 8139 w 71"/>
                <a:gd name="T89" fmla="*/ 66992 h 225"/>
                <a:gd name="T90" fmla="*/ 7513 w 71"/>
                <a:gd name="T91" fmla="*/ 66675 h 225"/>
                <a:gd name="T92" fmla="*/ 7513 w 71"/>
                <a:gd name="T93" fmla="*/ 65722 h 225"/>
                <a:gd name="T94" fmla="*/ 7200 w 71"/>
                <a:gd name="T95" fmla="*/ 65087 h 225"/>
                <a:gd name="T96" fmla="*/ 7513 w 71"/>
                <a:gd name="T97" fmla="*/ 64135 h 225"/>
                <a:gd name="T98" fmla="*/ 7826 w 71"/>
                <a:gd name="T99" fmla="*/ 62547 h 225"/>
                <a:gd name="T100" fmla="*/ 22225 w 71"/>
                <a:gd name="T101" fmla="*/ 317 h 22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1" h="225">
                  <a:moveTo>
                    <a:pt x="71" y="1"/>
                  </a:moveTo>
                  <a:lnTo>
                    <a:pt x="70" y="0"/>
                  </a:lnTo>
                  <a:lnTo>
                    <a:pt x="61" y="2"/>
                  </a:lnTo>
                  <a:lnTo>
                    <a:pt x="51" y="5"/>
                  </a:lnTo>
                  <a:lnTo>
                    <a:pt x="38" y="7"/>
                  </a:lnTo>
                  <a:lnTo>
                    <a:pt x="23" y="9"/>
                  </a:lnTo>
                  <a:lnTo>
                    <a:pt x="23" y="14"/>
                  </a:lnTo>
                  <a:lnTo>
                    <a:pt x="24" y="14"/>
                  </a:lnTo>
                  <a:lnTo>
                    <a:pt x="33" y="15"/>
                  </a:lnTo>
                  <a:lnTo>
                    <a:pt x="40" y="16"/>
                  </a:lnTo>
                  <a:lnTo>
                    <a:pt x="42" y="17"/>
                  </a:lnTo>
                  <a:lnTo>
                    <a:pt x="43" y="19"/>
                  </a:lnTo>
                  <a:lnTo>
                    <a:pt x="43" y="20"/>
                  </a:lnTo>
                  <a:lnTo>
                    <a:pt x="44" y="22"/>
                  </a:lnTo>
                  <a:lnTo>
                    <a:pt x="43" y="28"/>
                  </a:lnTo>
                  <a:lnTo>
                    <a:pt x="40" y="40"/>
                  </a:lnTo>
                  <a:lnTo>
                    <a:pt x="1" y="203"/>
                  </a:lnTo>
                  <a:lnTo>
                    <a:pt x="0" y="205"/>
                  </a:lnTo>
                  <a:lnTo>
                    <a:pt x="0" y="207"/>
                  </a:lnTo>
                  <a:lnTo>
                    <a:pt x="1" y="212"/>
                  </a:lnTo>
                  <a:lnTo>
                    <a:pt x="1" y="215"/>
                  </a:lnTo>
                  <a:lnTo>
                    <a:pt x="3" y="219"/>
                  </a:lnTo>
                  <a:lnTo>
                    <a:pt x="4" y="221"/>
                  </a:lnTo>
                  <a:lnTo>
                    <a:pt x="6" y="223"/>
                  </a:lnTo>
                  <a:lnTo>
                    <a:pt x="9" y="224"/>
                  </a:lnTo>
                  <a:lnTo>
                    <a:pt x="12" y="225"/>
                  </a:lnTo>
                  <a:lnTo>
                    <a:pt x="15" y="225"/>
                  </a:lnTo>
                  <a:lnTo>
                    <a:pt x="21" y="225"/>
                  </a:lnTo>
                  <a:lnTo>
                    <a:pt x="26" y="223"/>
                  </a:lnTo>
                  <a:lnTo>
                    <a:pt x="31" y="221"/>
                  </a:lnTo>
                  <a:lnTo>
                    <a:pt x="37" y="216"/>
                  </a:lnTo>
                  <a:lnTo>
                    <a:pt x="42" y="211"/>
                  </a:lnTo>
                  <a:lnTo>
                    <a:pt x="48" y="204"/>
                  </a:lnTo>
                  <a:lnTo>
                    <a:pt x="54" y="195"/>
                  </a:lnTo>
                  <a:lnTo>
                    <a:pt x="60" y="185"/>
                  </a:lnTo>
                  <a:lnTo>
                    <a:pt x="56" y="182"/>
                  </a:lnTo>
                  <a:lnTo>
                    <a:pt x="55" y="184"/>
                  </a:lnTo>
                  <a:lnTo>
                    <a:pt x="54" y="185"/>
                  </a:lnTo>
                  <a:lnTo>
                    <a:pt x="46" y="197"/>
                  </a:lnTo>
                  <a:lnTo>
                    <a:pt x="39" y="205"/>
                  </a:lnTo>
                  <a:lnTo>
                    <a:pt x="35" y="208"/>
                  </a:lnTo>
                  <a:lnTo>
                    <a:pt x="32" y="210"/>
                  </a:lnTo>
                  <a:lnTo>
                    <a:pt x="30" y="211"/>
                  </a:lnTo>
                  <a:lnTo>
                    <a:pt x="27" y="212"/>
                  </a:lnTo>
                  <a:lnTo>
                    <a:pt x="26" y="211"/>
                  </a:lnTo>
                  <a:lnTo>
                    <a:pt x="24" y="210"/>
                  </a:lnTo>
                  <a:lnTo>
                    <a:pt x="24" y="207"/>
                  </a:lnTo>
                  <a:lnTo>
                    <a:pt x="23" y="205"/>
                  </a:lnTo>
                  <a:lnTo>
                    <a:pt x="24" y="202"/>
                  </a:lnTo>
                  <a:lnTo>
                    <a:pt x="25" y="197"/>
                  </a:lnTo>
                  <a:lnTo>
                    <a:pt x="71"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09" name="Freeform 1063"/>
            <p:cNvSpPr>
              <a:spLocks/>
            </p:cNvSpPr>
            <p:nvPr/>
          </p:nvSpPr>
          <p:spPr bwMode="auto">
            <a:xfrm>
              <a:off x="3203576" y="3494088"/>
              <a:ext cx="14288" cy="42862"/>
            </a:xfrm>
            <a:custGeom>
              <a:avLst/>
              <a:gdLst>
                <a:gd name="T0" fmla="*/ 14288 w 48"/>
                <a:gd name="T1" fmla="*/ 15034 h 134"/>
                <a:gd name="T2" fmla="*/ 14288 w 48"/>
                <a:gd name="T3" fmla="*/ 11835 h 134"/>
                <a:gd name="T4" fmla="*/ 13693 w 48"/>
                <a:gd name="T5" fmla="*/ 8636 h 134"/>
                <a:gd name="T6" fmla="*/ 13097 w 48"/>
                <a:gd name="T7" fmla="*/ 6077 h 134"/>
                <a:gd name="T8" fmla="*/ 12204 w 48"/>
                <a:gd name="T9" fmla="*/ 3838 h 134"/>
                <a:gd name="T10" fmla="*/ 11311 w 48"/>
                <a:gd name="T11" fmla="*/ 2239 h 134"/>
                <a:gd name="T12" fmla="*/ 9823 w 48"/>
                <a:gd name="T13" fmla="*/ 960 h 134"/>
                <a:gd name="T14" fmla="*/ 8335 w 48"/>
                <a:gd name="T15" fmla="*/ 320 h 134"/>
                <a:gd name="T16" fmla="*/ 6846 w 48"/>
                <a:gd name="T17" fmla="*/ 0 h 134"/>
                <a:gd name="T18" fmla="*/ 5358 w 48"/>
                <a:gd name="T19" fmla="*/ 320 h 134"/>
                <a:gd name="T20" fmla="*/ 4167 w 48"/>
                <a:gd name="T21" fmla="*/ 640 h 134"/>
                <a:gd name="T22" fmla="*/ 2679 w 48"/>
                <a:gd name="T23" fmla="*/ 1279 h 134"/>
                <a:gd name="T24" fmla="*/ 1786 w 48"/>
                <a:gd name="T25" fmla="*/ 2559 h 134"/>
                <a:gd name="T26" fmla="*/ 1191 w 48"/>
                <a:gd name="T27" fmla="*/ 3519 h 134"/>
                <a:gd name="T28" fmla="*/ 595 w 48"/>
                <a:gd name="T29" fmla="*/ 4798 h 134"/>
                <a:gd name="T30" fmla="*/ 298 w 48"/>
                <a:gd name="T31" fmla="*/ 6077 h 134"/>
                <a:gd name="T32" fmla="*/ 0 w 48"/>
                <a:gd name="T33" fmla="*/ 7357 h 134"/>
                <a:gd name="T34" fmla="*/ 298 w 48"/>
                <a:gd name="T35" fmla="*/ 8956 h 134"/>
                <a:gd name="T36" fmla="*/ 595 w 48"/>
                <a:gd name="T37" fmla="*/ 10236 h 134"/>
                <a:gd name="T38" fmla="*/ 1191 w 48"/>
                <a:gd name="T39" fmla="*/ 11835 h 134"/>
                <a:gd name="T40" fmla="*/ 1786 w 48"/>
                <a:gd name="T41" fmla="*/ 12795 h 134"/>
                <a:gd name="T42" fmla="*/ 2679 w 48"/>
                <a:gd name="T43" fmla="*/ 13754 h 134"/>
                <a:gd name="T44" fmla="*/ 4167 w 48"/>
                <a:gd name="T45" fmla="*/ 14714 h 134"/>
                <a:gd name="T46" fmla="*/ 5358 w 48"/>
                <a:gd name="T47" fmla="*/ 15034 h 134"/>
                <a:gd name="T48" fmla="*/ 6846 w 48"/>
                <a:gd name="T49" fmla="*/ 15354 h 134"/>
                <a:gd name="T50" fmla="*/ 7739 w 48"/>
                <a:gd name="T51" fmla="*/ 15034 h 134"/>
                <a:gd name="T52" fmla="*/ 8930 w 48"/>
                <a:gd name="T53" fmla="*/ 14714 h 134"/>
                <a:gd name="T54" fmla="*/ 9823 w 48"/>
                <a:gd name="T55" fmla="*/ 14394 h 134"/>
                <a:gd name="T56" fmla="*/ 11014 w 48"/>
                <a:gd name="T57" fmla="*/ 13114 h 134"/>
                <a:gd name="T58" fmla="*/ 11311 w 48"/>
                <a:gd name="T59" fmla="*/ 12795 h 134"/>
                <a:gd name="T60" fmla="*/ 11609 w 48"/>
                <a:gd name="T61" fmla="*/ 12795 h 134"/>
                <a:gd name="T62" fmla="*/ 11609 w 48"/>
                <a:gd name="T63" fmla="*/ 13114 h 134"/>
                <a:gd name="T64" fmla="*/ 11609 w 48"/>
                <a:gd name="T65" fmla="*/ 15034 h 134"/>
                <a:gd name="T66" fmla="*/ 11609 w 48"/>
                <a:gd name="T67" fmla="*/ 18872 h 134"/>
                <a:gd name="T68" fmla="*/ 11014 w 48"/>
                <a:gd name="T69" fmla="*/ 22391 h 134"/>
                <a:gd name="T70" fmla="*/ 10121 w 48"/>
                <a:gd name="T71" fmla="*/ 25909 h 134"/>
                <a:gd name="T72" fmla="*/ 9228 w 48"/>
                <a:gd name="T73" fmla="*/ 29108 h 134"/>
                <a:gd name="T74" fmla="*/ 8037 w 48"/>
                <a:gd name="T75" fmla="*/ 31987 h 134"/>
                <a:gd name="T76" fmla="*/ 6549 w 48"/>
                <a:gd name="T77" fmla="*/ 34545 h 134"/>
                <a:gd name="T78" fmla="*/ 5060 w 48"/>
                <a:gd name="T79" fmla="*/ 36785 h 134"/>
                <a:gd name="T80" fmla="*/ 3572 w 48"/>
                <a:gd name="T81" fmla="*/ 38704 h 134"/>
                <a:gd name="T82" fmla="*/ 2084 w 48"/>
                <a:gd name="T83" fmla="*/ 40303 h 134"/>
                <a:gd name="T84" fmla="*/ 2084 w 48"/>
                <a:gd name="T85" fmla="*/ 40943 h 134"/>
                <a:gd name="T86" fmla="*/ 2084 w 48"/>
                <a:gd name="T87" fmla="*/ 41583 h 134"/>
                <a:gd name="T88" fmla="*/ 2381 w 48"/>
                <a:gd name="T89" fmla="*/ 42542 h 134"/>
                <a:gd name="T90" fmla="*/ 2679 w 48"/>
                <a:gd name="T91" fmla="*/ 42542 h 134"/>
                <a:gd name="T92" fmla="*/ 3572 w 48"/>
                <a:gd name="T93" fmla="*/ 42862 h 134"/>
                <a:gd name="T94" fmla="*/ 4465 w 48"/>
                <a:gd name="T95" fmla="*/ 41902 h 134"/>
                <a:gd name="T96" fmla="*/ 5656 w 48"/>
                <a:gd name="T97" fmla="*/ 40623 h 134"/>
                <a:gd name="T98" fmla="*/ 7442 w 48"/>
                <a:gd name="T99" fmla="*/ 38064 h 134"/>
                <a:gd name="T100" fmla="*/ 9525 w 48"/>
                <a:gd name="T101" fmla="*/ 34865 h 134"/>
                <a:gd name="T102" fmla="*/ 11311 w 48"/>
                <a:gd name="T103" fmla="*/ 31027 h 134"/>
                <a:gd name="T104" fmla="*/ 12800 w 48"/>
                <a:gd name="T105" fmla="*/ 26229 h 134"/>
                <a:gd name="T106" fmla="*/ 13395 w 48"/>
                <a:gd name="T107" fmla="*/ 23990 h 134"/>
                <a:gd name="T108" fmla="*/ 13990 w 48"/>
                <a:gd name="T109" fmla="*/ 21111 h 134"/>
                <a:gd name="T110" fmla="*/ 14288 w 48"/>
                <a:gd name="T111" fmla="*/ 18232 h 134"/>
                <a:gd name="T112" fmla="*/ 14288 w 48"/>
                <a:gd name="T113" fmla="*/ 15034 h 134"/>
                <a:gd name="T114" fmla="*/ 14288 w 48"/>
                <a:gd name="T115" fmla="*/ 15034 h 1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 h="134">
                  <a:moveTo>
                    <a:pt x="48" y="47"/>
                  </a:moveTo>
                  <a:lnTo>
                    <a:pt x="48" y="37"/>
                  </a:lnTo>
                  <a:lnTo>
                    <a:pt x="46" y="27"/>
                  </a:lnTo>
                  <a:lnTo>
                    <a:pt x="44" y="19"/>
                  </a:lnTo>
                  <a:lnTo>
                    <a:pt x="41" y="12"/>
                  </a:lnTo>
                  <a:lnTo>
                    <a:pt x="38" y="7"/>
                  </a:lnTo>
                  <a:lnTo>
                    <a:pt x="33" y="3"/>
                  </a:lnTo>
                  <a:lnTo>
                    <a:pt x="28" y="1"/>
                  </a:lnTo>
                  <a:lnTo>
                    <a:pt x="23" y="0"/>
                  </a:lnTo>
                  <a:lnTo>
                    <a:pt x="18" y="1"/>
                  </a:lnTo>
                  <a:lnTo>
                    <a:pt x="14" y="2"/>
                  </a:lnTo>
                  <a:lnTo>
                    <a:pt x="9" y="4"/>
                  </a:lnTo>
                  <a:lnTo>
                    <a:pt x="6" y="8"/>
                  </a:lnTo>
                  <a:lnTo>
                    <a:pt x="4" y="11"/>
                  </a:lnTo>
                  <a:lnTo>
                    <a:pt x="2" y="15"/>
                  </a:lnTo>
                  <a:lnTo>
                    <a:pt x="1" y="19"/>
                  </a:lnTo>
                  <a:lnTo>
                    <a:pt x="0" y="23"/>
                  </a:lnTo>
                  <a:lnTo>
                    <a:pt x="1" y="28"/>
                  </a:lnTo>
                  <a:lnTo>
                    <a:pt x="2" y="32"/>
                  </a:lnTo>
                  <a:lnTo>
                    <a:pt x="4" y="37"/>
                  </a:lnTo>
                  <a:lnTo>
                    <a:pt x="6" y="40"/>
                  </a:lnTo>
                  <a:lnTo>
                    <a:pt x="9" y="43"/>
                  </a:lnTo>
                  <a:lnTo>
                    <a:pt x="14" y="46"/>
                  </a:lnTo>
                  <a:lnTo>
                    <a:pt x="18" y="47"/>
                  </a:lnTo>
                  <a:lnTo>
                    <a:pt x="23" y="48"/>
                  </a:lnTo>
                  <a:lnTo>
                    <a:pt x="26" y="47"/>
                  </a:lnTo>
                  <a:lnTo>
                    <a:pt x="30" y="46"/>
                  </a:lnTo>
                  <a:lnTo>
                    <a:pt x="33" y="45"/>
                  </a:lnTo>
                  <a:lnTo>
                    <a:pt x="37" y="41"/>
                  </a:lnTo>
                  <a:lnTo>
                    <a:pt x="38" y="40"/>
                  </a:lnTo>
                  <a:lnTo>
                    <a:pt x="39" y="40"/>
                  </a:lnTo>
                  <a:lnTo>
                    <a:pt x="39" y="41"/>
                  </a:lnTo>
                  <a:lnTo>
                    <a:pt x="39" y="47"/>
                  </a:lnTo>
                  <a:lnTo>
                    <a:pt x="39" y="59"/>
                  </a:lnTo>
                  <a:lnTo>
                    <a:pt x="37" y="70"/>
                  </a:lnTo>
                  <a:lnTo>
                    <a:pt x="34" y="81"/>
                  </a:lnTo>
                  <a:lnTo>
                    <a:pt x="31" y="91"/>
                  </a:lnTo>
                  <a:lnTo>
                    <a:pt x="27" y="100"/>
                  </a:lnTo>
                  <a:lnTo>
                    <a:pt x="22" y="108"/>
                  </a:lnTo>
                  <a:lnTo>
                    <a:pt x="17" y="115"/>
                  </a:lnTo>
                  <a:lnTo>
                    <a:pt x="12" y="121"/>
                  </a:lnTo>
                  <a:lnTo>
                    <a:pt x="7" y="126"/>
                  </a:lnTo>
                  <a:lnTo>
                    <a:pt x="7" y="128"/>
                  </a:lnTo>
                  <a:lnTo>
                    <a:pt x="7" y="130"/>
                  </a:lnTo>
                  <a:lnTo>
                    <a:pt x="8" y="133"/>
                  </a:lnTo>
                  <a:lnTo>
                    <a:pt x="9" y="133"/>
                  </a:lnTo>
                  <a:lnTo>
                    <a:pt x="12" y="134"/>
                  </a:lnTo>
                  <a:lnTo>
                    <a:pt x="15" y="131"/>
                  </a:lnTo>
                  <a:lnTo>
                    <a:pt x="19" y="127"/>
                  </a:lnTo>
                  <a:lnTo>
                    <a:pt x="25" y="119"/>
                  </a:lnTo>
                  <a:lnTo>
                    <a:pt x="32" y="109"/>
                  </a:lnTo>
                  <a:lnTo>
                    <a:pt x="38" y="97"/>
                  </a:lnTo>
                  <a:lnTo>
                    <a:pt x="43" y="82"/>
                  </a:lnTo>
                  <a:lnTo>
                    <a:pt x="45" y="75"/>
                  </a:lnTo>
                  <a:lnTo>
                    <a:pt x="47" y="66"/>
                  </a:lnTo>
                  <a:lnTo>
                    <a:pt x="48" y="57"/>
                  </a:lnTo>
                  <a:lnTo>
                    <a:pt x="48" y="4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0" name="Freeform 1064"/>
            <p:cNvSpPr>
              <a:spLocks/>
            </p:cNvSpPr>
            <p:nvPr/>
          </p:nvSpPr>
          <p:spPr bwMode="auto">
            <a:xfrm>
              <a:off x="3244851" y="3446463"/>
              <a:ext cx="88900" cy="63500"/>
            </a:xfrm>
            <a:custGeom>
              <a:avLst/>
              <a:gdLst>
                <a:gd name="T0" fmla="*/ 4084 w 283"/>
                <a:gd name="T1" fmla="*/ 6668 h 200"/>
                <a:gd name="T2" fmla="*/ 9738 w 283"/>
                <a:gd name="T3" fmla="*/ 6985 h 200"/>
                <a:gd name="T4" fmla="*/ 12251 w 283"/>
                <a:gd name="T5" fmla="*/ 8573 h 200"/>
                <a:gd name="T6" fmla="*/ 12251 w 283"/>
                <a:gd name="T7" fmla="*/ 12700 h 200"/>
                <a:gd name="T8" fmla="*/ 9424 w 283"/>
                <a:gd name="T9" fmla="*/ 62548 h 200"/>
                <a:gd name="T10" fmla="*/ 16021 w 283"/>
                <a:gd name="T11" fmla="*/ 40640 h 200"/>
                <a:gd name="T12" fmla="*/ 22304 w 283"/>
                <a:gd name="T13" fmla="*/ 26670 h 200"/>
                <a:gd name="T14" fmla="*/ 32670 w 283"/>
                <a:gd name="T15" fmla="*/ 13018 h 200"/>
                <a:gd name="T16" fmla="*/ 38953 w 283"/>
                <a:gd name="T17" fmla="*/ 7938 h 200"/>
                <a:gd name="T18" fmla="*/ 42408 w 283"/>
                <a:gd name="T19" fmla="*/ 7620 h 200"/>
                <a:gd name="T20" fmla="*/ 43665 w 283"/>
                <a:gd name="T21" fmla="*/ 10795 h 200"/>
                <a:gd name="T22" fmla="*/ 31413 w 283"/>
                <a:gd name="T23" fmla="*/ 62548 h 200"/>
                <a:gd name="T24" fmla="*/ 43351 w 283"/>
                <a:gd name="T25" fmla="*/ 53975 h 200"/>
                <a:gd name="T26" fmla="*/ 45864 w 283"/>
                <a:gd name="T27" fmla="*/ 44133 h 200"/>
                <a:gd name="T28" fmla="*/ 53403 w 283"/>
                <a:gd name="T29" fmla="*/ 27305 h 200"/>
                <a:gd name="T30" fmla="*/ 61256 w 283"/>
                <a:gd name="T31" fmla="*/ 16193 h 200"/>
                <a:gd name="T32" fmla="*/ 67225 w 283"/>
                <a:gd name="T33" fmla="*/ 9843 h 200"/>
                <a:gd name="T34" fmla="*/ 72251 w 283"/>
                <a:gd name="T35" fmla="*/ 7303 h 200"/>
                <a:gd name="T36" fmla="*/ 74450 w 283"/>
                <a:gd name="T37" fmla="*/ 9208 h 200"/>
                <a:gd name="T38" fmla="*/ 73193 w 283"/>
                <a:gd name="T39" fmla="*/ 19050 h 200"/>
                <a:gd name="T40" fmla="*/ 64712 w 283"/>
                <a:gd name="T41" fmla="*/ 57150 h 200"/>
                <a:gd name="T42" fmla="*/ 65340 w 283"/>
                <a:gd name="T43" fmla="*/ 60960 h 200"/>
                <a:gd name="T44" fmla="*/ 67539 w 283"/>
                <a:gd name="T45" fmla="*/ 63183 h 200"/>
                <a:gd name="T46" fmla="*/ 72565 w 283"/>
                <a:gd name="T47" fmla="*/ 63183 h 200"/>
                <a:gd name="T48" fmla="*/ 78848 w 283"/>
                <a:gd name="T49" fmla="*/ 59690 h 200"/>
                <a:gd name="T50" fmla="*/ 86387 w 283"/>
                <a:gd name="T51" fmla="*/ 51435 h 200"/>
                <a:gd name="T52" fmla="*/ 86073 w 283"/>
                <a:gd name="T53" fmla="*/ 46990 h 200"/>
                <a:gd name="T54" fmla="*/ 78848 w 283"/>
                <a:gd name="T55" fmla="*/ 55563 h 200"/>
                <a:gd name="T56" fmla="*/ 76335 w 283"/>
                <a:gd name="T57" fmla="*/ 56833 h 200"/>
                <a:gd name="T58" fmla="*/ 74764 w 283"/>
                <a:gd name="T59" fmla="*/ 55880 h 200"/>
                <a:gd name="T60" fmla="*/ 76335 w 283"/>
                <a:gd name="T61" fmla="*/ 45403 h 200"/>
                <a:gd name="T62" fmla="*/ 85130 w 283"/>
                <a:gd name="T63" fmla="*/ 8890 h 200"/>
                <a:gd name="T64" fmla="*/ 83874 w 283"/>
                <a:gd name="T65" fmla="*/ 3810 h 200"/>
                <a:gd name="T66" fmla="*/ 80418 w 283"/>
                <a:gd name="T67" fmla="*/ 635 h 200"/>
                <a:gd name="T68" fmla="*/ 74764 w 283"/>
                <a:gd name="T69" fmla="*/ 318 h 200"/>
                <a:gd name="T70" fmla="*/ 66282 w 283"/>
                <a:gd name="T71" fmla="*/ 5080 h 200"/>
                <a:gd name="T72" fmla="*/ 57487 w 283"/>
                <a:gd name="T73" fmla="*/ 15558 h 200"/>
                <a:gd name="T74" fmla="*/ 49319 w 283"/>
                <a:gd name="T75" fmla="*/ 28575 h 200"/>
                <a:gd name="T76" fmla="*/ 52146 w 283"/>
                <a:gd name="T77" fmla="*/ 18415 h 200"/>
                <a:gd name="T78" fmla="*/ 53717 w 283"/>
                <a:gd name="T79" fmla="*/ 7938 h 200"/>
                <a:gd name="T80" fmla="*/ 52775 w 283"/>
                <a:gd name="T81" fmla="*/ 3493 h 200"/>
                <a:gd name="T82" fmla="*/ 49633 w 283"/>
                <a:gd name="T83" fmla="*/ 635 h 200"/>
                <a:gd name="T84" fmla="*/ 44607 w 283"/>
                <a:gd name="T85" fmla="*/ 318 h 200"/>
                <a:gd name="T86" fmla="*/ 40523 w 283"/>
                <a:gd name="T87" fmla="*/ 1588 h 200"/>
                <a:gd name="T88" fmla="*/ 28900 w 283"/>
                <a:gd name="T89" fmla="*/ 12700 h 200"/>
                <a:gd name="T90" fmla="*/ 18220 w 283"/>
                <a:gd name="T91" fmla="*/ 28575 h 2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3" h="200">
                  <a:moveTo>
                    <a:pt x="80" y="0"/>
                  </a:moveTo>
                  <a:lnTo>
                    <a:pt x="13" y="14"/>
                  </a:lnTo>
                  <a:lnTo>
                    <a:pt x="13" y="21"/>
                  </a:lnTo>
                  <a:lnTo>
                    <a:pt x="19" y="21"/>
                  </a:lnTo>
                  <a:lnTo>
                    <a:pt x="24" y="21"/>
                  </a:lnTo>
                  <a:lnTo>
                    <a:pt x="31" y="22"/>
                  </a:lnTo>
                  <a:lnTo>
                    <a:pt x="36" y="23"/>
                  </a:lnTo>
                  <a:lnTo>
                    <a:pt x="38" y="25"/>
                  </a:lnTo>
                  <a:lnTo>
                    <a:pt x="39" y="27"/>
                  </a:lnTo>
                  <a:lnTo>
                    <a:pt x="40" y="29"/>
                  </a:lnTo>
                  <a:lnTo>
                    <a:pt x="40" y="31"/>
                  </a:lnTo>
                  <a:lnTo>
                    <a:pt x="39" y="40"/>
                  </a:lnTo>
                  <a:lnTo>
                    <a:pt x="34" y="54"/>
                  </a:lnTo>
                  <a:lnTo>
                    <a:pt x="0" y="197"/>
                  </a:lnTo>
                  <a:lnTo>
                    <a:pt x="30" y="197"/>
                  </a:lnTo>
                  <a:lnTo>
                    <a:pt x="32" y="191"/>
                  </a:lnTo>
                  <a:lnTo>
                    <a:pt x="46" y="145"/>
                  </a:lnTo>
                  <a:lnTo>
                    <a:pt x="51" y="128"/>
                  </a:lnTo>
                  <a:lnTo>
                    <a:pt x="57" y="112"/>
                  </a:lnTo>
                  <a:lnTo>
                    <a:pt x="64" y="98"/>
                  </a:lnTo>
                  <a:lnTo>
                    <a:pt x="71" y="84"/>
                  </a:lnTo>
                  <a:lnTo>
                    <a:pt x="81" y="71"/>
                  </a:lnTo>
                  <a:lnTo>
                    <a:pt x="92" y="55"/>
                  </a:lnTo>
                  <a:lnTo>
                    <a:pt x="104" y="41"/>
                  </a:lnTo>
                  <a:lnTo>
                    <a:pt x="115" y="31"/>
                  </a:lnTo>
                  <a:lnTo>
                    <a:pt x="120" y="28"/>
                  </a:lnTo>
                  <a:lnTo>
                    <a:pt x="124" y="25"/>
                  </a:lnTo>
                  <a:lnTo>
                    <a:pt x="128" y="24"/>
                  </a:lnTo>
                  <a:lnTo>
                    <a:pt x="132" y="23"/>
                  </a:lnTo>
                  <a:lnTo>
                    <a:pt x="135" y="24"/>
                  </a:lnTo>
                  <a:lnTo>
                    <a:pt x="137" y="27"/>
                  </a:lnTo>
                  <a:lnTo>
                    <a:pt x="139" y="30"/>
                  </a:lnTo>
                  <a:lnTo>
                    <a:pt x="139" y="34"/>
                  </a:lnTo>
                  <a:lnTo>
                    <a:pt x="138" y="45"/>
                  </a:lnTo>
                  <a:lnTo>
                    <a:pt x="133" y="65"/>
                  </a:lnTo>
                  <a:lnTo>
                    <a:pt x="100" y="197"/>
                  </a:lnTo>
                  <a:lnTo>
                    <a:pt x="132" y="197"/>
                  </a:lnTo>
                  <a:lnTo>
                    <a:pt x="133" y="191"/>
                  </a:lnTo>
                  <a:lnTo>
                    <a:pt x="138" y="170"/>
                  </a:lnTo>
                  <a:lnTo>
                    <a:pt x="142" y="155"/>
                  </a:lnTo>
                  <a:lnTo>
                    <a:pt x="145" y="145"/>
                  </a:lnTo>
                  <a:lnTo>
                    <a:pt x="146" y="139"/>
                  </a:lnTo>
                  <a:lnTo>
                    <a:pt x="153" y="121"/>
                  </a:lnTo>
                  <a:lnTo>
                    <a:pt x="161" y="103"/>
                  </a:lnTo>
                  <a:lnTo>
                    <a:pt x="170" y="86"/>
                  </a:lnTo>
                  <a:lnTo>
                    <a:pt x="180" y="70"/>
                  </a:lnTo>
                  <a:lnTo>
                    <a:pt x="187" y="60"/>
                  </a:lnTo>
                  <a:lnTo>
                    <a:pt x="195" y="51"/>
                  </a:lnTo>
                  <a:lnTo>
                    <a:pt x="202" y="42"/>
                  </a:lnTo>
                  <a:lnTo>
                    <a:pt x="208" y="35"/>
                  </a:lnTo>
                  <a:lnTo>
                    <a:pt x="214" y="31"/>
                  </a:lnTo>
                  <a:lnTo>
                    <a:pt x="220" y="27"/>
                  </a:lnTo>
                  <a:lnTo>
                    <a:pt x="225" y="24"/>
                  </a:lnTo>
                  <a:lnTo>
                    <a:pt x="230" y="23"/>
                  </a:lnTo>
                  <a:lnTo>
                    <a:pt x="233" y="24"/>
                  </a:lnTo>
                  <a:lnTo>
                    <a:pt x="236" y="25"/>
                  </a:lnTo>
                  <a:lnTo>
                    <a:pt x="237" y="29"/>
                  </a:lnTo>
                  <a:lnTo>
                    <a:pt x="238" y="33"/>
                  </a:lnTo>
                  <a:lnTo>
                    <a:pt x="236" y="43"/>
                  </a:lnTo>
                  <a:lnTo>
                    <a:pt x="233" y="60"/>
                  </a:lnTo>
                  <a:lnTo>
                    <a:pt x="211" y="151"/>
                  </a:lnTo>
                  <a:lnTo>
                    <a:pt x="207" y="170"/>
                  </a:lnTo>
                  <a:lnTo>
                    <a:pt x="206" y="180"/>
                  </a:lnTo>
                  <a:lnTo>
                    <a:pt x="206" y="185"/>
                  </a:lnTo>
                  <a:lnTo>
                    <a:pt x="207" y="189"/>
                  </a:lnTo>
                  <a:lnTo>
                    <a:pt x="208" y="192"/>
                  </a:lnTo>
                  <a:lnTo>
                    <a:pt x="210" y="195"/>
                  </a:lnTo>
                  <a:lnTo>
                    <a:pt x="212" y="197"/>
                  </a:lnTo>
                  <a:lnTo>
                    <a:pt x="215" y="199"/>
                  </a:lnTo>
                  <a:lnTo>
                    <a:pt x="219" y="199"/>
                  </a:lnTo>
                  <a:lnTo>
                    <a:pt x="223" y="200"/>
                  </a:lnTo>
                  <a:lnTo>
                    <a:pt x="231" y="199"/>
                  </a:lnTo>
                  <a:lnTo>
                    <a:pt x="238" y="197"/>
                  </a:lnTo>
                  <a:lnTo>
                    <a:pt x="244" y="194"/>
                  </a:lnTo>
                  <a:lnTo>
                    <a:pt x="251" y="188"/>
                  </a:lnTo>
                  <a:lnTo>
                    <a:pt x="258" y="181"/>
                  </a:lnTo>
                  <a:lnTo>
                    <a:pt x="267" y="172"/>
                  </a:lnTo>
                  <a:lnTo>
                    <a:pt x="275" y="162"/>
                  </a:lnTo>
                  <a:lnTo>
                    <a:pt x="283" y="150"/>
                  </a:lnTo>
                  <a:lnTo>
                    <a:pt x="277" y="143"/>
                  </a:lnTo>
                  <a:lnTo>
                    <a:pt x="274" y="148"/>
                  </a:lnTo>
                  <a:lnTo>
                    <a:pt x="263" y="161"/>
                  </a:lnTo>
                  <a:lnTo>
                    <a:pt x="255" y="171"/>
                  </a:lnTo>
                  <a:lnTo>
                    <a:pt x="251" y="175"/>
                  </a:lnTo>
                  <a:lnTo>
                    <a:pt x="248" y="177"/>
                  </a:lnTo>
                  <a:lnTo>
                    <a:pt x="245" y="179"/>
                  </a:lnTo>
                  <a:lnTo>
                    <a:pt x="243" y="179"/>
                  </a:lnTo>
                  <a:lnTo>
                    <a:pt x="241" y="179"/>
                  </a:lnTo>
                  <a:lnTo>
                    <a:pt x="239" y="177"/>
                  </a:lnTo>
                  <a:lnTo>
                    <a:pt x="238" y="176"/>
                  </a:lnTo>
                  <a:lnTo>
                    <a:pt x="237" y="174"/>
                  </a:lnTo>
                  <a:lnTo>
                    <a:pt x="239" y="164"/>
                  </a:lnTo>
                  <a:lnTo>
                    <a:pt x="243" y="143"/>
                  </a:lnTo>
                  <a:lnTo>
                    <a:pt x="265" y="60"/>
                  </a:lnTo>
                  <a:lnTo>
                    <a:pt x="269" y="41"/>
                  </a:lnTo>
                  <a:lnTo>
                    <a:pt x="271" y="28"/>
                  </a:lnTo>
                  <a:lnTo>
                    <a:pt x="270" y="22"/>
                  </a:lnTo>
                  <a:lnTo>
                    <a:pt x="269" y="16"/>
                  </a:lnTo>
                  <a:lnTo>
                    <a:pt x="267" y="12"/>
                  </a:lnTo>
                  <a:lnTo>
                    <a:pt x="263" y="8"/>
                  </a:lnTo>
                  <a:lnTo>
                    <a:pt x="260" y="4"/>
                  </a:lnTo>
                  <a:lnTo>
                    <a:pt x="256" y="2"/>
                  </a:lnTo>
                  <a:lnTo>
                    <a:pt x="251" y="1"/>
                  </a:lnTo>
                  <a:lnTo>
                    <a:pt x="246" y="0"/>
                  </a:lnTo>
                  <a:lnTo>
                    <a:pt x="238" y="1"/>
                  </a:lnTo>
                  <a:lnTo>
                    <a:pt x="230" y="4"/>
                  </a:lnTo>
                  <a:lnTo>
                    <a:pt x="220" y="10"/>
                  </a:lnTo>
                  <a:lnTo>
                    <a:pt x="211" y="16"/>
                  </a:lnTo>
                  <a:lnTo>
                    <a:pt x="202" y="25"/>
                  </a:lnTo>
                  <a:lnTo>
                    <a:pt x="193" y="37"/>
                  </a:lnTo>
                  <a:lnTo>
                    <a:pt x="183" y="49"/>
                  </a:lnTo>
                  <a:lnTo>
                    <a:pt x="174" y="62"/>
                  </a:lnTo>
                  <a:lnTo>
                    <a:pt x="160" y="86"/>
                  </a:lnTo>
                  <a:lnTo>
                    <a:pt x="157" y="90"/>
                  </a:lnTo>
                  <a:lnTo>
                    <a:pt x="158" y="86"/>
                  </a:lnTo>
                  <a:lnTo>
                    <a:pt x="159" y="83"/>
                  </a:lnTo>
                  <a:lnTo>
                    <a:pt x="166" y="58"/>
                  </a:lnTo>
                  <a:lnTo>
                    <a:pt x="169" y="42"/>
                  </a:lnTo>
                  <a:lnTo>
                    <a:pt x="171" y="33"/>
                  </a:lnTo>
                  <a:lnTo>
                    <a:pt x="171" y="25"/>
                  </a:lnTo>
                  <a:lnTo>
                    <a:pt x="171" y="20"/>
                  </a:lnTo>
                  <a:lnTo>
                    <a:pt x="170" y="15"/>
                  </a:lnTo>
                  <a:lnTo>
                    <a:pt x="168" y="11"/>
                  </a:lnTo>
                  <a:lnTo>
                    <a:pt x="165" y="6"/>
                  </a:lnTo>
                  <a:lnTo>
                    <a:pt x="162" y="4"/>
                  </a:lnTo>
                  <a:lnTo>
                    <a:pt x="158" y="2"/>
                  </a:lnTo>
                  <a:lnTo>
                    <a:pt x="153" y="1"/>
                  </a:lnTo>
                  <a:lnTo>
                    <a:pt x="147" y="0"/>
                  </a:lnTo>
                  <a:lnTo>
                    <a:pt x="142" y="1"/>
                  </a:lnTo>
                  <a:lnTo>
                    <a:pt x="138" y="1"/>
                  </a:lnTo>
                  <a:lnTo>
                    <a:pt x="133" y="3"/>
                  </a:lnTo>
                  <a:lnTo>
                    <a:pt x="129" y="5"/>
                  </a:lnTo>
                  <a:lnTo>
                    <a:pt x="117" y="15"/>
                  </a:lnTo>
                  <a:lnTo>
                    <a:pt x="104" y="27"/>
                  </a:lnTo>
                  <a:lnTo>
                    <a:pt x="92" y="40"/>
                  </a:lnTo>
                  <a:lnTo>
                    <a:pt x="83" y="52"/>
                  </a:lnTo>
                  <a:lnTo>
                    <a:pt x="61" y="86"/>
                  </a:lnTo>
                  <a:lnTo>
                    <a:pt x="58" y="90"/>
                  </a:lnTo>
                  <a:lnTo>
                    <a:pt x="81" y="1"/>
                  </a:lnTo>
                  <a:lnTo>
                    <a:pt x="8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1" name="Freeform 1065"/>
            <p:cNvSpPr>
              <a:spLocks/>
            </p:cNvSpPr>
            <p:nvPr/>
          </p:nvSpPr>
          <p:spPr bwMode="auto">
            <a:xfrm>
              <a:off x="3341688" y="3460750"/>
              <a:ext cx="22225" cy="71437"/>
            </a:xfrm>
            <a:custGeom>
              <a:avLst/>
              <a:gdLst>
                <a:gd name="T0" fmla="*/ 22225 w 71"/>
                <a:gd name="T1" fmla="*/ 317 h 225"/>
                <a:gd name="T2" fmla="*/ 21599 w 71"/>
                <a:gd name="T3" fmla="*/ 0 h 225"/>
                <a:gd name="T4" fmla="*/ 19095 w 71"/>
                <a:gd name="T5" fmla="*/ 635 h 225"/>
                <a:gd name="T6" fmla="*/ 15651 w 71"/>
                <a:gd name="T7" fmla="*/ 1587 h 225"/>
                <a:gd name="T8" fmla="*/ 11895 w 71"/>
                <a:gd name="T9" fmla="*/ 2222 h 225"/>
                <a:gd name="T10" fmla="*/ 7200 w 71"/>
                <a:gd name="T11" fmla="*/ 2857 h 225"/>
                <a:gd name="T12" fmla="*/ 7200 w 71"/>
                <a:gd name="T13" fmla="*/ 4445 h 225"/>
                <a:gd name="T14" fmla="*/ 7513 w 71"/>
                <a:gd name="T15" fmla="*/ 4445 h 225"/>
                <a:gd name="T16" fmla="*/ 10017 w 71"/>
                <a:gd name="T17" fmla="*/ 4762 h 225"/>
                <a:gd name="T18" fmla="*/ 12208 w 71"/>
                <a:gd name="T19" fmla="*/ 5080 h 225"/>
                <a:gd name="T20" fmla="*/ 12834 w 71"/>
                <a:gd name="T21" fmla="*/ 5397 h 225"/>
                <a:gd name="T22" fmla="*/ 13147 w 71"/>
                <a:gd name="T23" fmla="*/ 6032 h 225"/>
                <a:gd name="T24" fmla="*/ 13460 w 71"/>
                <a:gd name="T25" fmla="*/ 6350 h 225"/>
                <a:gd name="T26" fmla="*/ 13460 w 71"/>
                <a:gd name="T27" fmla="*/ 6985 h 225"/>
                <a:gd name="T28" fmla="*/ 13147 w 71"/>
                <a:gd name="T29" fmla="*/ 8890 h 225"/>
                <a:gd name="T30" fmla="*/ 12521 w 71"/>
                <a:gd name="T31" fmla="*/ 12700 h 225"/>
                <a:gd name="T32" fmla="*/ 0 w 71"/>
                <a:gd name="T33" fmla="*/ 64452 h 225"/>
                <a:gd name="T34" fmla="*/ 0 w 71"/>
                <a:gd name="T35" fmla="*/ 65087 h 225"/>
                <a:gd name="T36" fmla="*/ 0 w 71"/>
                <a:gd name="T37" fmla="*/ 65722 h 225"/>
                <a:gd name="T38" fmla="*/ 0 w 71"/>
                <a:gd name="T39" fmla="*/ 67310 h 225"/>
                <a:gd name="T40" fmla="*/ 313 w 71"/>
                <a:gd name="T41" fmla="*/ 68262 h 225"/>
                <a:gd name="T42" fmla="*/ 626 w 71"/>
                <a:gd name="T43" fmla="*/ 69532 h 225"/>
                <a:gd name="T44" fmla="*/ 1252 w 71"/>
                <a:gd name="T45" fmla="*/ 70167 h 225"/>
                <a:gd name="T46" fmla="*/ 1878 w 71"/>
                <a:gd name="T47" fmla="*/ 70802 h 225"/>
                <a:gd name="T48" fmla="*/ 2504 w 71"/>
                <a:gd name="T49" fmla="*/ 71120 h 225"/>
                <a:gd name="T50" fmla="*/ 3443 w 71"/>
                <a:gd name="T51" fmla="*/ 71437 h 225"/>
                <a:gd name="T52" fmla="*/ 4382 w 71"/>
                <a:gd name="T53" fmla="*/ 71437 h 225"/>
                <a:gd name="T54" fmla="*/ 6261 w 71"/>
                <a:gd name="T55" fmla="*/ 71437 h 225"/>
                <a:gd name="T56" fmla="*/ 7826 w 71"/>
                <a:gd name="T57" fmla="*/ 70802 h 225"/>
                <a:gd name="T58" fmla="*/ 9391 w 71"/>
                <a:gd name="T59" fmla="*/ 70167 h 225"/>
                <a:gd name="T60" fmla="*/ 11582 w 71"/>
                <a:gd name="T61" fmla="*/ 68580 h 225"/>
                <a:gd name="T62" fmla="*/ 13147 w 71"/>
                <a:gd name="T63" fmla="*/ 66992 h 225"/>
                <a:gd name="T64" fmla="*/ 14712 w 71"/>
                <a:gd name="T65" fmla="*/ 64770 h 225"/>
                <a:gd name="T66" fmla="*/ 16590 w 71"/>
                <a:gd name="T67" fmla="*/ 61912 h 225"/>
                <a:gd name="T68" fmla="*/ 18782 w 71"/>
                <a:gd name="T69" fmla="*/ 58737 h 225"/>
                <a:gd name="T70" fmla="*/ 17530 w 71"/>
                <a:gd name="T71" fmla="*/ 57785 h 225"/>
                <a:gd name="T72" fmla="*/ 16904 w 71"/>
                <a:gd name="T73" fmla="*/ 58420 h 225"/>
                <a:gd name="T74" fmla="*/ 16590 w 71"/>
                <a:gd name="T75" fmla="*/ 58737 h 225"/>
                <a:gd name="T76" fmla="*/ 14086 w 71"/>
                <a:gd name="T77" fmla="*/ 62547 h 225"/>
                <a:gd name="T78" fmla="*/ 11895 w 71"/>
                <a:gd name="T79" fmla="*/ 65087 h 225"/>
                <a:gd name="T80" fmla="*/ 10643 w 71"/>
                <a:gd name="T81" fmla="*/ 66040 h 225"/>
                <a:gd name="T82" fmla="*/ 10017 w 71"/>
                <a:gd name="T83" fmla="*/ 66675 h 225"/>
                <a:gd name="T84" fmla="*/ 9078 w 71"/>
                <a:gd name="T85" fmla="*/ 66992 h 225"/>
                <a:gd name="T86" fmla="*/ 8452 w 71"/>
                <a:gd name="T87" fmla="*/ 67310 h 225"/>
                <a:gd name="T88" fmla="*/ 7826 w 71"/>
                <a:gd name="T89" fmla="*/ 66992 h 225"/>
                <a:gd name="T90" fmla="*/ 7513 w 71"/>
                <a:gd name="T91" fmla="*/ 66675 h 225"/>
                <a:gd name="T92" fmla="*/ 7200 w 71"/>
                <a:gd name="T93" fmla="*/ 65722 h 225"/>
                <a:gd name="T94" fmla="*/ 7200 w 71"/>
                <a:gd name="T95" fmla="*/ 65087 h 225"/>
                <a:gd name="T96" fmla="*/ 7200 w 71"/>
                <a:gd name="T97" fmla="*/ 64135 h 225"/>
                <a:gd name="T98" fmla="*/ 7513 w 71"/>
                <a:gd name="T99" fmla="*/ 62547 h 225"/>
                <a:gd name="T100" fmla="*/ 22225 w 71"/>
                <a:gd name="T101" fmla="*/ 317 h 22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1" h="225">
                  <a:moveTo>
                    <a:pt x="71" y="1"/>
                  </a:moveTo>
                  <a:lnTo>
                    <a:pt x="69" y="0"/>
                  </a:lnTo>
                  <a:lnTo>
                    <a:pt x="61" y="2"/>
                  </a:lnTo>
                  <a:lnTo>
                    <a:pt x="50" y="5"/>
                  </a:lnTo>
                  <a:lnTo>
                    <a:pt x="38" y="7"/>
                  </a:lnTo>
                  <a:lnTo>
                    <a:pt x="23" y="9"/>
                  </a:lnTo>
                  <a:lnTo>
                    <a:pt x="23" y="14"/>
                  </a:lnTo>
                  <a:lnTo>
                    <a:pt x="24" y="14"/>
                  </a:lnTo>
                  <a:lnTo>
                    <a:pt x="32" y="15"/>
                  </a:lnTo>
                  <a:lnTo>
                    <a:pt x="39" y="16"/>
                  </a:lnTo>
                  <a:lnTo>
                    <a:pt x="41" y="17"/>
                  </a:lnTo>
                  <a:lnTo>
                    <a:pt x="42" y="19"/>
                  </a:lnTo>
                  <a:lnTo>
                    <a:pt x="43" y="20"/>
                  </a:lnTo>
                  <a:lnTo>
                    <a:pt x="43" y="22"/>
                  </a:lnTo>
                  <a:lnTo>
                    <a:pt x="42" y="28"/>
                  </a:lnTo>
                  <a:lnTo>
                    <a:pt x="40" y="40"/>
                  </a:lnTo>
                  <a:lnTo>
                    <a:pt x="0" y="203"/>
                  </a:lnTo>
                  <a:lnTo>
                    <a:pt x="0" y="205"/>
                  </a:lnTo>
                  <a:lnTo>
                    <a:pt x="0" y="207"/>
                  </a:lnTo>
                  <a:lnTo>
                    <a:pt x="0" y="212"/>
                  </a:lnTo>
                  <a:lnTo>
                    <a:pt x="1" y="215"/>
                  </a:lnTo>
                  <a:lnTo>
                    <a:pt x="2" y="219"/>
                  </a:lnTo>
                  <a:lnTo>
                    <a:pt x="4" y="221"/>
                  </a:lnTo>
                  <a:lnTo>
                    <a:pt x="6" y="223"/>
                  </a:lnTo>
                  <a:lnTo>
                    <a:pt x="8" y="224"/>
                  </a:lnTo>
                  <a:lnTo>
                    <a:pt x="11" y="225"/>
                  </a:lnTo>
                  <a:lnTo>
                    <a:pt x="14" y="225"/>
                  </a:lnTo>
                  <a:lnTo>
                    <a:pt x="20" y="225"/>
                  </a:lnTo>
                  <a:lnTo>
                    <a:pt x="25" y="223"/>
                  </a:lnTo>
                  <a:lnTo>
                    <a:pt x="30" y="221"/>
                  </a:lnTo>
                  <a:lnTo>
                    <a:pt x="37" y="216"/>
                  </a:lnTo>
                  <a:lnTo>
                    <a:pt x="42" y="211"/>
                  </a:lnTo>
                  <a:lnTo>
                    <a:pt x="47" y="204"/>
                  </a:lnTo>
                  <a:lnTo>
                    <a:pt x="53" y="195"/>
                  </a:lnTo>
                  <a:lnTo>
                    <a:pt x="60" y="185"/>
                  </a:lnTo>
                  <a:lnTo>
                    <a:pt x="56" y="182"/>
                  </a:lnTo>
                  <a:lnTo>
                    <a:pt x="54" y="184"/>
                  </a:lnTo>
                  <a:lnTo>
                    <a:pt x="53" y="185"/>
                  </a:lnTo>
                  <a:lnTo>
                    <a:pt x="45" y="197"/>
                  </a:lnTo>
                  <a:lnTo>
                    <a:pt x="38" y="205"/>
                  </a:lnTo>
                  <a:lnTo>
                    <a:pt x="34" y="208"/>
                  </a:lnTo>
                  <a:lnTo>
                    <a:pt x="32" y="210"/>
                  </a:lnTo>
                  <a:lnTo>
                    <a:pt x="29" y="211"/>
                  </a:lnTo>
                  <a:lnTo>
                    <a:pt x="27" y="212"/>
                  </a:lnTo>
                  <a:lnTo>
                    <a:pt x="25" y="211"/>
                  </a:lnTo>
                  <a:lnTo>
                    <a:pt x="24" y="210"/>
                  </a:lnTo>
                  <a:lnTo>
                    <a:pt x="23" y="207"/>
                  </a:lnTo>
                  <a:lnTo>
                    <a:pt x="23" y="205"/>
                  </a:lnTo>
                  <a:lnTo>
                    <a:pt x="23" y="202"/>
                  </a:lnTo>
                  <a:lnTo>
                    <a:pt x="24" y="197"/>
                  </a:lnTo>
                  <a:lnTo>
                    <a:pt x="71"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2" name="Freeform 1066"/>
            <p:cNvSpPr>
              <a:spLocks/>
            </p:cNvSpPr>
            <p:nvPr/>
          </p:nvSpPr>
          <p:spPr bwMode="auto">
            <a:xfrm>
              <a:off x="1306513" y="4760913"/>
              <a:ext cx="50800" cy="92075"/>
            </a:xfrm>
            <a:custGeom>
              <a:avLst/>
              <a:gdLst>
                <a:gd name="T0" fmla="*/ 18415 w 160"/>
                <a:gd name="T1" fmla="*/ 0 h 290"/>
                <a:gd name="T2" fmla="*/ 18415 w 160"/>
                <a:gd name="T3" fmla="*/ 2223 h 290"/>
                <a:gd name="T4" fmla="*/ 19368 w 160"/>
                <a:gd name="T5" fmla="*/ 2223 h 290"/>
                <a:gd name="T6" fmla="*/ 20638 w 160"/>
                <a:gd name="T7" fmla="*/ 2223 h 290"/>
                <a:gd name="T8" fmla="*/ 22543 w 160"/>
                <a:gd name="T9" fmla="*/ 2540 h 290"/>
                <a:gd name="T10" fmla="*/ 24130 w 160"/>
                <a:gd name="T11" fmla="*/ 3175 h 290"/>
                <a:gd name="T12" fmla="*/ 25400 w 160"/>
                <a:gd name="T13" fmla="*/ 3810 h 290"/>
                <a:gd name="T14" fmla="*/ 26353 w 160"/>
                <a:gd name="T15" fmla="*/ 4445 h 290"/>
                <a:gd name="T16" fmla="*/ 26988 w 160"/>
                <a:gd name="T17" fmla="*/ 5080 h 290"/>
                <a:gd name="T18" fmla="*/ 27623 w 160"/>
                <a:gd name="T19" fmla="*/ 6350 h 290"/>
                <a:gd name="T20" fmla="*/ 27623 w 160"/>
                <a:gd name="T21" fmla="*/ 7303 h 290"/>
                <a:gd name="T22" fmla="*/ 27940 w 160"/>
                <a:gd name="T23" fmla="*/ 8573 h 290"/>
                <a:gd name="T24" fmla="*/ 27623 w 160"/>
                <a:gd name="T25" fmla="*/ 11430 h 290"/>
                <a:gd name="T26" fmla="*/ 26988 w 160"/>
                <a:gd name="T27" fmla="*/ 13970 h 290"/>
                <a:gd name="T28" fmla="*/ 10478 w 160"/>
                <a:gd name="T29" fmla="*/ 79375 h 290"/>
                <a:gd name="T30" fmla="*/ 9843 w 160"/>
                <a:gd name="T31" fmla="*/ 81915 h 290"/>
                <a:gd name="T32" fmla="*/ 9208 w 160"/>
                <a:gd name="T33" fmla="*/ 84138 h 290"/>
                <a:gd name="T34" fmla="*/ 8255 w 160"/>
                <a:gd name="T35" fmla="*/ 85725 h 290"/>
                <a:gd name="T36" fmla="*/ 6985 w 160"/>
                <a:gd name="T37" fmla="*/ 87313 h 290"/>
                <a:gd name="T38" fmla="*/ 5715 w 160"/>
                <a:gd name="T39" fmla="*/ 87948 h 290"/>
                <a:gd name="T40" fmla="*/ 4445 w 160"/>
                <a:gd name="T41" fmla="*/ 88583 h 290"/>
                <a:gd name="T42" fmla="*/ 2223 w 160"/>
                <a:gd name="T43" fmla="*/ 89218 h 290"/>
                <a:gd name="T44" fmla="*/ 0 w 160"/>
                <a:gd name="T45" fmla="*/ 90170 h 290"/>
                <a:gd name="T46" fmla="*/ 0 w 160"/>
                <a:gd name="T47" fmla="*/ 92075 h 290"/>
                <a:gd name="T48" fmla="*/ 31750 w 160"/>
                <a:gd name="T49" fmla="*/ 92075 h 290"/>
                <a:gd name="T50" fmla="*/ 31750 w 160"/>
                <a:gd name="T51" fmla="*/ 90170 h 290"/>
                <a:gd name="T52" fmla="*/ 30480 w 160"/>
                <a:gd name="T53" fmla="*/ 89535 h 290"/>
                <a:gd name="T54" fmla="*/ 29845 w 160"/>
                <a:gd name="T55" fmla="*/ 89535 h 290"/>
                <a:gd name="T56" fmla="*/ 27940 w 160"/>
                <a:gd name="T57" fmla="*/ 89218 h 290"/>
                <a:gd name="T58" fmla="*/ 26353 w 160"/>
                <a:gd name="T59" fmla="*/ 88900 h 290"/>
                <a:gd name="T60" fmla="*/ 25083 w 160"/>
                <a:gd name="T61" fmla="*/ 88583 h 290"/>
                <a:gd name="T62" fmla="*/ 24448 w 160"/>
                <a:gd name="T63" fmla="*/ 87948 h 290"/>
                <a:gd name="T64" fmla="*/ 23813 w 160"/>
                <a:gd name="T65" fmla="*/ 87313 h 290"/>
                <a:gd name="T66" fmla="*/ 23178 w 160"/>
                <a:gd name="T67" fmla="*/ 85725 h 290"/>
                <a:gd name="T68" fmla="*/ 23178 w 160"/>
                <a:gd name="T69" fmla="*/ 84455 h 290"/>
                <a:gd name="T70" fmla="*/ 23178 w 160"/>
                <a:gd name="T71" fmla="*/ 82550 h 290"/>
                <a:gd name="T72" fmla="*/ 23178 w 160"/>
                <a:gd name="T73" fmla="*/ 80963 h 290"/>
                <a:gd name="T74" fmla="*/ 23495 w 160"/>
                <a:gd name="T75" fmla="*/ 79375 h 290"/>
                <a:gd name="T76" fmla="*/ 24130 w 160"/>
                <a:gd name="T77" fmla="*/ 76200 h 290"/>
                <a:gd name="T78" fmla="*/ 40640 w 160"/>
                <a:gd name="T79" fmla="*/ 11430 h 290"/>
                <a:gd name="T80" fmla="*/ 41275 w 160"/>
                <a:gd name="T81" fmla="*/ 9525 h 290"/>
                <a:gd name="T82" fmla="*/ 41910 w 160"/>
                <a:gd name="T83" fmla="*/ 7620 h 290"/>
                <a:gd name="T84" fmla="*/ 42863 w 160"/>
                <a:gd name="T85" fmla="*/ 6350 h 290"/>
                <a:gd name="T86" fmla="*/ 43815 w 160"/>
                <a:gd name="T87" fmla="*/ 4763 h 290"/>
                <a:gd name="T88" fmla="*/ 45403 w 160"/>
                <a:gd name="T89" fmla="*/ 4128 h 290"/>
                <a:gd name="T90" fmla="*/ 46990 w 160"/>
                <a:gd name="T91" fmla="*/ 3493 h 290"/>
                <a:gd name="T92" fmla="*/ 48578 w 160"/>
                <a:gd name="T93" fmla="*/ 2540 h 290"/>
                <a:gd name="T94" fmla="*/ 50800 w 160"/>
                <a:gd name="T95" fmla="*/ 2223 h 290"/>
                <a:gd name="T96" fmla="*/ 50800 w 160"/>
                <a:gd name="T97" fmla="*/ 0 h 290"/>
                <a:gd name="T98" fmla="*/ 18415 w 160"/>
                <a:gd name="T99" fmla="*/ 0 h 2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60" h="290">
                  <a:moveTo>
                    <a:pt x="58" y="0"/>
                  </a:moveTo>
                  <a:lnTo>
                    <a:pt x="58" y="7"/>
                  </a:lnTo>
                  <a:lnTo>
                    <a:pt x="61" y="7"/>
                  </a:lnTo>
                  <a:lnTo>
                    <a:pt x="65" y="7"/>
                  </a:lnTo>
                  <a:lnTo>
                    <a:pt x="71" y="8"/>
                  </a:lnTo>
                  <a:lnTo>
                    <a:pt x="76" y="10"/>
                  </a:lnTo>
                  <a:lnTo>
                    <a:pt x="80" y="12"/>
                  </a:lnTo>
                  <a:lnTo>
                    <a:pt x="83" y="14"/>
                  </a:lnTo>
                  <a:lnTo>
                    <a:pt x="85" y="16"/>
                  </a:lnTo>
                  <a:lnTo>
                    <a:pt x="87" y="20"/>
                  </a:lnTo>
                  <a:lnTo>
                    <a:pt x="87" y="23"/>
                  </a:lnTo>
                  <a:lnTo>
                    <a:pt x="88" y="27"/>
                  </a:lnTo>
                  <a:lnTo>
                    <a:pt x="87" y="36"/>
                  </a:lnTo>
                  <a:lnTo>
                    <a:pt x="85" y="44"/>
                  </a:lnTo>
                  <a:lnTo>
                    <a:pt x="33" y="250"/>
                  </a:lnTo>
                  <a:lnTo>
                    <a:pt x="31" y="258"/>
                  </a:lnTo>
                  <a:lnTo>
                    <a:pt x="29" y="265"/>
                  </a:lnTo>
                  <a:lnTo>
                    <a:pt x="26" y="270"/>
                  </a:lnTo>
                  <a:lnTo>
                    <a:pt x="22" y="275"/>
                  </a:lnTo>
                  <a:lnTo>
                    <a:pt x="18" y="277"/>
                  </a:lnTo>
                  <a:lnTo>
                    <a:pt x="14" y="279"/>
                  </a:lnTo>
                  <a:lnTo>
                    <a:pt x="7" y="281"/>
                  </a:lnTo>
                  <a:lnTo>
                    <a:pt x="0" y="284"/>
                  </a:lnTo>
                  <a:lnTo>
                    <a:pt x="0" y="290"/>
                  </a:lnTo>
                  <a:lnTo>
                    <a:pt x="100" y="290"/>
                  </a:lnTo>
                  <a:lnTo>
                    <a:pt x="100" y="284"/>
                  </a:lnTo>
                  <a:lnTo>
                    <a:pt x="96" y="282"/>
                  </a:lnTo>
                  <a:lnTo>
                    <a:pt x="94" y="282"/>
                  </a:lnTo>
                  <a:lnTo>
                    <a:pt x="88" y="281"/>
                  </a:lnTo>
                  <a:lnTo>
                    <a:pt x="83" y="280"/>
                  </a:lnTo>
                  <a:lnTo>
                    <a:pt x="79" y="279"/>
                  </a:lnTo>
                  <a:lnTo>
                    <a:pt x="77" y="277"/>
                  </a:lnTo>
                  <a:lnTo>
                    <a:pt x="75" y="275"/>
                  </a:lnTo>
                  <a:lnTo>
                    <a:pt x="73" y="270"/>
                  </a:lnTo>
                  <a:lnTo>
                    <a:pt x="73" y="266"/>
                  </a:lnTo>
                  <a:lnTo>
                    <a:pt x="73" y="260"/>
                  </a:lnTo>
                  <a:lnTo>
                    <a:pt x="73" y="255"/>
                  </a:lnTo>
                  <a:lnTo>
                    <a:pt x="74" y="250"/>
                  </a:lnTo>
                  <a:lnTo>
                    <a:pt x="76" y="240"/>
                  </a:lnTo>
                  <a:lnTo>
                    <a:pt x="128" y="36"/>
                  </a:lnTo>
                  <a:lnTo>
                    <a:pt x="130" y="30"/>
                  </a:lnTo>
                  <a:lnTo>
                    <a:pt x="132" y="24"/>
                  </a:lnTo>
                  <a:lnTo>
                    <a:pt x="135" y="20"/>
                  </a:lnTo>
                  <a:lnTo>
                    <a:pt x="138" y="15"/>
                  </a:lnTo>
                  <a:lnTo>
                    <a:pt x="143" y="13"/>
                  </a:lnTo>
                  <a:lnTo>
                    <a:pt x="148" y="11"/>
                  </a:lnTo>
                  <a:lnTo>
                    <a:pt x="153" y="8"/>
                  </a:lnTo>
                  <a:lnTo>
                    <a:pt x="160" y="7"/>
                  </a:lnTo>
                  <a:lnTo>
                    <a:pt x="160" y="0"/>
                  </a:lnTo>
                  <a:lnTo>
                    <a:pt x="58"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3" name="Freeform 1067"/>
            <p:cNvSpPr>
              <a:spLocks/>
            </p:cNvSpPr>
            <p:nvPr/>
          </p:nvSpPr>
          <p:spPr bwMode="auto">
            <a:xfrm>
              <a:off x="1347788" y="4829175"/>
              <a:ext cx="66675" cy="47625"/>
            </a:xfrm>
            <a:custGeom>
              <a:avLst/>
              <a:gdLst>
                <a:gd name="T0" fmla="*/ 3526 w 208"/>
                <a:gd name="T1" fmla="*/ 4893 h 146"/>
                <a:gd name="T2" fmla="*/ 7373 w 208"/>
                <a:gd name="T3" fmla="*/ 4893 h 146"/>
                <a:gd name="T4" fmla="*/ 9296 w 208"/>
                <a:gd name="T5" fmla="*/ 7176 h 146"/>
                <a:gd name="T6" fmla="*/ 0 w 208"/>
                <a:gd name="T7" fmla="*/ 46646 h 146"/>
                <a:gd name="T8" fmla="*/ 10899 w 208"/>
                <a:gd name="T9" fmla="*/ 34251 h 146"/>
                <a:gd name="T10" fmla="*/ 15387 w 208"/>
                <a:gd name="T11" fmla="*/ 23160 h 146"/>
                <a:gd name="T12" fmla="*/ 21477 w 208"/>
                <a:gd name="T13" fmla="*/ 13374 h 146"/>
                <a:gd name="T14" fmla="*/ 28209 w 208"/>
                <a:gd name="T15" fmla="*/ 6524 h 146"/>
                <a:gd name="T16" fmla="*/ 31094 w 208"/>
                <a:gd name="T17" fmla="*/ 5219 h 146"/>
                <a:gd name="T18" fmla="*/ 32696 w 208"/>
                <a:gd name="T19" fmla="*/ 6850 h 146"/>
                <a:gd name="T20" fmla="*/ 31414 w 208"/>
                <a:gd name="T21" fmla="*/ 15658 h 146"/>
                <a:gd name="T22" fmla="*/ 31414 w 208"/>
                <a:gd name="T23" fmla="*/ 45342 h 146"/>
                <a:gd name="T24" fmla="*/ 33979 w 208"/>
                <a:gd name="T25" fmla="*/ 34251 h 146"/>
                <a:gd name="T26" fmla="*/ 37505 w 208"/>
                <a:gd name="T27" fmla="*/ 24465 h 146"/>
                <a:gd name="T28" fmla="*/ 45519 w 208"/>
                <a:gd name="T29" fmla="*/ 11743 h 146"/>
                <a:gd name="T30" fmla="*/ 51930 w 208"/>
                <a:gd name="T31" fmla="*/ 6198 h 146"/>
                <a:gd name="T32" fmla="*/ 54815 w 208"/>
                <a:gd name="T33" fmla="*/ 5545 h 146"/>
                <a:gd name="T34" fmla="*/ 55776 w 208"/>
                <a:gd name="T35" fmla="*/ 7829 h 146"/>
                <a:gd name="T36" fmla="*/ 49365 w 208"/>
                <a:gd name="T37" fmla="*/ 35882 h 146"/>
                <a:gd name="T38" fmla="*/ 48403 w 208"/>
                <a:gd name="T39" fmla="*/ 43711 h 146"/>
                <a:gd name="T40" fmla="*/ 49365 w 208"/>
                <a:gd name="T41" fmla="*/ 46320 h 146"/>
                <a:gd name="T42" fmla="*/ 51609 w 208"/>
                <a:gd name="T43" fmla="*/ 47625 h 146"/>
                <a:gd name="T44" fmla="*/ 55776 w 208"/>
                <a:gd name="T45" fmla="*/ 46646 h 146"/>
                <a:gd name="T46" fmla="*/ 60584 w 208"/>
                <a:gd name="T47" fmla="*/ 43058 h 146"/>
                <a:gd name="T48" fmla="*/ 66675 w 208"/>
                <a:gd name="T49" fmla="*/ 35556 h 146"/>
                <a:gd name="T50" fmla="*/ 61867 w 208"/>
                <a:gd name="T51" fmla="*/ 38491 h 146"/>
                <a:gd name="T52" fmla="*/ 57058 w 208"/>
                <a:gd name="T53" fmla="*/ 42406 h 146"/>
                <a:gd name="T54" fmla="*/ 55776 w 208"/>
                <a:gd name="T55" fmla="*/ 41753 h 146"/>
                <a:gd name="T56" fmla="*/ 57058 w 208"/>
                <a:gd name="T57" fmla="*/ 33925 h 146"/>
                <a:gd name="T58" fmla="*/ 63790 w 208"/>
                <a:gd name="T59" fmla="*/ 6524 h 146"/>
                <a:gd name="T60" fmla="*/ 62508 w 208"/>
                <a:gd name="T61" fmla="*/ 2936 h 146"/>
                <a:gd name="T62" fmla="*/ 59943 w 208"/>
                <a:gd name="T63" fmla="*/ 326 h 146"/>
                <a:gd name="T64" fmla="*/ 55776 w 208"/>
                <a:gd name="T65" fmla="*/ 326 h 146"/>
                <a:gd name="T66" fmla="*/ 49365 w 208"/>
                <a:gd name="T67" fmla="*/ 3914 h 146"/>
                <a:gd name="T68" fmla="*/ 42954 w 208"/>
                <a:gd name="T69" fmla="*/ 11417 h 146"/>
                <a:gd name="T70" fmla="*/ 36864 w 208"/>
                <a:gd name="T71" fmla="*/ 21203 h 146"/>
                <a:gd name="T72" fmla="*/ 38787 w 208"/>
                <a:gd name="T73" fmla="*/ 13700 h 146"/>
                <a:gd name="T74" fmla="*/ 40390 w 208"/>
                <a:gd name="T75" fmla="*/ 6198 h 146"/>
                <a:gd name="T76" fmla="*/ 39428 w 208"/>
                <a:gd name="T77" fmla="*/ 2283 h 146"/>
                <a:gd name="T78" fmla="*/ 36864 w 208"/>
                <a:gd name="T79" fmla="*/ 326 h 146"/>
                <a:gd name="T80" fmla="*/ 32376 w 208"/>
                <a:gd name="T81" fmla="*/ 326 h 146"/>
                <a:gd name="T82" fmla="*/ 24362 w 208"/>
                <a:gd name="T83" fmla="*/ 6524 h 146"/>
                <a:gd name="T84" fmla="*/ 14745 w 208"/>
                <a:gd name="T85" fmla="*/ 20224 h 146"/>
                <a:gd name="T86" fmla="*/ 18913 w 208"/>
                <a:gd name="T87" fmla="*/ 0 h 1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8" h="146">
                  <a:moveTo>
                    <a:pt x="59" y="0"/>
                  </a:moveTo>
                  <a:lnTo>
                    <a:pt x="11" y="10"/>
                  </a:lnTo>
                  <a:lnTo>
                    <a:pt x="11" y="15"/>
                  </a:lnTo>
                  <a:lnTo>
                    <a:pt x="15" y="15"/>
                  </a:lnTo>
                  <a:lnTo>
                    <a:pt x="18" y="15"/>
                  </a:lnTo>
                  <a:lnTo>
                    <a:pt x="23" y="15"/>
                  </a:lnTo>
                  <a:lnTo>
                    <a:pt x="27" y="16"/>
                  </a:lnTo>
                  <a:lnTo>
                    <a:pt x="29" y="19"/>
                  </a:lnTo>
                  <a:lnTo>
                    <a:pt x="29" y="22"/>
                  </a:lnTo>
                  <a:lnTo>
                    <a:pt x="28" y="30"/>
                  </a:lnTo>
                  <a:lnTo>
                    <a:pt x="26" y="40"/>
                  </a:lnTo>
                  <a:lnTo>
                    <a:pt x="0" y="143"/>
                  </a:lnTo>
                  <a:lnTo>
                    <a:pt x="23" y="143"/>
                  </a:lnTo>
                  <a:lnTo>
                    <a:pt x="24" y="140"/>
                  </a:lnTo>
                  <a:lnTo>
                    <a:pt x="34" y="105"/>
                  </a:lnTo>
                  <a:lnTo>
                    <a:pt x="37" y="93"/>
                  </a:lnTo>
                  <a:lnTo>
                    <a:pt x="42" y="81"/>
                  </a:lnTo>
                  <a:lnTo>
                    <a:pt x="48" y="71"/>
                  </a:lnTo>
                  <a:lnTo>
                    <a:pt x="53" y="61"/>
                  </a:lnTo>
                  <a:lnTo>
                    <a:pt x="59" y="51"/>
                  </a:lnTo>
                  <a:lnTo>
                    <a:pt x="67" y="41"/>
                  </a:lnTo>
                  <a:lnTo>
                    <a:pt x="76" y="30"/>
                  </a:lnTo>
                  <a:lnTo>
                    <a:pt x="85" y="23"/>
                  </a:lnTo>
                  <a:lnTo>
                    <a:pt x="88" y="20"/>
                  </a:lnTo>
                  <a:lnTo>
                    <a:pt x="91" y="19"/>
                  </a:lnTo>
                  <a:lnTo>
                    <a:pt x="94" y="17"/>
                  </a:lnTo>
                  <a:lnTo>
                    <a:pt x="97" y="16"/>
                  </a:lnTo>
                  <a:lnTo>
                    <a:pt x="99" y="17"/>
                  </a:lnTo>
                  <a:lnTo>
                    <a:pt x="101" y="19"/>
                  </a:lnTo>
                  <a:lnTo>
                    <a:pt x="102" y="21"/>
                  </a:lnTo>
                  <a:lnTo>
                    <a:pt x="102" y="24"/>
                  </a:lnTo>
                  <a:lnTo>
                    <a:pt x="101" y="33"/>
                  </a:lnTo>
                  <a:lnTo>
                    <a:pt x="98" y="48"/>
                  </a:lnTo>
                  <a:lnTo>
                    <a:pt x="74" y="143"/>
                  </a:lnTo>
                  <a:lnTo>
                    <a:pt x="97" y="143"/>
                  </a:lnTo>
                  <a:lnTo>
                    <a:pt x="98" y="139"/>
                  </a:lnTo>
                  <a:lnTo>
                    <a:pt x="102" y="124"/>
                  </a:lnTo>
                  <a:lnTo>
                    <a:pt x="105" y="113"/>
                  </a:lnTo>
                  <a:lnTo>
                    <a:pt x="106" y="105"/>
                  </a:lnTo>
                  <a:lnTo>
                    <a:pt x="107" y="101"/>
                  </a:lnTo>
                  <a:lnTo>
                    <a:pt x="112" y="89"/>
                  </a:lnTo>
                  <a:lnTo>
                    <a:pt x="117" y="75"/>
                  </a:lnTo>
                  <a:lnTo>
                    <a:pt x="125" y="62"/>
                  </a:lnTo>
                  <a:lnTo>
                    <a:pt x="132" y="51"/>
                  </a:lnTo>
                  <a:lnTo>
                    <a:pt x="142" y="36"/>
                  </a:lnTo>
                  <a:lnTo>
                    <a:pt x="152" y="26"/>
                  </a:lnTo>
                  <a:lnTo>
                    <a:pt x="157" y="22"/>
                  </a:lnTo>
                  <a:lnTo>
                    <a:pt x="162" y="19"/>
                  </a:lnTo>
                  <a:lnTo>
                    <a:pt x="165" y="17"/>
                  </a:lnTo>
                  <a:lnTo>
                    <a:pt x="168" y="16"/>
                  </a:lnTo>
                  <a:lnTo>
                    <a:pt x="171" y="17"/>
                  </a:lnTo>
                  <a:lnTo>
                    <a:pt x="173" y="19"/>
                  </a:lnTo>
                  <a:lnTo>
                    <a:pt x="174" y="21"/>
                  </a:lnTo>
                  <a:lnTo>
                    <a:pt x="174" y="24"/>
                  </a:lnTo>
                  <a:lnTo>
                    <a:pt x="173" y="31"/>
                  </a:lnTo>
                  <a:lnTo>
                    <a:pt x="170" y="43"/>
                  </a:lnTo>
                  <a:lnTo>
                    <a:pt x="154" y="110"/>
                  </a:lnTo>
                  <a:lnTo>
                    <a:pt x="151" y="124"/>
                  </a:lnTo>
                  <a:lnTo>
                    <a:pt x="150" y="131"/>
                  </a:lnTo>
                  <a:lnTo>
                    <a:pt x="151" y="134"/>
                  </a:lnTo>
                  <a:lnTo>
                    <a:pt x="151" y="138"/>
                  </a:lnTo>
                  <a:lnTo>
                    <a:pt x="152" y="140"/>
                  </a:lnTo>
                  <a:lnTo>
                    <a:pt x="154" y="142"/>
                  </a:lnTo>
                  <a:lnTo>
                    <a:pt x="155" y="143"/>
                  </a:lnTo>
                  <a:lnTo>
                    <a:pt x="157" y="144"/>
                  </a:lnTo>
                  <a:lnTo>
                    <a:pt x="161" y="146"/>
                  </a:lnTo>
                  <a:lnTo>
                    <a:pt x="164" y="146"/>
                  </a:lnTo>
                  <a:lnTo>
                    <a:pt x="169" y="146"/>
                  </a:lnTo>
                  <a:lnTo>
                    <a:pt x="174" y="143"/>
                  </a:lnTo>
                  <a:lnTo>
                    <a:pt x="179" y="141"/>
                  </a:lnTo>
                  <a:lnTo>
                    <a:pt x="184" y="138"/>
                  </a:lnTo>
                  <a:lnTo>
                    <a:pt x="189" y="132"/>
                  </a:lnTo>
                  <a:lnTo>
                    <a:pt x="195" y="125"/>
                  </a:lnTo>
                  <a:lnTo>
                    <a:pt x="201" y="118"/>
                  </a:lnTo>
                  <a:lnTo>
                    <a:pt x="208" y="109"/>
                  </a:lnTo>
                  <a:lnTo>
                    <a:pt x="203" y="104"/>
                  </a:lnTo>
                  <a:lnTo>
                    <a:pt x="201" y="108"/>
                  </a:lnTo>
                  <a:lnTo>
                    <a:pt x="193" y="118"/>
                  </a:lnTo>
                  <a:lnTo>
                    <a:pt x="187" y="124"/>
                  </a:lnTo>
                  <a:lnTo>
                    <a:pt x="182" y="129"/>
                  </a:lnTo>
                  <a:lnTo>
                    <a:pt x="178" y="130"/>
                  </a:lnTo>
                  <a:lnTo>
                    <a:pt x="176" y="130"/>
                  </a:lnTo>
                  <a:lnTo>
                    <a:pt x="175" y="129"/>
                  </a:lnTo>
                  <a:lnTo>
                    <a:pt x="174" y="128"/>
                  </a:lnTo>
                  <a:lnTo>
                    <a:pt x="174" y="127"/>
                  </a:lnTo>
                  <a:lnTo>
                    <a:pt x="175" y="119"/>
                  </a:lnTo>
                  <a:lnTo>
                    <a:pt x="178" y="104"/>
                  </a:lnTo>
                  <a:lnTo>
                    <a:pt x="194" y="43"/>
                  </a:lnTo>
                  <a:lnTo>
                    <a:pt x="197" y="30"/>
                  </a:lnTo>
                  <a:lnTo>
                    <a:pt x="199" y="20"/>
                  </a:lnTo>
                  <a:lnTo>
                    <a:pt x="197" y="16"/>
                  </a:lnTo>
                  <a:lnTo>
                    <a:pt x="196" y="12"/>
                  </a:lnTo>
                  <a:lnTo>
                    <a:pt x="195" y="9"/>
                  </a:lnTo>
                  <a:lnTo>
                    <a:pt x="193" y="5"/>
                  </a:lnTo>
                  <a:lnTo>
                    <a:pt x="190" y="3"/>
                  </a:lnTo>
                  <a:lnTo>
                    <a:pt x="187" y="1"/>
                  </a:lnTo>
                  <a:lnTo>
                    <a:pt x="184" y="0"/>
                  </a:lnTo>
                  <a:lnTo>
                    <a:pt x="180" y="0"/>
                  </a:lnTo>
                  <a:lnTo>
                    <a:pt x="174" y="1"/>
                  </a:lnTo>
                  <a:lnTo>
                    <a:pt x="168" y="3"/>
                  </a:lnTo>
                  <a:lnTo>
                    <a:pt x="162" y="6"/>
                  </a:lnTo>
                  <a:lnTo>
                    <a:pt x="154" y="12"/>
                  </a:lnTo>
                  <a:lnTo>
                    <a:pt x="148" y="19"/>
                  </a:lnTo>
                  <a:lnTo>
                    <a:pt x="141" y="26"/>
                  </a:lnTo>
                  <a:lnTo>
                    <a:pt x="134" y="35"/>
                  </a:lnTo>
                  <a:lnTo>
                    <a:pt x="128" y="45"/>
                  </a:lnTo>
                  <a:lnTo>
                    <a:pt x="117" y="62"/>
                  </a:lnTo>
                  <a:lnTo>
                    <a:pt x="115" y="65"/>
                  </a:lnTo>
                  <a:lnTo>
                    <a:pt x="116" y="62"/>
                  </a:lnTo>
                  <a:lnTo>
                    <a:pt x="116" y="60"/>
                  </a:lnTo>
                  <a:lnTo>
                    <a:pt x="121" y="42"/>
                  </a:lnTo>
                  <a:lnTo>
                    <a:pt x="125" y="31"/>
                  </a:lnTo>
                  <a:lnTo>
                    <a:pt x="126" y="24"/>
                  </a:lnTo>
                  <a:lnTo>
                    <a:pt x="126" y="19"/>
                  </a:lnTo>
                  <a:lnTo>
                    <a:pt x="126" y="14"/>
                  </a:lnTo>
                  <a:lnTo>
                    <a:pt x="125" y="11"/>
                  </a:lnTo>
                  <a:lnTo>
                    <a:pt x="123" y="7"/>
                  </a:lnTo>
                  <a:lnTo>
                    <a:pt x="120" y="5"/>
                  </a:lnTo>
                  <a:lnTo>
                    <a:pt x="118" y="3"/>
                  </a:lnTo>
                  <a:lnTo>
                    <a:pt x="115" y="1"/>
                  </a:lnTo>
                  <a:lnTo>
                    <a:pt x="112" y="0"/>
                  </a:lnTo>
                  <a:lnTo>
                    <a:pt x="108" y="0"/>
                  </a:lnTo>
                  <a:lnTo>
                    <a:pt x="101" y="1"/>
                  </a:lnTo>
                  <a:lnTo>
                    <a:pt x="95" y="4"/>
                  </a:lnTo>
                  <a:lnTo>
                    <a:pt x="86" y="11"/>
                  </a:lnTo>
                  <a:lnTo>
                    <a:pt x="76" y="20"/>
                  </a:lnTo>
                  <a:lnTo>
                    <a:pt x="68" y="29"/>
                  </a:lnTo>
                  <a:lnTo>
                    <a:pt x="61" y="39"/>
                  </a:lnTo>
                  <a:lnTo>
                    <a:pt x="46" y="62"/>
                  </a:lnTo>
                  <a:lnTo>
                    <a:pt x="43" y="65"/>
                  </a:lnTo>
                  <a:lnTo>
                    <a:pt x="60" y="0"/>
                  </a:lnTo>
                  <a:lnTo>
                    <a:pt x="59"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4" name="Freeform 1068"/>
            <p:cNvSpPr>
              <a:spLocks/>
            </p:cNvSpPr>
            <p:nvPr/>
          </p:nvSpPr>
          <p:spPr bwMode="auto">
            <a:xfrm>
              <a:off x="1433513" y="4838700"/>
              <a:ext cx="14288" cy="41275"/>
            </a:xfrm>
            <a:custGeom>
              <a:avLst/>
              <a:gdLst>
                <a:gd name="T0" fmla="*/ 14288 w 49"/>
                <a:gd name="T1" fmla="*/ 14586 h 133"/>
                <a:gd name="T2" fmla="*/ 13996 w 49"/>
                <a:gd name="T3" fmla="*/ 11483 h 133"/>
                <a:gd name="T4" fmla="*/ 13413 w 49"/>
                <a:gd name="T5" fmla="*/ 8379 h 133"/>
                <a:gd name="T6" fmla="*/ 12830 w 49"/>
                <a:gd name="T7" fmla="*/ 5896 h 133"/>
                <a:gd name="T8" fmla="*/ 11955 w 49"/>
                <a:gd name="T9" fmla="*/ 4034 h 133"/>
                <a:gd name="T10" fmla="*/ 10789 w 49"/>
                <a:gd name="T11" fmla="*/ 2172 h 133"/>
                <a:gd name="T12" fmla="*/ 9623 w 49"/>
                <a:gd name="T13" fmla="*/ 1241 h 133"/>
                <a:gd name="T14" fmla="*/ 8165 w 49"/>
                <a:gd name="T15" fmla="*/ 621 h 133"/>
                <a:gd name="T16" fmla="*/ 6415 w 49"/>
                <a:gd name="T17" fmla="*/ 0 h 133"/>
                <a:gd name="T18" fmla="*/ 5249 w 49"/>
                <a:gd name="T19" fmla="*/ 0 h 133"/>
                <a:gd name="T20" fmla="*/ 3791 w 49"/>
                <a:gd name="T21" fmla="*/ 931 h 133"/>
                <a:gd name="T22" fmla="*/ 2916 w 49"/>
                <a:gd name="T23" fmla="*/ 1552 h 133"/>
                <a:gd name="T24" fmla="*/ 1750 w 49"/>
                <a:gd name="T25" fmla="*/ 2172 h 133"/>
                <a:gd name="T26" fmla="*/ 875 w 49"/>
                <a:gd name="T27" fmla="*/ 3414 h 133"/>
                <a:gd name="T28" fmla="*/ 583 w 49"/>
                <a:gd name="T29" fmla="*/ 4655 h 133"/>
                <a:gd name="T30" fmla="*/ 0 w 49"/>
                <a:gd name="T31" fmla="*/ 5896 h 133"/>
                <a:gd name="T32" fmla="*/ 0 w 49"/>
                <a:gd name="T33" fmla="*/ 7448 h 133"/>
                <a:gd name="T34" fmla="*/ 0 w 49"/>
                <a:gd name="T35" fmla="*/ 8689 h 133"/>
                <a:gd name="T36" fmla="*/ 583 w 49"/>
                <a:gd name="T37" fmla="*/ 10241 h 133"/>
                <a:gd name="T38" fmla="*/ 875 w 49"/>
                <a:gd name="T39" fmla="*/ 11483 h 133"/>
                <a:gd name="T40" fmla="*/ 1750 w 49"/>
                <a:gd name="T41" fmla="*/ 12724 h 133"/>
                <a:gd name="T42" fmla="*/ 2916 w 49"/>
                <a:gd name="T43" fmla="*/ 13345 h 133"/>
                <a:gd name="T44" fmla="*/ 3791 w 49"/>
                <a:gd name="T45" fmla="*/ 13965 h 133"/>
                <a:gd name="T46" fmla="*/ 5249 w 49"/>
                <a:gd name="T47" fmla="*/ 14586 h 133"/>
                <a:gd name="T48" fmla="*/ 6415 w 49"/>
                <a:gd name="T49" fmla="*/ 14586 h 133"/>
                <a:gd name="T50" fmla="*/ 7581 w 49"/>
                <a:gd name="T51" fmla="*/ 14586 h 133"/>
                <a:gd name="T52" fmla="*/ 8748 w 49"/>
                <a:gd name="T53" fmla="*/ 14276 h 133"/>
                <a:gd name="T54" fmla="*/ 9623 w 49"/>
                <a:gd name="T55" fmla="*/ 13655 h 133"/>
                <a:gd name="T56" fmla="*/ 10497 w 49"/>
                <a:gd name="T57" fmla="*/ 13034 h 133"/>
                <a:gd name="T58" fmla="*/ 11080 w 49"/>
                <a:gd name="T59" fmla="*/ 12724 h 133"/>
                <a:gd name="T60" fmla="*/ 11080 w 49"/>
                <a:gd name="T61" fmla="*/ 12724 h 133"/>
                <a:gd name="T62" fmla="*/ 11372 w 49"/>
                <a:gd name="T63" fmla="*/ 13034 h 133"/>
                <a:gd name="T64" fmla="*/ 11372 w 49"/>
                <a:gd name="T65" fmla="*/ 14586 h 133"/>
                <a:gd name="T66" fmla="*/ 11080 w 49"/>
                <a:gd name="T67" fmla="*/ 18620 h 133"/>
                <a:gd name="T68" fmla="*/ 10789 w 49"/>
                <a:gd name="T69" fmla="*/ 22034 h 133"/>
                <a:gd name="T70" fmla="*/ 9914 w 49"/>
                <a:gd name="T71" fmla="*/ 25448 h 133"/>
                <a:gd name="T72" fmla="*/ 8748 w 49"/>
                <a:gd name="T73" fmla="*/ 28241 h 133"/>
                <a:gd name="T74" fmla="*/ 7581 w 49"/>
                <a:gd name="T75" fmla="*/ 31344 h 133"/>
                <a:gd name="T76" fmla="*/ 6415 w 49"/>
                <a:gd name="T77" fmla="*/ 33827 h 133"/>
                <a:gd name="T78" fmla="*/ 4957 w 49"/>
                <a:gd name="T79" fmla="*/ 35689 h 133"/>
                <a:gd name="T80" fmla="*/ 3499 w 49"/>
                <a:gd name="T81" fmla="*/ 37861 h 133"/>
                <a:gd name="T82" fmla="*/ 2041 w 49"/>
                <a:gd name="T83" fmla="*/ 39103 h 133"/>
                <a:gd name="T84" fmla="*/ 1750 w 49"/>
                <a:gd name="T85" fmla="*/ 40034 h 133"/>
                <a:gd name="T86" fmla="*/ 2041 w 49"/>
                <a:gd name="T87" fmla="*/ 40654 h 133"/>
                <a:gd name="T88" fmla="*/ 2624 w 49"/>
                <a:gd name="T89" fmla="*/ 40965 h 133"/>
                <a:gd name="T90" fmla="*/ 2916 w 49"/>
                <a:gd name="T91" fmla="*/ 41275 h 133"/>
                <a:gd name="T92" fmla="*/ 3208 w 49"/>
                <a:gd name="T93" fmla="*/ 41275 h 133"/>
                <a:gd name="T94" fmla="*/ 4082 w 49"/>
                <a:gd name="T95" fmla="*/ 40965 h 133"/>
                <a:gd name="T96" fmla="*/ 5540 w 49"/>
                <a:gd name="T97" fmla="*/ 39413 h 133"/>
                <a:gd name="T98" fmla="*/ 7290 w 49"/>
                <a:gd name="T99" fmla="*/ 37241 h 133"/>
                <a:gd name="T100" fmla="*/ 9039 w 49"/>
                <a:gd name="T101" fmla="*/ 34137 h 133"/>
                <a:gd name="T102" fmla="*/ 10789 w 49"/>
                <a:gd name="T103" fmla="*/ 30103 h 133"/>
                <a:gd name="T104" fmla="*/ 12538 w 49"/>
                <a:gd name="T105" fmla="*/ 25758 h 133"/>
                <a:gd name="T106" fmla="*/ 13122 w 49"/>
                <a:gd name="T107" fmla="*/ 22965 h 133"/>
                <a:gd name="T108" fmla="*/ 13413 w 49"/>
                <a:gd name="T109" fmla="*/ 20482 h 133"/>
                <a:gd name="T110" fmla="*/ 13996 w 49"/>
                <a:gd name="T111" fmla="*/ 17379 h 133"/>
                <a:gd name="T112" fmla="*/ 14288 w 49"/>
                <a:gd name="T113" fmla="*/ 14586 h 13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9" h="133">
                  <a:moveTo>
                    <a:pt x="49" y="47"/>
                  </a:moveTo>
                  <a:lnTo>
                    <a:pt x="48" y="37"/>
                  </a:lnTo>
                  <a:lnTo>
                    <a:pt x="46" y="27"/>
                  </a:lnTo>
                  <a:lnTo>
                    <a:pt x="44" y="19"/>
                  </a:lnTo>
                  <a:lnTo>
                    <a:pt x="41" y="13"/>
                  </a:lnTo>
                  <a:lnTo>
                    <a:pt x="37" y="7"/>
                  </a:lnTo>
                  <a:lnTo>
                    <a:pt x="33" y="4"/>
                  </a:lnTo>
                  <a:lnTo>
                    <a:pt x="28" y="2"/>
                  </a:lnTo>
                  <a:lnTo>
                    <a:pt x="22" y="0"/>
                  </a:lnTo>
                  <a:lnTo>
                    <a:pt x="18" y="0"/>
                  </a:lnTo>
                  <a:lnTo>
                    <a:pt x="13" y="3"/>
                  </a:lnTo>
                  <a:lnTo>
                    <a:pt x="10" y="5"/>
                  </a:lnTo>
                  <a:lnTo>
                    <a:pt x="6" y="7"/>
                  </a:lnTo>
                  <a:lnTo>
                    <a:pt x="3" y="11"/>
                  </a:lnTo>
                  <a:lnTo>
                    <a:pt x="2" y="15"/>
                  </a:lnTo>
                  <a:lnTo>
                    <a:pt x="0" y="19"/>
                  </a:lnTo>
                  <a:lnTo>
                    <a:pt x="0" y="24"/>
                  </a:lnTo>
                  <a:lnTo>
                    <a:pt x="0" y="28"/>
                  </a:lnTo>
                  <a:lnTo>
                    <a:pt x="2" y="33"/>
                  </a:lnTo>
                  <a:lnTo>
                    <a:pt x="3" y="37"/>
                  </a:lnTo>
                  <a:lnTo>
                    <a:pt x="6" y="41"/>
                  </a:lnTo>
                  <a:lnTo>
                    <a:pt x="10" y="43"/>
                  </a:lnTo>
                  <a:lnTo>
                    <a:pt x="13" y="45"/>
                  </a:lnTo>
                  <a:lnTo>
                    <a:pt x="18" y="47"/>
                  </a:lnTo>
                  <a:lnTo>
                    <a:pt x="22" y="47"/>
                  </a:lnTo>
                  <a:lnTo>
                    <a:pt x="26" y="47"/>
                  </a:lnTo>
                  <a:lnTo>
                    <a:pt x="30" y="46"/>
                  </a:lnTo>
                  <a:lnTo>
                    <a:pt x="33" y="44"/>
                  </a:lnTo>
                  <a:lnTo>
                    <a:pt x="36" y="42"/>
                  </a:lnTo>
                  <a:lnTo>
                    <a:pt x="38" y="41"/>
                  </a:lnTo>
                  <a:lnTo>
                    <a:pt x="39" y="42"/>
                  </a:lnTo>
                  <a:lnTo>
                    <a:pt x="39" y="47"/>
                  </a:lnTo>
                  <a:lnTo>
                    <a:pt x="38" y="60"/>
                  </a:lnTo>
                  <a:lnTo>
                    <a:pt x="37" y="71"/>
                  </a:lnTo>
                  <a:lnTo>
                    <a:pt x="34" y="82"/>
                  </a:lnTo>
                  <a:lnTo>
                    <a:pt x="30" y="91"/>
                  </a:lnTo>
                  <a:lnTo>
                    <a:pt x="26" y="101"/>
                  </a:lnTo>
                  <a:lnTo>
                    <a:pt x="22" y="109"/>
                  </a:lnTo>
                  <a:lnTo>
                    <a:pt x="17" y="115"/>
                  </a:lnTo>
                  <a:lnTo>
                    <a:pt x="12" y="122"/>
                  </a:lnTo>
                  <a:lnTo>
                    <a:pt x="7" y="126"/>
                  </a:lnTo>
                  <a:lnTo>
                    <a:pt x="6" y="129"/>
                  </a:lnTo>
                  <a:lnTo>
                    <a:pt x="7" y="131"/>
                  </a:lnTo>
                  <a:lnTo>
                    <a:pt x="9" y="132"/>
                  </a:lnTo>
                  <a:lnTo>
                    <a:pt x="10" y="133"/>
                  </a:lnTo>
                  <a:lnTo>
                    <a:pt x="11" y="133"/>
                  </a:lnTo>
                  <a:lnTo>
                    <a:pt x="14" y="132"/>
                  </a:lnTo>
                  <a:lnTo>
                    <a:pt x="19" y="127"/>
                  </a:lnTo>
                  <a:lnTo>
                    <a:pt x="25" y="120"/>
                  </a:lnTo>
                  <a:lnTo>
                    <a:pt x="31" y="110"/>
                  </a:lnTo>
                  <a:lnTo>
                    <a:pt x="37" y="97"/>
                  </a:lnTo>
                  <a:lnTo>
                    <a:pt x="43" y="83"/>
                  </a:lnTo>
                  <a:lnTo>
                    <a:pt x="45" y="74"/>
                  </a:lnTo>
                  <a:lnTo>
                    <a:pt x="46" y="66"/>
                  </a:lnTo>
                  <a:lnTo>
                    <a:pt x="48" y="56"/>
                  </a:lnTo>
                  <a:lnTo>
                    <a:pt x="49" y="4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5" name="Freeform 1069"/>
            <p:cNvSpPr>
              <a:spLocks/>
            </p:cNvSpPr>
            <p:nvPr/>
          </p:nvSpPr>
          <p:spPr bwMode="auto">
            <a:xfrm>
              <a:off x="1473201" y="4757738"/>
              <a:ext cx="74613" cy="125412"/>
            </a:xfrm>
            <a:custGeom>
              <a:avLst/>
              <a:gdLst>
                <a:gd name="T0" fmla="*/ 46990 w 235"/>
                <a:gd name="T1" fmla="*/ 33655 h 395"/>
                <a:gd name="T2" fmla="*/ 50165 w 235"/>
                <a:gd name="T3" fmla="*/ 20320 h 395"/>
                <a:gd name="T4" fmla="*/ 53658 w 235"/>
                <a:gd name="T5" fmla="*/ 10795 h 395"/>
                <a:gd name="T6" fmla="*/ 55563 w 235"/>
                <a:gd name="T7" fmla="*/ 7620 h 395"/>
                <a:gd name="T8" fmla="*/ 57468 w 235"/>
                <a:gd name="T9" fmla="*/ 5080 h 395"/>
                <a:gd name="T10" fmla="*/ 60008 w 235"/>
                <a:gd name="T11" fmla="*/ 3810 h 395"/>
                <a:gd name="T12" fmla="*/ 62548 w 235"/>
                <a:gd name="T13" fmla="*/ 3175 h 395"/>
                <a:gd name="T14" fmla="*/ 64453 w 235"/>
                <a:gd name="T15" fmla="*/ 4127 h 395"/>
                <a:gd name="T16" fmla="*/ 65405 w 235"/>
                <a:gd name="T17" fmla="*/ 5080 h 395"/>
                <a:gd name="T18" fmla="*/ 65405 w 235"/>
                <a:gd name="T19" fmla="*/ 5397 h 395"/>
                <a:gd name="T20" fmla="*/ 64135 w 235"/>
                <a:gd name="T21" fmla="*/ 8572 h 395"/>
                <a:gd name="T22" fmla="*/ 64135 w 235"/>
                <a:gd name="T23" fmla="*/ 10795 h 395"/>
                <a:gd name="T24" fmla="*/ 64770 w 235"/>
                <a:gd name="T25" fmla="*/ 13017 h 395"/>
                <a:gd name="T26" fmla="*/ 66040 w 235"/>
                <a:gd name="T27" fmla="*/ 14287 h 395"/>
                <a:gd name="T28" fmla="*/ 67628 w 235"/>
                <a:gd name="T29" fmla="*/ 14922 h 395"/>
                <a:gd name="T30" fmla="*/ 69850 w 235"/>
                <a:gd name="T31" fmla="*/ 14922 h 395"/>
                <a:gd name="T32" fmla="*/ 72073 w 235"/>
                <a:gd name="T33" fmla="*/ 14287 h 395"/>
                <a:gd name="T34" fmla="*/ 73660 w 235"/>
                <a:gd name="T35" fmla="*/ 13017 h 395"/>
                <a:gd name="T36" fmla="*/ 74295 w 235"/>
                <a:gd name="T37" fmla="*/ 10795 h 395"/>
                <a:gd name="T38" fmla="*/ 74295 w 235"/>
                <a:gd name="T39" fmla="*/ 7620 h 395"/>
                <a:gd name="T40" fmla="*/ 72708 w 235"/>
                <a:gd name="T41" fmla="*/ 4445 h 395"/>
                <a:gd name="T42" fmla="*/ 69533 w 235"/>
                <a:gd name="T43" fmla="*/ 1905 h 395"/>
                <a:gd name="T44" fmla="*/ 65405 w 235"/>
                <a:gd name="T45" fmla="*/ 635 h 395"/>
                <a:gd name="T46" fmla="*/ 61278 w 235"/>
                <a:gd name="T47" fmla="*/ 635 h 395"/>
                <a:gd name="T48" fmla="*/ 57150 w 235"/>
                <a:gd name="T49" fmla="*/ 1270 h 395"/>
                <a:gd name="T50" fmla="*/ 53975 w 235"/>
                <a:gd name="T51" fmla="*/ 2857 h 395"/>
                <a:gd name="T52" fmla="*/ 50800 w 235"/>
                <a:gd name="T53" fmla="*/ 5397 h 395"/>
                <a:gd name="T54" fmla="*/ 46355 w 235"/>
                <a:gd name="T55" fmla="*/ 10477 h 395"/>
                <a:gd name="T56" fmla="*/ 42863 w 235"/>
                <a:gd name="T57" fmla="*/ 17462 h 395"/>
                <a:gd name="T58" fmla="*/ 40323 w 235"/>
                <a:gd name="T59" fmla="*/ 23495 h 395"/>
                <a:gd name="T60" fmla="*/ 38735 w 235"/>
                <a:gd name="T61" fmla="*/ 28892 h 395"/>
                <a:gd name="T62" fmla="*/ 36513 w 235"/>
                <a:gd name="T63" fmla="*/ 35560 h 395"/>
                <a:gd name="T64" fmla="*/ 23813 w 235"/>
                <a:gd name="T65" fmla="*/ 40005 h 395"/>
                <a:gd name="T66" fmla="*/ 24765 w 235"/>
                <a:gd name="T67" fmla="*/ 96202 h 395"/>
                <a:gd name="T68" fmla="*/ 20955 w 235"/>
                <a:gd name="T69" fmla="*/ 110172 h 395"/>
                <a:gd name="T70" fmla="*/ 17463 w 235"/>
                <a:gd name="T71" fmla="*/ 118110 h 395"/>
                <a:gd name="T72" fmla="*/ 14605 w 235"/>
                <a:gd name="T73" fmla="*/ 120967 h 395"/>
                <a:gd name="T74" fmla="*/ 11430 w 235"/>
                <a:gd name="T75" fmla="*/ 122237 h 395"/>
                <a:gd name="T76" fmla="*/ 9208 w 235"/>
                <a:gd name="T77" fmla="*/ 121285 h 395"/>
                <a:gd name="T78" fmla="*/ 8573 w 235"/>
                <a:gd name="T79" fmla="*/ 119697 h 395"/>
                <a:gd name="T80" fmla="*/ 9525 w 235"/>
                <a:gd name="T81" fmla="*/ 117792 h 395"/>
                <a:gd name="T82" fmla="*/ 9843 w 235"/>
                <a:gd name="T83" fmla="*/ 116205 h 395"/>
                <a:gd name="T84" fmla="*/ 9525 w 235"/>
                <a:gd name="T85" fmla="*/ 113982 h 395"/>
                <a:gd name="T86" fmla="*/ 8255 w 235"/>
                <a:gd name="T87" fmla="*/ 112077 h 395"/>
                <a:gd name="T88" fmla="*/ 6668 w 235"/>
                <a:gd name="T89" fmla="*/ 111125 h 395"/>
                <a:gd name="T90" fmla="*/ 4763 w 235"/>
                <a:gd name="T91" fmla="*/ 110490 h 395"/>
                <a:gd name="T92" fmla="*/ 2858 w 235"/>
                <a:gd name="T93" fmla="*/ 111125 h 395"/>
                <a:gd name="T94" fmla="*/ 1588 w 235"/>
                <a:gd name="T95" fmla="*/ 112077 h 395"/>
                <a:gd name="T96" fmla="*/ 635 w 235"/>
                <a:gd name="T97" fmla="*/ 113982 h 395"/>
                <a:gd name="T98" fmla="*/ 0 w 235"/>
                <a:gd name="T99" fmla="*/ 116522 h 395"/>
                <a:gd name="T100" fmla="*/ 953 w 235"/>
                <a:gd name="T101" fmla="*/ 120015 h 395"/>
                <a:gd name="T102" fmla="*/ 2858 w 235"/>
                <a:gd name="T103" fmla="*/ 122872 h 395"/>
                <a:gd name="T104" fmla="*/ 6033 w 235"/>
                <a:gd name="T105" fmla="*/ 124460 h 395"/>
                <a:gd name="T106" fmla="*/ 10160 w 235"/>
                <a:gd name="T107" fmla="*/ 125412 h 395"/>
                <a:gd name="T108" fmla="*/ 14288 w 235"/>
                <a:gd name="T109" fmla="*/ 124460 h 395"/>
                <a:gd name="T110" fmla="*/ 18098 w 235"/>
                <a:gd name="T111" fmla="*/ 122872 h 395"/>
                <a:gd name="T112" fmla="*/ 21908 w 235"/>
                <a:gd name="T113" fmla="*/ 119697 h 395"/>
                <a:gd name="T114" fmla="*/ 25400 w 235"/>
                <a:gd name="T115" fmla="*/ 115887 h 395"/>
                <a:gd name="T116" fmla="*/ 28575 w 235"/>
                <a:gd name="T117" fmla="*/ 110490 h 395"/>
                <a:gd name="T118" fmla="*/ 31115 w 235"/>
                <a:gd name="T119" fmla="*/ 104457 h 395"/>
                <a:gd name="T120" fmla="*/ 35243 w 235"/>
                <a:gd name="T121" fmla="*/ 89217 h 395"/>
                <a:gd name="T122" fmla="*/ 60008 w 235"/>
                <a:gd name="T123" fmla="*/ 40005 h 395"/>
                <a:gd name="T124" fmla="*/ 46355 w 235"/>
                <a:gd name="T125" fmla="*/ 35560 h 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35" h="395">
                  <a:moveTo>
                    <a:pt x="146" y="112"/>
                  </a:moveTo>
                  <a:lnTo>
                    <a:pt x="148" y="106"/>
                  </a:lnTo>
                  <a:lnTo>
                    <a:pt x="153" y="84"/>
                  </a:lnTo>
                  <a:lnTo>
                    <a:pt x="158" y="64"/>
                  </a:lnTo>
                  <a:lnTo>
                    <a:pt x="163" y="47"/>
                  </a:lnTo>
                  <a:lnTo>
                    <a:pt x="169" y="34"/>
                  </a:lnTo>
                  <a:lnTo>
                    <a:pt x="171" y="28"/>
                  </a:lnTo>
                  <a:lnTo>
                    <a:pt x="175" y="24"/>
                  </a:lnTo>
                  <a:lnTo>
                    <a:pt x="178" y="19"/>
                  </a:lnTo>
                  <a:lnTo>
                    <a:pt x="181" y="16"/>
                  </a:lnTo>
                  <a:lnTo>
                    <a:pt x="185" y="14"/>
                  </a:lnTo>
                  <a:lnTo>
                    <a:pt x="189" y="12"/>
                  </a:lnTo>
                  <a:lnTo>
                    <a:pt x="193" y="10"/>
                  </a:lnTo>
                  <a:lnTo>
                    <a:pt x="197" y="10"/>
                  </a:lnTo>
                  <a:lnTo>
                    <a:pt x="200" y="12"/>
                  </a:lnTo>
                  <a:lnTo>
                    <a:pt x="203" y="13"/>
                  </a:lnTo>
                  <a:lnTo>
                    <a:pt x="205" y="14"/>
                  </a:lnTo>
                  <a:lnTo>
                    <a:pt x="206" y="16"/>
                  </a:lnTo>
                  <a:lnTo>
                    <a:pt x="206" y="17"/>
                  </a:lnTo>
                  <a:lnTo>
                    <a:pt x="202" y="24"/>
                  </a:lnTo>
                  <a:lnTo>
                    <a:pt x="202" y="27"/>
                  </a:lnTo>
                  <a:lnTo>
                    <a:pt x="202" y="31"/>
                  </a:lnTo>
                  <a:lnTo>
                    <a:pt x="202" y="34"/>
                  </a:lnTo>
                  <a:lnTo>
                    <a:pt x="203" y="37"/>
                  </a:lnTo>
                  <a:lnTo>
                    <a:pt x="204" y="41"/>
                  </a:lnTo>
                  <a:lnTo>
                    <a:pt x="206" y="43"/>
                  </a:lnTo>
                  <a:lnTo>
                    <a:pt x="208" y="45"/>
                  </a:lnTo>
                  <a:lnTo>
                    <a:pt x="210" y="46"/>
                  </a:lnTo>
                  <a:lnTo>
                    <a:pt x="213" y="47"/>
                  </a:lnTo>
                  <a:lnTo>
                    <a:pt x="216" y="48"/>
                  </a:lnTo>
                  <a:lnTo>
                    <a:pt x="220" y="47"/>
                  </a:lnTo>
                  <a:lnTo>
                    <a:pt x="223" y="46"/>
                  </a:lnTo>
                  <a:lnTo>
                    <a:pt x="227" y="45"/>
                  </a:lnTo>
                  <a:lnTo>
                    <a:pt x="230" y="43"/>
                  </a:lnTo>
                  <a:lnTo>
                    <a:pt x="232" y="41"/>
                  </a:lnTo>
                  <a:lnTo>
                    <a:pt x="233" y="37"/>
                  </a:lnTo>
                  <a:lnTo>
                    <a:pt x="234" y="34"/>
                  </a:lnTo>
                  <a:lnTo>
                    <a:pt x="235" y="29"/>
                  </a:lnTo>
                  <a:lnTo>
                    <a:pt x="234" y="24"/>
                  </a:lnTo>
                  <a:lnTo>
                    <a:pt x="232" y="18"/>
                  </a:lnTo>
                  <a:lnTo>
                    <a:pt x="229" y="14"/>
                  </a:lnTo>
                  <a:lnTo>
                    <a:pt x="224" y="9"/>
                  </a:lnTo>
                  <a:lnTo>
                    <a:pt x="219" y="6"/>
                  </a:lnTo>
                  <a:lnTo>
                    <a:pt x="213" y="3"/>
                  </a:lnTo>
                  <a:lnTo>
                    <a:pt x="206" y="2"/>
                  </a:lnTo>
                  <a:lnTo>
                    <a:pt x="198" y="0"/>
                  </a:lnTo>
                  <a:lnTo>
                    <a:pt x="193" y="2"/>
                  </a:lnTo>
                  <a:lnTo>
                    <a:pt x="186" y="3"/>
                  </a:lnTo>
                  <a:lnTo>
                    <a:pt x="180" y="4"/>
                  </a:lnTo>
                  <a:lnTo>
                    <a:pt x="175" y="6"/>
                  </a:lnTo>
                  <a:lnTo>
                    <a:pt x="170" y="9"/>
                  </a:lnTo>
                  <a:lnTo>
                    <a:pt x="165" y="13"/>
                  </a:lnTo>
                  <a:lnTo>
                    <a:pt x="160" y="17"/>
                  </a:lnTo>
                  <a:lnTo>
                    <a:pt x="155" y="22"/>
                  </a:lnTo>
                  <a:lnTo>
                    <a:pt x="146" y="33"/>
                  </a:lnTo>
                  <a:lnTo>
                    <a:pt x="139" y="46"/>
                  </a:lnTo>
                  <a:lnTo>
                    <a:pt x="135" y="55"/>
                  </a:lnTo>
                  <a:lnTo>
                    <a:pt x="131" y="64"/>
                  </a:lnTo>
                  <a:lnTo>
                    <a:pt x="127" y="74"/>
                  </a:lnTo>
                  <a:lnTo>
                    <a:pt x="124" y="84"/>
                  </a:lnTo>
                  <a:lnTo>
                    <a:pt x="122" y="91"/>
                  </a:lnTo>
                  <a:lnTo>
                    <a:pt x="117" y="107"/>
                  </a:lnTo>
                  <a:lnTo>
                    <a:pt x="115" y="112"/>
                  </a:lnTo>
                  <a:lnTo>
                    <a:pt x="78" y="112"/>
                  </a:lnTo>
                  <a:lnTo>
                    <a:pt x="75" y="126"/>
                  </a:lnTo>
                  <a:lnTo>
                    <a:pt x="111" y="126"/>
                  </a:lnTo>
                  <a:lnTo>
                    <a:pt x="78" y="303"/>
                  </a:lnTo>
                  <a:lnTo>
                    <a:pt x="71" y="329"/>
                  </a:lnTo>
                  <a:lnTo>
                    <a:pt x="66" y="347"/>
                  </a:lnTo>
                  <a:lnTo>
                    <a:pt x="61" y="361"/>
                  </a:lnTo>
                  <a:lnTo>
                    <a:pt x="55" y="372"/>
                  </a:lnTo>
                  <a:lnTo>
                    <a:pt x="51" y="378"/>
                  </a:lnTo>
                  <a:lnTo>
                    <a:pt x="46" y="381"/>
                  </a:lnTo>
                  <a:lnTo>
                    <a:pt x="41" y="384"/>
                  </a:lnTo>
                  <a:lnTo>
                    <a:pt x="36" y="385"/>
                  </a:lnTo>
                  <a:lnTo>
                    <a:pt x="32" y="385"/>
                  </a:lnTo>
                  <a:lnTo>
                    <a:pt x="29" y="382"/>
                  </a:lnTo>
                  <a:lnTo>
                    <a:pt x="28" y="380"/>
                  </a:lnTo>
                  <a:lnTo>
                    <a:pt x="27" y="377"/>
                  </a:lnTo>
                  <a:lnTo>
                    <a:pt x="29" y="375"/>
                  </a:lnTo>
                  <a:lnTo>
                    <a:pt x="30" y="371"/>
                  </a:lnTo>
                  <a:lnTo>
                    <a:pt x="31" y="369"/>
                  </a:lnTo>
                  <a:lnTo>
                    <a:pt x="31" y="366"/>
                  </a:lnTo>
                  <a:lnTo>
                    <a:pt x="31" y="362"/>
                  </a:lnTo>
                  <a:lnTo>
                    <a:pt x="30" y="359"/>
                  </a:lnTo>
                  <a:lnTo>
                    <a:pt x="28" y="357"/>
                  </a:lnTo>
                  <a:lnTo>
                    <a:pt x="26" y="353"/>
                  </a:lnTo>
                  <a:lnTo>
                    <a:pt x="24" y="351"/>
                  </a:lnTo>
                  <a:lnTo>
                    <a:pt x="21" y="350"/>
                  </a:lnTo>
                  <a:lnTo>
                    <a:pt x="18" y="349"/>
                  </a:lnTo>
                  <a:lnTo>
                    <a:pt x="15" y="348"/>
                  </a:lnTo>
                  <a:lnTo>
                    <a:pt x="12" y="349"/>
                  </a:lnTo>
                  <a:lnTo>
                    <a:pt x="9" y="350"/>
                  </a:lnTo>
                  <a:lnTo>
                    <a:pt x="7" y="351"/>
                  </a:lnTo>
                  <a:lnTo>
                    <a:pt x="5" y="353"/>
                  </a:lnTo>
                  <a:lnTo>
                    <a:pt x="3" y="357"/>
                  </a:lnTo>
                  <a:lnTo>
                    <a:pt x="2" y="359"/>
                  </a:lnTo>
                  <a:lnTo>
                    <a:pt x="1" y="362"/>
                  </a:lnTo>
                  <a:lnTo>
                    <a:pt x="0" y="367"/>
                  </a:lnTo>
                  <a:lnTo>
                    <a:pt x="1" y="372"/>
                  </a:lnTo>
                  <a:lnTo>
                    <a:pt x="3" y="378"/>
                  </a:lnTo>
                  <a:lnTo>
                    <a:pt x="6" y="382"/>
                  </a:lnTo>
                  <a:lnTo>
                    <a:pt x="9" y="387"/>
                  </a:lnTo>
                  <a:lnTo>
                    <a:pt x="14" y="390"/>
                  </a:lnTo>
                  <a:lnTo>
                    <a:pt x="19" y="392"/>
                  </a:lnTo>
                  <a:lnTo>
                    <a:pt x="25" y="394"/>
                  </a:lnTo>
                  <a:lnTo>
                    <a:pt x="32" y="395"/>
                  </a:lnTo>
                  <a:lnTo>
                    <a:pt x="39" y="394"/>
                  </a:lnTo>
                  <a:lnTo>
                    <a:pt x="45" y="392"/>
                  </a:lnTo>
                  <a:lnTo>
                    <a:pt x="51" y="390"/>
                  </a:lnTo>
                  <a:lnTo>
                    <a:pt x="57" y="387"/>
                  </a:lnTo>
                  <a:lnTo>
                    <a:pt x="63" y="382"/>
                  </a:lnTo>
                  <a:lnTo>
                    <a:pt x="69" y="377"/>
                  </a:lnTo>
                  <a:lnTo>
                    <a:pt x="75" y="371"/>
                  </a:lnTo>
                  <a:lnTo>
                    <a:pt x="80" y="365"/>
                  </a:lnTo>
                  <a:lnTo>
                    <a:pt x="85" y="357"/>
                  </a:lnTo>
                  <a:lnTo>
                    <a:pt x="90" y="348"/>
                  </a:lnTo>
                  <a:lnTo>
                    <a:pt x="94" y="339"/>
                  </a:lnTo>
                  <a:lnTo>
                    <a:pt x="98" y="329"/>
                  </a:lnTo>
                  <a:lnTo>
                    <a:pt x="105" y="307"/>
                  </a:lnTo>
                  <a:lnTo>
                    <a:pt x="111" y="281"/>
                  </a:lnTo>
                  <a:lnTo>
                    <a:pt x="144" y="126"/>
                  </a:lnTo>
                  <a:lnTo>
                    <a:pt x="189" y="126"/>
                  </a:lnTo>
                  <a:lnTo>
                    <a:pt x="192" y="112"/>
                  </a:lnTo>
                  <a:lnTo>
                    <a:pt x="146" y="112"/>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6" name="Freeform 1070"/>
            <p:cNvSpPr>
              <a:spLocks/>
            </p:cNvSpPr>
            <p:nvPr/>
          </p:nvSpPr>
          <p:spPr bwMode="auto">
            <a:xfrm>
              <a:off x="1531938" y="4829175"/>
              <a:ext cx="65088" cy="47625"/>
            </a:xfrm>
            <a:custGeom>
              <a:avLst/>
              <a:gdLst>
                <a:gd name="T0" fmla="*/ 3442 w 208"/>
                <a:gd name="T1" fmla="*/ 4893 h 146"/>
                <a:gd name="T2" fmla="*/ 7510 w 208"/>
                <a:gd name="T3" fmla="*/ 4893 h 146"/>
                <a:gd name="T4" fmla="*/ 9388 w 208"/>
                <a:gd name="T5" fmla="*/ 7176 h 146"/>
                <a:gd name="T6" fmla="*/ 0 w 208"/>
                <a:gd name="T7" fmla="*/ 46646 h 146"/>
                <a:gd name="T8" fmla="*/ 10639 w 208"/>
                <a:gd name="T9" fmla="*/ 34251 h 146"/>
                <a:gd name="T10" fmla="*/ 15020 w 208"/>
                <a:gd name="T11" fmla="*/ 23160 h 146"/>
                <a:gd name="T12" fmla="*/ 21279 w 208"/>
                <a:gd name="T13" fmla="*/ 13374 h 146"/>
                <a:gd name="T14" fmla="*/ 27850 w 208"/>
                <a:gd name="T15" fmla="*/ 6524 h 146"/>
                <a:gd name="T16" fmla="*/ 30666 w 208"/>
                <a:gd name="T17" fmla="*/ 5219 h 146"/>
                <a:gd name="T18" fmla="*/ 32231 w 208"/>
                <a:gd name="T19" fmla="*/ 6850 h 146"/>
                <a:gd name="T20" fmla="*/ 30979 w 208"/>
                <a:gd name="T21" fmla="*/ 15658 h 146"/>
                <a:gd name="T22" fmla="*/ 30979 w 208"/>
                <a:gd name="T23" fmla="*/ 45342 h 146"/>
                <a:gd name="T24" fmla="*/ 33483 w 208"/>
                <a:gd name="T25" fmla="*/ 34251 h 146"/>
                <a:gd name="T26" fmla="*/ 37238 w 208"/>
                <a:gd name="T27" fmla="*/ 24465 h 146"/>
                <a:gd name="T28" fmla="*/ 44748 w 208"/>
                <a:gd name="T29" fmla="*/ 11743 h 146"/>
                <a:gd name="T30" fmla="*/ 50694 w 208"/>
                <a:gd name="T31" fmla="*/ 6198 h 146"/>
                <a:gd name="T32" fmla="*/ 53510 w 208"/>
                <a:gd name="T33" fmla="*/ 5545 h 146"/>
                <a:gd name="T34" fmla="*/ 54762 w 208"/>
                <a:gd name="T35" fmla="*/ 7829 h 146"/>
                <a:gd name="T36" fmla="*/ 48503 w 208"/>
                <a:gd name="T37" fmla="*/ 35882 h 146"/>
                <a:gd name="T38" fmla="*/ 47564 w 208"/>
                <a:gd name="T39" fmla="*/ 45015 h 146"/>
                <a:gd name="T40" fmla="*/ 49755 w 208"/>
                <a:gd name="T41" fmla="*/ 46973 h 146"/>
                <a:gd name="T42" fmla="*/ 53197 w 208"/>
                <a:gd name="T43" fmla="*/ 47625 h 146"/>
                <a:gd name="T44" fmla="*/ 57891 w 208"/>
                <a:gd name="T45" fmla="*/ 45015 h 146"/>
                <a:gd name="T46" fmla="*/ 63210 w 208"/>
                <a:gd name="T47" fmla="*/ 38491 h 146"/>
                <a:gd name="T48" fmla="*/ 63210 w 208"/>
                <a:gd name="T49" fmla="*/ 35229 h 146"/>
                <a:gd name="T50" fmla="*/ 56952 w 208"/>
                <a:gd name="T51" fmla="*/ 42080 h 146"/>
                <a:gd name="T52" fmla="*/ 55074 w 208"/>
                <a:gd name="T53" fmla="*/ 42080 h 146"/>
                <a:gd name="T54" fmla="*/ 55074 w 208"/>
                <a:gd name="T55" fmla="*/ 38818 h 146"/>
                <a:gd name="T56" fmla="*/ 61959 w 208"/>
                <a:gd name="T57" fmla="*/ 9786 h 146"/>
                <a:gd name="T58" fmla="*/ 61959 w 208"/>
                <a:gd name="T59" fmla="*/ 3914 h 146"/>
                <a:gd name="T60" fmla="*/ 59768 w 208"/>
                <a:gd name="T61" fmla="*/ 979 h 146"/>
                <a:gd name="T62" fmla="*/ 56639 w 208"/>
                <a:gd name="T63" fmla="*/ 0 h 146"/>
                <a:gd name="T64" fmla="*/ 51006 w 208"/>
                <a:gd name="T65" fmla="*/ 1957 h 146"/>
                <a:gd name="T66" fmla="*/ 44435 w 208"/>
                <a:gd name="T67" fmla="*/ 8481 h 146"/>
                <a:gd name="T68" fmla="*/ 37238 w 208"/>
                <a:gd name="T69" fmla="*/ 20224 h 146"/>
                <a:gd name="T70" fmla="*/ 36612 w 208"/>
                <a:gd name="T71" fmla="*/ 19572 h 146"/>
                <a:gd name="T72" fmla="*/ 39428 w 208"/>
                <a:gd name="T73" fmla="*/ 7829 h 146"/>
                <a:gd name="T74" fmla="*/ 39428 w 208"/>
                <a:gd name="T75" fmla="*/ 3588 h 146"/>
                <a:gd name="T76" fmla="*/ 37551 w 208"/>
                <a:gd name="T77" fmla="*/ 979 h 146"/>
                <a:gd name="T78" fmla="*/ 34109 w 208"/>
                <a:gd name="T79" fmla="*/ 0 h 146"/>
                <a:gd name="T80" fmla="*/ 27224 w 208"/>
                <a:gd name="T81" fmla="*/ 3588 h 146"/>
                <a:gd name="T82" fmla="*/ 19401 w 208"/>
                <a:gd name="T83" fmla="*/ 12722 h 146"/>
                <a:gd name="T84" fmla="*/ 18775 w 208"/>
                <a:gd name="T85" fmla="*/ 0 h 14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8" h="146">
                  <a:moveTo>
                    <a:pt x="59" y="0"/>
                  </a:moveTo>
                  <a:lnTo>
                    <a:pt x="11" y="10"/>
                  </a:lnTo>
                  <a:lnTo>
                    <a:pt x="11" y="15"/>
                  </a:lnTo>
                  <a:lnTo>
                    <a:pt x="15" y="15"/>
                  </a:lnTo>
                  <a:lnTo>
                    <a:pt x="19" y="15"/>
                  </a:lnTo>
                  <a:lnTo>
                    <a:pt x="24" y="15"/>
                  </a:lnTo>
                  <a:lnTo>
                    <a:pt x="27" y="16"/>
                  </a:lnTo>
                  <a:lnTo>
                    <a:pt x="29" y="19"/>
                  </a:lnTo>
                  <a:lnTo>
                    <a:pt x="30" y="22"/>
                  </a:lnTo>
                  <a:lnTo>
                    <a:pt x="29" y="30"/>
                  </a:lnTo>
                  <a:lnTo>
                    <a:pt x="27" y="40"/>
                  </a:lnTo>
                  <a:lnTo>
                    <a:pt x="0" y="143"/>
                  </a:lnTo>
                  <a:lnTo>
                    <a:pt x="24" y="143"/>
                  </a:lnTo>
                  <a:lnTo>
                    <a:pt x="25" y="140"/>
                  </a:lnTo>
                  <a:lnTo>
                    <a:pt x="34" y="105"/>
                  </a:lnTo>
                  <a:lnTo>
                    <a:pt x="38" y="93"/>
                  </a:lnTo>
                  <a:lnTo>
                    <a:pt x="44" y="81"/>
                  </a:lnTo>
                  <a:lnTo>
                    <a:pt x="48" y="71"/>
                  </a:lnTo>
                  <a:lnTo>
                    <a:pt x="54" y="61"/>
                  </a:lnTo>
                  <a:lnTo>
                    <a:pt x="60" y="51"/>
                  </a:lnTo>
                  <a:lnTo>
                    <a:pt x="68" y="41"/>
                  </a:lnTo>
                  <a:lnTo>
                    <a:pt x="77" y="30"/>
                  </a:lnTo>
                  <a:lnTo>
                    <a:pt x="85" y="23"/>
                  </a:lnTo>
                  <a:lnTo>
                    <a:pt x="89" y="20"/>
                  </a:lnTo>
                  <a:lnTo>
                    <a:pt x="92" y="19"/>
                  </a:lnTo>
                  <a:lnTo>
                    <a:pt x="95" y="17"/>
                  </a:lnTo>
                  <a:lnTo>
                    <a:pt x="98" y="16"/>
                  </a:lnTo>
                  <a:lnTo>
                    <a:pt x="100" y="17"/>
                  </a:lnTo>
                  <a:lnTo>
                    <a:pt x="102" y="19"/>
                  </a:lnTo>
                  <a:lnTo>
                    <a:pt x="103" y="21"/>
                  </a:lnTo>
                  <a:lnTo>
                    <a:pt x="103" y="24"/>
                  </a:lnTo>
                  <a:lnTo>
                    <a:pt x="102" y="33"/>
                  </a:lnTo>
                  <a:lnTo>
                    <a:pt x="99" y="48"/>
                  </a:lnTo>
                  <a:lnTo>
                    <a:pt x="74" y="143"/>
                  </a:lnTo>
                  <a:lnTo>
                    <a:pt x="98" y="143"/>
                  </a:lnTo>
                  <a:lnTo>
                    <a:pt x="99" y="139"/>
                  </a:lnTo>
                  <a:lnTo>
                    <a:pt x="103" y="124"/>
                  </a:lnTo>
                  <a:lnTo>
                    <a:pt x="105" y="113"/>
                  </a:lnTo>
                  <a:lnTo>
                    <a:pt x="107" y="105"/>
                  </a:lnTo>
                  <a:lnTo>
                    <a:pt x="108" y="101"/>
                  </a:lnTo>
                  <a:lnTo>
                    <a:pt x="112" y="89"/>
                  </a:lnTo>
                  <a:lnTo>
                    <a:pt x="119" y="75"/>
                  </a:lnTo>
                  <a:lnTo>
                    <a:pt x="126" y="62"/>
                  </a:lnTo>
                  <a:lnTo>
                    <a:pt x="133" y="51"/>
                  </a:lnTo>
                  <a:lnTo>
                    <a:pt x="143" y="36"/>
                  </a:lnTo>
                  <a:lnTo>
                    <a:pt x="153" y="26"/>
                  </a:lnTo>
                  <a:lnTo>
                    <a:pt x="158" y="22"/>
                  </a:lnTo>
                  <a:lnTo>
                    <a:pt x="162" y="19"/>
                  </a:lnTo>
                  <a:lnTo>
                    <a:pt x="166" y="17"/>
                  </a:lnTo>
                  <a:lnTo>
                    <a:pt x="169" y="16"/>
                  </a:lnTo>
                  <a:lnTo>
                    <a:pt x="171" y="17"/>
                  </a:lnTo>
                  <a:lnTo>
                    <a:pt x="173" y="19"/>
                  </a:lnTo>
                  <a:lnTo>
                    <a:pt x="175" y="21"/>
                  </a:lnTo>
                  <a:lnTo>
                    <a:pt x="175" y="24"/>
                  </a:lnTo>
                  <a:lnTo>
                    <a:pt x="174" y="31"/>
                  </a:lnTo>
                  <a:lnTo>
                    <a:pt x="171" y="43"/>
                  </a:lnTo>
                  <a:lnTo>
                    <a:pt x="155" y="110"/>
                  </a:lnTo>
                  <a:lnTo>
                    <a:pt x="152" y="124"/>
                  </a:lnTo>
                  <a:lnTo>
                    <a:pt x="151" y="131"/>
                  </a:lnTo>
                  <a:lnTo>
                    <a:pt x="152" y="138"/>
                  </a:lnTo>
                  <a:lnTo>
                    <a:pt x="154" y="142"/>
                  </a:lnTo>
                  <a:lnTo>
                    <a:pt x="157" y="143"/>
                  </a:lnTo>
                  <a:lnTo>
                    <a:pt x="159" y="144"/>
                  </a:lnTo>
                  <a:lnTo>
                    <a:pt x="162" y="146"/>
                  </a:lnTo>
                  <a:lnTo>
                    <a:pt x="165" y="146"/>
                  </a:lnTo>
                  <a:lnTo>
                    <a:pt x="170" y="146"/>
                  </a:lnTo>
                  <a:lnTo>
                    <a:pt x="175" y="143"/>
                  </a:lnTo>
                  <a:lnTo>
                    <a:pt x="180" y="141"/>
                  </a:lnTo>
                  <a:lnTo>
                    <a:pt x="185" y="138"/>
                  </a:lnTo>
                  <a:lnTo>
                    <a:pt x="190" y="132"/>
                  </a:lnTo>
                  <a:lnTo>
                    <a:pt x="196" y="125"/>
                  </a:lnTo>
                  <a:lnTo>
                    <a:pt x="202" y="118"/>
                  </a:lnTo>
                  <a:lnTo>
                    <a:pt x="208" y="109"/>
                  </a:lnTo>
                  <a:lnTo>
                    <a:pt x="204" y="104"/>
                  </a:lnTo>
                  <a:lnTo>
                    <a:pt x="202" y="108"/>
                  </a:lnTo>
                  <a:lnTo>
                    <a:pt x="195" y="118"/>
                  </a:lnTo>
                  <a:lnTo>
                    <a:pt x="187" y="124"/>
                  </a:lnTo>
                  <a:lnTo>
                    <a:pt x="182" y="129"/>
                  </a:lnTo>
                  <a:lnTo>
                    <a:pt x="179" y="130"/>
                  </a:lnTo>
                  <a:lnTo>
                    <a:pt x="177" y="130"/>
                  </a:lnTo>
                  <a:lnTo>
                    <a:pt x="176" y="129"/>
                  </a:lnTo>
                  <a:lnTo>
                    <a:pt x="175" y="128"/>
                  </a:lnTo>
                  <a:lnTo>
                    <a:pt x="175" y="127"/>
                  </a:lnTo>
                  <a:lnTo>
                    <a:pt x="176" y="119"/>
                  </a:lnTo>
                  <a:lnTo>
                    <a:pt x="179" y="104"/>
                  </a:lnTo>
                  <a:lnTo>
                    <a:pt x="195" y="43"/>
                  </a:lnTo>
                  <a:lnTo>
                    <a:pt x="198" y="30"/>
                  </a:lnTo>
                  <a:lnTo>
                    <a:pt x="199" y="20"/>
                  </a:lnTo>
                  <a:lnTo>
                    <a:pt x="199" y="16"/>
                  </a:lnTo>
                  <a:lnTo>
                    <a:pt x="198" y="12"/>
                  </a:lnTo>
                  <a:lnTo>
                    <a:pt x="197" y="9"/>
                  </a:lnTo>
                  <a:lnTo>
                    <a:pt x="193" y="5"/>
                  </a:lnTo>
                  <a:lnTo>
                    <a:pt x="191" y="3"/>
                  </a:lnTo>
                  <a:lnTo>
                    <a:pt x="188" y="1"/>
                  </a:lnTo>
                  <a:lnTo>
                    <a:pt x="185" y="0"/>
                  </a:lnTo>
                  <a:lnTo>
                    <a:pt x="181" y="0"/>
                  </a:lnTo>
                  <a:lnTo>
                    <a:pt x="175" y="1"/>
                  </a:lnTo>
                  <a:lnTo>
                    <a:pt x="169" y="3"/>
                  </a:lnTo>
                  <a:lnTo>
                    <a:pt x="163" y="6"/>
                  </a:lnTo>
                  <a:lnTo>
                    <a:pt x="155" y="12"/>
                  </a:lnTo>
                  <a:lnTo>
                    <a:pt x="148" y="19"/>
                  </a:lnTo>
                  <a:lnTo>
                    <a:pt x="142" y="26"/>
                  </a:lnTo>
                  <a:lnTo>
                    <a:pt x="135" y="35"/>
                  </a:lnTo>
                  <a:lnTo>
                    <a:pt x="129" y="45"/>
                  </a:lnTo>
                  <a:lnTo>
                    <a:pt x="119" y="62"/>
                  </a:lnTo>
                  <a:lnTo>
                    <a:pt x="115" y="65"/>
                  </a:lnTo>
                  <a:lnTo>
                    <a:pt x="116" y="62"/>
                  </a:lnTo>
                  <a:lnTo>
                    <a:pt x="117" y="60"/>
                  </a:lnTo>
                  <a:lnTo>
                    <a:pt x="123" y="42"/>
                  </a:lnTo>
                  <a:lnTo>
                    <a:pt x="125" y="31"/>
                  </a:lnTo>
                  <a:lnTo>
                    <a:pt x="126" y="24"/>
                  </a:lnTo>
                  <a:lnTo>
                    <a:pt x="127" y="19"/>
                  </a:lnTo>
                  <a:lnTo>
                    <a:pt x="126" y="14"/>
                  </a:lnTo>
                  <a:lnTo>
                    <a:pt x="126" y="11"/>
                  </a:lnTo>
                  <a:lnTo>
                    <a:pt x="124" y="7"/>
                  </a:lnTo>
                  <a:lnTo>
                    <a:pt x="122" y="5"/>
                  </a:lnTo>
                  <a:lnTo>
                    <a:pt x="120" y="3"/>
                  </a:lnTo>
                  <a:lnTo>
                    <a:pt x="116" y="1"/>
                  </a:lnTo>
                  <a:lnTo>
                    <a:pt x="113" y="0"/>
                  </a:lnTo>
                  <a:lnTo>
                    <a:pt x="109" y="0"/>
                  </a:lnTo>
                  <a:lnTo>
                    <a:pt x="102" y="1"/>
                  </a:lnTo>
                  <a:lnTo>
                    <a:pt x="96" y="4"/>
                  </a:lnTo>
                  <a:lnTo>
                    <a:pt x="87" y="11"/>
                  </a:lnTo>
                  <a:lnTo>
                    <a:pt x="77" y="20"/>
                  </a:lnTo>
                  <a:lnTo>
                    <a:pt x="68" y="29"/>
                  </a:lnTo>
                  <a:lnTo>
                    <a:pt x="62" y="39"/>
                  </a:lnTo>
                  <a:lnTo>
                    <a:pt x="46" y="62"/>
                  </a:lnTo>
                  <a:lnTo>
                    <a:pt x="44" y="65"/>
                  </a:lnTo>
                  <a:lnTo>
                    <a:pt x="60" y="0"/>
                  </a:lnTo>
                  <a:lnTo>
                    <a:pt x="59"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7" name="Freeform 1071"/>
            <p:cNvSpPr>
              <a:spLocks/>
            </p:cNvSpPr>
            <p:nvPr/>
          </p:nvSpPr>
          <p:spPr bwMode="auto">
            <a:xfrm>
              <a:off x="2628901" y="4525963"/>
              <a:ext cx="50800" cy="93662"/>
            </a:xfrm>
            <a:custGeom>
              <a:avLst/>
              <a:gdLst>
                <a:gd name="T0" fmla="*/ 18616 w 161"/>
                <a:gd name="T1" fmla="*/ 0 h 291"/>
                <a:gd name="T2" fmla="*/ 18616 w 161"/>
                <a:gd name="T3" fmla="*/ 2575 h 291"/>
                <a:gd name="T4" fmla="*/ 19878 w 161"/>
                <a:gd name="T5" fmla="*/ 2575 h 291"/>
                <a:gd name="T6" fmla="*/ 20509 w 161"/>
                <a:gd name="T7" fmla="*/ 2575 h 291"/>
                <a:gd name="T8" fmla="*/ 22402 w 161"/>
                <a:gd name="T9" fmla="*/ 2897 h 291"/>
                <a:gd name="T10" fmla="*/ 23980 w 161"/>
                <a:gd name="T11" fmla="*/ 3219 h 291"/>
                <a:gd name="T12" fmla="*/ 25242 w 161"/>
                <a:gd name="T13" fmla="*/ 3862 h 291"/>
                <a:gd name="T14" fmla="*/ 26189 w 161"/>
                <a:gd name="T15" fmla="*/ 4506 h 291"/>
                <a:gd name="T16" fmla="*/ 27135 w 161"/>
                <a:gd name="T17" fmla="*/ 5472 h 291"/>
                <a:gd name="T18" fmla="*/ 27451 w 161"/>
                <a:gd name="T19" fmla="*/ 6115 h 291"/>
                <a:gd name="T20" fmla="*/ 27766 w 161"/>
                <a:gd name="T21" fmla="*/ 7725 h 291"/>
                <a:gd name="T22" fmla="*/ 27766 w 161"/>
                <a:gd name="T23" fmla="*/ 9012 h 291"/>
                <a:gd name="T24" fmla="*/ 27766 w 161"/>
                <a:gd name="T25" fmla="*/ 11587 h 291"/>
                <a:gd name="T26" fmla="*/ 27135 w 161"/>
                <a:gd name="T27" fmla="*/ 14484 h 291"/>
                <a:gd name="T28" fmla="*/ 10728 w 161"/>
                <a:gd name="T29" fmla="*/ 80787 h 291"/>
                <a:gd name="T30" fmla="*/ 10097 w 161"/>
                <a:gd name="T31" fmla="*/ 83362 h 291"/>
                <a:gd name="T32" fmla="*/ 9150 w 161"/>
                <a:gd name="T33" fmla="*/ 85294 h 291"/>
                <a:gd name="T34" fmla="*/ 8519 w 161"/>
                <a:gd name="T35" fmla="*/ 87225 h 291"/>
                <a:gd name="T36" fmla="*/ 7257 w 161"/>
                <a:gd name="T37" fmla="*/ 88190 h 291"/>
                <a:gd name="T38" fmla="*/ 5995 w 161"/>
                <a:gd name="T39" fmla="*/ 89156 h 291"/>
                <a:gd name="T40" fmla="*/ 4417 w 161"/>
                <a:gd name="T41" fmla="*/ 90122 h 291"/>
                <a:gd name="T42" fmla="*/ 2524 w 161"/>
                <a:gd name="T43" fmla="*/ 90765 h 291"/>
                <a:gd name="T44" fmla="*/ 0 w 161"/>
                <a:gd name="T45" fmla="*/ 91409 h 291"/>
                <a:gd name="T46" fmla="*/ 0 w 161"/>
                <a:gd name="T47" fmla="*/ 93662 h 291"/>
                <a:gd name="T48" fmla="*/ 31553 w 161"/>
                <a:gd name="T49" fmla="*/ 93662 h 291"/>
                <a:gd name="T50" fmla="*/ 31553 w 161"/>
                <a:gd name="T51" fmla="*/ 91409 h 291"/>
                <a:gd name="T52" fmla="*/ 30606 w 161"/>
                <a:gd name="T53" fmla="*/ 91087 h 291"/>
                <a:gd name="T54" fmla="*/ 29975 w 161"/>
                <a:gd name="T55" fmla="*/ 91087 h 291"/>
                <a:gd name="T56" fmla="*/ 28082 w 161"/>
                <a:gd name="T57" fmla="*/ 90765 h 291"/>
                <a:gd name="T58" fmla="*/ 26504 w 161"/>
                <a:gd name="T59" fmla="*/ 90443 h 291"/>
                <a:gd name="T60" fmla="*/ 25242 w 161"/>
                <a:gd name="T61" fmla="*/ 90122 h 291"/>
                <a:gd name="T62" fmla="*/ 24296 w 161"/>
                <a:gd name="T63" fmla="*/ 89156 h 291"/>
                <a:gd name="T64" fmla="*/ 23665 w 161"/>
                <a:gd name="T65" fmla="*/ 88190 h 291"/>
                <a:gd name="T66" fmla="*/ 23349 w 161"/>
                <a:gd name="T67" fmla="*/ 87225 h 291"/>
                <a:gd name="T68" fmla="*/ 23034 w 161"/>
                <a:gd name="T69" fmla="*/ 85615 h 291"/>
                <a:gd name="T70" fmla="*/ 23034 w 161"/>
                <a:gd name="T71" fmla="*/ 84006 h 291"/>
                <a:gd name="T72" fmla="*/ 23034 w 161"/>
                <a:gd name="T73" fmla="*/ 82075 h 291"/>
                <a:gd name="T74" fmla="*/ 23349 w 161"/>
                <a:gd name="T75" fmla="*/ 80787 h 291"/>
                <a:gd name="T76" fmla="*/ 24296 w 161"/>
                <a:gd name="T77" fmla="*/ 77569 h 291"/>
                <a:gd name="T78" fmla="*/ 40388 w 161"/>
                <a:gd name="T79" fmla="*/ 11909 h 291"/>
                <a:gd name="T80" fmla="*/ 41334 w 161"/>
                <a:gd name="T81" fmla="*/ 9334 h 291"/>
                <a:gd name="T82" fmla="*/ 41965 w 161"/>
                <a:gd name="T83" fmla="*/ 7725 h 291"/>
                <a:gd name="T84" fmla="*/ 42596 w 161"/>
                <a:gd name="T85" fmla="*/ 6115 h 291"/>
                <a:gd name="T86" fmla="*/ 44174 w 161"/>
                <a:gd name="T87" fmla="*/ 5150 h 291"/>
                <a:gd name="T88" fmla="*/ 45120 w 161"/>
                <a:gd name="T89" fmla="*/ 3862 h 291"/>
                <a:gd name="T90" fmla="*/ 46698 w 161"/>
                <a:gd name="T91" fmla="*/ 3219 h 291"/>
                <a:gd name="T92" fmla="*/ 48591 w 161"/>
                <a:gd name="T93" fmla="*/ 2897 h 291"/>
                <a:gd name="T94" fmla="*/ 50800 w 161"/>
                <a:gd name="T95" fmla="*/ 2575 h 291"/>
                <a:gd name="T96" fmla="*/ 50800 w 161"/>
                <a:gd name="T97" fmla="*/ 0 h 291"/>
                <a:gd name="T98" fmla="*/ 18616 w 16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61" h="291">
                  <a:moveTo>
                    <a:pt x="59" y="0"/>
                  </a:moveTo>
                  <a:lnTo>
                    <a:pt x="59" y="8"/>
                  </a:lnTo>
                  <a:lnTo>
                    <a:pt x="63" y="8"/>
                  </a:lnTo>
                  <a:lnTo>
                    <a:pt x="65" y="8"/>
                  </a:lnTo>
                  <a:lnTo>
                    <a:pt x="71" y="9"/>
                  </a:lnTo>
                  <a:lnTo>
                    <a:pt x="76" y="10"/>
                  </a:lnTo>
                  <a:lnTo>
                    <a:pt x="80" y="12"/>
                  </a:lnTo>
                  <a:lnTo>
                    <a:pt x="83" y="14"/>
                  </a:lnTo>
                  <a:lnTo>
                    <a:pt x="86" y="17"/>
                  </a:lnTo>
                  <a:lnTo>
                    <a:pt x="87" y="19"/>
                  </a:lnTo>
                  <a:lnTo>
                    <a:pt x="88" y="24"/>
                  </a:lnTo>
                  <a:lnTo>
                    <a:pt x="88" y="28"/>
                  </a:lnTo>
                  <a:lnTo>
                    <a:pt x="88" y="36"/>
                  </a:lnTo>
                  <a:lnTo>
                    <a:pt x="86" y="45"/>
                  </a:lnTo>
                  <a:lnTo>
                    <a:pt x="34" y="251"/>
                  </a:lnTo>
                  <a:lnTo>
                    <a:pt x="32" y="259"/>
                  </a:lnTo>
                  <a:lnTo>
                    <a:pt x="29" y="265"/>
                  </a:lnTo>
                  <a:lnTo>
                    <a:pt x="27" y="271"/>
                  </a:lnTo>
                  <a:lnTo>
                    <a:pt x="23" y="274"/>
                  </a:lnTo>
                  <a:lnTo>
                    <a:pt x="19" y="277"/>
                  </a:lnTo>
                  <a:lnTo>
                    <a:pt x="14" y="280"/>
                  </a:lnTo>
                  <a:lnTo>
                    <a:pt x="8" y="282"/>
                  </a:lnTo>
                  <a:lnTo>
                    <a:pt x="0" y="284"/>
                  </a:lnTo>
                  <a:lnTo>
                    <a:pt x="0" y="291"/>
                  </a:lnTo>
                  <a:lnTo>
                    <a:pt x="100" y="291"/>
                  </a:lnTo>
                  <a:lnTo>
                    <a:pt x="100" y="284"/>
                  </a:lnTo>
                  <a:lnTo>
                    <a:pt x="97" y="283"/>
                  </a:lnTo>
                  <a:lnTo>
                    <a:pt x="95" y="283"/>
                  </a:lnTo>
                  <a:lnTo>
                    <a:pt x="89" y="282"/>
                  </a:lnTo>
                  <a:lnTo>
                    <a:pt x="84" y="281"/>
                  </a:lnTo>
                  <a:lnTo>
                    <a:pt x="80" y="280"/>
                  </a:lnTo>
                  <a:lnTo>
                    <a:pt x="77" y="277"/>
                  </a:lnTo>
                  <a:lnTo>
                    <a:pt x="75" y="274"/>
                  </a:lnTo>
                  <a:lnTo>
                    <a:pt x="74" y="271"/>
                  </a:lnTo>
                  <a:lnTo>
                    <a:pt x="73" y="266"/>
                  </a:lnTo>
                  <a:lnTo>
                    <a:pt x="73" y="261"/>
                  </a:lnTo>
                  <a:lnTo>
                    <a:pt x="73" y="255"/>
                  </a:lnTo>
                  <a:lnTo>
                    <a:pt x="74" y="251"/>
                  </a:lnTo>
                  <a:lnTo>
                    <a:pt x="77" y="241"/>
                  </a:lnTo>
                  <a:lnTo>
                    <a:pt x="128" y="37"/>
                  </a:lnTo>
                  <a:lnTo>
                    <a:pt x="131" y="29"/>
                  </a:lnTo>
                  <a:lnTo>
                    <a:pt x="133" y="24"/>
                  </a:lnTo>
                  <a:lnTo>
                    <a:pt x="135" y="19"/>
                  </a:lnTo>
                  <a:lnTo>
                    <a:pt x="140" y="16"/>
                  </a:lnTo>
                  <a:lnTo>
                    <a:pt x="143" y="12"/>
                  </a:lnTo>
                  <a:lnTo>
                    <a:pt x="148" y="10"/>
                  </a:lnTo>
                  <a:lnTo>
                    <a:pt x="154" y="9"/>
                  </a:lnTo>
                  <a:lnTo>
                    <a:pt x="161" y="8"/>
                  </a:lnTo>
                  <a:lnTo>
                    <a:pt x="161" y="0"/>
                  </a:lnTo>
                  <a:lnTo>
                    <a:pt x="59"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8" name="Freeform 1072"/>
            <p:cNvSpPr>
              <a:spLocks/>
            </p:cNvSpPr>
            <p:nvPr/>
          </p:nvSpPr>
          <p:spPr bwMode="auto">
            <a:xfrm>
              <a:off x="2674938" y="4595813"/>
              <a:ext cx="34925" cy="44450"/>
            </a:xfrm>
            <a:custGeom>
              <a:avLst/>
              <a:gdLst>
                <a:gd name="T0" fmla="*/ 17145 w 110"/>
                <a:gd name="T1" fmla="*/ 0 h 143"/>
                <a:gd name="T2" fmla="*/ 2540 w 110"/>
                <a:gd name="T3" fmla="*/ 2798 h 143"/>
                <a:gd name="T4" fmla="*/ 2540 w 110"/>
                <a:gd name="T5" fmla="*/ 4663 h 143"/>
                <a:gd name="T6" fmla="*/ 4445 w 110"/>
                <a:gd name="T7" fmla="*/ 4352 h 143"/>
                <a:gd name="T8" fmla="*/ 6033 w 110"/>
                <a:gd name="T9" fmla="*/ 3730 h 143"/>
                <a:gd name="T10" fmla="*/ 7303 w 110"/>
                <a:gd name="T11" fmla="*/ 4352 h 143"/>
                <a:gd name="T12" fmla="*/ 8255 w 110"/>
                <a:gd name="T13" fmla="*/ 4973 h 143"/>
                <a:gd name="T14" fmla="*/ 8573 w 110"/>
                <a:gd name="T15" fmla="*/ 5595 h 143"/>
                <a:gd name="T16" fmla="*/ 8890 w 110"/>
                <a:gd name="T17" fmla="*/ 6838 h 143"/>
                <a:gd name="T18" fmla="*/ 8573 w 110"/>
                <a:gd name="T19" fmla="*/ 10258 h 143"/>
                <a:gd name="T20" fmla="*/ 7303 w 110"/>
                <a:gd name="T21" fmla="*/ 15231 h 143"/>
                <a:gd name="T22" fmla="*/ 6668 w 110"/>
                <a:gd name="T23" fmla="*/ 18650 h 143"/>
                <a:gd name="T24" fmla="*/ 0 w 110"/>
                <a:gd name="T25" fmla="*/ 44450 h 143"/>
                <a:gd name="T26" fmla="*/ 6985 w 110"/>
                <a:gd name="T27" fmla="*/ 44450 h 143"/>
                <a:gd name="T28" fmla="*/ 7303 w 110"/>
                <a:gd name="T29" fmla="*/ 42896 h 143"/>
                <a:gd name="T30" fmla="*/ 9843 w 110"/>
                <a:gd name="T31" fmla="*/ 35125 h 143"/>
                <a:gd name="T32" fmla="*/ 11748 w 110"/>
                <a:gd name="T33" fmla="*/ 29530 h 143"/>
                <a:gd name="T34" fmla="*/ 13335 w 110"/>
                <a:gd name="T35" fmla="*/ 25489 h 143"/>
                <a:gd name="T36" fmla="*/ 14605 w 110"/>
                <a:gd name="T37" fmla="*/ 21759 h 143"/>
                <a:gd name="T38" fmla="*/ 16193 w 110"/>
                <a:gd name="T39" fmla="*/ 18650 h 143"/>
                <a:gd name="T40" fmla="*/ 17780 w 110"/>
                <a:gd name="T41" fmla="*/ 15853 h 143"/>
                <a:gd name="T42" fmla="*/ 19050 w 110"/>
                <a:gd name="T43" fmla="*/ 13366 h 143"/>
                <a:gd name="T44" fmla="*/ 20320 w 110"/>
                <a:gd name="T45" fmla="*/ 11190 h 143"/>
                <a:gd name="T46" fmla="*/ 21908 w 110"/>
                <a:gd name="T47" fmla="*/ 9014 h 143"/>
                <a:gd name="T48" fmla="*/ 23495 w 110"/>
                <a:gd name="T49" fmla="*/ 7771 h 143"/>
                <a:gd name="T50" fmla="*/ 24448 w 110"/>
                <a:gd name="T51" fmla="*/ 6838 h 143"/>
                <a:gd name="T52" fmla="*/ 25400 w 110"/>
                <a:gd name="T53" fmla="*/ 6528 h 143"/>
                <a:gd name="T54" fmla="*/ 26035 w 110"/>
                <a:gd name="T55" fmla="*/ 6528 h 143"/>
                <a:gd name="T56" fmla="*/ 26353 w 110"/>
                <a:gd name="T57" fmla="*/ 6838 h 143"/>
                <a:gd name="T58" fmla="*/ 26670 w 110"/>
                <a:gd name="T59" fmla="*/ 7460 h 143"/>
                <a:gd name="T60" fmla="*/ 26988 w 110"/>
                <a:gd name="T61" fmla="*/ 8082 h 143"/>
                <a:gd name="T62" fmla="*/ 27305 w 110"/>
                <a:gd name="T63" fmla="*/ 9014 h 143"/>
                <a:gd name="T64" fmla="*/ 28258 w 110"/>
                <a:gd name="T65" fmla="*/ 9636 h 143"/>
                <a:gd name="T66" fmla="*/ 29210 w 110"/>
                <a:gd name="T67" fmla="*/ 10258 h 143"/>
                <a:gd name="T68" fmla="*/ 30163 w 110"/>
                <a:gd name="T69" fmla="*/ 10569 h 143"/>
                <a:gd name="T70" fmla="*/ 31115 w 110"/>
                <a:gd name="T71" fmla="*/ 10258 h 143"/>
                <a:gd name="T72" fmla="*/ 32068 w 110"/>
                <a:gd name="T73" fmla="*/ 10258 h 143"/>
                <a:gd name="T74" fmla="*/ 32703 w 110"/>
                <a:gd name="T75" fmla="*/ 9325 h 143"/>
                <a:gd name="T76" fmla="*/ 33338 w 110"/>
                <a:gd name="T77" fmla="*/ 9014 h 143"/>
                <a:gd name="T78" fmla="*/ 33973 w 110"/>
                <a:gd name="T79" fmla="*/ 8393 h 143"/>
                <a:gd name="T80" fmla="*/ 34290 w 110"/>
                <a:gd name="T81" fmla="*/ 7460 h 143"/>
                <a:gd name="T82" fmla="*/ 34925 w 110"/>
                <a:gd name="T83" fmla="*/ 6217 h 143"/>
                <a:gd name="T84" fmla="*/ 34925 w 110"/>
                <a:gd name="T85" fmla="*/ 5284 h 143"/>
                <a:gd name="T86" fmla="*/ 34925 w 110"/>
                <a:gd name="T87" fmla="*/ 3730 h 143"/>
                <a:gd name="T88" fmla="*/ 34290 w 110"/>
                <a:gd name="T89" fmla="*/ 3108 h 143"/>
                <a:gd name="T90" fmla="*/ 33973 w 110"/>
                <a:gd name="T91" fmla="*/ 2176 h 143"/>
                <a:gd name="T92" fmla="*/ 33338 w 110"/>
                <a:gd name="T93" fmla="*/ 1554 h 143"/>
                <a:gd name="T94" fmla="*/ 32703 w 110"/>
                <a:gd name="T95" fmla="*/ 622 h 143"/>
                <a:gd name="T96" fmla="*/ 32068 w 110"/>
                <a:gd name="T97" fmla="*/ 311 h 143"/>
                <a:gd name="T98" fmla="*/ 31115 w 110"/>
                <a:gd name="T99" fmla="*/ 0 h 143"/>
                <a:gd name="T100" fmla="*/ 30163 w 110"/>
                <a:gd name="T101" fmla="*/ 0 h 143"/>
                <a:gd name="T102" fmla="*/ 28893 w 110"/>
                <a:gd name="T103" fmla="*/ 0 h 143"/>
                <a:gd name="T104" fmla="*/ 27623 w 110"/>
                <a:gd name="T105" fmla="*/ 622 h 143"/>
                <a:gd name="T106" fmla="*/ 26035 w 110"/>
                <a:gd name="T107" fmla="*/ 1554 h 143"/>
                <a:gd name="T108" fmla="*/ 24765 w 110"/>
                <a:gd name="T109" fmla="*/ 2487 h 143"/>
                <a:gd name="T110" fmla="*/ 22225 w 110"/>
                <a:gd name="T111" fmla="*/ 4973 h 143"/>
                <a:gd name="T112" fmla="*/ 20003 w 110"/>
                <a:gd name="T113" fmla="*/ 7460 h 143"/>
                <a:gd name="T114" fmla="*/ 18098 w 110"/>
                <a:gd name="T115" fmla="*/ 10258 h 143"/>
                <a:gd name="T116" fmla="*/ 16828 w 110"/>
                <a:gd name="T117" fmla="*/ 12744 h 143"/>
                <a:gd name="T118" fmla="*/ 13018 w 110"/>
                <a:gd name="T119" fmla="*/ 20205 h 143"/>
                <a:gd name="T120" fmla="*/ 17463 w 110"/>
                <a:gd name="T121" fmla="*/ 1554 h 143"/>
                <a:gd name="T122" fmla="*/ 17463 w 110"/>
                <a:gd name="T123" fmla="*/ 0 h 143"/>
                <a:gd name="T124" fmla="*/ 17145 w 110"/>
                <a:gd name="T125" fmla="*/ 0 h 1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0" h="143">
                  <a:moveTo>
                    <a:pt x="54" y="0"/>
                  </a:moveTo>
                  <a:lnTo>
                    <a:pt x="8" y="9"/>
                  </a:lnTo>
                  <a:lnTo>
                    <a:pt x="8" y="15"/>
                  </a:lnTo>
                  <a:lnTo>
                    <a:pt x="14" y="14"/>
                  </a:lnTo>
                  <a:lnTo>
                    <a:pt x="19" y="12"/>
                  </a:lnTo>
                  <a:lnTo>
                    <a:pt x="23" y="14"/>
                  </a:lnTo>
                  <a:lnTo>
                    <a:pt x="26" y="16"/>
                  </a:lnTo>
                  <a:lnTo>
                    <a:pt x="27" y="18"/>
                  </a:lnTo>
                  <a:lnTo>
                    <a:pt x="28" y="22"/>
                  </a:lnTo>
                  <a:lnTo>
                    <a:pt x="27" y="33"/>
                  </a:lnTo>
                  <a:lnTo>
                    <a:pt x="23" y="49"/>
                  </a:lnTo>
                  <a:lnTo>
                    <a:pt x="21" y="60"/>
                  </a:lnTo>
                  <a:lnTo>
                    <a:pt x="0" y="143"/>
                  </a:lnTo>
                  <a:lnTo>
                    <a:pt x="22" y="143"/>
                  </a:lnTo>
                  <a:lnTo>
                    <a:pt x="23" y="138"/>
                  </a:lnTo>
                  <a:lnTo>
                    <a:pt x="31" y="113"/>
                  </a:lnTo>
                  <a:lnTo>
                    <a:pt x="37" y="95"/>
                  </a:lnTo>
                  <a:lnTo>
                    <a:pt x="42" y="82"/>
                  </a:lnTo>
                  <a:lnTo>
                    <a:pt x="46" y="70"/>
                  </a:lnTo>
                  <a:lnTo>
                    <a:pt x="51" y="60"/>
                  </a:lnTo>
                  <a:lnTo>
                    <a:pt x="56" y="51"/>
                  </a:lnTo>
                  <a:lnTo>
                    <a:pt x="60" y="43"/>
                  </a:lnTo>
                  <a:lnTo>
                    <a:pt x="64" y="36"/>
                  </a:lnTo>
                  <a:lnTo>
                    <a:pt x="69" y="29"/>
                  </a:lnTo>
                  <a:lnTo>
                    <a:pt x="74" y="25"/>
                  </a:lnTo>
                  <a:lnTo>
                    <a:pt x="77" y="22"/>
                  </a:lnTo>
                  <a:lnTo>
                    <a:pt x="80" y="21"/>
                  </a:lnTo>
                  <a:lnTo>
                    <a:pt x="82" y="21"/>
                  </a:lnTo>
                  <a:lnTo>
                    <a:pt x="83" y="22"/>
                  </a:lnTo>
                  <a:lnTo>
                    <a:pt x="84" y="24"/>
                  </a:lnTo>
                  <a:lnTo>
                    <a:pt x="85" y="26"/>
                  </a:lnTo>
                  <a:lnTo>
                    <a:pt x="86" y="29"/>
                  </a:lnTo>
                  <a:lnTo>
                    <a:pt x="89" y="31"/>
                  </a:lnTo>
                  <a:lnTo>
                    <a:pt x="92" y="33"/>
                  </a:lnTo>
                  <a:lnTo>
                    <a:pt x="95" y="34"/>
                  </a:lnTo>
                  <a:lnTo>
                    <a:pt x="98" y="33"/>
                  </a:lnTo>
                  <a:lnTo>
                    <a:pt x="101" y="33"/>
                  </a:lnTo>
                  <a:lnTo>
                    <a:pt x="103" y="30"/>
                  </a:lnTo>
                  <a:lnTo>
                    <a:pt x="105" y="29"/>
                  </a:lnTo>
                  <a:lnTo>
                    <a:pt x="107" y="27"/>
                  </a:lnTo>
                  <a:lnTo>
                    <a:pt x="108" y="24"/>
                  </a:lnTo>
                  <a:lnTo>
                    <a:pt x="110" y="20"/>
                  </a:lnTo>
                  <a:lnTo>
                    <a:pt x="110" y="17"/>
                  </a:lnTo>
                  <a:lnTo>
                    <a:pt x="110" y="12"/>
                  </a:lnTo>
                  <a:lnTo>
                    <a:pt x="108" y="10"/>
                  </a:lnTo>
                  <a:lnTo>
                    <a:pt x="107" y="7"/>
                  </a:lnTo>
                  <a:lnTo>
                    <a:pt x="105" y="5"/>
                  </a:lnTo>
                  <a:lnTo>
                    <a:pt x="103" y="2"/>
                  </a:lnTo>
                  <a:lnTo>
                    <a:pt x="101" y="1"/>
                  </a:lnTo>
                  <a:lnTo>
                    <a:pt x="98" y="0"/>
                  </a:lnTo>
                  <a:lnTo>
                    <a:pt x="95" y="0"/>
                  </a:lnTo>
                  <a:lnTo>
                    <a:pt x="91" y="0"/>
                  </a:lnTo>
                  <a:lnTo>
                    <a:pt x="87" y="2"/>
                  </a:lnTo>
                  <a:lnTo>
                    <a:pt x="82" y="5"/>
                  </a:lnTo>
                  <a:lnTo>
                    <a:pt x="78" y="8"/>
                  </a:lnTo>
                  <a:lnTo>
                    <a:pt x="70" y="16"/>
                  </a:lnTo>
                  <a:lnTo>
                    <a:pt x="63" y="24"/>
                  </a:lnTo>
                  <a:lnTo>
                    <a:pt x="57" y="33"/>
                  </a:lnTo>
                  <a:lnTo>
                    <a:pt x="53" y="41"/>
                  </a:lnTo>
                  <a:lnTo>
                    <a:pt x="41" y="65"/>
                  </a:lnTo>
                  <a:lnTo>
                    <a:pt x="55" y="5"/>
                  </a:lnTo>
                  <a:lnTo>
                    <a:pt x="55" y="0"/>
                  </a:lnTo>
                  <a:lnTo>
                    <a:pt x="54"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19" name="Freeform 1073"/>
            <p:cNvSpPr>
              <a:spLocks/>
            </p:cNvSpPr>
            <p:nvPr/>
          </p:nvSpPr>
          <p:spPr bwMode="auto">
            <a:xfrm>
              <a:off x="2727326" y="4603750"/>
              <a:ext cx="15875" cy="42862"/>
            </a:xfrm>
            <a:custGeom>
              <a:avLst/>
              <a:gdLst>
                <a:gd name="T0" fmla="*/ 15875 w 48"/>
                <a:gd name="T1" fmla="*/ 15147 h 133"/>
                <a:gd name="T2" fmla="*/ 15544 w 48"/>
                <a:gd name="T3" fmla="*/ 11602 h 133"/>
                <a:gd name="T4" fmla="*/ 15214 w 48"/>
                <a:gd name="T5" fmla="*/ 8701 h 133"/>
                <a:gd name="T6" fmla="*/ 14552 w 48"/>
                <a:gd name="T7" fmla="*/ 6123 h 133"/>
                <a:gd name="T8" fmla="*/ 13560 w 48"/>
                <a:gd name="T9" fmla="*/ 3867 h 133"/>
                <a:gd name="T10" fmla="*/ 12237 w 48"/>
                <a:gd name="T11" fmla="*/ 2256 h 133"/>
                <a:gd name="T12" fmla="*/ 10583 w 48"/>
                <a:gd name="T13" fmla="*/ 645 h 133"/>
                <a:gd name="T14" fmla="*/ 8930 w 48"/>
                <a:gd name="T15" fmla="*/ 0 h 133"/>
                <a:gd name="T16" fmla="*/ 7276 w 48"/>
                <a:gd name="T17" fmla="*/ 0 h 133"/>
                <a:gd name="T18" fmla="*/ 5292 w 48"/>
                <a:gd name="T19" fmla="*/ 0 h 133"/>
                <a:gd name="T20" fmla="*/ 3969 w 48"/>
                <a:gd name="T21" fmla="*/ 322 h 133"/>
                <a:gd name="T22" fmla="*/ 2646 w 48"/>
                <a:gd name="T23" fmla="*/ 967 h 133"/>
                <a:gd name="T24" fmla="*/ 1654 w 48"/>
                <a:gd name="T25" fmla="*/ 2256 h 133"/>
                <a:gd name="T26" fmla="*/ 992 w 48"/>
                <a:gd name="T27" fmla="*/ 3223 h 133"/>
                <a:gd name="T28" fmla="*/ 331 w 48"/>
                <a:gd name="T29" fmla="*/ 4834 h 133"/>
                <a:gd name="T30" fmla="*/ 0 w 48"/>
                <a:gd name="T31" fmla="*/ 6123 h 133"/>
                <a:gd name="T32" fmla="*/ 0 w 48"/>
                <a:gd name="T33" fmla="*/ 7412 h 133"/>
                <a:gd name="T34" fmla="*/ 0 w 48"/>
                <a:gd name="T35" fmla="*/ 9024 h 133"/>
                <a:gd name="T36" fmla="*/ 331 w 48"/>
                <a:gd name="T37" fmla="*/ 10313 h 133"/>
                <a:gd name="T38" fmla="*/ 992 w 48"/>
                <a:gd name="T39" fmla="*/ 11602 h 133"/>
                <a:gd name="T40" fmla="*/ 1654 w 48"/>
                <a:gd name="T41" fmla="*/ 12569 h 133"/>
                <a:gd name="T42" fmla="*/ 2646 w 48"/>
                <a:gd name="T43" fmla="*/ 13535 h 133"/>
                <a:gd name="T44" fmla="*/ 3969 w 48"/>
                <a:gd name="T45" fmla="*/ 14502 h 133"/>
                <a:gd name="T46" fmla="*/ 5292 w 48"/>
                <a:gd name="T47" fmla="*/ 14824 h 133"/>
                <a:gd name="T48" fmla="*/ 7276 w 48"/>
                <a:gd name="T49" fmla="*/ 15147 h 133"/>
                <a:gd name="T50" fmla="*/ 8599 w 48"/>
                <a:gd name="T51" fmla="*/ 15147 h 133"/>
                <a:gd name="T52" fmla="*/ 9591 w 48"/>
                <a:gd name="T53" fmla="*/ 14824 h 133"/>
                <a:gd name="T54" fmla="*/ 10914 w 48"/>
                <a:gd name="T55" fmla="*/ 14180 h 133"/>
                <a:gd name="T56" fmla="*/ 11906 w 48"/>
                <a:gd name="T57" fmla="*/ 13213 h 133"/>
                <a:gd name="T58" fmla="*/ 12237 w 48"/>
                <a:gd name="T59" fmla="*/ 12891 h 133"/>
                <a:gd name="T60" fmla="*/ 12568 w 48"/>
                <a:gd name="T61" fmla="*/ 12891 h 133"/>
                <a:gd name="T62" fmla="*/ 12568 w 48"/>
                <a:gd name="T63" fmla="*/ 12891 h 133"/>
                <a:gd name="T64" fmla="*/ 12898 w 48"/>
                <a:gd name="T65" fmla="*/ 15147 h 133"/>
                <a:gd name="T66" fmla="*/ 12568 w 48"/>
                <a:gd name="T67" fmla="*/ 18692 h 133"/>
                <a:gd name="T68" fmla="*/ 11906 w 48"/>
                <a:gd name="T69" fmla="*/ 22559 h 133"/>
                <a:gd name="T70" fmla="*/ 11245 w 48"/>
                <a:gd name="T71" fmla="*/ 25782 h 133"/>
                <a:gd name="T72" fmla="*/ 9922 w 48"/>
                <a:gd name="T73" fmla="*/ 29004 h 133"/>
                <a:gd name="T74" fmla="*/ 8599 w 48"/>
                <a:gd name="T75" fmla="*/ 31905 h 133"/>
                <a:gd name="T76" fmla="*/ 6945 w 48"/>
                <a:gd name="T77" fmla="*/ 34483 h 133"/>
                <a:gd name="T78" fmla="*/ 4961 w 48"/>
                <a:gd name="T79" fmla="*/ 37061 h 133"/>
                <a:gd name="T80" fmla="*/ 3638 w 48"/>
                <a:gd name="T81" fmla="*/ 38672 h 133"/>
                <a:gd name="T82" fmla="*/ 2315 w 48"/>
                <a:gd name="T83" fmla="*/ 40606 h 133"/>
                <a:gd name="T84" fmla="*/ 1984 w 48"/>
                <a:gd name="T85" fmla="*/ 41251 h 133"/>
                <a:gd name="T86" fmla="*/ 1984 w 48"/>
                <a:gd name="T87" fmla="*/ 41895 h 133"/>
                <a:gd name="T88" fmla="*/ 2315 w 48"/>
                <a:gd name="T89" fmla="*/ 42217 h 133"/>
                <a:gd name="T90" fmla="*/ 2977 w 48"/>
                <a:gd name="T91" fmla="*/ 42862 h 133"/>
                <a:gd name="T92" fmla="*/ 3307 w 48"/>
                <a:gd name="T93" fmla="*/ 42862 h 133"/>
                <a:gd name="T94" fmla="*/ 4299 w 48"/>
                <a:gd name="T95" fmla="*/ 42217 h 133"/>
                <a:gd name="T96" fmla="*/ 5953 w 48"/>
                <a:gd name="T97" fmla="*/ 40928 h 133"/>
                <a:gd name="T98" fmla="*/ 8268 w 48"/>
                <a:gd name="T99" fmla="*/ 38350 h 133"/>
                <a:gd name="T100" fmla="*/ 10253 w 48"/>
                <a:gd name="T101" fmla="*/ 35128 h 133"/>
                <a:gd name="T102" fmla="*/ 12237 w 48"/>
                <a:gd name="T103" fmla="*/ 31260 h 133"/>
                <a:gd name="T104" fmla="*/ 13891 w 48"/>
                <a:gd name="T105" fmla="*/ 26104 h 133"/>
                <a:gd name="T106" fmla="*/ 14883 w 48"/>
                <a:gd name="T107" fmla="*/ 23848 h 133"/>
                <a:gd name="T108" fmla="*/ 15214 w 48"/>
                <a:gd name="T109" fmla="*/ 20948 h 133"/>
                <a:gd name="T110" fmla="*/ 15544 w 48"/>
                <a:gd name="T111" fmla="*/ 18047 h 133"/>
                <a:gd name="T112" fmla="*/ 15875 w 48"/>
                <a:gd name="T113" fmla="*/ 15147 h 13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8" h="133">
                  <a:moveTo>
                    <a:pt x="48" y="47"/>
                  </a:moveTo>
                  <a:lnTo>
                    <a:pt x="47" y="36"/>
                  </a:lnTo>
                  <a:lnTo>
                    <a:pt x="46" y="27"/>
                  </a:lnTo>
                  <a:lnTo>
                    <a:pt x="44" y="19"/>
                  </a:lnTo>
                  <a:lnTo>
                    <a:pt x="41" y="12"/>
                  </a:lnTo>
                  <a:lnTo>
                    <a:pt x="37" y="7"/>
                  </a:lnTo>
                  <a:lnTo>
                    <a:pt x="32" y="2"/>
                  </a:lnTo>
                  <a:lnTo>
                    <a:pt x="27" y="0"/>
                  </a:lnTo>
                  <a:lnTo>
                    <a:pt x="22" y="0"/>
                  </a:lnTo>
                  <a:lnTo>
                    <a:pt x="16" y="0"/>
                  </a:lnTo>
                  <a:lnTo>
                    <a:pt x="12" y="1"/>
                  </a:lnTo>
                  <a:lnTo>
                    <a:pt x="8" y="3"/>
                  </a:lnTo>
                  <a:lnTo>
                    <a:pt x="5" y="7"/>
                  </a:lnTo>
                  <a:lnTo>
                    <a:pt x="3" y="10"/>
                  </a:lnTo>
                  <a:lnTo>
                    <a:pt x="1" y="15"/>
                  </a:lnTo>
                  <a:lnTo>
                    <a:pt x="0" y="19"/>
                  </a:lnTo>
                  <a:lnTo>
                    <a:pt x="0" y="23"/>
                  </a:lnTo>
                  <a:lnTo>
                    <a:pt x="0" y="28"/>
                  </a:lnTo>
                  <a:lnTo>
                    <a:pt x="1" y="32"/>
                  </a:lnTo>
                  <a:lnTo>
                    <a:pt x="3" y="36"/>
                  </a:lnTo>
                  <a:lnTo>
                    <a:pt x="5" y="39"/>
                  </a:lnTo>
                  <a:lnTo>
                    <a:pt x="8" y="42"/>
                  </a:lnTo>
                  <a:lnTo>
                    <a:pt x="12" y="45"/>
                  </a:lnTo>
                  <a:lnTo>
                    <a:pt x="16" y="46"/>
                  </a:lnTo>
                  <a:lnTo>
                    <a:pt x="22" y="47"/>
                  </a:lnTo>
                  <a:lnTo>
                    <a:pt x="26" y="47"/>
                  </a:lnTo>
                  <a:lnTo>
                    <a:pt x="29" y="46"/>
                  </a:lnTo>
                  <a:lnTo>
                    <a:pt x="33" y="44"/>
                  </a:lnTo>
                  <a:lnTo>
                    <a:pt x="36" y="41"/>
                  </a:lnTo>
                  <a:lnTo>
                    <a:pt x="37" y="40"/>
                  </a:lnTo>
                  <a:lnTo>
                    <a:pt x="38" y="40"/>
                  </a:lnTo>
                  <a:lnTo>
                    <a:pt x="39" y="47"/>
                  </a:lnTo>
                  <a:lnTo>
                    <a:pt x="38" y="58"/>
                  </a:lnTo>
                  <a:lnTo>
                    <a:pt x="36" y="70"/>
                  </a:lnTo>
                  <a:lnTo>
                    <a:pt x="34" y="80"/>
                  </a:lnTo>
                  <a:lnTo>
                    <a:pt x="30" y="90"/>
                  </a:lnTo>
                  <a:lnTo>
                    <a:pt x="26" y="99"/>
                  </a:lnTo>
                  <a:lnTo>
                    <a:pt x="21" y="107"/>
                  </a:lnTo>
                  <a:lnTo>
                    <a:pt x="15" y="115"/>
                  </a:lnTo>
                  <a:lnTo>
                    <a:pt x="11" y="120"/>
                  </a:lnTo>
                  <a:lnTo>
                    <a:pt x="7" y="126"/>
                  </a:lnTo>
                  <a:lnTo>
                    <a:pt x="6" y="128"/>
                  </a:lnTo>
                  <a:lnTo>
                    <a:pt x="6" y="130"/>
                  </a:lnTo>
                  <a:lnTo>
                    <a:pt x="7" y="131"/>
                  </a:lnTo>
                  <a:lnTo>
                    <a:pt x="9" y="133"/>
                  </a:lnTo>
                  <a:lnTo>
                    <a:pt x="10" y="133"/>
                  </a:lnTo>
                  <a:lnTo>
                    <a:pt x="13" y="131"/>
                  </a:lnTo>
                  <a:lnTo>
                    <a:pt x="18" y="127"/>
                  </a:lnTo>
                  <a:lnTo>
                    <a:pt x="25" y="119"/>
                  </a:lnTo>
                  <a:lnTo>
                    <a:pt x="31" y="109"/>
                  </a:lnTo>
                  <a:lnTo>
                    <a:pt x="37" y="97"/>
                  </a:lnTo>
                  <a:lnTo>
                    <a:pt x="42" y="81"/>
                  </a:lnTo>
                  <a:lnTo>
                    <a:pt x="45" y="74"/>
                  </a:lnTo>
                  <a:lnTo>
                    <a:pt x="46" y="65"/>
                  </a:lnTo>
                  <a:lnTo>
                    <a:pt x="47" y="56"/>
                  </a:lnTo>
                  <a:lnTo>
                    <a:pt x="48" y="4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0" name="Freeform 1074"/>
            <p:cNvSpPr>
              <a:spLocks/>
            </p:cNvSpPr>
            <p:nvPr/>
          </p:nvSpPr>
          <p:spPr bwMode="auto">
            <a:xfrm>
              <a:off x="2767013" y="4522788"/>
              <a:ext cx="74613" cy="125412"/>
            </a:xfrm>
            <a:custGeom>
              <a:avLst/>
              <a:gdLst>
                <a:gd name="T0" fmla="*/ 47191 w 234"/>
                <a:gd name="T1" fmla="*/ 33826 h 393"/>
                <a:gd name="T2" fmla="*/ 50061 w 234"/>
                <a:gd name="T3" fmla="*/ 20423 h 393"/>
                <a:gd name="T4" fmla="*/ 53887 w 234"/>
                <a:gd name="T5" fmla="*/ 10531 h 393"/>
                <a:gd name="T6" fmla="*/ 55800 w 234"/>
                <a:gd name="T7" fmla="*/ 7021 h 393"/>
                <a:gd name="T8" fmla="*/ 58032 w 234"/>
                <a:gd name="T9" fmla="*/ 5106 h 393"/>
                <a:gd name="T10" fmla="*/ 60264 w 234"/>
                <a:gd name="T11" fmla="*/ 3510 h 393"/>
                <a:gd name="T12" fmla="*/ 62496 w 234"/>
                <a:gd name="T13" fmla="*/ 3191 h 393"/>
                <a:gd name="T14" fmla="*/ 65047 w 234"/>
                <a:gd name="T15" fmla="*/ 3510 h 393"/>
                <a:gd name="T16" fmla="*/ 65685 w 234"/>
                <a:gd name="T17" fmla="*/ 5106 h 393"/>
                <a:gd name="T18" fmla="*/ 65685 w 234"/>
                <a:gd name="T19" fmla="*/ 5425 h 393"/>
                <a:gd name="T20" fmla="*/ 64410 w 234"/>
                <a:gd name="T21" fmla="*/ 8297 h 393"/>
                <a:gd name="T22" fmla="*/ 64728 w 234"/>
                <a:gd name="T23" fmla="*/ 10531 h 393"/>
                <a:gd name="T24" fmla="*/ 65366 w 234"/>
                <a:gd name="T25" fmla="*/ 12445 h 393"/>
                <a:gd name="T26" fmla="*/ 66642 w 234"/>
                <a:gd name="T27" fmla="*/ 14360 h 393"/>
                <a:gd name="T28" fmla="*/ 68236 w 234"/>
                <a:gd name="T29" fmla="*/ 14998 h 393"/>
                <a:gd name="T30" fmla="*/ 70468 w 234"/>
                <a:gd name="T31" fmla="*/ 14998 h 393"/>
                <a:gd name="T32" fmla="*/ 72381 w 234"/>
                <a:gd name="T33" fmla="*/ 14360 h 393"/>
                <a:gd name="T34" fmla="*/ 73656 w 234"/>
                <a:gd name="T35" fmla="*/ 12445 h 393"/>
                <a:gd name="T36" fmla="*/ 74613 w 234"/>
                <a:gd name="T37" fmla="*/ 10212 h 393"/>
                <a:gd name="T38" fmla="*/ 74613 w 234"/>
                <a:gd name="T39" fmla="*/ 7340 h 393"/>
                <a:gd name="T40" fmla="*/ 73019 w 234"/>
                <a:gd name="T41" fmla="*/ 3829 h 393"/>
                <a:gd name="T42" fmla="*/ 69830 w 234"/>
                <a:gd name="T43" fmla="*/ 1276 h 393"/>
                <a:gd name="T44" fmla="*/ 65685 w 234"/>
                <a:gd name="T45" fmla="*/ 0 h 393"/>
                <a:gd name="T46" fmla="*/ 61221 w 234"/>
                <a:gd name="T47" fmla="*/ 0 h 393"/>
                <a:gd name="T48" fmla="*/ 57713 w 234"/>
                <a:gd name="T49" fmla="*/ 957 h 393"/>
                <a:gd name="T50" fmla="*/ 54206 w 234"/>
                <a:gd name="T51" fmla="*/ 2872 h 393"/>
                <a:gd name="T52" fmla="*/ 51017 w 234"/>
                <a:gd name="T53" fmla="*/ 5425 h 393"/>
                <a:gd name="T54" fmla="*/ 46872 w 234"/>
                <a:gd name="T55" fmla="*/ 10212 h 393"/>
                <a:gd name="T56" fmla="*/ 43046 w 234"/>
                <a:gd name="T57" fmla="*/ 16913 h 393"/>
                <a:gd name="T58" fmla="*/ 40814 w 234"/>
                <a:gd name="T59" fmla="*/ 23614 h 393"/>
                <a:gd name="T60" fmla="*/ 38582 w 234"/>
                <a:gd name="T61" fmla="*/ 28720 h 393"/>
                <a:gd name="T62" fmla="*/ 36669 w 234"/>
                <a:gd name="T63" fmla="*/ 35422 h 393"/>
                <a:gd name="T64" fmla="*/ 23596 w 234"/>
                <a:gd name="T65" fmla="*/ 40208 h 393"/>
                <a:gd name="T66" fmla="*/ 24552 w 234"/>
                <a:gd name="T67" fmla="*/ 96373 h 393"/>
                <a:gd name="T68" fmla="*/ 21364 w 234"/>
                <a:gd name="T69" fmla="*/ 110414 h 393"/>
                <a:gd name="T70" fmla="*/ 17537 w 234"/>
                <a:gd name="T71" fmla="*/ 118711 h 393"/>
                <a:gd name="T72" fmla="*/ 14668 w 234"/>
                <a:gd name="T73" fmla="*/ 121583 h 393"/>
                <a:gd name="T74" fmla="*/ 11160 w 234"/>
                <a:gd name="T75" fmla="*/ 122540 h 393"/>
                <a:gd name="T76" fmla="*/ 9566 w 234"/>
                <a:gd name="T77" fmla="*/ 121902 h 393"/>
                <a:gd name="T78" fmla="*/ 8928 w 234"/>
                <a:gd name="T79" fmla="*/ 119987 h 393"/>
                <a:gd name="T80" fmla="*/ 9885 w 234"/>
                <a:gd name="T81" fmla="*/ 118391 h 393"/>
                <a:gd name="T82" fmla="*/ 10203 w 234"/>
                <a:gd name="T83" fmla="*/ 116477 h 393"/>
                <a:gd name="T84" fmla="*/ 9566 w 234"/>
                <a:gd name="T85" fmla="*/ 114562 h 393"/>
                <a:gd name="T86" fmla="*/ 8609 w 234"/>
                <a:gd name="T87" fmla="*/ 112647 h 393"/>
                <a:gd name="T88" fmla="*/ 7015 w 234"/>
                <a:gd name="T89" fmla="*/ 111371 h 393"/>
                <a:gd name="T90" fmla="*/ 5102 w 234"/>
                <a:gd name="T91" fmla="*/ 111052 h 393"/>
                <a:gd name="T92" fmla="*/ 3189 w 234"/>
                <a:gd name="T93" fmla="*/ 111371 h 393"/>
                <a:gd name="T94" fmla="*/ 1275 w 234"/>
                <a:gd name="T95" fmla="*/ 112647 h 393"/>
                <a:gd name="T96" fmla="*/ 319 w 234"/>
                <a:gd name="T97" fmla="*/ 114562 h 393"/>
                <a:gd name="T98" fmla="*/ 0 w 234"/>
                <a:gd name="T99" fmla="*/ 116796 h 393"/>
                <a:gd name="T100" fmla="*/ 638 w 234"/>
                <a:gd name="T101" fmla="*/ 119987 h 393"/>
                <a:gd name="T102" fmla="*/ 3189 w 234"/>
                <a:gd name="T103" fmla="*/ 122859 h 393"/>
                <a:gd name="T104" fmla="*/ 6377 w 234"/>
                <a:gd name="T105" fmla="*/ 124774 h 393"/>
                <a:gd name="T106" fmla="*/ 10522 w 234"/>
                <a:gd name="T107" fmla="*/ 125412 h 393"/>
                <a:gd name="T108" fmla="*/ 14349 w 234"/>
                <a:gd name="T109" fmla="*/ 125093 h 393"/>
                <a:gd name="T110" fmla="*/ 18494 w 234"/>
                <a:gd name="T111" fmla="*/ 122859 h 393"/>
                <a:gd name="T112" fmla="*/ 22001 w 234"/>
                <a:gd name="T113" fmla="*/ 119987 h 393"/>
                <a:gd name="T114" fmla="*/ 25509 w 234"/>
                <a:gd name="T115" fmla="*/ 115839 h 393"/>
                <a:gd name="T116" fmla="*/ 28697 w 234"/>
                <a:gd name="T117" fmla="*/ 111052 h 393"/>
                <a:gd name="T118" fmla="*/ 31567 w 234"/>
                <a:gd name="T119" fmla="*/ 104989 h 393"/>
                <a:gd name="T120" fmla="*/ 35712 w 234"/>
                <a:gd name="T121" fmla="*/ 89671 h 393"/>
                <a:gd name="T122" fmla="*/ 60264 w 234"/>
                <a:gd name="T123" fmla="*/ 40208 h 393"/>
                <a:gd name="T124" fmla="*/ 46872 w 234"/>
                <a:gd name="T125" fmla="*/ 35422 h 3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34" h="393">
                  <a:moveTo>
                    <a:pt x="147" y="111"/>
                  </a:moveTo>
                  <a:lnTo>
                    <a:pt x="148" y="106"/>
                  </a:lnTo>
                  <a:lnTo>
                    <a:pt x="153" y="82"/>
                  </a:lnTo>
                  <a:lnTo>
                    <a:pt x="157" y="64"/>
                  </a:lnTo>
                  <a:lnTo>
                    <a:pt x="164" y="47"/>
                  </a:lnTo>
                  <a:lnTo>
                    <a:pt x="169" y="33"/>
                  </a:lnTo>
                  <a:lnTo>
                    <a:pt x="172" y="28"/>
                  </a:lnTo>
                  <a:lnTo>
                    <a:pt x="175" y="22"/>
                  </a:lnTo>
                  <a:lnTo>
                    <a:pt x="178" y="19"/>
                  </a:lnTo>
                  <a:lnTo>
                    <a:pt x="182" y="16"/>
                  </a:lnTo>
                  <a:lnTo>
                    <a:pt x="185" y="13"/>
                  </a:lnTo>
                  <a:lnTo>
                    <a:pt x="189" y="11"/>
                  </a:lnTo>
                  <a:lnTo>
                    <a:pt x="193" y="10"/>
                  </a:lnTo>
                  <a:lnTo>
                    <a:pt x="196" y="10"/>
                  </a:lnTo>
                  <a:lnTo>
                    <a:pt x="201" y="10"/>
                  </a:lnTo>
                  <a:lnTo>
                    <a:pt x="204" y="11"/>
                  </a:lnTo>
                  <a:lnTo>
                    <a:pt x="206" y="13"/>
                  </a:lnTo>
                  <a:lnTo>
                    <a:pt x="206" y="16"/>
                  </a:lnTo>
                  <a:lnTo>
                    <a:pt x="206" y="17"/>
                  </a:lnTo>
                  <a:lnTo>
                    <a:pt x="203" y="23"/>
                  </a:lnTo>
                  <a:lnTo>
                    <a:pt x="202" y="26"/>
                  </a:lnTo>
                  <a:lnTo>
                    <a:pt x="202" y="29"/>
                  </a:lnTo>
                  <a:lnTo>
                    <a:pt x="203" y="33"/>
                  </a:lnTo>
                  <a:lnTo>
                    <a:pt x="203" y="37"/>
                  </a:lnTo>
                  <a:lnTo>
                    <a:pt x="205" y="39"/>
                  </a:lnTo>
                  <a:lnTo>
                    <a:pt x="206" y="42"/>
                  </a:lnTo>
                  <a:lnTo>
                    <a:pt x="209" y="45"/>
                  </a:lnTo>
                  <a:lnTo>
                    <a:pt x="211" y="46"/>
                  </a:lnTo>
                  <a:lnTo>
                    <a:pt x="214" y="47"/>
                  </a:lnTo>
                  <a:lnTo>
                    <a:pt x="217" y="47"/>
                  </a:lnTo>
                  <a:lnTo>
                    <a:pt x="221" y="47"/>
                  </a:lnTo>
                  <a:lnTo>
                    <a:pt x="224" y="46"/>
                  </a:lnTo>
                  <a:lnTo>
                    <a:pt x="227" y="45"/>
                  </a:lnTo>
                  <a:lnTo>
                    <a:pt x="229" y="42"/>
                  </a:lnTo>
                  <a:lnTo>
                    <a:pt x="231" y="39"/>
                  </a:lnTo>
                  <a:lnTo>
                    <a:pt x="233" y="36"/>
                  </a:lnTo>
                  <a:lnTo>
                    <a:pt x="234" y="32"/>
                  </a:lnTo>
                  <a:lnTo>
                    <a:pt x="234" y="29"/>
                  </a:lnTo>
                  <a:lnTo>
                    <a:pt x="234" y="23"/>
                  </a:lnTo>
                  <a:lnTo>
                    <a:pt x="232" y="18"/>
                  </a:lnTo>
                  <a:lnTo>
                    <a:pt x="229" y="12"/>
                  </a:lnTo>
                  <a:lnTo>
                    <a:pt x="224" y="8"/>
                  </a:lnTo>
                  <a:lnTo>
                    <a:pt x="219" y="4"/>
                  </a:lnTo>
                  <a:lnTo>
                    <a:pt x="213" y="2"/>
                  </a:lnTo>
                  <a:lnTo>
                    <a:pt x="206" y="0"/>
                  </a:lnTo>
                  <a:lnTo>
                    <a:pt x="198" y="0"/>
                  </a:lnTo>
                  <a:lnTo>
                    <a:pt x="192" y="0"/>
                  </a:lnTo>
                  <a:lnTo>
                    <a:pt x="186" y="1"/>
                  </a:lnTo>
                  <a:lnTo>
                    <a:pt x="181" y="3"/>
                  </a:lnTo>
                  <a:lnTo>
                    <a:pt x="175" y="6"/>
                  </a:lnTo>
                  <a:lnTo>
                    <a:pt x="170" y="9"/>
                  </a:lnTo>
                  <a:lnTo>
                    <a:pt x="165" y="12"/>
                  </a:lnTo>
                  <a:lnTo>
                    <a:pt x="160" y="17"/>
                  </a:lnTo>
                  <a:lnTo>
                    <a:pt x="155" y="21"/>
                  </a:lnTo>
                  <a:lnTo>
                    <a:pt x="147" y="32"/>
                  </a:lnTo>
                  <a:lnTo>
                    <a:pt x="140" y="45"/>
                  </a:lnTo>
                  <a:lnTo>
                    <a:pt x="135" y="53"/>
                  </a:lnTo>
                  <a:lnTo>
                    <a:pt x="131" y="64"/>
                  </a:lnTo>
                  <a:lnTo>
                    <a:pt x="128" y="74"/>
                  </a:lnTo>
                  <a:lnTo>
                    <a:pt x="123" y="84"/>
                  </a:lnTo>
                  <a:lnTo>
                    <a:pt x="121" y="90"/>
                  </a:lnTo>
                  <a:lnTo>
                    <a:pt x="117" y="107"/>
                  </a:lnTo>
                  <a:lnTo>
                    <a:pt x="115" y="111"/>
                  </a:lnTo>
                  <a:lnTo>
                    <a:pt x="77" y="111"/>
                  </a:lnTo>
                  <a:lnTo>
                    <a:pt x="74" y="126"/>
                  </a:lnTo>
                  <a:lnTo>
                    <a:pt x="111" y="126"/>
                  </a:lnTo>
                  <a:lnTo>
                    <a:pt x="77" y="302"/>
                  </a:lnTo>
                  <a:lnTo>
                    <a:pt x="72" y="327"/>
                  </a:lnTo>
                  <a:lnTo>
                    <a:pt x="67" y="346"/>
                  </a:lnTo>
                  <a:lnTo>
                    <a:pt x="62" y="361"/>
                  </a:lnTo>
                  <a:lnTo>
                    <a:pt x="55" y="372"/>
                  </a:lnTo>
                  <a:lnTo>
                    <a:pt x="51" y="378"/>
                  </a:lnTo>
                  <a:lnTo>
                    <a:pt x="46" y="381"/>
                  </a:lnTo>
                  <a:lnTo>
                    <a:pt x="41" y="383"/>
                  </a:lnTo>
                  <a:lnTo>
                    <a:pt x="35" y="384"/>
                  </a:lnTo>
                  <a:lnTo>
                    <a:pt x="32" y="383"/>
                  </a:lnTo>
                  <a:lnTo>
                    <a:pt x="30" y="382"/>
                  </a:lnTo>
                  <a:lnTo>
                    <a:pt x="29" y="380"/>
                  </a:lnTo>
                  <a:lnTo>
                    <a:pt x="28" y="376"/>
                  </a:lnTo>
                  <a:lnTo>
                    <a:pt x="30" y="373"/>
                  </a:lnTo>
                  <a:lnTo>
                    <a:pt x="31" y="371"/>
                  </a:lnTo>
                  <a:lnTo>
                    <a:pt x="32" y="369"/>
                  </a:lnTo>
                  <a:lnTo>
                    <a:pt x="32" y="365"/>
                  </a:lnTo>
                  <a:lnTo>
                    <a:pt x="31" y="362"/>
                  </a:lnTo>
                  <a:lnTo>
                    <a:pt x="30" y="359"/>
                  </a:lnTo>
                  <a:lnTo>
                    <a:pt x="29" y="355"/>
                  </a:lnTo>
                  <a:lnTo>
                    <a:pt x="27" y="353"/>
                  </a:lnTo>
                  <a:lnTo>
                    <a:pt x="25" y="351"/>
                  </a:lnTo>
                  <a:lnTo>
                    <a:pt x="22" y="349"/>
                  </a:lnTo>
                  <a:lnTo>
                    <a:pt x="19" y="348"/>
                  </a:lnTo>
                  <a:lnTo>
                    <a:pt x="16" y="348"/>
                  </a:lnTo>
                  <a:lnTo>
                    <a:pt x="13" y="348"/>
                  </a:lnTo>
                  <a:lnTo>
                    <a:pt x="10" y="349"/>
                  </a:lnTo>
                  <a:lnTo>
                    <a:pt x="6" y="351"/>
                  </a:lnTo>
                  <a:lnTo>
                    <a:pt x="4" y="353"/>
                  </a:lnTo>
                  <a:lnTo>
                    <a:pt x="3" y="355"/>
                  </a:lnTo>
                  <a:lnTo>
                    <a:pt x="1" y="359"/>
                  </a:lnTo>
                  <a:lnTo>
                    <a:pt x="0" y="362"/>
                  </a:lnTo>
                  <a:lnTo>
                    <a:pt x="0" y="366"/>
                  </a:lnTo>
                  <a:lnTo>
                    <a:pt x="1" y="372"/>
                  </a:lnTo>
                  <a:lnTo>
                    <a:pt x="2" y="376"/>
                  </a:lnTo>
                  <a:lnTo>
                    <a:pt x="5" y="382"/>
                  </a:lnTo>
                  <a:lnTo>
                    <a:pt x="10" y="385"/>
                  </a:lnTo>
                  <a:lnTo>
                    <a:pt x="15" y="389"/>
                  </a:lnTo>
                  <a:lnTo>
                    <a:pt x="20" y="391"/>
                  </a:lnTo>
                  <a:lnTo>
                    <a:pt x="26" y="393"/>
                  </a:lnTo>
                  <a:lnTo>
                    <a:pt x="33" y="393"/>
                  </a:lnTo>
                  <a:lnTo>
                    <a:pt x="39" y="393"/>
                  </a:lnTo>
                  <a:lnTo>
                    <a:pt x="45" y="392"/>
                  </a:lnTo>
                  <a:lnTo>
                    <a:pt x="52" y="389"/>
                  </a:lnTo>
                  <a:lnTo>
                    <a:pt x="58" y="385"/>
                  </a:lnTo>
                  <a:lnTo>
                    <a:pt x="64" y="382"/>
                  </a:lnTo>
                  <a:lnTo>
                    <a:pt x="69" y="376"/>
                  </a:lnTo>
                  <a:lnTo>
                    <a:pt x="75" y="371"/>
                  </a:lnTo>
                  <a:lnTo>
                    <a:pt x="80" y="363"/>
                  </a:lnTo>
                  <a:lnTo>
                    <a:pt x="85" y="356"/>
                  </a:lnTo>
                  <a:lnTo>
                    <a:pt x="90" y="348"/>
                  </a:lnTo>
                  <a:lnTo>
                    <a:pt x="95" y="339"/>
                  </a:lnTo>
                  <a:lnTo>
                    <a:pt x="99" y="329"/>
                  </a:lnTo>
                  <a:lnTo>
                    <a:pt x="106" y="306"/>
                  </a:lnTo>
                  <a:lnTo>
                    <a:pt x="112" y="281"/>
                  </a:lnTo>
                  <a:lnTo>
                    <a:pt x="144" y="126"/>
                  </a:lnTo>
                  <a:lnTo>
                    <a:pt x="189" y="126"/>
                  </a:lnTo>
                  <a:lnTo>
                    <a:pt x="191" y="111"/>
                  </a:lnTo>
                  <a:lnTo>
                    <a:pt x="147" y="11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1" name="Freeform 1075"/>
            <p:cNvSpPr>
              <a:spLocks/>
            </p:cNvSpPr>
            <p:nvPr/>
          </p:nvSpPr>
          <p:spPr bwMode="auto">
            <a:xfrm>
              <a:off x="2828926" y="4595813"/>
              <a:ext cx="34925" cy="44450"/>
            </a:xfrm>
            <a:custGeom>
              <a:avLst/>
              <a:gdLst>
                <a:gd name="T0" fmla="*/ 17463 w 110"/>
                <a:gd name="T1" fmla="*/ 0 h 143"/>
                <a:gd name="T2" fmla="*/ 2858 w 110"/>
                <a:gd name="T3" fmla="*/ 2798 h 143"/>
                <a:gd name="T4" fmla="*/ 2858 w 110"/>
                <a:gd name="T5" fmla="*/ 4663 h 143"/>
                <a:gd name="T6" fmla="*/ 4763 w 110"/>
                <a:gd name="T7" fmla="*/ 4352 h 143"/>
                <a:gd name="T8" fmla="*/ 6350 w 110"/>
                <a:gd name="T9" fmla="*/ 3730 h 143"/>
                <a:gd name="T10" fmla="*/ 7620 w 110"/>
                <a:gd name="T11" fmla="*/ 4352 h 143"/>
                <a:gd name="T12" fmla="*/ 8255 w 110"/>
                <a:gd name="T13" fmla="*/ 4973 h 143"/>
                <a:gd name="T14" fmla="*/ 8890 w 110"/>
                <a:gd name="T15" fmla="*/ 5595 h 143"/>
                <a:gd name="T16" fmla="*/ 9208 w 110"/>
                <a:gd name="T17" fmla="*/ 6838 h 143"/>
                <a:gd name="T18" fmla="*/ 8573 w 110"/>
                <a:gd name="T19" fmla="*/ 10258 h 143"/>
                <a:gd name="T20" fmla="*/ 7620 w 110"/>
                <a:gd name="T21" fmla="*/ 15231 h 143"/>
                <a:gd name="T22" fmla="*/ 6668 w 110"/>
                <a:gd name="T23" fmla="*/ 18650 h 143"/>
                <a:gd name="T24" fmla="*/ 0 w 110"/>
                <a:gd name="T25" fmla="*/ 44450 h 143"/>
                <a:gd name="T26" fmla="*/ 7303 w 110"/>
                <a:gd name="T27" fmla="*/ 44450 h 143"/>
                <a:gd name="T28" fmla="*/ 7620 w 110"/>
                <a:gd name="T29" fmla="*/ 42896 h 143"/>
                <a:gd name="T30" fmla="*/ 9843 w 110"/>
                <a:gd name="T31" fmla="*/ 35125 h 143"/>
                <a:gd name="T32" fmla="*/ 11748 w 110"/>
                <a:gd name="T33" fmla="*/ 29530 h 143"/>
                <a:gd name="T34" fmla="*/ 13335 w 110"/>
                <a:gd name="T35" fmla="*/ 25489 h 143"/>
                <a:gd name="T36" fmla="*/ 14923 w 110"/>
                <a:gd name="T37" fmla="*/ 21759 h 143"/>
                <a:gd name="T38" fmla="*/ 16510 w 110"/>
                <a:gd name="T39" fmla="*/ 18650 h 143"/>
                <a:gd name="T40" fmla="*/ 17780 w 110"/>
                <a:gd name="T41" fmla="*/ 15853 h 143"/>
                <a:gd name="T42" fmla="*/ 19368 w 110"/>
                <a:gd name="T43" fmla="*/ 13366 h 143"/>
                <a:gd name="T44" fmla="*/ 20638 w 110"/>
                <a:gd name="T45" fmla="*/ 11190 h 143"/>
                <a:gd name="T46" fmla="*/ 22225 w 110"/>
                <a:gd name="T47" fmla="*/ 9014 h 143"/>
                <a:gd name="T48" fmla="*/ 23495 w 110"/>
                <a:gd name="T49" fmla="*/ 7771 h 143"/>
                <a:gd name="T50" fmla="*/ 24448 w 110"/>
                <a:gd name="T51" fmla="*/ 6838 h 143"/>
                <a:gd name="T52" fmla="*/ 25400 w 110"/>
                <a:gd name="T53" fmla="*/ 6528 h 143"/>
                <a:gd name="T54" fmla="*/ 26353 w 110"/>
                <a:gd name="T55" fmla="*/ 6528 h 143"/>
                <a:gd name="T56" fmla="*/ 26670 w 110"/>
                <a:gd name="T57" fmla="*/ 6838 h 143"/>
                <a:gd name="T58" fmla="*/ 26988 w 110"/>
                <a:gd name="T59" fmla="*/ 7460 h 143"/>
                <a:gd name="T60" fmla="*/ 27305 w 110"/>
                <a:gd name="T61" fmla="*/ 8082 h 143"/>
                <a:gd name="T62" fmla="*/ 27623 w 110"/>
                <a:gd name="T63" fmla="*/ 9014 h 143"/>
                <a:gd name="T64" fmla="*/ 28575 w 110"/>
                <a:gd name="T65" fmla="*/ 9636 h 143"/>
                <a:gd name="T66" fmla="*/ 29528 w 110"/>
                <a:gd name="T67" fmla="*/ 10258 h 143"/>
                <a:gd name="T68" fmla="*/ 30480 w 110"/>
                <a:gd name="T69" fmla="*/ 10569 h 143"/>
                <a:gd name="T70" fmla="*/ 31433 w 110"/>
                <a:gd name="T71" fmla="*/ 10258 h 143"/>
                <a:gd name="T72" fmla="*/ 32385 w 110"/>
                <a:gd name="T73" fmla="*/ 10258 h 143"/>
                <a:gd name="T74" fmla="*/ 33020 w 110"/>
                <a:gd name="T75" fmla="*/ 9325 h 143"/>
                <a:gd name="T76" fmla="*/ 33655 w 110"/>
                <a:gd name="T77" fmla="*/ 9014 h 143"/>
                <a:gd name="T78" fmla="*/ 34290 w 110"/>
                <a:gd name="T79" fmla="*/ 8393 h 143"/>
                <a:gd name="T80" fmla="*/ 34608 w 110"/>
                <a:gd name="T81" fmla="*/ 7460 h 143"/>
                <a:gd name="T82" fmla="*/ 34925 w 110"/>
                <a:gd name="T83" fmla="*/ 6217 h 143"/>
                <a:gd name="T84" fmla="*/ 34925 w 110"/>
                <a:gd name="T85" fmla="*/ 5284 h 143"/>
                <a:gd name="T86" fmla="*/ 34925 w 110"/>
                <a:gd name="T87" fmla="*/ 3730 h 143"/>
                <a:gd name="T88" fmla="*/ 34608 w 110"/>
                <a:gd name="T89" fmla="*/ 3108 h 143"/>
                <a:gd name="T90" fmla="*/ 34290 w 110"/>
                <a:gd name="T91" fmla="*/ 2176 h 143"/>
                <a:gd name="T92" fmla="*/ 33655 w 110"/>
                <a:gd name="T93" fmla="*/ 1554 h 143"/>
                <a:gd name="T94" fmla="*/ 33020 w 110"/>
                <a:gd name="T95" fmla="*/ 622 h 143"/>
                <a:gd name="T96" fmla="*/ 32385 w 110"/>
                <a:gd name="T97" fmla="*/ 311 h 143"/>
                <a:gd name="T98" fmla="*/ 31433 w 110"/>
                <a:gd name="T99" fmla="*/ 0 h 143"/>
                <a:gd name="T100" fmla="*/ 30480 w 110"/>
                <a:gd name="T101" fmla="*/ 0 h 143"/>
                <a:gd name="T102" fmla="*/ 29210 w 110"/>
                <a:gd name="T103" fmla="*/ 0 h 143"/>
                <a:gd name="T104" fmla="*/ 27623 w 110"/>
                <a:gd name="T105" fmla="*/ 622 h 143"/>
                <a:gd name="T106" fmla="*/ 26353 w 110"/>
                <a:gd name="T107" fmla="*/ 1554 h 143"/>
                <a:gd name="T108" fmla="*/ 24765 w 110"/>
                <a:gd name="T109" fmla="*/ 2487 h 143"/>
                <a:gd name="T110" fmla="*/ 22543 w 110"/>
                <a:gd name="T111" fmla="*/ 4973 h 143"/>
                <a:gd name="T112" fmla="*/ 20320 w 110"/>
                <a:gd name="T113" fmla="*/ 7460 h 143"/>
                <a:gd name="T114" fmla="*/ 18415 w 110"/>
                <a:gd name="T115" fmla="*/ 10258 h 143"/>
                <a:gd name="T116" fmla="*/ 16828 w 110"/>
                <a:gd name="T117" fmla="*/ 12744 h 143"/>
                <a:gd name="T118" fmla="*/ 13018 w 110"/>
                <a:gd name="T119" fmla="*/ 20205 h 143"/>
                <a:gd name="T120" fmla="*/ 17463 w 110"/>
                <a:gd name="T121" fmla="*/ 1554 h 143"/>
                <a:gd name="T122" fmla="*/ 17780 w 110"/>
                <a:gd name="T123" fmla="*/ 0 h 143"/>
                <a:gd name="T124" fmla="*/ 17463 w 110"/>
                <a:gd name="T125" fmla="*/ 0 h 1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0" h="143">
                  <a:moveTo>
                    <a:pt x="55" y="0"/>
                  </a:moveTo>
                  <a:lnTo>
                    <a:pt x="9" y="9"/>
                  </a:lnTo>
                  <a:lnTo>
                    <a:pt x="9" y="15"/>
                  </a:lnTo>
                  <a:lnTo>
                    <a:pt x="15" y="14"/>
                  </a:lnTo>
                  <a:lnTo>
                    <a:pt x="20" y="12"/>
                  </a:lnTo>
                  <a:lnTo>
                    <a:pt x="24" y="14"/>
                  </a:lnTo>
                  <a:lnTo>
                    <a:pt x="26" y="16"/>
                  </a:lnTo>
                  <a:lnTo>
                    <a:pt x="28" y="18"/>
                  </a:lnTo>
                  <a:lnTo>
                    <a:pt x="29" y="22"/>
                  </a:lnTo>
                  <a:lnTo>
                    <a:pt x="27" y="33"/>
                  </a:lnTo>
                  <a:lnTo>
                    <a:pt x="24" y="49"/>
                  </a:lnTo>
                  <a:lnTo>
                    <a:pt x="21" y="60"/>
                  </a:lnTo>
                  <a:lnTo>
                    <a:pt x="0" y="143"/>
                  </a:lnTo>
                  <a:lnTo>
                    <a:pt x="23" y="143"/>
                  </a:lnTo>
                  <a:lnTo>
                    <a:pt x="24" y="138"/>
                  </a:lnTo>
                  <a:lnTo>
                    <a:pt x="31" y="113"/>
                  </a:lnTo>
                  <a:lnTo>
                    <a:pt x="37" y="95"/>
                  </a:lnTo>
                  <a:lnTo>
                    <a:pt x="42" y="82"/>
                  </a:lnTo>
                  <a:lnTo>
                    <a:pt x="47" y="70"/>
                  </a:lnTo>
                  <a:lnTo>
                    <a:pt x="52" y="60"/>
                  </a:lnTo>
                  <a:lnTo>
                    <a:pt x="56" y="51"/>
                  </a:lnTo>
                  <a:lnTo>
                    <a:pt x="61" y="43"/>
                  </a:lnTo>
                  <a:lnTo>
                    <a:pt x="65" y="36"/>
                  </a:lnTo>
                  <a:lnTo>
                    <a:pt x="70" y="29"/>
                  </a:lnTo>
                  <a:lnTo>
                    <a:pt x="74" y="25"/>
                  </a:lnTo>
                  <a:lnTo>
                    <a:pt x="77" y="22"/>
                  </a:lnTo>
                  <a:lnTo>
                    <a:pt x="80" y="21"/>
                  </a:lnTo>
                  <a:lnTo>
                    <a:pt x="83" y="21"/>
                  </a:lnTo>
                  <a:lnTo>
                    <a:pt x="84" y="22"/>
                  </a:lnTo>
                  <a:lnTo>
                    <a:pt x="85" y="24"/>
                  </a:lnTo>
                  <a:lnTo>
                    <a:pt x="86" y="26"/>
                  </a:lnTo>
                  <a:lnTo>
                    <a:pt x="87" y="29"/>
                  </a:lnTo>
                  <a:lnTo>
                    <a:pt x="90" y="31"/>
                  </a:lnTo>
                  <a:lnTo>
                    <a:pt x="93" y="33"/>
                  </a:lnTo>
                  <a:lnTo>
                    <a:pt x="96" y="34"/>
                  </a:lnTo>
                  <a:lnTo>
                    <a:pt x="99" y="33"/>
                  </a:lnTo>
                  <a:lnTo>
                    <a:pt x="102" y="33"/>
                  </a:lnTo>
                  <a:lnTo>
                    <a:pt x="104" y="30"/>
                  </a:lnTo>
                  <a:lnTo>
                    <a:pt x="106" y="29"/>
                  </a:lnTo>
                  <a:lnTo>
                    <a:pt x="108" y="27"/>
                  </a:lnTo>
                  <a:lnTo>
                    <a:pt x="109" y="24"/>
                  </a:lnTo>
                  <a:lnTo>
                    <a:pt x="110" y="20"/>
                  </a:lnTo>
                  <a:lnTo>
                    <a:pt x="110" y="17"/>
                  </a:lnTo>
                  <a:lnTo>
                    <a:pt x="110" y="12"/>
                  </a:lnTo>
                  <a:lnTo>
                    <a:pt x="109" y="10"/>
                  </a:lnTo>
                  <a:lnTo>
                    <a:pt x="108" y="7"/>
                  </a:lnTo>
                  <a:lnTo>
                    <a:pt x="106" y="5"/>
                  </a:lnTo>
                  <a:lnTo>
                    <a:pt x="104" y="2"/>
                  </a:lnTo>
                  <a:lnTo>
                    <a:pt x="102" y="1"/>
                  </a:lnTo>
                  <a:lnTo>
                    <a:pt x="99" y="0"/>
                  </a:lnTo>
                  <a:lnTo>
                    <a:pt x="96" y="0"/>
                  </a:lnTo>
                  <a:lnTo>
                    <a:pt x="92" y="0"/>
                  </a:lnTo>
                  <a:lnTo>
                    <a:pt x="87" y="2"/>
                  </a:lnTo>
                  <a:lnTo>
                    <a:pt x="83" y="5"/>
                  </a:lnTo>
                  <a:lnTo>
                    <a:pt x="78" y="8"/>
                  </a:lnTo>
                  <a:lnTo>
                    <a:pt x="71" y="16"/>
                  </a:lnTo>
                  <a:lnTo>
                    <a:pt x="64" y="24"/>
                  </a:lnTo>
                  <a:lnTo>
                    <a:pt x="58" y="33"/>
                  </a:lnTo>
                  <a:lnTo>
                    <a:pt x="53" y="41"/>
                  </a:lnTo>
                  <a:lnTo>
                    <a:pt x="41" y="65"/>
                  </a:lnTo>
                  <a:lnTo>
                    <a:pt x="55" y="5"/>
                  </a:lnTo>
                  <a:lnTo>
                    <a:pt x="56" y="0"/>
                  </a:lnTo>
                  <a:lnTo>
                    <a:pt x="55"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2" name="Freeform 1076"/>
            <p:cNvSpPr>
              <a:spLocks/>
            </p:cNvSpPr>
            <p:nvPr/>
          </p:nvSpPr>
          <p:spPr bwMode="auto">
            <a:xfrm>
              <a:off x="5162551" y="3300413"/>
              <a:ext cx="30163" cy="98425"/>
            </a:xfrm>
            <a:custGeom>
              <a:avLst/>
              <a:gdLst>
                <a:gd name="T0" fmla="*/ 30163 w 98"/>
                <a:gd name="T1" fmla="*/ 956 h 309"/>
                <a:gd name="T2" fmla="*/ 29547 w 98"/>
                <a:gd name="T3" fmla="*/ 0 h 309"/>
                <a:gd name="T4" fmla="*/ 25854 w 98"/>
                <a:gd name="T5" fmla="*/ 956 h 309"/>
                <a:gd name="T6" fmla="*/ 21545 w 98"/>
                <a:gd name="T7" fmla="*/ 1911 h 309"/>
                <a:gd name="T8" fmla="*/ 15697 w 98"/>
                <a:gd name="T9" fmla="*/ 3185 h 309"/>
                <a:gd name="T10" fmla="*/ 9849 w 98"/>
                <a:gd name="T11" fmla="*/ 3822 h 309"/>
                <a:gd name="T12" fmla="*/ 9849 w 98"/>
                <a:gd name="T13" fmla="*/ 6371 h 309"/>
                <a:gd name="T14" fmla="*/ 10465 w 98"/>
                <a:gd name="T15" fmla="*/ 6371 h 309"/>
                <a:gd name="T16" fmla="*/ 14158 w 98"/>
                <a:gd name="T17" fmla="*/ 6371 h 309"/>
                <a:gd name="T18" fmla="*/ 16313 w 98"/>
                <a:gd name="T19" fmla="*/ 7008 h 309"/>
                <a:gd name="T20" fmla="*/ 17236 w 98"/>
                <a:gd name="T21" fmla="*/ 7645 h 309"/>
                <a:gd name="T22" fmla="*/ 17852 w 98"/>
                <a:gd name="T23" fmla="*/ 7963 h 309"/>
                <a:gd name="T24" fmla="*/ 18159 w 98"/>
                <a:gd name="T25" fmla="*/ 9237 h 309"/>
                <a:gd name="T26" fmla="*/ 18159 w 98"/>
                <a:gd name="T27" fmla="*/ 9874 h 309"/>
                <a:gd name="T28" fmla="*/ 17852 w 98"/>
                <a:gd name="T29" fmla="*/ 12104 h 309"/>
                <a:gd name="T30" fmla="*/ 16620 w 98"/>
                <a:gd name="T31" fmla="*/ 17519 h 309"/>
                <a:gd name="T32" fmla="*/ 0 w 98"/>
                <a:gd name="T33" fmla="*/ 88551 h 309"/>
                <a:gd name="T34" fmla="*/ 0 w 98"/>
                <a:gd name="T35" fmla="*/ 89506 h 309"/>
                <a:gd name="T36" fmla="*/ 0 w 98"/>
                <a:gd name="T37" fmla="*/ 90780 h 309"/>
                <a:gd name="T38" fmla="*/ 0 w 98"/>
                <a:gd name="T39" fmla="*/ 92054 h 309"/>
                <a:gd name="T40" fmla="*/ 308 w 98"/>
                <a:gd name="T41" fmla="*/ 93966 h 309"/>
                <a:gd name="T42" fmla="*/ 923 w 98"/>
                <a:gd name="T43" fmla="*/ 95240 h 309"/>
                <a:gd name="T44" fmla="*/ 1539 w 98"/>
                <a:gd name="T45" fmla="*/ 96514 h 309"/>
                <a:gd name="T46" fmla="*/ 2462 w 98"/>
                <a:gd name="T47" fmla="*/ 97151 h 309"/>
                <a:gd name="T48" fmla="*/ 3693 w 98"/>
                <a:gd name="T49" fmla="*/ 97788 h 309"/>
                <a:gd name="T50" fmla="*/ 4925 w 98"/>
                <a:gd name="T51" fmla="*/ 98106 h 309"/>
                <a:gd name="T52" fmla="*/ 6156 w 98"/>
                <a:gd name="T53" fmla="*/ 98425 h 309"/>
                <a:gd name="T54" fmla="*/ 8618 w 98"/>
                <a:gd name="T55" fmla="*/ 98106 h 309"/>
                <a:gd name="T56" fmla="*/ 11080 w 98"/>
                <a:gd name="T57" fmla="*/ 97469 h 309"/>
                <a:gd name="T58" fmla="*/ 13235 w 98"/>
                <a:gd name="T59" fmla="*/ 96514 h 309"/>
                <a:gd name="T60" fmla="*/ 15389 w 98"/>
                <a:gd name="T61" fmla="*/ 94603 h 309"/>
                <a:gd name="T62" fmla="*/ 17544 w 98"/>
                <a:gd name="T63" fmla="*/ 92054 h 309"/>
                <a:gd name="T64" fmla="*/ 20006 w 98"/>
                <a:gd name="T65" fmla="*/ 88869 h 309"/>
                <a:gd name="T66" fmla="*/ 22776 w 98"/>
                <a:gd name="T67" fmla="*/ 85047 h 309"/>
                <a:gd name="T68" fmla="*/ 25546 w 98"/>
                <a:gd name="T69" fmla="*/ 80906 h 309"/>
                <a:gd name="T70" fmla="*/ 23700 w 98"/>
                <a:gd name="T71" fmla="*/ 79313 h 309"/>
                <a:gd name="T72" fmla="*/ 23084 w 98"/>
                <a:gd name="T73" fmla="*/ 79950 h 309"/>
                <a:gd name="T74" fmla="*/ 22776 w 98"/>
                <a:gd name="T75" fmla="*/ 80906 h 309"/>
                <a:gd name="T76" fmla="*/ 19083 w 98"/>
                <a:gd name="T77" fmla="*/ 86002 h 309"/>
                <a:gd name="T78" fmla="*/ 16005 w 98"/>
                <a:gd name="T79" fmla="*/ 89506 h 309"/>
                <a:gd name="T80" fmla="*/ 14774 w 98"/>
                <a:gd name="T81" fmla="*/ 90780 h 309"/>
                <a:gd name="T82" fmla="*/ 13850 w 98"/>
                <a:gd name="T83" fmla="*/ 91736 h 309"/>
                <a:gd name="T84" fmla="*/ 12619 w 98"/>
                <a:gd name="T85" fmla="*/ 92054 h 309"/>
                <a:gd name="T86" fmla="*/ 11696 w 98"/>
                <a:gd name="T87" fmla="*/ 92054 h 309"/>
                <a:gd name="T88" fmla="*/ 11080 w 98"/>
                <a:gd name="T89" fmla="*/ 92054 h 309"/>
                <a:gd name="T90" fmla="*/ 10465 w 98"/>
                <a:gd name="T91" fmla="*/ 91417 h 309"/>
                <a:gd name="T92" fmla="*/ 10157 w 98"/>
                <a:gd name="T93" fmla="*/ 90780 h 309"/>
                <a:gd name="T94" fmla="*/ 10157 w 98"/>
                <a:gd name="T95" fmla="*/ 89188 h 309"/>
                <a:gd name="T96" fmla="*/ 10157 w 98"/>
                <a:gd name="T97" fmla="*/ 88232 h 309"/>
                <a:gd name="T98" fmla="*/ 10465 w 98"/>
                <a:gd name="T99" fmla="*/ 86321 h 309"/>
                <a:gd name="T100" fmla="*/ 30163 w 98"/>
                <a:gd name="T101" fmla="*/ 956 h 30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8" h="309">
                  <a:moveTo>
                    <a:pt x="98" y="3"/>
                  </a:moveTo>
                  <a:lnTo>
                    <a:pt x="96" y="0"/>
                  </a:lnTo>
                  <a:lnTo>
                    <a:pt x="84" y="3"/>
                  </a:lnTo>
                  <a:lnTo>
                    <a:pt x="70" y="6"/>
                  </a:lnTo>
                  <a:lnTo>
                    <a:pt x="51" y="10"/>
                  </a:lnTo>
                  <a:lnTo>
                    <a:pt x="32" y="12"/>
                  </a:lnTo>
                  <a:lnTo>
                    <a:pt x="32" y="20"/>
                  </a:lnTo>
                  <a:lnTo>
                    <a:pt x="34" y="20"/>
                  </a:lnTo>
                  <a:lnTo>
                    <a:pt x="46" y="20"/>
                  </a:lnTo>
                  <a:lnTo>
                    <a:pt x="53" y="22"/>
                  </a:lnTo>
                  <a:lnTo>
                    <a:pt x="56" y="24"/>
                  </a:lnTo>
                  <a:lnTo>
                    <a:pt x="58" y="25"/>
                  </a:lnTo>
                  <a:lnTo>
                    <a:pt x="59" y="29"/>
                  </a:lnTo>
                  <a:lnTo>
                    <a:pt x="59" y="31"/>
                  </a:lnTo>
                  <a:lnTo>
                    <a:pt x="58" y="38"/>
                  </a:lnTo>
                  <a:lnTo>
                    <a:pt x="54" y="55"/>
                  </a:lnTo>
                  <a:lnTo>
                    <a:pt x="0" y="278"/>
                  </a:lnTo>
                  <a:lnTo>
                    <a:pt x="0" y="281"/>
                  </a:lnTo>
                  <a:lnTo>
                    <a:pt x="0" y="285"/>
                  </a:lnTo>
                  <a:lnTo>
                    <a:pt x="0" y="289"/>
                  </a:lnTo>
                  <a:lnTo>
                    <a:pt x="1" y="295"/>
                  </a:lnTo>
                  <a:lnTo>
                    <a:pt x="3" y="299"/>
                  </a:lnTo>
                  <a:lnTo>
                    <a:pt x="5" y="303"/>
                  </a:lnTo>
                  <a:lnTo>
                    <a:pt x="8" y="305"/>
                  </a:lnTo>
                  <a:lnTo>
                    <a:pt x="12" y="307"/>
                  </a:lnTo>
                  <a:lnTo>
                    <a:pt x="16" y="308"/>
                  </a:lnTo>
                  <a:lnTo>
                    <a:pt x="20" y="309"/>
                  </a:lnTo>
                  <a:lnTo>
                    <a:pt x="28" y="308"/>
                  </a:lnTo>
                  <a:lnTo>
                    <a:pt x="36" y="306"/>
                  </a:lnTo>
                  <a:lnTo>
                    <a:pt x="43" y="303"/>
                  </a:lnTo>
                  <a:lnTo>
                    <a:pt x="50" y="297"/>
                  </a:lnTo>
                  <a:lnTo>
                    <a:pt x="57" y="289"/>
                  </a:lnTo>
                  <a:lnTo>
                    <a:pt x="65" y="279"/>
                  </a:lnTo>
                  <a:lnTo>
                    <a:pt x="74" y="267"/>
                  </a:lnTo>
                  <a:lnTo>
                    <a:pt x="83" y="254"/>
                  </a:lnTo>
                  <a:lnTo>
                    <a:pt x="77" y="249"/>
                  </a:lnTo>
                  <a:lnTo>
                    <a:pt x="75" y="251"/>
                  </a:lnTo>
                  <a:lnTo>
                    <a:pt x="74" y="254"/>
                  </a:lnTo>
                  <a:lnTo>
                    <a:pt x="62" y="270"/>
                  </a:lnTo>
                  <a:lnTo>
                    <a:pt x="52" y="281"/>
                  </a:lnTo>
                  <a:lnTo>
                    <a:pt x="48" y="285"/>
                  </a:lnTo>
                  <a:lnTo>
                    <a:pt x="45" y="288"/>
                  </a:lnTo>
                  <a:lnTo>
                    <a:pt x="41" y="289"/>
                  </a:lnTo>
                  <a:lnTo>
                    <a:pt x="38" y="289"/>
                  </a:lnTo>
                  <a:lnTo>
                    <a:pt x="36" y="289"/>
                  </a:lnTo>
                  <a:lnTo>
                    <a:pt x="34" y="287"/>
                  </a:lnTo>
                  <a:lnTo>
                    <a:pt x="33" y="285"/>
                  </a:lnTo>
                  <a:lnTo>
                    <a:pt x="33" y="280"/>
                  </a:lnTo>
                  <a:lnTo>
                    <a:pt x="33" y="277"/>
                  </a:lnTo>
                  <a:lnTo>
                    <a:pt x="34" y="271"/>
                  </a:lnTo>
                  <a:lnTo>
                    <a:pt x="98" y="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3" name="Freeform 1083"/>
            <p:cNvSpPr>
              <a:spLocks/>
            </p:cNvSpPr>
            <p:nvPr/>
          </p:nvSpPr>
          <p:spPr bwMode="auto">
            <a:xfrm>
              <a:off x="1462088" y="4210050"/>
              <a:ext cx="74613" cy="49212"/>
            </a:xfrm>
            <a:custGeom>
              <a:avLst/>
              <a:gdLst>
                <a:gd name="T0" fmla="*/ 8609 w 234"/>
                <a:gd name="T1" fmla="*/ 1930 h 153"/>
                <a:gd name="T2" fmla="*/ 319 w 234"/>
                <a:gd name="T3" fmla="*/ 4825 h 153"/>
                <a:gd name="T4" fmla="*/ 3507 w 234"/>
                <a:gd name="T5" fmla="*/ 6111 h 153"/>
                <a:gd name="T6" fmla="*/ 5421 w 234"/>
                <a:gd name="T7" fmla="*/ 7076 h 153"/>
                <a:gd name="T8" fmla="*/ 6696 w 234"/>
                <a:gd name="T9" fmla="*/ 10936 h 153"/>
                <a:gd name="T10" fmla="*/ 6377 w 234"/>
                <a:gd name="T11" fmla="*/ 44709 h 153"/>
                <a:gd name="T12" fmla="*/ 4464 w 234"/>
                <a:gd name="T13" fmla="*/ 46960 h 153"/>
                <a:gd name="T14" fmla="*/ 319 w 234"/>
                <a:gd name="T15" fmla="*/ 47925 h 153"/>
                <a:gd name="T16" fmla="*/ 21682 w 234"/>
                <a:gd name="T17" fmla="*/ 49212 h 153"/>
                <a:gd name="T18" fmla="*/ 19769 w 234"/>
                <a:gd name="T19" fmla="*/ 47282 h 153"/>
                <a:gd name="T20" fmla="*/ 16581 w 234"/>
                <a:gd name="T21" fmla="*/ 46317 h 153"/>
                <a:gd name="T22" fmla="*/ 15305 w 234"/>
                <a:gd name="T23" fmla="*/ 43744 h 153"/>
                <a:gd name="T24" fmla="*/ 16262 w 234"/>
                <a:gd name="T25" fmla="*/ 10614 h 153"/>
                <a:gd name="T26" fmla="*/ 20088 w 234"/>
                <a:gd name="T27" fmla="*/ 7398 h 153"/>
                <a:gd name="T28" fmla="*/ 24871 w 234"/>
                <a:gd name="T29" fmla="*/ 5790 h 153"/>
                <a:gd name="T30" fmla="*/ 29016 w 234"/>
                <a:gd name="T31" fmla="*/ 6111 h 153"/>
                <a:gd name="T32" fmla="*/ 31886 w 234"/>
                <a:gd name="T33" fmla="*/ 9328 h 153"/>
                <a:gd name="T34" fmla="*/ 32842 w 234"/>
                <a:gd name="T35" fmla="*/ 14474 h 153"/>
                <a:gd name="T36" fmla="*/ 32524 w 234"/>
                <a:gd name="T37" fmla="*/ 44709 h 153"/>
                <a:gd name="T38" fmla="*/ 30610 w 234"/>
                <a:gd name="T39" fmla="*/ 46960 h 153"/>
                <a:gd name="T40" fmla="*/ 26465 w 234"/>
                <a:gd name="T41" fmla="*/ 47925 h 153"/>
                <a:gd name="T42" fmla="*/ 48467 w 234"/>
                <a:gd name="T43" fmla="*/ 47925 h 153"/>
                <a:gd name="T44" fmla="*/ 44959 w 234"/>
                <a:gd name="T45" fmla="*/ 46960 h 153"/>
                <a:gd name="T46" fmla="*/ 42089 w 234"/>
                <a:gd name="T47" fmla="*/ 44709 h 153"/>
                <a:gd name="T48" fmla="*/ 41452 w 234"/>
                <a:gd name="T49" fmla="*/ 39884 h 153"/>
                <a:gd name="T50" fmla="*/ 43684 w 234"/>
                <a:gd name="T51" fmla="*/ 9006 h 153"/>
                <a:gd name="T52" fmla="*/ 47829 w 234"/>
                <a:gd name="T53" fmla="*/ 6111 h 153"/>
                <a:gd name="T54" fmla="*/ 52293 w 234"/>
                <a:gd name="T55" fmla="*/ 5468 h 153"/>
                <a:gd name="T56" fmla="*/ 56438 w 234"/>
                <a:gd name="T57" fmla="*/ 6755 h 153"/>
                <a:gd name="T58" fmla="*/ 58989 w 234"/>
                <a:gd name="T59" fmla="*/ 10614 h 153"/>
                <a:gd name="T60" fmla="*/ 59627 w 234"/>
                <a:gd name="T61" fmla="*/ 42136 h 153"/>
                <a:gd name="T62" fmla="*/ 59308 w 234"/>
                <a:gd name="T63" fmla="*/ 45031 h 153"/>
                <a:gd name="T64" fmla="*/ 56119 w 234"/>
                <a:gd name="T65" fmla="*/ 46960 h 153"/>
                <a:gd name="T66" fmla="*/ 52931 w 234"/>
                <a:gd name="T67" fmla="*/ 47925 h 153"/>
                <a:gd name="T68" fmla="*/ 74613 w 234"/>
                <a:gd name="T69" fmla="*/ 47925 h 153"/>
                <a:gd name="T70" fmla="*/ 69830 w 234"/>
                <a:gd name="T71" fmla="*/ 46639 h 153"/>
                <a:gd name="T72" fmla="*/ 67917 w 234"/>
                <a:gd name="T73" fmla="*/ 45031 h 153"/>
                <a:gd name="T74" fmla="*/ 67598 w 234"/>
                <a:gd name="T75" fmla="*/ 16404 h 153"/>
                <a:gd name="T76" fmla="*/ 66004 w 234"/>
                <a:gd name="T77" fmla="*/ 7720 h 153"/>
                <a:gd name="T78" fmla="*/ 63134 w 234"/>
                <a:gd name="T79" fmla="*/ 2252 h 153"/>
                <a:gd name="T80" fmla="*/ 58032 w 234"/>
                <a:gd name="T81" fmla="*/ 0 h 153"/>
                <a:gd name="T82" fmla="*/ 51974 w 234"/>
                <a:gd name="T83" fmla="*/ 643 h 153"/>
                <a:gd name="T84" fmla="*/ 45916 w 234"/>
                <a:gd name="T85" fmla="*/ 3216 h 153"/>
                <a:gd name="T86" fmla="*/ 40495 w 234"/>
                <a:gd name="T87" fmla="*/ 8684 h 153"/>
                <a:gd name="T88" fmla="*/ 37944 w 234"/>
                <a:gd name="T89" fmla="*/ 3216 h 153"/>
                <a:gd name="T90" fmla="*/ 33480 w 234"/>
                <a:gd name="T91" fmla="*/ 643 h 153"/>
                <a:gd name="T92" fmla="*/ 28378 w 234"/>
                <a:gd name="T93" fmla="*/ 0 h 153"/>
                <a:gd name="T94" fmla="*/ 24233 w 234"/>
                <a:gd name="T95" fmla="*/ 1287 h 153"/>
                <a:gd name="T96" fmla="*/ 14986 w 234"/>
                <a:gd name="T97" fmla="*/ 8041 h 15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4" h="153">
                  <a:moveTo>
                    <a:pt x="44" y="0"/>
                  </a:moveTo>
                  <a:lnTo>
                    <a:pt x="39" y="2"/>
                  </a:lnTo>
                  <a:lnTo>
                    <a:pt x="27" y="6"/>
                  </a:lnTo>
                  <a:lnTo>
                    <a:pt x="18" y="9"/>
                  </a:lnTo>
                  <a:lnTo>
                    <a:pt x="10" y="13"/>
                  </a:lnTo>
                  <a:lnTo>
                    <a:pt x="1" y="15"/>
                  </a:lnTo>
                  <a:lnTo>
                    <a:pt x="1" y="21"/>
                  </a:lnTo>
                  <a:lnTo>
                    <a:pt x="7" y="19"/>
                  </a:lnTo>
                  <a:lnTo>
                    <a:pt x="11" y="19"/>
                  </a:lnTo>
                  <a:lnTo>
                    <a:pt x="13" y="19"/>
                  </a:lnTo>
                  <a:lnTo>
                    <a:pt x="15" y="21"/>
                  </a:lnTo>
                  <a:lnTo>
                    <a:pt x="17" y="22"/>
                  </a:lnTo>
                  <a:lnTo>
                    <a:pt x="19" y="23"/>
                  </a:lnTo>
                  <a:lnTo>
                    <a:pt x="21" y="28"/>
                  </a:lnTo>
                  <a:lnTo>
                    <a:pt x="21" y="34"/>
                  </a:lnTo>
                  <a:lnTo>
                    <a:pt x="21" y="130"/>
                  </a:lnTo>
                  <a:lnTo>
                    <a:pt x="21" y="134"/>
                  </a:lnTo>
                  <a:lnTo>
                    <a:pt x="20" y="139"/>
                  </a:lnTo>
                  <a:lnTo>
                    <a:pt x="19" y="142"/>
                  </a:lnTo>
                  <a:lnTo>
                    <a:pt x="16" y="144"/>
                  </a:lnTo>
                  <a:lnTo>
                    <a:pt x="14" y="146"/>
                  </a:lnTo>
                  <a:lnTo>
                    <a:pt x="10" y="147"/>
                  </a:lnTo>
                  <a:lnTo>
                    <a:pt x="6" y="147"/>
                  </a:lnTo>
                  <a:lnTo>
                    <a:pt x="1" y="149"/>
                  </a:lnTo>
                  <a:lnTo>
                    <a:pt x="0" y="149"/>
                  </a:lnTo>
                  <a:lnTo>
                    <a:pt x="0" y="153"/>
                  </a:lnTo>
                  <a:lnTo>
                    <a:pt x="68" y="153"/>
                  </a:lnTo>
                  <a:lnTo>
                    <a:pt x="68" y="149"/>
                  </a:lnTo>
                  <a:lnTo>
                    <a:pt x="67" y="149"/>
                  </a:lnTo>
                  <a:lnTo>
                    <a:pt x="62" y="147"/>
                  </a:lnTo>
                  <a:lnTo>
                    <a:pt x="58" y="147"/>
                  </a:lnTo>
                  <a:lnTo>
                    <a:pt x="55" y="146"/>
                  </a:lnTo>
                  <a:lnTo>
                    <a:pt x="52" y="144"/>
                  </a:lnTo>
                  <a:lnTo>
                    <a:pt x="50" y="142"/>
                  </a:lnTo>
                  <a:lnTo>
                    <a:pt x="49" y="140"/>
                  </a:lnTo>
                  <a:lnTo>
                    <a:pt x="48" y="136"/>
                  </a:lnTo>
                  <a:lnTo>
                    <a:pt x="48" y="132"/>
                  </a:lnTo>
                  <a:lnTo>
                    <a:pt x="48" y="37"/>
                  </a:lnTo>
                  <a:lnTo>
                    <a:pt x="51" y="33"/>
                  </a:lnTo>
                  <a:lnTo>
                    <a:pt x="55" y="28"/>
                  </a:lnTo>
                  <a:lnTo>
                    <a:pt x="59" y="25"/>
                  </a:lnTo>
                  <a:lnTo>
                    <a:pt x="63" y="23"/>
                  </a:lnTo>
                  <a:lnTo>
                    <a:pt x="68" y="21"/>
                  </a:lnTo>
                  <a:lnTo>
                    <a:pt x="73" y="19"/>
                  </a:lnTo>
                  <a:lnTo>
                    <a:pt x="78" y="18"/>
                  </a:lnTo>
                  <a:lnTo>
                    <a:pt x="83" y="17"/>
                  </a:lnTo>
                  <a:lnTo>
                    <a:pt x="87" y="18"/>
                  </a:lnTo>
                  <a:lnTo>
                    <a:pt x="91" y="19"/>
                  </a:lnTo>
                  <a:lnTo>
                    <a:pt x="95" y="22"/>
                  </a:lnTo>
                  <a:lnTo>
                    <a:pt x="98" y="25"/>
                  </a:lnTo>
                  <a:lnTo>
                    <a:pt x="100" y="29"/>
                  </a:lnTo>
                  <a:lnTo>
                    <a:pt x="102" y="34"/>
                  </a:lnTo>
                  <a:lnTo>
                    <a:pt x="103" y="39"/>
                  </a:lnTo>
                  <a:lnTo>
                    <a:pt x="103" y="45"/>
                  </a:lnTo>
                  <a:lnTo>
                    <a:pt x="103" y="130"/>
                  </a:lnTo>
                  <a:lnTo>
                    <a:pt x="103" y="134"/>
                  </a:lnTo>
                  <a:lnTo>
                    <a:pt x="102" y="139"/>
                  </a:lnTo>
                  <a:lnTo>
                    <a:pt x="101" y="142"/>
                  </a:lnTo>
                  <a:lnTo>
                    <a:pt x="99" y="144"/>
                  </a:lnTo>
                  <a:lnTo>
                    <a:pt x="96" y="146"/>
                  </a:lnTo>
                  <a:lnTo>
                    <a:pt x="92" y="147"/>
                  </a:lnTo>
                  <a:lnTo>
                    <a:pt x="88" y="147"/>
                  </a:lnTo>
                  <a:lnTo>
                    <a:pt x="83" y="149"/>
                  </a:lnTo>
                  <a:lnTo>
                    <a:pt x="83" y="153"/>
                  </a:lnTo>
                  <a:lnTo>
                    <a:pt x="152" y="153"/>
                  </a:lnTo>
                  <a:lnTo>
                    <a:pt x="152" y="149"/>
                  </a:lnTo>
                  <a:lnTo>
                    <a:pt x="150" y="149"/>
                  </a:lnTo>
                  <a:lnTo>
                    <a:pt x="145" y="147"/>
                  </a:lnTo>
                  <a:lnTo>
                    <a:pt x="141" y="146"/>
                  </a:lnTo>
                  <a:lnTo>
                    <a:pt x="137" y="145"/>
                  </a:lnTo>
                  <a:lnTo>
                    <a:pt x="135" y="142"/>
                  </a:lnTo>
                  <a:lnTo>
                    <a:pt x="132" y="139"/>
                  </a:lnTo>
                  <a:lnTo>
                    <a:pt x="131" y="135"/>
                  </a:lnTo>
                  <a:lnTo>
                    <a:pt x="130" y="130"/>
                  </a:lnTo>
                  <a:lnTo>
                    <a:pt x="130" y="124"/>
                  </a:lnTo>
                  <a:lnTo>
                    <a:pt x="130" y="37"/>
                  </a:lnTo>
                  <a:lnTo>
                    <a:pt x="134" y="33"/>
                  </a:lnTo>
                  <a:lnTo>
                    <a:pt x="137" y="28"/>
                  </a:lnTo>
                  <a:lnTo>
                    <a:pt x="141" y="25"/>
                  </a:lnTo>
                  <a:lnTo>
                    <a:pt x="145" y="22"/>
                  </a:lnTo>
                  <a:lnTo>
                    <a:pt x="150" y="19"/>
                  </a:lnTo>
                  <a:lnTo>
                    <a:pt x="154" y="18"/>
                  </a:lnTo>
                  <a:lnTo>
                    <a:pt x="159" y="17"/>
                  </a:lnTo>
                  <a:lnTo>
                    <a:pt x="164" y="17"/>
                  </a:lnTo>
                  <a:lnTo>
                    <a:pt x="169" y="18"/>
                  </a:lnTo>
                  <a:lnTo>
                    <a:pt x="173" y="19"/>
                  </a:lnTo>
                  <a:lnTo>
                    <a:pt x="177" y="21"/>
                  </a:lnTo>
                  <a:lnTo>
                    <a:pt x="180" y="24"/>
                  </a:lnTo>
                  <a:lnTo>
                    <a:pt x="183" y="28"/>
                  </a:lnTo>
                  <a:lnTo>
                    <a:pt x="185" y="33"/>
                  </a:lnTo>
                  <a:lnTo>
                    <a:pt x="186" y="38"/>
                  </a:lnTo>
                  <a:lnTo>
                    <a:pt x="187" y="45"/>
                  </a:lnTo>
                  <a:lnTo>
                    <a:pt x="187" y="131"/>
                  </a:lnTo>
                  <a:lnTo>
                    <a:pt x="187" y="133"/>
                  </a:lnTo>
                  <a:lnTo>
                    <a:pt x="186" y="136"/>
                  </a:lnTo>
                  <a:lnTo>
                    <a:pt x="186" y="140"/>
                  </a:lnTo>
                  <a:lnTo>
                    <a:pt x="183" y="142"/>
                  </a:lnTo>
                  <a:lnTo>
                    <a:pt x="182" y="143"/>
                  </a:lnTo>
                  <a:lnTo>
                    <a:pt x="176" y="146"/>
                  </a:lnTo>
                  <a:lnTo>
                    <a:pt x="170" y="147"/>
                  </a:lnTo>
                  <a:lnTo>
                    <a:pt x="168" y="149"/>
                  </a:lnTo>
                  <a:lnTo>
                    <a:pt x="166" y="149"/>
                  </a:lnTo>
                  <a:lnTo>
                    <a:pt x="166" y="153"/>
                  </a:lnTo>
                  <a:lnTo>
                    <a:pt x="234" y="153"/>
                  </a:lnTo>
                  <a:lnTo>
                    <a:pt x="234" y="149"/>
                  </a:lnTo>
                  <a:lnTo>
                    <a:pt x="228" y="147"/>
                  </a:lnTo>
                  <a:lnTo>
                    <a:pt x="224" y="146"/>
                  </a:lnTo>
                  <a:lnTo>
                    <a:pt x="219" y="145"/>
                  </a:lnTo>
                  <a:lnTo>
                    <a:pt x="216" y="144"/>
                  </a:lnTo>
                  <a:lnTo>
                    <a:pt x="214" y="142"/>
                  </a:lnTo>
                  <a:lnTo>
                    <a:pt x="213" y="140"/>
                  </a:lnTo>
                  <a:lnTo>
                    <a:pt x="212" y="136"/>
                  </a:lnTo>
                  <a:lnTo>
                    <a:pt x="212" y="132"/>
                  </a:lnTo>
                  <a:lnTo>
                    <a:pt x="212" y="51"/>
                  </a:lnTo>
                  <a:lnTo>
                    <a:pt x="212" y="41"/>
                  </a:lnTo>
                  <a:lnTo>
                    <a:pt x="209" y="31"/>
                  </a:lnTo>
                  <a:lnTo>
                    <a:pt x="207" y="24"/>
                  </a:lnTo>
                  <a:lnTo>
                    <a:pt x="205" y="17"/>
                  </a:lnTo>
                  <a:lnTo>
                    <a:pt x="201" y="12"/>
                  </a:lnTo>
                  <a:lnTo>
                    <a:pt x="198" y="7"/>
                  </a:lnTo>
                  <a:lnTo>
                    <a:pt x="193" y="4"/>
                  </a:lnTo>
                  <a:lnTo>
                    <a:pt x="189" y="2"/>
                  </a:lnTo>
                  <a:lnTo>
                    <a:pt x="182" y="0"/>
                  </a:lnTo>
                  <a:lnTo>
                    <a:pt x="176" y="0"/>
                  </a:lnTo>
                  <a:lnTo>
                    <a:pt x="170" y="0"/>
                  </a:lnTo>
                  <a:lnTo>
                    <a:pt x="163" y="2"/>
                  </a:lnTo>
                  <a:lnTo>
                    <a:pt x="157" y="4"/>
                  </a:lnTo>
                  <a:lnTo>
                    <a:pt x="151" y="7"/>
                  </a:lnTo>
                  <a:lnTo>
                    <a:pt x="144" y="10"/>
                  </a:lnTo>
                  <a:lnTo>
                    <a:pt x="138" y="16"/>
                  </a:lnTo>
                  <a:lnTo>
                    <a:pt x="132" y="22"/>
                  </a:lnTo>
                  <a:lnTo>
                    <a:pt x="127" y="27"/>
                  </a:lnTo>
                  <a:lnTo>
                    <a:pt x="125" y="22"/>
                  </a:lnTo>
                  <a:lnTo>
                    <a:pt x="122" y="15"/>
                  </a:lnTo>
                  <a:lnTo>
                    <a:pt x="119" y="10"/>
                  </a:lnTo>
                  <a:lnTo>
                    <a:pt x="115" y="7"/>
                  </a:lnTo>
                  <a:lnTo>
                    <a:pt x="111" y="4"/>
                  </a:lnTo>
                  <a:lnTo>
                    <a:pt x="105" y="2"/>
                  </a:lnTo>
                  <a:lnTo>
                    <a:pt x="100" y="0"/>
                  </a:lnTo>
                  <a:lnTo>
                    <a:pt x="94" y="0"/>
                  </a:lnTo>
                  <a:lnTo>
                    <a:pt x="89" y="0"/>
                  </a:lnTo>
                  <a:lnTo>
                    <a:pt x="85" y="0"/>
                  </a:lnTo>
                  <a:lnTo>
                    <a:pt x="80" y="3"/>
                  </a:lnTo>
                  <a:lnTo>
                    <a:pt x="76" y="4"/>
                  </a:lnTo>
                  <a:lnTo>
                    <a:pt x="64" y="12"/>
                  </a:lnTo>
                  <a:lnTo>
                    <a:pt x="50" y="23"/>
                  </a:lnTo>
                  <a:lnTo>
                    <a:pt x="47" y="25"/>
                  </a:lnTo>
                  <a:lnTo>
                    <a:pt x="47" y="0"/>
                  </a:lnTo>
                  <a:lnTo>
                    <a:pt x="44"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4" name="Freeform 1084"/>
            <p:cNvSpPr>
              <a:spLocks noEditPoints="1"/>
            </p:cNvSpPr>
            <p:nvPr/>
          </p:nvSpPr>
          <p:spPr bwMode="auto">
            <a:xfrm>
              <a:off x="1539876" y="4210050"/>
              <a:ext cx="42863" cy="49212"/>
            </a:xfrm>
            <a:custGeom>
              <a:avLst/>
              <a:gdLst>
                <a:gd name="T0" fmla="*/ 18772 w 137"/>
                <a:gd name="T1" fmla="*/ 0 h 156"/>
                <a:gd name="T2" fmla="*/ 14392 w 137"/>
                <a:gd name="T3" fmla="*/ 1262 h 156"/>
                <a:gd name="T4" fmla="*/ 10638 w 137"/>
                <a:gd name="T5" fmla="*/ 2839 h 156"/>
                <a:gd name="T6" fmla="*/ 7509 w 137"/>
                <a:gd name="T7" fmla="*/ 5363 h 156"/>
                <a:gd name="T8" fmla="*/ 4380 w 137"/>
                <a:gd name="T9" fmla="*/ 8833 h 156"/>
                <a:gd name="T10" fmla="*/ 2190 w 137"/>
                <a:gd name="T11" fmla="*/ 12934 h 156"/>
                <a:gd name="T12" fmla="*/ 939 w 137"/>
                <a:gd name="T13" fmla="*/ 17035 h 156"/>
                <a:gd name="T14" fmla="*/ 0 w 137"/>
                <a:gd name="T15" fmla="*/ 22082 h 156"/>
                <a:gd name="T16" fmla="*/ 0 w 137"/>
                <a:gd name="T17" fmla="*/ 27130 h 156"/>
                <a:gd name="T18" fmla="*/ 939 w 137"/>
                <a:gd name="T19" fmla="*/ 32177 h 156"/>
                <a:gd name="T20" fmla="*/ 2503 w 137"/>
                <a:gd name="T21" fmla="*/ 36594 h 156"/>
                <a:gd name="T22" fmla="*/ 4693 w 137"/>
                <a:gd name="T23" fmla="*/ 40695 h 156"/>
                <a:gd name="T24" fmla="*/ 7822 w 137"/>
                <a:gd name="T25" fmla="*/ 44165 h 156"/>
                <a:gd name="T26" fmla="*/ 10950 w 137"/>
                <a:gd name="T27" fmla="*/ 46373 h 156"/>
                <a:gd name="T28" fmla="*/ 14705 w 137"/>
                <a:gd name="T29" fmla="*/ 48266 h 156"/>
                <a:gd name="T30" fmla="*/ 19085 w 137"/>
                <a:gd name="T31" fmla="*/ 49212 h 156"/>
                <a:gd name="T32" fmla="*/ 23465 w 137"/>
                <a:gd name="T33" fmla="*/ 49212 h 156"/>
                <a:gd name="T34" fmla="*/ 27532 w 137"/>
                <a:gd name="T35" fmla="*/ 48266 h 156"/>
                <a:gd name="T36" fmla="*/ 31600 w 137"/>
                <a:gd name="T37" fmla="*/ 46373 h 156"/>
                <a:gd name="T38" fmla="*/ 35041 w 137"/>
                <a:gd name="T39" fmla="*/ 43849 h 156"/>
                <a:gd name="T40" fmla="*/ 37857 w 137"/>
                <a:gd name="T41" fmla="*/ 40064 h 156"/>
                <a:gd name="T42" fmla="*/ 40047 w 137"/>
                <a:gd name="T43" fmla="*/ 36278 h 156"/>
                <a:gd name="T44" fmla="*/ 41924 w 137"/>
                <a:gd name="T45" fmla="*/ 31862 h 156"/>
                <a:gd name="T46" fmla="*/ 42550 w 137"/>
                <a:gd name="T47" fmla="*/ 26499 h 156"/>
                <a:gd name="T48" fmla="*/ 42863 w 137"/>
                <a:gd name="T49" fmla="*/ 21136 h 156"/>
                <a:gd name="T50" fmla="*/ 41924 w 137"/>
                <a:gd name="T51" fmla="*/ 16719 h 156"/>
                <a:gd name="T52" fmla="*/ 40047 w 137"/>
                <a:gd name="T53" fmla="*/ 12303 h 156"/>
                <a:gd name="T54" fmla="*/ 37857 w 137"/>
                <a:gd name="T55" fmla="*/ 8517 h 156"/>
                <a:gd name="T56" fmla="*/ 35354 w 137"/>
                <a:gd name="T57" fmla="*/ 5363 h 156"/>
                <a:gd name="T58" fmla="*/ 31913 w 137"/>
                <a:gd name="T59" fmla="*/ 2524 h 156"/>
                <a:gd name="T60" fmla="*/ 27845 w 137"/>
                <a:gd name="T61" fmla="*/ 1262 h 156"/>
                <a:gd name="T62" fmla="*/ 23778 w 137"/>
                <a:gd name="T63" fmla="*/ 0 h 156"/>
                <a:gd name="T64" fmla="*/ 21275 w 137"/>
                <a:gd name="T65" fmla="*/ 0 h 156"/>
                <a:gd name="T66" fmla="*/ 9073 w 137"/>
                <a:gd name="T67" fmla="*/ 20505 h 156"/>
                <a:gd name="T68" fmla="*/ 9073 w 137"/>
                <a:gd name="T69" fmla="*/ 16404 h 156"/>
                <a:gd name="T70" fmla="*/ 10638 w 137"/>
                <a:gd name="T71" fmla="*/ 10095 h 156"/>
                <a:gd name="T72" fmla="*/ 13453 w 137"/>
                <a:gd name="T73" fmla="*/ 5678 h 156"/>
                <a:gd name="T74" fmla="*/ 17834 w 137"/>
                <a:gd name="T75" fmla="*/ 3155 h 156"/>
                <a:gd name="T76" fmla="*/ 21588 w 137"/>
                <a:gd name="T77" fmla="*/ 3155 h 156"/>
                <a:gd name="T78" fmla="*/ 24404 w 137"/>
                <a:gd name="T79" fmla="*/ 4101 h 156"/>
                <a:gd name="T80" fmla="*/ 26907 w 137"/>
                <a:gd name="T81" fmla="*/ 5678 h 156"/>
                <a:gd name="T82" fmla="*/ 29410 w 137"/>
                <a:gd name="T83" fmla="*/ 8202 h 156"/>
                <a:gd name="T84" fmla="*/ 31913 w 137"/>
                <a:gd name="T85" fmla="*/ 13565 h 156"/>
                <a:gd name="T86" fmla="*/ 33790 w 137"/>
                <a:gd name="T87" fmla="*/ 22398 h 156"/>
                <a:gd name="T88" fmla="*/ 33790 w 137"/>
                <a:gd name="T89" fmla="*/ 31546 h 156"/>
                <a:gd name="T90" fmla="*/ 32225 w 137"/>
                <a:gd name="T91" fmla="*/ 38802 h 156"/>
                <a:gd name="T92" fmla="*/ 29410 w 137"/>
                <a:gd name="T93" fmla="*/ 43849 h 156"/>
                <a:gd name="T94" fmla="*/ 26281 w 137"/>
                <a:gd name="T95" fmla="*/ 45742 h 156"/>
                <a:gd name="T96" fmla="*/ 23778 w 137"/>
                <a:gd name="T97" fmla="*/ 46373 h 156"/>
                <a:gd name="T98" fmla="*/ 21275 w 137"/>
                <a:gd name="T99" fmla="*/ 46373 h 156"/>
                <a:gd name="T100" fmla="*/ 18772 w 137"/>
                <a:gd name="T101" fmla="*/ 45426 h 156"/>
                <a:gd name="T102" fmla="*/ 15956 w 137"/>
                <a:gd name="T103" fmla="*/ 43849 h 156"/>
                <a:gd name="T104" fmla="*/ 14079 w 137"/>
                <a:gd name="T105" fmla="*/ 41325 h 156"/>
                <a:gd name="T106" fmla="*/ 11576 w 137"/>
                <a:gd name="T107" fmla="*/ 35963 h 156"/>
                <a:gd name="T108" fmla="*/ 9386 w 137"/>
                <a:gd name="T109" fmla="*/ 26499 h 1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7" h="156">
                  <a:moveTo>
                    <a:pt x="68" y="0"/>
                  </a:moveTo>
                  <a:lnTo>
                    <a:pt x="60" y="0"/>
                  </a:lnTo>
                  <a:lnTo>
                    <a:pt x="53" y="2"/>
                  </a:lnTo>
                  <a:lnTo>
                    <a:pt x="46" y="4"/>
                  </a:lnTo>
                  <a:lnTo>
                    <a:pt x="40" y="6"/>
                  </a:lnTo>
                  <a:lnTo>
                    <a:pt x="34" y="9"/>
                  </a:lnTo>
                  <a:lnTo>
                    <a:pt x="29" y="14"/>
                  </a:lnTo>
                  <a:lnTo>
                    <a:pt x="24" y="17"/>
                  </a:lnTo>
                  <a:lnTo>
                    <a:pt x="19" y="23"/>
                  </a:lnTo>
                  <a:lnTo>
                    <a:pt x="14" y="28"/>
                  </a:lnTo>
                  <a:lnTo>
                    <a:pt x="10" y="34"/>
                  </a:lnTo>
                  <a:lnTo>
                    <a:pt x="7" y="41"/>
                  </a:lnTo>
                  <a:lnTo>
                    <a:pt x="5" y="47"/>
                  </a:lnTo>
                  <a:lnTo>
                    <a:pt x="3" y="54"/>
                  </a:lnTo>
                  <a:lnTo>
                    <a:pt x="1" y="62"/>
                  </a:lnTo>
                  <a:lnTo>
                    <a:pt x="0" y="70"/>
                  </a:lnTo>
                  <a:lnTo>
                    <a:pt x="0" y="78"/>
                  </a:lnTo>
                  <a:lnTo>
                    <a:pt x="0" y="86"/>
                  </a:lnTo>
                  <a:lnTo>
                    <a:pt x="1" y="94"/>
                  </a:lnTo>
                  <a:lnTo>
                    <a:pt x="3" y="102"/>
                  </a:lnTo>
                  <a:lnTo>
                    <a:pt x="5" y="110"/>
                  </a:lnTo>
                  <a:lnTo>
                    <a:pt x="8" y="116"/>
                  </a:lnTo>
                  <a:lnTo>
                    <a:pt x="11" y="123"/>
                  </a:lnTo>
                  <a:lnTo>
                    <a:pt x="15" y="129"/>
                  </a:lnTo>
                  <a:lnTo>
                    <a:pt x="20" y="134"/>
                  </a:lnTo>
                  <a:lnTo>
                    <a:pt x="25" y="140"/>
                  </a:lnTo>
                  <a:lnTo>
                    <a:pt x="30" y="144"/>
                  </a:lnTo>
                  <a:lnTo>
                    <a:pt x="35" y="147"/>
                  </a:lnTo>
                  <a:lnTo>
                    <a:pt x="41" y="151"/>
                  </a:lnTo>
                  <a:lnTo>
                    <a:pt x="47" y="153"/>
                  </a:lnTo>
                  <a:lnTo>
                    <a:pt x="54" y="155"/>
                  </a:lnTo>
                  <a:lnTo>
                    <a:pt x="61" y="156"/>
                  </a:lnTo>
                  <a:lnTo>
                    <a:pt x="68" y="156"/>
                  </a:lnTo>
                  <a:lnTo>
                    <a:pt x="75" y="156"/>
                  </a:lnTo>
                  <a:lnTo>
                    <a:pt x="82" y="155"/>
                  </a:lnTo>
                  <a:lnTo>
                    <a:pt x="88" y="153"/>
                  </a:lnTo>
                  <a:lnTo>
                    <a:pt x="96" y="151"/>
                  </a:lnTo>
                  <a:lnTo>
                    <a:pt x="101" y="147"/>
                  </a:lnTo>
                  <a:lnTo>
                    <a:pt x="107" y="143"/>
                  </a:lnTo>
                  <a:lnTo>
                    <a:pt x="112" y="139"/>
                  </a:lnTo>
                  <a:lnTo>
                    <a:pt x="117" y="134"/>
                  </a:lnTo>
                  <a:lnTo>
                    <a:pt x="121" y="127"/>
                  </a:lnTo>
                  <a:lnTo>
                    <a:pt x="125" y="122"/>
                  </a:lnTo>
                  <a:lnTo>
                    <a:pt x="128" y="115"/>
                  </a:lnTo>
                  <a:lnTo>
                    <a:pt x="132" y="107"/>
                  </a:lnTo>
                  <a:lnTo>
                    <a:pt x="134" y="101"/>
                  </a:lnTo>
                  <a:lnTo>
                    <a:pt x="135" y="93"/>
                  </a:lnTo>
                  <a:lnTo>
                    <a:pt x="136" y="84"/>
                  </a:lnTo>
                  <a:lnTo>
                    <a:pt x="137" y="76"/>
                  </a:lnTo>
                  <a:lnTo>
                    <a:pt x="137" y="67"/>
                  </a:lnTo>
                  <a:lnTo>
                    <a:pt x="136" y="59"/>
                  </a:lnTo>
                  <a:lnTo>
                    <a:pt x="134" y="53"/>
                  </a:lnTo>
                  <a:lnTo>
                    <a:pt x="132" y="46"/>
                  </a:lnTo>
                  <a:lnTo>
                    <a:pt x="128" y="39"/>
                  </a:lnTo>
                  <a:lnTo>
                    <a:pt x="125" y="33"/>
                  </a:lnTo>
                  <a:lnTo>
                    <a:pt x="121" y="27"/>
                  </a:lnTo>
                  <a:lnTo>
                    <a:pt x="117" y="22"/>
                  </a:lnTo>
                  <a:lnTo>
                    <a:pt x="113" y="17"/>
                  </a:lnTo>
                  <a:lnTo>
                    <a:pt x="108" y="13"/>
                  </a:lnTo>
                  <a:lnTo>
                    <a:pt x="102" y="8"/>
                  </a:lnTo>
                  <a:lnTo>
                    <a:pt x="97" y="6"/>
                  </a:lnTo>
                  <a:lnTo>
                    <a:pt x="89" y="4"/>
                  </a:lnTo>
                  <a:lnTo>
                    <a:pt x="83" y="2"/>
                  </a:lnTo>
                  <a:lnTo>
                    <a:pt x="76" y="0"/>
                  </a:lnTo>
                  <a:lnTo>
                    <a:pt x="70" y="0"/>
                  </a:lnTo>
                  <a:lnTo>
                    <a:pt x="68" y="0"/>
                  </a:lnTo>
                  <a:close/>
                  <a:moveTo>
                    <a:pt x="29" y="67"/>
                  </a:moveTo>
                  <a:lnTo>
                    <a:pt x="29" y="65"/>
                  </a:lnTo>
                  <a:lnTo>
                    <a:pt x="29" y="63"/>
                  </a:lnTo>
                  <a:lnTo>
                    <a:pt x="29" y="52"/>
                  </a:lnTo>
                  <a:lnTo>
                    <a:pt x="31" y="41"/>
                  </a:lnTo>
                  <a:lnTo>
                    <a:pt x="34" y="32"/>
                  </a:lnTo>
                  <a:lnTo>
                    <a:pt x="38" y="24"/>
                  </a:lnTo>
                  <a:lnTo>
                    <a:pt x="43" y="18"/>
                  </a:lnTo>
                  <a:lnTo>
                    <a:pt x="49" y="14"/>
                  </a:lnTo>
                  <a:lnTo>
                    <a:pt x="57" y="10"/>
                  </a:lnTo>
                  <a:lnTo>
                    <a:pt x="65" y="9"/>
                  </a:lnTo>
                  <a:lnTo>
                    <a:pt x="69" y="10"/>
                  </a:lnTo>
                  <a:lnTo>
                    <a:pt x="74" y="12"/>
                  </a:lnTo>
                  <a:lnTo>
                    <a:pt x="78" y="13"/>
                  </a:lnTo>
                  <a:lnTo>
                    <a:pt x="82" y="15"/>
                  </a:lnTo>
                  <a:lnTo>
                    <a:pt x="86" y="18"/>
                  </a:lnTo>
                  <a:lnTo>
                    <a:pt x="89" y="22"/>
                  </a:lnTo>
                  <a:lnTo>
                    <a:pt x="94" y="26"/>
                  </a:lnTo>
                  <a:lnTo>
                    <a:pt x="97" y="31"/>
                  </a:lnTo>
                  <a:lnTo>
                    <a:pt x="102" y="43"/>
                  </a:lnTo>
                  <a:lnTo>
                    <a:pt x="105" y="55"/>
                  </a:lnTo>
                  <a:lnTo>
                    <a:pt x="108" y="71"/>
                  </a:lnTo>
                  <a:lnTo>
                    <a:pt x="109" y="86"/>
                  </a:lnTo>
                  <a:lnTo>
                    <a:pt x="108" y="100"/>
                  </a:lnTo>
                  <a:lnTo>
                    <a:pt x="106" y="112"/>
                  </a:lnTo>
                  <a:lnTo>
                    <a:pt x="103" y="123"/>
                  </a:lnTo>
                  <a:lnTo>
                    <a:pt x="99" y="131"/>
                  </a:lnTo>
                  <a:lnTo>
                    <a:pt x="94" y="139"/>
                  </a:lnTo>
                  <a:lnTo>
                    <a:pt x="87" y="143"/>
                  </a:lnTo>
                  <a:lnTo>
                    <a:pt x="84" y="145"/>
                  </a:lnTo>
                  <a:lnTo>
                    <a:pt x="80" y="146"/>
                  </a:lnTo>
                  <a:lnTo>
                    <a:pt x="76" y="147"/>
                  </a:lnTo>
                  <a:lnTo>
                    <a:pt x="72" y="147"/>
                  </a:lnTo>
                  <a:lnTo>
                    <a:pt x="68" y="147"/>
                  </a:lnTo>
                  <a:lnTo>
                    <a:pt x="64" y="146"/>
                  </a:lnTo>
                  <a:lnTo>
                    <a:pt x="60" y="144"/>
                  </a:lnTo>
                  <a:lnTo>
                    <a:pt x="56" y="142"/>
                  </a:lnTo>
                  <a:lnTo>
                    <a:pt x="51" y="139"/>
                  </a:lnTo>
                  <a:lnTo>
                    <a:pt x="48" y="135"/>
                  </a:lnTo>
                  <a:lnTo>
                    <a:pt x="45" y="131"/>
                  </a:lnTo>
                  <a:lnTo>
                    <a:pt x="42" y="125"/>
                  </a:lnTo>
                  <a:lnTo>
                    <a:pt x="37" y="114"/>
                  </a:lnTo>
                  <a:lnTo>
                    <a:pt x="33" y="100"/>
                  </a:lnTo>
                  <a:lnTo>
                    <a:pt x="30" y="84"/>
                  </a:lnTo>
                  <a:lnTo>
                    <a:pt x="29" y="6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5" name="Freeform 1085"/>
            <p:cNvSpPr>
              <a:spLocks/>
            </p:cNvSpPr>
            <p:nvPr/>
          </p:nvSpPr>
          <p:spPr bwMode="auto">
            <a:xfrm>
              <a:off x="1585913" y="4197350"/>
              <a:ext cx="26988" cy="61912"/>
            </a:xfrm>
            <a:custGeom>
              <a:avLst/>
              <a:gdLst>
                <a:gd name="T0" fmla="*/ 13494 w 82"/>
                <a:gd name="T1" fmla="*/ 0 h 196"/>
                <a:gd name="T2" fmla="*/ 11519 w 82"/>
                <a:gd name="T3" fmla="*/ 3159 h 196"/>
                <a:gd name="T4" fmla="*/ 8886 w 82"/>
                <a:gd name="T5" fmla="*/ 6949 h 196"/>
                <a:gd name="T6" fmla="*/ 7241 w 82"/>
                <a:gd name="T7" fmla="*/ 9160 h 196"/>
                <a:gd name="T8" fmla="*/ 5595 w 82"/>
                <a:gd name="T9" fmla="*/ 10740 h 196"/>
                <a:gd name="T10" fmla="*/ 3949 w 82"/>
                <a:gd name="T11" fmla="*/ 12003 h 196"/>
                <a:gd name="T12" fmla="*/ 658 w 82"/>
                <a:gd name="T13" fmla="*/ 15162 h 196"/>
                <a:gd name="T14" fmla="*/ 329 w 82"/>
                <a:gd name="T15" fmla="*/ 15478 h 196"/>
                <a:gd name="T16" fmla="*/ 0 w 82"/>
                <a:gd name="T17" fmla="*/ 15794 h 196"/>
                <a:gd name="T18" fmla="*/ 0 w 82"/>
                <a:gd name="T19" fmla="*/ 15794 h 196"/>
                <a:gd name="T20" fmla="*/ 0 w 82"/>
                <a:gd name="T21" fmla="*/ 16742 h 196"/>
                <a:gd name="T22" fmla="*/ 329 w 82"/>
                <a:gd name="T23" fmla="*/ 17057 h 196"/>
                <a:gd name="T24" fmla="*/ 5595 w 82"/>
                <a:gd name="T25" fmla="*/ 17057 h 196"/>
                <a:gd name="T26" fmla="*/ 5595 w 82"/>
                <a:gd name="T27" fmla="*/ 48961 h 196"/>
                <a:gd name="T28" fmla="*/ 5595 w 82"/>
                <a:gd name="T29" fmla="*/ 49593 h 196"/>
                <a:gd name="T30" fmla="*/ 5595 w 82"/>
                <a:gd name="T31" fmla="*/ 52436 h 196"/>
                <a:gd name="T32" fmla="*/ 6253 w 82"/>
                <a:gd name="T33" fmla="*/ 54963 h 196"/>
                <a:gd name="T34" fmla="*/ 7241 w 82"/>
                <a:gd name="T35" fmla="*/ 57174 h 196"/>
                <a:gd name="T36" fmla="*/ 8228 w 82"/>
                <a:gd name="T37" fmla="*/ 58753 h 196"/>
                <a:gd name="T38" fmla="*/ 9545 w 82"/>
                <a:gd name="T39" fmla="*/ 60333 h 196"/>
                <a:gd name="T40" fmla="*/ 11190 w 82"/>
                <a:gd name="T41" fmla="*/ 61280 h 196"/>
                <a:gd name="T42" fmla="*/ 12836 w 82"/>
                <a:gd name="T43" fmla="*/ 61912 h 196"/>
                <a:gd name="T44" fmla="*/ 14810 w 82"/>
                <a:gd name="T45" fmla="*/ 61912 h 196"/>
                <a:gd name="T46" fmla="*/ 16456 w 82"/>
                <a:gd name="T47" fmla="*/ 61912 h 196"/>
                <a:gd name="T48" fmla="*/ 18102 w 82"/>
                <a:gd name="T49" fmla="*/ 61596 h 196"/>
                <a:gd name="T50" fmla="*/ 20076 w 82"/>
                <a:gd name="T51" fmla="*/ 60964 h 196"/>
                <a:gd name="T52" fmla="*/ 21722 w 82"/>
                <a:gd name="T53" fmla="*/ 60017 h 196"/>
                <a:gd name="T54" fmla="*/ 23368 w 82"/>
                <a:gd name="T55" fmla="*/ 58753 h 196"/>
                <a:gd name="T56" fmla="*/ 24684 w 82"/>
                <a:gd name="T57" fmla="*/ 57490 h 196"/>
                <a:gd name="T58" fmla="*/ 26001 w 82"/>
                <a:gd name="T59" fmla="*/ 55910 h 196"/>
                <a:gd name="T60" fmla="*/ 26988 w 82"/>
                <a:gd name="T61" fmla="*/ 54331 h 196"/>
                <a:gd name="T62" fmla="*/ 25342 w 82"/>
                <a:gd name="T63" fmla="*/ 52752 h 196"/>
                <a:gd name="T64" fmla="*/ 24026 w 82"/>
                <a:gd name="T65" fmla="*/ 54647 h 196"/>
                <a:gd name="T66" fmla="*/ 22709 w 82"/>
                <a:gd name="T67" fmla="*/ 55594 h 196"/>
                <a:gd name="T68" fmla="*/ 21064 w 82"/>
                <a:gd name="T69" fmla="*/ 56542 h 196"/>
                <a:gd name="T70" fmla="*/ 19747 w 82"/>
                <a:gd name="T71" fmla="*/ 56858 h 196"/>
                <a:gd name="T72" fmla="*/ 18102 w 82"/>
                <a:gd name="T73" fmla="*/ 56542 h 196"/>
                <a:gd name="T74" fmla="*/ 17114 w 82"/>
                <a:gd name="T75" fmla="*/ 55910 h 196"/>
                <a:gd name="T76" fmla="*/ 16127 w 82"/>
                <a:gd name="T77" fmla="*/ 55279 h 196"/>
                <a:gd name="T78" fmla="*/ 15469 w 82"/>
                <a:gd name="T79" fmla="*/ 54647 h 196"/>
                <a:gd name="T80" fmla="*/ 14810 w 82"/>
                <a:gd name="T81" fmla="*/ 53699 h 196"/>
                <a:gd name="T82" fmla="*/ 14481 w 82"/>
                <a:gd name="T83" fmla="*/ 52120 h 196"/>
                <a:gd name="T84" fmla="*/ 14152 w 82"/>
                <a:gd name="T85" fmla="*/ 50540 h 196"/>
                <a:gd name="T86" fmla="*/ 14152 w 82"/>
                <a:gd name="T87" fmla="*/ 48645 h 196"/>
                <a:gd name="T88" fmla="*/ 14152 w 82"/>
                <a:gd name="T89" fmla="*/ 17057 h 196"/>
                <a:gd name="T90" fmla="*/ 24684 w 82"/>
                <a:gd name="T91" fmla="*/ 17057 h 196"/>
                <a:gd name="T92" fmla="*/ 24684 w 82"/>
                <a:gd name="T93" fmla="*/ 13899 h 196"/>
                <a:gd name="T94" fmla="*/ 14152 w 82"/>
                <a:gd name="T95" fmla="*/ 13899 h 196"/>
                <a:gd name="T96" fmla="*/ 14152 w 82"/>
                <a:gd name="T97" fmla="*/ 7581 h 196"/>
                <a:gd name="T98" fmla="*/ 14152 w 82"/>
                <a:gd name="T99" fmla="*/ 4738 h 196"/>
                <a:gd name="T100" fmla="*/ 14481 w 82"/>
                <a:gd name="T101" fmla="*/ 2211 h 196"/>
                <a:gd name="T102" fmla="*/ 14481 w 82"/>
                <a:gd name="T103" fmla="*/ 316 h 196"/>
                <a:gd name="T104" fmla="*/ 13494 w 82"/>
                <a:gd name="T105" fmla="*/ 0 h 1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2" h="196">
                  <a:moveTo>
                    <a:pt x="41" y="0"/>
                  </a:moveTo>
                  <a:lnTo>
                    <a:pt x="35" y="10"/>
                  </a:lnTo>
                  <a:lnTo>
                    <a:pt x="27" y="22"/>
                  </a:lnTo>
                  <a:lnTo>
                    <a:pt x="22" y="29"/>
                  </a:lnTo>
                  <a:lnTo>
                    <a:pt x="17" y="34"/>
                  </a:lnTo>
                  <a:lnTo>
                    <a:pt x="12" y="38"/>
                  </a:lnTo>
                  <a:lnTo>
                    <a:pt x="2" y="48"/>
                  </a:lnTo>
                  <a:lnTo>
                    <a:pt x="1" y="49"/>
                  </a:lnTo>
                  <a:lnTo>
                    <a:pt x="0" y="50"/>
                  </a:lnTo>
                  <a:lnTo>
                    <a:pt x="0" y="53"/>
                  </a:lnTo>
                  <a:lnTo>
                    <a:pt x="1" y="54"/>
                  </a:lnTo>
                  <a:lnTo>
                    <a:pt x="17" y="54"/>
                  </a:lnTo>
                  <a:lnTo>
                    <a:pt x="17" y="155"/>
                  </a:lnTo>
                  <a:lnTo>
                    <a:pt x="17" y="157"/>
                  </a:lnTo>
                  <a:lnTo>
                    <a:pt x="17" y="166"/>
                  </a:lnTo>
                  <a:lnTo>
                    <a:pt x="19" y="174"/>
                  </a:lnTo>
                  <a:lnTo>
                    <a:pt x="22" y="181"/>
                  </a:lnTo>
                  <a:lnTo>
                    <a:pt x="25" y="186"/>
                  </a:lnTo>
                  <a:lnTo>
                    <a:pt x="29" y="191"/>
                  </a:lnTo>
                  <a:lnTo>
                    <a:pt x="34" y="194"/>
                  </a:lnTo>
                  <a:lnTo>
                    <a:pt x="39" y="196"/>
                  </a:lnTo>
                  <a:lnTo>
                    <a:pt x="45" y="196"/>
                  </a:lnTo>
                  <a:lnTo>
                    <a:pt x="50" y="196"/>
                  </a:lnTo>
                  <a:lnTo>
                    <a:pt x="55" y="195"/>
                  </a:lnTo>
                  <a:lnTo>
                    <a:pt x="61" y="193"/>
                  </a:lnTo>
                  <a:lnTo>
                    <a:pt x="66" y="190"/>
                  </a:lnTo>
                  <a:lnTo>
                    <a:pt x="71" y="186"/>
                  </a:lnTo>
                  <a:lnTo>
                    <a:pt x="75" y="182"/>
                  </a:lnTo>
                  <a:lnTo>
                    <a:pt x="79" y="177"/>
                  </a:lnTo>
                  <a:lnTo>
                    <a:pt x="82" y="172"/>
                  </a:lnTo>
                  <a:lnTo>
                    <a:pt x="77" y="167"/>
                  </a:lnTo>
                  <a:lnTo>
                    <a:pt x="73" y="173"/>
                  </a:lnTo>
                  <a:lnTo>
                    <a:pt x="69" y="176"/>
                  </a:lnTo>
                  <a:lnTo>
                    <a:pt x="64" y="179"/>
                  </a:lnTo>
                  <a:lnTo>
                    <a:pt x="60" y="180"/>
                  </a:lnTo>
                  <a:lnTo>
                    <a:pt x="55" y="179"/>
                  </a:lnTo>
                  <a:lnTo>
                    <a:pt x="52" y="177"/>
                  </a:lnTo>
                  <a:lnTo>
                    <a:pt x="49" y="175"/>
                  </a:lnTo>
                  <a:lnTo>
                    <a:pt x="47" y="173"/>
                  </a:lnTo>
                  <a:lnTo>
                    <a:pt x="45" y="170"/>
                  </a:lnTo>
                  <a:lnTo>
                    <a:pt x="44" y="165"/>
                  </a:lnTo>
                  <a:lnTo>
                    <a:pt x="43" y="160"/>
                  </a:lnTo>
                  <a:lnTo>
                    <a:pt x="43" y="154"/>
                  </a:lnTo>
                  <a:lnTo>
                    <a:pt x="43" y="54"/>
                  </a:lnTo>
                  <a:lnTo>
                    <a:pt x="75" y="54"/>
                  </a:lnTo>
                  <a:lnTo>
                    <a:pt x="75" y="44"/>
                  </a:lnTo>
                  <a:lnTo>
                    <a:pt x="43" y="44"/>
                  </a:lnTo>
                  <a:lnTo>
                    <a:pt x="43" y="24"/>
                  </a:lnTo>
                  <a:lnTo>
                    <a:pt x="43" y="15"/>
                  </a:lnTo>
                  <a:lnTo>
                    <a:pt x="44" y="7"/>
                  </a:lnTo>
                  <a:lnTo>
                    <a:pt x="44" y="1"/>
                  </a:lnTo>
                  <a:lnTo>
                    <a:pt x="41"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6" name="Freeform 1086"/>
            <p:cNvSpPr>
              <a:spLocks noEditPoints="1"/>
            </p:cNvSpPr>
            <p:nvPr/>
          </p:nvSpPr>
          <p:spPr bwMode="auto">
            <a:xfrm>
              <a:off x="1614488" y="4210050"/>
              <a:ext cx="44450" cy="49212"/>
            </a:xfrm>
            <a:custGeom>
              <a:avLst/>
              <a:gdLst>
                <a:gd name="T0" fmla="*/ 19467 w 137"/>
                <a:gd name="T1" fmla="*/ 0 h 156"/>
                <a:gd name="T2" fmla="*/ 14925 w 137"/>
                <a:gd name="T3" fmla="*/ 1262 h 156"/>
                <a:gd name="T4" fmla="*/ 11031 w 137"/>
                <a:gd name="T5" fmla="*/ 2839 h 156"/>
                <a:gd name="T6" fmla="*/ 7462 w 137"/>
                <a:gd name="T7" fmla="*/ 5363 h 156"/>
                <a:gd name="T8" fmla="*/ 4867 w 137"/>
                <a:gd name="T9" fmla="*/ 8833 h 156"/>
                <a:gd name="T10" fmla="*/ 2271 w 137"/>
                <a:gd name="T11" fmla="*/ 12934 h 156"/>
                <a:gd name="T12" fmla="*/ 973 w 137"/>
                <a:gd name="T13" fmla="*/ 17035 h 156"/>
                <a:gd name="T14" fmla="*/ 0 w 137"/>
                <a:gd name="T15" fmla="*/ 22082 h 156"/>
                <a:gd name="T16" fmla="*/ 0 w 137"/>
                <a:gd name="T17" fmla="*/ 27130 h 156"/>
                <a:gd name="T18" fmla="*/ 973 w 137"/>
                <a:gd name="T19" fmla="*/ 32177 h 156"/>
                <a:gd name="T20" fmla="*/ 2596 w 137"/>
                <a:gd name="T21" fmla="*/ 36594 h 156"/>
                <a:gd name="T22" fmla="*/ 5191 w 137"/>
                <a:gd name="T23" fmla="*/ 40695 h 156"/>
                <a:gd name="T24" fmla="*/ 7787 w 137"/>
                <a:gd name="T25" fmla="*/ 44165 h 156"/>
                <a:gd name="T26" fmla="*/ 11356 w 137"/>
                <a:gd name="T27" fmla="*/ 46373 h 156"/>
                <a:gd name="T28" fmla="*/ 15574 w 137"/>
                <a:gd name="T29" fmla="*/ 48266 h 156"/>
                <a:gd name="T30" fmla="*/ 19792 w 137"/>
                <a:gd name="T31" fmla="*/ 49212 h 156"/>
                <a:gd name="T32" fmla="*/ 24334 w 137"/>
                <a:gd name="T33" fmla="*/ 49212 h 156"/>
                <a:gd name="T34" fmla="*/ 28876 w 137"/>
                <a:gd name="T35" fmla="*/ 48266 h 156"/>
                <a:gd name="T36" fmla="*/ 32770 w 137"/>
                <a:gd name="T37" fmla="*/ 46373 h 156"/>
                <a:gd name="T38" fmla="*/ 36339 w 137"/>
                <a:gd name="T39" fmla="*/ 43849 h 156"/>
                <a:gd name="T40" fmla="*/ 39259 w 137"/>
                <a:gd name="T41" fmla="*/ 40064 h 156"/>
                <a:gd name="T42" fmla="*/ 41854 w 137"/>
                <a:gd name="T43" fmla="*/ 36278 h 156"/>
                <a:gd name="T44" fmla="*/ 43477 w 137"/>
                <a:gd name="T45" fmla="*/ 31862 h 156"/>
                <a:gd name="T46" fmla="*/ 44126 w 137"/>
                <a:gd name="T47" fmla="*/ 26499 h 156"/>
                <a:gd name="T48" fmla="*/ 44126 w 137"/>
                <a:gd name="T49" fmla="*/ 21136 h 156"/>
                <a:gd name="T50" fmla="*/ 43477 w 137"/>
                <a:gd name="T51" fmla="*/ 16719 h 156"/>
                <a:gd name="T52" fmla="*/ 41854 w 137"/>
                <a:gd name="T53" fmla="*/ 12303 h 156"/>
                <a:gd name="T54" fmla="*/ 39259 w 137"/>
                <a:gd name="T55" fmla="*/ 8517 h 156"/>
                <a:gd name="T56" fmla="*/ 36339 w 137"/>
                <a:gd name="T57" fmla="*/ 5363 h 156"/>
                <a:gd name="T58" fmla="*/ 33094 w 137"/>
                <a:gd name="T59" fmla="*/ 2524 h 156"/>
                <a:gd name="T60" fmla="*/ 29201 w 137"/>
                <a:gd name="T61" fmla="*/ 1262 h 156"/>
                <a:gd name="T62" fmla="*/ 24658 w 137"/>
                <a:gd name="T63" fmla="*/ 0 h 156"/>
                <a:gd name="T64" fmla="*/ 22063 w 137"/>
                <a:gd name="T65" fmla="*/ 0 h 156"/>
                <a:gd name="T66" fmla="*/ 9085 w 137"/>
                <a:gd name="T67" fmla="*/ 20505 h 156"/>
                <a:gd name="T68" fmla="*/ 9409 w 137"/>
                <a:gd name="T69" fmla="*/ 16404 h 156"/>
                <a:gd name="T70" fmla="*/ 11031 w 137"/>
                <a:gd name="T71" fmla="*/ 10095 h 156"/>
                <a:gd name="T72" fmla="*/ 13951 w 137"/>
                <a:gd name="T73" fmla="*/ 5678 h 156"/>
                <a:gd name="T74" fmla="*/ 18494 w 137"/>
                <a:gd name="T75" fmla="*/ 3155 h 156"/>
                <a:gd name="T76" fmla="*/ 22387 w 137"/>
                <a:gd name="T77" fmla="*/ 3155 h 156"/>
                <a:gd name="T78" fmla="*/ 25307 w 137"/>
                <a:gd name="T79" fmla="*/ 4101 h 156"/>
                <a:gd name="T80" fmla="*/ 28227 w 137"/>
                <a:gd name="T81" fmla="*/ 5678 h 156"/>
                <a:gd name="T82" fmla="*/ 30174 w 137"/>
                <a:gd name="T83" fmla="*/ 8202 h 156"/>
                <a:gd name="T84" fmla="*/ 32770 w 137"/>
                <a:gd name="T85" fmla="*/ 13565 h 156"/>
                <a:gd name="T86" fmla="*/ 35041 w 137"/>
                <a:gd name="T87" fmla="*/ 22398 h 156"/>
                <a:gd name="T88" fmla="*/ 35041 w 137"/>
                <a:gd name="T89" fmla="*/ 31546 h 156"/>
                <a:gd name="T90" fmla="*/ 33419 w 137"/>
                <a:gd name="T91" fmla="*/ 38802 h 156"/>
                <a:gd name="T92" fmla="*/ 30499 w 137"/>
                <a:gd name="T93" fmla="*/ 43849 h 156"/>
                <a:gd name="T94" fmla="*/ 26930 w 137"/>
                <a:gd name="T95" fmla="*/ 45742 h 156"/>
                <a:gd name="T96" fmla="*/ 24658 w 137"/>
                <a:gd name="T97" fmla="*/ 46373 h 156"/>
                <a:gd name="T98" fmla="*/ 22063 w 137"/>
                <a:gd name="T99" fmla="*/ 46373 h 156"/>
                <a:gd name="T100" fmla="*/ 19143 w 137"/>
                <a:gd name="T101" fmla="*/ 45426 h 156"/>
                <a:gd name="T102" fmla="*/ 16872 w 137"/>
                <a:gd name="T103" fmla="*/ 43849 h 156"/>
                <a:gd name="T104" fmla="*/ 14276 w 137"/>
                <a:gd name="T105" fmla="*/ 41325 h 156"/>
                <a:gd name="T106" fmla="*/ 11680 w 137"/>
                <a:gd name="T107" fmla="*/ 35963 h 156"/>
                <a:gd name="T108" fmla="*/ 9734 w 137"/>
                <a:gd name="T109" fmla="*/ 26499 h 1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7" h="156">
                  <a:moveTo>
                    <a:pt x="68" y="0"/>
                  </a:moveTo>
                  <a:lnTo>
                    <a:pt x="60" y="0"/>
                  </a:lnTo>
                  <a:lnTo>
                    <a:pt x="53" y="2"/>
                  </a:lnTo>
                  <a:lnTo>
                    <a:pt x="46" y="4"/>
                  </a:lnTo>
                  <a:lnTo>
                    <a:pt x="40" y="6"/>
                  </a:lnTo>
                  <a:lnTo>
                    <a:pt x="34" y="9"/>
                  </a:lnTo>
                  <a:lnTo>
                    <a:pt x="28" y="14"/>
                  </a:lnTo>
                  <a:lnTo>
                    <a:pt x="23" y="17"/>
                  </a:lnTo>
                  <a:lnTo>
                    <a:pt x="19" y="23"/>
                  </a:lnTo>
                  <a:lnTo>
                    <a:pt x="15" y="28"/>
                  </a:lnTo>
                  <a:lnTo>
                    <a:pt x="11" y="34"/>
                  </a:lnTo>
                  <a:lnTo>
                    <a:pt x="7" y="41"/>
                  </a:lnTo>
                  <a:lnTo>
                    <a:pt x="5" y="47"/>
                  </a:lnTo>
                  <a:lnTo>
                    <a:pt x="3" y="54"/>
                  </a:lnTo>
                  <a:lnTo>
                    <a:pt x="1" y="62"/>
                  </a:lnTo>
                  <a:lnTo>
                    <a:pt x="0" y="70"/>
                  </a:lnTo>
                  <a:lnTo>
                    <a:pt x="0" y="78"/>
                  </a:lnTo>
                  <a:lnTo>
                    <a:pt x="0" y="86"/>
                  </a:lnTo>
                  <a:lnTo>
                    <a:pt x="1" y="94"/>
                  </a:lnTo>
                  <a:lnTo>
                    <a:pt x="3" y="102"/>
                  </a:lnTo>
                  <a:lnTo>
                    <a:pt x="5" y="110"/>
                  </a:lnTo>
                  <a:lnTo>
                    <a:pt x="8" y="116"/>
                  </a:lnTo>
                  <a:lnTo>
                    <a:pt x="12" y="123"/>
                  </a:lnTo>
                  <a:lnTo>
                    <a:pt x="16" y="129"/>
                  </a:lnTo>
                  <a:lnTo>
                    <a:pt x="20" y="134"/>
                  </a:lnTo>
                  <a:lnTo>
                    <a:pt x="24" y="140"/>
                  </a:lnTo>
                  <a:lnTo>
                    <a:pt x="29" y="144"/>
                  </a:lnTo>
                  <a:lnTo>
                    <a:pt x="35" y="147"/>
                  </a:lnTo>
                  <a:lnTo>
                    <a:pt x="41" y="151"/>
                  </a:lnTo>
                  <a:lnTo>
                    <a:pt x="48" y="153"/>
                  </a:lnTo>
                  <a:lnTo>
                    <a:pt x="54" y="155"/>
                  </a:lnTo>
                  <a:lnTo>
                    <a:pt x="61" y="156"/>
                  </a:lnTo>
                  <a:lnTo>
                    <a:pt x="68" y="156"/>
                  </a:lnTo>
                  <a:lnTo>
                    <a:pt x="75" y="156"/>
                  </a:lnTo>
                  <a:lnTo>
                    <a:pt x="82" y="155"/>
                  </a:lnTo>
                  <a:lnTo>
                    <a:pt x="89" y="153"/>
                  </a:lnTo>
                  <a:lnTo>
                    <a:pt x="95" y="151"/>
                  </a:lnTo>
                  <a:lnTo>
                    <a:pt x="101" y="147"/>
                  </a:lnTo>
                  <a:lnTo>
                    <a:pt x="107" y="143"/>
                  </a:lnTo>
                  <a:lnTo>
                    <a:pt x="112" y="139"/>
                  </a:lnTo>
                  <a:lnTo>
                    <a:pt x="116" y="134"/>
                  </a:lnTo>
                  <a:lnTo>
                    <a:pt x="121" y="127"/>
                  </a:lnTo>
                  <a:lnTo>
                    <a:pt x="125" y="122"/>
                  </a:lnTo>
                  <a:lnTo>
                    <a:pt x="129" y="115"/>
                  </a:lnTo>
                  <a:lnTo>
                    <a:pt x="131" y="107"/>
                  </a:lnTo>
                  <a:lnTo>
                    <a:pt x="134" y="101"/>
                  </a:lnTo>
                  <a:lnTo>
                    <a:pt x="135" y="93"/>
                  </a:lnTo>
                  <a:lnTo>
                    <a:pt x="136" y="84"/>
                  </a:lnTo>
                  <a:lnTo>
                    <a:pt x="137" y="76"/>
                  </a:lnTo>
                  <a:lnTo>
                    <a:pt x="136" y="67"/>
                  </a:lnTo>
                  <a:lnTo>
                    <a:pt x="135" y="59"/>
                  </a:lnTo>
                  <a:lnTo>
                    <a:pt x="134" y="53"/>
                  </a:lnTo>
                  <a:lnTo>
                    <a:pt x="132" y="46"/>
                  </a:lnTo>
                  <a:lnTo>
                    <a:pt x="129" y="39"/>
                  </a:lnTo>
                  <a:lnTo>
                    <a:pt x="126" y="33"/>
                  </a:lnTo>
                  <a:lnTo>
                    <a:pt x="121" y="27"/>
                  </a:lnTo>
                  <a:lnTo>
                    <a:pt x="117" y="22"/>
                  </a:lnTo>
                  <a:lnTo>
                    <a:pt x="112" y="17"/>
                  </a:lnTo>
                  <a:lnTo>
                    <a:pt x="107" y="13"/>
                  </a:lnTo>
                  <a:lnTo>
                    <a:pt x="102" y="8"/>
                  </a:lnTo>
                  <a:lnTo>
                    <a:pt x="96" y="6"/>
                  </a:lnTo>
                  <a:lnTo>
                    <a:pt x="90" y="4"/>
                  </a:lnTo>
                  <a:lnTo>
                    <a:pt x="83" y="2"/>
                  </a:lnTo>
                  <a:lnTo>
                    <a:pt x="76" y="0"/>
                  </a:lnTo>
                  <a:lnTo>
                    <a:pt x="69" y="0"/>
                  </a:lnTo>
                  <a:lnTo>
                    <a:pt x="68" y="0"/>
                  </a:lnTo>
                  <a:close/>
                  <a:moveTo>
                    <a:pt x="28" y="67"/>
                  </a:moveTo>
                  <a:lnTo>
                    <a:pt x="28" y="65"/>
                  </a:lnTo>
                  <a:lnTo>
                    <a:pt x="28" y="63"/>
                  </a:lnTo>
                  <a:lnTo>
                    <a:pt x="29" y="52"/>
                  </a:lnTo>
                  <a:lnTo>
                    <a:pt x="31" y="41"/>
                  </a:lnTo>
                  <a:lnTo>
                    <a:pt x="34" y="32"/>
                  </a:lnTo>
                  <a:lnTo>
                    <a:pt x="38" y="24"/>
                  </a:lnTo>
                  <a:lnTo>
                    <a:pt x="43" y="18"/>
                  </a:lnTo>
                  <a:lnTo>
                    <a:pt x="50" y="14"/>
                  </a:lnTo>
                  <a:lnTo>
                    <a:pt x="57" y="10"/>
                  </a:lnTo>
                  <a:lnTo>
                    <a:pt x="65" y="9"/>
                  </a:lnTo>
                  <a:lnTo>
                    <a:pt x="69" y="10"/>
                  </a:lnTo>
                  <a:lnTo>
                    <a:pt x="74" y="12"/>
                  </a:lnTo>
                  <a:lnTo>
                    <a:pt x="78" y="13"/>
                  </a:lnTo>
                  <a:lnTo>
                    <a:pt x="82" y="15"/>
                  </a:lnTo>
                  <a:lnTo>
                    <a:pt x="87" y="18"/>
                  </a:lnTo>
                  <a:lnTo>
                    <a:pt x="90" y="22"/>
                  </a:lnTo>
                  <a:lnTo>
                    <a:pt x="93" y="26"/>
                  </a:lnTo>
                  <a:lnTo>
                    <a:pt x="96" y="31"/>
                  </a:lnTo>
                  <a:lnTo>
                    <a:pt x="101" y="43"/>
                  </a:lnTo>
                  <a:lnTo>
                    <a:pt x="105" y="55"/>
                  </a:lnTo>
                  <a:lnTo>
                    <a:pt x="108" y="71"/>
                  </a:lnTo>
                  <a:lnTo>
                    <a:pt x="108" y="86"/>
                  </a:lnTo>
                  <a:lnTo>
                    <a:pt x="108" y="100"/>
                  </a:lnTo>
                  <a:lnTo>
                    <a:pt x="106" y="112"/>
                  </a:lnTo>
                  <a:lnTo>
                    <a:pt x="103" y="123"/>
                  </a:lnTo>
                  <a:lnTo>
                    <a:pt x="99" y="131"/>
                  </a:lnTo>
                  <a:lnTo>
                    <a:pt x="94" y="139"/>
                  </a:lnTo>
                  <a:lnTo>
                    <a:pt x="88" y="143"/>
                  </a:lnTo>
                  <a:lnTo>
                    <a:pt x="83" y="145"/>
                  </a:lnTo>
                  <a:lnTo>
                    <a:pt x="80" y="146"/>
                  </a:lnTo>
                  <a:lnTo>
                    <a:pt x="76" y="147"/>
                  </a:lnTo>
                  <a:lnTo>
                    <a:pt x="72" y="147"/>
                  </a:lnTo>
                  <a:lnTo>
                    <a:pt x="68" y="147"/>
                  </a:lnTo>
                  <a:lnTo>
                    <a:pt x="63" y="146"/>
                  </a:lnTo>
                  <a:lnTo>
                    <a:pt x="59" y="144"/>
                  </a:lnTo>
                  <a:lnTo>
                    <a:pt x="56" y="142"/>
                  </a:lnTo>
                  <a:lnTo>
                    <a:pt x="52" y="139"/>
                  </a:lnTo>
                  <a:lnTo>
                    <a:pt x="48" y="135"/>
                  </a:lnTo>
                  <a:lnTo>
                    <a:pt x="44" y="131"/>
                  </a:lnTo>
                  <a:lnTo>
                    <a:pt x="41" y="125"/>
                  </a:lnTo>
                  <a:lnTo>
                    <a:pt x="36" y="114"/>
                  </a:lnTo>
                  <a:lnTo>
                    <a:pt x="33" y="100"/>
                  </a:lnTo>
                  <a:lnTo>
                    <a:pt x="30" y="84"/>
                  </a:lnTo>
                  <a:lnTo>
                    <a:pt x="28" y="67"/>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7" name="Freeform 1087"/>
            <p:cNvSpPr>
              <a:spLocks/>
            </p:cNvSpPr>
            <p:nvPr/>
          </p:nvSpPr>
          <p:spPr bwMode="auto">
            <a:xfrm>
              <a:off x="1660526" y="4210050"/>
              <a:ext cx="33338" cy="49212"/>
            </a:xfrm>
            <a:custGeom>
              <a:avLst/>
              <a:gdLst>
                <a:gd name="T0" fmla="*/ 13918 w 103"/>
                <a:gd name="T1" fmla="*/ 643 h 153"/>
                <a:gd name="T2" fmla="*/ 9710 w 103"/>
                <a:gd name="T3" fmla="*/ 2252 h 153"/>
                <a:gd name="T4" fmla="*/ 3884 w 103"/>
                <a:gd name="T5" fmla="*/ 4503 h 153"/>
                <a:gd name="T6" fmla="*/ 324 w 103"/>
                <a:gd name="T7" fmla="*/ 5790 h 153"/>
                <a:gd name="T8" fmla="*/ 2266 w 103"/>
                <a:gd name="T9" fmla="*/ 7398 h 153"/>
                <a:gd name="T10" fmla="*/ 5502 w 103"/>
                <a:gd name="T11" fmla="*/ 7398 h 153"/>
                <a:gd name="T12" fmla="*/ 7121 w 103"/>
                <a:gd name="T13" fmla="*/ 9971 h 153"/>
                <a:gd name="T14" fmla="*/ 7121 w 103"/>
                <a:gd name="T15" fmla="*/ 42136 h 153"/>
                <a:gd name="T16" fmla="*/ 6797 w 103"/>
                <a:gd name="T17" fmla="*/ 44066 h 153"/>
                <a:gd name="T18" fmla="*/ 5826 w 103"/>
                <a:gd name="T19" fmla="*/ 45674 h 153"/>
                <a:gd name="T20" fmla="*/ 1295 w 103"/>
                <a:gd name="T21" fmla="*/ 47282 h 153"/>
                <a:gd name="T22" fmla="*/ 0 w 103"/>
                <a:gd name="T23" fmla="*/ 49212 h 153"/>
                <a:gd name="T24" fmla="*/ 24275 w 103"/>
                <a:gd name="T25" fmla="*/ 47925 h 153"/>
                <a:gd name="T26" fmla="*/ 20391 w 103"/>
                <a:gd name="T27" fmla="*/ 47282 h 153"/>
                <a:gd name="T28" fmla="*/ 17478 w 103"/>
                <a:gd name="T29" fmla="*/ 45996 h 153"/>
                <a:gd name="T30" fmla="*/ 15860 w 103"/>
                <a:gd name="T31" fmla="*/ 43744 h 153"/>
                <a:gd name="T32" fmla="*/ 15536 w 103"/>
                <a:gd name="T33" fmla="*/ 40528 h 153"/>
                <a:gd name="T34" fmla="*/ 16183 w 103"/>
                <a:gd name="T35" fmla="*/ 12544 h 153"/>
                <a:gd name="T36" fmla="*/ 19420 w 103"/>
                <a:gd name="T37" fmla="*/ 8363 h 153"/>
                <a:gd name="T38" fmla="*/ 21686 w 103"/>
                <a:gd name="T39" fmla="*/ 7076 h 153"/>
                <a:gd name="T40" fmla="*/ 22981 w 103"/>
                <a:gd name="T41" fmla="*/ 7076 h 153"/>
                <a:gd name="T42" fmla="*/ 27188 w 103"/>
                <a:gd name="T43" fmla="*/ 10293 h 153"/>
                <a:gd name="T44" fmla="*/ 28807 w 103"/>
                <a:gd name="T45" fmla="*/ 10614 h 153"/>
                <a:gd name="T46" fmla="*/ 30749 w 103"/>
                <a:gd name="T47" fmla="*/ 10293 h 153"/>
                <a:gd name="T48" fmla="*/ 32043 w 103"/>
                <a:gd name="T49" fmla="*/ 9328 h 153"/>
                <a:gd name="T50" fmla="*/ 33014 w 103"/>
                <a:gd name="T51" fmla="*/ 8041 h 153"/>
                <a:gd name="T52" fmla="*/ 33338 w 103"/>
                <a:gd name="T53" fmla="*/ 5790 h 153"/>
                <a:gd name="T54" fmla="*/ 32691 w 103"/>
                <a:gd name="T55" fmla="*/ 3216 h 153"/>
                <a:gd name="T56" fmla="*/ 31720 w 103"/>
                <a:gd name="T57" fmla="*/ 1608 h 153"/>
                <a:gd name="T58" fmla="*/ 29778 w 103"/>
                <a:gd name="T59" fmla="*/ 643 h 153"/>
                <a:gd name="T60" fmla="*/ 27512 w 103"/>
                <a:gd name="T61" fmla="*/ 0 h 153"/>
                <a:gd name="T62" fmla="*/ 24599 w 103"/>
                <a:gd name="T63" fmla="*/ 643 h 153"/>
                <a:gd name="T64" fmla="*/ 22333 w 103"/>
                <a:gd name="T65" fmla="*/ 1930 h 153"/>
                <a:gd name="T66" fmla="*/ 16507 w 103"/>
                <a:gd name="T67" fmla="*/ 8684 h 153"/>
                <a:gd name="T68" fmla="*/ 15536 w 103"/>
                <a:gd name="T69" fmla="*/ 0 h 1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 h="153">
                  <a:moveTo>
                    <a:pt x="46" y="0"/>
                  </a:moveTo>
                  <a:lnTo>
                    <a:pt x="43" y="2"/>
                  </a:lnTo>
                  <a:lnTo>
                    <a:pt x="36" y="4"/>
                  </a:lnTo>
                  <a:lnTo>
                    <a:pt x="30" y="7"/>
                  </a:lnTo>
                  <a:lnTo>
                    <a:pt x="23" y="10"/>
                  </a:lnTo>
                  <a:lnTo>
                    <a:pt x="12" y="14"/>
                  </a:lnTo>
                  <a:lnTo>
                    <a:pt x="4" y="17"/>
                  </a:lnTo>
                  <a:lnTo>
                    <a:pt x="1" y="18"/>
                  </a:lnTo>
                  <a:lnTo>
                    <a:pt x="1" y="24"/>
                  </a:lnTo>
                  <a:lnTo>
                    <a:pt x="7" y="23"/>
                  </a:lnTo>
                  <a:lnTo>
                    <a:pt x="11" y="22"/>
                  </a:lnTo>
                  <a:lnTo>
                    <a:pt x="17" y="23"/>
                  </a:lnTo>
                  <a:lnTo>
                    <a:pt x="20" y="26"/>
                  </a:lnTo>
                  <a:lnTo>
                    <a:pt x="22" y="31"/>
                  </a:lnTo>
                  <a:lnTo>
                    <a:pt x="22" y="36"/>
                  </a:lnTo>
                  <a:lnTo>
                    <a:pt x="22" y="131"/>
                  </a:lnTo>
                  <a:lnTo>
                    <a:pt x="22" y="134"/>
                  </a:lnTo>
                  <a:lnTo>
                    <a:pt x="21" y="137"/>
                  </a:lnTo>
                  <a:lnTo>
                    <a:pt x="20" y="140"/>
                  </a:lnTo>
                  <a:lnTo>
                    <a:pt x="18" y="142"/>
                  </a:lnTo>
                  <a:lnTo>
                    <a:pt x="12" y="145"/>
                  </a:lnTo>
                  <a:lnTo>
                    <a:pt x="4" y="147"/>
                  </a:lnTo>
                  <a:lnTo>
                    <a:pt x="0" y="149"/>
                  </a:lnTo>
                  <a:lnTo>
                    <a:pt x="0" y="153"/>
                  </a:lnTo>
                  <a:lnTo>
                    <a:pt x="75" y="153"/>
                  </a:lnTo>
                  <a:lnTo>
                    <a:pt x="75" y="149"/>
                  </a:lnTo>
                  <a:lnTo>
                    <a:pt x="68" y="147"/>
                  </a:lnTo>
                  <a:lnTo>
                    <a:pt x="63" y="147"/>
                  </a:lnTo>
                  <a:lnTo>
                    <a:pt x="58" y="145"/>
                  </a:lnTo>
                  <a:lnTo>
                    <a:pt x="54" y="143"/>
                  </a:lnTo>
                  <a:lnTo>
                    <a:pt x="51" y="140"/>
                  </a:lnTo>
                  <a:lnTo>
                    <a:pt x="49" y="136"/>
                  </a:lnTo>
                  <a:lnTo>
                    <a:pt x="48" y="132"/>
                  </a:lnTo>
                  <a:lnTo>
                    <a:pt x="48" y="126"/>
                  </a:lnTo>
                  <a:lnTo>
                    <a:pt x="48" y="46"/>
                  </a:lnTo>
                  <a:lnTo>
                    <a:pt x="50" y="39"/>
                  </a:lnTo>
                  <a:lnTo>
                    <a:pt x="57" y="29"/>
                  </a:lnTo>
                  <a:lnTo>
                    <a:pt x="60" y="26"/>
                  </a:lnTo>
                  <a:lnTo>
                    <a:pt x="63" y="24"/>
                  </a:lnTo>
                  <a:lnTo>
                    <a:pt x="67" y="22"/>
                  </a:lnTo>
                  <a:lnTo>
                    <a:pt x="70" y="21"/>
                  </a:lnTo>
                  <a:lnTo>
                    <a:pt x="71" y="22"/>
                  </a:lnTo>
                  <a:lnTo>
                    <a:pt x="73" y="23"/>
                  </a:lnTo>
                  <a:lnTo>
                    <a:pt x="84" y="32"/>
                  </a:lnTo>
                  <a:lnTo>
                    <a:pt x="86" y="33"/>
                  </a:lnTo>
                  <a:lnTo>
                    <a:pt x="89" y="33"/>
                  </a:lnTo>
                  <a:lnTo>
                    <a:pt x="92" y="33"/>
                  </a:lnTo>
                  <a:lnTo>
                    <a:pt x="95" y="32"/>
                  </a:lnTo>
                  <a:lnTo>
                    <a:pt x="97" y="31"/>
                  </a:lnTo>
                  <a:lnTo>
                    <a:pt x="99" y="29"/>
                  </a:lnTo>
                  <a:lnTo>
                    <a:pt x="101" y="27"/>
                  </a:lnTo>
                  <a:lnTo>
                    <a:pt x="102" y="25"/>
                  </a:lnTo>
                  <a:lnTo>
                    <a:pt x="102" y="22"/>
                  </a:lnTo>
                  <a:lnTo>
                    <a:pt x="103" y="18"/>
                  </a:lnTo>
                  <a:lnTo>
                    <a:pt x="102" y="14"/>
                  </a:lnTo>
                  <a:lnTo>
                    <a:pt x="101" y="10"/>
                  </a:lnTo>
                  <a:lnTo>
                    <a:pt x="100" y="7"/>
                  </a:lnTo>
                  <a:lnTo>
                    <a:pt x="98" y="5"/>
                  </a:lnTo>
                  <a:lnTo>
                    <a:pt x="96" y="3"/>
                  </a:lnTo>
                  <a:lnTo>
                    <a:pt x="92" y="2"/>
                  </a:lnTo>
                  <a:lnTo>
                    <a:pt x="89" y="0"/>
                  </a:lnTo>
                  <a:lnTo>
                    <a:pt x="85" y="0"/>
                  </a:lnTo>
                  <a:lnTo>
                    <a:pt x="81" y="0"/>
                  </a:lnTo>
                  <a:lnTo>
                    <a:pt x="76" y="2"/>
                  </a:lnTo>
                  <a:lnTo>
                    <a:pt x="72" y="3"/>
                  </a:lnTo>
                  <a:lnTo>
                    <a:pt x="69" y="6"/>
                  </a:lnTo>
                  <a:lnTo>
                    <a:pt x="60" y="14"/>
                  </a:lnTo>
                  <a:lnTo>
                    <a:pt x="51" y="27"/>
                  </a:lnTo>
                  <a:lnTo>
                    <a:pt x="48" y="31"/>
                  </a:lnTo>
                  <a:lnTo>
                    <a:pt x="48" y="0"/>
                  </a:lnTo>
                  <a:lnTo>
                    <a:pt x="46"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8" name="Freeform 1088"/>
            <p:cNvSpPr>
              <a:spLocks/>
            </p:cNvSpPr>
            <p:nvPr/>
          </p:nvSpPr>
          <p:spPr bwMode="auto">
            <a:xfrm>
              <a:off x="3362326" y="3186113"/>
              <a:ext cx="28575" cy="49212"/>
            </a:xfrm>
            <a:custGeom>
              <a:avLst/>
              <a:gdLst>
                <a:gd name="T0" fmla="*/ 23044 w 93"/>
                <a:gd name="T1" fmla="*/ 1567 h 157"/>
                <a:gd name="T2" fmla="*/ 20894 w 93"/>
                <a:gd name="T3" fmla="*/ 2194 h 157"/>
                <a:gd name="T4" fmla="*/ 16592 w 93"/>
                <a:gd name="T5" fmla="*/ 313 h 157"/>
                <a:gd name="T6" fmla="*/ 10754 w 93"/>
                <a:gd name="T7" fmla="*/ 313 h 157"/>
                <a:gd name="T8" fmla="*/ 6145 w 93"/>
                <a:gd name="T9" fmla="*/ 2194 h 157"/>
                <a:gd name="T10" fmla="*/ 2458 w 93"/>
                <a:gd name="T11" fmla="*/ 5642 h 157"/>
                <a:gd name="T12" fmla="*/ 307 w 93"/>
                <a:gd name="T13" fmla="*/ 10030 h 157"/>
                <a:gd name="T14" fmla="*/ 307 w 93"/>
                <a:gd name="T15" fmla="*/ 14732 h 157"/>
                <a:gd name="T16" fmla="*/ 1229 w 93"/>
                <a:gd name="T17" fmla="*/ 18494 h 157"/>
                <a:gd name="T18" fmla="*/ 3687 w 93"/>
                <a:gd name="T19" fmla="*/ 21942 h 157"/>
                <a:gd name="T20" fmla="*/ 6452 w 93"/>
                <a:gd name="T21" fmla="*/ 24763 h 157"/>
                <a:gd name="T22" fmla="*/ 16285 w 93"/>
                <a:gd name="T23" fmla="*/ 31032 h 157"/>
                <a:gd name="T24" fmla="*/ 20586 w 93"/>
                <a:gd name="T25" fmla="*/ 34793 h 157"/>
                <a:gd name="T26" fmla="*/ 21508 w 93"/>
                <a:gd name="T27" fmla="*/ 36987 h 157"/>
                <a:gd name="T28" fmla="*/ 21815 w 93"/>
                <a:gd name="T29" fmla="*/ 39495 h 157"/>
                <a:gd name="T30" fmla="*/ 21201 w 93"/>
                <a:gd name="T31" fmla="*/ 42630 h 157"/>
                <a:gd name="T32" fmla="*/ 19665 w 93"/>
                <a:gd name="T33" fmla="*/ 45137 h 157"/>
                <a:gd name="T34" fmla="*/ 17206 w 93"/>
                <a:gd name="T35" fmla="*/ 46391 h 157"/>
                <a:gd name="T36" fmla="*/ 13827 w 93"/>
                <a:gd name="T37" fmla="*/ 46704 h 157"/>
                <a:gd name="T38" fmla="*/ 9832 w 93"/>
                <a:gd name="T39" fmla="*/ 46077 h 157"/>
                <a:gd name="T40" fmla="*/ 6760 w 93"/>
                <a:gd name="T41" fmla="*/ 43883 h 157"/>
                <a:gd name="T42" fmla="*/ 4302 w 93"/>
                <a:gd name="T43" fmla="*/ 39808 h 157"/>
                <a:gd name="T44" fmla="*/ 2151 w 93"/>
                <a:gd name="T45" fmla="*/ 33853 h 157"/>
                <a:gd name="T46" fmla="*/ 307 w 93"/>
                <a:gd name="T47" fmla="*/ 32286 h 157"/>
                <a:gd name="T48" fmla="*/ 1536 w 93"/>
                <a:gd name="T49" fmla="*/ 48585 h 157"/>
                <a:gd name="T50" fmla="*/ 2458 w 93"/>
                <a:gd name="T51" fmla="*/ 47331 h 157"/>
                <a:gd name="T52" fmla="*/ 4302 w 93"/>
                <a:gd name="T53" fmla="*/ 47331 h 157"/>
                <a:gd name="T54" fmla="*/ 5838 w 93"/>
                <a:gd name="T55" fmla="*/ 47331 h 157"/>
                <a:gd name="T56" fmla="*/ 12598 w 93"/>
                <a:gd name="T57" fmla="*/ 49212 h 157"/>
                <a:gd name="T58" fmla="*/ 17206 w 93"/>
                <a:gd name="T59" fmla="*/ 48899 h 157"/>
                <a:gd name="T60" fmla="*/ 22430 w 93"/>
                <a:gd name="T61" fmla="*/ 47018 h 157"/>
                <a:gd name="T62" fmla="*/ 26424 w 93"/>
                <a:gd name="T63" fmla="*/ 43256 h 157"/>
                <a:gd name="T64" fmla="*/ 28268 w 93"/>
                <a:gd name="T65" fmla="*/ 38241 h 157"/>
                <a:gd name="T66" fmla="*/ 28575 w 93"/>
                <a:gd name="T67" fmla="*/ 33853 h 157"/>
                <a:gd name="T68" fmla="*/ 27960 w 93"/>
                <a:gd name="T69" fmla="*/ 31032 h 157"/>
                <a:gd name="T70" fmla="*/ 26424 w 93"/>
                <a:gd name="T71" fmla="*/ 28524 h 157"/>
                <a:gd name="T72" fmla="*/ 24273 w 93"/>
                <a:gd name="T73" fmla="*/ 26017 h 157"/>
                <a:gd name="T74" fmla="*/ 18743 w 93"/>
                <a:gd name="T75" fmla="*/ 21942 h 157"/>
                <a:gd name="T76" fmla="*/ 9525 w 93"/>
                <a:gd name="T77" fmla="*/ 15986 h 157"/>
                <a:gd name="T78" fmla="*/ 7067 w 93"/>
                <a:gd name="T79" fmla="*/ 12852 h 157"/>
                <a:gd name="T80" fmla="*/ 6452 w 93"/>
                <a:gd name="T81" fmla="*/ 10657 h 157"/>
                <a:gd name="T82" fmla="*/ 6452 w 93"/>
                <a:gd name="T83" fmla="*/ 7836 h 157"/>
                <a:gd name="T84" fmla="*/ 7374 w 93"/>
                <a:gd name="T85" fmla="*/ 5642 h 157"/>
                <a:gd name="T86" fmla="*/ 9218 w 93"/>
                <a:gd name="T87" fmla="*/ 3448 h 157"/>
                <a:gd name="T88" fmla="*/ 11983 w 93"/>
                <a:gd name="T89" fmla="*/ 2508 h 157"/>
                <a:gd name="T90" fmla="*/ 15670 w 93"/>
                <a:gd name="T91" fmla="*/ 2821 h 157"/>
                <a:gd name="T92" fmla="*/ 18743 w 93"/>
                <a:gd name="T93" fmla="*/ 4075 h 157"/>
                <a:gd name="T94" fmla="*/ 21201 w 93"/>
                <a:gd name="T95" fmla="*/ 7523 h 157"/>
                <a:gd name="T96" fmla="*/ 23044 w 93"/>
                <a:gd name="T97" fmla="*/ 12225 h 157"/>
                <a:gd name="T98" fmla="*/ 25195 w 93"/>
                <a:gd name="T99" fmla="*/ 15359 h 157"/>
                <a:gd name="T100" fmla="*/ 23659 w 93"/>
                <a:gd name="T101" fmla="*/ 940 h 15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3" h="157">
                  <a:moveTo>
                    <a:pt x="77" y="3"/>
                  </a:moveTo>
                  <a:lnTo>
                    <a:pt x="75" y="5"/>
                  </a:lnTo>
                  <a:lnTo>
                    <a:pt x="72" y="7"/>
                  </a:lnTo>
                  <a:lnTo>
                    <a:pt x="68" y="7"/>
                  </a:lnTo>
                  <a:lnTo>
                    <a:pt x="62" y="3"/>
                  </a:lnTo>
                  <a:lnTo>
                    <a:pt x="54" y="1"/>
                  </a:lnTo>
                  <a:lnTo>
                    <a:pt x="44" y="0"/>
                  </a:lnTo>
                  <a:lnTo>
                    <a:pt x="35" y="1"/>
                  </a:lnTo>
                  <a:lnTo>
                    <a:pt x="27" y="3"/>
                  </a:lnTo>
                  <a:lnTo>
                    <a:pt x="20" y="7"/>
                  </a:lnTo>
                  <a:lnTo>
                    <a:pt x="14" y="12"/>
                  </a:lnTo>
                  <a:lnTo>
                    <a:pt x="8" y="18"/>
                  </a:lnTo>
                  <a:lnTo>
                    <a:pt x="4" y="24"/>
                  </a:lnTo>
                  <a:lnTo>
                    <a:pt x="1" y="32"/>
                  </a:lnTo>
                  <a:lnTo>
                    <a:pt x="0" y="40"/>
                  </a:lnTo>
                  <a:lnTo>
                    <a:pt x="1" y="47"/>
                  </a:lnTo>
                  <a:lnTo>
                    <a:pt x="2" y="53"/>
                  </a:lnTo>
                  <a:lnTo>
                    <a:pt x="4" y="59"/>
                  </a:lnTo>
                  <a:lnTo>
                    <a:pt x="7" y="64"/>
                  </a:lnTo>
                  <a:lnTo>
                    <a:pt x="12" y="70"/>
                  </a:lnTo>
                  <a:lnTo>
                    <a:pt x="16" y="74"/>
                  </a:lnTo>
                  <a:lnTo>
                    <a:pt x="21" y="79"/>
                  </a:lnTo>
                  <a:lnTo>
                    <a:pt x="27" y="83"/>
                  </a:lnTo>
                  <a:lnTo>
                    <a:pt x="53" y="99"/>
                  </a:lnTo>
                  <a:lnTo>
                    <a:pt x="61" y="105"/>
                  </a:lnTo>
                  <a:lnTo>
                    <a:pt x="67" y="111"/>
                  </a:lnTo>
                  <a:lnTo>
                    <a:pt x="68" y="115"/>
                  </a:lnTo>
                  <a:lnTo>
                    <a:pt x="70" y="118"/>
                  </a:lnTo>
                  <a:lnTo>
                    <a:pt x="71" y="122"/>
                  </a:lnTo>
                  <a:lnTo>
                    <a:pt x="71" y="126"/>
                  </a:lnTo>
                  <a:lnTo>
                    <a:pt x="70" y="131"/>
                  </a:lnTo>
                  <a:lnTo>
                    <a:pt x="69" y="136"/>
                  </a:lnTo>
                  <a:lnTo>
                    <a:pt x="67" y="139"/>
                  </a:lnTo>
                  <a:lnTo>
                    <a:pt x="64" y="144"/>
                  </a:lnTo>
                  <a:lnTo>
                    <a:pt x="60" y="146"/>
                  </a:lnTo>
                  <a:lnTo>
                    <a:pt x="56" y="148"/>
                  </a:lnTo>
                  <a:lnTo>
                    <a:pt x="51" y="149"/>
                  </a:lnTo>
                  <a:lnTo>
                    <a:pt x="45" y="149"/>
                  </a:lnTo>
                  <a:lnTo>
                    <a:pt x="38" y="149"/>
                  </a:lnTo>
                  <a:lnTo>
                    <a:pt x="32" y="147"/>
                  </a:lnTo>
                  <a:lnTo>
                    <a:pt x="27" y="145"/>
                  </a:lnTo>
                  <a:lnTo>
                    <a:pt x="22" y="140"/>
                  </a:lnTo>
                  <a:lnTo>
                    <a:pt x="18" y="135"/>
                  </a:lnTo>
                  <a:lnTo>
                    <a:pt x="14" y="127"/>
                  </a:lnTo>
                  <a:lnTo>
                    <a:pt x="11" y="118"/>
                  </a:lnTo>
                  <a:lnTo>
                    <a:pt x="7" y="108"/>
                  </a:lnTo>
                  <a:lnTo>
                    <a:pt x="6" y="103"/>
                  </a:lnTo>
                  <a:lnTo>
                    <a:pt x="1" y="103"/>
                  </a:lnTo>
                  <a:lnTo>
                    <a:pt x="1" y="155"/>
                  </a:lnTo>
                  <a:lnTo>
                    <a:pt x="5" y="155"/>
                  </a:lnTo>
                  <a:lnTo>
                    <a:pt x="6" y="152"/>
                  </a:lnTo>
                  <a:lnTo>
                    <a:pt x="8" y="151"/>
                  </a:lnTo>
                  <a:lnTo>
                    <a:pt x="11" y="151"/>
                  </a:lnTo>
                  <a:lnTo>
                    <a:pt x="14" y="151"/>
                  </a:lnTo>
                  <a:lnTo>
                    <a:pt x="16" y="151"/>
                  </a:lnTo>
                  <a:lnTo>
                    <a:pt x="19" y="151"/>
                  </a:lnTo>
                  <a:lnTo>
                    <a:pt x="36" y="156"/>
                  </a:lnTo>
                  <a:lnTo>
                    <a:pt x="41" y="157"/>
                  </a:lnTo>
                  <a:lnTo>
                    <a:pt x="46" y="157"/>
                  </a:lnTo>
                  <a:lnTo>
                    <a:pt x="56" y="156"/>
                  </a:lnTo>
                  <a:lnTo>
                    <a:pt x="65" y="154"/>
                  </a:lnTo>
                  <a:lnTo>
                    <a:pt x="73" y="150"/>
                  </a:lnTo>
                  <a:lnTo>
                    <a:pt x="79" y="145"/>
                  </a:lnTo>
                  <a:lnTo>
                    <a:pt x="86" y="138"/>
                  </a:lnTo>
                  <a:lnTo>
                    <a:pt x="90" y="131"/>
                  </a:lnTo>
                  <a:lnTo>
                    <a:pt x="92" y="122"/>
                  </a:lnTo>
                  <a:lnTo>
                    <a:pt x="93" y="113"/>
                  </a:lnTo>
                  <a:lnTo>
                    <a:pt x="93" y="108"/>
                  </a:lnTo>
                  <a:lnTo>
                    <a:pt x="92" y="103"/>
                  </a:lnTo>
                  <a:lnTo>
                    <a:pt x="91" y="99"/>
                  </a:lnTo>
                  <a:lnTo>
                    <a:pt x="89" y="95"/>
                  </a:lnTo>
                  <a:lnTo>
                    <a:pt x="86" y="91"/>
                  </a:lnTo>
                  <a:lnTo>
                    <a:pt x="82" y="88"/>
                  </a:lnTo>
                  <a:lnTo>
                    <a:pt x="79" y="83"/>
                  </a:lnTo>
                  <a:lnTo>
                    <a:pt x="74" y="80"/>
                  </a:lnTo>
                  <a:lnTo>
                    <a:pt x="61" y="70"/>
                  </a:lnTo>
                  <a:lnTo>
                    <a:pt x="40" y="58"/>
                  </a:lnTo>
                  <a:lnTo>
                    <a:pt x="31" y="51"/>
                  </a:lnTo>
                  <a:lnTo>
                    <a:pt x="25" y="44"/>
                  </a:lnTo>
                  <a:lnTo>
                    <a:pt x="23" y="41"/>
                  </a:lnTo>
                  <a:lnTo>
                    <a:pt x="22" y="38"/>
                  </a:lnTo>
                  <a:lnTo>
                    <a:pt x="21" y="34"/>
                  </a:lnTo>
                  <a:lnTo>
                    <a:pt x="21" y="30"/>
                  </a:lnTo>
                  <a:lnTo>
                    <a:pt x="21" y="25"/>
                  </a:lnTo>
                  <a:lnTo>
                    <a:pt x="22" y="21"/>
                  </a:lnTo>
                  <a:lnTo>
                    <a:pt x="24" y="18"/>
                  </a:lnTo>
                  <a:lnTo>
                    <a:pt x="27" y="14"/>
                  </a:lnTo>
                  <a:lnTo>
                    <a:pt x="30" y="11"/>
                  </a:lnTo>
                  <a:lnTo>
                    <a:pt x="34" y="10"/>
                  </a:lnTo>
                  <a:lnTo>
                    <a:pt x="39" y="8"/>
                  </a:lnTo>
                  <a:lnTo>
                    <a:pt x="44" y="8"/>
                  </a:lnTo>
                  <a:lnTo>
                    <a:pt x="51" y="9"/>
                  </a:lnTo>
                  <a:lnTo>
                    <a:pt x="56" y="10"/>
                  </a:lnTo>
                  <a:lnTo>
                    <a:pt x="61" y="13"/>
                  </a:lnTo>
                  <a:lnTo>
                    <a:pt x="65" y="19"/>
                  </a:lnTo>
                  <a:lnTo>
                    <a:pt x="69" y="24"/>
                  </a:lnTo>
                  <a:lnTo>
                    <a:pt x="72" y="31"/>
                  </a:lnTo>
                  <a:lnTo>
                    <a:pt x="75" y="39"/>
                  </a:lnTo>
                  <a:lnTo>
                    <a:pt x="77" y="49"/>
                  </a:lnTo>
                  <a:lnTo>
                    <a:pt x="82" y="49"/>
                  </a:lnTo>
                  <a:lnTo>
                    <a:pt x="81" y="3"/>
                  </a:lnTo>
                  <a:lnTo>
                    <a:pt x="77" y="3"/>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29" name="Freeform 1089"/>
            <p:cNvSpPr>
              <a:spLocks noEditPoints="1"/>
            </p:cNvSpPr>
            <p:nvPr/>
          </p:nvSpPr>
          <p:spPr bwMode="auto">
            <a:xfrm>
              <a:off x="3397251" y="3186113"/>
              <a:ext cx="38100" cy="49212"/>
            </a:xfrm>
            <a:custGeom>
              <a:avLst/>
              <a:gdLst>
                <a:gd name="T0" fmla="*/ 35932 w 123"/>
                <a:gd name="T1" fmla="*/ 15046 h 157"/>
                <a:gd name="T2" fmla="*/ 33454 w 123"/>
                <a:gd name="T3" fmla="*/ 7523 h 157"/>
                <a:gd name="T4" fmla="*/ 30356 w 123"/>
                <a:gd name="T5" fmla="*/ 3761 h 157"/>
                <a:gd name="T6" fmla="*/ 28188 w 123"/>
                <a:gd name="T7" fmla="*/ 2194 h 157"/>
                <a:gd name="T8" fmla="*/ 23541 w 123"/>
                <a:gd name="T9" fmla="*/ 313 h 157"/>
                <a:gd name="T10" fmla="*/ 17966 w 123"/>
                <a:gd name="T11" fmla="*/ 313 h 157"/>
                <a:gd name="T12" fmla="*/ 13629 w 123"/>
                <a:gd name="T13" fmla="*/ 940 h 157"/>
                <a:gd name="T14" fmla="*/ 10222 w 123"/>
                <a:gd name="T15" fmla="*/ 2821 h 157"/>
                <a:gd name="T16" fmla="*/ 7124 w 123"/>
                <a:gd name="T17" fmla="*/ 5642 h 157"/>
                <a:gd name="T18" fmla="*/ 4646 w 123"/>
                <a:gd name="T19" fmla="*/ 9090 h 157"/>
                <a:gd name="T20" fmla="*/ 2168 w 123"/>
                <a:gd name="T21" fmla="*/ 12852 h 157"/>
                <a:gd name="T22" fmla="*/ 929 w 123"/>
                <a:gd name="T23" fmla="*/ 17867 h 157"/>
                <a:gd name="T24" fmla="*/ 0 w 123"/>
                <a:gd name="T25" fmla="*/ 22882 h 157"/>
                <a:gd name="T26" fmla="*/ 0 w 123"/>
                <a:gd name="T27" fmla="*/ 28211 h 157"/>
                <a:gd name="T28" fmla="*/ 620 w 123"/>
                <a:gd name="T29" fmla="*/ 33226 h 157"/>
                <a:gd name="T30" fmla="*/ 1859 w 123"/>
                <a:gd name="T31" fmla="*/ 37614 h 157"/>
                <a:gd name="T32" fmla="*/ 4027 w 123"/>
                <a:gd name="T33" fmla="*/ 41062 h 157"/>
                <a:gd name="T34" fmla="*/ 6195 w 123"/>
                <a:gd name="T35" fmla="*/ 44197 h 157"/>
                <a:gd name="T36" fmla="*/ 8983 w 123"/>
                <a:gd name="T37" fmla="*/ 46704 h 157"/>
                <a:gd name="T38" fmla="*/ 12080 w 123"/>
                <a:gd name="T39" fmla="*/ 48585 h 157"/>
                <a:gd name="T40" fmla="*/ 16107 w 123"/>
                <a:gd name="T41" fmla="*/ 49212 h 157"/>
                <a:gd name="T42" fmla="*/ 21373 w 123"/>
                <a:gd name="T43" fmla="*/ 49212 h 157"/>
                <a:gd name="T44" fmla="*/ 27259 w 123"/>
                <a:gd name="T45" fmla="*/ 46704 h 157"/>
                <a:gd name="T46" fmla="*/ 32524 w 123"/>
                <a:gd name="T47" fmla="*/ 42316 h 157"/>
                <a:gd name="T48" fmla="*/ 36551 w 123"/>
                <a:gd name="T49" fmla="*/ 35420 h 157"/>
                <a:gd name="T50" fmla="*/ 36551 w 123"/>
                <a:gd name="T51" fmla="*/ 31032 h 157"/>
                <a:gd name="T52" fmla="*/ 33454 w 123"/>
                <a:gd name="T53" fmla="*/ 36047 h 157"/>
                <a:gd name="T54" fmla="*/ 30046 w 123"/>
                <a:gd name="T55" fmla="*/ 39495 h 157"/>
                <a:gd name="T56" fmla="*/ 26020 w 123"/>
                <a:gd name="T57" fmla="*/ 41376 h 157"/>
                <a:gd name="T58" fmla="*/ 21993 w 123"/>
                <a:gd name="T59" fmla="*/ 41689 h 157"/>
                <a:gd name="T60" fmla="*/ 18895 w 123"/>
                <a:gd name="T61" fmla="*/ 41376 h 157"/>
                <a:gd name="T62" fmla="*/ 16107 w 123"/>
                <a:gd name="T63" fmla="*/ 40435 h 157"/>
                <a:gd name="T64" fmla="*/ 13320 w 123"/>
                <a:gd name="T65" fmla="*/ 38555 h 157"/>
                <a:gd name="T66" fmla="*/ 11461 w 123"/>
                <a:gd name="T67" fmla="*/ 36360 h 157"/>
                <a:gd name="T68" fmla="*/ 8363 w 123"/>
                <a:gd name="T69" fmla="*/ 28838 h 157"/>
                <a:gd name="T70" fmla="*/ 6815 w 123"/>
                <a:gd name="T71" fmla="*/ 19121 h 157"/>
                <a:gd name="T72" fmla="*/ 7124 w 123"/>
                <a:gd name="T73" fmla="*/ 15673 h 157"/>
                <a:gd name="T74" fmla="*/ 8363 w 123"/>
                <a:gd name="T75" fmla="*/ 10344 h 157"/>
                <a:gd name="T76" fmla="*/ 10532 w 123"/>
                <a:gd name="T77" fmla="*/ 6896 h 157"/>
                <a:gd name="T78" fmla="*/ 13629 w 123"/>
                <a:gd name="T79" fmla="*/ 4388 h 157"/>
                <a:gd name="T80" fmla="*/ 17656 w 123"/>
                <a:gd name="T81" fmla="*/ 3761 h 157"/>
                <a:gd name="T82" fmla="*/ 21063 w 123"/>
                <a:gd name="T83" fmla="*/ 4388 h 157"/>
                <a:gd name="T84" fmla="*/ 23541 w 123"/>
                <a:gd name="T85" fmla="*/ 6269 h 157"/>
                <a:gd name="T86" fmla="*/ 25090 w 123"/>
                <a:gd name="T87" fmla="*/ 9717 h 157"/>
                <a:gd name="T88" fmla="*/ 26329 w 123"/>
                <a:gd name="T89" fmla="*/ 14732 h 157"/>
                <a:gd name="T90" fmla="*/ 7124 w 123"/>
                <a:gd name="T91" fmla="*/ 15673 h 15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23" h="157">
                  <a:moveTo>
                    <a:pt x="117" y="61"/>
                  </a:moveTo>
                  <a:lnTo>
                    <a:pt x="116" y="48"/>
                  </a:lnTo>
                  <a:lnTo>
                    <a:pt x="112" y="35"/>
                  </a:lnTo>
                  <a:lnTo>
                    <a:pt x="108" y="24"/>
                  </a:lnTo>
                  <a:lnTo>
                    <a:pt x="102" y="17"/>
                  </a:lnTo>
                  <a:lnTo>
                    <a:pt x="98" y="12"/>
                  </a:lnTo>
                  <a:lnTo>
                    <a:pt x="95" y="9"/>
                  </a:lnTo>
                  <a:lnTo>
                    <a:pt x="91" y="7"/>
                  </a:lnTo>
                  <a:lnTo>
                    <a:pt x="85" y="4"/>
                  </a:lnTo>
                  <a:lnTo>
                    <a:pt x="76" y="1"/>
                  </a:lnTo>
                  <a:lnTo>
                    <a:pt x="65" y="0"/>
                  </a:lnTo>
                  <a:lnTo>
                    <a:pt x="58" y="1"/>
                  </a:lnTo>
                  <a:lnTo>
                    <a:pt x="52" y="2"/>
                  </a:lnTo>
                  <a:lnTo>
                    <a:pt x="44" y="3"/>
                  </a:lnTo>
                  <a:lnTo>
                    <a:pt x="38" y="7"/>
                  </a:lnTo>
                  <a:lnTo>
                    <a:pt x="33" y="9"/>
                  </a:lnTo>
                  <a:lnTo>
                    <a:pt x="28" y="13"/>
                  </a:lnTo>
                  <a:lnTo>
                    <a:pt x="23" y="18"/>
                  </a:lnTo>
                  <a:lnTo>
                    <a:pt x="18" y="23"/>
                  </a:lnTo>
                  <a:lnTo>
                    <a:pt x="15" y="29"/>
                  </a:lnTo>
                  <a:lnTo>
                    <a:pt x="10" y="34"/>
                  </a:lnTo>
                  <a:lnTo>
                    <a:pt x="7" y="41"/>
                  </a:lnTo>
                  <a:lnTo>
                    <a:pt x="5" y="49"/>
                  </a:lnTo>
                  <a:lnTo>
                    <a:pt x="3" y="57"/>
                  </a:lnTo>
                  <a:lnTo>
                    <a:pt x="1" y="64"/>
                  </a:lnTo>
                  <a:lnTo>
                    <a:pt x="0" y="73"/>
                  </a:lnTo>
                  <a:lnTo>
                    <a:pt x="0" y="82"/>
                  </a:lnTo>
                  <a:lnTo>
                    <a:pt x="0" y="90"/>
                  </a:lnTo>
                  <a:lnTo>
                    <a:pt x="1" y="99"/>
                  </a:lnTo>
                  <a:lnTo>
                    <a:pt x="2" y="106"/>
                  </a:lnTo>
                  <a:lnTo>
                    <a:pt x="4" y="113"/>
                  </a:lnTo>
                  <a:lnTo>
                    <a:pt x="6" y="120"/>
                  </a:lnTo>
                  <a:lnTo>
                    <a:pt x="9" y="126"/>
                  </a:lnTo>
                  <a:lnTo>
                    <a:pt x="13" y="131"/>
                  </a:lnTo>
                  <a:lnTo>
                    <a:pt x="16" y="137"/>
                  </a:lnTo>
                  <a:lnTo>
                    <a:pt x="20" y="141"/>
                  </a:lnTo>
                  <a:lnTo>
                    <a:pt x="25" y="146"/>
                  </a:lnTo>
                  <a:lnTo>
                    <a:pt x="29" y="149"/>
                  </a:lnTo>
                  <a:lnTo>
                    <a:pt x="34" y="152"/>
                  </a:lnTo>
                  <a:lnTo>
                    <a:pt x="39" y="155"/>
                  </a:lnTo>
                  <a:lnTo>
                    <a:pt x="45" y="156"/>
                  </a:lnTo>
                  <a:lnTo>
                    <a:pt x="52" y="157"/>
                  </a:lnTo>
                  <a:lnTo>
                    <a:pt x="58" y="157"/>
                  </a:lnTo>
                  <a:lnTo>
                    <a:pt x="69" y="157"/>
                  </a:lnTo>
                  <a:lnTo>
                    <a:pt x="78" y="154"/>
                  </a:lnTo>
                  <a:lnTo>
                    <a:pt x="88" y="149"/>
                  </a:lnTo>
                  <a:lnTo>
                    <a:pt x="97" y="142"/>
                  </a:lnTo>
                  <a:lnTo>
                    <a:pt x="105" y="135"/>
                  </a:lnTo>
                  <a:lnTo>
                    <a:pt x="112" y="125"/>
                  </a:lnTo>
                  <a:lnTo>
                    <a:pt x="118" y="113"/>
                  </a:lnTo>
                  <a:lnTo>
                    <a:pt x="123" y="101"/>
                  </a:lnTo>
                  <a:lnTo>
                    <a:pt x="118" y="99"/>
                  </a:lnTo>
                  <a:lnTo>
                    <a:pt x="113" y="107"/>
                  </a:lnTo>
                  <a:lnTo>
                    <a:pt x="108" y="115"/>
                  </a:lnTo>
                  <a:lnTo>
                    <a:pt x="102" y="121"/>
                  </a:lnTo>
                  <a:lnTo>
                    <a:pt x="97" y="126"/>
                  </a:lnTo>
                  <a:lnTo>
                    <a:pt x="91" y="129"/>
                  </a:lnTo>
                  <a:lnTo>
                    <a:pt x="84" y="132"/>
                  </a:lnTo>
                  <a:lnTo>
                    <a:pt x="78" y="133"/>
                  </a:lnTo>
                  <a:lnTo>
                    <a:pt x="71" y="133"/>
                  </a:lnTo>
                  <a:lnTo>
                    <a:pt x="66" y="133"/>
                  </a:lnTo>
                  <a:lnTo>
                    <a:pt x="61" y="132"/>
                  </a:lnTo>
                  <a:lnTo>
                    <a:pt x="56" y="131"/>
                  </a:lnTo>
                  <a:lnTo>
                    <a:pt x="52" y="129"/>
                  </a:lnTo>
                  <a:lnTo>
                    <a:pt x="47" y="127"/>
                  </a:lnTo>
                  <a:lnTo>
                    <a:pt x="43" y="123"/>
                  </a:lnTo>
                  <a:lnTo>
                    <a:pt x="40" y="120"/>
                  </a:lnTo>
                  <a:lnTo>
                    <a:pt x="37" y="116"/>
                  </a:lnTo>
                  <a:lnTo>
                    <a:pt x="31" y="106"/>
                  </a:lnTo>
                  <a:lnTo>
                    <a:pt x="27" y="92"/>
                  </a:lnTo>
                  <a:lnTo>
                    <a:pt x="24" y="78"/>
                  </a:lnTo>
                  <a:lnTo>
                    <a:pt x="22" y="61"/>
                  </a:lnTo>
                  <a:lnTo>
                    <a:pt x="117" y="61"/>
                  </a:lnTo>
                  <a:close/>
                  <a:moveTo>
                    <a:pt x="23" y="50"/>
                  </a:moveTo>
                  <a:lnTo>
                    <a:pt x="25" y="41"/>
                  </a:lnTo>
                  <a:lnTo>
                    <a:pt x="27" y="33"/>
                  </a:lnTo>
                  <a:lnTo>
                    <a:pt x="30" y="27"/>
                  </a:lnTo>
                  <a:lnTo>
                    <a:pt x="34" y="22"/>
                  </a:lnTo>
                  <a:lnTo>
                    <a:pt x="39" y="18"/>
                  </a:lnTo>
                  <a:lnTo>
                    <a:pt x="44" y="14"/>
                  </a:lnTo>
                  <a:lnTo>
                    <a:pt x="50" y="13"/>
                  </a:lnTo>
                  <a:lnTo>
                    <a:pt x="57" y="12"/>
                  </a:lnTo>
                  <a:lnTo>
                    <a:pt x="63" y="12"/>
                  </a:lnTo>
                  <a:lnTo>
                    <a:pt x="68" y="14"/>
                  </a:lnTo>
                  <a:lnTo>
                    <a:pt x="72" y="17"/>
                  </a:lnTo>
                  <a:lnTo>
                    <a:pt x="76" y="20"/>
                  </a:lnTo>
                  <a:lnTo>
                    <a:pt x="79" y="24"/>
                  </a:lnTo>
                  <a:lnTo>
                    <a:pt x="81" y="31"/>
                  </a:lnTo>
                  <a:lnTo>
                    <a:pt x="83" y="38"/>
                  </a:lnTo>
                  <a:lnTo>
                    <a:pt x="85" y="47"/>
                  </a:lnTo>
                  <a:lnTo>
                    <a:pt x="86" y="50"/>
                  </a:lnTo>
                  <a:lnTo>
                    <a:pt x="23" y="5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30" name="Freeform 1090"/>
            <p:cNvSpPr>
              <a:spLocks noEditPoints="1"/>
            </p:cNvSpPr>
            <p:nvPr/>
          </p:nvSpPr>
          <p:spPr bwMode="auto">
            <a:xfrm>
              <a:off x="3440113" y="3186113"/>
              <a:ext cx="42863" cy="71437"/>
            </a:xfrm>
            <a:custGeom>
              <a:avLst/>
              <a:gdLst>
                <a:gd name="T0" fmla="*/ 38735 w 135"/>
                <a:gd name="T1" fmla="*/ 3477 h 226"/>
                <a:gd name="T2" fmla="*/ 25718 w 135"/>
                <a:gd name="T3" fmla="*/ 632 h 226"/>
                <a:gd name="T4" fmla="*/ 17145 w 135"/>
                <a:gd name="T5" fmla="*/ 316 h 226"/>
                <a:gd name="T6" fmla="*/ 8573 w 135"/>
                <a:gd name="T7" fmla="*/ 4741 h 226"/>
                <a:gd name="T8" fmla="*/ 4445 w 135"/>
                <a:gd name="T9" fmla="*/ 12012 h 226"/>
                <a:gd name="T10" fmla="*/ 3810 w 135"/>
                <a:gd name="T11" fmla="*/ 17069 h 226"/>
                <a:gd name="T12" fmla="*/ 5080 w 135"/>
                <a:gd name="T13" fmla="*/ 24023 h 226"/>
                <a:gd name="T14" fmla="*/ 8890 w 135"/>
                <a:gd name="T15" fmla="*/ 28764 h 226"/>
                <a:gd name="T16" fmla="*/ 11748 w 135"/>
                <a:gd name="T17" fmla="*/ 32558 h 226"/>
                <a:gd name="T18" fmla="*/ 5398 w 135"/>
                <a:gd name="T19" fmla="*/ 39512 h 226"/>
                <a:gd name="T20" fmla="*/ 4445 w 135"/>
                <a:gd name="T21" fmla="*/ 44253 h 226"/>
                <a:gd name="T22" fmla="*/ 9208 w 135"/>
                <a:gd name="T23" fmla="*/ 48678 h 226"/>
                <a:gd name="T24" fmla="*/ 1905 w 135"/>
                <a:gd name="T25" fmla="*/ 55632 h 226"/>
                <a:gd name="T26" fmla="*/ 0 w 135"/>
                <a:gd name="T27" fmla="*/ 59742 h 226"/>
                <a:gd name="T28" fmla="*/ 1270 w 135"/>
                <a:gd name="T29" fmla="*/ 65115 h 226"/>
                <a:gd name="T30" fmla="*/ 6985 w 135"/>
                <a:gd name="T31" fmla="*/ 69540 h 226"/>
                <a:gd name="T32" fmla="*/ 16510 w 135"/>
                <a:gd name="T33" fmla="*/ 71437 h 226"/>
                <a:gd name="T34" fmla="*/ 24130 w 135"/>
                <a:gd name="T35" fmla="*/ 70805 h 226"/>
                <a:gd name="T36" fmla="*/ 30480 w 135"/>
                <a:gd name="T37" fmla="*/ 68276 h 226"/>
                <a:gd name="T38" fmla="*/ 36195 w 135"/>
                <a:gd name="T39" fmla="*/ 65115 h 226"/>
                <a:gd name="T40" fmla="*/ 40005 w 135"/>
                <a:gd name="T41" fmla="*/ 60374 h 226"/>
                <a:gd name="T42" fmla="*/ 41910 w 135"/>
                <a:gd name="T43" fmla="*/ 55632 h 226"/>
                <a:gd name="T44" fmla="*/ 41275 w 135"/>
                <a:gd name="T45" fmla="*/ 49310 h 226"/>
                <a:gd name="T46" fmla="*/ 37465 w 135"/>
                <a:gd name="T47" fmla="*/ 44253 h 226"/>
                <a:gd name="T48" fmla="*/ 30798 w 135"/>
                <a:gd name="T49" fmla="*/ 42673 h 226"/>
                <a:gd name="T50" fmla="*/ 11430 w 135"/>
                <a:gd name="T51" fmla="*/ 40776 h 226"/>
                <a:gd name="T52" fmla="*/ 10478 w 135"/>
                <a:gd name="T53" fmla="*/ 37931 h 226"/>
                <a:gd name="T54" fmla="*/ 13335 w 135"/>
                <a:gd name="T55" fmla="*/ 33822 h 226"/>
                <a:gd name="T56" fmla="*/ 16510 w 135"/>
                <a:gd name="T57" fmla="*/ 32241 h 226"/>
                <a:gd name="T58" fmla="*/ 21273 w 135"/>
                <a:gd name="T59" fmla="*/ 32558 h 226"/>
                <a:gd name="T60" fmla="*/ 30163 w 135"/>
                <a:gd name="T61" fmla="*/ 30345 h 226"/>
                <a:gd name="T62" fmla="*/ 35878 w 135"/>
                <a:gd name="T63" fmla="*/ 23075 h 226"/>
                <a:gd name="T64" fmla="*/ 37148 w 135"/>
                <a:gd name="T65" fmla="*/ 14540 h 226"/>
                <a:gd name="T66" fmla="*/ 35243 w 135"/>
                <a:gd name="T67" fmla="*/ 7586 h 226"/>
                <a:gd name="T68" fmla="*/ 19050 w 135"/>
                <a:gd name="T69" fmla="*/ 3161 h 226"/>
                <a:gd name="T70" fmla="*/ 21273 w 135"/>
                <a:gd name="T71" fmla="*/ 3477 h 226"/>
                <a:gd name="T72" fmla="*/ 26353 w 135"/>
                <a:gd name="T73" fmla="*/ 7902 h 226"/>
                <a:gd name="T74" fmla="*/ 28893 w 135"/>
                <a:gd name="T75" fmla="*/ 16437 h 226"/>
                <a:gd name="T76" fmla="*/ 28575 w 135"/>
                <a:gd name="T77" fmla="*/ 24339 h 226"/>
                <a:gd name="T78" fmla="*/ 26353 w 135"/>
                <a:gd name="T79" fmla="*/ 28764 h 226"/>
                <a:gd name="T80" fmla="*/ 22225 w 135"/>
                <a:gd name="T81" fmla="*/ 30345 h 226"/>
                <a:gd name="T82" fmla="*/ 16193 w 135"/>
                <a:gd name="T83" fmla="*/ 27500 h 226"/>
                <a:gd name="T84" fmla="*/ 13018 w 135"/>
                <a:gd name="T85" fmla="*/ 19914 h 226"/>
                <a:gd name="T86" fmla="*/ 12383 w 135"/>
                <a:gd name="T87" fmla="*/ 10431 h 226"/>
                <a:gd name="T88" fmla="*/ 13970 w 135"/>
                <a:gd name="T89" fmla="*/ 6006 h 226"/>
                <a:gd name="T90" fmla="*/ 17463 w 135"/>
                <a:gd name="T91" fmla="*/ 3477 h 226"/>
                <a:gd name="T92" fmla="*/ 11748 w 135"/>
                <a:gd name="T93" fmla="*/ 48994 h 226"/>
                <a:gd name="T94" fmla="*/ 33338 w 135"/>
                <a:gd name="T95" fmla="*/ 50259 h 226"/>
                <a:gd name="T96" fmla="*/ 37148 w 135"/>
                <a:gd name="T97" fmla="*/ 51207 h 226"/>
                <a:gd name="T98" fmla="*/ 39053 w 135"/>
                <a:gd name="T99" fmla="*/ 53420 h 226"/>
                <a:gd name="T100" fmla="*/ 39370 w 135"/>
                <a:gd name="T101" fmla="*/ 56265 h 226"/>
                <a:gd name="T102" fmla="*/ 38100 w 135"/>
                <a:gd name="T103" fmla="*/ 59425 h 226"/>
                <a:gd name="T104" fmla="*/ 31433 w 135"/>
                <a:gd name="T105" fmla="*/ 63535 h 226"/>
                <a:gd name="T106" fmla="*/ 20638 w 135"/>
                <a:gd name="T107" fmla="*/ 65431 h 226"/>
                <a:gd name="T108" fmla="*/ 12700 w 135"/>
                <a:gd name="T109" fmla="*/ 64483 h 226"/>
                <a:gd name="T110" fmla="*/ 7620 w 135"/>
                <a:gd name="T111" fmla="*/ 61006 h 226"/>
                <a:gd name="T112" fmla="*/ 6985 w 135"/>
                <a:gd name="T113" fmla="*/ 56265 h 226"/>
                <a:gd name="T114" fmla="*/ 11748 w 135"/>
                <a:gd name="T115" fmla="*/ 48994 h 2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5" h="226">
                  <a:moveTo>
                    <a:pt x="135" y="11"/>
                  </a:moveTo>
                  <a:lnTo>
                    <a:pt x="129" y="11"/>
                  </a:lnTo>
                  <a:lnTo>
                    <a:pt x="122" y="11"/>
                  </a:lnTo>
                  <a:lnTo>
                    <a:pt x="106" y="11"/>
                  </a:lnTo>
                  <a:lnTo>
                    <a:pt x="98" y="9"/>
                  </a:lnTo>
                  <a:lnTo>
                    <a:pt x="81" y="2"/>
                  </a:lnTo>
                  <a:lnTo>
                    <a:pt x="74" y="1"/>
                  </a:lnTo>
                  <a:lnTo>
                    <a:pt x="65" y="0"/>
                  </a:lnTo>
                  <a:lnTo>
                    <a:pt x="54" y="1"/>
                  </a:lnTo>
                  <a:lnTo>
                    <a:pt x="44" y="4"/>
                  </a:lnTo>
                  <a:lnTo>
                    <a:pt x="36" y="9"/>
                  </a:lnTo>
                  <a:lnTo>
                    <a:pt x="27" y="15"/>
                  </a:lnTo>
                  <a:lnTo>
                    <a:pt x="21" y="23"/>
                  </a:lnTo>
                  <a:lnTo>
                    <a:pt x="16" y="33"/>
                  </a:lnTo>
                  <a:lnTo>
                    <a:pt x="14" y="38"/>
                  </a:lnTo>
                  <a:lnTo>
                    <a:pt x="13" y="43"/>
                  </a:lnTo>
                  <a:lnTo>
                    <a:pt x="12" y="49"/>
                  </a:lnTo>
                  <a:lnTo>
                    <a:pt x="12" y="54"/>
                  </a:lnTo>
                  <a:lnTo>
                    <a:pt x="13" y="62"/>
                  </a:lnTo>
                  <a:lnTo>
                    <a:pt x="14" y="69"/>
                  </a:lnTo>
                  <a:lnTo>
                    <a:pt x="16" y="76"/>
                  </a:lnTo>
                  <a:lnTo>
                    <a:pt x="19" y="81"/>
                  </a:lnTo>
                  <a:lnTo>
                    <a:pt x="23" y="87"/>
                  </a:lnTo>
                  <a:lnTo>
                    <a:pt x="28" y="91"/>
                  </a:lnTo>
                  <a:lnTo>
                    <a:pt x="34" y="96"/>
                  </a:lnTo>
                  <a:lnTo>
                    <a:pt x="41" y="99"/>
                  </a:lnTo>
                  <a:lnTo>
                    <a:pt x="37" y="103"/>
                  </a:lnTo>
                  <a:lnTo>
                    <a:pt x="28" y="111"/>
                  </a:lnTo>
                  <a:lnTo>
                    <a:pt x="22" y="118"/>
                  </a:lnTo>
                  <a:lnTo>
                    <a:pt x="17" y="125"/>
                  </a:lnTo>
                  <a:lnTo>
                    <a:pt x="14" y="130"/>
                  </a:lnTo>
                  <a:lnTo>
                    <a:pt x="13" y="136"/>
                  </a:lnTo>
                  <a:lnTo>
                    <a:pt x="14" y="140"/>
                  </a:lnTo>
                  <a:lnTo>
                    <a:pt x="17" y="145"/>
                  </a:lnTo>
                  <a:lnTo>
                    <a:pt x="22" y="149"/>
                  </a:lnTo>
                  <a:lnTo>
                    <a:pt x="29" y="154"/>
                  </a:lnTo>
                  <a:lnTo>
                    <a:pt x="26" y="156"/>
                  </a:lnTo>
                  <a:lnTo>
                    <a:pt x="14" y="167"/>
                  </a:lnTo>
                  <a:lnTo>
                    <a:pt x="6" y="176"/>
                  </a:lnTo>
                  <a:lnTo>
                    <a:pt x="3" y="180"/>
                  </a:lnTo>
                  <a:lnTo>
                    <a:pt x="1" y="185"/>
                  </a:lnTo>
                  <a:lnTo>
                    <a:pt x="0" y="189"/>
                  </a:lnTo>
                  <a:lnTo>
                    <a:pt x="0" y="194"/>
                  </a:lnTo>
                  <a:lnTo>
                    <a:pt x="1" y="200"/>
                  </a:lnTo>
                  <a:lnTo>
                    <a:pt x="4" y="206"/>
                  </a:lnTo>
                  <a:lnTo>
                    <a:pt x="9" y="211"/>
                  </a:lnTo>
                  <a:lnTo>
                    <a:pt x="15" y="217"/>
                  </a:lnTo>
                  <a:lnTo>
                    <a:pt x="22" y="220"/>
                  </a:lnTo>
                  <a:lnTo>
                    <a:pt x="32" y="224"/>
                  </a:lnTo>
                  <a:lnTo>
                    <a:pt x="42" y="226"/>
                  </a:lnTo>
                  <a:lnTo>
                    <a:pt x="52" y="226"/>
                  </a:lnTo>
                  <a:lnTo>
                    <a:pt x="60" y="226"/>
                  </a:lnTo>
                  <a:lnTo>
                    <a:pt x="68" y="225"/>
                  </a:lnTo>
                  <a:lnTo>
                    <a:pt x="76" y="224"/>
                  </a:lnTo>
                  <a:lnTo>
                    <a:pt x="83" y="221"/>
                  </a:lnTo>
                  <a:lnTo>
                    <a:pt x="90" y="219"/>
                  </a:lnTo>
                  <a:lnTo>
                    <a:pt x="96" y="216"/>
                  </a:lnTo>
                  <a:lnTo>
                    <a:pt x="102" y="213"/>
                  </a:lnTo>
                  <a:lnTo>
                    <a:pt x="109" y="209"/>
                  </a:lnTo>
                  <a:lnTo>
                    <a:pt x="114" y="206"/>
                  </a:lnTo>
                  <a:lnTo>
                    <a:pt x="119" y="201"/>
                  </a:lnTo>
                  <a:lnTo>
                    <a:pt x="123" y="196"/>
                  </a:lnTo>
                  <a:lnTo>
                    <a:pt x="126" y="191"/>
                  </a:lnTo>
                  <a:lnTo>
                    <a:pt x="129" y="186"/>
                  </a:lnTo>
                  <a:lnTo>
                    <a:pt x="131" y="180"/>
                  </a:lnTo>
                  <a:lnTo>
                    <a:pt x="132" y="176"/>
                  </a:lnTo>
                  <a:lnTo>
                    <a:pt x="133" y="169"/>
                  </a:lnTo>
                  <a:lnTo>
                    <a:pt x="132" y="162"/>
                  </a:lnTo>
                  <a:lnTo>
                    <a:pt x="130" y="156"/>
                  </a:lnTo>
                  <a:lnTo>
                    <a:pt x="127" y="150"/>
                  </a:lnTo>
                  <a:lnTo>
                    <a:pt x="123" y="145"/>
                  </a:lnTo>
                  <a:lnTo>
                    <a:pt x="118" y="140"/>
                  </a:lnTo>
                  <a:lnTo>
                    <a:pt x="112" y="138"/>
                  </a:lnTo>
                  <a:lnTo>
                    <a:pt x="104" y="136"/>
                  </a:lnTo>
                  <a:lnTo>
                    <a:pt x="97" y="135"/>
                  </a:lnTo>
                  <a:lnTo>
                    <a:pt x="45" y="131"/>
                  </a:lnTo>
                  <a:lnTo>
                    <a:pt x="40" y="130"/>
                  </a:lnTo>
                  <a:lnTo>
                    <a:pt x="36" y="129"/>
                  </a:lnTo>
                  <a:lnTo>
                    <a:pt x="34" y="127"/>
                  </a:lnTo>
                  <a:lnTo>
                    <a:pt x="33" y="123"/>
                  </a:lnTo>
                  <a:lnTo>
                    <a:pt x="33" y="120"/>
                  </a:lnTo>
                  <a:lnTo>
                    <a:pt x="35" y="116"/>
                  </a:lnTo>
                  <a:lnTo>
                    <a:pt x="38" y="111"/>
                  </a:lnTo>
                  <a:lnTo>
                    <a:pt x="42" y="107"/>
                  </a:lnTo>
                  <a:lnTo>
                    <a:pt x="47" y="103"/>
                  </a:lnTo>
                  <a:lnTo>
                    <a:pt x="52" y="102"/>
                  </a:lnTo>
                  <a:lnTo>
                    <a:pt x="64" y="103"/>
                  </a:lnTo>
                  <a:lnTo>
                    <a:pt x="65" y="103"/>
                  </a:lnTo>
                  <a:lnTo>
                    <a:pt x="67" y="103"/>
                  </a:lnTo>
                  <a:lnTo>
                    <a:pt x="78" y="103"/>
                  </a:lnTo>
                  <a:lnTo>
                    <a:pt x="87" y="100"/>
                  </a:lnTo>
                  <a:lnTo>
                    <a:pt x="95" y="96"/>
                  </a:lnTo>
                  <a:lnTo>
                    <a:pt x="102" y="89"/>
                  </a:lnTo>
                  <a:lnTo>
                    <a:pt x="109" y="82"/>
                  </a:lnTo>
                  <a:lnTo>
                    <a:pt x="113" y="73"/>
                  </a:lnTo>
                  <a:lnTo>
                    <a:pt x="116" y="63"/>
                  </a:lnTo>
                  <a:lnTo>
                    <a:pt x="117" y="53"/>
                  </a:lnTo>
                  <a:lnTo>
                    <a:pt x="117" y="46"/>
                  </a:lnTo>
                  <a:lnTo>
                    <a:pt x="116" y="39"/>
                  </a:lnTo>
                  <a:lnTo>
                    <a:pt x="114" y="32"/>
                  </a:lnTo>
                  <a:lnTo>
                    <a:pt x="111" y="24"/>
                  </a:lnTo>
                  <a:lnTo>
                    <a:pt x="135" y="24"/>
                  </a:lnTo>
                  <a:lnTo>
                    <a:pt x="135" y="11"/>
                  </a:lnTo>
                  <a:close/>
                  <a:moveTo>
                    <a:pt x="60" y="10"/>
                  </a:moveTo>
                  <a:lnTo>
                    <a:pt x="61" y="10"/>
                  </a:lnTo>
                  <a:lnTo>
                    <a:pt x="67" y="11"/>
                  </a:lnTo>
                  <a:lnTo>
                    <a:pt x="74" y="14"/>
                  </a:lnTo>
                  <a:lnTo>
                    <a:pt x="79" y="19"/>
                  </a:lnTo>
                  <a:lnTo>
                    <a:pt x="83" y="25"/>
                  </a:lnTo>
                  <a:lnTo>
                    <a:pt x="87" y="33"/>
                  </a:lnTo>
                  <a:lnTo>
                    <a:pt x="89" y="42"/>
                  </a:lnTo>
                  <a:lnTo>
                    <a:pt x="91" y="52"/>
                  </a:lnTo>
                  <a:lnTo>
                    <a:pt x="92" y="63"/>
                  </a:lnTo>
                  <a:lnTo>
                    <a:pt x="91" y="71"/>
                  </a:lnTo>
                  <a:lnTo>
                    <a:pt x="90" y="77"/>
                  </a:lnTo>
                  <a:lnTo>
                    <a:pt x="89" y="82"/>
                  </a:lnTo>
                  <a:lnTo>
                    <a:pt x="86" y="87"/>
                  </a:lnTo>
                  <a:lnTo>
                    <a:pt x="83" y="91"/>
                  </a:lnTo>
                  <a:lnTo>
                    <a:pt x="79" y="93"/>
                  </a:lnTo>
                  <a:lnTo>
                    <a:pt x="75" y="95"/>
                  </a:lnTo>
                  <a:lnTo>
                    <a:pt x="70" y="96"/>
                  </a:lnTo>
                  <a:lnTo>
                    <a:pt x="63" y="95"/>
                  </a:lnTo>
                  <a:lnTo>
                    <a:pt x="57" y="91"/>
                  </a:lnTo>
                  <a:lnTo>
                    <a:pt x="51" y="87"/>
                  </a:lnTo>
                  <a:lnTo>
                    <a:pt x="47" y="80"/>
                  </a:lnTo>
                  <a:lnTo>
                    <a:pt x="43" y="72"/>
                  </a:lnTo>
                  <a:lnTo>
                    <a:pt x="41" y="63"/>
                  </a:lnTo>
                  <a:lnTo>
                    <a:pt x="39" y="52"/>
                  </a:lnTo>
                  <a:lnTo>
                    <a:pt x="38" y="41"/>
                  </a:lnTo>
                  <a:lnTo>
                    <a:pt x="39" y="33"/>
                  </a:lnTo>
                  <a:lnTo>
                    <a:pt x="40" y="28"/>
                  </a:lnTo>
                  <a:lnTo>
                    <a:pt x="41" y="22"/>
                  </a:lnTo>
                  <a:lnTo>
                    <a:pt x="44" y="19"/>
                  </a:lnTo>
                  <a:lnTo>
                    <a:pt x="47" y="14"/>
                  </a:lnTo>
                  <a:lnTo>
                    <a:pt x="50" y="12"/>
                  </a:lnTo>
                  <a:lnTo>
                    <a:pt x="55" y="11"/>
                  </a:lnTo>
                  <a:lnTo>
                    <a:pt x="60" y="10"/>
                  </a:lnTo>
                  <a:close/>
                  <a:moveTo>
                    <a:pt x="37" y="155"/>
                  </a:moveTo>
                  <a:lnTo>
                    <a:pt x="47" y="157"/>
                  </a:lnTo>
                  <a:lnTo>
                    <a:pt x="57" y="158"/>
                  </a:lnTo>
                  <a:lnTo>
                    <a:pt x="105" y="159"/>
                  </a:lnTo>
                  <a:lnTo>
                    <a:pt x="110" y="160"/>
                  </a:lnTo>
                  <a:lnTo>
                    <a:pt x="114" y="161"/>
                  </a:lnTo>
                  <a:lnTo>
                    <a:pt x="117" y="162"/>
                  </a:lnTo>
                  <a:lnTo>
                    <a:pt x="119" y="165"/>
                  </a:lnTo>
                  <a:lnTo>
                    <a:pt x="121" y="166"/>
                  </a:lnTo>
                  <a:lnTo>
                    <a:pt x="123" y="169"/>
                  </a:lnTo>
                  <a:lnTo>
                    <a:pt x="124" y="171"/>
                  </a:lnTo>
                  <a:lnTo>
                    <a:pt x="124" y="175"/>
                  </a:lnTo>
                  <a:lnTo>
                    <a:pt x="124" y="178"/>
                  </a:lnTo>
                  <a:lnTo>
                    <a:pt x="123" y="181"/>
                  </a:lnTo>
                  <a:lnTo>
                    <a:pt x="122" y="185"/>
                  </a:lnTo>
                  <a:lnTo>
                    <a:pt x="120" y="188"/>
                  </a:lnTo>
                  <a:lnTo>
                    <a:pt x="115" y="194"/>
                  </a:lnTo>
                  <a:lnTo>
                    <a:pt x="109" y="198"/>
                  </a:lnTo>
                  <a:lnTo>
                    <a:pt x="99" y="201"/>
                  </a:lnTo>
                  <a:lnTo>
                    <a:pt x="90" y="205"/>
                  </a:lnTo>
                  <a:lnTo>
                    <a:pt x="78" y="207"/>
                  </a:lnTo>
                  <a:lnTo>
                    <a:pt x="65" y="207"/>
                  </a:lnTo>
                  <a:lnTo>
                    <a:pt x="56" y="207"/>
                  </a:lnTo>
                  <a:lnTo>
                    <a:pt x="47" y="205"/>
                  </a:lnTo>
                  <a:lnTo>
                    <a:pt x="40" y="204"/>
                  </a:lnTo>
                  <a:lnTo>
                    <a:pt x="34" y="200"/>
                  </a:lnTo>
                  <a:lnTo>
                    <a:pt x="28" y="197"/>
                  </a:lnTo>
                  <a:lnTo>
                    <a:pt x="24" y="193"/>
                  </a:lnTo>
                  <a:lnTo>
                    <a:pt x="22" y="188"/>
                  </a:lnTo>
                  <a:lnTo>
                    <a:pt x="21" y="182"/>
                  </a:lnTo>
                  <a:lnTo>
                    <a:pt x="22" y="178"/>
                  </a:lnTo>
                  <a:lnTo>
                    <a:pt x="24" y="171"/>
                  </a:lnTo>
                  <a:lnTo>
                    <a:pt x="29" y="165"/>
                  </a:lnTo>
                  <a:lnTo>
                    <a:pt x="37" y="155"/>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31" name="Freeform 1091"/>
            <p:cNvSpPr>
              <a:spLocks/>
            </p:cNvSpPr>
            <p:nvPr/>
          </p:nvSpPr>
          <p:spPr bwMode="auto">
            <a:xfrm>
              <a:off x="3486151" y="3186113"/>
              <a:ext cx="74613" cy="49212"/>
            </a:xfrm>
            <a:custGeom>
              <a:avLst/>
              <a:gdLst>
                <a:gd name="T0" fmla="*/ 8326 w 233"/>
                <a:gd name="T1" fmla="*/ 2237 h 154"/>
                <a:gd name="T2" fmla="*/ 320 w 233"/>
                <a:gd name="T3" fmla="*/ 4793 h 154"/>
                <a:gd name="T4" fmla="*/ 3202 w 233"/>
                <a:gd name="T5" fmla="*/ 6391 h 154"/>
                <a:gd name="T6" fmla="*/ 5124 w 233"/>
                <a:gd name="T7" fmla="*/ 7030 h 154"/>
                <a:gd name="T8" fmla="*/ 6725 w 233"/>
                <a:gd name="T9" fmla="*/ 10865 h 154"/>
                <a:gd name="T10" fmla="*/ 6084 w 233"/>
                <a:gd name="T11" fmla="*/ 44099 h 154"/>
                <a:gd name="T12" fmla="*/ 4163 w 233"/>
                <a:gd name="T13" fmla="*/ 46656 h 154"/>
                <a:gd name="T14" fmla="*/ 320 w 233"/>
                <a:gd name="T15" fmla="*/ 47295 h 154"/>
                <a:gd name="T16" fmla="*/ 21775 w 233"/>
                <a:gd name="T17" fmla="*/ 49212 h 154"/>
                <a:gd name="T18" fmla="*/ 19534 w 233"/>
                <a:gd name="T19" fmla="*/ 47295 h 154"/>
                <a:gd name="T20" fmla="*/ 16652 w 233"/>
                <a:gd name="T21" fmla="*/ 46336 h 154"/>
                <a:gd name="T22" fmla="*/ 15051 w 233"/>
                <a:gd name="T23" fmla="*/ 43460 h 154"/>
                <a:gd name="T24" fmla="*/ 16011 w 233"/>
                <a:gd name="T25" fmla="*/ 10226 h 154"/>
                <a:gd name="T26" fmla="*/ 20174 w 233"/>
                <a:gd name="T27" fmla="*/ 7350 h 154"/>
                <a:gd name="T28" fmla="*/ 24658 w 233"/>
                <a:gd name="T29" fmla="*/ 5752 h 154"/>
                <a:gd name="T30" fmla="*/ 29141 w 233"/>
                <a:gd name="T31" fmla="*/ 6391 h 154"/>
                <a:gd name="T32" fmla="*/ 31703 w 233"/>
                <a:gd name="T33" fmla="*/ 9267 h 154"/>
                <a:gd name="T34" fmla="*/ 32983 w 233"/>
                <a:gd name="T35" fmla="*/ 14700 h 154"/>
                <a:gd name="T36" fmla="*/ 32663 w 233"/>
                <a:gd name="T37" fmla="*/ 44099 h 154"/>
                <a:gd name="T38" fmla="*/ 30422 w 233"/>
                <a:gd name="T39" fmla="*/ 46656 h 154"/>
                <a:gd name="T40" fmla="*/ 26259 w 233"/>
                <a:gd name="T41" fmla="*/ 47295 h 154"/>
                <a:gd name="T42" fmla="*/ 48675 w 233"/>
                <a:gd name="T43" fmla="*/ 47295 h 154"/>
                <a:gd name="T44" fmla="*/ 44832 w 233"/>
                <a:gd name="T45" fmla="*/ 46975 h 154"/>
                <a:gd name="T46" fmla="*/ 42270 w 233"/>
                <a:gd name="T47" fmla="*/ 44419 h 154"/>
                <a:gd name="T48" fmla="*/ 41309 w 233"/>
                <a:gd name="T49" fmla="*/ 39306 h 154"/>
                <a:gd name="T50" fmla="*/ 43871 w 233"/>
                <a:gd name="T51" fmla="*/ 8948 h 154"/>
                <a:gd name="T52" fmla="*/ 47394 w 233"/>
                <a:gd name="T53" fmla="*/ 6391 h 154"/>
                <a:gd name="T54" fmla="*/ 52197 w 233"/>
                <a:gd name="T55" fmla="*/ 5752 h 154"/>
                <a:gd name="T56" fmla="*/ 56360 w 233"/>
                <a:gd name="T57" fmla="*/ 6711 h 154"/>
                <a:gd name="T58" fmla="*/ 58922 w 233"/>
                <a:gd name="T59" fmla="*/ 10226 h 154"/>
                <a:gd name="T60" fmla="*/ 59242 w 233"/>
                <a:gd name="T61" fmla="*/ 41862 h 154"/>
                <a:gd name="T62" fmla="*/ 58922 w 233"/>
                <a:gd name="T63" fmla="*/ 44419 h 154"/>
                <a:gd name="T64" fmla="*/ 56360 w 233"/>
                <a:gd name="T65" fmla="*/ 46975 h 154"/>
                <a:gd name="T66" fmla="*/ 52838 w 233"/>
                <a:gd name="T67" fmla="*/ 47295 h 154"/>
                <a:gd name="T68" fmla="*/ 74613 w 233"/>
                <a:gd name="T69" fmla="*/ 47295 h 154"/>
                <a:gd name="T70" fmla="*/ 70130 w 233"/>
                <a:gd name="T71" fmla="*/ 46656 h 154"/>
                <a:gd name="T72" fmla="*/ 67888 w 233"/>
                <a:gd name="T73" fmla="*/ 44419 h 154"/>
                <a:gd name="T74" fmla="*/ 67568 w 233"/>
                <a:gd name="T75" fmla="*/ 15978 h 154"/>
                <a:gd name="T76" fmla="*/ 66287 w 233"/>
                <a:gd name="T77" fmla="*/ 7350 h 154"/>
                <a:gd name="T78" fmla="*/ 63085 w 233"/>
                <a:gd name="T79" fmla="*/ 2556 h 154"/>
                <a:gd name="T80" fmla="*/ 57961 w 233"/>
                <a:gd name="T81" fmla="*/ 320 h 154"/>
                <a:gd name="T82" fmla="*/ 52197 w 233"/>
                <a:gd name="T83" fmla="*/ 639 h 154"/>
                <a:gd name="T84" fmla="*/ 45793 w 233"/>
                <a:gd name="T85" fmla="*/ 3515 h 154"/>
                <a:gd name="T86" fmla="*/ 40349 w 233"/>
                <a:gd name="T87" fmla="*/ 8948 h 154"/>
                <a:gd name="T88" fmla="*/ 37787 w 233"/>
                <a:gd name="T89" fmla="*/ 3515 h 154"/>
                <a:gd name="T90" fmla="*/ 33304 w 233"/>
                <a:gd name="T91" fmla="*/ 639 h 154"/>
                <a:gd name="T92" fmla="*/ 28180 w 233"/>
                <a:gd name="T93" fmla="*/ 0 h 154"/>
                <a:gd name="T94" fmla="*/ 24017 w 233"/>
                <a:gd name="T95" fmla="*/ 1278 h 154"/>
                <a:gd name="T96" fmla="*/ 14730 w 233"/>
                <a:gd name="T97" fmla="*/ 7989 h 1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3" h="154">
                  <a:moveTo>
                    <a:pt x="44" y="0"/>
                  </a:moveTo>
                  <a:lnTo>
                    <a:pt x="38" y="2"/>
                  </a:lnTo>
                  <a:lnTo>
                    <a:pt x="26" y="7"/>
                  </a:lnTo>
                  <a:lnTo>
                    <a:pt x="17" y="10"/>
                  </a:lnTo>
                  <a:lnTo>
                    <a:pt x="9" y="12"/>
                  </a:lnTo>
                  <a:lnTo>
                    <a:pt x="1" y="15"/>
                  </a:lnTo>
                  <a:lnTo>
                    <a:pt x="1" y="21"/>
                  </a:lnTo>
                  <a:lnTo>
                    <a:pt x="6" y="20"/>
                  </a:lnTo>
                  <a:lnTo>
                    <a:pt x="10" y="20"/>
                  </a:lnTo>
                  <a:lnTo>
                    <a:pt x="13" y="20"/>
                  </a:lnTo>
                  <a:lnTo>
                    <a:pt x="15" y="20"/>
                  </a:lnTo>
                  <a:lnTo>
                    <a:pt x="16" y="22"/>
                  </a:lnTo>
                  <a:lnTo>
                    <a:pt x="18" y="23"/>
                  </a:lnTo>
                  <a:lnTo>
                    <a:pt x="20" y="28"/>
                  </a:lnTo>
                  <a:lnTo>
                    <a:pt x="21" y="34"/>
                  </a:lnTo>
                  <a:lnTo>
                    <a:pt x="21" y="130"/>
                  </a:lnTo>
                  <a:lnTo>
                    <a:pt x="20" y="135"/>
                  </a:lnTo>
                  <a:lnTo>
                    <a:pt x="19" y="138"/>
                  </a:lnTo>
                  <a:lnTo>
                    <a:pt x="18" y="141"/>
                  </a:lnTo>
                  <a:lnTo>
                    <a:pt x="16" y="144"/>
                  </a:lnTo>
                  <a:lnTo>
                    <a:pt x="13" y="146"/>
                  </a:lnTo>
                  <a:lnTo>
                    <a:pt x="9" y="147"/>
                  </a:lnTo>
                  <a:lnTo>
                    <a:pt x="5" y="148"/>
                  </a:lnTo>
                  <a:lnTo>
                    <a:pt x="1" y="148"/>
                  </a:lnTo>
                  <a:lnTo>
                    <a:pt x="0" y="148"/>
                  </a:lnTo>
                  <a:lnTo>
                    <a:pt x="0" y="154"/>
                  </a:lnTo>
                  <a:lnTo>
                    <a:pt x="68" y="154"/>
                  </a:lnTo>
                  <a:lnTo>
                    <a:pt x="68" y="148"/>
                  </a:lnTo>
                  <a:lnTo>
                    <a:pt x="66" y="148"/>
                  </a:lnTo>
                  <a:lnTo>
                    <a:pt x="61" y="148"/>
                  </a:lnTo>
                  <a:lnTo>
                    <a:pt x="57" y="147"/>
                  </a:lnTo>
                  <a:lnTo>
                    <a:pt x="54" y="146"/>
                  </a:lnTo>
                  <a:lnTo>
                    <a:pt x="52" y="145"/>
                  </a:lnTo>
                  <a:lnTo>
                    <a:pt x="50" y="142"/>
                  </a:lnTo>
                  <a:lnTo>
                    <a:pt x="48" y="139"/>
                  </a:lnTo>
                  <a:lnTo>
                    <a:pt x="47" y="136"/>
                  </a:lnTo>
                  <a:lnTo>
                    <a:pt x="47" y="132"/>
                  </a:lnTo>
                  <a:lnTo>
                    <a:pt x="47" y="37"/>
                  </a:lnTo>
                  <a:lnTo>
                    <a:pt x="50" y="32"/>
                  </a:lnTo>
                  <a:lnTo>
                    <a:pt x="54" y="29"/>
                  </a:lnTo>
                  <a:lnTo>
                    <a:pt x="58" y="25"/>
                  </a:lnTo>
                  <a:lnTo>
                    <a:pt x="63" y="23"/>
                  </a:lnTo>
                  <a:lnTo>
                    <a:pt x="67" y="21"/>
                  </a:lnTo>
                  <a:lnTo>
                    <a:pt x="72" y="19"/>
                  </a:lnTo>
                  <a:lnTo>
                    <a:pt x="77" y="18"/>
                  </a:lnTo>
                  <a:lnTo>
                    <a:pt x="82" y="18"/>
                  </a:lnTo>
                  <a:lnTo>
                    <a:pt x="87" y="19"/>
                  </a:lnTo>
                  <a:lnTo>
                    <a:pt x="91" y="20"/>
                  </a:lnTo>
                  <a:lnTo>
                    <a:pt x="94" y="22"/>
                  </a:lnTo>
                  <a:lnTo>
                    <a:pt x="97" y="25"/>
                  </a:lnTo>
                  <a:lnTo>
                    <a:pt x="99" y="29"/>
                  </a:lnTo>
                  <a:lnTo>
                    <a:pt x="101" y="33"/>
                  </a:lnTo>
                  <a:lnTo>
                    <a:pt x="102" y="39"/>
                  </a:lnTo>
                  <a:lnTo>
                    <a:pt x="103" y="46"/>
                  </a:lnTo>
                  <a:lnTo>
                    <a:pt x="103" y="130"/>
                  </a:lnTo>
                  <a:lnTo>
                    <a:pt x="102" y="135"/>
                  </a:lnTo>
                  <a:lnTo>
                    <a:pt x="102" y="138"/>
                  </a:lnTo>
                  <a:lnTo>
                    <a:pt x="100" y="141"/>
                  </a:lnTo>
                  <a:lnTo>
                    <a:pt x="98" y="145"/>
                  </a:lnTo>
                  <a:lnTo>
                    <a:pt x="95" y="146"/>
                  </a:lnTo>
                  <a:lnTo>
                    <a:pt x="92" y="147"/>
                  </a:lnTo>
                  <a:lnTo>
                    <a:pt x="87" y="148"/>
                  </a:lnTo>
                  <a:lnTo>
                    <a:pt x="82" y="148"/>
                  </a:lnTo>
                  <a:lnTo>
                    <a:pt x="82" y="154"/>
                  </a:lnTo>
                  <a:lnTo>
                    <a:pt x="152" y="154"/>
                  </a:lnTo>
                  <a:lnTo>
                    <a:pt x="152" y="148"/>
                  </a:lnTo>
                  <a:lnTo>
                    <a:pt x="149" y="148"/>
                  </a:lnTo>
                  <a:lnTo>
                    <a:pt x="144" y="148"/>
                  </a:lnTo>
                  <a:lnTo>
                    <a:pt x="140" y="147"/>
                  </a:lnTo>
                  <a:lnTo>
                    <a:pt x="137" y="145"/>
                  </a:lnTo>
                  <a:lnTo>
                    <a:pt x="134" y="142"/>
                  </a:lnTo>
                  <a:lnTo>
                    <a:pt x="132" y="139"/>
                  </a:lnTo>
                  <a:lnTo>
                    <a:pt x="130" y="135"/>
                  </a:lnTo>
                  <a:lnTo>
                    <a:pt x="129" y="130"/>
                  </a:lnTo>
                  <a:lnTo>
                    <a:pt x="129" y="123"/>
                  </a:lnTo>
                  <a:lnTo>
                    <a:pt x="129" y="38"/>
                  </a:lnTo>
                  <a:lnTo>
                    <a:pt x="133" y="32"/>
                  </a:lnTo>
                  <a:lnTo>
                    <a:pt x="137" y="28"/>
                  </a:lnTo>
                  <a:lnTo>
                    <a:pt x="140" y="24"/>
                  </a:lnTo>
                  <a:lnTo>
                    <a:pt x="144" y="22"/>
                  </a:lnTo>
                  <a:lnTo>
                    <a:pt x="148" y="20"/>
                  </a:lnTo>
                  <a:lnTo>
                    <a:pt x="153" y="19"/>
                  </a:lnTo>
                  <a:lnTo>
                    <a:pt x="158" y="18"/>
                  </a:lnTo>
                  <a:lnTo>
                    <a:pt x="163" y="18"/>
                  </a:lnTo>
                  <a:lnTo>
                    <a:pt x="168" y="18"/>
                  </a:lnTo>
                  <a:lnTo>
                    <a:pt x="173" y="19"/>
                  </a:lnTo>
                  <a:lnTo>
                    <a:pt x="176" y="21"/>
                  </a:lnTo>
                  <a:lnTo>
                    <a:pt x="180" y="24"/>
                  </a:lnTo>
                  <a:lnTo>
                    <a:pt x="182" y="28"/>
                  </a:lnTo>
                  <a:lnTo>
                    <a:pt x="184" y="32"/>
                  </a:lnTo>
                  <a:lnTo>
                    <a:pt x="185" y="38"/>
                  </a:lnTo>
                  <a:lnTo>
                    <a:pt x="185" y="44"/>
                  </a:lnTo>
                  <a:lnTo>
                    <a:pt x="185" y="131"/>
                  </a:lnTo>
                  <a:lnTo>
                    <a:pt x="185" y="133"/>
                  </a:lnTo>
                  <a:lnTo>
                    <a:pt x="185" y="137"/>
                  </a:lnTo>
                  <a:lnTo>
                    <a:pt x="184" y="139"/>
                  </a:lnTo>
                  <a:lnTo>
                    <a:pt x="183" y="141"/>
                  </a:lnTo>
                  <a:lnTo>
                    <a:pt x="181" y="144"/>
                  </a:lnTo>
                  <a:lnTo>
                    <a:pt x="176" y="147"/>
                  </a:lnTo>
                  <a:lnTo>
                    <a:pt x="169" y="148"/>
                  </a:lnTo>
                  <a:lnTo>
                    <a:pt x="167" y="148"/>
                  </a:lnTo>
                  <a:lnTo>
                    <a:pt x="165" y="148"/>
                  </a:lnTo>
                  <a:lnTo>
                    <a:pt x="165" y="154"/>
                  </a:lnTo>
                  <a:lnTo>
                    <a:pt x="233" y="154"/>
                  </a:lnTo>
                  <a:lnTo>
                    <a:pt x="233" y="148"/>
                  </a:lnTo>
                  <a:lnTo>
                    <a:pt x="228" y="148"/>
                  </a:lnTo>
                  <a:lnTo>
                    <a:pt x="222" y="147"/>
                  </a:lnTo>
                  <a:lnTo>
                    <a:pt x="219" y="146"/>
                  </a:lnTo>
                  <a:lnTo>
                    <a:pt x="216" y="145"/>
                  </a:lnTo>
                  <a:lnTo>
                    <a:pt x="214" y="142"/>
                  </a:lnTo>
                  <a:lnTo>
                    <a:pt x="212" y="139"/>
                  </a:lnTo>
                  <a:lnTo>
                    <a:pt x="212" y="136"/>
                  </a:lnTo>
                  <a:lnTo>
                    <a:pt x="211" y="132"/>
                  </a:lnTo>
                  <a:lnTo>
                    <a:pt x="211" y="50"/>
                  </a:lnTo>
                  <a:lnTo>
                    <a:pt x="211" y="41"/>
                  </a:lnTo>
                  <a:lnTo>
                    <a:pt x="209" y="31"/>
                  </a:lnTo>
                  <a:lnTo>
                    <a:pt x="207" y="23"/>
                  </a:lnTo>
                  <a:lnTo>
                    <a:pt x="204" y="18"/>
                  </a:lnTo>
                  <a:lnTo>
                    <a:pt x="201" y="12"/>
                  </a:lnTo>
                  <a:lnTo>
                    <a:pt x="197" y="8"/>
                  </a:lnTo>
                  <a:lnTo>
                    <a:pt x="193" y="4"/>
                  </a:lnTo>
                  <a:lnTo>
                    <a:pt x="187" y="2"/>
                  </a:lnTo>
                  <a:lnTo>
                    <a:pt x="181" y="1"/>
                  </a:lnTo>
                  <a:lnTo>
                    <a:pt x="175" y="0"/>
                  </a:lnTo>
                  <a:lnTo>
                    <a:pt x="169" y="1"/>
                  </a:lnTo>
                  <a:lnTo>
                    <a:pt x="163" y="2"/>
                  </a:lnTo>
                  <a:lnTo>
                    <a:pt x="157" y="4"/>
                  </a:lnTo>
                  <a:lnTo>
                    <a:pt x="149" y="7"/>
                  </a:lnTo>
                  <a:lnTo>
                    <a:pt x="143" y="11"/>
                  </a:lnTo>
                  <a:lnTo>
                    <a:pt x="137" y="15"/>
                  </a:lnTo>
                  <a:lnTo>
                    <a:pt x="132" y="21"/>
                  </a:lnTo>
                  <a:lnTo>
                    <a:pt x="126" y="28"/>
                  </a:lnTo>
                  <a:lnTo>
                    <a:pt x="124" y="21"/>
                  </a:lnTo>
                  <a:lnTo>
                    <a:pt x="121" y="15"/>
                  </a:lnTo>
                  <a:lnTo>
                    <a:pt x="118" y="11"/>
                  </a:lnTo>
                  <a:lnTo>
                    <a:pt x="114" y="7"/>
                  </a:lnTo>
                  <a:lnTo>
                    <a:pt x="109" y="4"/>
                  </a:lnTo>
                  <a:lnTo>
                    <a:pt x="104" y="2"/>
                  </a:lnTo>
                  <a:lnTo>
                    <a:pt x="99" y="1"/>
                  </a:lnTo>
                  <a:lnTo>
                    <a:pt x="93" y="0"/>
                  </a:lnTo>
                  <a:lnTo>
                    <a:pt x="88" y="0"/>
                  </a:lnTo>
                  <a:lnTo>
                    <a:pt x="84" y="1"/>
                  </a:lnTo>
                  <a:lnTo>
                    <a:pt x="80" y="2"/>
                  </a:lnTo>
                  <a:lnTo>
                    <a:pt x="75" y="4"/>
                  </a:lnTo>
                  <a:lnTo>
                    <a:pt x="63" y="11"/>
                  </a:lnTo>
                  <a:lnTo>
                    <a:pt x="49" y="23"/>
                  </a:lnTo>
                  <a:lnTo>
                    <a:pt x="46" y="25"/>
                  </a:lnTo>
                  <a:lnTo>
                    <a:pt x="46" y="1"/>
                  </a:lnTo>
                  <a:lnTo>
                    <a:pt x="44"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32" name="Freeform 1092"/>
            <p:cNvSpPr>
              <a:spLocks noEditPoints="1"/>
            </p:cNvSpPr>
            <p:nvPr/>
          </p:nvSpPr>
          <p:spPr bwMode="auto">
            <a:xfrm>
              <a:off x="3563938" y="3186113"/>
              <a:ext cx="38100" cy="49212"/>
            </a:xfrm>
            <a:custGeom>
              <a:avLst/>
              <a:gdLst>
                <a:gd name="T0" fmla="*/ 35932 w 123"/>
                <a:gd name="T1" fmla="*/ 15046 h 157"/>
                <a:gd name="T2" fmla="*/ 33454 w 123"/>
                <a:gd name="T3" fmla="*/ 7523 h 157"/>
                <a:gd name="T4" fmla="*/ 30356 w 123"/>
                <a:gd name="T5" fmla="*/ 3761 h 157"/>
                <a:gd name="T6" fmla="*/ 27878 w 123"/>
                <a:gd name="T7" fmla="*/ 2194 h 157"/>
                <a:gd name="T8" fmla="*/ 23541 w 123"/>
                <a:gd name="T9" fmla="*/ 313 h 157"/>
                <a:gd name="T10" fmla="*/ 17656 w 123"/>
                <a:gd name="T11" fmla="*/ 313 h 157"/>
                <a:gd name="T12" fmla="*/ 13629 w 123"/>
                <a:gd name="T13" fmla="*/ 940 h 157"/>
                <a:gd name="T14" fmla="*/ 10222 w 123"/>
                <a:gd name="T15" fmla="*/ 2821 h 157"/>
                <a:gd name="T16" fmla="*/ 7124 w 123"/>
                <a:gd name="T17" fmla="*/ 5642 h 157"/>
                <a:gd name="T18" fmla="*/ 4337 w 123"/>
                <a:gd name="T19" fmla="*/ 9090 h 157"/>
                <a:gd name="T20" fmla="*/ 2168 w 123"/>
                <a:gd name="T21" fmla="*/ 12852 h 157"/>
                <a:gd name="T22" fmla="*/ 929 w 123"/>
                <a:gd name="T23" fmla="*/ 17867 h 157"/>
                <a:gd name="T24" fmla="*/ 0 w 123"/>
                <a:gd name="T25" fmla="*/ 22882 h 157"/>
                <a:gd name="T26" fmla="*/ 0 w 123"/>
                <a:gd name="T27" fmla="*/ 28211 h 157"/>
                <a:gd name="T28" fmla="*/ 620 w 123"/>
                <a:gd name="T29" fmla="*/ 33226 h 157"/>
                <a:gd name="T30" fmla="*/ 1859 w 123"/>
                <a:gd name="T31" fmla="*/ 37614 h 157"/>
                <a:gd name="T32" fmla="*/ 3717 w 123"/>
                <a:gd name="T33" fmla="*/ 41062 h 157"/>
                <a:gd name="T34" fmla="*/ 5885 w 123"/>
                <a:gd name="T35" fmla="*/ 44197 h 157"/>
                <a:gd name="T36" fmla="*/ 8983 w 123"/>
                <a:gd name="T37" fmla="*/ 46704 h 157"/>
                <a:gd name="T38" fmla="*/ 12080 w 123"/>
                <a:gd name="T39" fmla="*/ 48585 h 157"/>
                <a:gd name="T40" fmla="*/ 15798 w 123"/>
                <a:gd name="T41" fmla="*/ 49212 h 157"/>
                <a:gd name="T42" fmla="*/ 21373 w 123"/>
                <a:gd name="T43" fmla="*/ 49212 h 157"/>
                <a:gd name="T44" fmla="*/ 27259 w 123"/>
                <a:gd name="T45" fmla="*/ 46704 h 157"/>
                <a:gd name="T46" fmla="*/ 32524 w 123"/>
                <a:gd name="T47" fmla="*/ 42316 h 157"/>
                <a:gd name="T48" fmla="*/ 36551 w 123"/>
                <a:gd name="T49" fmla="*/ 35420 h 157"/>
                <a:gd name="T50" fmla="*/ 36551 w 123"/>
                <a:gd name="T51" fmla="*/ 31032 h 157"/>
                <a:gd name="T52" fmla="*/ 33454 w 123"/>
                <a:gd name="T53" fmla="*/ 36047 h 157"/>
                <a:gd name="T54" fmla="*/ 29737 w 123"/>
                <a:gd name="T55" fmla="*/ 39495 h 157"/>
                <a:gd name="T56" fmla="*/ 26020 w 123"/>
                <a:gd name="T57" fmla="*/ 41376 h 157"/>
                <a:gd name="T58" fmla="*/ 21993 w 123"/>
                <a:gd name="T59" fmla="*/ 41689 h 157"/>
                <a:gd name="T60" fmla="*/ 18895 w 123"/>
                <a:gd name="T61" fmla="*/ 41376 h 157"/>
                <a:gd name="T62" fmla="*/ 15798 w 123"/>
                <a:gd name="T63" fmla="*/ 40435 h 157"/>
                <a:gd name="T64" fmla="*/ 13320 w 123"/>
                <a:gd name="T65" fmla="*/ 38555 h 157"/>
                <a:gd name="T66" fmla="*/ 11461 w 123"/>
                <a:gd name="T67" fmla="*/ 36360 h 157"/>
                <a:gd name="T68" fmla="*/ 8363 w 123"/>
                <a:gd name="T69" fmla="*/ 28838 h 157"/>
                <a:gd name="T70" fmla="*/ 6505 w 123"/>
                <a:gd name="T71" fmla="*/ 19121 h 157"/>
                <a:gd name="T72" fmla="*/ 7124 w 123"/>
                <a:gd name="T73" fmla="*/ 15673 h 157"/>
                <a:gd name="T74" fmla="*/ 8363 w 123"/>
                <a:gd name="T75" fmla="*/ 10344 h 157"/>
                <a:gd name="T76" fmla="*/ 10532 w 123"/>
                <a:gd name="T77" fmla="*/ 6896 h 157"/>
                <a:gd name="T78" fmla="*/ 13629 w 123"/>
                <a:gd name="T79" fmla="*/ 4388 h 157"/>
                <a:gd name="T80" fmla="*/ 17346 w 123"/>
                <a:gd name="T81" fmla="*/ 3761 h 157"/>
                <a:gd name="T82" fmla="*/ 21063 w 123"/>
                <a:gd name="T83" fmla="*/ 4388 h 157"/>
                <a:gd name="T84" fmla="*/ 23541 w 123"/>
                <a:gd name="T85" fmla="*/ 6269 h 157"/>
                <a:gd name="T86" fmla="*/ 25090 w 123"/>
                <a:gd name="T87" fmla="*/ 9717 h 157"/>
                <a:gd name="T88" fmla="*/ 26329 w 123"/>
                <a:gd name="T89" fmla="*/ 14732 h 157"/>
                <a:gd name="T90" fmla="*/ 7124 w 123"/>
                <a:gd name="T91" fmla="*/ 15673 h 15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23" h="157">
                  <a:moveTo>
                    <a:pt x="117" y="61"/>
                  </a:moveTo>
                  <a:lnTo>
                    <a:pt x="116" y="48"/>
                  </a:lnTo>
                  <a:lnTo>
                    <a:pt x="112" y="35"/>
                  </a:lnTo>
                  <a:lnTo>
                    <a:pt x="108" y="24"/>
                  </a:lnTo>
                  <a:lnTo>
                    <a:pt x="102" y="17"/>
                  </a:lnTo>
                  <a:lnTo>
                    <a:pt x="98" y="12"/>
                  </a:lnTo>
                  <a:lnTo>
                    <a:pt x="94" y="9"/>
                  </a:lnTo>
                  <a:lnTo>
                    <a:pt x="90" y="7"/>
                  </a:lnTo>
                  <a:lnTo>
                    <a:pt x="85" y="4"/>
                  </a:lnTo>
                  <a:lnTo>
                    <a:pt x="76" y="1"/>
                  </a:lnTo>
                  <a:lnTo>
                    <a:pt x="65" y="0"/>
                  </a:lnTo>
                  <a:lnTo>
                    <a:pt x="57" y="1"/>
                  </a:lnTo>
                  <a:lnTo>
                    <a:pt x="51" y="2"/>
                  </a:lnTo>
                  <a:lnTo>
                    <a:pt x="44" y="3"/>
                  </a:lnTo>
                  <a:lnTo>
                    <a:pt x="38" y="7"/>
                  </a:lnTo>
                  <a:lnTo>
                    <a:pt x="33" y="9"/>
                  </a:lnTo>
                  <a:lnTo>
                    <a:pt x="28" y="13"/>
                  </a:lnTo>
                  <a:lnTo>
                    <a:pt x="23" y="18"/>
                  </a:lnTo>
                  <a:lnTo>
                    <a:pt x="18" y="23"/>
                  </a:lnTo>
                  <a:lnTo>
                    <a:pt x="14" y="29"/>
                  </a:lnTo>
                  <a:lnTo>
                    <a:pt x="10" y="34"/>
                  </a:lnTo>
                  <a:lnTo>
                    <a:pt x="7" y="41"/>
                  </a:lnTo>
                  <a:lnTo>
                    <a:pt x="5" y="49"/>
                  </a:lnTo>
                  <a:lnTo>
                    <a:pt x="3" y="57"/>
                  </a:lnTo>
                  <a:lnTo>
                    <a:pt x="1" y="64"/>
                  </a:lnTo>
                  <a:lnTo>
                    <a:pt x="0" y="73"/>
                  </a:lnTo>
                  <a:lnTo>
                    <a:pt x="0" y="82"/>
                  </a:lnTo>
                  <a:lnTo>
                    <a:pt x="0" y="90"/>
                  </a:lnTo>
                  <a:lnTo>
                    <a:pt x="1" y="99"/>
                  </a:lnTo>
                  <a:lnTo>
                    <a:pt x="2" y="106"/>
                  </a:lnTo>
                  <a:lnTo>
                    <a:pt x="4" y="113"/>
                  </a:lnTo>
                  <a:lnTo>
                    <a:pt x="6" y="120"/>
                  </a:lnTo>
                  <a:lnTo>
                    <a:pt x="9" y="126"/>
                  </a:lnTo>
                  <a:lnTo>
                    <a:pt x="12" y="131"/>
                  </a:lnTo>
                  <a:lnTo>
                    <a:pt x="15" y="137"/>
                  </a:lnTo>
                  <a:lnTo>
                    <a:pt x="19" y="141"/>
                  </a:lnTo>
                  <a:lnTo>
                    <a:pt x="25" y="146"/>
                  </a:lnTo>
                  <a:lnTo>
                    <a:pt x="29" y="149"/>
                  </a:lnTo>
                  <a:lnTo>
                    <a:pt x="34" y="152"/>
                  </a:lnTo>
                  <a:lnTo>
                    <a:pt x="39" y="155"/>
                  </a:lnTo>
                  <a:lnTo>
                    <a:pt x="45" y="156"/>
                  </a:lnTo>
                  <a:lnTo>
                    <a:pt x="51" y="157"/>
                  </a:lnTo>
                  <a:lnTo>
                    <a:pt x="57" y="157"/>
                  </a:lnTo>
                  <a:lnTo>
                    <a:pt x="69" y="157"/>
                  </a:lnTo>
                  <a:lnTo>
                    <a:pt x="79" y="154"/>
                  </a:lnTo>
                  <a:lnTo>
                    <a:pt x="88" y="149"/>
                  </a:lnTo>
                  <a:lnTo>
                    <a:pt x="96" y="142"/>
                  </a:lnTo>
                  <a:lnTo>
                    <a:pt x="105" y="135"/>
                  </a:lnTo>
                  <a:lnTo>
                    <a:pt x="112" y="125"/>
                  </a:lnTo>
                  <a:lnTo>
                    <a:pt x="118" y="113"/>
                  </a:lnTo>
                  <a:lnTo>
                    <a:pt x="123" y="101"/>
                  </a:lnTo>
                  <a:lnTo>
                    <a:pt x="118" y="99"/>
                  </a:lnTo>
                  <a:lnTo>
                    <a:pt x="113" y="107"/>
                  </a:lnTo>
                  <a:lnTo>
                    <a:pt x="108" y="115"/>
                  </a:lnTo>
                  <a:lnTo>
                    <a:pt x="103" y="121"/>
                  </a:lnTo>
                  <a:lnTo>
                    <a:pt x="96" y="126"/>
                  </a:lnTo>
                  <a:lnTo>
                    <a:pt x="90" y="129"/>
                  </a:lnTo>
                  <a:lnTo>
                    <a:pt x="84" y="132"/>
                  </a:lnTo>
                  <a:lnTo>
                    <a:pt x="78" y="133"/>
                  </a:lnTo>
                  <a:lnTo>
                    <a:pt x="71" y="133"/>
                  </a:lnTo>
                  <a:lnTo>
                    <a:pt x="66" y="133"/>
                  </a:lnTo>
                  <a:lnTo>
                    <a:pt x="61" y="132"/>
                  </a:lnTo>
                  <a:lnTo>
                    <a:pt x="55" y="131"/>
                  </a:lnTo>
                  <a:lnTo>
                    <a:pt x="51" y="129"/>
                  </a:lnTo>
                  <a:lnTo>
                    <a:pt x="47" y="127"/>
                  </a:lnTo>
                  <a:lnTo>
                    <a:pt x="43" y="123"/>
                  </a:lnTo>
                  <a:lnTo>
                    <a:pt x="40" y="120"/>
                  </a:lnTo>
                  <a:lnTo>
                    <a:pt x="37" y="116"/>
                  </a:lnTo>
                  <a:lnTo>
                    <a:pt x="31" y="106"/>
                  </a:lnTo>
                  <a:lnTo>
                    <a:pt x="27" y="92"/>
                  </a:lnTo>
                  <a:lnTo>
                    <a:pt x="24" y="78"/>
                  </a:lnTo>
                  <a:lnTo>
                    <a:pt x="21" y="61"/>
                  </a:lnTo>
                  <a:lnTo>
                    <a:pt x="117" y="61"/>
                  </a:lnTo>
                  <a:close/>
                  <a:moveTo>
                    <a:pt x="23" y="50"/>
                  </a:moveTo>
                  <a:lnTo>
                    <a:pt x="25" y="41"/>
                  </a:lnTo>
                  <a:lnTo>
                    <a:pt x="27" y="33"/>
                  </a:lnTo>
                  <a:lnTo>
                    <a:pt x="30" y="27"/>
                  </a:lnTo>
                  <a:lnTo>
                    <a:pt x="34" y="22"/>
                  </a:lnTo>
                  <a:lnTo>
                    <a:pt x="39" y="18"/>
                  </a:lnTo>
                  <a:lnTo>
                    <a:pt x="44" y="14"/>
                  </a:lnTo>
                  <a:lnTo>
                    <a:pt x="50" y="13"/>
                  </a:lnTo>
                  <a:lnTo>
                    <a:pt x="56" y="12"/>
                  </a:lnTo>
                  <a:lnTo>
                    <a:pt x="63" y="12"/>
                  </a:lnTo>
                  <a:lnTo>
                    <a:pt x="68" y="14"/>
                  </a:lnTo>
                  <a:lnTo>
                    <a:pt x="72" y="17"/>
                  </a:lnTo>
                  <a:lnTo>
                    <a:pt x="76" y="20"/>
                  </a:lnTo>
                  <a:lnTo>
                    <a:pt x="79" y="24"/>
                  </a:lnTo>
                  <a:lnTo>
                    <a:pt x="81" y="31"/>
                  </a:lnTo>
                  <a:lnTo>
                    <a:pt x="83" y="38"/>
                  </a:lnTo>
                  <a:lnTo>
                    <a:pt x="85" y="47"/>
                  </a:lnTo>
                  <a:lnTo>
                    <a:pt x="86" y="50"/>
                  </a:lnTo>
                  <a:lnTo>
                    <a:pt x="23" y="5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33" name="Freeform 1093"/>
            <p:cNvSpPr>
              <a:spLocks/>
            </p:cNvSpPr>
            <p:nvPr/>
          </p:nvSpPr>
          <p:spPr bwMode="auto">
            <a:xfrm>
              <a:off x="3605213" y="3186113"/>
              <a:ext cx="46038" cy="49212"/>
            </a:xfrm>
            <a:custGeom>
              <a:avLst/>
              <a:gdLst>
                <a:gd name="T0" fmla="*/ 11982 w 146"/>
                <a:gd name="T1" fmla="*/ 639 h 154"/>
                <a:gd name="T2" fmla="*/ 5045 w 146"/>
                <a:gd name="T3" fmla="*/ 3196 h 154"/>
                <a:gd name="T4" fmla="*/ 0 w 146"/>
                <a:gd name="T5" fmla="*/ 4793 h 154"/>
                <a:gd name="T6" fmla="*/ 2207 w 146"/>
                <a:gd name="T7" fmla="*/ 6391 h 154"/>
                <a:gd name="T8" fmla="*/ 4099 w 146"/>
                <a:gd name="T9" fmla="*/ 6391 h 154"/>
                <a:gd name="T10" fmla="*/ 5045 w 146"/>
                <a:gd name="T11" fmla="*/ 7030 h 154"/>
                <a:gd name="T12" fmla="*/ 6307 w 146"/>
                <a:gd name="T13" fmla="*/ 8948 h 154"/>
                <a:gd name="T14" fmla="*/ 6622 w 146"/>
                <a:gd name="T15" fmla="*/ 41223 h 154"/>
                <a:gd name="T16" fmla="*/ 5991 w 146"/>
                <a:gd name="T17" fmla="*/ 44099 h 154"/>
                <a:gd name="T18" fmla="*/ 5045 w 146"/>
                <a:gd name="T19" fmla="*/ 46016 h 154"/>
                <a:gd name="T20" fmla="*/ 3153 w 146"/>
                <a:gd name="T21" fmla="*/ 46975 h 154"/>
                <a:gd name="T22" fmla="*/ 315 w 146"/>
                <a:gd name="T23" fmla="*/ 47295 h 154"/>
                <a:gd name="T24" fmla="*/ 21127 w 146"/>
                <a:gd name="T25" fmla="*/ 49212 h 154"/>
                <a:gd name="T26" fmla="*/ 19550 w 146"/>
                <a:gd name="T27" fmla="*/ 47295 h 154"/>
                <a:gd name="T28" fmla="*/ 17343 w 146"/>
                <a:gd name="T29" fmla="*/ 46656 h 154"/>
                <a:gd name="T30" fmla="*/ 15766 w 146"/>
                <a:gd name="T31" fmla="*/ 45058 h 154"/>
                <a:gd name="T32" fmla="*/ 15136 w 146"/>
                <a:gd name="T33" fmla="*/ 43460 h 154"/>
                <a:gd name="T34" fmla="*/ 14820 w 146"/>
                <a:gd name="T35" fmla="*/ 12143 h 154"/>
                <a:gd name="T36" fmla="*/ 19866 w 146"/>
                <a:gd name="T37" fmla="*/ 7350 h 154"/>
                <a:gd name="T38" fmla="*/ 24596 w 146"/>
                <a:gd name="T39" fmla="*/ 6072 h 154"/>
                <a:gd name="T40" fmla="*/ 27749 w 146"/>
                <a:gd name="T41" fmla="*/ 6391 h 154"/>
                <a:gd name="T42" fmla="*/ 29956 w 146"/>
                <a:gd name="T43" fmla="*/ 7989 h 154"/>
                <a:gd name="T44" fmla="*/ 31218 w 146"/>
                <a:gd name="T45" fmla="*/ 10545 h 154"/>
                <a:gd name="T46" fmla="*/ 31533 w 146"/>
                <a:gd name="T47" fmla="*/ 14061 h 154"/>
                <a:gd name="T48" fmla="*/ 31533 w 146"/>
                <a:gd name="T49" fmla="*/ 41862 h 154"/>
                <a:gd name="T50" fmla="*/ 30902 w 146"/>
                <a:gd name="T51" fmla="*/ 44738 h 154"/>
                <a:gd name="T52" fmla="*/ 29641 w 146"/>
                <a:gd name="T53" fmla="*/ 46336 h 154"/>
                <a:gd name="T54" fmla="*/ 27118 w 146"/>
                <a:gd name="T55" fmla="*/ 47295 h 154"/>
                <a:gd name="T56" fmla="*/ 25857 w 146"/>
                <a:gd name="T57" fmla="*/ 49212 h 154"/>
                <a:gd name="T58" fmla="*/ 46038 w 146"/>
                <a:gd name="T59" fmla="*/ 47295 h 154"/>
                <a:gd name="T60" fmla="*/ 42885 w 146"/>
                <a:gd name="T61" fmla="*/ 46975 h 154"/>
                <a:gd name="T62" fmla="*/ 41308 w 146"/>
                <a:gd name="T63" fmla="*/ 45377 h 154"/>
                <a:gd name="T64" fmla="*/ 40362 w 146"/>
                <a:gd name="T65" fmla="*/ 43780 h 154"/>
                <a:gd name="T66" fmla="*/ 40047 w 146"/>
                <a:gd name="T67" fmla="*/ 40264 h 154"/>
                <a:gd name="T68" fmla="*/ 39731 w 146"/>
                <a:gd name="T69" fmla="*/ 10865 h 154"/>
                <a:gd name="T70" fmla="*/ 38155 w 146"/>
                <a:gd name="T71" fmla="*/ 6072 h 154"/>
                <a:gd name="T72" fmla="*/ 35001 w 146"/>
                <a:gd name="T73" fmla="*/ 2556 h 154"/>
                <a:gd name="T74" fmla="*/ 30902 w 146"/>
                <a:gd name="T75" fmla="*/ 320 h 154"/>
                <a:gd name="T76" fmla="*/ 27118 w 146"/>
                <a:gd name="T77" fmla="*/ 0 h 154"/>
                <a:gd name="T78" fmla="*/ 23650 w 146"/>
                <a:gd name="T79" fmla="*/ 959 h 154"/>
                <a:gd name="T80" fmla="*/ 18920 w 146"/>
                <a:gd name="T81" fmla="*/ 4154 h 154"/>
                <a:gd name="T82" fmla="*/ 14505 w 146"/>
                <a:gd name="T83" fmla="*/ 320 h 1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6" h="154">
                  <a:moveTo>
                    <a:pt x="44" y="0"/>
                  </a:moveTo>
                  <a:lnTo>
                    <a:pt x="38" y="2"/>
                  </a:lnTo>
                  <a:lnTo>
                    <a:pt x="25" y="7"/>
                  </a:lnTo>
                  <a:lnTo>
                    <a:pt x="16" y="10"/>
                  </a:lnTo>
                  <a:lnTo>
                    <a:pt x="9" y="13"/>
                  </a:lnTo>
                  <a:lnTo>
                    <a:pt x="0" y="15"/>
                  </a:lnTo>
                  <a:lnTo>
                    <a:pt x="0" y="21"/>
                  </a:lnTo>
                  <a:lnTo>
                    <a:pt x="7" y="20"/>
                  </a:lnTo>
                  <a:lnTo>
                    <a:pt x="10" y="20"/>
                  </a:lnTo>
                  <a:lnTo>
                    <a:pt x="13" y="20"/>
                  </a:lnTo>
                  <a:lnTo>
                    <a:pt x="15" y="20"/>
                  </a:lnTo>
                  <a:lnTo>
                    <a:pt x="16" y="22"/>
                  </a:lnTo>
                  <a:lnTo>
                    <a:pt x="18" y="23"/>
                  </a:lnTo>
                  <a:lnTo>
                    <a:pt x="20" y="28"/>
                  </a:lnTo>
                  <a:lnTo>
                    <a:pt x="21" y="34"/>
                  </a:lnTo>
                  <a:lnTo>
                    <a:pt x="21" y="129"/>
                  </a:lnTo>
                  <a:lnTo>
                    <a:pt x="20" y="133"/>
                  </a:lnTo>
                  <a:lnTo>
                    <a:pt x="19" y="138"/>
                  </a:lnTo>
                  <a:lnTo>
                    <a:pt x="18" y="141"/>
                  </a:lnTo>
                  <a:lnTo>
                    <a:pt x="16" y="144"/>
                  </a:lnTo>
                  <a:lnTo>
                    <a:pt x="14" y="146"/>
                  </a:lnTo>
                  <a:lnTo>
                    <a:pt x="10" y="147"/>
                  </a:lnTo>
                  <a:lnTo>
                    <a:pt x="7" y="148"/>
                  </a:lnTo>
                  <a:lnTo>
                    <a:pt x="1" y="148"/>
                  </a:lnTo>
                  <a:lnTo>
                    <a:pt x="1" y="154"/>
                  </a:lnTo>
                  <a:lnTo>
                    <a:pt x="67" y="154"/>
                  </a:lnTo>
                  <a:lnTo>
                    <a:pt x="67" y="148"/>
                  </a:lnTo>
                  <a:lnTo>
                    <a:pt x="62" y="148"/>
                  </a:lnTo>
                  <a:lnTo>
                    <a:pt x="58" y="147"/>
                  </a:lnTo>
                  <a:lnTo>
                    <a:pt x="55" y="146"/>
                  </a:lnTo>
                  <a:lnTo>
                    <a:pt x="52" y="144"/>
                  </a:lnTo>
                  <a:lnTo>
                    <a:pt x="50" y="141"/>
                  </a:lnTo>
                  <a:lnTo>
                    <a:pt x="48" y="139"/>
                  </a:lnTo>
                  <a:lnTo>
                    <a:pt x="48" y="136"/>
                  </a:lnTo>
                  <a:lnTo>
                    <a:pt x="47" y="132"/>
                  </a:lnTo>
                  <a:lnTo>
                    <a:pt x="47" y="38"/>
                  </a:lnTo>
                  <a:lnTo>
                    <a:pt x="56" y="29"/>
                  </a:lnTo>
                  <a:lnTo>
                    <a:pt x="63" y="23"/>
                  </a:lnTo>
                  <a:lnTo>
                    <a:pt x="71" y="20"/>
                  </a:lnTo>
                  <a:lnTo>
                    <a:pt x="78" y="19"/>
                  </a:lnTo>
                  <a:lnTo>
                    <a:pt x="83" y="19"/>
                  </a:lnTo>
                  <a:lnTo>
                    <a:pt x="88" y="20"/>
                  </a:lnTo>
                  <a:lnTo>
                    <a:pt x="91" y="22"/>
                  </a:lnTo>
                  <a:lnTo>
                    <a:pt x="95" y="25"/>
                  </a:lnTo>
                  <a:lnTo>
                    <a:pt x="97" y="29"/>
                  </a:lnTo>
                  <a:lnTo>
                    <a:pt x="99" y="33"/>
                  </a:lnTo>
                  <a:lnTo>
                    <a:pt x="100" y="39"/>
                  </a:lnTo>
                  <a:lnTo>
                    <a:pt x="100" y="44"/>
                  </a:lnTo>
                  <a:lnTo>
                    <a:pt x="100" y="126"/>
                  </a:lnTo>
                  <a:lnTo>
                    <a:pt x="100" y="131"/>
                  </a:lnTo>
                  <a:lnTo>
                    <a:pt x="99" y="136"/>
                  </a:lnTo>
                  <a:lnTo>
                    <a:pt x="98" y="140"/>
                  </a:lnTo>
                  <a:lnTo>
                    <a:pt x="96" y="142"/>
                  </a:lnTo>
                  <a:lnTo>
                    <a:pt x="94" y="145"/>
                  </a:lnTo>
                  <a:lnTo>
                    <a:pt x="90" y="147"/>
                  </a:lnTo>
                  <a:lnTo>
                    <a:pt x="86" y="148"/>
                  </a:lnTo>
                  <a:lnTo>
                    <a:pt x="82" y="148"/>
                  </a:lnTo>
                  <a:lnTo>
                    <a:pt x="82" y="154"/>
                  </a:lnTo>
                  <a:lnTo>
                    <a:pt x="146" y="154"/>
                  </a:lnTo>
                  <a:lnTo>
                    <a:pt x="146" y="148"/>
                  </a:lnTo>
                  <a:lnTo>
                    <a:pt x="141" y="148"/>
                  </a:lnTo>
                  <a:lnTo>
                    <a:pt x="136" y="147"/>
                  </a:lnTo>
                  <a:lnTo>
                    <a:pt x="133" y="145"/>
                  </a:lnTo>
                  <a:lnTo>
                    <a:pt x="131" y="142"/>
                  </a:lnTo>
                  <a:lnTo>
                    <a:pt x="129" y="140"/>
                  </a:lnTo>
                  <a:lnTo>
                    <a:pt x="128" y="137"/>
                  </a:lnTo>
                  <a:lnTo>
                    <a:pt x="127" y="132"/>
                  </a:lnTo>
                  <a:lnTo>
                    <a:pt x="127" y="126"/>
                  </a:lnTo>
                  <a:lnTo>
                    <a:pt x="127" y="43"/>
                  </a:lnTo>
                  <a:lnTo>
                    <a:pt x="126" y="34"/>
                  </a:lnTo>
                  <a:lnTo>
                    <a:pt x="124" y="27"/>
                  </a:lnTo>
                  <a:lnTo>
                    <a:pt x="121" y="19"/>
                  </a:lnTo>
                  <a:lnTo>
                    <a:pt x="116" y="12"/>
                  </a:lnTo>
                  <a:lnTo>
                    <a:pt x="111" y="8"/>
                  </a:lnTo>
                  <a:lnTo>
                    <a:pt x="105" y="3"/>
                  </a:lnTo>
                  <a:lnTo>
                    <a:pt x="98" y="1"/>
                  </a:lnTo>
                  <a:lnTo>
                    <a:pt x="91" y="0"/>
                  </a:lnTo>
                  <a:lnTo>
                    <a:pt x="86" y="0"/>
                  </a:lnTo>
                  <a:lnTo>
                    <a:pt x="80" y="1"/>
                  </a:lnTo>
                  <a:lnTo>
                    <a:pt x="75" y="3"/>
                  </a:lnTo>
                  <a:lnTo>
                    <a:pt x="70" y="5"/>
                  </a:lnTo>
                  <a:lnTo>
                    <a:pt x="60" y="13"/>
                  </a:lnTo>
                  <a:lnTo>
                    <a:pt x="46" y="27"/>
                  </a:lnTo>
                  <a:lnTo>
                    <a:pt x="46" y="1"/>
                  </a:lnTo>
                  <a:lnTo>
                    <a:pt x="44"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34" name="Freeform 1094"/>
            <p:cNvSpPr>
              <a:spLocks/>
            </p:cNvSpPr>
            <p:nvPr/>
          </p:nvSpPr>
          <p:spPr bwMode="auto">
            <a:xfrm>
              <a:off x="3654426" y="3173413"/>
              <a:ext cx="25400" cy="61912"/>
            </a:xfrm>
            <a:custGeom>
              <a:avLst/>
              <a:gdLst>
                <a:gd name="T0" fmla="*/ 12547 w 83"/>
                <a:gd name="T1" fmla="*/ 0 h 197"/>
                <a:gd name="T2" fmla="*/ 10711 w 83"/>
                <a:gd name="T3" fmla="*/ 3143 h 197"/>
                <a:gd name="T4" fmla="*/ 8263 w 83"/>
                <a:gd name="T5" fmla="*/ 6914 h 197"/>
                <a:gd name="T6" fmla="*/ 6733 w 83"/>
                <a:gd name="T7" fmla="*/ 9114 h 197"/>
                <a:gd name="T8" fmla="*/ 5814 w 83"/>
                <a:gd name="T9" fmla="*/ 10371 h 197"/>
                <a:gd name="T10" fmla="*/ 3978 w 83"/>
                <a:gd name="T11" fmla="*/ 12257 h 197"/>
                <a:gd name="T12" fmla="*/ 612 w 83"/>
                <a:gd name="T13" fmla="*/ 15399 h 197"/>
                <a:gd name="T14" fmla="*/ 306 w 83"/>
                <a:gd name="T15" fmla="*/ 15399 h 197"/>
                <a:gd name="T16" fmla="*/ 0 w 83"/>
                <a:gd name="T17" fmla="*/ 15714 h 197"/>
                <a:gd name="T18" fmla="*/ 0 w 83"/>
                <a:gd name="T19" fmla="*/ 16028 h 197"/>
                <a:gd name="T20" fmla="*/ 0 w 83"/>
                <a:gd name="T21" fmla="*/ 16342 h 197"/>
                <a:gd name="T22" fmla="*/ 306 w 83"/>
                <a:gd name="T23" fmla="*/ 16971 h 197"/>
                <a:gd name="T24" fmla="*/ 5508 w 83"/>
                <a:gd name="T25" fmla="*/ 16971 h 197"/>
                <a:gd name="T26" fmla="*/ 5508 w 83"/>
                <a:gd name="T27" fmla="*/ 48712 h 197"/>
                <a:gd name="T28" fmla="*/ 5508 w 83"/>
                <a:gd name="T29" fmla="*/ 49655 h 197"/>
                <a:gd name="T30" fmla="*/ 5508 w 83"/>
                <a:gd name="T31" fmla="*/ 52484 h 197"/>
                <a:gd name="T32" fmla="*/ 6120 w 83"/>
                <a:gd name="T33" fmla="*/ 54998 h 197"/>
                <a:gd name="T34" fmla="*/ 6733 w 83"/>
                <a:gd name="T35" fmla="*/ 56884 h 197"/>
                <a:gd name="T36" fmla="*/ 7651 w 83"/>
                <a:gd name="T37" fmla="*/ 58769 h 197"/>
                <a:gd name="T38" fmla="*/ 8875 w 83"/>
                <a:gd name="T39" fmla="*/ 60026 h 197"/>
                <a:gd name="T40" fmla="*/ 10405 w 83"/>
                <a:gd name="T41" fmla="*/ 61283 h 197"/>
                <a:gd name="T42" fmla="*/ 11935 w 83"/>
                <a:gd name="T43" fmla="*/ 61598 h 197"/>
                <a:gd name="T44" fmla="*/ 14077 w 83"/>
                <a:gd name="T45" fmla="*/ 61912 h 197"/>
                <a:gd name="T46" fmla="*/ 15607 w 83"/>
                <a:gd name="T47" fmla="*/ 61912 h 197"/>
                <a:gd name="T48" fmla="*/ 17443 w 83"/>
                <a:gd name="T49" fmla="*/ 61598 h 197"/>
                <a:gd name="T50" fmla="*/ 18667 w 83"/>
                <a:gd name="T51" fmla="*/ 60969 h 197"/>
                <a:gd name="T52" fmla="*/ 20198 w 83"/>
                <a:gd name="T53" fmla="*/ 59712 h 197"/>
                <a:gd name="T54" fmla="*/ 21728 w 83"/>
                <a:gd name="T55" fmla="*/ 58769 h 197"/>
                <a:gd name="T56" fmla="*/ 22952 w 83"/>
                <a:gd name="T57" fmla="*/ 57198 h 197"/>
                <a:gd name="T58" fmla="*/ 24176 w 83"/>
                <a:gd name="T59" fmla="*/ 55627 h 197"/>
                <a:gd name="T60" fmla="*/ 25400 w 83"/>
                <a:gd name="T61" fmla="*/ 53741 h 197"/>
                <a:gd name="T62" fmla="*/ 23870 w 83"/>
                <a:gd name="T63" fmla="*/ 52798 h 197"/>
                <a:gd name="T64" fmla="*/ 22340 w 83"/>
                <a:gd name="T65" fmla="*/ 54369 h 197"/>
                <a:gd name="T66" fmla="*/ 21116 w 83"/>
                <a:gd name="T67" fmla="*/ 55627 h 197"/>
                <a:gd name="T68" fmla="*/ 19586 w 83"/>
                <a:gd name="T69" fmla="*/ 56255 h 197"/>
                <a:gd name="T70" fmla="*/ 18361 w 83"/>
                <a:gd name="T71" fmla="*/ 56255 h 197"/>
                <a:gd name="T72" fmla="*/ 17137 w 83"/>
                <a:gd name="T73" fmla="*/ 56255 h 197"/>
                <a:gd name="T74" fmla="*/ 16219 w 83"/>
                <a:gd name="T75" fmla="*/ 55941 h 197"/>
                <a:gd name="T76" fmla="*/ 15607 w 83"/>
                <a:gd name="T77" fmla="*/ 55312 h 197"/>
                <a:gd name="T78" fmla="*/ 14689 w 83"/>
                <a:gd name="T79" fmla="*/ 54369 h 197"/>
                <a:gd name="T80" fmla="*/ 14383 w 83"/>
                <a:gd name="T81" fmla="*/ 53112 h 197"/>
                <a:gd name="T82" fmla="*/ 13771 w 83"/>
                <a:gd name="T83" fmla="*/ 51855 h 197"/>
                <a:gd name="T84" fmla="*/ 13771 w 83"/>
                <a:gd name="T85" fmla="*/ 50284 h 197"/>
                <a:gd name="T86" fmla="*/ 13159 w 83"/>
                <a:gd name="T87" fmla="*/ 48084 h 197"/>
                <a:gd name="T88" fmla="*/ 13159 w 83"/>
                <a:gd name="T89" fmla="*/ 16971 h 197"/>
                <a:gd name="T90" fmla="*/ 22952 w 83"/>
                <a:gd name="T91" fmla="*/ 16971 h 197"/>
                <a:gd name="T92" fmla="*/ 22952 w 83"/>
                <a:gd name="T93" fmla="*/ 13514 h 197"/>
                <a:gd name="T94" fmla="*/ 13159 w 83"/>
                <a:gd name="T95" fmla="*/ 13514 h 197"/>
                <a:gd name="T96" fmla="*/ 13159 w 83"/>
                <a:gd name="T97" fmla="*/ 7543 h 197"/>
                <a:gd name="T98" fmla="*/ 13159 w 83"/>
                <a:gd name="T99" fmla="*/ 4714 h 197"/>
                <a:gd name="T100" fmla="*/ 13771 w 83"/>
                <a:gd name="T101" fmla="*/ 1886 h 197"/>
                <a:gd name="T102" fmla="*/ 13771 w 83"/>
                <a:gd name="T103" fmla="*/ 629 h 197"/>
                <a:gd name="T104" fmla="*/ 12547 w 83"/>
                <a:gd name="T105" fmla="*/ 0 h 1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 h="197">
                  <a:moveTo>
                    <a:pt x="41" y="0"/>
                  </a:moveTo>
                  <a:lnTo>
                    <a:pt x="35" y="10"/>
                  </a:lnTo>
                  <a:lnTo>
                    <a:pt x="27" y="22"/>
                  </a:lnTo>
                  <a:lnTo>
                    <a:pt x="22" y="29"/>
                  </a:lnTo>
                  <a:lnTo>
                    <a:pt x="19" y="33"/>
                  </a:lnTo>
                  <a:lnTo>
                    <a:pt x="13" y="39"/>
                  </a:lnTo>
                  <a:lnTo>
                    <a:pt x="2" y="49"/>
                  </a:lnTo>
                  <a:lnTo>
                    <a:pt x="1" y="49"/>
                  </a:lnTo>
                  <a:lnTo>
                    <a:pt x="0" y="50"/>
                  </a:lnTo>
                  <a:lnTo>
                    <a:pt x="0" y="51"/>
                  </a:lnTo>
                  <a:lnTo>
                    <a:pt x="0" y="52"/>
                  </a:lnTo>
                  <a:lnTo>
                    <a:pt x="1" y="54"/>
                  </a:lnTo>
                  <a:lnTo>
                    <a:pt x="18" y="54"/>
                  </a:lnTo>
                  <a:lnTo>
                    <a:pt x="18" y="155"/>
                  </a:lnTo>
                  <a:lnTo>
                    <a:pt x="18" y="158"/>
                  </a:lnTo>
                  <a:lnTo>
                    <a:pt x="18" y="167"/>
                  </a:lnTo>
                  <a:lnTo>
                    <a:pt x="20" y="175"/>
                  </a:lnTo>
                  <a:lnTo>
                    <a:pt x="22" y="181"/>
                  </a:lnTo>
                  <a:lnTo>
                    <a:pt x="25" y="187"/>
                  </a:lnTo>
                  <a:lnTo>
                    <a:pt x="29" y="191"/>
                  </a:lnTo>
                  <a:lnTo>
                    <a:pt x="34" y="195"/>
                  </a:lnTo>
                  <a:lnTo>
                    <a:pt x="39" y="196"/>
                  </a:lnTo>
                  <a:lnTo>
                    <a:pt x="46" y="197"/>
                  </a:lnTo>
                  <a:lnTo>
                    <a:pt x="51" y="197"/>
                  </a:lnTo>
                  <a:lnTo>
                    <a:pt x="57" y="196"/>
                  </a:lnTo>
                  <a:lnTo>
                    <a:pt x="61" y="194"/>
                  </a:lnTo>
                  <a:lnTo>
                    <a:pt x="66" y="190"/>
                  </a:lnTo>
                  <a:lnTo>
                    <a:pt x="71" y="187"/>
                  </a:lnTo>
                  <a:lnTo>
                    <a:pt x="75" y="182"/>
                  </a:lnTo>
                  <a:lnTo>
                    <a:pt x="79" y="177"/>
                  </a:lnTo>
                  <a:lnTo>
                    <a:pt x="83" y="171"/>
                  </a:lnTo>
                  <a:lnTo>
                    <a:pt x="78" y="168"/>
                  </a:lnTo>
                  <a:lnTo>
                    <a:pt x="73" y="173"/>
                  </a:lnTo>
                  <a:lnTo>
                    <a:pt x="69" y="177"/>
                  </a:lnTo>
                  <a:lnTo>
                    <a:pt x="64" y="179"/>
                  </a:lnTo>
                  <a:lnTo>
                    <a:pt x="60" y="179"/>
                  </a:lnTo>
                  <a:lnTo>
                    <a:pt x="56" y="179"/>
                  </a:lnTo>
                  <a:lnTo>
                    <a:pt x="53" y="178"/>
                  </a:lnTo>
                  <a:lnTo>
                    <a:pt x="51" y="176"/>
                  </a:lnTo>
                  <a:lnTo>
                    <a:pt x="48" y="173"/>
                  </a:lnTo>
                  <a:lnTo>
                    <a:pt x="47" y="169"/>
                  </a:lnTo>
                  <a:lnTo>
                    <a:pt x="45" y="165"/>
                  </a:lnTo>
                  <a:lnTo>
                    <a:pt x="45" y="160"/>
                  </a:lnTo>
                  <a:lnTo>
                    <a:pt x="43" y="153"/>
                  </a:lnTo>
                  <a:lnTo>
                    <a:pt x="43" y="54"/>
                  </a:lnTo>
                  <a:lnTo>
                    <a:pt x="75" y="54"/>
                  </a:lnTo>
                  <a:lnTo>
                    <a:pt x="75" y="43"/>
                  </a:lnTo>
                  <a:lnTo>
                    <a:pt x="43" y="43"/>
                  </a:lnTo>
                  <a:lnTo>
                    <a:pt x="43" y="24"/>
                  </a:lnTo>
                  <a:lnTo>
                    <a:pt x="43" y="15"/>
                  </a:lnTo>
                  <a:lnTo>
                    <a:pt x="45" y="6"/>
                  </a:lnTo>
                  <a:lnTo>
                    <a:pt x="45" y="2"/>
                  </a:lnTo>
                  <a:lnTo>
                    <a:pt x="41"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735" name="TextBox 28685"/>
            <p:cNvSpPr txBox="1">
              <a:spLocks noChangeArrowheads="1"/>
            </p:cNvSpPr>
            <p:nvPr/>
          </p:nvSpPr>
          <p:spPr bwMode="auto">
            <a:xfrm>
              <a:off x="1112306" y="3446463"/>
              <a:ext cx="4521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sl-SI" altLang="en-US" sz="800">
                  <a:latin typeface="Times New Roman" pitchFamily="18" charset="0"/>
                  <a:cs typeface="Times New Roman" pitchFamily="18" charset="0"/>
                </a:rPr>
                <a:t>sensor</a:t>
              </a:r>
              <a:endParaRPr lang="en-US" altLang="en-US" sz="800">
                <a:latin typeface="Times New Roman" pitchFamily="18" charset="0"/>
                <a:cs typeface="Times New Roman" pitchFamily="18" charset="0"/>
              </a:endParaRPr>
            </a:p>
          </p:txBody>
        </p:sp>
        <p:sp>
          <p:nvSpPr>
            <p:cNvPr id="27736" name="TextBox 1102"/>
            <p:cNvSpPr txBox="1">
              <a:spLocks noChangeArrowheads="1"/>
            </p:cNvSpPr>
            <p:nvPr/>
          </p:nvSpPr>
          <p:spPr bwMode="auto">
            <a:xfrm>
              <a:off x="2051720" y="5013756"/>
              <a:ext cx="4933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sl-SI" altLang="en-US" sz="800">
                  <a:latin typeface="Times New Roman" pitchFamily="18" charset="0"/>
                  <a:cs typeface="Times New Roman" pitchFamily="18" charset="0"/>
                </a:rPr>
                <a:t>reducer</a:t>
              </a:r>
              <a:endParaRPr lang="en-US" altLang="en-US" sz="800">
                <a:latin typeface="Times New Roman" pitchFamily="18" charset="0"/>
                <a:cs typeface="Times New Roman" pitchFamily="18" charset="0"/>
              </a:endParaRPr>
            </a:p>
          </p:txBody>
        </p:sp>
      </p:grpSp>
      <mc:AlternateContent xmlns:mc="http://schemas.openxmlformats.org/markup-compatibility/2006" xmlns:a14="http://schemas.microsoft.com/office/drawing/2010/main">
        <mc:Choice Requires="a14">
          <p:sp>
            <p:nvSpPr>
              <p:cNvPr id="3" name="Rectangle 2"/>
              <p:cNvSpPr/>
              <p:nvPr/>
            </p:nvSpPr>
            <p:spPr>
              <a:xfrm>
                <a:off x="899592" y="5437673"/>
                <a:ext cx="7200800" cy="1015663"/>
              </a:xfrm>
              <a:prstGeom prst="rect">
                <a:avLst/>
              </a:prstGeom>
            </p:spPr>
            <p:txBody>
              <a:bodyPr wrap="square">
                <a:spAutoFit/>
              </a:bodyPr>
              <a:lstStyle/>
              <a:p>
                <a:pPr eaLnBrk="1" hangingPunct="1"/>
                <a:r>
                  <a:rPr lang="en-US" altLang="sl-SI" sz="2000" dirty="0" smtClean="0">
                    <a:latin typeface="Arial" charset="0"/>
                    <a:cs typeface="Arial" charset="0"/>
                  </a:rPr>
                  <a:t>Using</a:t>
                </a:r>
                <a:r>
                  <a:rPr lang="en-US" altLang="sl-SI" sz="2000" dirty="0">
                    <a:latin typeface="Arial" charset="0"/>
                    <a:cs typeface="Arial" charset="0"/>
                  </a:rPr>
                  <a:t> a reducer we decrease the joint angular velocity by factor </a:t>
                </a:r>
                <a14:m>
                  <m:oMath xmlns:m="http://schemas.openxmlformats.org/officeDocument/2006/math">
                    <m:sSub>
                      <m:sSubPr>
                        <m:ctrlPr>
                          <a:rPr lang="en-US" altLang="sl-SI" sz="2000" b="0" i="1" smtClean="0">
                            <a:latin typeface="Cambria Math"/>
                            <a:cs typeface="Arial" charset="0"/>
                          </a:rPr>
                        </m:ctrlPr>
                      </m:sSubPr>
                      <m:e>
                        <m:r>
                          <a:rPr lang="en-US" altLang="sl-SI" sz="2000" b="0" i="1" smtClean="0">
                            <a:latin typeface="Cambria Math"/>
                            <a:cs typeface="Arial" charset="0"/>
                          </a:rPr>
                          <m:t>𝑘</m:t>
                        </m:r>
                      </m:e>
                      <m:sub>
                        <m:r>
                          <a:rPr lang="en-US" altLang="sl-SI" sz="2000" b="0" i="1" smtClean="0">
                            <a:latin typeface="Cambria Math"/>
                            <a:cs typeface="Arial" charset="0"/>
                          </a:rPr>
                          <m:t>𝑟</m:t>
                        </m:r>
                      </m:sub>
                    </m:sSub>
                    <m:r>
                      <a:rPr lang="en-US" altLang="sl-SI" sz="2000" b="0" i="1" smtClean="0">
                        <a:latin typeface="Cambria Math"/>
                        <a:cs typeface="Arial" charset="0"/>
                      </a:rPr>
                      <m:t> </m:t>
                    </m:r>
                  </m:oMath>
                </a14:m>
                <a:r>
                  <a:rPr lang="en-US" altLang="sl-SI" sz="2000" dirty="0" smtClean="0">
                    <a:latin typeface="Arial" charset="0"/>
                    <a:cs typeface="Arial" charset="0"/>
                  </a:rPr>
                  <a:t>with </a:t>
                </a:r>
                <a:r>
                  <a:rPr lang="en-US" altLang="sl-SI" sz="2000" dirty="0">
                    <a:latin typeface="Arial" charset="0"/>
                    <a:cs typeface="Arial" charset="0"/>
                  </a:rPr>
                  <a:t>respect to the angular velocity of the motor. In the same time the joint torque is increased by the same factor.</a:t>
                </a:r>
              </a:p>
            </p:txBody>
          </p:sp>
        </mc:Choice>
        <mc:Fallback xmlns="">
          <p:sp>
            <p:nvSpPr>
              <p:cNvPr id="3" name="Rectangle 2"/>
              <p:cNvSpPr>
                <a:spLocks noRot="1" noChangeAspect="1" noMove="1" noResize="1" noEditPoints="1" noAdjustHandles="1" noChangeArrowheads="1" noChangeShapeType="1" noTextEdit="1"/>
              </p:cNvSpPr>
              <p:nvPr/>
            </p:nvSpPr>
            <p:spPr>
              <a:xfrm>
                <a:off x="899592" y="5437673"/>
                <a:ext cx="7200800" cy="1015663"/>
              </a:xfrm>
              <a:prstGeom prst="rect">
                <a:avLst/>
              </a:prstGeom>
              <a:blipFill rotWithShape="1">
                <a:blip r:embed="rId3"/>
                <a:stretch>
                  <a:fillRect l="-931" t="-2395" r="-508" b="-10180"/>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1"/>
          <p:cNvSpPr>
            <a:spLocks noChangeArrowheads="1"/>
          </p:cNvSpPr>
          <p:nvPr/>
        </p:nvSpPr>
        <p:spPr bwMode="auto">
          <a:xfrm>
            <a:off x="0" y="31765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a:spcBef>
                <a:spcPct val="0"/>
              </a:spcBef>
              <a:buFontTx/>
              <a:buNone/>
            </a:pPr>
            <a:endParaRPr lang="sl-SI" altLang="sl-SI" sz="1800">
              <a:latin typeface="Verdana" pitchFamily="34" charset="0"/>
            </a:endParaRPr>
          </a:p>
        </p:txBody>
      </p:sp>
      <p:sp>
        <p:nvSpPr>
          <p:cNvPr id="29699" name="Rectangle 13"/>
          <p:cNvSpPr>
            <a:spLocks noChangeArrowheads="1"/>
          </p:cNvSpPr>
          <p:nvPr/>
        </p:nvSpPr>
        <p:spPr bwMode="auto">
          <a:xfrm>
            <a:off x="0" y="3186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a:spcBef>
                <a:spcPct val="0"/>
              </a:spcBef>
              <a:buFontTx/>
              <a:buNone/>
            </a:pPr>
            <a:endParaRPr lang="sl-SI" altLang="sl-SI" sz="1800">
              <a:latin typeface="Verdana" pitchFamily="34" charset="0"/>
            </a:endParaRPr>
          </a:p>
        </p:txBody>
      </p:sp>
      <mc:AlternateContent xmlns:mc="http://schemas.openxmlformats.org/markup-compatibility/2006" xmlns:a14="http://schemas.microsoft.com/office/drawing/2010/main">
        <mc:Choice Requires="a14">
          <p:sp>
            <p:nvSpPr>
              <p:cNvPr id="8" name="Content Placeholder 1"/>
              <p:cNvSpPr>
                <a:spLocks noGrp="1"/>
              </p:cNvSpPr>
              <p:nvPr>
                <p:ph idx="1"/>
              </p:nvPr>
            </p:nvSpPr>
            <p:spPr>
              <a:xfrm>
                <a:off x="1590675" y="5300663"/>
                <a:ext cx="6624638" cy="992187"/>
              </a:xfrm>
            </p:spPr>
            <p:txBody>
              <a:bodyPr rtlCol="0">
                <a:normAutofit/>
              </a:bodyPr>
              <a:lstStyle/>
              <a:p>
                <a:pPr marL="0" indent="0" eaLnBrk="1" fontAlgn="auto" hangingPunct="1">
                  <a:spcAft>
                    <a:spcPts val="0"/>
                  </a:spcAft>
                  <a:buSzPts val="2000"/>
                  <a:buFont typeface="Arial" charset="0"/>
                  <a:buNone/>
                  <a:defRPr/>
                </a:pPr>
                <a:r>
                  <a:rPr lang="en-US" sz="2000" dirty="0" smtClean="0">
                    <a:solidFill>
                      <a:srgbClr val="000000"/>
                    </a:solidFill>
                  </a:rPr>
                  <a:t>Sensor measurement error is reduced by factor </a:t>
                </a:r>
                <a14:m>
                  <m:oMath xmlns:m="http://schemas.openxmlformats.org/officeDocument/2006/math">
                    <m:sSub>
                      <m:sSubPr>
                        <m:ctrlPr>
                          <a:rPr lang="en-US" sz="2000" b="0" i="1" smtClean="0">
                            <a:solidFill>
                              <a:srgbClr val="000000"/>
                            </a:solidFill>
                            <a:latin typeface="Cambria Math"/>
                          </a:rPr>
                        </m:ctrlPr>
                      </m:sSubPr>
                      <m:e>
                        <m:r>
                          <a:rPr lang="en-US" sz="2000" b="0" i="1" smtClean="0">
                            <a:solidFill>
                              <a:srgbClr val="000000"/>
                            </a:solidFill>
                            <a:latin typeface="Cambria Math"/>
                          </a:rPr>
                          <m:t>𝑘</m:t>
                        </m:r>
                      </m:e>
                      <m:sub>
                        <m:r>
                          <a:rPr lang="en-US" sz="2000" b="0" i="1" smtClean="0">
                            <a:solidFill>
                              <a:srgbClr val="000000"/>
                            </a:solidFill>
                            <a:latin typeface="Cambria Math"/>
                          </a:rPr>
                          <m:t>𝑟</m:t>
                        </m:r>
                      </m:sub>
                    </m:sSub>
                  </m:oMath>
                </a14:m>
                <a:r>
                  <a:rPr lang="en-US" sz="2000" dirty="0" smtClean="0">
                    <a:solidFill>
                      <a:srgbClr val="000000"/>
                    </a:solidFill>
                  </a:rPr>
                  <a:t>. Sensors with larger range of motion are used.</a:t>
                </a:r>
                <a:endParaRPr lang="en-US" sz="2000" dirty="0">
                  <a:solidFill>
                    <a:srgbClr val="000000"/>
                  </a:solidFill>
                </a:endParaRPr>
              </a:p>
              <a:p>
                <a:pPr marL="0" indent="0" eaLnBrk="1" fontAlgn="auto" hangingPunct="1">
                  <a:spcAft>
                    <a:spcPts val="0"/>
                  </a:spcAft>
                  <a:buFont typeface="Arial" pitchFamily="34" charset="0"/>
                  <a:buNone/>
                  <a:defRPr/>
                </a:pPr>
                <a:endParaRPr lang="en-US" sz="2000" dirty="0"/>
              </a:p>
            </p:txBody>
          </p:sp>
        </mc:Choice>
        <mc:Fallback xmlns="">
          <p:sp>
            <p:nvSpPr>
              <p:cNvPr id="8" name="Content Placeholder 1"/>
              <p:cNvSpPr>
                <a:spLocks noGrp="1" noRot="1" noChangeAspect="1" noMove="1" noResize="1" noEditPoints="1" noAdjustHandles="1" noChangeArrowheads="1" noChangeShapeType="1" noTextEdit="1"/>
              </p:cNvSpPr>
              <p:nvPr>
                <p:ph idx="1"/>
              </p:nvPr>
            </p:nvSpPr>
            <p:spPr>
              <a:xfrm>
                <a:off x="1590675" y="5300663"/>
                <a:ext cx="6624638" cy="992187"/>
              </a:xfrm>
              <a:blipFill rotWithShape="1">
                <a:blip r:embed="rId2"/>
                <a:stretch>
                  <a:fillRect l="-1012" t="-2469"/>
                </a:stretch>
              </a:blipFill>
            </p:spPr>
            <p:txBody>
              <a:bodyPr/>
              <a:lstStyle/>
              <a:p>
                <a:r>
                  <a:rPr lang="en-US">
                    <a:noFill/>
                  </a:rPr>
                  <a:t> </a:t>
                </a:r>
              </a:p>
            </p:txBody>
          </p:sp>
        </mc:Fallback>
      </mc:AlternateContent>
      <p:sp>
        <p:nvSpPr>
          <p:cNvPr id="29700" name="Rectangle 18"/>
          <p:cNvSpPr>
            <a:spLocks noGrp="1" noChangeArrowheads="1"/>
          </p:cNvSpPr>
          <p:nvPr>
            <p:ph type="title"/>
          </p:nvPr>
        </p:nvSpPr>
        <p:spPr/>
        <p:txBody>
          <a:bodyPr/>
          <a:lstStyle/>
          <a:p>
            <a:pPr eaLnBrk="1" hangingPunct="1"/>
            <a:r>
              <a:rPr lang="en-US" altLang="sl-SI" sz="2400" dirty="0" smtClean="0">
                <a:latin typeface="Arial" charset="0"/>
                <a:cs typeface="Arial" charset="0"/>
              </a:rPr>
              <a:t>Sensor of movement before transducer</a:t>
            </a:r>
          </a:p>
        </p:txBody>
      </p:sp>
      <p:pic>
        <p:nvPicPr>
          <p:cNvPr id="2970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2111375"/>
            <a:ext cx="6119813"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Content Placeholder 1"/>
          <p:cNvSpPr>
            <a:spLocks noGrp="1"/>
          </p:cNvSpPr>
          <p:nvPr>
            <p:ph idx="1"/>
          </p:nvPr>
        </p:nvSpPr>
        <p:spPr>
          <a:xfrm>
            <a:off x="1403350" y="5157788"/>
            <a:ext cx="6624638" cy="992187"/>
          </a:xfrm>
        </p:spPr>
        <p:txBody>
          <a:bodyPr>
            <a:normAutofit lnSpcReduction="10000"/>
          </a:bodyPr>
          <a:lstStyle/>
          <a:p>
            <a:pPr marL="0" indent="0" eaLnBrk="1" hangingPunct="1">
              <a:buFont typeface="Arial" charset="0"/>
              <a:buNone/>
            </a:pPr>
            <a:r>
              <a:rPr lang="en-US" altLang="sl-SI" sz="2000" dirty="0" smtClean="0">
                <a:latin typeface="Arial" charset="0"/>
                <a:cs typeface="Arial" charset="0"/>
              </a:rPr>
              <a:t>Sensor measurement error directly enters the joint control loop. Sensors with smaller range of motion can be used.</a:t>
            </a:r>
          </a:p>
        </p:txBody>
      </p:sp>
      <p:sp>
        <p:nvSpPr>
          <p:cNvPr id="30722" name="Rectangle 8"/>
          <p:cNvSpPr>
            <a:spLocks noGrp="1" noChangeArrowheads="1"/>
          </p:cNvSpPr>
          <p:nvPr>
            <p:ph type="title"/>
          </p:nvPr>
        </p:nvSpPr>
        <p:spPr/>
        <p:txBody>
          <a:bodyPr/>
          <a:lstStyle/>
          <a:p>
            <a:pPr eaLnBrk="1" hangingPunct="1"/>
            <a:r>
              <a:rPr lang="en-US" altLang="sl-SI" sz="2400" dirty="0" smtClean="0">
                <a:latin typeface="Arial" charset="0"/>
                <a:cs typeface="Arial" charset="0"/>
              </a:rPr>
              <a:t>Sensor of movement behind reducer</a:t>
            </a:r>
          </a:p>
        </p:txBody>
      </p:sp>
      <p:pic>
        <p:nvPicPr>
          <p:cNvPr id="3072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2157413"/>
            <a:ext cx="6119813" cy="2640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sl-SI" sz="2400" dirty="0" smtClean="0">
                <a:latin typeface="Arial" charset="0"/>
                <a:cs typeface="Arial" charset="0"/>
              </a:rPr>
              <a:t>Potentiometer</a:t>
            </a:r>
          </a:p>
        </p:txBody>
      </p:sp>
      <p:sp>
        <p:nvSpPr>
          <p:cNvPr id="31747" name="Rectangle 1"/>
          <p:cNvSpPr>
            <a:spLocks noChangeArrowheads="1"/>
          </p:cNvSpPr>
          <p:nvPr/>
        </p:nvSpPr>
        <p:spPr bwMode="auto">
          <a:xfrm>
            <a:off x="1042988" y="5673725"/>
            <a:ext cx="7058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sl-SI" sz="2000" dirty="0" smtClean="0"/>
              <a:t>The potentiometer represents a contact measuring method, because the wiper slides along the circular resistive winding.</a:t>
            </a:r>
            <a:endParaRPr lang="en-US" altLang="sl-SI" sz="2000" dirty="0"/>
          </a:p>
        </p:txBody>
      </p:sp>
      <p:pic>
        <p:nvPicPr>
          <p:cNvPr id="3174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575" y="3429000"/>
            <a:ext cx="5957888" cy="2087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49"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284663" y="1412875"/>
            <a:ext cx="3802062" cy="26543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1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724525" y="2060575"/>
            <a:ext cx="3027363" cy="2362200"/>
          </a:xfrm>
        </p:spPr>
      </p:pic>
      <p:sp>
        <p:nvSpPr>
          <p:cNvPr id="32770" name="Rectangle 2"/>
          <p:cNvSpPr>
            <a:spLocks noGrp="1" noChangeArrowheads="1"/>
          </p:cNvSpPr>
          <p:nvPr>
            <p:ph type="title"/>
          </p:nvPr>
        </p:nvSpPr>
        <p:spPr/>
        <p:txBody>
          <a:bodyPr/>
          <a:lstStyle/>
          <a:p>
            <a:pPr eaLnBrk="1" hangingPunct="1"/>
            <a:r>
              <a:rPr lang="en-US" altLang="sl-SI" sz="2400" dirty="0" smtClean="0">
                <a:latin typeface="Arial" charset="0"/>
                <a:cs typeface="Arial" charset="0"/>
              </a:rPr>
              <a:t>Optical encoder</a:t>
            </a:r>
          </a:p>
        </p:txBody>
      </p:sp>
      <p:sp>
        <p:nvSpPr>
          <p:cNvPr id="32772" name="Rectangle 1"/>
          <p:cNvSpPr>
            <a:spLocks noChangeArrowheads="1"/>
          </p:cNvSpPr>
          <p:nvPr/>
        </p:nvSpPr>
        <p:spPr bwMode="auto">
          <a:xfrm>
            <a:off x="468313" y="4941888"/>
            <a:ext cx="8280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sl-SI" sz="2000" dirty="0" smtClean="0"/>
              <a:t>The optical encoder is based on the transformation of the joint movement into a series of light pulses, which are further converted into electric pulses. It consists of a light source with lens, light detector (phototransistor or photodiode) and a rotating disk with slots.</a:t>
            </a:r>
            <a:endParaRPr lang="en-US" altLang="en-US" sz="2000" dirty="0">
              <a:latin typeface="Verdana" pitchFamily="34" charset="0"/>
            </a:endParaRPr>
          </a:p>
        </p:txBody>
      </p:sp>
      <p:pic>
        <p:nvPicPr>
          <p:cNvPr id="3277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313" y="1989138"/>
            <a:ext cx="5194300" cy="2735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sl-SI" sz="2400" dirty="0" smtClean="0">
                <a:latin typeface="Arial" charset="0"/>
                <a:cs typeface="Arial" charset="0"/>
              </a:rPr>
              <a:t>Absolute encoder</a:t>
            </a:r>
          </a:p>
        </p:txBody>
      </p:sp>
      <p:sp>
        <p:nvSpPr>
          <p:cNvPr id="33795" name="Rectangle 1"/>
          <p:cNvSpPr>
            <a:spLocks noChangeArrowheads="1"/>
          </p:cNvSpPr>
          <p:nvPr/>
        </p:nvSpPr>
        <p:spPr bwMode="auto">
          <a:xfrm>
            <a:off x="5940152" y="1943874"/>
            <a:ext cx="2735263"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100">
                <a:solidFill>
                  <a:schemeClr val="tx1"/>
                </a:solidFill>
                <a:latin typeface="Arial" charset="0"/>
                <a:cs typeface="Arial" charset="0"/>
              </a:defRPr>
            </a:lvl1pPr>
            <a:lvl2pPr marL="742950" indent="-285750" eaLnBrk="0" hangingPunct="0">
              <a:spcBef>
                <a:spcPct val="20000"/>
              </a:spcBef>
              <a:buFont typeface="Arial" charset="0"/>
              <a:buChar char="–"/>
              <a:defRPr>
                <a:solidFill>
                  <a:schemeClr val="tx1"/>
                </a:solidFill>
                <a:latin typeface="Arial" charset="0"/>
                <a:cs typeface="Arial" charset="0"/>
              </a:defRPr>
            </a:lvl2pPr>
            <a:lvl3pPr marL="1143000" indent="-228600" eaLnBrk="0" hangingPunct="0">
              <a:spcBef>
                <a:spcPct val="20000"/>
              </a:spcBef>
              <a:buFont typeface="Arial" charset="0"/>
              <a:buChar char="•"/>
              <a:defRPr sz="1600">
                <a:solidFill>
                  <a:schemeClr val="tx1"/>
                </a:solidFill>
                <a:latin typeface="Arial" charset="0"/>
                <a:cs typeface="Arial" charset="0"/>
              </a:defRPr>
            </a:lvl3pPr>
            <a:lvl4pPr marL="1600200" indent="-228600" eaLnBrk="0" hangingPunct="0">
              <a:spcBef>
                <a:spcPct val="20000"/>
              </a:spcBef>
              <a:buFont typeface="Arial" charset="0"/>
              <a:buChar char="–"/>
              <a:defRPr sz="1400">
                <a:solidFill>
                  <a:schemeClr val="tx1"/>
                </a:solidFill>
                <a:latin typeface="Arial" charset="0"/>
                <a:cs typeface="Arial" charset="0"/>
              </a:defRPr>
            </a:lvl4pPr>
            <a:lvl5pPr marL="2057400" indent="-228600" eaLnBrk="0" hangingPunct="0">
              <a:spcBef>
                <a:spcPct val="20000"/>
              </a:spcBef>
              <a:buFont typeface="Arial" charset="0"/>
              <a:buChar char="»"/>
              <a:defRPr sz="15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1500">
                <a:solidFill>
                  <a:schemeClr val="tx1"/>
                </a:solidFill>
                <a:latin typeface="Arial" charset="0"/>
                <a:cs typeface="Arial" charset="0"/>
              </a:defRPr>
            </a:lvl9pPr>
          </a:lstStyle>
          <a:p>
            <a:pPr eaLnBrk="1" hangingPunct="1">
              <a:spcBef>
                <a:spcPct val="0"/>
              </a:spcBef>
              <a:buFontTx/>
              <a:buNone/>
            </a:pPr>
            <a:r>
              <a:rPr lang="en-US" altLang="sl-SI" sz="2000" dirty="0" smtClean="0"/>
              <a:t>The absolute optical encoder measures the absolute angular position. The 16 logical states are represented by 4 bits. With 12 bits we can represent 4096 logical states resulting in 0.1° resolution. The absolute encoder determines also the direction of rotation.</a:t>
            </a:r>
            <a:endParaRPr lang="en-US" altLang="en-US" sz="2000" dirty="0">
              <a:latin typeface="Verdana" pitchFamily="34" charset="0"/>
            </a:endParaRPr>
          </a:p>
        </p:txBody>
      </p:sp>
      <p:pic>
        <p:nvPicPr>
          <p:cNvPr id="3379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25" y="1700213"/>
            <a:ext cx="5435600" cy="345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79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375" y="4724400"/>
            <a:ext cx="1873250"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begin{equation*}&#10;\begin{bmatrix}&#10;x_c \\ &#10;y_c \\ &#10;z_c\\ &#10;1&#10;\end{bmatrix} = \bf{M}&#10;\begin{bmatrix}&#10;x_r \\ &#10;y_r \\ &#10;z_r\\ &#10;1&#10;\end{bmatrix}\end{equation*}&#10;&#10;\end{document}"/>
  <p:tag name="IGUANATEXSIZE" val="20"/>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10;\begin{equation*}&#10;s\begin{bmatrix}&#10;u \\ &#10;v \\ &#10;1 &#10;\end{bmatrix} = \bf{P}\bf{M}&#10;\begin{bmatrix}&#10;x_r \\ &#10;y_r \\ &#10;z_r\\ &#10;1&#10;\end{bmatrix}&#10;= \bf{H}&#10;\begin{bmatrix}&#10;x_r \\ &#10;y_r \\ &#10;z_r\\ &#10;1&#10;\end{bmatrix}&#10;\end{equation*}&#10;&#10;&#10;\end{document}"/>
  <p:tag name="IGUANATEXSIZE" val="20"/>
</p:tagLst>
</file>

<file path=ppt/theme/theme1.xml><?xml version="1.0" encoding="utf-8"?>
<a:theme xmlns:a="http://schemas.openxmlformats.org/drawingml/2006/main" name="1_Načrt po meri">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robolab4</Template>
  <TotalTime>1586</TotalTime>
  <Words>639</Words>
  <Application>Microsoft Office PowerPoint</Application>
  <PresentationFormat>On-screen Show (4:3)</PresentationFormat>
  <Paragraphs>56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1_Načrt po meri</vt:lpstr>
      <vt:lpstr>ROBOT SENSORS AND ROBOT VISON</vt:lpstr>
      <vt:lpstr>Robot sensors</vt:lpstr>
      <vt:lpstr>Robot sensors</vt:lpstr>
      <vt:lpstr>Reducer</vt:lpstr>
      <vt:lpstr>Sensor of movement before transducer</vt:lpstr>
      <vt:lpstr>Sensor of movement behind reducer</vt:lpstr>
      <vt:lpstr>Potentiometer</vt:lpstr>
      <vt:lpstr>Optical encoder</vt:lpstr>
      <vt:lpstr>Absolute encoder</vt:lpstr>
      <vt:lpstr>Incremental encoder</vt:lpstr>
      <vt:lpstr>Tachometer</vt:lpstr>
      <vt:lpstr>Force sensor</vt:lpstr>
      <vt:lpstr>Force sensor</vt:lpstr>
      <vt:lpstr>Robot vision – camera frame</vt:lpstr>
      <vt:lpstr>Robot vision – image frame</vt:lpstr>
      <vt:lpstr>Robot vision – index frame</vt:lpstr>
      <vt:lpstr>Robot vision – perspective matrix</vt:lpstr>
      <vt:lpstr>Robot vision – calibration matrix</vt:lpstr>
    </vt:vector>
  </TitlesOfParts>
  <Company>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Visual, Auditory, and Sensory Feedback in Lower-Extremities Training</dc:title>
  <dc:creator>LR</dc:creator>
  <cp:lastModifiedBy>Matjaz Mihelj</cp:lastModifiedBy>
  <cp:revision>106</cp:revision>
  <dcterms:created xsi:type="dcterms:W3CDTF">2007-12-18T12:45:26Z</dcterms:created>
  <dcterms:modified xsi:type="dcterms:W3CDTF">2014-06-02T08:01:06Z</dcterms:modified>
</cp:coreProperties>
</file>