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3" r:id="rId1"/>
  </p:sldMasterIdLst>
  <p:notesMasterIdLst>
    <p:notesMasterId r:id="rId19"/>
  </p:notesMasterIdLst>
  <p:handoutMasterIdLst>
    <p:handoutMasterId r:id="rId20"/>
  </p:handoutMasterIdLst>
  <p:sldIdLst>
    <p:sldId id="256" r:id="rId2"/>
    <p:sldId id="310" r:id="rId3"/>
    <p:sldId id="311" r:id="rId4"/>
    <p:sldId id="312" r:id="rId5"/>
    <p:sldId id="313" r:id="rId6"/>
    <p:sldId id="314" r:id="rId7"/>
    <p:sldId id="315" r:id="rId8"/>
    <p:sldId id="316" r:id="rId9"/>
    <p:sldId id="317" r:id="rId10"/>
    <p:sldId id="318" r:id="rId11"/>
    <p:sldId id="319" r:id="rId12"/>
    <p:sldId id="320" r:id="rId13"/>
    <p:sldId id="321" r:id="rId14"/>
    <p:sldId id="322" r:id="rId15"/>
    <p:sldId id="323" r:id="rId16"/>
    <p:sldId id="324" r:id="rId17"/>
    <p:sldId id="325" r:id="rId18"/>
  </p:sldIdLst>
  <p:sldSz cx="9144000" cy="6858000" type="screen4x3"/>
  <p:notesSz cx="6797675" cy="9928225"/>
  <p:defaultTextStyle>
    <a:defPPr>
      <a:defRPr lang="sl-SI"/>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E2E2"/>
    <a:srgbClr val="FA96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36" autoAdjust="0"/>
    <p:restoredTop sz="94660"/>
  </p:normalViewPr>
  <p:slideViewPr>
    <p:cSldViewPr>
      <p:cViewPr varScale="1">
        <p:scale>
          <a:sx n="128" d="100"/>
          <a:sy n="128" d="100"/>
        </p:scale>
        <p:origin x="-112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en-US"/>
          </a:p>
        </p:txBody>
      </p:sp>
      <p:sp>
        <p:nvSpPr>
          <p:cNvPr id="3" name="Ograda datum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pPr>
              <a:defRPr/>
            </a:pPr>
            <a:fld id="{14D28D8E-BF4B-4DA2-986E-A09CD912F3F4}" type="datetimeFigureOut">
              <a:rPr lang="en-US"/>
              <a:pPr>
                <a:defRPr/>
              </a:pPr>
              <a:t>6/2/2014</a:t>
            </a:fld>
            <a:endParaRPr lang="en-US"/>
          </a:p>
        </p:txBody>
      </p:sp>
      <p:sp>
        <p:nvSpPr>
          <p:cNvPr id="4" name="Ograda noge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pPr>
              <a:defRPr/>
            </a:pPr>
            <a:endParaRPr lang="en-US"/>
          </a:p>
        </p:txBody>
      </p:sp>
      <p:sp>
        <p:nvSpPr>
          <p:cNvPr id="5" name="Ograda številke diapoz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pPr>
              <a:defRPr/>
            </a:pPr>
            <a:fld id="{B83B77FA-C262-4ECC-8189-9F3EB0B55BC2}" type="slidenum">
              <a:rPr lang="en-US"/>
              <a:pPr>
                <a:defRPr/>
              </a:pPr>
              <a:t>‹#›</a:t>
            </a:fld>
            <a:endParaRPr lang="en-US"/>
          </a:p>
        </p:txBody>
      </p:sp>
    </p:spTree>
    <p:extLst>
      <p:ext uri="{BB962C8B-B14F-4D97-AF65-F5344CB8AC3E}">
        <p14:creationId xmlns:p14="http://schemas.microsoft.com/office/powerpoint/2010/main" val="82941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68BF0A7-7A28-4997-A19B-8B83E0409766}" type="datetimeFigureOut">
              <a:rPr lang="en-US"/>
              <a:pPr>
                <a:defRPr/>
              </a:pPr>
              <a:t>6/2/2014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9E5BAF6D-DA56-4B6F-9AFA-6DF1B1AF7564}" type="slidenum">
              <a:rPr lang="en-US"/>
              <a:pPr>
                <a:defRPr/>
              </a:pPr>
              <a:t>‹#›</a:t>
            </a:fld>
            <a:endParaRPr lang="en-US"/>
          </a:p>
        </p:txBody>
      </p:sp>
    </p:spTree>
    <p:extLst>
      <p:ext uri="{BB962C8B-B14F-4D97-AF65-F5344CB8AC3E}">
        <p14:creationId xmlns:p14="http://schemas.microsoft.com/office/powerpoint/2010/main" val="132994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Naslovni diapozitiv">
    <p:bg>
      <p:bgPr>
        <a:solidFill>
          <a:srgbClr val="FA961E"/>
        </a:solidFill>
        <a:effectLst/>
      </p:bgPr>
    </p:bg>
    <p:spTree>
      <p:nvGrpSpPr>
        <p:cNvPr id="1" name=""/>
        <p:cNvGrpSpPr/>
        <p:nvPr/>
      </p:nvGrpSpPr>
      <p:grpSpPr>
        <a:xfrm>
          <a:off x="0" y="0"/>
          <a:ext cx="0" cy="0"/>
          <a:chOff x="0" y="0"/>
          <a:chExt cx="0" cy="0"/>
        </a:xfrm>
      </p:grpSpPr>
      <p:pic>
        <p:nvPicPr>
          <p:cNvPr id="6"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Vlado\Documents\robolab\2\RoboLab_bel.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7" name="Naslov 1"/>
          <p:cNvSpPr>
            <a:spLocks noGrp="1"/>
          </p:cNvSpPr>
          <p:nvPr>
            <p:ph type="ctrTitle"/>
          </p:nvPr>
        </p:nvSpPr>
        <p:spPr>
          <a:xfrm>
            <a:off x="832048" y="2247007"/>
            <a:ext cx="7772400" cy="1470025"/>
          </a:xfrm>
        </p:spPr>
        <p:txBody>
          <a:bodyPr>
            <a:normAutofit/>
          </a:bodyPr>
          <a:lstStyle/>
          <a:p>
            <a:pPr algn="l"/>
            <a:r>
              <a:rPr lang="en-US" sz="3000" b="1" spc="40" smtClean="0">
                <a:latin typeface="Arial" pitchFamily="34" charset="0"/>
                <a:cs typeface="Arial" pitchFamily="34" charset="0"/>
              </a:rPr>
              <a:t>Click to edit Master title style</a:t>
            </a:r>
            <a:endParaRPr lang="sl-SI" sz="3000" b="1" spc="40" dirty="0">
              <a:latin typeface="Arial" pitchFamily="34" charset="0"/>
              <a:ea typeface="Adobe Ming Std L" pitchFamily="18" charset="-128"/>
              <a:cs typeface="Arial" pitchFamily="34" charset="0"/>
            </a:endParaRPr>
          </a:p>
        </p:txBody>
      </p:sp>
      <p:sp>
        <p:nvSpPr>
          <p:cNvPr id="8" name="Podnaslov 2"/>
          <p:cNvSpPr>
            <a:spLocks noGrp="1"/>
          </p:cNvSpPr>
          <p:nvPr>
            <p:ph type="subTitle" idx="1"/>
          </p:nvPr>
        </p:nvSpPr>
        <p:spPr>
          <a:xfrm>
            <a:off x="907504" y="4437112"/>
            <a:ext cx="6400800" cy="1752600"/>
          </a:xfrm>
        </p:spPr>
        <p:txBody>
          <a:bodyPr>
            <a:normAutofit/>
          </a:bodyPr>
          <a:lstStyle>
            <a:lvl1pPr marL="0" indent="0">
              <a:buNone/>
              <a:defRPr/>
            </a:lvl1pPr>
          </a:lstStyle>
          <a:p>
            <a:pPr algn="l"/>
            <a:r>
              <a:rPr lang="en-US" sz="1500" spc="30" smtClean="0">
                <a:solidFill>
                  <a:schemeClr val="tx1"/>
                </a:solidFill>
                <a:latin typeface="Arial" pitchFamily="34" charset="0"/>
                <a:cs typeface="Arial" pitchFamily="34" charset="0"/>
              </a:rPr>
              <a:t>Click to edit Master subtitle style</a:t>
            </a:r>
            <a:endParaRPr lang="sl-SI" sz="1500" spc="30" dirty="0">
              <a:solidFill>
                <a:schemeClr val="tx1"/>
              </a:solidFill>
              <a:latin typeface="Arial" pitchFamily="34" charset="0"/>
              <a:cs typeface="Arial" pitchFamily="34" charset="0"/>
            </a:endParaRPr>
          </a:p>
        </p:txBody>
      </p:sp>
      <p:cxnSp>
        <p:nvCxnSpPr>
          <p:cNvPr id="9" name="Raven povezovalnik 8"/>
          <p:cNvCxnSpPr/>
          <p:nvPr/>
        </p:nvCxnSpPr>
        <p:spPr>
          <a:xfrm>
            <a:off x="899592" y="1556792"/>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Raven povezovalnik 9"/>
          <p:cNvCxnSpPr/>
          <p:nvPr/>
        </p:nvCxnSpPr>
        <p:spPr>
          <a:xfrm>
            <a:off x="899592" y="4365104"/>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Tree>
    <p:extLst>
      <p:ext uri="{BB962C8B-B14F-4D97-AF65-F5344CB8AC3E}">
        <p14:creationId xmlns:p14="http://schemas.microsoft.com/office/powerpoint/2010/main" val="4025355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Dve vsebini">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9"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sp>
        <p:nvSpPr>
          <p:cNvPr id="10" name="Ograda vsebine 2"/>
          <p:cNvSpPr>
            <a:spLocks noGrp="1"/>
          </p:cNvSpPr>
          <p:nvPr>
            <p:ph sz="half" idx="1" hasCustomPrompt="1"/>
          </p:nvPr>
        </p:nvSpPr>
        <p:spPr>
          <a:xfrm>
            <a:off x="792000" y="1800000"/>
            <a:ext cx="3420000" cy="4500000"/>
          </a:xfrm>
        </p:spPr>
        <p:txBody>
          <a:bodyPr/>
          <a:lstStyle>
            <a:lvl1pPr>
              <a:defRPr sz="1800"/>
            </a:lvl1pPr>
            <a:lvl2pPr>
              <a:defRPr sz="1600"/>
            </a:lvl2pPr>
            <a:lvl3pPr>
              <a:defRPr sz="1400"/>
            </a:lvl3pPr>
            <a:lvl4pPr>
              <a:defRPr sz="12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sp>
        <p:nvSpPr>
          <p:cNvPr id="11" name="Ograda vsebine 3"/>
          <p:cNvSpPr>
            <a:spLocks noGrp="1"/>
          </p:cNvSpPr>
          <p:nvPr>
            <p:ph sz="half" idx="2" hasCustomPrompt="1"/>
          </p:nvPr>
        </p:nvSpPr>
        <p:spPr>
          <a:xfrm>
            <a:off x="4572000" y="1800000"/>
            <a:ext cx="3420000" cy="4500000"/>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3"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12"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658222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amo naslov">
    <p:bg>
      <p:bgPr>
        <a:solidFill>
          <a:srgbClr val="FA961E"/>
        </a:solidFill>
        <a:effectLst/>
      </p:bgPr>
    </p:bg>
    <p:spTree>
      <p:nvGrpSpPr>
        <p:cNvPr id="1" name=""/>
        <p:cNvGrpSpPr/>
        <p:nvPr/>
      </p:nvGrpSpPr>
      <p:grpSpPr>
        <a:xfrm>
          <a:off x="0" y="0"/>
          <a:ext cx="0" cy="0"/>
          <a:chOff x="0" y="0"/>
          <a:chExt cx="0" cy="0"/>
        </a:xfrm>
      </p:grpSpPr>
      <p:pic>
        <p:nvPicPr>
          <p:cNvPr id="6"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7"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3301386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Samo naslov">
    <p:bg>
      <p:bgPr>
        <a:solidFill>
          <a:srgbClr val="E2E2E2"/>
        </a:solidFill>
        <a:effectLst/>
      </p:bgPr>
    </p:bg>
    <p:spTree>
      <p:nvGrpSpPr>
        <p:cNvPr id="1" name=""/>
        <p:cNvGrpSpPr/>
        <p:nvPr/>
      </p:nvGrpSpPr>
      <p:grpSpPr>
        <a:xfrm>
          <a:off x="0" y="0"/>
          <a:ext cx="0" cy="0"/>
          <a:chOff x="0" y="0"/>
          <a:chExt cx="0" cy="0"/>
        </a:xfrm>
      </p:grpSpPr>
      <p:pic>
        <p:nvPicPr>
          <p:cNvPr id="6"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7"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2318240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Samo naslov">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7"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9"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8"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3666502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Prazen">
    <p:bg>
      <p:bgPr>
        <a:solidFill>
          <a:srgbClr val="FA961E"/>
        </a:solidFill>
        <a:effectLst/>
      </p:bgPr>
    </p:bg>
    <p:spTree>
      <p:nvGrpSpPr>
        <p:cNvPr id="1" name=""/>
        <p:cNvGrpSpPr/>
        <p:nvPr/>
      </p:nvGrpSpPr>
      <p:grpSpPr>
        <a:xfrm>
          <a:off x="0" y="0"/>
          <a:ext cx="0" cy="0"/>
          <a:chOff x="0" y="0"/>
          <a:chExt cx="0" cy="0"/>
        </a:xfrm>
      </p:grpSpPr>
      <p:pic>
        <p:nvPicPr>
          <p:cNvPr id="5"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6"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1268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Prazen">
    <p:bg>
      <p:bgPr>
        <a:solidFill>
          <a:srgbClr val="E2E2E2"/>
        </a:solidFill>
        <a:effectLst/>
      </p:bgPr>
    </p:bg>
    <p:spTree>
      <p:nvGrpSpPr>
        <p:cNvPr id="1" name=""/>
        <p:cNvGrpSpPr/>
        <p:nvPr/>
      </p:nvGrpSpPr>
      <p:grpSpPr>
        <a:xfrm>
          <a:off x="0" y="0"/>
          <a:ext cx="0" cy="0"/>
          <a:chOff x="0" y="0"/>
          <a:chExt cx="0" cy="0"/>
        </a:xfrm>
      </p:grpSpPr>
      <p:pic>
        <p:nvPicPr>
          <p:cNvPr id="5"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6"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7650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2_Prazen">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6"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7"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04007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Naslov in slika">
    <p:bg>
      <p:bgPr>
        <a:solidFill>
          <a:srgbClr val="FA961E"/>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a:xfrm>
            <a:off x="1796447" y="5238526"/>
            <a:ext cx="5486400" cy="566738"/>
          </a:xfrm>
        </p:spPr>
        <p:txBody>
          <a:bodyPr anchor="b">
            <a:normAutofit/>
          </a:bodyPr>
          <a:lstStyle>
            <a:lvl1pPr algn="l">
              <a:defRPr sz="1800" b="1"/>
            </a:lvl1pPr>
          </a:lstStyle>
          <a:p>
            <a:r>
              <a:rPr lang="en-US" smtClean="0"/>
              <a:t>Click to edit Master title style</a:t>
            </a:r>
            <a:endParaRPr lang="sl-SI" dirty="0"/>
          </a:p>
        </p:txBody>
      </p:sp>
      <p:sp>
        <p:nvSpPr>
          <p:cNvPr id="4" name="Ograda besedila 3"/>
          <p:cNvSpPr>
            <a:spLocks noGrp="1"/>
          </p:cNvSpPr>
          <p:nvPr>
            <p:ph type="body" sz="half" idx="2"/>
          </p:nvPr>
        </p:nvSpPr>
        <p:spPr>
          <a:xfrm>
            <a:off x="1796447" y="580526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5"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slike 2"/>
          <p:cNvSpPr>
            <a:spLocks noGrp="1"/>
          </p:cNvSpPr>
          <p:nvPr>
            <p:ph type="pic" idx="1"/>
          </p:nvPr>
        </p:nvSpPr>
        <p:spPr>
          <a:xfrm>
            <a:off x="1796447" y="1050701"/>
            <a:ext cx="5486400" cy="411480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sl-SI" dirty="0"/>
          </a:p>
        </p:txBody>
      </p:sp>
    </p:spTree>
    <p:extLst>
      <p:ext uri="{BB962C8B-B14F-4D97-AF65-F5344CB8AC3E}">
        <p14:creationId xmlns:p14="http://schemas.microsoft.com/office/powerpoint/2010/main" val="3888812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Naslov in slika">
    <p:bg>
      <p:bgPr>
        <a:solidFill>
          <a:srgbClr val="E2E2E2"/>
        </a:solidFill>
        <a:effectLst/>
      </p:bgPr>
    </p:bg>
    <p:spTree>
      <p:nvGrpSpPr>
        <p:cNvPr id="1" name=""/>
        <p:cNvGrpSpPr/>
        <p:nvPr/>
      </p:nvGrpSpPr>
      <p:grpSpPr>
        <a:xfrm>
          <a:off x="0" y="0"/>
          <a:ext cx="0" cy="0"/>
          <a:chOff x="0" y="0"/>
          <a:chExt cx="0" cy="0"/>
        </a:xfrm>
      </p:grpSpPr>
      <p:pic>
        <p:nvPicPr>
          <p:cNvPr id="8"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12" name="Naslov 1"/>
          <p:cNvSpPr>
            <a:spLocks noGrp="1"/>
          </p:cNvSpPr>
          <p:nvPr>
            <p:ph type="title"/>
          </p:nvPr>
        </p:nvSpPr>
        <p:spPr>
          <a:xfrm>
            <a:off x="1796447" y="5238526"/>
            <a:ext cx="5486400" cy="566738"/>
          </a:xfrm>
        </p:spPr>
        <p:txBody>
          <a:bodyPr anchor="b">
            <a:normAutofit/>
          </a:bodyPr>
          <a:lstStyle>
            <a:lvl1pPr algn="l">
              <a:defRPr sz="1800" b="1"/>
            </a:lvl1pPr>
          </a:lstStyle>
          <a:p>
            <a:r>
              <a:rPr lang="en-US" smtClean="0"/>
              <a:t>Click to edit Master title style</a:t>
            </a:r>
            <a:endParaRPr lang="sl-SI" dirty="0"/>
          </a:p>
        </p:txBody>
      </p:sp>
      <p:sp>
        <p:nvSpPr>
          <p:cNvPr id="13" name="Ograda slike 2"/>
          <p:cNvSpPr>
            <a:spLocks noGrp="1"/>
          </p:cNvSpPr>
          <p:nvPr>
            <p:ph type="pic" idx="1"/>
          </p:nvPr>
        </p:nvSpPr>
        <p:spPr>
          <a:xfrm>
            <a:off x="1796447" y="1050701"/>
            <a:ext cx="5486400" cy="411480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sl-SI" dirty="0"/>
          </a:p>
        </p:txBody>
      </p:sp>
      <p:sp>
        <p:nvSpPr>
          <p:cNvPr id="14" name="Ograda besedila 3"/>
          <p:cNvSpPr>
            <a:spLocks noGrp="1"/>
          </p:cNvSpPr>
          <p:nvPr>
            <p:ph type="body" sz="half" idx="2"/>
          </p:nvPr>
        </p:nvSpPr>
        <p:spPr>
          <a:xfrm>
            <a:off x="1796447" y="580526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0"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31437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_Naslov in slika">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9"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sp>
        <p:nvSpPr>
          <p:cNvPr id="13" name="Naslov 1"/>
          <p:cNvSpPr>
            <a:spLocks noGrp="1"/>
          </p:cNvSpPr>
          <p:nvPr>
            <p:ph type="title"/>
          </p:nvPr>
        </p:nvSpPr>
        <p:spPr>
          <a:xfrm>
            <a:off x="1796447" y="5238526"/>
            <a:ext cx="5486400" cy="566738"/>
          </a:xfrm>
        </p:spPr>
        <p:txBody>
          <a:bodyPr anchor="b">
            <a:normAutofit/>
          </a:bodyPr>
          <a:lstStyle>
            <a:lvl1pPr algn="l">
              <a:defRPr sz="1800" b="1"/>
            </a:lvl1pPr>
          </a:lstStyle>
          <a:p>
            <a:r>
              <a:rPr lang="en-US" smtClean="0"/>
              <a:t>Click to edit Master title style</a:t>
            </a:r>
            <a:endParaRPr lang="sl-SI" dirty="0"/>
          </a:p>
        </p:txBody>
      </p:sp>
      <p:sp>
        <p:nvSpPr>
          <p:cNvPr id="14" name="Ograda slike 2"/>
          <p:cNvSpPr>
            <a:spLocks noGrp="1"/>
          </p:cNvSpPr>
          <p:nvPr>
            <p:ph type="pic" idx="1"/>
          </p:nvPr>
        </p:nvSpPr>
        <p:spPr>
          <a:xfrm>
            <a:off x="1796447" y="1050701"/>
            <a:ext cx="5486400" cy="411480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sl-SI" dirty="0"/>
          </a:p>
        </p:txBody>
      </p:sp>
      <p:sp>
        <p:nvSpPr>
          <p:cNvPr id="15" name="Ograda besedila 3"/>
          <p:cNvSpPr>
            <a:spLocks noGrp="1"/>
          </p:cNvSpPr>
          <p:nvPr>
            <p:ph type="body" sz="half" idx="2"/>
          </p:nvPr>
        </p:nvSpPr>
        <p:spPr>
          <a:xfrm>
            <a:off x="1796447" y="580526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1"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8426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Glava odseka">
    <p:bg>
      <p:bgPr>
        <a:solidFill>
          <a:srgbClr val="E2E2E2"/>
        </a:solidFill>
        <a:effectLst/>
      </p:bgPr>
    </p:bg>
    <p:spTree>
      <p:nvGrpSpPr>
        <p:cNvPr id="1" name=""/>
        <p:cNvGrpSpPr/>
        <p:nvPr/>
      </p:nvGrpSpPr>
      <p:grpSpPr>
        <a:xfrm>
          <a:off x="0" y="0"/>
          <a:ext cx="0" cy="0"/>
          <a:chOff x="0" y="0"/>
          <a:chExt cx="0" cy="0"/>
        </a:xfrm>
      </p:grpSpPr>
      <p:pic>
        <p:nvPicPr>
          <p:cNvPr id="7"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Vlado\Documents\robolab\2\RoboLab_orang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8" name="Naslov 1"/>
          <p:cNvSpPr>
            <a:spLocks noGrp="1"/>
          </p:cNvSpPr>
          <p:nvPr>
            <p:ph type="ctrTitle"/>
          </p:nvPr>
        </p:nvSpPr>
        <p:spPr>
          <a:xfrm>
            <a:off x="832048" y="2247007"/>
            <a:ext cx="7772400" cy="1470025"/>
          </a:xfrm>
        </p:spPr>
        <p:txBody>
          <a:bodyPr>
            <a:normAutofit/>
          </a:bodyPr>
          <a:lstStyle/>
          <a:p>
            <a:pPr algn="l"/>
            <a:r>
              <a:rPr lang="en-US" sz="3000" b="1" spc="40" smtClean="0">
                <a:latin typeface="Arial" pitchFamily="34" charset="0"/>
                <a:cs typeface="Arial" pitchFamily="34" charset="0"/>
              </a:rPr>
              <a:t>Click to edit Master title style</a:t>
            </a:r>
            <a:endParaRPr lang="sl-SI" sz="3000" b="1" spc="40" dirty="0">
              <a:latin typeface="Arial" pitchFamily="34" charset="0"/>
              <a:ea typeface="Adobe Ming Std L" pitchFamily="18" charset="-128"/>
              <a:cs typeface="Arial" pitchFamily="34" charset="0"/>
            </a:endParaRPr>
          </a:p>
        </p:txBody>
      </p:sp>
      <p:sp>
        <p:nvSpPr>
          <p:cNvPr id="9" name="Podnaslov 2"/>
          <p:cNvSpPr>
            <a:spLocks noGrp="1"/>
          </p:cNvSpPr>
          <p:nvPr>
            <p:ph type="subTitle" idx="1"/>
          </p:nvPr>
        </p:nvSpPr>
        <p:spPr>
          <a:xfrm>
            <a:off x="907504" y="4437112"/>
            <a:ext cx="6400800" cy="1752600"/>
          </a:xfrm>
        </p:spPr>
        <p:txBody>
          <a:bodyPr>
            <a:normAutofit/>
          </a:bodyPr>
          <a:lstStyle>
            <a:lvl1pPr marL="0" indent="0">
              <a:buNone/>
              <a:defRPr/>
            </a:lvl1pPr>
          </a:lstStyle>
          <a:p>
            <a:pPr algn="l"/>
            <a:r>
              <a:rPr lang="en-US" sz="1500" spc="30" smtClean="0">
                <a:solidFill>
                  <a:schemeClr val="tx1"/>
                </a:solidFill>
                <a:latin typeface="Arial" pitchFamily="34" charset="0"/>
                <a:cs typeface="Arial" pitchFamily="34" charset="0"/>
              </a:rPr>
              <a:t>Click to edit Master subtitle style</a:t>
            </a:r>
            <a:endParaRPr lang="sl-SI" sz="1500" spc="30" dirty="0">
              <a:solidFill>
                <a:schemeClr val="tx1"/>
              </a:solidFill>
              <a:latin typeface="Arial" pitchFamily="34" charset="0"/>
              <a:cs typeface="Arial" pitchFamily="34" charset="0"/>
            </a:endParaRPr>
          </a:p>
        </p:txBody>
      </p:sp>
      <p:cxnSp>
        <p:nvCxnSpPr>
          <p:cNvPr id="10" name="Raven povezovalnik 8"/>
          <p:cNvCxnSpPr/>
          <p:nvPr/>
        </p:nvCxnSpPr>
        <p:spPr>
          <a:xfrm>
            <a:off x="899592" y="1556792"/>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Raven povezovalnik 9"/>
          <p:cNvCxnSpPr/>
          <p:nvPr/>
        </p:nvCxnSpPr>
        <p:spPr>
          <a:xfrm>
            <a:off x="899592" y="4365104"/>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Tree>
    <p:extLst>
      <p:ext uri="{BB962C8B-B14F-4D97-AF65-F5344CB8AC3E}">
        <p14:creationId xmlns:p14="http://schemas.microsoft.com/office/powerpoint/2010/main" val="30778007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bg>
      <p:bgPr>
        <a:solidFill>
          <a:srgbClr val="FA961E"/>
        </a:solidFill>
        <a:effectLst/>
      </p:bgPr>
    </p:bg>
    <p:spTree>
      <p:nvGrpSpPr>
        <p:cNvPr id="1" name=""/>
        <p:cNvGrpSpPr/>
        <p:nvPr/>
      </p:nvGrpSpPr>
      <p:grpSpPr>
        <a:xfrm>
          <a:off x="0" y="0"/>
          <a:ext cx="0" cy="0"/>
          <a:chOff x="0" y="0"/>
          <a:chExt cx="0" cy="0"/>
        </a:xfrm>
      </p:grpSpPr>
      <p:pic>
        <p:nvPicPr>
          <p:cNvPr id="7"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sl-SI" dirty="0"/>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777457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Glava odseka">
    <p:bg>
      <p:bgPr>
        <a:solidFill>
          <a:srgbClr val="E2E2E2"/>
        </a:solidFill>
        <a:effectLst/>
      </p:bgPr>
    </p:bg>
    <p:spTree>
      <p:nvGrpSpPr>
        <p:cNvPr id="1" name=""/>
        <p:cNvGrpSpPr/>
        <p:nvPr/>
      </p:nvGrpSpPr>
      <p:grpSpPr>
        <a:xfrm>
          <a:off x="0" y="0"/>
          <a:ext cx="0" cy="0"/>
          <a:chOff x="0" y="0"/>
          <a:chExt cx="0" cy="0"/>
        </a:xfrm>
      </p:grpSpPr>
      <p:pic>
        <p:nvPicPr>
          <p:cNvPr id="7"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sl-SI" dirty="0"/>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4530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Naslov in vsebina">
    <p:bg>
      <p:bgPr>
        <a:solidFill>
          <a:srgbClr val="FA961E"/>
        </a:solidFill>
        <a:effectLst/>
      </p:bgPr>
    </p:bg>
    <p:spTree>
      <p:nvGrpSpPr>
        <p:cNvPr id="1" name=""/>
        <p:cNvGrpSpPr/>
        <p:nvPr/>
      </p:nvGrpSpPr>
      <p:grpSpPr>
        <a:xfrm>
          <a:off x="0" y="0"/>
          <a:ext cx="0" cy="0"/>
          <a:chOff x="0" y="0"/>
          <a:chExt cx="0" cy="0"/>
        </a:xfrm>
      </p:grpSpPr>
      <p:pic>
        <p:nvPicPr>
          <p:cNvPr id="9"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
        <p:nvSpPr>
          <p:cNvPr id="5" name="Ograda vsebine 2"/>
          <p:cNvSpPr>
            <a:spLocks noGrp="1"/>
          </p:cNvSpPr>
          <p:nvPr>
            <p:ph idx="1" hasCustomPrompt="1"/>
          </p:nvPr>
        </p:nvSpPr>
        <p:spPr>
          <a:xfrm>
            <a:off x="792000" y="1800000"/>
            <a:ext cx="7200000" cy="4500000"/>
          </a:xfrm>
        </p:spPr>
        <p:txBody>
          <a:bodyPr>
            <a:normAutofit/>
          </a:bodyPr>
          <a:lstStyle>
            <a:lvl1pPr>
              <a:defRPr sz="2100"/>
            </a:lvl1pPr>
            <a:lvl2pPr>
              <a:defRPr/>
            </a:lvl2p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a:p>
            <a:pPr lvl="0">
              <a:spcBef>
                <a:spcPts val="200"/>
              </a:spcBef>
            </a:pPr>
            <a:endParaRPr lang="sl-SI" sz="2300" spc="50" dirty="0" smtClean="0">
              <a:latin typeface="Arial" pitchFamily="34" charset="0"/>
              <a:cs typeface="Arial" pitchFamily="34" charset="0"/>
            </a:endParaRPr>
          </a:p>
          <a:p>
            <a:pPr lvl="1">
              <a:spcBef>
                <a:spcPts val="200"/>
              </a:spcBef>
            </a:pPr>
            <a:endParaRPr lang="en-US" sz="2300" spc="50" dirty="0" smtClean="0">
              <a:latin typeface="Arial" pitchFamily="34" charset="0"/>
              <a:cs typeface="Arial" pitchFamily="34" charset="0"/>
            </a:endParaRPr>
          </a:p>
        </p:txBody>
      </p:sp>
      <p:pic>
        <p:nvPicPr>
          <p:cNvPr id="10"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4"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517417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Vsebina z belo podlago">
    <p:bg>
      <p:bgPr>
        <a:solidFill>
          <a:srgbClr val="E2E2E2"/>
        </a:solidFill>
        <a:effectLst/>
      </p:bgPr>
    </p:bg>
    <p:spTree>
      <p:nvGrpSpPr>
        <p:cNvPr id="1" name=""/>
        <p:cNvGrpSpPr/>
        <p:nvPr/>
      </p:nvGrpSpPr>
      <p:grpSpPr>
        <a:xfrm>
          <a:off x="0" y="0"/>
          <a:ext cx="0" cy="0"/>
          <a:chOff x="0" y="0"/>
          <a:chExt cx="0" cy="0"/>
        </a:xfrm>
      </p:grpSpPr>
      <p:pic>
        <p:nvPicPr>
          <p:cNvPr id="4"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
        <p:nvSpPr>
          <p:cNvPr id="11" name="Ograda vsebine 2"/>
          <p:cNvSpPr>
            <a:spLocks noGrp="1"/>
          </p:cNvSpPr>
          <p:nvPr>
            <p:ph idx="1" hasCustomPrompt="1"/>
          </p:nvPr>
        </p:nvSpPr>
        <p:spPr>
          <a:xfrm>
            <a:off x="792000" y="1800000"/>
            <a:ext cx="7200000" cy="4500000"/>
          </a:xfrm>
        </p:spPr>
        <p:txBody>
          <a:bodyPr>
            <a:normAutofit/>
          </a:bodyPr>
          <a:lstStyle>
            <a:lvl1pPr>
              <a:defRPr sz="2100"/>
            </a:lvl1pPr>
            <a:lvl2pPr>
              <a:defRPr/>
            </a:lvl2p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a:p>
            <a:pPr lvl="0">
              <a:spcBef>
                <a:spcPts val="200"/>
              </a:spcBef>
            </a:pPr>
            <a:endParaRPr lang="sl-SI" sz="2300" spc="50" dirty="0" smtClean="0">
              <a:latin typeface="Arial" pitchFamily="34" charset="0"/>
              <a:cs typeface="Arial" pitchFamily="34" charset="0"/>
            </a:endParaRPr>
          </a:p>
          <a:p>
            <a:pPr lvl="1">
              <a:spcBef>
                <a:spcPts val="200"/>
              </a:spcBef>
            </a:pPr>
            <a:endParaRPr lang="en-US" sz="2300" spc="50" dirty="0" smtClean="0">
              <a:latin typeface="Arial" pitchFamily="34" charset="0"/>
              <a:cs typeface="Arial" pitchFamily="34" charset="0"/>
            </a:endParaRPr>
          </a:p>
        </p:txBody>
      </p:sp>
      <p:pic>
        <p:nvPicPr>
          <p:cNvPr id="8"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9"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1331751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Vsebina z belo podlago">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5" name="Picture 2" descr="C:\Users\Vlado\Documents\robolab\2\Spirala_CB_20x50.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sp>
        <p:nvSpPr>
          <p:cNvPr id="12" name="Ograda vsebine 2"/>
          <p:cNvSpPr>
            <a:spLocks noGrp="1"/>
          </p:cNvSpPr>
          <p:nvPr>
            <p:ph idx="1" hasCustomPrompt="1"/>
          </p:nvPr>
        </p:nvSpPr>
        <p:spPr>
          <a:xfrm>
            <a:off x="792000" y="1800000"/>
            <a:ext cx="7200000" cy="4500000"/>
          </a:xfrm>
        </p:spPr>
        <p:txBody>
          <a:bodyPr>
            <a:normAutofit/>
          </a:bodyPr>
          <a:lstStyle>
            <a:lvl1pPr>
              <a:defRPr sz="2100"/>
            </a:lvl1pPr>
            <a:lvl2pPr>
              <a:defRPr/>
            </a:lvl2p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a:p>
            <a:pPr lvl="0">
              <a:spcBef>
                <a:spcPts val="200"/>
              </a:spcBef>
            </a:pPr>
            <a:endParaRPr lang="sl-SI" sz="2300" spc="50" dirty="0" smtClean="0">
              <a:latin typeface="Arial" pitchFamily="34" charset="0"/>
              <a:cs typeface="Arial" pitchFamily="34" charset="0"/>
            </a:endParaRPr>
          </a:p>
          <a:p>
            <a:pPr lvl="1">
              <a:spcBef>
                <a:spcPts val="200"/>
              </a:spcBef>
            </a:pPr>
            <a:endParaRPr lang="en-US" sz="2300" spc="50" dirty="0" smtClean="0">
              <a:latin typeface="Arial" pitchFamily="34" charset="0"/>
              <a:cs typeface="Arial" pitchFamily="34" charset="0"/>
            </a:endParaRPr>
          </a:p>
        </p:txBody>
      </p:sp>
      <p:pic>
        <p:nvPicPr>
          <p:cNvPr id="11"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10"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1273423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ve vsebini">
    <p:bg>
      <p:bgPr>
        <a:solidFill>
          <a:srgbClr val="FA961E"/>
        </a:solidFill>
        <a:effectLst/>
      </p:bgPr>
    </p:bg>
    <p:spTree>
      <p:nvGrpSpPr>
        <p:cNvPr id="1" name=""/>
        <p:cNvGrpSpPr/>
        <p:nvPr/>
      </p:nvGrpSpPr>
      <p:grpSpPr>
        <a:xfrm>
          <a:off x="0" y="0"/>
          <a:ext cx="0" cy="0"/>
          <a:chOff x="0" y="0"/>
          <a:chExt cx="0" cy="0"/>
        </a:xfrm>
      </p:grpSpPr>
      <p:pic>
        <p:nvPicPr>
          <p:cNvPr id="8"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vsebine 2"/>
          <p:cNvSpPr>
            <a:spLocks noGrp="1"/>
          </p:cNvSpPr>
          <p:nvPr>
            <p:ph sz="half" idx="1" hasCustomPrompt="1"/>
          </p:nvPr>
        </p:nvSpPr>
        <p:spPr>
          <a:xfrm>
            <a:off x="792000" y="1800000"/>
            <a:ext cx="3420000" cy="4500000"/>
          </a:xfrm>
        </p:spPr>
        <p:txBody>
          <a:bodyPr/>
          <a:lstStyle>
            <a:lvl1pPr>
              <a:defRPr sz="1800"/>
            </a:lvl1pPr>
            <a:lvl2pPr>
              <a:defRPr sz="1600"/>
            </a:lvl2pPr>
            <a:lvl3pPr>
              <a:defRPr sz="1400"/>
            </a:lvl3pPr>
            <a:lvl4pPr>
              <a:defRPr sz="12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sp>
        <p:nvSpPr>
          <p:cNvPr id="4" name="Ograda vsebine 3"/>
          <p:cNvSpPr>
            <a:spLocks noGrp="1"/>
          </p:cNvSpPr>
          <p:nvPr>
            <p:ph sz="half" idx="2" hasCustomPrompt="1"/>
          </p:nvPr>
        </p:nvSpPr>
        <p:spPr>
          <a:xfrm>
            <a:off x="4572000" y="1800000"/>
            <a:ext cx="3420000" cy="4500000"/>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0"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9"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1881055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Dve vsebini">
    <p:bg>
      <p:bgPr>
        <a:solidFill>
          <a:srgbClr val="E2E2E2"/>
        </a:solidFill>
        <a:effectLst/>
      </p:bgPr>
    </p:bg>
    <p:spTree>
      <p:nvGrpSpPr>
        <p:cNvPr id="1" name=""/>
        <p:cNvGrpSpPr/>
        <p:nvPr/>
      </p:nvGrpSpPr>
      <p:grpSpPr>
        <a:xfrm>
          <a:off x="0" y="0"/>
          <a:ext cx="0" cy="0"/>
          <a:chOff x="0" y="0"/>
          <a:chExt cx="0" cy="0"/>
        </a:xfrm>
      </p:grpSpPr>
      <p:pic>
        <p:nvPicPr>
          <p:cNvPr id="8"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Ograda vsebine 2"/>
          <p:cNvSpPr>
            <a:spLocks noGrp="1"/>
          </p:cNvSpPr>
          <p:nvPr>
            <p:ph sz="half" idx="1" hasCustomPrompt="1"/>
          </p:nvPr>
        </p:nvSpPr>
        <p:spPr>
          <a:xfrm>
            <a:off x="792000" y="1800000"/>
            <a:ext cx="3420000" cy="4500000"/>
          </a:xfrm>
        </p:spPr>
        <p:txBody>
          <a:bodyPr/>
          <a:lstStyle>
            <a:lvl1pPr>
              <a:defRPr sz="1800"/>
            </a:lvl1pPr>
            <a:lvl2pPr>
              <a:defRPr sz="1600"/>
            </a:lvl2pPr>
            <a:lvl3pPr>
              <a:defRPr sz="1400"/>
            </a:lvl3pPr>
            <a:lvl4pPr>
              <a:defRPr sz="12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sp>
        <p:nvSpPr>
          <p:cNvPr id="10" name="Ograda vsebine 3"/>
          <p:cNvSpPr>
            <a:spLocks noGrp="1"/>
          </p:cNvSpPr>
          <p:nvPr>
            <p:ph sz="half" idx="2" hasCustomPrompt="1"/>
          </p:nvPr>
        </p:nvSpPr>
        <p:spPr>
          <a:xfrm>
            <a:off x="4572000" y="1800000"/>
            <a:ext cx="3420000" cy="4500000"/>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2"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11"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403099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grada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l-SI" dirty="0" smtClean="0"/>
              <a:t>Uredite slog naslova matrice</a:t>
            </a:r>
            <a:endParaRPr lang="sl-SI" dirty="0"/>
          </a:p>
        </p:txBody>
      </p:sp>
      <p:sp>
        <p:nvSpPr>
          <p:cNvPr id="3" name="Ograda besedil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p:txBody>
      </p:sp>
      <p:sp>
        <p:nvSpPr>
          <p:cNvPr id="4" name="Ograda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5AA502D-46D4-4C5E-8586-9BF39E6ACF35}" type="datetimeFigureOut">
              <a:rPr lang="sl-SI" smtClean="0"/>
              <a:pPr>
                <a:defRPr/>
              </a:pPr>
              <a:t>2.6.2014</a:t>
            </a:fld>
            <a:endParaRPr lang="sl-SI"/>
          </a:p>
        </p:txBody>
      </p:sp>
      <p:sp>
        <p:nvSpPr>
          <p:cNvPr id="5" name="Ograda no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sl-SI"/>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740902F-4743-4C34-BF2F-FA74C2D0F124}" type="slidenum">
              <a:rPr lang="sl-SI" smtClean="0"/>
              <a:pPr>
                <a:defRPr/>
              </a:pPr>
              <a:t>‹#›</a:t>
            </a:fld>
            <a:endParaRPr lang="sl-SI"/>
          </a:p>
        </p:txBody>
      </p:sp>
      <p:sp>
        <p:nvSpPr>
          <p:cNvPr id="7" name="TextBox 6"/>
          <p:cNvSpPr txBox="1"/>
          <p:nvPr userDrawn="1"/>
        </p:nvSpPr>
        <p:spPr>
          <a:xfrm>
            <a:off x="0" y="6579662"/>
            <a:ext cx="5292080" cy="276999"/>
          </a:xfrm>
          <a:prstGeom prst="rect">
            <a:avLst/>
          </a:prstGeom>
          <a:noFill/>
        </p:spPr>
        <p:txBody>
          <a:bodyPr wrap="square" rtlCol="0">
            <a:spAutoFit/>
          </a:bodyPr>
          <a:lstStyle>
            <a:defPPr>
              <a:defRPr lang="sl-SI"/>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sl-SI" sz="1200" dirty="0" smtClean="0"/>
              <a:t>T. Bajd, M. Mihelj, J. Lenarčič, A. Stanovnik, M. Munih, </a:t>
            </a:r>
            <a:r>
              <a:rPr lang="sl-SI" sz="1200" b="1" i="1" dirty="0" err="1" smtClean="0"/>
              <a:t>Robotics</a:t>
            </a:r>
            <a:r>
              <a:rPr lang="sl-SI" sz="1200" dirty="0" smtClean="0"/>
              <a:t>, Springer, 2010</a:t>
            </a:r>
            <a:endParaRPr lang="en-US" sz="1200" dirty="0"/>
          </a:p>
        </p:txBody>
      </p:sp>
    </p:spTree>
    <p:extLst>
      <p:ext uri="{BB962C8B-B14F-4D97-AF65-F5344CB8AC3E}">
        <p14:creationId xmlns:p14="http://schemas.microsoft.com/office/powerpoint/2010/main" val="3137899411"/>
      </p:ext>
    </p:extLst>
  </p:cSld>
  <p:clrMap bg1="lt1" tx1="dk1" bg2="lt2" tx2="dk2" accent1="accent1" accent2="accent2" accent3="accent3" accent4="accent4" accent5="accent5" accent6="accent6" hlink="hlink" folHlink="folHlink"/>
  <p:sldLayoutIdLst>
    <p:sldLayoutId id="2147484084" r:id="rId1"/>
    <p:sldLayoutId id="2147484085" r:id="rId2"/>
    <p:sldLayoutId id="2147484086" r:id="rId3"/>
    <p:sldLayoutId id="2147484087" r:id="rId4"/>
    <p:sldLayoutId id="2147484088" r:id="rId5"/>
    <p:sldLayoutId id="2147484089" r:id="rId6"/>
    <p:sldLayoutId id="2147484090" r:id="rId7"/>
    <p:sldLayoutId id="2147484091" r:id="rId8"/>
    <p:sldLayoutId id="2147484092" r:id="rId9"/>
    <p:sldLayoutId id="2147484093" r:id="rId10"/>
    <p:sldLayoutId id="2147484094" r:id="rId11"/>
    <p:sldLayoutId id="2147484095" r:id="rId12"/>
    <p:sldLayoutId id="2147484096" r:id="rId13"/>
    <p:sldLayoutId id="2147484097" r:id="rId14"/>
    <p:sldLayoutId id="2147484098" r:id="rId15"/>
    <p:sldLayoutId id="2147484099" r:id="rId16"/>
    <p:sldLayoutId id="2147484100" r:id="rId17"/>
    <p:sldLayoutId id="2147484101" r:id="rId18"/>
    <p:sldLayoutId id="2147484102" r:id="rId19"/>
  </p:sldLayoutIdLst>
  <p:timing>
    <p:tnLst>
      <p:par>
        <p:cTn id="1" dur="indefinite" restart="never" nodeType="tmRoot"/>
      </p:par>
    </p:tnLst>
  </p:timing>
  <p:txStyles>
    <p:titleStyle>
      <a:lvl1pPr algn="l" defTabSz="914400" rtl="0" eaLnBrk="1" latinLnBrk="0" hangingPunct="1">
        <a:spcBef>
          <a:spcPct val="0"/>
        </a:spcBef>
        <a:buNone/>
        <a:defRPr sz="25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1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png"/></Relationships>
</file>

<file path=ppt/slides/_rels/slide1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1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 Id="rId5" Type="http://schemas.openxmlformats.org/officeDocument/2006/relationships/image" Target="../media/image65.pn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ctrTitle"/>
          </p:nvPr>
        </p:nvSpPr>
        <p:spPr/>
        <p:txBody>
          <a:bodyPr>
            <a:normAutofit/>
          </a:bodyPr>
          <a:lstStyle/>
          <a:p>
            <a:pPr algn="ctr" eaLnBrk="1" hangingPunct="1"/>
            <a:r>
              <a:rPr lang="sl-SI" altLang="sl-SI" sz="3000" dirty="0" smtClean="0">
                <a:solidFill>
                  <a:schemeClr val="bg1"/>
                </a:solidFill>
                <a:latin typeface="Arial" charset="0"/>
                <a:cs typeface="Arial" charset="0"/>
              </a:rPr>
              <a:t>TRAJECTORY PLANNING</a:t>
            </a:r>
            <a:endParaRPr lang="en-US" altLang="sl-SI" sz="3000" dirty="0" smtClean="0">
              <a:solidFill>
                <a:schemeClr val="bg1"/>
              </a:solidFill>
              <a:latin typeface="Arial" charset="0"/>
              <a:cs typeface="Arial" charset="0"/>
            </a:endParaRPr>
          </a:p>
        </p:txBody>
      </p:sp>
      <p:sp>
        <p:nvSpPr>
          <p:cNvPr id="32771" name="Subtitle 1"/>
          <p:cNvSpPr>
            <a:spLocks noGrp="1"/>
          </p:cNvSpPr>
          <p:nvPr>
            <p:ph type="subTitle" idx="1"/>
          </p:nvPr>
        </p:nvSpPr>
        <p:spPr/>
        <p:txBody>
          <a:bodyPr/>
          <a:lstStyle/>
          <a:p>
            <a:r>
              <a:rPr lang="en-US" altLang="en-US" dirty="0">
                <a:latin typeface="Arial" charset="0"/>
                <a:cs typeface="Arial" charset="0"/>
              </a:rPr>
              <a:t>T. </a:t>
            </a:r>
            <a:r>
              <a:rPr lang="en-US" altLang="en-US" dirty="0" err="1">
                <a:latin typeface="Arial" charset="0"/>
                <a:cs typeface="Arial" charset="0"/>
              </a:rPr>
              <a:t>Bajd</a:t>
            </a:r>
            <a:r>
              <a:rPr lang="en-US" altLang="en-US" dirty="0">
                <a:latin typeface="Arial" charset="0"/>
                <a:cs typeface="Arial" charset="0"/>
              </a:rPr>
              <a:t> and M. </a:t>
            </a:r>
            <a:r>
              <a:rPr lang="en-US" altLang="en-US" dirty="0" err="1">
                <a:latin typeface="Arial" charset="0"/>
                <a:cs typeface="Arial" charset="0"/>
              </a:rPr>
              <a:t>Mihelj</a:t>
            </a:r>
            <a:endParaRPr lang="en-US" altLang="en-US" dirty="0">
              <a:latin typeface="Arial" charset="0"/>
              <a:cs typeface="Arial" charset="0"/>
            </a:endParaRPr>
          </a:p>
          <a:p>
            <a:endParaRPr lang="en-US" alt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5786" y="1643050"/>
            <a:ext cx="6162478" cy="4849234"/>
          </a:xfrm>
        </p:spPr>
        <p:txBody>
          <a:bodyPr/>
          <a:lstStyle/>
          <a:p>
            <a:r>
              <a:rPr lang="en-US" dirty="0" smtClean="0"/>
              <a:t>Acceleration in a via point</a:t>
            </a:r>
          </a:p>
          <a:p>
            <a:endParaRPr lang="en-US" dirty="0" smtClean="0"/>
          </a:p>
          <a:p>
            <a:endParaRPr lang="en-US" dirty="0" smtClean="0"/>
          </a:p>
          <a:p>
            <a:r>
              <a:rPr lang="en-US" dirty="0" smtClean="0"/>
              <a:t>Time of motion through the via point</a:t>
            </a:r>
          </a:p>
          <a:p>
            <a:endParaRPr lang="en-US" dirty="0" smtClean="0"/>
          </a:p>
          <a:p>
            <a:endParaRPr lang="en-US" dirty="0" smtClean="0"/>
          </a:p>
          <a:p>
            <a:r>
              <a:rPr lang="en-US" dirty="0" smtClean="0"/>
              <a:t>Computation of coefficients</a:t>
            </a:r>
          </a:p>
          <a:p>
            <a:endParaRPr lang="en-US" dirty="0" smtClean="0"/>
          </a:p>
          <a:p>
            <a:endParaRPr lang="en-US" dirty="0" smtClean="0"/>
          </a:p>
          <a:p>
            <a:r>
              <a:rPr lang="en-US" dirty="0" smtClean="0"/>
              <a:t>Velocity at                </a:t>
            </a:r>
            <a:r>
              <a:rPr lang="sl-SI" dirty="0" smtClean="0"/>
              <a:t> </a:t>
            </a:r>
            <a:r>
              <a:rPr lang="en-US" dirty="0" smtClean="0"/>
              <a:t>equals           and velocity at                </a:t>
            </a:r>
            <a:r>
              <a:rPr lang="sl-SI" dirty="0" smtClean="0"/>
              <a:t> </a:t>
            </a:r>
            <a:r>
              <a:rPr lang="en-US" dirty="0" smtClean="0"/>
              <a:t>equals </a:t>
            </a:r>
          </a:p>
          <a:p>
            <a:endParaRPr lang="en-US" dirty="0"/>
          </a:p>
        </p:txBody>
      </p:sp>
      <p:sp>
        <p:nvSpPr>
          <p:cNvPr id="2" name="Title 1"/>
          <p:cNvSpPr>
            <a:spLocks noGrp="1"/>
          </p:cNvSpPr>
          <p:nvPr>
            <p:ph type="title"/>
          </p:nvPr>
        </p:nvSpPr>
        <p:spPr/>
        <p:txBody>
          <a:bodyPr/>
          <a:lstStyle/>
          <a:p>
            <a:r>
              <a:rPr lang="en-US" dirty="0"/>
              <a:t>Interpolation by use of via points</a:t>
            </a:r>
          </a:p>
        </p:txBody>
      </p:sp>
      <p:grpSp>
        <p:nvGrpSpPr>
          <p:cNvPr id="4" name="Group 3"/>
          <p:cNvGrpSpPr>
            <a:grpSpLocks noChangeAspect="1"/>
          </p:cNvGrpSpPr>
          <p:nvPr/>
        </p:nvGrpSpPr>
        <p:grpSpPr>
          <a:xfrm>
            <a:off x="4499992" y="3967924"/>
            <a:ext cx="2138727" cy="392453"/>
            <a:chOff x="1259632" y="5628834"/>
            <a:chExt cx="1746310" cy="320445"/>
          </a:xfrm>
        </p:grpSpPr>
        <p:pic>
          <p:nvPicPr>
            <p:cNvPr id="5"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5628834"/>
              <a:ext cx="882237" cy="320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0975" y="5667194"/>
              <a:ext cx="814967" cy="281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717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32992" y="2348880"/>
            <a:ext cx="3050976" cy="309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32992" y="3356992"/>
            <a:ext cx="2186880" cy="580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32992" y="4581128"/>
            <a:ext cx="2690936" cy="330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83768" y="5087940"/>
            <a:ext cx="1147512" cy="421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4"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32496" y="5150562"/>
            <a:ext cx="689620" cy="293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5"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98288" y="5444116"/>
            <a:ext cx="1102804" cy="413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6" name="Picture 8"/>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592814" y="5501201"/>
            <a:ext cx="662227" cy="2990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455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171"/>
                                        </p:tgtEl>
                                        <p:attrNameLst>
                                          <p:attrName>style.visibility</p:attrName>
                                        </p:attrNameLst>
                                      </p:cBhvr>
                                      <p:to>
                                        <p:strVal val="visible"/>
                                      </p:to>
                                    </p:set>
                                    <p:animEffect transition="in" filter="fade">
                                      <p:cBhvr>
                                        <p:cTn id="10" dur="500"/>
                                        <p:tgtEl>
                                          <p:spTgt spid="717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7172"/>
                                        </p:tgtEl>
                                        <p:attrNameLst>
                                          <p:attrName>style.visibility</p:attrName>
                                        </p:attrNameLst>
                                      </p:cBhvr>
                                      <p:to>
                                        <p:strVal val="visible"/>
                                      </p:to>
                                    </p:set>
                                    <p:animEffect transition="in" filter="fade">
                                      <p:cBhvr>
                                        <p:cTn id="21" dur="500"/>
                                        <p:tgtEl>
                                          <p:spTgt spid="717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9" end="9"/>
                                            </p:txEl>
                                          </p:spTgt>
                                        </p:tgtEl>
                                        <p:attrNameLst>
                                          <p:attrName>style.visibility</p:attrName>
                                        </p:attrNameLst>
                                      </p:cBhvr>
                                      <p:to>
                                        <p:strVal val="visible"/>
                                      </p:to>
                                    </p:set>
                                    <p:animEffect transition="in" filter="fade">
                                      <p:cBhvr>
                                        <p:cTn id="26" dur="500"/>
                                        <p:tgtEl>
                                          <p:spTgt spid="3">
                                            <p:txEl>
                                              <p:pRg st="9" end="9"/>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7173"/>
                                        </p:tgtEl>
                                        <p:attrNameLst>
                                          <p:attrName>style.visibility</p:attrName>
                                        </p:attrNameLst>
                                      </p:cBhvr>
                                      <p:to>
                                        <p:strVal val="visible"/>
                                      </p:to>
                                    </p:set>
                                    <p:animEffect transition="in" filter="fade">
                                      <p:cBhvr>
                                        <p:cTn id="29" dur="500"/>
                                        <p:tgtEl>
                                          <p:spTgt spid="7173"/>
                                        </p:tgtEl>
                                      </p:cBhvr>
                                    </p:animEffect>
                                  </p:childTnLst>
                                </p:cTn>
                              </p:par>
                              <p:par>
                                <p:cTn id="30" presetID="10" presetClass="entr" presetSubtype="0" fill="hold" nodeType="withEffect">
                                  <p:stCondLst>
                                    <p:cond delay="0"/>
                                  </p:stCondLst>
                                  <p:childTnLst>
                                    <p:set>
                                      <p:cBhvr>
                                        <p:cTn id="31" dur="1" fill="hold">
                                          <p:stCondLst>
                                            <p:cond delay="0"/>
                                          </p:stCondLst>
                                        </p:cTn>
                                        <p:tgtEl>
                                          <p:spTgt spid="7174"/>
                                        </p:tgtEl>
                                        <p:attrNameLst>
                                          <p:attrName>style.visibility</p:attrName>
                                        </p:attrNameLst>
                                      </p:cBhvr>
                                      <p:to>
                                        <p:strVal val="visible"/>
                                      </p:to>
                                    </p:set>
                                    <p:animEffect transition="in" filter="fade">
                                      <p:cBhvr>
                                        <p:cTn id="32" dur="500"/>
                                        <p:tgtEl>
                                          <p:spTgt spid="7174"/>
                                        </p:tgtEl>
                                      </p:cBhvr>
                                    </p:animEffect>
                                  </p:childTnLst>
                                </p:cTn>
                              </p:par>
                              <p:par>
                                <p:cTn id="33" presetID="10" presetClass="entr" presetSubtype="0" fill="hold" nodeType="withEffect">
                                  <p:stCondLst>
                                    <p:cond delay="0"/>
                                  </p:stCondLst>
                                  <p:childTnLst>
                                    <p:set>
                                      <p:cBhvr>
                                        <p:cTn id="34" dur="1" fill="hold">
                                          <p:stCondLst>
                                            <p:cond delay="0"/>
                                          </p:stCondLst>
                                        </p:cTn>
                                        <p:tgtEl>
                                          <p:spTgt spid="7175"/>
                                        </p:tgtEl>
                                        <p:attrNameLst>
                                          <p:attrName>style.visibility</p:attrName>
                                        </p:attrNameLst>
                                      </p:cBhvr>
                                      <p:to>
                                        <p:strVal val="visible"/>
                                      </p:to>
                                    </p:set>
                                    <p:animEffect transition="in" filter="fade">
                                      <p:cBhvr>
                                        <p:cTn id="35" dur="500"/>
                                        <p:tgtEl>
                                          <p:spTgt spid="7175"/>
                                        </p:tgtEl>
                                      </p:cBhvr>
                                    </p:animEffect>
                                  </p:childTnLst>
                                </p:cTn>
                              </p:par>
                              <p:par>
                                <p:cTn id="36" presetID="10" presetClass="entr" presetSubtype="0" fill="hold" nodeType="withEffect">
                                  <p:stCondLst>
                                    <p:cond delay="0"/>
                                  </p:stCondLst>
                                  <p:childTnLst>
                                    <p:set>
                                      <p:cBhvr>
                                        <p:cTn id="37" dur="1" fill="hold">
                                          <p:stCondLst>
                                            <p:cond delay="0"/>
                                          </p:stCondLst>
                                        </p:cTn>
                                        <p:tgtEl>
                                          <p:spTgt spid="7176"/>
                                        </p:tgtEl>
                                        <p:attrNameLst>
                                          <p:attrName>style.visibility</p:attrName>
                                        </p:attrNameLst>
                                      </p:cBhvr>
                                      <p:to>
                                        <p:strVal val="visible"/>
                                      </p:to>
                                    </p:set>
                                    <p:animEffect transition="in" filter="fade">
                                      <p:cBhvr>
                                        <p:cTn id="38" dur="500"/>
                                        <p:tgtEl>
                                          <p:spTgt spid="7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Considering                                    </a:t>
            </a:r>
            <a:r>
              <a:rPr lang="sl-SI" dirty="0" smtClean="0"/>
              <a:t>  </a:t>
            </a:r>
            <a:r>
              <a:rPr lang="en-US" dirty="0" smtClean="0"/>
              <a:t>we obtain</a:t>
            </a:r>
          </a:p>
          <a:p>
            <a:endParaRPr lang="en-US" dirty="0" smtClean="0"/>
          </a:p>
          <a:p>
            <a:endParaRPr lang="en-US" dirty="0" smtClean="0"/>
          </a:p>
          <a:p>
            <a:endParaRPr lang="en-US" dirty="0" smtClean="0"/>
          </a:p>
          <a:p>
            <a:endParaRPr lang="en-US" dirty="0" smtClean="0"/>
          </a:p>
          <a:p>
            <a:r>
              <a:rPr lang="en-US" dirty="0" smtClean="0"/>
              <a:t>Sum of the above equations leads to</a:t>
            </a:r>
          </a:p>
          <a:p>
            <a:endParaRPr lang="en-US" dirty="0" smtClean="0"/>
          </a:p>
          <a:p>
            <a:endParaRPr lang="en-US" dirty="0" smtClean="0"/>
          </a:p>
          <a:p>
            <a:r>
              <a:rPr lang="en-US" dirty="0" smtClean="0"/>
              <a:t>Difference of the above equations leads to</a:t>
            </a:r>
          </a:p>
          <a:p>
            <a:endParaRPr lang="en-US" dirty="0" smtClean="0"/>
          </a:p>
          <a:p>
            <a:pPr marL="0" indent="0">
              <a:buNone/>
            </a:pPr>
            <a:r>
              <a:rPr lang="en-US" dirty="0" smtClean="0"/>
              <a:t> </a:t>
            </a:r>
            <a:endParaRPr lang="en-US" dirty="0"/>
          </a:p>
        </p:txBody>
      </p:sp>
      <p:sp>
        <p:nvSpPr>
          <p:cNvPr id="2" name="Title 1"/>
          <p:cNvSpPr>
            <a:spLocks noGrp="1"/>
          </p:cNvSpPr>
          <p:nvPr>
            <p:ph type="title"/>
          </p:nvPr>
        </p:nvSpPr>
        <p:spPr/>
        <p:txBody>
          <a:bodyPr/>
          <a:lstStyle/>
          <a:p>
            <a:r>
              <a:rPr lang="en-US" dirty="0"/>
              <a:t>Interpolation by use of via points</a:t>
            </a: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8747" y="1850978"/>
            <a:ext cx="2690936" cy="330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2348880"/>
            <a:ext cx="6750293" cy="1246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3811" y="4221088"/>
            <a:ext cx="4075247" cy="587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5072" y="5517231"/>
            <a:ext cx="4292626" cy="565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8428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195"/>
                                        </p:tgtEl>
                                        <p:attrNameLst>
                                          <p:attrName>style.visibility</p:attrName>
                                        </p:attrNameLst>
                                      </p:cBhvr>
                                      <p:to>
                                        <p:strVal val="visible"/>
                                      </p:to>
                                    </p:set>
                                    <p:animEffect transition="in" filter="fade">
                                      <p:cBhvr>
                                        <p:cTn id="15" dur="500"/>
                                        <p:tgtEl>
                                          <p:spTgt spid="819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8" end="8"/>
                                            </p:txEl>
                                          </p:spTgt>
                                        </p:tgtEl>
                                        <p:attrNameLst>
                                          <p:attrName>style.visibility</p:attrName>
                                        </p:attrNameLst>
                                      </p:cBhvr>
                                      <p:to>
                                        <p:strVal val="visible"/>
                                      </p:to>
                                    </p:set>
                                    <p:animEffect transition="in" filter="fade">
                                      <p:cBhvr>
                                        <p:cTn id="20" dur="500"/>
                                        <p:tgtEl>
                                          <p:spTgt spid="3">
                                            <p:txEl>
                                              <p:pRg st="8" end="8"/>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8196"/>
                                        </p:tgtEl>
                                        <p:attrNameLst>
                                          <p:attrName>style.visibility</p:attrName>
                                        </p:attrNameLst>
                                      </p:cBhvr>
                                      <p:to>
                                        <p:strVal val="visible"/>
                                      </p:to>
                                    </p:set>
                                    <p:animEffect transition="in" filter="fade">
                                      <p:cBhvr>
                                        <p:cTn id="23"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Consider</a:t>
            </a:r>
            <a:r>
              <a:rPr lang="sl-SI" dirty="0" smtClean="0"/>
              <a:t>ing</a:t>
            </a:r>
            <a:r>
              <a:rPr lang="en-US" dirty="0" smtClean="0"/>
              <a:t> continuity of position at instant</a:t>
            </a:r>
          </a:p>
          <a:p>
            <a:endParaRPr lang="en-US" dirty="0" smtClean="0"/>
          </a:p>
          <a:p>
            <a:endParaRPr lang="en-US" dirty="0" smtClean="0"/>
          </a:p>
          <a:p>
            <a:r>
              <a:rPr lang="en-US" dirty="0" smtClean="0"/>
              <a:t>and</a:t>
            </a:r>
          </a:p>
          <a:p>
            <a:endParaRPr lang="en-US" dirty="0" smtClean="0"/>
          </a:p>
          <a:p>
            <a:endParaRPr lang="en-US" dirty="0" smtClean="0"/>
          </a:p>
          <a:p>
            <a:endParaRPr lang="en-US" dirty="0" smtClean="0"/>
          </a:p>
          <a:p>
            <a:endParaRPr lang="sl-SI" dirty="0" smtClean="0"/>
          </a:p>
          <a:p>
            <a:r>
              <a:rPr lang="en-US" dirty="0" smtClean="0"/>
              <a:t>leads to</a:t>
            </a:r>
          </a:p>
          <a:p>
            <a:endParaRPr lang="en-US" dirty="0"/>
          </a:p>
        </p:txBody>
      </p:sp>
      <p:sp>
        <p:nvSpPr>
          <p:cNvPr id="2" name="Title 1"/>
          <p:cNvSpPr>
            <a:spLocks noGrp="1"/>
          </p:cNvSpPr>
          <p:nvPr>
            <p:ph type="title"/>
          </p:nvPr>
        </p:nvSpPr>
        <p:spPr/>
        <p:txBody>
          <a:bodyPr/>
          <a:lstStyle/>
          <a:p>
            <a:r>
              <a:rPr lang="en-US" dirty="0"/>
              <a:t>Interpolation by use of via points</a:t>
            </a: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2200" y="1778731"/>
            <a:ext cx="977311" cy="376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2276873"/>
            <a:ext cx="5839550" cy="607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5616" y="3429000"/>
            <a:ext cx="6701952" cy="1371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59632" y="5229200"/>
            <a:ext cx="3096344" cy="539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0562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fade">
                                      <p:cBhvr>
                                        <p:cTn id="7" dur="500"/>
                                        <p:tgtEl>
                                          <p:spTgt spid="92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9220"/>
                                        </p:tgtEl>
                                        <p:attrNameLst>
                                          <p:attrName>style.visibility</p:attrName>
                                        </p:attrNameLst>
                                      </p:cBhvr>
                                      <p:to>
                                        <p:strVal val="visible"/>
                                      </p:to>
                                    </p:set>
                                    <p:animEffect transition="in" filter="fade">
                                      <p:cBhvr>
                                        <p:cTn id="15" dur="500"/>
                                        <p:tgtEl>
                                          <p:spTgt spid="92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8" end="8"/>
                                            </p:txEl>
                                          </p:spTgt>
                                        </p:tgtEl>
                                        <p:attrNameLst>
                                          <p:attrName>style.visibility</p:attrName>
                                        </p:attrNameLst>
                                      </p:cBhvr>
                                      <p:to>
                                        <p:strVal val="visible"/>
                                      </p:to>
                                    </p:set>
                                    <p:animEffect transition="in" filter="fade">
                                      <p:cBhvr>
                                        <p:cTn id="20" dur="500"/>
                                        <p:tgtEl>
                                          <p:spTgt spid="3">
                                            <p:txEl>
                                              <p:pRg st="8" end="8"/>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9221"/>
                                        </p:tgtEl>
                                        <p:attrNameLst>
                                          <p:attrName>style.visibility</p:attrName>
                                        </p:attrNameLst>
                                      </p:cBhvr>
                                      <p:to>
                                        <p:strVal val="visible"/>
                                      </p:to>
                                    </p:set>
                                    <p:animEffect transition="in" filter="fade">
                                      <p:cBhvr>
                                        <p:cTn id="23"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 via point the trajectory deviates from the specified via point value by</a:t>
            </a:r>
          </a:p>
          <a:p>
            <a:endParaRPr lang="en-US" dirty="0" smtClean="0"/>
          </a:p>
          <a:p>
            <a:endParaRPr lang="en-US" dirty="0" smtClean="0"/>
          </a:p>
          <a:p>
            <a:r>
              <a:rPr lang="en-US" dirty="0" smtClean="0"/>
              <a:t>The first and the last point on the trajectory are different from other via points and need to be addressed specifically. Namely, the initial and final robot velocity is usually zero and no deviations are allowed.</a:t>
            </a:r>
          </a:p>
          <a:p>
            <a:endParaRPr lang="en-US" dirty="0"/>
          </a:p>
        </p:txBody>
      </p:sp>
      <p:sp>
        <p:nvSpPr>
          <p:cNvPr id="2" name="Title 1"/>
          <p:cNvSpPr>
            <a:spLocks noGrp="1"/>
          </p:cNvSpPr>
          <p:nvPr>
            <p:ph type="title"/>
          </p:nvPr>
        </p:nvSpPr>
        <p:spPr/>
        <p:txBody>
          <a:bodyPr/>
          <a:lstStyle/>
          <a:p>
            <a:r>
              <a:rPr lang="en-US" dirty="0"/>
              <a:t>Interpolation by use of via points</a:t>
            </a:r>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2636912"/>
            <a:ext cx="4680520" cy="488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9957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40152" y="3356992"/>
            <a:ext cx="2952328" cy="2722054"/>
          </a:xfrm>
        </p:spPr>
        <p:txBody>
          <a:bodyPr>
            <a:normAutofit/>
          </a:bodyPr>
          <a:lstStyle/>
          <a:p>
            <a:pPr marL="0" indent="0">
              <a:buNone/>
            </a:pPr>
            <a:r>
              <a:rPr lang="en-US" dirty="0" smtClean="0"/>
              <a:t>The lighter curve represents the trajectory without correction (position error can be noticed), while the darker curve shows the corrected trajectory</a:t>
            </a:r>
            <a:endParaRPr lang="en-US" dirty="0"/>
          </a:p>
        </p:txBody>
      </p:sp>
      <p:sp>
        <p:nvSpPr>
          <p:cNvPr id="2" name="Title 1"/>
          <p:cNvSpPr>
            <a:spLocks noGrp="1"/>
          </p:cNvSpPr>
          <p:nvPr>
            <p:ph type="title"/>
          </p:nvPr>
        </p:nvSpPr>
        <p:spPr/>
        <p:txBody>
          <a:bodyPr/>
          <a:lstStyle/>
          <a:p>
            <a:r>
              <a:rPr lang="en-US" dirty="0" smtClean="0"/>
              <a:t>Conditions in the initial point</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5724128" cy="4920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51373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Small position changes are assumed in interval therefore</a:t>
            </a:r>
          </a:p>
          <a:p>
            <a:endParaRPr lang="en-US" dirty="0" smtClean="0"/>
          </a:p>
          <a:p>
            <a:endParaRPr lang="en-US" dirty="0" smtClean="0"/>
          </a:p>
          <a:p>
            <a:r>
              <a:rPr lang="en-US" dirty="0" smtClean="0"/>
              <a:t>and</a:t>
            </a:r>
          </a:p>
          <a:p>
            <a:endParaRPr lang="en-US" dirty="0" smtClean="0"/>
          </a:p>
          <a:p>
            <a:endParaRPr lang="en-US" dirty="0" smtClean="0"/>
          </a:p>
          <a:p>
            <a:r>
              <a:rPr lang="en-US" dirty="0" smtClean="0"/>
              <a:t>leading to</a:t>
            </a:r>
          </a:p>
          <a:p>
            <a:endParaRPr lang="en-US" dirty="0" smtClean="0"/>
          </a:p>
          <a:p>
            <a:endParaRPr lang="en-US" dirty="0" smtClean="0"/>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Trajectory corrections</a:t>
            </a:r>
            <a:endParaRPr lang="en-US" dirty="0"/>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45053" y="1836339"/>
            <a:ext cx="504056" cy="388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3" y="2564904"/>
            <a:ext cx="2111327" cy="576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4122" y="3717032"/>
            <a:ext cx="2375243" cy="626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02985" y="4869160"/>
            <a:ext cx="3312369" cy="543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5"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23078" y="5517232"/>
            <a:ext cx="3924438" cy="541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012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292"/>
                                        </p:tgtEl>
                                        <p:attrNameLst>
                                          <p:attrName>style.visibility</p:attrName>
                                        </p:attrNameLst>
                                      </p:cBhvr>
                                      <p:to>
                                        <p:strVal val="visible"/>
                                      </p:to>
                                    </p:set>
                                    <p:animEffect transition="in" filter="fade">
                                      <p:cBhvr>
                                        <p:cTn id="10" dur="500"/>
                                        <p:tgtEl>
                                          <p:spTgt spid="1229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2294"/>
                                        </p:tgtEl>
                                        <p:attrNameLst>
                                          <p:attrName>style.visibility</p:attrName>
                                        </p:attrNameLst>
                                      </p:cBhvr>
                                      <p:to>
                                        <p:strVal val="visible"/>
                                      </p:to>
                                    </p:set>
                                    <p:animEffect transition="in" filter="fade">
                                      <p:cBhvr>
                                        <p:cTn id="18" dur="500"/>
                                        <p:tgtEl>
                                          <p:spTgt spid="1229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295"/>
                                        </p:tgtEl>
                                        <p:attrNameLst>
                                          <p:attrName>style.visibility</p:attrName>
                                        </p:attrNameLst>
                                      </p:cBhvr>
                                      <p:to>
                                        <p:strVal val="visible"/>
                                      </p:to>
                                    </p:set>
                                    <p:animEffect transition="in" filter="fade">
                                      <p:cBhvr>
                                        <p:cTn id="23" dur="500"/>
                                        <p:tgtEl>
                                          <p:spTgt spid="12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Duration of acceleration in the first point on the trajectory equals</a:t>
            </a:r>
          </a:p>
          <a:p>
            <a:endParaRPr lang="en-US" dirty="0" smtClean="0"/>
          </a:p>
          <a:p>
            <a:endParaRPr lang="en-US" dirty="0" smtClean="0"/>
          </a:p>
          <a:p>
            <a:endParaRPr lang="en-US" dirty="0" smtClean="0"/>
          </a:p>
          <a:p>
            <a:r>
              <a:rPr lang="sl-SI" dirty="0" smtClean="0"/>
              <a:t>or</a:t>
            </a:r>
          </a:p>
          <a:p>
            <a:endParaRPr lang="sl-SI" dirty="0"/>
          </a:p>
          <a:p>
            <a:endParaRPr lang="sl-SI" dirty="0" smtClean="0"/>
          </a:p>
          <a:p>
            <a:r>
              <a:rPr lang="en-US" dirty="0" smtClean="0"/>
              <a:t>where the initial acceleration equals</a:t>
            </a:r>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Trajectory corrections</a:t>
            </a:r>
            <a:endParaRPr lang="en-US" dirty="0"/>
          </a:p>
        </p:txBody>
      </p:sp>
      <p:pic>
        <p:nvPicPr>
          <p:cNvPr id="1229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86850" y="5517232"/>
            <a:ext cx="2376778" cy="305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4780" y="2636912"/>
            <a:ext cx="5113081" cy="82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2754" y="4005064"/>
            <a:ext cx="4429894" cy="820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7126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3315"/>
                                        </p:tgtEl>
                                        <p:attrNameLst>
                                          <p:attrName>style.visibility</p:attrName>
                                        </p:attrNameLst>
                                      </p:cBhvr>
                                      <p:to>
                                        <p:strVal val="visible"/>
                                      </p:to>
                                    </p:set>
                                    <p:animEffect transition="in" filter="fade">
                                      <p:cBhvr>
                                        <p:cTn id="10" dur="500"/>
                                        <p:tgtEl>
                                          <p:spTgt spid="133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2293"/>
                                        </p:tgtEl>
                                        <p:attrNameLst>
                                          <p:attrName>style.visibility</p:attrName>
                                        </p:attrNameLst>
                                      </p:cBhvr>
                                      <p:to>
                                        <p:strVal val="visible"/>
                                      </p:to>
                                    </p:set>
                                    <p:animEffect transition="in" filter="fade">
                                      <p:cBhvr>
                                        <p:cTn id="18"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Similar correction is applied also for the last point</a:t>
            </a:r>
          </a:p>
          <a:p>
            <a:endParaRPr lang="en-US" dirty="0" smtClean="0"/>
          </a:p>
          <a:p>
            <a:endParaRPr lang="en-US" dirty="0" smtClean="0"/>
          </a:p>
          <a:p>
            <a:r>
              <a:rPr lang="en-US" dirty="0" smtClean="0"/>
              <a:t>and</a:t>
            </a:r>
          </a:p>
          <a:p>
            <a:endParaRPr lang="en-US" dirty="0" smtClean="0"/>
          </a:p>
          <a:p>
            <a:endParaRPr lang="en-US" dirty="0" smtClean="0"/>
          </a:p>
          <a:p>
            <a:r>
              <a:rPr lang="en-US" dirty="0" smtClean="0"/>
              <a:t>leading to</a:t>
            </a:r>
          </a:p>
          <a:p>
            <a:endParaRPr lang="en-US" dirty="0" smtClean="0"/>
          </a:p>
          <a:p>
            <a:endParaRPr lang="en-US" dirty="0" smtClean="0"/>
          </a:p>
          <a:p>
            <a:r>
              <a:rPr lang="en-US" dirty="0" smtClean="0"/>
              <a:t>where</a:t>
            </a:r>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a:t>Trajectory corrections</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3" y="2204864"/>
            <a:ext cx="2808312" cy="663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3" y="3356992"/>
            <a:ext cx="3005137" cy="700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3" y="4506103"/>
            <a:ext cx="5206632" cy="833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4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0245" y="5921743"/>
            <a:ext cx="2727771" cy="357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6243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339"/>
                                        </p:tgtEl>
                                        <p:attrNameLst>
                                          <p:attrName>style.visibility</p:attrName>
                                        </p:attrNameLst>
                                      </p:cBhvr>
                                      <p:to>
                                        <p:strVal val="visible"/>
                                      </p:to>
                                    </p:set>
                                    <p:animEffect transition="in" filter="fade">
                                      <p:cBhvr>
                                        <p:cTn id="10" dur="500"/>
                                        <p:tgtEl>
                                          <p:spTgt spid="1433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340"/>
                                        </p:tgtEl>
                                        <p:attrNameLst>
                                          <p:attrName>style.visibility</p:attrName>
                                        </p:attrNameLst>
                                      </p:cBhvr>
                                      <p:to>
                                        <p:strVal val="visible"/>
                                      </p:to>
                                    </p:set>
                                    <p:animEffect transition="in" filter="fade">
                                      <p:cBhvr>
                                        <p:cTn id="18" dur="500"/>
                                        <p:tgtEl>
                                          <p:spTgt spid="1434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Effect transition="in" filter="fade">
                                      <p:cBhvr>
                                        <p:cTn id="23" dur="500"/>
                                        <p:tgtEl>
                                          <p:spTgt spid="3">
                                            <p:txEl>
                                              <p:pRg st="9" end="9"/>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4341"/>
                                        </p:tgtEl>
                                        <p:attrNameLst>
                                          <p:attrName>style.visibility</p:attrName>
                                        </p:attrNameLst>
                                      </p:cBhvr>
                                      <p:to>
                                        <p:strVal val="visible"/>
                                      </p:to>
                                    </p:set>
                                    <p:animEffect transition="in" filter="fade">
                                      <p:cBhvr>
                                        <p:cTn id="26" dur="500"/>
                                        <p:tgtEl>
                                          <p:spTgt spid="14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3779912" y="4025089"/>
            <a:ext cx="2232248" cy="864096"/>
          </a:xfrm>
          <a:custGeom>
            <a:avLst/>
            <a:gdLst>
              <a:gd name="connsiteX0" fmla="*/ 567362 w 2537782"/>
              <a:gd name="connsiteY0" fmla="*/ 357800 h 1208751"/>
              <a:gd name="connsiteX1" fmla="*/ 1257475 w 2537782"/>
              <a:gd name="connsiteY1" fmla="*/ 4117 h 1208751"/>
              <a:gd name="connsiteX2" fmla="*/ 1852698 w 2537782"/>
              <a:gd name="connsiteY2" fmla="*/ 607966 h 1208751"/>
              <a:gd name="connsiteX3" fmla="*/ 2534185 w 2537782"/>
              <a:gd name="connsiteY3" fmla="*/ 806373 h 1208751"/>
              <a:gd name="connsiteX4" fmla="*/ 1542147 w 2537782"/>
              <a:gd name="connsiteY4" fmla="*/ 1203189 h 1208751"/>
              <a:gd name="connsiteX5" fmla="*/ 41151 w 2537782"/>
              <a:gd name="connsiteY5" fmla="*/ 1013407 h 1208751"/>
              <a:gd name="connsiteX6" fmla="*/ 437966 w 2537782"/>
              <a:gd name="connsiteY6" fmla="*/ 659724 h 1208751"/>
              <a:gd name="connsiteX7" fmla="*/ 567362 w 2537782"/>
              <a:gd name="connsiteY7" fmla="*/ 357800 h 120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7782" h="1208751">
                <a:moveTo>
                  <a:pt x="567362" y="357800"/>
                </a:moveTo>
                <a:cubicBezTo>
                  <a:pt x="703947" y="248532"/>
                  <a:pt x="1043252" y="-37577"/>
                  <a:pt x="1257475" y="4117"/>
                </a:cubicBezTo>
                <a:cubicBezTo>
                  <a:pt x="1471698" y="45811"/>
                  <a:pt x="1639913" y="474257"/>
                  <a:pt x="1852698" y="607966"/>
                </a:cubicBezTo>
                <a:cubicBezTo>
                  <a:pt x="2065483" y="741675"/>
                  <a:pt x="2585943" y="707169"/>
                  <a:pt x="2534185" y="806373"/>
                </a:cubicBezTo>
                <a:cubicBezTo>
                  <a:pt x="2482427" y="905577"/>
                  <a:pt x="1957653" y="1168683"/>
                  <a:pt x="1542147" y="1203189"/>
                </a:cubicBezTo>
                <a:cubicBezTo>
                  <a:pt x="1126641" y="1237695"/>
                  <a:pt x="225181" y="1103984"/>
                  <a:pt x="41151" y="1013407"/>
                </a:cubicBezTo>
                <a:cubicBezTo>
                  <a:pt x="-142879" y="922830"/>
                  <a:pt x="344513" y="771867"/>
                  <a:pt x="437966" y="659724"/>
                </a:cubicBezTo>
                <a:cubicBezTo>
                  <a:pt x="531419" y="547581"/>
                  <a:pt x="430777" y="467068"/>
                  <a:pt x="567362" y="357800"/>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img.directindustry.com/images_di/photo-g/6-axis-articulated-robots-the-pharmaceutical-industry-17645-2792769.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98273" l="0" r="99120"/>
                    </a14:imgEffect>
                  </a14:imgLayer>
                </a14:imgProps>
              </a:ext>
              <a:ext uri="{28A0092B-C50C-407E-A947-70E740481C1C}">
                <a14:useLocalDpi xmlns:a14="http://schemas.microsoft.com/office/drawing/2010/main" val="0"/>
              </a:ext>
            </a:extLst>
          </a:blip>
          <a:srcRect/>
          <a:stretch>
            <a:fillRect/>
          </a:stretch>
        </p:blipFill>
        <p:spPr bwMode="auto">
          <a:xfrm>
            <a:off x="1835696" y="2132856"/>
            <a:ext cx="3168352" cy="355324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611560" y="5301208"/>
            <a:ext cx="8208912" cy="1296144"/>
          </a:xfrm>
        </p:spPr>
        <p:txBody>
          <a:bodyPr>
            <a:noAutofit/>
          </a:bodyPr>
          <a:lstStyle/>
          <a:p>
            <a:pPr marL="0" indent="0">
              <a:buNone/>
            </a:pPr>
            <a:r>
              <a:rPr lang="en-US" sz="2400" dirty="0" smtClean="0"/>
              <a:t>The aim of trajectory planning is to generate the reference inputs to the robot control system, which will ensure that the robot end-effector will follow the desired trajectory.</a:t>
            </a:r>
            <a:endParaRPr lang="en-US" sz="2400" dirty="0"/>
          </a:p>
        </p:txBody>
      </p:sp>
      <p:sp>
        <p:nvSpPr>
          <p:cNvPr id="4" name="Title 3"/>
          <p:cNvSpPr>
            <a:spLocks noGrp="1"/>
          </p:cNvSpPr>
          <p:nvPr>
            <p:ph type="title"/>
          </p:nvPr>
        </p:nvSpPr>
        <p:spPr/>
        <p:txBody>
          <a:bodyPr/>
          <a:lstStyle/>
          <a:p>
            <a:r>
              <a:rPr lang="en-US" dirty="0" smtClean="0"/>
              <a:t>Trajectory planning</a:t>
            </a:r>
            <a:endParaRPr lang="en-US" dirty="0"/>
          </a:p>
        </p:txBody>
      </p:sp>
    </p:spTree>
    <p:extLst>
      <p:ext uri="{BB962C8B-B14F-4D97-AF65-F5344CB8AC3E}">
        <p14:creationId xmlns:p14="http://schemas.microsoft.com/office/powerpoint/2010/main" val="3512934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1700808"/>
            <a:ext cx="5436351" cy="4849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Trajectory between two points</a:t>
            </a:r>
            <a:endParaRPr lang="en-US" dirty="0"/>
          </a:p>
        </p:txBody>
      </p:sp>
      <p:sp>
        <p:nvSpPr>
          <p:cNvPr id="4" name="Rectangle 3"/>
          <p:cNvSpPr/>
          <p:nvPr/>
        </p:nvSpPr>
        <p:spPr>
          <a:xfrm>
            <a:off x="6012160" y="2492896"/>
            <a:ext cx="2915816" cy="2677656"/>
          </a:xfrm>
          <a:prstGeom prst="rect">
            <a:avLst/>
          </a:prstGeom>
        </p:spPr>
        <p:txBody>
          <a:bodyPr wrap="square">
            <a:spAutoFit/>
          </a:bodyPr>
          <a:lstStyle/>
          <a:p>
            <a:r>
              <a:rPr lang="en-US" sz="2400" dirty="0" smtClean="0"/>
              <a:t>With industrial manipulators moving between two points we most often select the so</a:t>
            </a:r>
          </a:p>
          <a:p>
            <a:r>
              <a:rPr lang="en-US" sz="2400" dirty="0" smtClean="0"/>
              <a:t>called trapezoidal velocity profile.</a:t>
            </a:r>
            <a:endParaRPr lang="en-US" sz="2400" dirty="0"/>
          </a:p>
        </p:txBody>
      </p:sp>
    </p:spTree>
    <p:extLst>
      <p:ext uri="{BB962C8B-B14F-4D97-AF65-F5344CB8AC3E}">
        <p14:creationId xmlns:p14="http://schemas.microsoft.com/office/powerpoint/2010/main" val="3025157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Symmetric trajectory</a:t>
            </a:r>
          </a:p>
          <a:p>
            <a:endParaRPr lang="en-US" dirty="0" smtClean="0"/>
          </a:p>
          <a:p>
            <a:endParaRPr lang="en-US" dirty="0" smtClean="0"/>
          </a:p>
          <a:p>
            <a:r>
              <a:rPr lang="en-US" dirty="0" smtClean="0"/>
              <a:t>Acceleration phase</a:t>
            </a:r>
          </a:p>
          <a:p>
            <a:pPr marL="0" indent="0">
              <a:buNone/>
            </a:pPr>
            <a:r>
              <a:rPr lang="en-US" dirty="0" smtClean="0"/>
              <a:t>                        and</a:t>
            </a:r>
          </a:p>
          <a:p>
            <a:pPr marL="0" indent="0">
              <a:buNone/>
            </a:pPr>
            <a:endParaRPr lang="en-US" dirty="0" smtClean="0"/>
          </a:p>
          <a:p>
            <a:pPr marL="0" indent="0">
              <a:buNone/>
            </a:pPr>
            <a:r>
              <a:rPr lang="en-US" dirty="0" smtClean="0"/>
              <a:t>                                                       and </a:t>
            </a:r>
          </a:p>
          <a:p>
            <a:endParaRPr lang="en-US" dirty="0" smtClean="0"/>
          </a:p>
          <a:p>
            <a:r>
              <a:rPr lang="en-US" dirty="0" smtClean="0"/>
              <a:t>Constant velocity phase</a:t>
            </a:r>
          </a:p>
          <a:p>
            <a:endParaRPr lang="en-US" dirty="0" smtClean="0"/>
          </a:p>
          <a:p>
            <a:endParaRPr lang="en-US" dirty="0" smtClean="0"/>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Trajectory between two points</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132856"/>
            <a:ext cx="4738687" cy="728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6771" y="3434539"/>
            <a:ext cx="1008112" cy="298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99321" y="3389531"/>
            <a:ext cx="1224136" cy="351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59632" y="5589240"/>
            <a:ext cx="1593924" cy="6362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66489" y="4001636"/>
            <a:ext cx="3866336" cy="713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35941" y="4041370"/>
            <a:ext cx="1800199" cy="639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1710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500"/>
                                        <p:tgtEl>
                                          <p:spTgt spid="1026"/>
                                        </p:tgtEl>
                                      </p:cBhvr>
                                    </p:animEffect>
                                  </p:childTnLst>
                                </p:cTn>
                              </p:par>
                              <p:par>
                                <p:cTn id="14" presetID="10" presetClass="entr" presetSubtype="0" fill="hold" nodeType="withEffect">
                                  <p:stCondLst>
                                    <p:cond delay="0"/>
                                  </p:stCondLst>
                                  <p:childTnLst>
                                    <p:set>
                                      <p:cBhvr>
                                        <p:cTn id="15" dur="1" fill="hold">
                                          <p:stCondLst>
                                            <p:cond delay="0"/>
                                          </p:stCondLst>
                                        </p:cTn>
                                        <p:tgtEl>
                                          <p:spTgt spid="1027"/>
                                        </p:tgtEl>
                                        <p:attrNameLst>
                                          <p:attrName>style.visibility</p:attrName>
                                        </p:attrNameLst>
                                      </p:cBhvr>
                                      <p:to>
                                        <p:strVal val="visible"/>
                                      </p:to>
                                    </p:set>
                                    <p:animEffect transition="in" filter="fade">
                                      <p:cBhvr>
                                        <p:cTn id="16" dur="500"/>
                                        <p:tgtEl>
                                          <p:spTgt spid="102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030"/>
                                        </p:tgtEl>
                                        <p:attrNameLst>
                                          <p:attrName>style.visibility</p:attrName>
                                        </p:attrNameLst>
                                      </p:cBhvr>
                                      <p:to>
                                        <p:strVal val="visible"/>
                                      </p:to>
                                    </p:set>
                                    <p:animEffect transition="in" filter="fade">
                                      <p:cBhvr>
                                        <p:cTn id="24" dur="500"/>
                                        <p:tgtEl>
                                          <p:spTgt spid="1030"/>
                                        </p:tgtEl>
                                      </p:cBhvr>
                                    </p:animEffect>
                                  </p:childTnLst>
                                </p:cTn>
                              </p:par>
                              <p:par>
                                <p:cTn id="25" presetID="10" presetClass="entr" presetSubtype="0" fill="hold" nodeType="withEffect">
                                  <p:stCondLst>
                                    <p:cond delay="0"/>
                                  </p:stCondLst>
                                  <p:childTnLst>
                                    <p:set>
                                      <p:cBhvr>
                                        <p:cTn id="26" dur="1" fill="hold">
                                          <p:stCondLst>
                                            <p:cond delay="0"/>
                                          </p:stCondLst>
                                        </p:cTn>
                                        <p:tgtEl>
                                          <p:spTgt spid="1031"/>
                                        </p:tgtEl>
                                        <p:attrNameLst>
                                          <p:attrName>style.visibility</p:attrName>
                                        </p:attrNameLst>
                                      </p:cBhvr>
                                      <p:to>
                                        <p:strVal val="visible"/>
                                      </p:to>
                                    </p:set>
                                    <p:animEffect transition="in" filter="fade">
                                      <p:cBhvr>
                                        <p:cTn id="27" dur="500"/>
                                        <p:tgtEl>
                                          <p:spTgt spid="103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028"/>
                                        </p:tgtEl>
                                        <p:attrNameLst>
                                          <p:attrName>style.visibility</p:attrName>
                                        </p:attrNameLst>
                                      </p:cBhvr>
                                      <p:to>
                                        <p:strVal val="visible"/>
                                      </p:to>
                                    </p:set>
                                    <p:animEffect transition="in" filter="fade">
                                      <p:cBhvr>
                                        <p:cTn id="35"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End of acceleration phase</a:t>
            </a:r>
          </a:p>
          <a:p>
            <a:endParaRPr lang="en-US" dirty="0" smtClean="0"/>
          </a:p>
          <a:p>
            <a:endParaRPr lang="en-US" dirty="0" smtClean="0"/>
          </a:p>
          <a:p>
            <a:endParaRPr lang="en-US" dirty="0" smtClean="0"/>
          </a:p>
          <a:p>
            <a:endParaRPr lang="en-US" dirty="0" smtClean="0"/>
          </a:p>
          <a:p>
            <a:r>
              <a:rPr lang="en-US" dirty="0" smtClean="0"/>
              <a:t>After rearrangement</a:t>
            </a:r>
          </a:p>
          <a:p>
            <a:endParaRPr lang="en-US" dirty="0" smtClean="0"/>
          </a:p>
          <a:p>
            <a:endParaRPr lang="en-US" dirty="0" smtClean="0"/>
          </a:p>
          <a:p>
            <a:r>
              <a:rPr lang="en-US" dirty="0" smtClean="0"/>
              <a:t>Duration of acceleration</a:t>
            </a:r>
          </a:p>
          <a:p>
            <a:endParaRPr lang="en-US" dirty="0" smtClean="0"/>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Trajectory between two points</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2152345"/>
            <a:ext cx="1788616" cy="642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2829291"/>
            <a:ext cx="3707245" cy="961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11392" y="4221088"/>
            <a:ext cx="3216592" cy="4675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1393" y="5517232"/>
            <a:ext cx="3432615" cy="866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2213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052"/>
                                        </p:tgtEl>
                                        <p:attrNameLst>
                                          <p:attrName>style.visibility</p:attrName>
                                        </p:attrNameLst>
                                      </p:cBhvr>
                                      <p:to>
                                        <p:strVal val="visible"/>
                                      </p:to>
                                    </p:set>
                                    <p:animEffect transition="in" filter="fade">
                                      <p:cBhvr>
                                        <p:cTn id="15" dur="500"/>
                                        <p:tgtEl>
                                          <p:spTgt spid="205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8" end="8"/>
                                            </p:txEl>
                                          </p:spTgt>
                                        </p:tgtEl>
                                        <p:attrNameLst>
                                          <p:attrName>style.visibility</p:attrName>
                                        </p:attrNameLst>
                                      </p:cBhvr>
                                      <p:to>
                                        <p:strVal val="visible"/>
                                      </p:to>
                                    </p:set>
                                    <p:animEffect transition="in" filter="fade">
                                      <p:cBhvr>
                                        <p:cTn id="20" dur="500"/>
                                        <p:tgtEl>
                                          <p:spTgt spid="3">
                                            <p:txEl>
                                              <p:pRg st="8" end="8"/>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053"/>
                                        </p:tgtEl>
                                        <p:attrNameLst>
                                          <p:attrName>style.visibility</p:attrName>
                                        </p:attrNameLst>
                                      </p:cBhvr>
                                      <p:to>
                                        <p:strVal val="visible"/>
                                      </p:to>
                                    </p:set>
                                    <p:animEffect transition="in" filter="fade">
                                      <p:cBhvr>
                                        <p:cTn id="23"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Acceleration phase</a:t>
            </a:r>
          </a:p>
          <a:p>
            <a:endParaRPr lang="en-US" dirty="0" smtClean="0"/>
          </a:p>
          <a:p>
            <a:endParaRPr lang="en-US" dirty="0" smtClean="0"/>
          </a:p>
          <a:p>
            <a:r>
              <a:rPr lang="en-US" dirty="0" smtClean="0"/>
              <a:t>Constant velocity phase</a:t>
            </a:r>
          </a:p>
          <a:p>
            <a:endParaRPr lang="en-US" dirty="0" smtClean="0"/>
          </a:p>
          <a:p>
            <a:endParaRPr lang="en-US" dirty="0" smtClean="0"/>
          </a:p>
          <a:p>
            <a:endParaRPr lang="en-US" dirty="0" smtClean="0"/>
          </a:p>
          <a:p>
            <a:endParaRPr lang="en-US" dirty="0" smtClean="0"/>
          </a:p>
          <a:p>
            <a:endParaRPr lang="sl-SI" dirty="0" smtClean="0"/>
          </a:p>
          <a:p>
            <a:r>
              <a:rPr lang="en-US" dirty="0" smtClean="0"/>
              <a:t>Deceleration phase</a:t>
            </a:r>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Trajectory interpolation between points</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2276872"/>
            <a:ext cx="3600834" cy="608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3" y="3490073"/>
            <a:ext cx="2376263" cy="360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7195" y="4581128"/>
            <a:ext cx="5328591" cy="592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45198" y="5661248"/>
            <a:ext cx="5400600" cy="690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86229" y="3885088"/>
            <a:ext cx="4147759" cy="709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4586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3075"/>
                                        </p:tgtEl>
                                        <p:attrNameLst>
                                          <p:attrName>style.visibility</p:attrName>
                                        </p:attrNameLst>
                                      </p:cBhvr>
                                      <p:to>
                                        <p:strVal val="visible"/>
                                      </p:to>
                                    </p:set>
                                    <p:animEffect transition="in" filter="fade">
                                      <p:cBhvr>
                                        <p:cTn id="9" dur="500"/>
                                        <p:tgtEl>
                                          <p:spTgt spid="3075"/>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078"/>
                                        </p:tgtEl>
                                        <p:attrNameLst>
                                          <p:attrName>style.visibility</p:attrName>
                                        </p:attrNameLst>
                                      </p:cBhvr>
                                      <p:to>
                                        <p:strVal val="visible"/>
                                      </p:to>
                                    </p:set>
                                    <p:animEffect transition="in" filter="fade">
                                      <p:cBhvr>
                                        <p:cTn id="14" dur="500"/>
                                        <p:tgtEl>
                                          <p:spTgt spid="307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076"/>
                                        </p:tgtEl>
                                        <p:attrNameLst>
                                          <p:attrName>style.visibility</p:attrName>
                                        </p:attrNameLst>
                                      </p:cBhvr>
                                      <p:to>
                                        <p:strVal val="visible"/>
                                      </p:to>
                                    </p:set>
                                    <p:animEffect transition="in" filter="fade">
                                      <p:cBhvr>
                                        <p:cTn id="19" dur="500"/>
                                        <p:tgtEl>
                                          <p:spTgt spid="307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9" end="9"/>
                                            </p:txEl>
                                          </p:spTgt>
                                        </p:tgtEl>
                                        <p:attrNameLst>
                                          <p:attrName>style.visibility</p:attrName>
                                        </p:attrNameLst>
                                      </p:cBhvr>
                                      <p:to>
                                        <p:strVal val="visible"/>
                                      </p:to>
                                    </p:set>
                                    <p:animEffect transition="in" filter="fade">
                                      <p:cBhvr>
                                        <p:cTn id="24" dur="500"/>
                                        <p:tgtEl>
                                          <p:spTgt spid="3">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077"/>
                                        </p:tgtEl>
                                        <p:attrNameLst>
                                          <p:attrName>style.visibility</p:attrName>
                                        </p:attrNameLst>
                                      </p:cBhvr>
                                      <p:to>
                                        <p:strVal val="visible"/>
                                      </p:to>
                                    </p:set>
                                    <p:animEffect transition="in" filter="fade">
                                      <p:cBhvr>
                                        <p:cTn id="27"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24128" y="2276872"/>
            <a:ext cx="3312368" cy="3312368"/>
          </a:xfrm>
        </p:spPr>
        <p:txBody>
          <a:bodyPr/>
          <a:lstStyle/>
          <a:p>
            <a:pPr marL="0" indent="0">
              <a:buNone/>
            </a:pPr>
            <a:r>
              <a:rPr lang="en-US" dirty="0" smtClean="0"/>
              <a:t>Trajectory consists of a sequence of linear segments describing the movements between two via points and parabolic segments representing the transitions through the via points.</a:t>
            </a:r>
            <a:endParaRPr lang="en-US" dirty="0"/>
          </a:p>
        </p:txBody>
      </p:sp>
      <p:sp>
        <p:nvSpPr>
          <p:cNvPr id="2" name="Title 1"/>
          <p:cNvSpPr>
            <a:spLocks noGrp="1"/>
          </p:cNvSpPr>
          <p:nvPr>
            <p:ph type="title"/>
          </p:nvPr>
        </p:nvSpPr>
        <p:spPr/>
        <p:txBody>
          <a:bodyPr/>
          <a:lstStyle/>
          <a:p>
            <a:r>
              <a:rPr lang="en-US" dirty="0" smtClean="0"/>
              <a:t>Interpolation by use of via points</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44824"/>
            <a:ext cx="5796135" cy="4463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71749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Via points</a:t>
            </a:r>
          </a:p>
          <a:p>
            <a:endParaRPr lang="en-US" dirty="0" smtClean="0"/>
          </a:p>
          <a:p>
            <a:r>
              <a:rPr lang="en-US" dirty="0" smtClean="0"/>
              <a:t>Reached by the robot in time intervals</a:t>
            </a:r>
          </a:p>
          <a:p>
            <a:endParaRPr lang="en-US" dirty="0" smtClean="0"/>
          </a:p>
          <a:p>
            <a:r>
              <a:rPr lang="en-US" dirty="0" smtClean="0"/>
              <a:t>Interpolation functions</a:t>
            </a:r>
          </a:p>
          <a:p>
            <a:endParaRPr lang="en-US" dirty="0" smtClean="0"/>
          </a:p>
          <a:p>
            <a:endParaRPr lang="en-US" dirty="0" smtClean="0"/>
          </a:p>
          <a:p>
            <a:endParaRPr lang="sl-SI" dirty="0" smtClean="0"/>
          </a:p>
          <a:p>
            <a:r>
              <a:rPr lang="en-US" dirty="0" smtClean="0"/>
              <a:t>Polynomial coefficients to be determined</a:t>
            </a:r>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a:t>Interpolation by use of via points</a:t>
            </a: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2132856"/>
            <a:ext cx="1224136" cy="307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2729" y="2996952"/>
            <a:ext cx="1149031" cy="323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25931" y="3861048"/>
            <a:ext cx="6912768" cy="791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1225931" y="5398061"/>
            <a:ext cx="1800200" cy="864094"/>
            <a:chOff x="1259632" y="5085185"/>
            <a:chExt cx="1800200" cy="864094"/>
          </a:xfrm>
        </p:grpSpPr>
        <p:pic>
          <p:nvPicPr>
            <p:cNvPr id="51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62729" y="5085185"/>
              <a:ext cx="1362673" cy="308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 3"/>
            <p:cNvGrpSpPr/>
            <p:nvPr/>
          </p:nvGrpSpPr>
          <p:grpSpPr>
            <a:xfrm>
              <a:off x="1259632" y="5628834"/>
              <a:ext cx="1800200" cy="320445"/>
              <a:chOff x="1259632" y="5628834"/>
              <a:chExt cx="1800200" cy="320445"/>
            </a:xfrm>
          </p:grpSpPr>
          <p:pic>
            <p:nvPicPr>
              <p:cNvPr id="512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59632" y="5628834"/>
                <a:ext cx="882237" cy="320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90974" y="5648597"/>
                <a:ext cx="868858" cy="299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spTree>
    <p:extLst>
      <p:ext uri="{BB962C8B-B14F-4D97-AF65-F5344CB8AC3E}">
        <p14:creationId xmlns:p14="http://schemas.microsoft.com/office/powerpoint/2010/main" val="383560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5124"/>
                                        </p:tgtEl>
                                        <p:attrNameLst>
                                          <p:attrName>style.visibility</p:attrName>
                                        </p:attrNameLst>
                                      </p:cBhvr>
                                      <p:to>
                                        <p:strVal val="visible"/>
                                      </p:to>
                                    </p:set>
                                    <p:animEffect transition="in" filter="fade">
                                      <p:cBhvr>
                                        <p:cTn id="9" dur="500"/>
                                        <p:tgtEl>
                                          <p:spTgt spid="512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8" end="8"/>
                                            </p:txEl>
                                          </p:spTgt>
                                        </p:tgtEl>
                                        <p:attrNameLst>
                                          <p:attrName>style.visibility</p:attrName>
                                        </p:attrNameLst>
                                      </p:cBhvr>
                                      <p:to>
                                        <p:strVal val="visible"/>
                                      </p:to>
                                    </p:set>
                                    <p:animEffect transition="in" filter="fade">
                                      <p:cBhvr>
                                        <p:cTn id="14" dur="500"/>
                                        <p:tgtEl>
                                          <p:spTgt spid="3">
                                            <p:txEl>
                                              <p:pRg st="8" end="8"/>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Velocities in linear segments</a:t>
            </a:r>
          </a:p>
          <a:p>
            <a:endParaRPr lang="en-US" dirty="0" smtClean="0"/>
          </a:p>
          <a:p>
            <a:endParaRPr lang="en-US" dirty="0" smtClean="0"/>
          </a:p>
          <a:p>
            <a:endParaRPr lang="en-US" dirty="0" smtClean="0"/>
          </a:p>
          <a:p>
            <a:r>
              <a:rPr lang="en-US" dirty="0" smtClean="0"/>
              <a:t>Computation of coefficients</a:t>
            </a:r>
          </a:p>
          <a:p>
            <a:endParaRPr lang="en-US" dirty="0" smtClean="0"/>
          </a:p>
          <a:p>
            <a:endParaRPr lang="en-US" dirty="0" smtClean="0"/>
          </a:p>
          <a:p>
            <a:endParaRPr lang="en-US" dirty="0" smtClean="0"/>
          </a:p>
          <a:p>
            <a:pPr marL="0" indent="0">
              <a:buNone/>
            </a:pPr>
            <a:r>
              <a:rPr lang="en-US" dirty="0" smtClean="0"/>
              <a:t> </a:t>
            </a:r>
          </a:p>
          <a:p>
            <a:pPr marL="0" indent="0">
              <a:buNone/>
            </a:pPr>
            <a:endParaRPr lang="en-US" dirty="0" smtClean="0"/>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a:t>Interpolation by use of via points</a:t>
            </a: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47921" y="2262047"/>
            <a:ext cx="3240360" cy="1086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7658" y="3399628"/>
            <a:ext cx="1521936" cy="3441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2" y="3861049"/>
            <a:ext cx="3960440" cy="335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59632" y="4428482"/>
            <a:ext cx="5112568" cy="306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77059" y="5085184"/>
            <a:ext cx="1102269" cy="2817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77059" y="5517232"/>
            <a:ext cx="3590632" cy="338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5320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147"/>
                                        </p:tgtEl>
                                        <p:attrNameLst>
                                          <p:attrName>style.visibility</p:attrName>
                                        </p:attrNameLst>
                                      </p:cBhvr>
                                      <p:to>
                                        <p:strVal val="visible"/>
                                      </p:to>
                                    </p:set>
                                    <p:animEffect transition="in" filter="fade">
                                      <p:cBhvr>
                                        <p:cTn id="15" dur="500"/>
                                        <p:tgtEl>
                                          <p:spTgt spid="6147"/>
                                        </p:tgtEl>
                                      </p:cBhvr>
                                    </p:animEffect>
                                  </p:childTnLst>
                                </p:cTn>
                              </p:par>
                              <p:par>
                                <p:cTn id="16" presetID="10" presetClass="entr" presetSubtype="0" fill="hold" nodeType="withEffect">
                                  <p:stCondLst>
                                    <p:cond delay="0"/>
                                  </p:stCondLst>
                                  <p:childTnLst>
                                    <p:set>
                                      <p:cBhvr>
                                        <p:cTn id="17" dur="1" fill="hold">
                                          <p:stCondLst>
                                            <p:cond delay="0"/>
                                          </p:stCondLst>
                                        </p:cTn>
                                        <p:tgtEl>
                                          <p:spTgt spid="6148"/>
                                        </p:tgtEl>
                                        <p:attrNameLst>
                                          <p:attrName>style.visibility</p:attrName>
                                        </p:attrNameLst>
                                      </p:cBhvr>
                                      <p:to>
                                        <p:strVal val="visible"/>
                                      </p:to>
                                    </p:set>
                                    <p:animEffect transition="in" filter="fade">
                                      <p:cBhvr>
                                        <p:cTn id="18" dur="500"/>
                                        <p:tgtEl>
                                          <p:spTgt spid="614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149"/>
                                        </p:tgtEl>
                                        <p:attrNameLst>
                                          <p:attrName>style.visibility</p:attrName>
                                        </p:attrNameLst>
                                      </p:cBhvr>
                                      <p:to>
                                        <p:strVal val="visible"/>
                                      </p:to>
                                    </p:set>
                                    <p:animEffect transition="in" filter="fade">
                                      <p:cBhvr>
                                        <p:cTn id="23" dur="500"/>
                                        <p:tgtEl>
                                          <p:spTgt spid="6149"/>
                                        </p:tgtEl>
                                      </p:cBhvr>
                                    </p:animEffect>
                                  </p:childTnLst>
                                </p:cTn>
                              </p:par>
                              <p:par>
                                <p:cTn id="24" presetID="10" presetClass="entr" presetSubtype="0" fill="hold" nodeType="withEffect">
                                  <p:stCondLst>
                                    <p:cond delay="0"/>
                                  </p:stCondLst>
                                  <p:childTnLst>
                                    <p:set>
                                      <p:cBhvr>
                                        <p:cTn id="25" dur="1" fill="hold">
                                          <p:stCondLst>
                                            <p:cond delay="0"/>
                                          </p:stCondLst>
                                        </p:cTn>
                                        <p:tgtEl>
                                          <p:spTgt spid="6150"/>
                                        </p:tgtEl>
                                        <p:attrNameLst>
                                          <p:attrName>style.visibility</p:attrName>
                                        </p:attrNameLst>
                                      </p:cBhvr>
                                      <p:to>
                                        <p:strVal val="visible"/>
                                      </p:to>
                                    </p:set>
                                    <p:animEffect transition="in" filter="fade">
                                      <p:cBhvr>
                                        <p:cTn id="26" dur="5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Načrt po meri">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Robolab</Template>
  <TotalTime>1811</TotalTime>
  <Words>371</Words>
  <Application>Microsoft Office PowerPoint</Application>
  <PresentationFormat>On-screen Show (4:3)</PresentationFormat>
  <Paragraphs>142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2_Načrt po meri</vt:lpstr>
      <vt:lpstr>TRAJECTORY PLANNING</vt:lpstr>
      <vt:lpstr>Trajectory planning</vt:lpstr>
      <vt:lpstr>Trajectory between two points</vt:lpstr>
      <vt:lpstr>Trajectory between two points</vt:lpstr>
      <vt:lpstr>Trajectory between two points</vt:lpstr>
      <vt:lpstr>Trajectory interpolation between points</vt:lpstr>
      <vt:lpstr>Interpolation by use of via points</vt:lpstr>
      <vt:lpstr>Interpolation by use of via points</vt:lpstr>
      <vt:lpstr>Interpolation by use of via points</vt:lpstr>
      <vt:lpstr>Interpolation by use of via points</vt:lpstr>
      <vt:lpstr>Interpolation by use of via points</vt:lpstr>
      <vt:lpstr>Interpolation by use of via points</vt:lpstr>
      <vt:lpstr>Interpolation by use of via points</vt:lpstr>
      <vt:lpstr>Conditions in the initial point</vt:lpstr>
      <vt:lpstr>Trajectory corrections</vt:lpstr>
      <vt:lpstr>Trajectory corrections</vt:lpstr>
      <vt:lpstr>Trajectory corrections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PowerPointova predstavitev</dc:title>
  <dc:creator>Teo</dc:creator>
  <cp:lastModifiedBy>Matjaz Mihelj</cp:lastModifiedBy>
  <cp:revision>168</cp:revision>
  <dcterms:created xsi:type="dcterms:W3CDTF">2012-02-01T17:31:31Z</dcterms:created>
  <dcterms:modified xsi:type="dcterms:W3CDTF">2014-06-02T08:01:13Z</dcterms:modified>
</cp:coreProperties>
</file>