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83" r:id="rId1"/>
  </p:sldMasterIdLst>
  <p:notesMasterIdLst>
    <p:notesMasterId r:id="rId33"/>
  </p:notesMasterIdLst>
  <p:handoutMasterIdLst>
    <p:handoutMasterId r:id="rId34"/>
  </p:handoutMasterIdLst>
  <p:sldIdLst>
    <p:sldId id="256" r:id="rId2"/>
    <p:sldId id="326" r:id="rId3"/>
    <p:sldId id="327" r:id="rId4"/>
    <p:sldId id="328" r:id="rId5"/>
    <p:sldId id="329" r:id="rId6"/>
    <p:sldId id="330" r:id="rId7"/>
    <p:sldId id="331" r:id="rId8"/>
    <p:sldId id="332" r:id="rId9"/>
    <p:sldId id="333" r:id="rId10"/>
    <p:sldId id="335" r:id="rId11"/>
    <p:sldId id="336" r:id="rId12"/>
    <p:sldId id="337" r:id="rId13"/>
    <p:sldId id="338" r:id="rId14"/>
    <p:sldId id="349" r:id="rId15"/>
    <p:sldId id="353" r:id="rId16"/>
    <p:sldId id="354" r:id="rId17"/>
    <p:sldId id="355" r:id="rId18"/>
    <p:sldId id="356" r:id="rId19"/>
    <p:sldId id="357" r:id="rId20"/>
    <p:sldId id="339" r:id="rId21"/>
    <p:sldId id="340" r:id="rId22"/>
    <p:sldId id="341" r:id="rId23"/>
    <p:sldId id="343" r:id="rId24"/>
    <p:sldId id="350" r:id="rId25"/>
    <p:sldId id="344" r:id="rId26"/>
    <p:sldId id="351" r:id="rId27"/>
    <p:sldId id="345" r:id="rId28"/>
    <p:sldId id="346" r:id="rId29"/>
    <p:sldId id="352" r:id="rId30"/>
    <p:sldId id="347" r:id="rId31"/>
    <p:sldId id="348" r:id="rId32"/>
  </p:sldIdLst>
  <p:sldSz cx="9144000" cy="6858000" type="screen4x3"/>
  <p:notesSz cx="6797675" cy="9928225"/>
  <p:defaultTextStyle>
    <a:defPPr>
      <a:defRPr lang="sl-SI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961E"/>
    <a:srgbClr val="E2E2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936" autoAdjust="0"/>
    <p:restoredTop sz="94660"/>
  </p:normalViewPr>
  <p:slideViewPr>
    <p:cSldViewPr>
      <p:cViewPr varScale="1">
        <p:scale>
          <a:sx n="135" d="100"/>
          <a:sy n="135" d="100"/>
        </p:scale>
        <p:origin x="-912" y="-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Ograda datuma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14D28D8E-BF4B-4DA2-986E-A09CD912F3F4}" type="datetimeFigureOut">
              <a:rPr lang="en-US"/>
              <a:pPr>
                <a:defRPr/>
              </a:pPr>
              <a:t>6/2/2014</a:t>
            </a:fld>
            <a:endParaRPr lang="en-US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83B77FA-C262-4ECC-8189-9F3EB0B55B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4148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68BF0A7-7A28-4997-A19B-8B83E0409766}" type="datetimeFigureOut">
              <a:rPr lang="en-US"/>
              <a:pPr>
                <a:defRPr/>
              </a:pPr>
              <a:t>6/2/2014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E5BAF6D-DA56-4B6F-9AFA-6DF1B1AF75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94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slovni diapozitiv">
    <p:bg>
      <p:bgPr>
        <a:solidFill>
          <a:srgbClr val="FA961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C:\Users\Vlado\Documents\robolab\2\Spirala_COL_20x5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51" r="34224" b="26430"/>
          <a:stretch>
            <a:fillRect/>
          </a:stretch>
        </p:blipFill>
        <p:spPr bwMode="auto">
          <a:xfrm>
            <a:off x="6300192" y="0"/>
            <a:ext cx="28438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Users\Vlado\Documents\robolab\2\RoboLab_bel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02"/>
          <a:stretch/>
        </p:blipFill>
        <p:spPr bwMode="auto">
          <a:xfrm>
            <a:off x="7316061" y="0"/>
            <a:ext cx="910957" cy="1194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Naslov 1"/>
          <p:cNvSpPr>
            <a:spLocks noGrp="1"/>
          </p:cNvSpPr>
          <p:nvPr>
            <p:ph type="ctrTitle"/>
          </p:nvPr>
        </p:nvSpPr>
        <p:spPr>
          <a:xfrm>
            <a:off x="832048" y="2247007"/>
            <a:ext cx="7772400" cy="1470025"/>
          </a:xfrm>
        </p:spPr>
        <p:txBody>
          <a:bodyPr>
            <a:normAutofit/>
          </a:bodyPr>
          <a:lstStyle/>
          <a:p>
            <a:pPr algn="l"/>
            <a:r>
              <a:rPr lang="en-US" sz="3000" b="1" spc="40" smtClean="0">
                <a:latin typeface="Arial" pitchFamily="34" charset="0"/>
                <a:cs typeface="Arial" pitchFamily="34" charset="0"/>
              </a:rPr>
              <a:t>Click to edit Master title style</a:t>
            </a:r>
            <a:endParaRPr lang="sl-SI" sz="3000" b="1" spc="40" dirty="0">
              <a:latin typeface="Arial" pitchFamily="34" charset="0"/>
              <a:ea typeface="Adobe Ming Std L" pitchFamily="18" charset="-128"/>
              <a:cs typeface="Arial" pitchFamily="34" charset="0"/>
            </a:endParaRPr>
          </a:p>
        </p:txBody>
      </p:sp>
      <p:sp>
        <p:nvSpPr>
          <p:cNvPr id="8" name="Podnaslov 2"/>
          <p:cNvSpPr>
            <a:spLocks noGrp="1"/>
          </p:cNvSpPr>
          <p:nvPr>
            <p:ph type="subTitle" idx="1"/>
          </p:nvPr>
        </p:nvSpPr>
        <p:spPr>
          <a:xfrm>
            <a:off x="907504" y="4437112"/>
            <a:ext cx="6400800" cy="1752600"/>
          </a:xfrm>
        </p:spPr>
        <p:txBody>
          <a:bodyPr>
            <a:normAutofit/>
          </a:bodyPr>
          <a:lstStyle>
            <a:lvl1pPr marL="0" indent="0">
              <a:buNone/>
              <a:defRPr/>
            </a:lvl1pPr>
          </a:lstStyle>
          <a:p>
            <a:pPr algn="l"/>
            <a:r>
              <a:rPr lang="en-US" sz="1500" spc="3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Click to edit Master subtitle style</a:t>
            </a:r>
            <a:endParaRPr lang="sl-SI" sz="1500" spc="3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" name="Raven povezovalnik 8"/>
          <p:cNvCxnSpPr/>
          <p:nvPr/>
        </p:nvCxnSpPr>
        <p:spPr>
          <a:xfrm>
            <a:off x="899592" y="1556792"/>
            <a:ext cx="7344816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Raven povezovalnik 9"/>
          <p:cNvCxnSpPr/>
          <p:nvPr/>
        </p:nvCxnSpPr>
        <p:spPr>
          <a:xfrm>
            <a:off x="899592" y="4365104"/>
            <a:ext cx="7344816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721" y="64826"/>
            <a:ext cx="2173127" cy="747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535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Dve vsebini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-25"/>
            <a:ext cx="9144000" cy="909663"/>
          </a:xfrm>
          <a:prstGeom prst="rect">
            <a:avLst/>
          </a:prstGeom>
          <a:solidFill>
            <a:srgbClr val="E2E2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pic>
        <p:nvPicPr>
          <p:cNvPr id="9" name="Picture 2" descr="C:\Users\Vlado\Documents\robolab\2\Spirala_CB_20x50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593" r="28927" b="41835"/>
          <a:stretch/>
        </p:blipFill>
        <p:spPr bwMode="auto">
          <a:xfrm>
            <a:off x="6084168" y="0"/>
            <a:ext cx="3059832" cy="909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Ograda vsebine 2"/>
          <p:cNvSpPr>
            <a:spLocks noGrp="1"/>
          </p:cNvSpPr>
          <p:nvPr>
            <p:ph sz="half" idx="1" hasCustomPrompt="1"/>
          </p:nvPr>
        </p:nvSpPr>
        <p:spPr>
          <a:xfrm>
            <a:off x="792000" y="1800000"/>
            <a:ext cx="3420000" cy="4500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dirty="0" smtClean="0"/>
              <a:t>Uredite sloge besedila matrice</a:t>
            </a:r>
          </a:p>
          <a:p>
            <a:pPr lvl="1"/>
            <a:r>
              <a:rPr lang="sl-SI" dirty="0" smtClean="0"/>
              <a:t>Druga raven</a:t>
            </a:r>
          </a:p>
          <a:p>
            <a:pPr lvl="2"/>
            <a:r>
              <a:rPr lang="sl-SI" dirty="0" smtClean="0"/>
              <a:t>Tretja raven</a:t>
            </a:r>
          </a:p>
        </p:txBody>
      </p:sp>
      <p:sp>
        <p:nvSpPr>
          <p:cNvPr id="11" name="Ograda vsebine 3"/>
          <p:cNvSpPr>
            <a:spLocks noGrp="1"/>
          </p:cNvSpPr>
          <p:nvPr>
            <p:ph sz="half" idx="2" hasCustomPrompt="1"/>
          </p:nvPr>
        </p:nvSpPr>
        <p:spPr>
          <a:xfrm>
            <a:off x="4572000" y="1800000"/>
            <a:ext cx="3420000" cy="4500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dirty="0" smtClean="0"/>
              <a:t>Uredite sloge besedila matrice</a:t>
            </a:r>
          </a:p>
          <a:p>
            <a:pPr lvl="1"/>
            <a:r>
              <a:rPr lang="sl-SI" dirty="0" smtClean="0"/>
              <a:t>Druga raven</a:t>
            </a:r>
          </a:p>
          <a:p>
            <a:pPr lvl="2"/>
            <a:r>
              <a:rPr lang="sl-SI" dirty="0" smtClean="0"/>
              <a:t>Tretja raven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721" y="64826"/>
            <a:ext cx="2173127" cy="747320"/>
          </a:xfrm>
          <a:prstGeom prst="rect">
            <a:avLst/>
          </a:prstGeom>
        </p:spPr>
      </p:pic>
      <p:pic>
        <p:nvPicPr>
          <p:cNvPr id="13" name="Picture 4" descr="C:\Users\Vlado\Documents\robolab\2\RoboLab_orange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35"/>
          <a:stretch/>
        </p:blipFill>
        <p:spPr bwMode="auto">
          <a:xfrm>
            <a:off x="7308304" y="0"/>
            <a:ext cx="911884" cy="1189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Naslov 1"/>
          <p:cNvSpPr>
            <a:spLocks noGrp="1"/>
          </p:cNvSpPr>
          <p:nvPr>
            <p:ph type="title"/>
          </p:nvPr>
        </p:nvSpPr>
        <p:spPr>
          <a:xfrm>
            <a:off x="792000" y="576000"/>
            <a:ext cx="7200000" cy="1080000"/>
          </a:xfrm>
        </p:spPr>
        <p:txBody>
          <a:bodyPr>
            <a:noAutofit/>
          </a:bodyPr>
          <a:lstStyle/>
          <a:p>
            <a:pPr algn="l"/>
            <a:r>
              <a:rPr lang="en-US" sz="2500" b="1" smtClean="0">
                <a:latin typeface="Arial" pitchFamily="34" charset="0"/>
                <a:cs typeface="Arial" pitchFamily="34" charset="0"/>
              </a:rPr>
              <a:t>Click to edit Master title style</a:t>
            </a:r>
            <a:endParaRPr lang="sl-SI" sz="25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82226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amo naslov">
    <p:bg>
      <p:bgPr>
        <a:solidFill>
          <a:srgbClr val="FA961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C:\Users\Vlado\Documents\robolab\2\Spirala_COL_20x5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51" r="34224" b="26430"/>
          <a:stretch>
            <a:fillRect/>
          </a:stretch>
        </p:blipFill>
        <p:spPr bwMode="auto">
          <a:xfrm>
            <a:off x="6300192" y="0"/>
            <a:ext cx="28438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721" y="64826"/>
            <a:ext cx="2173127" cy="747320"/>
          </a:xfrm>
          <a:prstGeom prst="rect">
            <a:avLst/>
          </a:prstGeom>
        </p:spPr>
      </p:pic>
      <p:pic>
        <p:nvPicPr>
          <p:cNvPr id="8" name="Picture 2" descr="C:\Users\Vlado\Documents\robolab\2\RoboLab_bel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02"/>
          <a:stretch/>
        </p:blipFill>
        <p:spPr bwMode="auto">
          <a:xfrm>
            <a:off x="7316061" y="0"/>
            <a:ext cx="910957" cy="1194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Naslov 1"/>
          <p:cNvSpPr>
            <a:spLocks noGrp="1"/>
          </p:cNvSpPr>
          <p:nvPr>
            <p:ph type="title"/>
          </p:nvPr>
        </p:nvSpPr>
        <p:spPr>
          <a:xfrm>
            <a:off x="792000" y="576000"/>
            <a:ext cx="7200000" cy="1080000"/>
          </a:xfrm>
        </p:spPr>
        <p:txBody>
          <a:bodyPr>
            <a:noAutofit/>
          </a:bodyPr>
          <a:lstStyle/>
          <a:p>
            <a:pPr algn="l"/>
            <a:r>
              <a:rPr lang="en-US" sz="2500" b="1" smtClean="0">
                <a:latin typeface="Arial" pitchFamily="34" charset="0"/>
                <a:cs typeface="Arial" pitchFamily="34" charset="0"/>
              </a:rPr>
              <a:t>Click to edit Master title style</a:t>
            </a:r>
            <a:endParaRPr lang="sl-SI" sz="25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13869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amo naslov">
    <p:bg>
      <p:bgPr>
        <a:solidFill>
          <a:srgbClr val="E2E2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Vlado\Documents\robolab\2\Spirala_CB_20x5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60" r="31909" b="25971"/>
          <a:stretch>
            <a:fillRect/>
          </a:stretch>
        </p:blipFill>
        <p:spPr bwMode="auto">
          <a:xfrm>
            <a:off x="6300192" y="0"/>
            <a:ext cx="28438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721" y="64826"/>
            <a:ext cx="2173127" cy="747320"/>
          </a:xfrm>
          <a:prstGeom prst="rect">
            <a:avLst/>
          </a:prstGeom>
        </p:spPr>
      </p:pic>
      <p:pic>
        <p:nvPicPr>
          <p:cNvPr id="8" name="Picture 4" descr="C:\Users\Vlado\Documents\robolab\2\RoboLab_orange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35"/>
          <a:stretch/>
        </p:blipFill>
        <p:spPr bwMode="auto">
          <a:xfrm>
            <a:off x="7308304" y="0"/>
            <a:ext cx="911884" cy="1189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Naslov 1"/>
          <p:cNvSpPr>
            <a:spLocks noGrp="1"/>
          </p:cNvSpPr>
          <p:nvPr>
            <p:ph type="title"/>
          </p:nvPr>
        </p:nvSpPr>
        <p:spPr>
          <a:xfrm>
            <a:off x="792000" y="576000"/>
            <a:ext cx="7200000" cy="1080000"/>
          </a:xfrm>
        </p:spPr>
        <p:txBody>
          <a:bodyPr>
            <a:noAutofit/>
          </a:bodyPr>
          <a:lstStyle/>
          <a:p>
            <a:pPr algn="l"/>
            <a:r>
              <a:rPr lang="en-US" sz="2500" b="1" smtClean="0">
                <a:latin typeface="Arial" pitchFamily="34" charset="0"/>
                <a:cs typeface="Arial" pitchFamily="34" charset="0"/>
              </a:rPr>
              <a:t>Click to edit Master title style</a:t>
            </a:r>
            <a:endParaRPr lang="sl-SI" sz="25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82403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Samo naslov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-25"/>
            <a:ext cx="9144000" cy="909663"/>
          </a:xfrm>
          <a:prstGeom prst="rect">
            <a:avLst/>
          </a:prstGeom>
          <a:solidFill>
            <a:srgbClr val="E2E2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pic>
        <p:nvPicPr>
          <p:cNvPr id="7" name="Picture 2" descr="C:\Users\Vlado\Documents\robolab\2\Spirala_CB_20x50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593" r="28927" b="41835"/>
          <a:stretch/>
        </p:blipFill>
        <p:spPr bwMode="auto">
          <a:xfrm>
            <a:off x="6084168" y="0"/>
            <a:ext cx="3059832" cy="909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721" y="64826"/>
            <a:ext cx="2173127" cy="747320"/>
          </a:xfrm>
          <a:prstGeom prst="rect">
            <a:avLst/>
          </a:prstGeom>
        </p:spPr>
      </p:pic>
      <p:pic>
        <p:nvPicPr>
          <p:cNvPr id="9" name="Picture 4" descr="C:\Users\Vlado\Documents\robolab\2\RoboLab_orange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35"/>
          <a:stretch/>
        </p:blipFill>
        <p:spPr bwMode="auto">
          <a:xfrm>
            <a:off x="7308304" y="0"/>
            <a:ext cx="911884" cy="1189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Naslov 1"/>
          <p:cNvSpPr>
            <a:spLocks noGrp="1"/>
          </p:cNvSpPr>
          <p:nvPr>
            <p:ph type="title"/>
          </p:nvPr>
        </p:nvSpPr>
        <p:spPr>
          <a:xfrm>
            <a:off x="792000" y="576000"/>
            <a:ext cx="7200000" cy="1080000"/>
          </a:xfrm>
        </p:spPr>
        <p:txBody>
          <a:bodyPr>
            <a:noAutofit/>
          </a:bodyPr>
          <a:lstStyle/>
          <a:p>
            <a:pPr algn="l"/>
            <a:r>
              <a:rPr lang="en-US" sz="2500" b="1" smtClean="0">
                <a:latin typeface="Arial" pitchFamily="34" charset="0"/>
                <a:cs typeface="Arial" pitchFamily="34" charset="0"/>
              </a:rPr>
              <a:t>Click to edit Master title style</a:t>
            </a:r>
            <a:endParaRPr lang="sl-SI" sz="25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65023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bg>
      <p:bgPr>
        <a:solidFill>
          <a:srgbClr val="FA961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Vlado\Documents\robolab\2\Spirala_COL_20x5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51" r="34224" b="26430"/>
          <a:stretch>
            <a:fillRect/>
          </a:stretch>
        </p:blipFill>
        <p:spPr bwMode="auto">
          <a:xfrm>
            <a:off x="6300192" y="0"/>
            <a:ext cx="28438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721" y="64826"/>
            <a:ext cx="2173127" cy="747320"/>
          </a:xfrm>
          <a:prstGeom prst="rect">
            <a:avLst/>
          </a:prstGeom>
        </p:spPr>
      </p:pic>
      <p:pic>
        <p:nvPicPr>
          <p:cNvPr id="6" name="Picture 2" descr="C:\Users\Vlado\Documents\robolab\2\RoboLab_bel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02"/>
          <a:stretch/>
        </p:blipFill>
        <p:spPr bwMode="auto">
          <a:xfrm>
            <a:off x="7316061" y="0"/>
            <a:ext cx="910957" cy="1194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41268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Prazen">
    <p:bg>
      <p:bgPr>
        <a:solidFill>
          <a:srgbClr val="E2E2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Vlado\Documents\robolab\2\Spirala_CB_20x5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60" r="31909" b="25971"/>
          <a:stretch>
            <a:fillRect/>
          </a:stretch>
        </p:blipFill>
        <p:spPr bwMode="auto">
          <a:xfrm>
            <a:off x="6300192" y="0"/>
            <a:ext cx="28438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721" y="64826"/>
            <a:ext cx="2173127" cy="747320"/>
          </a:xfrm>
          <a:prstGeom prst="rect">
            <a:avLst/>
          </a:prstGeom>
        </p:spPr>
      </p:pic>
      <p:pic>
        <p:nvPicPr>
          <p:cNvPr id="6" name="Picture 4" descr="C:\Users\Vlado\Documents\robolab\2\RoboLab_orange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35"/>
          <a:stretch/>
        </p:blipFill>
        <p:spPr bwMode="auto">
          <a:xfrm>
            <a:off x="7308304" y="0"/>
            <a:ext cx="911884" cy="1189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97650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Praze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-25"/>
            <a:ext cx="9144000" cy="909663"/>
          </a:xfrm>
          <a:prstGeom prst="rect">
            <a:avLst/>
          </a:prstGeom>
          <a:solidFill>
            <a:srgbClr val="E2E2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pic>
        <p:nvPicPr>
          <p:cNvPr id="6" name="Picture 2" descr="C:\Users\Vlado\Documents\robolab\2\Spirala_CB_20x50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593" r="28927" b="41835"/>
          <a:stretch/>
        </p:blipFill>
        <p:spPr bwMode="auto">
          <a:xfrm>
            <a:off x="6084168" y="0"/>
            <a:ext cx="3059832" cy="909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721" y="64826"/>
            <a:ext cx="2173127" cy="747320"/>
          </a:xfrm>
          <a:prstGeom prst="rect">
            <a:avLst/>
          </a:prstGeom>
        </p:spPr>
      </p:pic>
      <p:pic>
        <p:nvPicPr>
          <p:cNvPr id="7" name="Picture 4" descr="C:\Users\Vlado\Documents\robolab\2\RoboLab_orange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35"/>
          <a:stretch/>
        </p:blipFill>
        <p:spPr bwMode="auto">
          <a:xfrm>
            <a:off x="7308304" y="0"/>
            <a:ext cx="911884" cy="1189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04007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bg>
      <p:bgPr>
        <a:solidFill>
          <a:srgbClr val="FA961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6447" y="5238526"/>
            <a:ext cx="5486400" cy="566738"/>
          </a:xfrm>
        </p:spPr>
        <p:txBody>
          <a:bodyPr anchor="b">
            <a:normAutofit/>
          </a:bodyPr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sl-SI" dirty="0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6447" y="5805264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5" name="Picture 4" descr="C:\Users\Vlado\Documents\robolab\2\Spirala_COL_20x5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51" r="34224" b="26430"/>
          <a:stretch>
            <a:fillRect/>
          </a:stretch>
        </p:blipFill>
        <p:spPr bwMode="auto">
          <a:xfrm>
            <a:off x="6300192" y="0"/>
            <a:ext cx="28438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721" y="64826"/>
            <a:ext cx="2173127" cy="747320"/>
          </a:xfrm>
          <a:prstGeom prst="rect">
            <a:avLst/>
          </a:prstGeom>
        </p:spPr>
      </p:pic>
      <p:pic>
        <p:nvPicPr>
          <p:cNvPr id="8" name="Picture 2" descr="C:\Users\Vlado\Documents\robolab\2\RoboLab_bel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02"/>
          <a:stretch/>
        </p:blipFill>
        <p:spPr bwMode="auto">
          <a:xfrm>
            <a:off x="7316061" y="0"/>
            <a:ext cx="910957" cy="1194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1796447" y="1050701"/>
            <a:ext cx="5486400" cy="4114800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8888125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Naslov in slika">
    <p:bg>
      <p:bgPr>
        <a:solidFill>
          <a:srgbClr val="E2E2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Vlado\Documents\robolab\2\Spirala_CB_20x5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60" r="31909" b="25971"/>
          <a:stretch>
            <a:fillRect/>
          </a:stretch>
        </p:blipFill>
        <p:spPr bwMode="auto">
          <a:xfrm>
            <a:off x="6300192" y="0"/>
            <a:ext cx="28438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Naslov 1"/>
          <p:cNvSpPr>
            <a:spLocks noGrp="1"/>
          </p:cNvSpPr>
          <p:nvPr>
            <p:ph type="title"/>
          </p:nvPr>
        </p:nvSpPr>
        <p:spPr>
          <a:xfrm>
            <a:off x="1796447" y="5238526"/>
            <a:ext cx="5486400" cy="566738"/>
          </a:xfrm>
        </p:spPr>
        <p:txBody>
          <a:bodyPr anchor="b">
            <a:normAutofit/>
          </a:bodyPr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sl-SI" dirty="0"/>
          </a:p>
        </p:txBody>
      </p:sp>
      <p:sp>
        <p:nvSpPr>
          <p:cNvPr id="13" name="Ograda slike 2"/>
          <p:cNvSpPr>
            <a:spLocks noGrp="1"/>
          </p:cNvSpPr>
          <p:nvPr>
            <p:ph type="pic" idx="1"/>
          </p:nvPr>
        </p:nvSpPr>
        <p:spPr>
          <a:xfrm>
            <a:off x="1796447" y="1050701"/>
            <a:ext cx="5486400" cy="4114800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sl-SI" dirty="0"/>
          </a:p>
        </p:txBody>
      </p:sp>
      <p:sp>
        <p:nvSpPr>
          <p:cNvPr id="1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6447" y="5805264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721" y="64826"/>
            <a:ext cx="2173127" cy="747320"/>
          </a:xfrm>
          <a:prstGeom prst="rect">
            <a:avLst/>
          </a:prstGeom>
        </p:spPr>
      </p:pic>
      <p:pic>
        <p:nvPicPr>
          <p:cNvPr id="10" name="Picture 4" descr="C:\Users\Vlado\Documents\robolab\2\RoboLab_orange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35"/>
          <a:stretch/>
        </p:blipFill>
        <p:spPr bwMode="auto">
          <a:xfrm>
            <a:off x="7308304" y="0"/>
            <a:ext cx="911884" cy="1189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314373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Naslov in slik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-25"/>
            <a:ext cx="9144000" cy="909663"/>
          </a:xfrm>
          <a:prstGeom prst="rect">
            <a:avLst/>
          </a:prstGeom>
          <a:solidFill>
            <a:srgbClr val="E2E2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pic>
        <p:nvPicPr>
          <p:cNvPr id="9" name="Picture 2" descr="C:\Users\Vlado\Documents\robolab\2\Spirala_CB_20x50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593" r="28927" b="41835"/>
          <a:stretch/>
        </p:blipFill>
        <p:spPr bwMode="auto">
          <a:xfrm>
            <a:off x="6084168" y="0"/>
            <a:ext cx="3059832" cy="909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Naslov 1"/>
          <p:cNvSpPr>
            <a:spLocks noGrp="1"/>
          </p:cNvSpPr>
          <p:nvPr>
            <p:ph type="title"/>
          </p:nvPr>
        </p:nvSpPr>
        <p:spPr>
          <a:xfrm>
            <a:off x="1796447" y="5238526"/>
            <a:ext cx="5486400" cy="566738"/>
          </a:xfrm>
        </p:spPr>
        <p:txBody>
          <a:bodyPr anchor="b">
            <a:normAutofit/>
          </a:bodyPr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sl-SI" dirty="0"/>
          </a:p>
        </p:txBody>
      </p:sp>
      <p:sp>
        <p:nvSpPr>
          <p:cNvPr id="14" name="Ograda slike 2"/>
          <p:cNvSpPr>
            <a:spLocks noGrp="1"/>
          </p:cNvSpPr>
          <p:nvPr>
            <p:ph type="pic" idx="1"/>
          </p:nvPr>
        </p:nvSpPr>
        <p:spPr>
          <a:xfrm>
            <a:off x="1796447" y="1050701"/>
            <a:ext cx="5486400" cy="4114800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sl-SI" dirty="0"/>
          </a:p>
        </p:txBody>
      </p:sp>
      <p:sp>
        <p:nvSpPr>
          <p:cNvPr id="15" name="Ograda besedila 3"/>
          <p:cNvSpPr>
            <a:spLocks noGrp="1"/>
          </p:cNvSpPr>
          <p:nvPr>
            <p:ph type="body" sz="half" idx="2"/>
          </p:nvPr>
        </p:nvSpPr>
        <p:spPr>
          <a:xfrm>
            <a:off x="1796447" y="5805264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721" y="64826"/>
            <a:ext cx="2173127" cy="747320"/>
          </a:xfrm>
          <a:prstGeom prst="rect">
            <a:avLst/>
          </a:prstGeom>
        </p:spPr>
      </p:pic>
      <p:pic>
        <p:nvPicPr>
          <p:cNvPr id="11" name="Picture 4" descr="C:\Users\Vlado\Documents\robolab\2\RoboLab_orange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35"/>
          <a:stretch/>
        </p:blipFill>
        <p:spPr bwMode="auto">
          <a:xfrm>
            <a:off x="7308304" y="0"/>
            <a:ext cx="911884" cy="1189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84262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Glava odseka">
    <p:bg>
      <p:bgPr>
        <a:solidFill>
          <a:srgbClr val="E2E2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Vlado\Documents\robolab\2\Spirala_CB_20x5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60" r="31909" b="25971"/>
          <a:stretch>
            <a:fillRect/>
          </a:stretch>
        </p:blipFill>
        <p:spPr bwMode="auto">
          <a:xfrm>
            <a:off x="6300192" y="0"/>
            <a:ext cx="28438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:\Users\Vlado\Documents\robolab\2\RoboLab_orange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35"/>
          <a:stretch/>
        </p:blipFill>
        <p:spPr bwMode="auto">
          <a:xfrm>
            <a:off x="7308304" y="0"/>
            <a:ext cx="911884" cy="1189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Naslov 1"/>
          <p:cNvSpPr>
            <a:spLocks noGrp="1"/>
          </p:cNvSpPr>
          <p:nvPr>
            <p:ph type="ctrTitle"/>
          </p:nvPr>
        </p:nvSpPr>
        <p:spPr>
          <a:xfrm>
            <a:off x="832048" y="2247007"/>
            <a:ext cx="7772400" cy="1470025"/>
          </a:xfrm>
        </p:spPr>
        <p:txBody>
          <a:bodyPr>
            <a:normAutofit/>
          </a:bodyPr>
          <a:lstStyle/>
          <a:p>
            <a:pPr algn="l"/>
            <a:r>
              <a:rPr lang="en-US" sz="3000" b="1" spc="40" smtClean="0">
                <a:latin typeface="Arial" pitchFamily="34" charset="0"/>
                <a:cs typeface="Arial" pitchFamily="34" charset="0"/>
              </a:rPr>
              <a:t>Click to edit Master title style</a:t>
            </a:r>
            <a:endParaRPr lang="sl-SI" sz="3000" b="1" spc="40" dirty="0">
              <a:latin typeface="Arial" pitchFamily="34" charset="0"/>
              <a:ea typeface="Adobe Ming Std L" pitchFamily="18" charset="-128"/>
              <a:cs typeface="Arial" pitchFamily="34" charset="0"/>
            </a:endParaRPr>
          </a:p>
        </p:txBody>
      </p:sp>
      <p:sp>
        <p:nvSpPr>
          <p:cNvPr id="9" name="Podnaslov 2"/>
          <p:cNvSpPr>
            <a:spLocks noGrp="1"/>
          </p:cNvSpPr>
          <p:nvPr>
            <p:ph type="subTitle" idx="1"/>
          </p:nvPr>
        </p:nvSpPr>
        <p:spPr>
          <a:xfrm>
            <a:off x="907504" y="4437112"/>
            <a:ext cx="6400800" cy="1752600"/>
          </a:xfrm>
        </p:spPr>
        <p:txBody>
          <a:bodyPr>
            <a:normAutofit/>
          </a:bodyPr>
          <a:lstStyle>
            <a:lvl1pPr marL="0" indent="0">
              <a:buNone/>
              <a:defRPr/>
            </a:lvl1pPr>
          </a:lstStyle>
          <a:p>
            <a:pPr algn="l"/>
            <a:r>
              <a:rPr lang="en-US" sz="1500" spc="3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Click to edit Master subtitle style</a:t>
            </a:r>
            <a:endParaRPr lang="sl-SI" sz="1500" spc="3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0" name="Raven povezovalnik 8"/>
          <p:cNvCxnSpPr/>
          <p:nvPr/>
        </p:nvCxnSpPr>
        <p:spPr>
          <a:xfrm>
            <a:off x="899592" y="1556792"/>
            <a:ext cx="7344816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Raven povezovalnik 9"/>
          <p:cNvCxnSpPr/>
          <p:nvPr/>
        </p:nvCxnSpPr>
        <p:spPr>
          <a:xfrm>
            <a:off x="899592" y="4365104"/>
            <a:ext cx="7344816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721" y="64826"/>
            <a:ext cx="2173127" cy="747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78007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bg>
      <p:bgPr>
        <a:solidFill>
          <a:srgbClr val="FA961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C:\Users\Vlado\Documents\robolab\2\Spirala_COL_20x5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51" r="34224" b="26430"/>
          <a:stretch>
            <a:fillRect/>
          </a:stretch>
        </p:blipFill>
        <p:spPr bwMode="auto">
          <a:xfrm>
            <a:off x="6300192" y="0"/>
            <a:ext cx="28438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200" b="1" cap="all"/>
            </a:lvl1pPr>
          </a:lstStyle>
          <a:p>
            <a:r>
              <a:rPr lang="en-US" smtClean="0"/>
              <a:t>Click to edit Master title style</a:t>
            </a:r>
            <a:endParaRPr lang="sl-SI" dirty="0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721" y="64826"/>
            <a:ext cx="2173127" cy="747320"/>
          </a:xfrm>
          <a:prstGeom prst="rect">
            <a:avLst/>
          </a:prstGeom>
        </p:spPr>
      </p:pic>
      <p:pic>
        <p:nvPicPr>
          <p:cNvPr id="8" name="Picture 2" descr="C:\Users\Vlado\Documents\robolab\2\RoboLab_bel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02"/>
          <a:stretch/>
        </p:blipFill>
        <p:spPr bwMode="auto">
          <a:xfrm>
            <a:off x="7316061" y="0"/>
            <a:ext cx="910957" cy="1194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77745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Glava odseka">
    <p:bg>
      <p:bgPr>
        <a:solidFill>
          <a:srgbClr val="E2E2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Vlado\Documents\robolab\2\Spirala_CB_20x5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60" r="31909" b="25971"/>
          <a:stretch>
            <a:fillRect/>
          </a:stretch>
        </p:blipFill>
        <p:spPr bwMode="auto">
          <a:xfrm>
            <a:off x="6300192" y="0"/>
            <a:ext cx="28438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200" b="1" cap="all"/>
            </a:lvl1pPr>
          </a:lstStyle>
          <a:p>
            <a:r>
              <a:rPr lang="en-US" smtClean="0"/>
              <a:t>Click to edit Master title style</a:t>
            </a:r>
            <a:endParaRPr lang="sl-SI" dirty="0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721" y="64826"/>
            <a:ext cx="2173127" cy="747320"/>
          </a:xfrm>
          <a:prstGeom prst="rect">
            <a:avLst/>
          </a:prstGeom>
        </p:spPr>
      </p:pic>
      <p:pic>
        <p:nvPicPr>
          <p:cNvPr id="8" name="Picture 4" descr="C:\Users\Vlado\Documents\robolab\2\RoboLab_orange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35"/>
          <a:stretch/>
        </p:blipFill>
        <p:spPr bwMode="auto">
          <a:xfrm>
            <a:off x="7308304" y="0"/>
            <a:ext cx="911884" cy="1189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45305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Naslov in vsebina">
    <p:bg>
      <p:bgPr>
        <a:solidFill>
          <a:srgbClr val="FA961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C:\Users\Vlado\Documents\robolab\2\Spirala_COL_20x5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51" r="34224" b="26430"/>
          <a:stretch>
            <a:fillRect/>
          </a:stretch>
        </p:blipFill>
        <p:spPr bwMode="auto">
          <a:xfrm>
            <a:off x="6300192" y="0"/>
            <a:ext cx="28438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721" y="64826"/>
            <a:ext cx="2173127" cy="747320"/>
          </a:xfrm>
          <a:prstGeom prst="rect">
            <a:avLst/>
          </a:prstGeom>
        </p:spPr>
      </p:pic>
      <p:sp>
        <p:nvSpPr>
          <p:cNvPr id="5" name="Ograda vsebine 2"/>
          <p:cNvSpPr>
            <a:spLocks noGrp="1"/>
          </p:cNvSpPr>
          <p:nvPr>
            <p:ph idx="1" hasCustomPrompt="1"/>
          </p:nvPr>
        </p:nvSpPr>
        <p:spPr>
          <a:xfrm>
            <a:off x="792000" y="1800000"/>
            <a:ext cx="7200000" cy="4500000"/>
          </a:xfrm>
        </p:spPr>
        <p:txBody>
          <a:bodyPr>
            <a:normAutofit/>
          </a:bodyPr>
          <a:lstStyle>
            <a:lvl1pPr>
              <a:defRPr sz="2100"/>
            </a:lvl1pPr>
            <a:lvl2pPr>
              <a:defRPr/>
            </a:lvl2pPr>
          </a:lstStyle>
          <a:p>
            <a:pPr lvl="0"/>
            <a:r>
              <a:rPr lang="sl-SI" dirty="0" smtClean="0"/>
              <a:t>Uredite sloge besedila matrice</a:t>
            </a:r>
          </a:p>
          <a:p>
            <a:pPr lvl="1"/>
            <a:r>
              <a:rPr lang="sl-SI" dirty="0" smtClean="0"/>
              <a:t>Druga raven</a:t>
            </a:r>
          </a:p>
          <a:p>
            <a:pPr lvl="2"/>
            <a:r>
              <a:rPr lang="sl-SI" dirty="0" smtClean="0"/>
              <a:t>Tretja raven</a:t>
            </a:r>
          </a:p>
          <a:p>
            <a:pPr lvl="3"/>
            <a:r>
              <a:rPr lang="sl-SI" dirty="0" smtClean="0"/>
              <a:t>Četrta raven</a:t>
            </a:r>
          </a:p>
          <a:p>
            <a:pPr lvl="0">
              <a:spcBef>
                <a:spcPts val="200"/>
              </a:spcBef>
            </a:pPr>
            <a:endParaRPr lang="sl-SI" sz="2300" spc="50" dirty="0" smtClean="0">
              <a:latin typeface="Arial" pitchFamily="34" charset="0"/>
              <a:cs typeface="Arial" pitchFamily="34" charset="0"/>
            </a:endParaRPr>
          </a:p>
          <a:p>
            <a:pPr lvl="1">
              <a:spcBef>
                <a:spcPts val="200"/>
              </a:spcBef>
            </a:pPr>
            <a:endParaRPr lang="en-US" sz="2300" spc="5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2" descr="C:\Users\Vlado\Documents\robolab\2\RoboLab_bel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02"/>
          <a:stretch/>
        </p:blipFill>
        <p:spPr bwMode="auto">
          <a:xfrm>
            <a:off x="7316061" y="0"/>
            <a:ext cx="910957" cy="1194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Naslov 1"/>
          <p:cNvSpPr>
            <a:spLocks noGrp="1"/>
          </p:cNvSpPr>
          <p:nvPr>
            <p:ph type="title"/>
          </p:nvPr>
        </p:nvSpPr>
        <p:spPr>
          <a:xfrm>
            <a:off x="792000" y="576000"/>
            <a:ext cx="7200000" cy="1080000"/>
          </a:xfrm>
        </p:spPr>
        <p:txBody>
          <a:bodyPr>
            <a:noAutofit/>
          </a:bodyPr>
          <a:lstStyle/>
          <a:p>
            <a:pPr algn="l"/>
            <a:r>
              <a:rPr lang="en-US" sz="2500" b="1" smtClean="0">
                <a:latin typeface="Arial" pitchFamily="34" charset="0"/>
                <a:cs typeface="Arial" pitchFamily="34" charset="0"/>
              </a:rPr>
              <a:t>Click to edit Master title style</a:t>
            </a:r>
            <a:endParaRPr lang="sl-SI" sz="25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74178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Vsebina z belo podlago">
    <p:bg>
      <p:bgPr>
        <a:solidFill>
          <a:srgbClr val="E2E2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Vlado\Documents\robolab\2\Spirala_CB_20x5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60" r="31909" b="25971"/>
          <a:stretch>
            <a:fillRect/>
          </a:stretch>
        </p:blipFill>
        <p:spPr bwMode="auto">
          <a:xfrm>
            <a:off x="6300192" y="0"/>
            <a:ext cx="28438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721" y="64826"/>
            <a:ext cx="2173127" cy="747320"/>
          </a:xfrm>
          <a:prstGeom prst="rect">
            <a:avLst/>
          </a:prstGeom>
        </p:spPr>
      </p:pic>
      <p:sp>
        <p:nvSpPr>
          <p:cNvPr id="11" name="Ograda vsebine 2"/>
          <p:cNvSpPr>
            <a:spLocks noGrp="1"/>
          </p:cNvSpPr>
          <p:nvPr>
            <p:ph idx="1" hasCustomPrompt="1"/>
          </p:nvPr>
        </p:nvSpPr>
        <p:spPr>
          <a:xfrm>
            <a:off x="792000" y="1800000"/>
            <a:ext cx="7200000" cy="4500000"/>
          </a:xfrm>
        </p:spPr>
        <p:txBody>
          <a:bodyPr>
            <a:normAutofit/>
          </a:bodyPr>
          <a:lstStyle>
            <a:lvl1pPr>
              <a:defRPr sz="2100"/>
            </a:lvl1pPr>
            <a:lvl2pPr>
              <a:defRPr/>
            </a:lvl2pPr>
          </a:lstStyle>
          <a:p>
            <a:pPr lvl="0"/>
            <a:r>
              <a:rPr lang="sl-SI" dirty="0" smtClean="0"/>
              <a:t>Uredite sloge besedila matrice</a:t>
            </a:r>
          </a:p>
          <a:p>
            <a:pPr lvl="1"/>
            <a:r>
              <a:rPr lang="sl-SI" dirty="0" smtClean="0"/>
              <a:t>Druga raven</a:t>
            </a:r>
          </a:p>
          <a:p>
            <a:pPr lvl="2"/>
            <a:r>
              <a:rPr lang="sl-SI" dirty="0" smtClean="0"/>
              <a:t>Tretja raven</a:t>
            </a:r>
          </a:p>
          <a:p>
            <a:pPr lvl="3"/>
            <a:r>
              <a:rPr lang="sl-SI" dirty="0" smtClean="0"/>
              <a:t>Četrta raven</a:t>
            </a:r>
          </a:p>
          <a:p>
            <a:pPr lvl="0">
              <a:spcBef>
                <a:spcPts val="200"/>
              </a:spcBef>
            </a:pPr>
            <a:endParaRPr lang="sl-SI" sz="2300" spc="50" dirty="0" smtClean="0">
              <a:latin typeface="Arial" pitchFamily="34" charset="0"/>
              <a:cs typeface="Arial" pitchFamily="34" charset="0"/>
            </a:endParaRPr>
          </a:p>
          <a:p>
            <a:pPr lvl="1">
              <a:spcBef>
                <a:spcPts val="200"/>
              </a:spcBef>
            </a:pPr>
            <a:endParaRPr lang="en-US" sz="2300" spc="5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4" descr="C:\Users\Vlado\Documents\robolab\2\RoboLab_orange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35"/>
          <a:stretch/>
        </p:blipFill>
        <p:spPr bwMode="auto">
          <a:xfrm>
            <a:off x="7308304" y="0"/>
            <a:ext cx="911884" cy="1189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Naslov 1"/>
          <p:cNvSpPr>
            <a:spLocks noGrp="1"/>
          </p:cNvSpPr>
          <p:nvPr>
            <p:ph type="title"/>
          </p:nvPr>
        </p:nvSpPr>
        <p:spPr>
          <a:xfrm>
            <a:off x="792000" y="576000"/>
            <a:ext cx="7200000" cy="1080000"/>
          </a:xfrm>
        </p:spPr>
        <p:txBody>
          <a:bodyPr>
            <a:noAutofit/>
          </a:bodyPr>
          <a:lstStyle/>
          <a:p>
            <a:pPr algn="l"/>
            <a:r>
              <a:rPr lang="en-US" sz="2500" b="1" smtClean="0">
                <a:latin typeface="Arial" pitchFamily="34" charset="0"/>
                <a:cs typeface="Arial" pitchFamily="34" charset="0"/>
              </a:rPr>
              <a:t>Click to edit Master title style</a:t>
            </a:r>
            <a:endParaRPr lang="sl-SI" sz="25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17518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sebina z belo podla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-25"/>
            <a:ext cx="9144000" cy="909663"/>
          </a:xfrm>
          <a:prstGeom prst="rect">
            <a:avLst/>
          </a:prstGeom>
          <a:solidFill>
            <a:srgbClr val="E2E2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721" y="64826"/>
            <a:ext cx="2173127" cy="747320"/>
          </a:xfrm>
          <a:prstGeom prst="rect">
            <a:avLst/>
          </a:prstGeom>
        </p:spPr>
      </p:pic>
      <p:pic>
        <p:nvPicPr>
          <p:cNvPr id="5" name="Picture 2" descr="C:\Users\Vlado\Documents\robolab\2\Spirala_CB_20x50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593" r="28927" b="41835"/>
          <a:stretch/>
        </p:blipFill>
        <p:spPr bwMode="auto">
          <a:xfrm>
            <a:off x="6084168" y="0"/>
            <a:ext cx="3059832" cy="909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Ograda vsebine 2"/>
          <p:cNvSpPr>
            <a:spLocks noGrp="1"/>
          </p:cNvSpPr>
          <p:nvPr>
            <p:ph idx="1" hasCustomPrompt="1"/>
          </p:nvPr>
        </p:nvSpPr>
        <p:spPr>
          <a:xfrm>
            <a:off x="792000" y="1800000"/>
            <a:ext cx="7200000" cy="4500000"/>
          </a:xfrm>
        </p:spPr>
        <p:txBody>
          <a:bodyPr>
            <a:normAutofit/>
          </a:bodyPr>
          <a:lstStyle>
            <a:lvl1pPr>
              <a:defRPr sz="2100"/>
            </a:lvl1pPr>
            <a:lvl2pPr>
              <a:defRPr/>
            </a:lvl2pPr>
          </a:lstStyle>
          <a:p>
            <a:pPr lvl="0"/>
            <a:r>
              <a:rPr lang="sl-SI" dirty="0" smtClean="0"/>
              <a:t>Uredite sloge besedila matrice</a:t>
            </a:r>
          </a:p>
          <a:p>
            <a:pPr lvl="1"/>
            <a:r>
              <a:rPr lang="sl-SI" dirty="0" smtClean="0"/>
              <a:t>Druga raven</a:t>
            </a:r>
          </a:p>
          <a:p>
            <a:pPr lvl="2"/>
            <a:r>
              <a:rPr lang="sl-SI" dirty="0" smtClean="0"/>
              <a:t>Tretja raven</a:t>
            </a:r>
          </a:p>
          <a:p>
            <a:pPr lvl="3"/>
            <a:r>
              <a:rPr lang="sl-SI" dirty="0" smtClean="0"/>
              <a:t>Četrta raven</a:t>
            </a:r>
          </a:p>
          <a:p>
            <a:pPr lvl="0">
              <a:spcBef>
                <a:spcPts val="200"/>
              </a:spcBef>
            </a:pPr>
            <a:endParaRPr lang="sl-SI" sz="2300" spc="50" dirty="0" smtClean="0">
              <a:latin typeface="Arial" pitchFamily="34" charset="0"/>
              <a:cs typeface="Arial" pitchFamily="34" charset="0"/>
            </a:endParaRPr>
          </a:p>
          <a:p>
            <a:pPr lvl="1">
              <a:spcBef>
                <a:spcPts val="200"/>
              </a:spcBef>
            </a:pPr>
            <a:endParaRPr lang="en-US" sz="2300" spc="5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4" descr="C:\Users\Vlado\Documents\robolab\2\RoboLab_orange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35"/>
          <a:stretch/>
        </p:blipFill>
        <p:spPr bwMode="auto">
          <a:xfrm>
            <a:off x="7308304" y="0"/>
            <a:ext cx="911884" cy="1189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Naslov 1"/>
          <p:cNvSpPr>
            <a:spLocks noGrp="1"/>
          </p:cNvSpPr>
          <p:nvPr>
            <p:ph type="title"/>
          </p:nvPr>
        </p:nvSpPr>
        <p:spPr>
          <a:xfrm>
            <a:off x="792000" y="576000"/>
            <a:ext cx="7200000" cy="1080000"/>
          </a:xfrm>
        </p:spPr>
        <p:txBody>
          <a:bodyPr>
            <a:noAutofit/>
          </a:bodyPr>
          <a:lstStyle/>
          <a:p>
            <a:pPr algn="l"/>
            <a:r>
              <a:rPr lang="en-US" sz="2500" b="1" smtClean="0">
                <a:latin typeface="Arial" pitchFamily="34" charset="0"/>
                <a:cs typeface="Arial" pitchFamily="34" charset="0"/>
              </a:rPr>
              <a:t>Click to edit Master title style</a:t>
            </a:r>
            <a:endParaRPr lang="sl-SI" sz="25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34230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ve vsebini">
    <p:bg>
      <p:bgPr>
        <a:solidFill>
          <a:srgbClr val="FA961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C:\Users\Vlado\Documents\robolab\2\Spirala_COL_20x5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51" r="34224" b="26430"/>
          <a:stretch>
            <a:fillRect/>
          </a:stretch>
        </p:blipFill>
        <p:spPr bwMode="auto">
          <a:xfrm>
            <a:off x="6300192" y="0"/>
            <a:ext cx="28438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grada vsebine 2"/>
          <p:cNvSpPr>
            <a:spLocks noGrp="1"/>
          </p:cNvSpPr>
          <p:nvPr>
            <p:ph sz="half" idx="1" hasCustomPrompt="1"/>
          </p:nvPr>
        </p:nvSpPr>
        <p:spPr>
          <a:xfrm>
            <a:off x="792000" y="1800000"/>
            <a:ext cx="3420000" cy="4500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dirty="0" smtClean="0"/>
              <a:t>Uredite sloge besedila matrice</a:t>
            </a:r>
          </a:p>
          <a:p>
            <a:pPr lvl="1"/>
            <a:r>
              <a:rPr lang="sl-SI" dirty="0" smtClean="0"/>
              <a:t>Druga raven</a:t>
            </a:r>
          </a:p>
          <a:p>
            <a:pPr lvl="2"/>
            <a:r>
              <a:rPr lang="sl-SI" dirty="0" smtClean="0"/>
              <a:t>Tretja raven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 hasCustomPrompt="1"/>
          </p:nvPr>
        </p:nvSpPr>
        <p:spPr>
          <a:xfrm>
            <a:off x="4572000" y="1800000"/>
            <a:ext cx="3420000" cy="4500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dirty="0" smtClean="0"/>
              <a:t>Uredite sloge besedila matrice</a:t>
            </a:r>
          </a:p>
          <a:p>
            <a:pPr lvl="1"/>
            <a:r>
              <a:rPr lang="sl-SI" dirty="0" smtClean="0"/>
              <a:t>Druga raven</a:t>
            </a:r>
          </a:p>
          <a:p>
            <a:pPr lvl="2"/>
            <a:r>
              <a:rPr lang="sl-SI" dirty="0" smtClean="0"/>
              <a:t>Tretja raven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721" y="64826"/>
            <a:ext cx="2173127" cy="747320"/>
          </a:xfrm>
          <a:prstGeom prst="rect">
            <a:avLst/>
          </a:prstGeom>
        </p:spPr>
      </p:pic>
      <p:pic>
        <p:nvPicPr>
          <p:cNvPr id="10" name="Picture 2" descr="C:\Users\Vlado\Documents\robolab\2\RoboLab_bel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02"/>
          <a:stretch/>
        </p:blipFill>
        <p:spPr bwMode="auto">
          <a:xfrm>
            <a:off x="7316061" y="0"/>
            <a:ext cx="910957" cy="1194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Naslov 1"/>
          <p:cNvSpPr>
            <a:spLocks noGrp="1"/>
          </p:cNvSpPr>
          <p:nvPr>
            <p:ph type="title"/>
          </p:nvPr>
        </p:nvSpPr>
        <p:spPr>
          <a:xfrm>
            <a:off x="792000" y="576000"/>
            <a:ext cx="7200000" cy="1080000"/>
          </a:xfrm>
        </p:spPr>
        <p:txBody>
          <a:bodyPr>
            <a:noAutofit/>
          </a:bodyPr>
          <a:lstStyle/>
          <a:p>
            <a:pPr algn="l"/>
            <a:r>
              <a:rPr lang="en-US" sz="2500" b="1" smtClean="0">
                <a:latin typeface="Arial" pitchFamily="34" charset="0"/>
                <a:cs typeface="Arial" pitchFamily="34" charset="0"/>
              </a:rPr>
              <a:t>Click to edit Master title style</a:t>
            </a:r>
            <a:endParaRPr lang="sl-SI" sz="25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10558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ve vsebini">
    <p:bg>
      <p:bgPr>
        <a:solidFill>
          <a:srgbClr val="E2E2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Vlado\Documents\robolab\2\Spirala_CB_20x5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60" r="31909" b="25971"/>
          <a:stretch>
            <a:fillRect/>
          </a:stretch>
        </p:blipFill>
        <p:spPr bwMode="auto">
          <a:xfrm>
            <a:off x="6300192" y="0"/>
            <a:ext cx="28438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Ograda vsebine 2"/>
          <p:cNvSpPr>
            <a:spLocks noGrp="1"/>
          </p:cNvSpPr>
          <p:nvPr>
            <p:ph sz="half" idx="1" hasCustomPrompt="1"/>
          </p:nvPr>
        </p:nvSpPr>
        <p:spPr>
          <a:xfrm>
            <a:off x="792000" y="1800000"/>
            <a:ext cx="3420000" cy="4500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dirty="0" smtClean="0"/>
              <a:t>Uredite sloge besedila matrice</a:t>
            </a:r>
          </a:p>
          <a:p>
            <a:pPr lvl="1"/>
            <a:r>
              <a:rPr lang="sl-SI" dirty="0" smtClean="0"/>
              <a:t>Druga raven</a:t>
            </a:r>
          </a:p>
          <a:p>
            <a:pPr lvl="2"/>
            <a:r>
              <a:rPr lang="sl-SI" dirty="0" smtClean="0"/>
              <a:t>Tretja raven</a:t>
            </a:r>
          </a:p>
        </p:txBody>
      </p:sp>
      <p:sp>
        <p:nvSpPr>
          <p:cNvPr id="10" name="Ograda vsebine 3"/>
          <p:cNvSpPr>
            <a:spLocks noGrp="1"/>
          </p:cNvSpPr>
          <p:nvPr>
            <p:ph sz="half" idx="2" hasCustomPrompt="1"/>
          </p:nvPr>
        </p:nvSpPr>
        <p:spPr>
          <a:xfrm>
            <a:off x="4572000" y="1800000"/>
            <a:ext cx="3420000" cy="4500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dirty="0" smtClean="0"/>
              <a:t>Uredite sloge besedila matrice</a:t>
            </a:r>
          </a:p>
          <a:p>
            <a:pPr lvl="1"/>
            <a:r>
              <a:rPr lang="sl-SI" dirty="0" smtClean="0"/>
              <a:t>Druga raven</a:t>
            </a:r>
          </a:p>
          <a:p>
            <a:pPr lvl="2"/>
            <a:r>
              <a:rPr lang="sl-SI" dirty="0" smtClean="0"/>
              <a:t>Tretja raven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721" y="64826"/>
            <a:ext cx="2173127" cy="747320"/>
          </a:xfrm>
          <a:prstGeom prst="rect">
            <a:avLst/>
          </a:prstGeom>
        </p:spPr>
      </p:pic>
      <p:pic>
        <p:nvPicPr>
          <p:cNvPr id="12" name="Picture 4" descr="C:\Users\Vlado\Documents\robolab\2\RoboLab_orange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35"/>
          <a:stretch/>
        </p:blipFill>
        <p:spPr bwMode="auto">
          <a:xfrm>
            <a:off x="7308304" y="0"/>
            <a:ext cx="911884" cy="1189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Naslov 1"/>
          <p:cNvSpPr>
            <a:spLocks noGrp="1"/>
          </p:cNvSpPr>
          <p:nvPr>
            <p:ph type="title"/>
          </p:nvPr>
        </p:nvSpPr>
        <p:spPr>
          <a:xfrm>
            <a:off x="792000" y="576000"/>
            <a:ext cx="7200000" cy="1080000"/>
          </a:xfrm>
        </p:spPr>
        <p:txBody>
          <a:bodyPr>
            <a:noAutofit/>
          </a:bodyPr>
          <a:lstStyle/>
          <a:p>
            <a:pPr algn="l"/>
            <a:r>
              <a:rPr lang="en-US" sz="2500" b="1" smtClean="0">
                <a:latin typeface="Arial" pitchFamily="34" charset="0"/>
                <a:cs typeface="Arial" pitchFamily="34" charset="0"/>
              </a:rPr>
              <a:t>Click to edit Master title style</a:t>
            </a:r>
            <a:endParaRPr lang="sl-SI" sz="25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099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naslova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l-SI" dirty="0" smtClean="0"/>
              <a:t>Uredite slog naslova matrice</a:t>
            </a:r>
            <a:endParaRPr lang="sl-SI" dirty="0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l-SI" dirty="0" smtClean="0"/>
              <a:t>Uredite sloge besedila matrice</a:t>
            </a:r>
          </a:p>
          <a:p>
            <a:pPr lvl="1"/>
            <a:r>
              <a:rPr lang="sl-SI" dirty="0" smtClean="0"/>
              <a:t>Druga raven</a:t>
            </a:r>
          </a:p>
          <a:p>
            <a:pPr lvl="2"/>
            <a:r>
              <a:rPr lang="sl-SI" dirty="0" smtClean="0"/>
              <a:t>Tretja raven</a:t>
            </a:r>
          </a:p>
          <a:p>
            <a:pPr lvl="3"/>
            <a:r>
              <a:rPr lang="sl-SI" dirty="0" smtClean="0"/>
              <a:t>Četrta raven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5AA502D-46D4-4C5E-8586-9BF39E6ACF35}" type="datetimeFigureOut">
              <a:rPr lang="sl-SI" smtClean="0"/>
              <a:pPr>
                <a:defRPr/>
              </a:pPr>
              <a:t>2.6.2014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740902F-4743-4C34-BF2F-FA74C2D0F124}" type="slidenum">
              <a:rPr lang="sl-SI" smtClean="0"/>
              <a:pPr>
                <a:defRPr/>
              </a:pPr>
              <a:t>‹#›</a:t>
            </a:fld>
            <a:endParaRPr lang="sl-SI"/>
          </a:p>
        </p:txBody>
      </p:sp>
      <p:sp>
        <p:nvSpPr>
          <p:cNvPr id="7" name="TextBox 6"/>
          <p:cNvSpPr txBox="1"/>
          <p:nvPr userDrawn="1"/>
        </p:nvSpPr>
        <p:spPr>
          <a:xfrm>
            <a:off x="0" y="6581001"/>
            <a:ext cx="52920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sl-SI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r>
              <a:rPr lang="sl-SI" sz="1200" dirty="0" smtClean="0"/>
              <a:t>T. Bajd, M. Mihelj, J. Lenarčič, A. Stanovnik, M. Munih, </a:t>
            </a:r>
            <a:r>
              <a:rPr lang="sl-SI" sz="1200" b="1" i="1" dirty="0" err="1" smtClean="0"/>
              <a:t>Robotics</a:t>
            </a:r>
            <a:r>
              <a:rPr lang="sl-SI" sz="1200" dirty="0" smtClean="0"/>
              <a:t>, Springer, 2010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137899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84" r:id="rId1"/>
    <p:sldLayoutId id="2147484085" r:id="rId2"/>
    <p:sldLayoutId id="2147484086" r:id="rId3"/>
    <p:sldLayoutId id="2147484087" r:id="rId4"/>
    <p:sldLayoutId id="2147484088" r:id="rId5"/>
    <p:sldLayoutId id="2147484089" r:id="rId6"/>
    <p:sldLayoutId id="2147484090" r:id="rId7"/>
    <p:sldLayoutId id="2147484091" r:id="rId8"/>
    <p:sldLayoutId id="2147484092" r:id="rId9"/>
    <p:sldLayoutId id="2147484093" r:id="rId10"/>
    <p:sldLayoutId id="2147484094" r:id="rId11"/>
    <p:sldLayoutId id="2147484095" r:id="rId12"/>
    <p:sldLayoutId id="2147484096" r:id="rId13"/>
    <p:sldLayoutId id="2147484097" r:id="rId14"/>
    <p:sldLayoutId id="2147484098" r:id="rId15"/>
    <p:sldLayoutId id="2147484099" r:id="rId16"/>
    <p:sldLayoutId id="2147484100" r:id="rId17"/>
    <p:sldLayoutId id="2147484101" r:id="rId18"/>
    <p:sldLayoutId id="2147484102" r:id="rId19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25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png"/><Relationship Id="rId4" Type="http://schemas.openxmlformats.org/officeDocument/2006/relationships/image" Target="../media/image3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7" Type="http://schemas.openxmlformats.org/officeDocument/2006/relationships/image" Target="../media/image50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png"/><Relationship Id="rId5" Type="http://schemas.openxmlformats.org/officeDocument/2006/relationships/image" Target="../media/image41.png"/><Relationship Id="rId4" Type="http://schemas.openxmlformats.org/officeDocument/2006/relationships/image" Target="../media/image4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3" Type="http://schemas.openxmlformats.org/officeDocument/2006/relationships/image" Target="../media/image61.png"/><Relationship Id="rId7" Type="http://schemas.openxmlformats.org/officeDocument/2006/relationships/image" Target="../media/image65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7" Type="http://schemas.openxmlformats.org/officeDocument/2006/relationships/image" Target="../media/image72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1.png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7" Type="http://schemas.openxmlformats.org/officeDocument/2006/relationships/image" Target="../media/image78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7.png"/><Relationship Id="rId5" Type="http://schemas.openxmlformats.org/officeDocument/2006/relationships/image" Target="../media/image76.png"/><Relationship Id="rId4" Type="http://schemas.openxmlformats.org/officeDocument/2006/relationships/image" Target="../media/image7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2.png"/><Relationship Id="rId4" Type="http://schemas.openxmlformats.org/officeDocument/2006/relationships/image" Target="../media/image8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7.png"/><Relationship Id="rId5" Type="http://schemas.openxmlformats.org/officeDocument/2006/relationships/image" Target="../media/image86.png"/><Relationship Id="rId4" Type="http://schemas.openxmlformats.org/officeDocument/2006/relationships/image" Target="../media/image8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7" Type="http://schemas.openxmlformats.org/officeDocument/2006/relationships/image" Target="../media/image93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2.png"/><Relationship Id="rId5" Type="http://schemas.openxmlformats.org/officeDocument/2006/relationships/image" Target="../media/image91.png"/><Relationship Id="rId4" Type="http://schemas.openxmlformats.org/officeDocument/2006/relationships/image" Target="../media/image9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6.png"/><Relationship Id="rId4" Type="http://schemas.openxmlformats.org/officeDocument/2006/relationships/image" Target="../media/image87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4.png"/><Relationship Id="rId4" Type="http://schemas.openxmlformats.org/officeDocument/2006/relationships/image" Target="../media/image103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2.png"/><Relationship Id="rId3" Type="http://schemas.openxmlformats.org/officeDocument/2006/relationships/image" Target="../media/image107.png"/><Relationship Id="rId7" Type="http://schemas.openxmlformats.org/officeDocument/2006/relationships/image" Target="../media/image111.png"/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0.png"/><Relationship Id="rId5" Type="http://schemas.openxmlformats.org/officeDocument/2006/relationships/image" Target="../media/image109.png"/><Relationship Id="rId4" Type="http://schemas.openxmlformats.org/officeDocument/2006/relationships/image" Target="../media/image108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6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sl-SI" altLang="sl-SI" sz="3000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ROBOT CONTROL</a:t>
            </a:r>
            <a:endParaRPr lang="en-US" altLang="sl-SI" sz="3000" dirty="0" smtClean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32771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en-US" dirty="0">
                <a:latin typeface="Arial" charset="0"/>
                <a:cs typeface="Arial" charset="0"/>
              </a:rPr>
              <a:t>T. </a:t>
            </a:r>
            <a:r>
              <a:rPr lang="en-US" altLang="en-US" dirty="0" err="1">
                <a:latin typeface="Arial" charset="0"/>
                <a:cs typeface="Arial" charset="0"/>
              </a:rPr>
              <a:t>Bajd</a:t>
            </a:r>
            <a:r>
              <a:rPr lang="en-US" altLang="en-US" dirty="0">
                <a:latin typeface="Arial" charset="0"/>
                <a:cs typeface="Arial" charset="0"/>
              </a:rPr>
              <a:t> and M. </a:t>
            </a:r>
            <a:r>
              <a:rPr lang="en-US" altLang="en-US" dirty="0" err="1">
                <a:latin typeface="Arial" charset="0"/>
                <a:cs typeface="Arial" charset="0"/>
              </a:rPr>
              <a:t>Mihelj</a:t>
            </a:r>
            <a:endParaRPr lang="en-US" altLang="en-US" dirty="0">
              <a:latin typeface="Arial" charset="0"/>
              <a:cs typeface="Arial" charset="0"/>
            </a:endParaRPr>
          </a:p>
          <a:p>
            <a:endParaRPr lang="en-US" altLang="en-US" dirty="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Assume that the robot dynamic model is known</a:t>
            </a:r>
          </a:p>
          <a:p>
            <a:pPr lvl="1"/>
            <a:r>
              <a:rPr lang="en-US" dirty="0" smtClean="0"/>
              <a:t>inertial matrix  </a:t>
            </a:r>
            <a:r>
              <a:rPr lang="sl-SI" dirty="0" smtClean="0"/>
              <a:t>        </a:t>
            </a:r>
            <a:r>
              <a:rPr lang="en-US" dirty="0" smtClean="0"/>
              <a:t>is an</a:t>
            </a:r>
            <a:r>
              <a:rPr lang="sl-SI" dirty="0" smtClean="0"/>
              <a:t> </a:t>
            </a:r>
            <a:r>
              <a:rPr lang="en-US" dirty="0" smtClean="0"/>
              <a:t>approximation of real values        ,</a:t>
            </a:r>
          </a:p>
          <a:p>
            <a:pPr lvl="1"/>
            <a:r>
              <a:rPr lang="en-US" dirty="0" smtClean="0"/>
              <a:t>          represents an approximation of 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Consider the following control law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where input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 </a:t>
            </a:r>
            <a:r>
              <a:rPr lang="en-US" dirty="0" smtClean="0"/>
              <a:t>will be defined later.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Inverse dynamics control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2084" y="4177743"/>
            <a:ext cx="2067932" cy="386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8465" y="3068960"/>
            <a:ext cx="3376427" cy="360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2193151"/>
            <a:ext cx="508994" cy="332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2311" y="2219345"/>
            <a:ext cx="458520" cy="2804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4835" y="2554004"/>
            <a:ext cx="607888" cy="274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554004"/>
            <a:ext cx="683635" cy="299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7000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Inverse dynamics control block scheme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3412" y="1556792"/>
            <a:ext cx="6840760" cy="30993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5085184"/>
            <a:ext cx="6600431" cy="1440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3321" y="5894532"/>
            <a:ext cx="576064" cy="277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5665782" y="6171822"/>
            <a:ext cx="22445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A961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sz="1400" dirty="0" smtClean="0">
                <a:solidFill>
                  <a:srgbClr val="FA961E"/>
                </a:solidFill>
              </a:rPr>
              <a:t> represents computed </a:t>
            </a:r>
          </a:p>
          <a:p>
            <a:r>
              <a:rPr lang="en-US" sz="1400" dirty="0" smtClean="0">
                <a:solidFill>
                  <a:srgbClr val="FA961E"/>
                </a:solidFill>
              </a:rPr>
              <a:t>acceleration in joint space</a:t>
            </a:r>
            <a:endParaRPr lang="en-US" sz="1400" dirty="0">
              <a:solidFill>
                <a:srgbClr val="FA961E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916832"/>
            <a:ext cx="2067932" cy="386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24645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position error</a:t>
            </a:r>
          </a:p>
          <a:p>
            <a:endParaRPr lang="en-US" dirty="0" smtClean="0"/>
          </a:p>
          <a:p>
            <a:r>
              <a:rPr lang="en-US" dirty="0" smtClean="0"/>
              <a:t>velocity error</a:t>
            </a:r>
          </a:p>
          <a:p>
            <a:endParaRPr lang="en-US" dirty="0" smtClean="0"/>
          </a:p>
          <a:p>
            <a:r>
              <a:rPr lang="en-US" dirty="0" smtClean="0"/>
              <a:t>control law</a:t>
            </a:r>
          </a:p>
          <a:p>
            <a:endParaRPr lang="en-US" dirty="0" smtClean="0"/>
          </a:p>
          <a:p>
            <a:r>
              <a:rPr lang="en-US" dirty="0" smtClean="0"/>
              <a:t>error dynamics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PD position control</a:t>
            </a:r>
            <a:endParaRPr lang="en-US" dirty="0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8114" y="2996952"/>
            <a:ext cx="1131265" cy="3038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8114" y="3770788"/>
            <a:ext cx="3487902" cy="310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8114" y="4581128"/>
            <a:ext cx="1929932" cy="309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28114" y="2287711"/>
            <a:ext cx="1118101" cy="266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28019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Controller block scheme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743"/>
          <a:stretch/>
        </p:blipFill>
        <p:spPr bwMode="auto">
          <a:xfrm>
            <a:off x="3716288" y="1844824"/>
            <a:ext cx="5216898" cy="2756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844"/>
          <a:stretch/>
        </p:blipFill>
        <p:spPr bwMode="auto">
          <a:xfrm>
            <a:off x="3716288" y="4735551"/>
            <a:ext cx="5216898" cy="1762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221088"/>
            <a:ext cx="2067932" cy="386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653245"/>
            <a:ext cx="3487902" cy="310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53088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Definition of pose error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Control based on the transposed </a:t>
            </a:r>
            <a:r>
              <a:rPr lang="en-US" dirty="0" err="1" smtClean="0"/>
              <a:t>Jacobian</a:t>
            </a:r>
            <a:r>
              <a:rPr lang="en-US" dirty="0" smtClean="0"/>
              <a:t> matrix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Control based on the inverse </a:t>
            </a:r>
            <a:r>
              <a:rPr lang="en-US" dirty="0" err="1" smtClean="0"/>
              <a:t>Jacobian</a:t>
            </a:r>
            <a:r>
              <a:rPr lang="en-US" dirty="0" smtClean="0"/>
              <a:t> matrix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Robot control in external coordinates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1233" y="2276873"/>
            <a:ext cx="2610687" cy="387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82436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End-effector position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Differential kinematics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Manipulator </a:t>
            </a:r>
            <a:r>
              <a:rPr lang="en-US" dirty="0" err="1" smtClean="0"/>
              <a:t>Jacobian</a:t>
            </a:r>
            <a:r>
              <a:rPr lang="en-US" dirty="0" smtClean="0"/>
              <a:t> matrix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708920"/>
            <a:ext cx="3864738" cy="3168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276872"/>
            <a:ext cx="3312368" cy="554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6443" y="2996952"/>
            <a:ext cx="1347614" cy="364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732"/>
          <a:stretch/>
        </p:blipFill>
        <p:spPr bwMode="auto">
          <a:xfrm>
            <a:off x="1257474" y="3659175"/>
            <a:ext cx="2021421" cy="332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994" r="3376"/>
          <a:stretch/>
        </p:blipFill>
        <p:spPr bwMode="auto">
          <a:xfrm>
            <a:off x="1326443" y="3991409"/>
            <a:ext cx="1953182" cy="316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474" y="4965497"/>
            <a:ext cx="2921848" cy="945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5443" y="5966385"/>
            <a:ext cx="1163452" cy="341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2000250" y="6307397"/>
            <a:ext cx="154721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400" b="1" dirty="0" err="1" smtClean="0">
                <a:solidFill>
                  <a:srgbClr val="FA961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Jacobian</a:t>
            </a:r>
            <a:r>
              <a:rPr lang="sl-SI" sz="1400" b="1" dirty="0" smtClean="0">
                <a:solidFill>
                  <a:srgbClr val="FA961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l-SI" sz="1400" b="1" dirty="0" err="1" smtClean="0">
                <a:solidFill>
                  <a:srgbClr val="FA961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matrix</a:t>
            </a:r>
            <a:endParaRPr lang="en-US" sz="1100" dirty="0">
              <a:solidFill>
                <a:srgbClr val="FA961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8185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Jacobian</a:t>
            </a:r>
            <a:r>
              <a:rPr lang="en-US" dirty="0" smtClean="0"/>
              <a:t> matrix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Manipulator </a:t>
            </a:r>
            <a:r>
              <a:rPr lang="en-US" dirty="0" err="1"/>
              <a:t>Jacobian</a:t>
            </a:r>
            <a:r>
              <a:rPr lang="en-US" dirty="0"/>
              <a:t> matrix</a:t>
            </a: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4603" y="2636912"/>
            <a:ext cx="2115201" cy="684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9700" y="1916832"/>
            <a:ext cx="3312368" cy="554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4603" y="3573015"/>
            <a:ext cx="3401413" cy="573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708920"/>
            <a:ext cx="3864738" cy="3168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5"/>
          <p:cNvGrpSpPr>
            <a:grpSpLocks noChangeAspect="1"/>
          </p:cNvGrpSpPr>
          <p:nvPr/>
        </p:nvGrpSpPr>
        <p:grpSpPr>
          <a:xfrm>
            <a:off x="1273035" y="5013176"/>
            <a:ext cx="3024336" cy="591718"/>
            <a:chOff x="1403648" y="5085185"/>
            <a:chExt cx="3312368" cy="648072"/>
          </a:xfrm>
        </p:grpSpPr>
        <p:pic>
          <p:nvPicPr>
            <p:cNvPr id="9219" name="Picture 3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3510" y="5085185"/>
              <a:ext cx="2792506" cy="6480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220" name="Picture 4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03648" y="5260058"/>
              <a:ext cx="497210" cy="298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116555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Inverse velocity relation</a:t>
            </a:r>
          </a:p>
          <a:p>
            <a:endParaRPr lang="en-US" dirty="0" smtClean="0"/>
          </a:p>
          <a:p>
            <a:r>
              <a:rPr lang="en-US" dirty="0" smtClean="0"/>
              <a:t>For a square matrix of dimension two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Inverse velocity relation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Inverse </a:t>
            </a:r>
            <a:r>
              <a:rPr lang="en-US" dirty="0" err="1" smtClean="0"/>
              <a:t>Jacobian</a:t>
            </a:r>
            <a:r>
              <a:rPr lang="en-US" dirty="0" smtClean="0"/>
              <a:t> matrix equals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Inverse </a:t>
            </a:r>
            <a:r>
              <a:rPr lang="en-US" dirty="0" err="1" smtClean="0"/>
              <a:t>Jacobian</a:t>
            </a:r>
            <a:r>
              <a:rPr lang="en-US" dirty="0" smtClean="0"/>
              <a:t> matrix</a:t>
            </a:r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1599" y="2248973"/>
            <a:ext cx="1160161" cy="296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068960"/>
            <a:ext cx="3888432" cy="592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4210340"/>
            <a:ext cx="4680520" cy="561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oup 3"/>
          <p:cNvGrpSpPr>
            <a:grpSpLocks noChangeAspect="1"/>
          </p:cNvGrpSpPr>
          <p:nvPr/>
        </p:nvGrpSpPr>
        <p:grpSpPr>
          <a:xfrm>
            <a:off x="1251599" y="5354267"/>
            <a:ext cx="4391592" cy="564889"/>
            <a:chOff x="1129308" y="5301207"/>
            <a:chExt cx="4391592" cy="564889"/>
          </a:xfrm>
        </p:grpSpPr>
        <p:pic>
          <p:nvPicPr>
            <p:cNvPr id="10246" name="Picture 6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29308" y="5384004"/>
              <a:ext cx="634380" cy="338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47" name="Picture 7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1679" y="5301207"/>
              <a:ext cx="3689221" cy="5648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809424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Robot in contact with the environment (contact force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2000" dirty="0" smtClean="0"/>
              <a:t>)</a:t>
            </a:r>
            <a:endParaRPr lang="en-US" sz="2400" dirty="0" smtClean="0"/>
          </a:p>
          <a:p>
            <a:r>
              <a:rPr lang="en-US" sz="2000" dirty="0" smtClean="0"/>
              <a:t>Find resulting joint torques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sl-SI" sz="2000" dirty="0" smtClean="0"/>
          </a:p>
          <a:p>
            <a:r>
              <a:rPr lang="en-US" sz="2000" dirty="0" smtClean="0"/>
              <a:t>In matrix form</a:t>
            </a:r>
          </a:p>
          <a:p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Transposed </a:t>
            </a:r>
            <a:r>
              <a:rPr lang="en-US" dirty="0" err="1" smtClean="0"/>
              <a:t>Jacobian</a:t>
            </a:r>
            <a:r>
              <a:rPr lang="en-US" dirty="0" smtClean="0"/>
              <a:t> matrix</a:t>
            </a:r>
            <a:endParaRPr 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3036" y="3789040"/>
            <a:ext cx="3710964" cy="2952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3923" y="2610147"/>
            <a:ext cx="1801710" cy="322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0475" y="2956661"/>
            <a:ext cx="6621886" cy="340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3922" y="3378249"/>
            <a:ext cx="4010958" cy="26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0475" y="4418643"/>
            <a:ext cx="4378592" cy="621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01806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55576" y="1628800"/>
            <a:ext cx="7200000" cy="4581328"/>
          </a:xfrm>
        </p:spPr>
        <p:txBody>
          <a:bodyPr>
            <a:normAutofit/>
          </a:bodyPr>
          <a:lstStyle/>
          <a:p>
            <a:r>
              <a:rPr lang="en-US" sz="2000" dirty="0" smtClean="0"/>
              <a:t>Velocity relation</a:t>
            </a:r>
          </a:p>
          <a:p>
            <a:endParaRPr lang="en-US" sz="2000" dirty="0" smtClean="0"/>
          </a:p>
          <a:p>
            <a:endParaRPr lang="en-US" sz="1800" dirty="0" smtClean="0"/>
          </a:p>
          <a:p>
            <a:r>
              <a:rPr lang="en-US" sz="1800" dirty="0" smtClean="0"/>
              <a:t>Force/torque relation</a:t>
            </a:r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r>
              <a:rPr lang="en-US" sz="1800" dirty="0" smtClean="0"/>
              <a:t>Transposed matrix</a:t>
            </a:r>
          </a:p>
          <a:p>
            <a:endParaRPr lang="en-US" sz="1800" dirty="0" smtClean="0"/>
          </a:p>
          <a:p>
            <a:endParaRPr lang="en-US" sz="1800" dirty="0" smtClean="0"/>
          </a:p>
          <a:p>
            <a:r>
              <a:rPr lang="en-US" sz="1800" dirty="0" smtClean="0"/>
              <a:t>Force/torque relation</a:t>
            </a:r>
            <a:endParaRPr lang="en-US" sz="1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Transposed </a:t>
            </a:r>
            <a:r>
              <a:rPr lang="en-US" dirty="0" err="1" smtClean="0"/>
              <a:t>Jacobian</a:t>
            </a:r>
            <a:r>
              <a:rPr lang="en-US" dirty="0" smtClean="0"/>
              <a:t> matrix</a:t>
            </a:r>
            <a:endParaRPr 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3036" y="3789040"/>
            <a:ext cx="3710964" cy="2952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0164" y="3140968"/>
            <a:ext cx="3870986" cy="549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1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0164" y="4687292"/>
            <a:ext cx="2775376" cy="5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2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4087" y="3805432"/>
            <a:ext cx="888504" cy="591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3" name="Picture 9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1208" y="3789040"/>
            <a:ext cx="821338" cy="605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0164" y="2132856"/>
            <a:ext cx="3165811" cy="5342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0648" y="5736130"/>
            <a:ext cx="1260560" cy="394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1668339" y="6132946"/>
            <a:ext cx="260013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400" b="1" dirty="0" err="1" smtClean="0">
                <a:solidFill>
                  <a:srgbClr val="FA961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Transposed</a:t>
            </a:r>
            <a:r>
              <a:rPr lang="sl-SI" sz="1400" b="1" dirty="0" smtClean="0">
                <a:solidFill>
                  <a:srgbClr val="FA961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l-SI" sz="1400" b="1" dirty="0" err="1" smtClean="0">
                <a:solidFill>
                  <a:srgbClr val="FA961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Jacobian</a:t>
            </a:r>
            <a:r>
              <a:rPr lang="sl-SI" sz="1400" b="1" dirty="0" smtClean="0">
                <a:solidFill>
                  <a:srgbClr val="FA961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l-SI" sz="1400" b="1" dirty="0" err="1" smtClean="0">
                <a:solidFill>
                  <a:srgbClr val="FA961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matrix</a:t>
            </a:r>
            <a:endParaRPr lang="en-US" sz="1100" dirty="0">
              <a:solidFill>
                <a:srgbClr val="FA961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4264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Robot control deals with computation of the forces or torques which must be generated by the actuators in order to successfully accomplish the robot task. </a:t>
            </a:r>
          </a:p>
          <a:p>
            <a:r>
              <a:rPr lang="en-US" dirty="0" smtClean="0"/>
              <a:t>The robot task can be </a:t>
            </a:r>
          </a:p>
          <a:p>
            <a:pPr lvl="1"/>
            <a:r>
              <a:rPr lang="en-US" dirty="0" smtClean="0"/>
              <a:t>execution of the motion in a free space, where position control is performed, or </a:t>
            </a:r>
          </a:p>
          <a:p>
            <a:pPr lvl="1"/>
            <a:r>
              <a:rPr lang="en-US" dirty="0" smtClean="0"/>
              <a:t>in contact with the environment, where control of the contact force is required.</a:t>
            </a:r>
          </a:p>
          <a:p>
            <a:r>
              <a:rPr lang="en-US" dirty="0" smtClean="0"/>
              <a:t>The choice of the control method depends on </a:t>
            </a:r>
          </a:p>
          <a:p>
            <a:pPr lvl="1"/>
            <a:r>
              <a:rPr lang="en-US" dirty="0" smtClean="0"/>
              <a:t>the robot task,</a:t>
            </a:r>
          </a:p>
          <a:p>
            <a:pPr lvl="1"/>
            <a:r>
              <a:rPr lang="en-US" dirty="0" smtClean="0"/>
              <a:t>the mechanical structure of the robot mechanism.</a:t>
            </a:r>
          </a:p>
          <a:p>
            <a:r>
              <a:rPr lang="en-US" dirty="0" smtClean="0"/>
              <a:t>Robot control usually takes place in the world coordinate frame, which is defined by the user and is called also the coordinate frame of the robot task.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Robot control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2241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7544" y="1827072"/>
            <a:ext cx="4428072" cy="4500000"/>
          </a:xfrm>
        </p:spPr>
        <p:txBody>
          <a:bodyPr/>
          <a:lstStyle/>
          <a:p>
            <a:r>
              <a:rPr lang="en-US" dirty="0" smtClean="0"/>
              <a:t>Pose error in external coordinates</a:t>
            </a:r>
          </a:p>
          <a:p>
            <a:r>
              <a:rPr lang="en-US" dirty="0" smtClean="0"/>
              <a:t>Control law formulation (control variable in external coordinates)</a:t>
            </a:r>
          </a:p>
          <a:p>
            <a:endParaRPr lang="en-US" dirty="0" smtClean="0"/>
          </a:p>
          <a:p>
            <a:r>
              <a:rPr lang="en-US" dirty="0" smtClean="0"/>
              <a:t>Control variable in joint space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95936" y="548800"/>
            <a:ext cx="7200000" cy="1080000"/>
          </a:xfrm>
        </p:spPr>
        <p:txBody>
          <a:bodyPr/>
          <a:lstStyle/>
          <a:p>
            <a:r>
              <a:rPr lang="en-US" dirty="0" smtClean="0"/>
              <a:t>Transposed </a:t>
            </a:r>
            <a:r>
              <a:rPr lang="en-US" dirty="0" err="1" smtClean="0"/>
              <a:t>Jacobian</a:t>
            </a:r>
            <a:r>
              <a:rPr lang="en-US" dirty="0" smtClean="0"/>
              <a:t> matrix based Control</a:t>
            </a:r>
            <a:endParaRPr lang="en-US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847" y="2243435"/>
            <a:ext cx="2304256" cy="341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oup 3"/>
          <p:cNvGrpSpPr>
            <a:grpSpLocks noChangeAspect="1"/>
          </p:cNvGrpSpPr>
          <p:nvPr/>
        </p:nvGrpSpPr>
        <p:grpSpPr>
          <a:xfrm>
            <a:off x="5076056" y="1575600"/>
            <a:ext cx="3436290" cy="2818187"/>
            <a:chOff x="4860032" y="1474909"/>
            <a:chExt cx="3963098" cy="3250235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60032" y="1474909"/>
              <a:ext cx="3963098" cy="32502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24" name="Picture 4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048" r="80603" b="24216"/>
            <a:stretch/>
          </p:blipFill>
          <p:spPr bwMode="auto">
            <a:xfrm>
              <a:off x="5409730" y="3709988"/>
              <a:ext cx="119532" cy="141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7406" y="4104144"/>
            <a:ext cx="1008112" cy="317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4725143"/>
            <a:ext cx="5492796" cy="1774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1070" y="3307486"/>
            <a:ext cx="775529" cy="26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2427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985164"/>
            <a:ext cx="4053143" cy="2952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Velocity relation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Relation for small displacements</a:t>
            </a:r>
          </a:p>
          <a:p>
            <a:endParaRPr lang="en-US" dirty="0" smtClean="0"/>
          </a:p>
          <a:p>
            <a:r>
              <a:rPr lang="en-US" dirty="0" smtClean="0"/>
              <a:t>Relation for small pose errors</a:t>
            </a:r>
          </a:p>
          <a:p>
            <a:endParaRPr lang="en-US" dirty="0" smtClean="0"/>
          </a:p>
          <a:p>
            <a:r>
              <a:rPr lang="en-US" dirty="0" smtClean="0"/>
              <a:t>Control law in joint space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Inverse </a:t>
            </a:r>
            <a:r>
              <a:rPr lang="en-US" dirty="0" err="1" smtClean="0"/>
              <a:t>Jacobian</a:t>
            </a:r>
            <a:r>
              <a:rPr lang="en-US" dirty="0" smtClean="0"/>
              <a:t> matrix based Control</a:t>
            </a:r>
            <a:endParaRPr lang="en-US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6896" y="3356992"/>
            <a:ext cx="1328910" cy="360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6896" y="4178601"/>
            <a:ext cx="1226168" cy="347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7500" y="5013177"/>
            <a:ext cx="891952" cy="299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98503" y="2294073"/>
            <a:ext cx="3085465" cy="633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5" y="4971632"/>
            <a:ext cx="5031555" cy="16100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35916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132326"/>
            <a:ext cx="6011763" cy="2872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55576" y="692696"/>
            <a:ext cx="7200000" cy="1080000"/>
          </a:xfrm>
        </p:spPr>
        <p:txBody>
          <a:bodyPr/>
          <a:lstStyle/>
          <a:p>
            <a:r>
              <a:rPr lang="en-US" dirty="0" smtClean="0"/>
              <a:t>PD position control with gravity compensation in external coordinates</a:t>
            </a:r>
            <a:endParaRPr lang="en-US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4690" y="2772151"/>
            <a:ext cx="1152128" cy="36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276872"/>
            <a:ext cx="1683132" cy="360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2558" y="3284984"/>
            <a:ext cx="2007667" cy="393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Control law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8878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Inverse dynamics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Velocity relation</a:t>
            </a:r>
          </a:p>
          <a:p>
            <a:endParaRPr lang="en-US" dirty="0" smtClean="0"/>
          </a:p>
          <a:p>
            <a:r>
              <a:rPr lang="en-US" dirty="0" smtClean="0"/>
              <a:t>Acceleration relation</a:t>
            </a:r>
          </a:p>
          <a:p>
            <a:endParaRPr lang="en-US" dirty="0" smtClean="0"/>
          </a:p>
          <a:p>
            <a:r>
              <a:rPr lang="en-US" dirty="0" smtClean="0"/>
              <a:t>Computed acceleration for external coordinates control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10522" y="692696"/>
            <a:ext cx="7200000" cy="1080000"/>
          </a:xfrm>
        </p:spPr>
        <p:txBody>
          <a:bodyPr/>
          <a:lstStyle/>
          <a:p>
            <a:r>
              <a:rPr lang="en-US" dirty="0" smtClean="0"/>
              <a:t>Inverse dynamics control in external coordinates</a:t>
            </a:r>
            <a:endParaRPr lang="en-US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1841" y="2622760"/>
            <a:ext cx="673807" cy="301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7875" y="3428600"/>
            <a:ext cx="1016421" cy="299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9817" y="4177743"/>
            <a:ext cx="1982681" cy="335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6" name="Picture 1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9817" y="4903513"/>
            <a:ext cx="2398021" cy="3357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16087" y="2235482"/>
            <a:ext cx="1982681" cy="374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48774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Pose error</a:t>
            </a:r>
          </a:p>
          <a:p>
            <a:endParaRPr lang="en-US" dirty="0" smtClean="0"/>
          </a:p>
          <a:p>
            <a:r>
              <a:rPr lang="en-US" dirty="0" smtClean="0"/>
              <a:t>Velocity error</a:t>
            </a:r>
          </a:p>
          <a:p>
            <a:endParaRPr lang="en-US" dirty="0" smtClean="0"/>
          </a:p>
          <a:p>
            <a:r>
              <a:rPr lang="en-US" dirty="0" smtClean="0"/>
              <a:t>Acceleration error</a:t>
            </a:r>
          </a:p>
          <a:p>
            <a:endParaRPr lang="en-US" dirty="0" smtClean="0"/>
          </a:p>
          <a:p>
            <a:r>
              <a:rPr lang="en-US" dirty="0" smtClean="0"/>
              <a:t>Error dynamics</a:t>
            </a:r>
          </a:p>
          <a:p>
            <a:endParaRPr lang="en-US" dirty="0" smtClean="0"/>
          </a:p>
          <a:p>
            <a:r>
              <a:rPr lang="en-US" dirty="0" smtClean="0"/>
              <a:t>Control law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10522" y="692696"/>
            <a:ext cx="7200000" cy="1080000"/>
          </a:xfrm>
        </p:spPr>
        <p:txBody>
          <a:bodyPr/>
          <a:lstStyle/>
          <a:p>
            <a:r>
              <a:rPr lang="en-US" dirty="0" smtClean="0"/>
              <a:t>Inverse dynamics control in external coordinates</a:t>
            </a:r>
            <a:endParaRPr lang="en-US" dirty="0"/>
          </a:p>
        </p:txBody>
      </p:sp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5306" y="2204864"/>
            <a:ext cx="2574606" cy="420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6143" y="3004116"/>
            <a:ext cx="2781131" cy="403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4" name="Picture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6143" y="3789040"/>
            <a:ext cx="1185617" cy="309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5" name="Picture 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5307" y="4581129"/>
            <a:ext cx="5091122" cy="350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6" name="Picture 10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2703" y="5299626"/>
            <a:ext cx="2516259" cy="352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7" name="Picture 11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0020" y="5715707"/>
            <a:ext cx="4248472" cy="355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5589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55576" y="692696"/>
            <a:ext cx="7200000" cy="1080000"/>
          </a:xfrm>
        </p:spPr>
        <p:txBody>
          <a:bodyPr/>
          <a:lstStyle/>
          <a:p>
            <a:r>
              <a:rPr lang="en-US" dirty="0" smtClean="0"/>
              <a:t>Inverse dynamics control in external coordinates – block scheme</a:t>
            </a:r>
            <a:endParaRPr lang="en-US" dirty="0"/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6053" y="1556792"/>
            <a:ext cx="5424419" cy="3197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4725144"/>
            <a:ext cx="4851963" cy="1895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8742" y="3964797"/>
            <a:ext cx="1800200" cy="3396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135" y="4327744"/>
            <a:ext cx="3765955" cy="315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02626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220072" y="2050268"/>
            <a:ext cx="3600400" cy="3789240"/>
          </a:xfrm>
        </p:spPr>
        <p:txBody>
          <a:bodyPr>
            <a:noAutofit/>
          </a:bodyPr>
          <a:lstStyle/>
          <a:p>
            <a:r>
              <a:rPr lang="en-US" sz="1600" dirty="0" smtClean="0"/>
              <a:t>control of end-effector desired pose while the robot is in contact with the environment</a:t>
            </a:r>
          </a:p>
          <a:p>
            <a:pPr lvl="1"/>
            <a:r>
              <a:rPr lang="en-US" sz="1400" dirty="0" smtClean="0"/>
              <a:t>case of robot assembly (inserting a peg into a hole)</a:t>
            </a:r>
          </a:p>
          <a:p>
            <a:pPr lvl="1"/>
            <a:r>
              <a:rPr lang="en-US" sz="1400" dirty="0" smtClean="0"/>
              <a:t>robot movement assures minimal contact force during action</a:t>
            </a:r>
          </a:p>
          <a:p>
            <a:r>
              <a:rPr lang="en-US" sz="1600" dirty="0" smtClean="0"/>
              <a:t>robot end-effector exerts a predetermined force on the environment</a:t>
            </a:r>
          </a:p>
          <a:p>
            <a:pPr lvl="1"/>
            <a:r>
              <a:rPr lang="en-US" sz="1400" dirty="0" smtClean="0"/>
              <a:t>case of machining parts with robot (grinding)</a:t>
            </a:r>
          </a:p>
          <a:p>
            <a:pPr lvl="1"/>
            <a:r>
              <a:rPr lang="en-US" sz="1400" dirty="0" smtClean="0"/>
              <a:t>robot movement depends on the difference between the desired and the actual contact force.</a:t>
            </a:r>
            <a:endParaRPr lang="en-US" sz="1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67544" y="576000"/>
            <a:ext cx="7524456" cy="1080000"/>
          </a:xfrm>
        </p:spPr>
        <p:txBody>
          <a:bodyPr/>
          <a:lstStyle/>
          <a:p>
            <a:r>
              <a:rPr lang="en-US" dirty="0" smtClean="0"/>
              <a:t>Control of contact force with environment</a:t>
            </a:r>
            <a:endParaRPr lang="en-US" dirty="0"/>
          </a:p>
        </p:txBody>
      </p:sp>
      <p:pic>
        <p:nvPicPr>
          <p:cNvPr id="5122" name="Picture 2" descr="http://www.abb-conversations.com/wp-content/uploads/2014/05/Integrated-Force-Control-750px-480x3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420888"/>
            <a:ext cx="4572000" cy="304800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9547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27584" y="1988840"/>
            <a:ext cx="7200000" cy="4500000"/>
          </a:xfrm>
        </p:spPr>
        <p:txBody>
          <a:bodyPr/>
          <a:lstStyle/>
          <a:p>
            <a:r>
              <a:rPr lang="en-US" dirty="0" smtClean="0"/>
              <a:t>Dynamic model with contact force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Define new variable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leading to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Robot dynamics with contact</a:t>
            </a:r>
            <a:endParaRPr lang="en-US" dirty="0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9108" y="3761856"/>
            <a:ext cx="2900844" cy="322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3506" y="4811916"/>
            <a:ext cx="2680422" cy="311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43506" y="2518987"/>
            <a:ext cx="4120582" cy="3511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4527395" y="2518987"/>
            <a:ext cx="936704" cy="351157"/>
          </a:xfrm>
          <a:prstGeom prst="rect">
            <a:avLst/>
          </a:prstGeom>
          <a:noFill/>
          <a:ln>
            <a:solidFill>
              <a:srgbClr val="FA961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580112" y="2562367"/>
            <a:ext cx="339708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solidFill>
                  <a:srgbClr val="FA961E"/>
                </a:solidFill>
              </a:rPr>
              <a:t>result of interaction with the environment</a:t>
            </a:r>
            <a:endParaRPr lang="en-US" sz="1400" dirty="0">
              <a:solidFill>
                <a:srgbClr val="FA96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5168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3112" y="2636912"/>
            <a:ext cx="6098880" cy="39978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57961" y="1681165"/>
            <a:ext cx="7200000" cy="4500000"/>
          </a:xfrm>
        </p:spPr>
        <p:txBody>
          <a:bodyPr/>
          <a:lstStyle/>
          <a:p>
            <a:r>
              <a:rPr lang="en-US" dirty="0" smtClean="0"/>
              <a:t>Inverse dynamics with contact</a:t>
            </a:r>
          </a:p>
          <a:p>
            <a:endParaRPr lang="en-US" dirty="0" smtClean="0"/>
          </a:p>
          <a:p>
            <a:r>
              <a:rPr lang="en-US" dirty="0" smtClean="0"/>
              <a:t>Forward dynamics with contact</a:t>
            </a:r>
          </a:p>
          <a:p>
            <a:endParaRPr lang="en-US" dirty="0" smtClean="0"/>
          </a:p>
          <a:p>
            <a:r>
              <a:rPr lang="en-US" dirty="0" smtClean="0"/>
              <a:t>Control law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Inverse dynamics control with contact</a:t>
            </a:r>
            <a:endParaRPr lang="en-US" dirty="0"/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9539" y="2878117"/>
            <a:ext cx="3312368" cy="333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9539" y="3598197"/>
            <a:ext cx="2861929" cy="385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79539" y="2128300"/>
            <a:ext cx="2772428" cy="32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29850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Force control is based on position control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Reference values for acceleration, velocity and pose are computed from force error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Force control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492896"/>
            <a:ext cx="5616624" cy="17437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16092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control approach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700808"/>
            <a:ext cx="7199312" cy="1718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4"/>
          <p:cNvGrpSpPr>
            <a:grpSpLocks noChangeAspect="1"/>
          </p:cNvGrpSpPr>
          <p:nvPr/>
        </p:nvGrpSpPr>
        <p:grpSpPr>
          <a:xfrm>
            <a:off x="716870" y="3905917"/>
            <a:ext cx="2859448" cy="1191818"/>
            <a:chOff x="716870" y="3564150"/>
            <a:chExt cx="2859448" cy="1191818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8442" y="3905917"/>
              <a:ext cx="2797876" cy="5758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716870" y="3564150"/>
              <a:ext cx="180158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End-effector pose</a:t>
              </a:r>
              <a:endParaRPr lang="en-US" sz="1600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547664" y="4478968"/>
              <a:ext cx="79380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rgbClr val="FA961E"/>
                  </a:solidFill>
                </a:rPr>
                <a:t>Position</a:t>
              </a:r>
              <a:endParaRPr lang="en-US" sz="1200" b="1" dirty="0">
                <a:solidFill>
                  <a:srgbClr val="FA961E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370125" y="4478969"/>
              <a:ext cx="100700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rgbClr val="FA961E"/>
                  </a:solidFill>
                </a:rPr>
                <a:t>Orientation</a:t>
              </a:r>
              <a:endParaRPr lang="en-US" sz="1200" b="1" dirty="0">
                <a:solidFill>
                  <a:srgbClr val="FA961E"/>
                </a:solidFill>
              </a:endParaRPr>
            </a:p>
          </p:txBody>
        </p:sp>
      </p:grp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531032"/>
            <a:ext cx="3240360" cy="31334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2635945" y="6305122"/>
            <a:ext cx="261956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solidFill>
                  <a:srgbClr val="FA961E"/>
                </a:solidFill>
              </a:rPr>
              <a:t>RPY notation of the orientation</a:t>
            </a:r>
            <a:endParaRPr lang="en-US" sz="1400" dirty="0">
              <a:solidFill>
                <a:srgbClr val="FA96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306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4003131"/>
            <a:ext cx="4896544" cy="2245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Force error</a:t>
            </a:r>
          </a:p>
          <a:p>
            <a:endParaRPr lang="en-US" dirty="0" smtClean="0"/>
          </a:p>
          <a:p>
            <a:r>
              <a:rPr lang="en-US" dirty="0" smtClean="0"/>
              <a:t>Predefined manipulator behavior via inertia and damping  matrices      and </a:t>
            </a:r>
          </a:p>
          <a:p>
            <a:endParaRPr lang="en-US" dirty="0" smtClean="0"/>
          </a:p>
          <a:p>
            <a:r>
              <a:rPr lang="en-US" dirty="0" smtClean="0"/>
              <a:t>Reference trajectory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Force control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5163" y="2285669"/>
            <a:ext cx="951756" cy="284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5163" y="3308154"/>
            <a:ext cx="1944216" cy="3999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5725" y="4085373"/>
            <a:ext cx="2110418" cy="386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2476" y="2988527"/>
            <a:ext cx="302548" cy="269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7779" y="2988527"/>
            <a:ext cx="297258" cy="284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5541102"/>
            <a:ext cx="864096" cy="1041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95662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Parallel composition assumes force control in certain direction and pose control in other directions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Parallel composition</a:t>
            </a:r>
            <a:endParaRPr lang="en-US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077072"/>
            <a:ext cx="7829765" cy="2256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63888" y="2852936"/>
            <a:ext cx="1222030" cy="968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24734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27584" y="1992048"/>
            <a:ext cx="7200000" cy="4500000"/>
          </a:xfrm>
        </p:spPr>
        <p:txBody>
          <a:bodyPr/>
          <a:lstStyle/>
          <a:p>
            <a:r>
              <a:rPr lang="en-US" dirty="0" smtClean="0"/>
              <a:t>Control loop is closed separately for each particular degree of freedom</a:t>
            </a:r>
          </a:p>
          <a:p>
            <a:r>
              <a:rPr lang="en-US" dirty="0" smtClean="0"/>
              <a:t>Less suitable for robotic systems characterized by nonlinear and time varying behavior</a:t>
            </a:r>
          </a:p>
          <a:p>
            <a:r>
              <a:rPr lang="en-US" dirty="0" smtClean="0"/>
              <a:t>Position error computation</a:t>
            </a:r>
          </a:p>
          <a:p>
            <a:pPr lvl="1"/>
            <a:r>
              <a:rPr lang="en-US" dirty="0" smtClean="0"/>
              <a:t>Reference positions</a:t>
            </a:r>
          </a:p>
          <a:p>
            <a:pPr lvl="1"/>
            <a:r>
              <a:rPr lang="en-US" dirty="0" smtClean="0"/>
              <a:t>Measured robot joint positions</a:t>
            </a:r>
          </a:p>
          <a:p>
            <a:pPr lvl="1"/>
            <a:r>
              <a:rPr lang="en-US" dirty="0" smtClean="0"/>
              <a:t>Position error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PD position control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5876" y="3886609"/>
            <a:ext cx="252862" cy="238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1600" y="4197112"/>
            <a:ext cx="183663" cy="236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9272" y="4854063"/>
            <a:ext cx="1152128" cy="274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55284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27584" y="1700808"/>
            <a:ext cx="7632848" cy="4500000"/>
          </a:xfrm>
        </p:spPr>
        <p:txBody>
          <a:bodyPr/>
          <a:lstStyle/>
          <a:p>
            <a:r>
              <a:rPr lang="en-US" dirty="0" smtClean="0"/>
              <a:t>Control law; computation of control variable (torque, velocity)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Actuation of robot motors is proportional to the error</a:t>
            </a:r>
          </a:p>
          <a:p>
            <a:r>
              <a:rPr lang="en-US" dirty="0" smtClean="0"/>
              <a:t>Velocity feedback loop introduces damping into the system</a:t>
            </a:r>
          </a:p>
          <a:p>
            <a:r>
              <a:rPr lang="en-US" dirty="0" smtClean="0"/>
              <a:t>Velocity error can be introduced into the control law (faster system response)</a:t>
            </a:r>
          </a:p>
          <a:p>
            <a:endParaRPr lang="en-US" dirty="0" smtClean="0"/>
          </a:p>
          <a:p>
            <a:r>
              <a:rPr lang="en-US" dirty="0" smtClean="0"/>
              <a:t>leading to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PD position control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1520" y="2564904"/>
            <a:ext cx="2482999" cy="334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1520" y="4726918"/>
            <a:ext cx="1173555" cy="323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1520" y="5517232"/>
            <a:ext cx="3136231" cy="305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53167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Block schemes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348880"/>
            <a:ext cx="4320480" cy="2360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998947"/>
            <a:ext cx="2482999" cy="334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5013176"/>
            <a:ext cx="3136231" cy="305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276872"/>
            <a:ext cx="4572000" cy="23992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68602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792000" y="2204864"/>
            <a:ext cx="7200000" cy="3672408"/>
          </a:xfrm>
        </p:spPr>
        <p:txBody>
          <a:bodyPr/>
          <a:lstStyle/>
          <a:p>
            <a:r>
              <a:rPr lang="en-US" dirty="0" smtClean="0"/>
              <a:t>Robot inverse dynamic model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In static conditions can be simplified to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Estimated gravity term part of the control law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55576" y="764704"/>
            <a:ext cx="7200000" cy="1080000"/>
          </a:xfrm>
        </p:spPr>
        <p:txBody>
          <a:bodyPr/>
          <a:lstStyle/>
          <a:p>
            <a:r>
              <a:rPr lang="en-US" dirty="0"/>
              <a:t>PD </a:t>
            </a:r>
            <a:r>
              <a:rPr lang="en-US" dirty="0" smtClean="0"/>
              <a:t>position</a:t>
            </a:r>
            <a:r>
              <a:rPr lang="sl-SI" dirty="0" smtClean="0"/>
              <a:t> </a:t>
            </a:r>
            <a:r>
              <a:rPr lang="en-US" dirty="0" smtClean="0"/>
              <a:t>control with </a:t>
            </a:r>
            <a:r>
              <a:rPr lang="en-US" dirty="0"/>
              <a:t>gravity compensation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7858" y="2708281"/>
            <a:ext cx="3406899" cy="300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3480" y="3839818"/>
            <a:ext cx="925066" cy="3271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0491" y="5006548"/>
            <a:ext cx="3087010" cy="316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1792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060848"/>
            <a:ext cx="7199312" cy="367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55576" y="764704"/>
            <a:ext cx="7200000" cy="1080000"/>
          </a:xfrm>
        </p:spPr>
        <p:txBody>
          <a:bodyPr/>
          <a:lstStyle/>
          <a:p>
            <a:r>
              <a:rPr lang="en-US" dirty="0" smtClean="0"/>
              <a:t>PD position control with gravity compensation</a:t>
            </a:r>
            <a:endParaRPr lang="en-US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6021288"/>
            <a:ext cx="3087010" cy="316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58512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1079" y="2061787"/>
            <a:ext cx="4517652" cy="34230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95536" y="1844824"/>
            <a:ext cx="7200000" cy="4500000"/>
          </a:xfrm>
        </p:spPr>
        <p:txBody>
          <a:bodyPr/>
          <a:lstStyle/>
          <a:p>
            <a:r>
              <a:rPr lang="en-US" dirty="0" smtClean="0"/>
              <a:t>Robot inverse dynamic model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Robot forward dynamic model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Define new variable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leading to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Robot dynamic model</a:t>
            </a: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274" y="3573015"/>
            <a:ext cx="4032447" cy="400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717" y="4761553"/>
            <a:ext cx="3025886" cy="298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267" y="2420887"/>
            <a:ext cx="3312368" cy="3085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73" y="5748036"/>
            <a:ext cx="2382458" cy="338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36248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2_Načrt po meri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Robolab</Template>
  <TotalTime>2462</TotalTime>
  <Words>685</Words>
  <Application>Microsoft Office PowerPoint</Application>
  <PresentationFormat>On-screen Show (4:3)</PresentationFormat>
  <Paragraphs>220</Paragraphs>
  <Slides>31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2_Načrt po meri</vt:lpstr>
      <vt:lpstr>ROBOT CONTROL</vt:lpstr>
      <vt:lpstr>Robot control</vt:lpstr>
      <vt:lpstr>General control approach</vt:lpstr>
      <vt:lpstr>PD position control</vt:lpstr>
      <vt:lpstr>PD position control</vt:lpstr>
      <vt:lpstr>Block schemes</vt:lpstr>
      <vt:lpstr>PD position control with gravity compensation</vt:lpstr>
      <vt:lpstr>PD position control with gravity compensation</vt:lpstr>
      <vt:lpstr>Robot dynamic model</vt:lpstr>
      <vt:lpstr>Inverse dynamics control</vt:lpstr>
      <vt:lpstr>Inverse dynamics control block scheme</vt:lpstr>
      <vt:lpstr>PD position control</vt:lpstr>
      <vt:lpstr>Controller block scheme</vt:lpstr>
      <vt:lpstr>Robot control in external coordinates</vt:lpstr>
      <vt:lpstr>Manipulator Jacobian matrix</vt:lpstr>
      <vt:lpstr>Manipulator Jacobian matrix</vt:lpstr>
      <vt:lpstr>Inverse Jacobian matrix</vt:lpstr>
      <vt:lpstr>Transposed Jacobian matrix</vt:lpstr>
      <vt:lpstr>Transposed Jacobian matrix</vt:lpstr>
      <vt:lpstr>Transposed Jacobian matrix based Control</vt:lpstr>
      <vt:lpstr>Inverse Jacobian matrix based Control</vt:lpstr>
      <vt:lpstr>PD position control with gravity compensation in external coordinates</vt:lpstr>
      <vt:lpstr>Inverse dynamics control in external coordinates</vt:lpstr>
      <vt:lpstr>Inverse dynamics control in external coordinates</vt:lpstr>
      <vt:lpstr>Inverse dynamics control in external coordinates – block scheme</vt:lpstr>
      <vt:lpstr>Control of contact force with environment</vt:lpstr>
      <vt:lpstr>Robot dynamics with contact</vt:lpstr>
      <vt:lpstr>Inverse dynamics control with contact</vt:lpstr>
      <vt:lpstr>Force control</vt:lpstr>
      <vt:lpstr>Force control</vt:lpstr>
      <vt:lpstr>Parallel composition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PowerPointova predstavitev</dc:title>
  <dc:creator>Teo</dc:creator>
  <cp:lastModifiedBy>Matjaz Mihelj</cp:lastModifiedBy>
  <cp:revision>247</cp:revision>
  <dcterms:created xsi:type="dcterms:W3CDTF">2012-02-01T17:31:31Z</dcterms:created>
  <dcterms:modified xsi:type="dcterms:W3CDTF">2014-06-02T08:01:23Z</dcterms:modified>
</cp:coreProperties>
</file>