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7" r:id="rId1"/>
  </p:sldMasterIdLst>
  <p:sldIdLst>
    <p:sldId id="287" r:id="rId2"/>
    <p:sldId id="267" r:id="rId3"/>
    <p:sldId id="269" r:id="rId4"/>
    <p:sldId id="271" r:id="rId5"/>
    <p:sldId id="272" r:id="rId6"/>
    <p:sldId id="274" r:id="rId7"/>
    <p:sldId id="277" r:id="rId8"/>
    <p:sldId id="275" r:id="rId9"/>
    <p:sldId id="288" r:id="rId10"/>
    <p:sldId id="276" r:id="rId11"/>
    <p:sldId id="278" r:id="rId12"/>
    <p:sldId id="289" r:id="rId13"/>
    <p:sldId id="279" r:id="rId14"/>
    <p:sldId id="280" r:id="rId15"/>
    <p:sldId id="284" r:id="rId16"/>
    <p:sldId id="283" r:id="rId17"/>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8" d="100"/>
          <a:sy n="128" d="100"/>
        </p:scale>
        <p:origin x="-112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aslovni diapoziti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Vlado\Documents\robolab\2\RoboLab_bel.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8"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9"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402535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Dve vsebini">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0"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1"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3"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658222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amo naslov">
    <p:bg>
      <p:bgPr>
        <a:solidFill>
          <a:srgbClr val="FA961E"/>
        </a:solidFill>
        <a:effectLst/>
      </p:bgPr>
    </p:bg>
    <p:spTree>
      <p:nvGrpSpPr>
        <p:cNvPr id="1" name=""/>
        <p:cNvGrpSpPr/>
        <p:nvPr/>
      </p:nvGrpSpPr>
      <p:grpSpPr>
        <a:xfrm>
          <a:off x="0" y="0"/>
          <a:ext cx="0" cy="0"/>
          <a:chOff x="0" y="0"/>
          <a:chExt cx="0" cy="0"/>
        </a:xfrm>
      </p:grpSpPr>
      <p:pic>
        <p:nvPicPr>
          <p:cNvPr id="6"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301386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Samo naslov">
    <p:bg>
      <p:bgPr>
        <a:solidFill>
          <a:srgbClr val="E2E2E2"/>
        </a:solidFill>
        <a:effectLst/>
      </p:bgPr>
    </p:bg>
    <p:spTree>
      <p:nvGrpSpPr>
        <p:cNvPr id="1" name=""/>
        <p:cNvGrpSpPr/>
        <p:nvPr/>
      </p:nvGrpSpPr>
      <p:grpSpPr>
        <a:xfrm>
          <a:off x="0" y="0"/>
          <a:ext cx="0" cy="0"/>
          <a:chOff x="0" y="0"/>
          <a:chExt cx="0" cy="0"/>
        </a:xfrm>
      </p:grpSpPr>
      <p:pic>
        <p:nvPicPr>
          <p:cNvPr id="6"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7"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2318240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Samo naslov">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7"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9"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3666502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Prazen">
    <p:bg>
      <p:bgPr>
        <a:solidFill>
          <a:srgbClr val="FA961E"/>
        </a:solidFill>
        <a:effectLst/>
      </p:bgPr>
    </p:bg>
    <p:spTree>
      <p:nvGrpSpPr>
        <p:cNvPr id="1" name=""/>
        <p:cNvGrpSpPr/>
        <p:nvPr/>
      </p:nvGrpSpPr>
      <p:grpSpPr>
        <a:xfrm>
          <a:off x="0" y="0"/>
          <a:ext cx="0" cy="0"/>
          <a:chOff x="0" y="0"/>
          <a:chExt cx="0" cy="0"/>
        </a:xfrm>
      </p:grpSpPr>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126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Prazen">
    <p:bg>
      <p:bgPr>
        <a:solidFill>
          <a:srgbClr val="E2E2E2"/>
        </a:solidFill>
        <a:effectLst/>
      </p:bgPr>
    </p:bg>
    <p:spTree>
      <p:nvGrpSpPr>
        <p:cNvPr id="1" name=""/>
        <p:cNvGrpSpPr/>
        <p:nvPr/>
      </p:nvGrpSpPr>
      <p:grpSpPr>
        <a:xfrm>
          <a:off x="0" y="0"/>
          <a:ext cx="0" cy="0"/>
          <a:chOff x="0" y="0"/>
          <a:chExt cx="0" cy="0"/>
        </a:xfrm>
      </p:grpSpPr>
      <p:pic>
        <p:nvPicPr>
          <p:cNvPr id="5"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6"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765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Prazen">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6"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7"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0400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Naslov in slika">
    <p:bg>
      <p:bgPr>
        <a:solidFill>
          <a:srgbClr val="FA961E"/>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5"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Tree>
    <p:extLst>
      <p:ext uri="{BB962C8B-B14F-4D97-AF65-F5344CB8AC3E}">
        <p14:creationId xmlns:p14="http://schemas.microsoft.com/office/powerpoint/2010/main" val="3888812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Naslov in slika">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3"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4"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143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Naslov in slika">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2" descr="C:\Users\Vlado\Documents\robolab\2\Spirala_CB_20x50.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3" name="Naslov 1"/>
          <p:cNvSpPr>
            <a:spLocks noGrp="1"/>
          </p:cNvSpPr>
          <p:nvPr>
            <p:ph type="title"/>
          </p:nvPr>
        </p:nvSpPr>
        <p:spPr>
          <a:xfrm>
            <a:off x="1796447" y="5238526"/>
            <a:ext cx="5486400" cy="566738"/>
          </a:xfrm>
        </p:spPr>
        <p:txBody>
          <a:bodyPr anchor="b">
            <a:normAutofit/>
          </a:bodyPr>
          <a:lstStyle>
            <a:lvl1pPr algn="l">
              <a:defRPr sz="1800" b="1"/>
            </a:lvl1pPr>
          </a:lstStyle>
          <a:p>
            <a:r>
              <a:rPr lang="en-US" smtClean="0"/>
              <a:t>Click to edit Master title style</a:t>
            </a:r>
            <a:endParaRPr lang="sl-SI" dirty="0"/>
          </a:p>
        </p:txBody>
      </p:sp>
      <p:sp>
        <p:nvSpPr>
          <p:cNvPr id="14" name="Ograda slike 2"/>
          <p:cNvSpPr>
            <a:spLocks noGrp="1"/>
          </p:cNvSpPr>
          <p:nvPr>
            <p:ph type="pic" idx="1"/>
          </p:nvPr>
        </p:nvSpPr>
        <p:spPr>
          <a:xfrm>
            <a:off x="1796447" y="1050701"/>
            <a:ext cx="5486400" cy="411480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sl-SI" dirty="0"/>
          </a:p>
        </p:txBody>
      </p:sp>
      <p:sp>
        <p:nvSpPr>
          <p:cNvPr id="15" name="Ograda besedila 3"/>
          <p:cNvSpPr>
            <a:spLocks noGrp="1"/>
          </p:cNvSpPr>
          <p:nvPr>
            <p:ph type="body" sz="half" idx="2"/>
          </p:nvPr>
        </p:nvSpPr>
        <p:spPr>
          <a:xfrm>
            <a:off x="1796447" y="580526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42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Vlado\Documents\robolab\2\RoboLab_orang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8" name="Naslov 1"/>
          <p:cNvSpPr>
            <a:spLocks noGrp="1"/>
          </p:cNvSpPr>
          <p:nvPr>
            <p:ph type="ctrTitle"/>
          </p:nvPr>
        </p:nvSpPr>
        <p:spPr>
          <a:xfrm>
            <a:off x="832048" y="2247007"/>
            <a:ext cx="7772400" cy="1470025"/>
          </a:xfrm>
        </p:spPr>
        <p:txBody>
          <a:bodyPr>
            <a:normAutofit/>
          </a:bodyPr>
          <a:lstStyle/>
          <a:p>
            <a:pPr algn="l"/>
            <a:r>
              <a:rPr lang="en-US" sz="3000" b="1" spc="40" smtClean="0">
                <a:latin typeface="Arial" pitchFamily="34" charset="0"/>
                <a:cs typeface="Arial" pitchFamily="34" charset="0"/>
              </a:rPr>
              <a:t>Click to edit Master title style</a:t>
            </a:r>
            <a:endParaRPr lang="sl-SI" sz="3000" b="1" spc="40" dirty="0">
              <a:latin typeface="Arial" pitchFamily="34" charset="0"/>
              <a:ea typeface="Adobe Ming Std L" pitchFamily="18" charset="-128"/>
              <a:cs typeface="Arial" pitchFamily="34" charset="0"/>
            </a:endParaRPr>
          </a:p>
        </p:txBody>
      </p:sp>
      <p:sp>
        <p:nvSpPr>
          <p:cNvPr id="9" name="Podnaslov 2"/>
          <p:cNvSpPr>
            <a:spLocks noGrp="1"/>
          </p:cNvSpPr>
          <p:nvPr>
            <p:ph type="subTitle" idx="1"/>
          </p:nvPr>
        </p:nvSpPr>
        <p:spPr>
          <a:xfrm>
            <a:off x="907504" y="4437112"/>
            <a:ext cx="6400800" cy="1752600"/>
          </a:xfrm>
        </p:spPr>
        <p:txBody>
          <a:bodyPr>
            <a:normAutofit/>
          </a:bodyPr>
          <a:lstStyle>
            <a:lvl1pPr marL="0" indent="0">
              <a:buNone/>
              <a:defRPr/>
            </a:lvl1pPr>
          </a:lstStyle>
          <a:p>
            <a:pPr algn="l"/>
            <a:r>
              <a:rPr lang="en-US" sz="1500" spc="30" smtClean="0">
                <a:solidFill>
                  <a:schemeClr val="tx1"/>
                </a:solidFill>
                <a:latin typeface="Arial" pitchFamily="34" charset="0"/>
                <a:cs typeface="Arial" pitchFamily="34" charset="0"/>
              </a:rPr>
              <a:t>Click to edit Master subtitle style</a:t>
            </a:r>
            <a:endParaRPr lang="sl-SI" sz="1500" spc="30" dirty="0">
              <a:solidFill>
                <a:schemeClr val="tx1"/>
              </a:solidFill>
              <a:latin typeface="Arial" pitchFamily="34" charset="0"/>
              <a:cs typeface="Arial" pitchFamily="34" charset="0"/>
            </a:endParaRPr>
          </a:p>
        </p:txBody>
      </p:sp>
      <p:cxnSp>
        <p:nvCxnSpPr>
          <p:cNvPr id="10" name="Raven povezovalnik 8"/>
          <p:cNvCxnSpPr/>
          <p:nvPr/>
        </p:nvCxnSpPr>
        <p:spPr>
          <a:xfrm>
            <a:off x="899592" y="1556792"/>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Raven povezovalnik 9"/>
          <p:cNvCxnSpPr/>
          <p:nvPr/>
        </p:nvCxnSpPr>
        <p:spPr>
          <a:xfrm>
            <a:off x="899592" y="4365104"/>
            <a:ext cx="734481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Tree>
    <p:extLst>
      <p:ext uri="{BB962C8B-B14F-4D97-AF65-F5344CB8AC3E}">
        <p14:creationId xmlns:p14="http://schemas.microsoft.com/office/powerpoint/2010/main" val="30778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bg>
      <p:bgPr>
        <a:solidFill>
          <a:srgbClr val="FA961E"/>
        </a:solidFill>
        <a:effectLst/>
      </p:bgPr>
    </p:bg>
    <p:spTree>
      <p:nvGrpSpPr>
        <p:cNvPr id="1" name=""/>
        <p:cNvGrpSpPr/>
        <p:nvPr/>
      </p:nvGrpSpPr>
      <p:grpSpPr>
        <a:xfrm>
          <a:off x="0" y="0"/>
          <a:ext cx="0" cy="0"/>
          <a:chOff x="0" y="0"/>
          <a:chExt cx="0" cy="0"/>
        </a:xfrm>
      </p:grpSpPr>
      <p:pic>
        <p:nvPicPr>
          <p:cNvPr id="7"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774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Glava odseka">
    <p:bg>
      <p:bgPr>
        <a:solidFill>
          <a:srgbClr val="E2E2E2"/>
        </a:solidFill>
        <a:effectLst/>
      </p:bgPr>
    </p:bg>
    <p:spTree>
      <p:nvGrpSpPr>
        <p:cNvPr id="1" name=""/>
        <p:cNvGrpSpPr/>
        <p:nvPr/>
      </p:nvGrpSpPr>
      <p:grpSpPr>
        <a:xfrm>
          <a:off x="0" y="0"/>
          <a:ext cx="0" cy="0"/>
          <a:chOff x="0" y="0"/>
          <a:chExt cx="0" cy="0"/>
        </a:xfrm>
      </p:grpSpPr>
      <p:pic>
        <p:nvPicPr>
          <p:cNvPr id="7"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Naslov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sl-SI" dirty="0"/>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530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Naslov in vsebina">
    <p:bg>
      <p:bgPr>
        <a:solidFill>
          <a:srgbClr val="FA961E"/>
        </a:solidFill>
        <a:effectLst/>
      </p:bgPr>
    </p:bg>
    <p:spTree>
      <p:nvGrpSpPr>
        <p:cNvPr id="1" name=""/>
        <p:cNvGrpSpPr/>
        <p:nvPr/>
      </p:nvGrpSpPr>
      <p:grpSpPr>
        <a:xfrm>
          <a:off x="0" y="0"/>
          <a:ext cx="0" cy="0"/>
          <a:chOff x="0" y="0"/>
          <a:chExt cx="0" cy="0"/>
        </a:xfrm>
      </p:grpSpPr>
      <p:pic>
        <p:nvPicPr>
          <p:cNvPr id="9"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5"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4"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517417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Vsebina z belo podlago">
    <p:bg>
      <p:bgPr>
        <a:solidFill>
          <a:srgbClr val="E2E2E2"/>
        </a:solidFill>
        <a:effectLst/>
      </p:bgPr>
    </p:bg>
    <p:spTree>
      <p:nvGrpSpPr>
        <p:cNvPr id="1" name=""/>
        <p:cNvGrpSpPr/>
        <p:nvPr/>
      </p:nvGrpSpPr>
      <p:grpSpPr>
        <a:xfrm>
          <a:off x="0" y="0"/>
          <a:ext cx="0" cy="0"/>
          <a:chOff x="0" y="0"/>
          <a:chExt cx="0" cy="0"/>
        </a:xfrm>
      </p:grpSpPr>
      <p:pic>
        <p:nvPicPr>
          <p:cNvPr id="4"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sp>
        <p:nvSpPr>
          <p:cNvPr id="11"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8"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331751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Vsebina z belo podlago">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25"/>
            <a:ext cx="9144000" cy="909663"/>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5" name="Picture 2" descr="C:\Users\Vlado\Documents\robolab\2\Spirala_CB_20x5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9593" r="28927" b="41835"/>
          <a:stretch/>
        </p:blipFill>
        <p:spPr bwMode="auto">
          <a:xfrm>
            <a:off x="6084168" y="0"/>
            <a:ext cx="3059832" cy="909638"/>
          </a:xfrm>
          <a:prstGeom prst="rect">
            <a:avLst/>
          </a:prstGeom>
          <a:noFill/>
          <a:extLst>
            <a:ext uri="{909E8E84-426E-40DD-AFC4-6F175D3DCCD1}">
              <a14:hiddenFill xmlns:a14="http://schemas.microsoft.com/office/drawing/2010/main">
                <a:solidFill>
                  <a:srgbClr val="FFFFFF"/>
                </a:solidFill>
              </a14:hiddenFill>
            </a:ext>
          </a:extLst>
        </p:spPr>
      </p:pic>
      <p:sp>
        <p:nvSpPr>
          <p:cNvPr id="12" name="Ograda vsebine 2"/>
          <p:cNvSpPr>
            <a:spLocks noGrp="1"/>
          </p:cNvSpPr>
          <p:nvPr>
            <p:ph idx="1" hasCustomPrompt="1"/>
          </p:nvPr>
        </p:nvSpPr>
        <p:spPr>
          <a:xfrm>
            <a:off x="792000" y="1800000"/>
            <a:ext cx="7200000" cy="4500000"/>
          </a:xfrm>
        </p:spPr>
        <p:txBody>
          <a:bodyPr>
            <a:normAutofit/>
          </a:bodyPr>
          <a:lstStyle>
            <a:lvl1pPr>
              <a:defRPr sz="2100"/>
            </a:lvl1pPr>
            <a:lvl2pPr>
              <a:defRPr/>
            </a:lvl2p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0">
              <a:spcBef>
                <a:spcPts val="200"/>
              </a:spcBef>
            </a:pPr>
            <a:endParaRPr lang="sl-SI" sz="2300" spc="50" dirty="0" smtClean="0">
              <a:latin typeface="Arial" pitchFamily="34" charset="0"/>
              <a:cs typeface="Arial" pitchFamily="34" charset="0"/>
            </a:endParaRPr>
          </a:p>
          <a:p>
            <a:pPr lvl="1">
              <a:spcBef>
                <a:spcPts val="200"/>
              </a:spcBef>
            </a:pPr>
            <a:endParaRPr lang="en-US" sz="2300" spc="50" dirty="0" smtClean="0">
              <a:latin typeface="Arial" pitchFamily="34" charset="0"/>
              <a:cs typeface="Arial" pitchFamily="34" charset="0"/>
            </a:endParaRPr>
          </a:p>
        </p:txBody>
      </p:sp>
      <p:pic>
        <p:nvPicPr>
          <p:cNvPr id="11"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0"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273423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ve vsebini">
    <p:bg>
      <p:bgPr>
        <a:solidFill>
          <a:srgbClr val="FA961E"/>
        </a:solidFill>
        <a:effectLst/>
      </p:bgPr>
    </p:bg>
    <p:spTree>
      <p:nvGrpSpPr>
        <p:cNvPr id="1" name=""/>
        <p:cNvGrpSpPr/>
        <p:nvPr/>
      </p:nvGrpSpPr>
      <p:grpSpPr>
        <a:xfrm>
          <a:off x="0" y="0"/>
          <a:ext cx="0" cy="0"/>
          <a:chOff x="0" y="0"/>
          <a:chExt cx="0" cy="0"/>
        </a:xfrm>
      </p:grpSpPr>
      <p:pic>
        <p:nvPicPr>
          <p:cNvPr id="8" name="Picture 4" descr="C:\Users\Vlado\Documents\robolab\2\Spirala_COL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9651" r="34224" b="26430"/>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4"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0" name="Picture 2" descr="C:\Users\Vlado\Documents\robolab\2\RoboLab_be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802"/>
          <a:stretch/>
        </p:blipFill>
        <p:spPr bwMode="auto">
          <a:xfrm>
            <a:off x="7316061" y="0"/>
            <a:ext cx="910957" cy="1194891"/>
          </a:xfrm>
          <a:prstGeom prst="rect">
            <a:avLst/>
          </a:prstGeom>
          <a:noFill/>
          <a:extLst>
            <a:ext uri="{909E8E84-426E-40DD-AFC4-6F175D3DCCD1}">
              <a14:hiddenFill xmlns:a14="http://schemas.microsoft.com/office/drawing/2010/main">
                <a:solidFill>
                  <a:srgbClr val="FFFFFF"/>
                </a:solidFill>
              </a14:hiddenFill>
            </a:ext>
          </a:extLst>
        </p:spPr>
      </p:pic>
      <p:sp>
        <p:nvSpPr>
          <p:cNvPr id="9"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1881055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Dve vsebini">
    <p:bg>
      <p:bgPr>
        <a:solidFill>
          <a:srgbClr val="E2E2E2"/>
        </a:solidFill>
        <a:effectLst/>
      </p:bgPr>
    </p:bg>
    <p:spTree>
      <p:nvGrpSpPr>
        <p:cNvPr id="1" name=""/>
        <p:cNvGrpSpPr/>
        <p:nvPr/>
      </p:nvGrpSpPr>
      <p:grpSpPr>
        <a:xfrm>
          <a:off x="0" y="0"/>
          <a:ext cx="0" cy="0"/>
          <a:chOff x="0" y="0"/>
          <a:chExt cx="0" cy="0"/>
        </a:xfrm>
      </p:grpSpPr>
      <p:pic>
        <p:nvPicPr>
          <p:cNvPr id="8" name="Picture 2" descr="C:\Users\Vlado\Documents\robolab\2\Spirala_CB_20x50.png"/>
          <p:cNvPicPr>
            <a:picLocks noChangeAspect="1" noChangeArrowheads="1"/>
          </p:cNvPicPr>
          <p:nvPr/>
        </p:nvPicPr>
        <p:blipFill>
          <a:blip r:embed="rId2" cstate="print">
            <a:extLst>
              <a:ext uri="{28A0092B-C50C-407E-A947-70E740481C1C}">
                <a14:useLocalDpi xmlns:a14="http://schemas.microsoft.com/office/drawing/2010/main" val="0"/>
              </a:ext>
            </a:extLst>
          </a:blip>
          <a:srcRect t="7860" r="31909" b="25971"/>
          <a:stretch>
            <a:fillRect/>
          </a:stretch>
        </p:blipFill>
        <p:spPr bwMode="auto">
          <a:xfrm>
            <a:off x="6300192" y="0"/>
            <a:ext cx="2843808"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Ograda vsebine 2"/>
          <p:cNvSpPr>
            <a:spLocks noGrp="1"/>
          </p:cNvSpPr>
          <p:nvPr>
            <p:ph sz="half" idx="1" hasCustomPrompt="1"/>
          </p:nvPr>
        </p:nvSpPr>
        <p:spPr>
          <a:xfrm>
            <a:off x="792000" y="1800000"/>
            <a:ext cx="3420000" cy="4500000"/>
          </a:xfrm>
        </p:spPr>
        <p:txBody>
          <a:bodyPr/>
          <a:lstStyle>
            <a:lvl1pPr>
              <a:defRPr sz="1800"/>
            </a:lvl1pPr>
            <a:lvl2pPr>
              <a:defRPr sz="1600"/>
            </a:lvl2pPr>
            <a:lvl3pPr>
              <a:defRPr sz="1400"/>
            </a:lvl3pPr>
            <a:lvl4pPr>
              <a:defRPr sz="12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sp>
        <p:nvSpPr>
          <p:cNvPr id="10" name="Ograda vsebine 3"/>
          <p:cNvSpPr>
            <a:spLocks noGrp="1"/>
          </p:cNvSpPr>
          <p:nvPr>
            <p:ph sz="half" idx="2" hasCustomPrompt="1"/>
          </p:nvPr>
        </p:nvSpPr>
        <p:spPr>
          <a:xfrm>
            <a:off x="4572000" y="1800000"/>
            <a:ext cx="3420000" cy="4500000"/>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sl-SI" dirty="0" smtClean="0"/>
              <a:t>Uredite sloge besedila matrice</a:t>
            </a:r>
          </a:p>
          <a:p>
            <a:pPr lvl="1"/>
            <a:r>
              <a:rPr lang="sl-SI" dirty="0" smtClean="0"/>
              <a:t>Druga raven</a:t>
            </a:r>
          </a:p>
          <a:p>
            <a:pPr lvl="2"/>
            <a:r>
              <a:rPr lang="sl-SI" dirty="0" smtClean="0"/>
              <a:t>Tretja raven</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6721" y="64826"/>
            <a:ext cx="2173127" cy="747320"/>
          </a:xfrm>
          <a:prstGeom prst="rect">
            <a:avLst/>
          </a:prstGeom>
        </p:spPr>
      </p:pic>
      <p:pic>
        <p:nvPicPr>
          <p:cNvPr id="12" name="Picture 4" descr="C:\Users\Vlado\Documents\robolab\2\RoboLab_orang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35"/>
          <a:stretch/>
        </p:blipFill>
        <p:spPr bwMode="auto">
          <a:xfrm>
            <a:off x="7308304" y="0"/>
            <a:ext cx="911884" cy="1189281"/>
          </a:xfrm>
          <a:prstGeom prst="rect">
            <a:avLst/>
          </a:prstGeom>
          <a:noFill/>
          <a:extLst>
            <a:ext uri="{909E8E84-426E-40DD-AFC4-6F175D3DCCD1}">
              <a14:hiddenFill xmlns:a14="http://schemas.microsoft.com/office/drawing/2010/main">
                <a:solidFill>
                  <a:srgbClr val="FFFFFF"/>
                </a:solidFill>
              </a14:hiddenFill>
            </a:ext>
          </a:extLst>
        </p:spPr>
      </p:pic>
      <p:sp>
        <p:nvSpPr>
          <p:cNvPr id="11" name="Naslov 1"/>
          <p:cNvSpPr>
            <a:spLocks noGrp="1"/>
          </p:cNvSpPr>
          <p:nvPr>
            <p:ph type="title"/>
          </p:nvPr>
        </p:nvSpPr>
        <p:spPr>
          <a:xfrm>
            <a:off x="792000" y="576000"/>
            <a:ext cx="7200000" cy="1080000"/>
          </a:xfrm>
        </p:spPr>
        <p:txBody>
          <a:bodyPr>
            <a:noAutofit/>
          </a:bodyPr>
          <a:lstStyle/>
          <a:p>
            <a:pPr algn="l"/>
            <a:r>
              <a:rPr lang="en-US" sz="2500" b="1" smtClean="0">
                <a:latin typeface="Arial" pitchFamily="34" charset="0"/>
                <a:cs typeface="Arial" pitchFamily="34" charset="0"/>
              </a:rPr>
              <a:t>Click to edit Master title style</a:t>
            </a:r>
            <a:endParaRPr lang="sl-SI" sz="2500" b="1" dirty="0">
              <a:latin typeface="Arial" pitchFamily="34" charset="0"/>
              <a:cs typeface="Arial" pitchFamily="34" charset="0"/>
            </a:endParaRPr>
          </a:p>
        </p:txBody>
      </p:sp>
    </p:spTree>
    <p:extLst>
      <p:ext uri="{BB962C8B-B14F-4D97-AF65-F5344CB8AC3E}">
        <p14:creationId xmlns:p14="http://schemas.microsoft.com/office/powerpoint/2010/main" val="40309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dirty="0" smtClean="0"/>
              <a:t>Uredite slog naslova matrice</a:t>
            </a:r>
            <a:endParaRPr lang="sl-SI" dirty="0"/>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81F629C-D291-4843-8212-0B6B3DC0FCB6}" type="slidenum">
              <a:rPr lang="en-US" smtClean="0"/>
              <a:pPr>
                <a:defRPr/>
              </a:pPr>
              <a:t>‹#›</a:t>
            </a:fld>
            <a:endParaRPr lang="en-US"/>
          </a:p>
        </p:txBody>
      </p:sp>
      <p:sp>
        <p:nvSpPr>
          <p:cNvPr id="7" name="TextBox 6"/>
          <p:cNvSpPr txBox="1"/>
          <p:nvPr userDrawn="1"/>
        </p:nvSpPr>
        <p:spPr>
          <a:xfrm>
            <a:off x="0" y="6579662"/>
            <a:ext cx="5292080" cy="276999"/>
          </a:xfrm>
          <a:prstGeom prst="rect">
            <a:avLst/>
          </a:prstGeom>
          <a:noFill/>
        </p:spPr>
        <p:txBody>
          <a:bodyPr wrap="square" rtlCol="0">
            <a:spAutoFit/>
          </a:bodyPr>
          <a:lstStyle>
            <a:defPPr>
              <a:defRPr lang="sl-SI"/>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sl-SI" sz="1200" dirty="0" smtClean="0"/>
              <a:t>T. Bajd, M. Mihelj, J. Lenarčič, A. Stanovnik, M. Munih, </a:t>
            </a:r>
            <a:r>
              <a:rPr lang="sl-SI" sz="1200" b="1" i="1" dirty="0" err="1" smtClean="0"/>
              <a:t>Robotics</a:t>
            </a:r>
            <a:r>
              <a:rPr lang="sl-SI" sz="1200" dirty="0" smtClean="0"/>
              <a:t>, Springer, 2010</a:t>
            </a:r>
            <a:endParaRPr lang="en-US" sz="1200" dirty="0"/>
          </a:p>
        </p:txBody>
      </p:sp>
    </p:spTree>
    <p:extLst>
      <p:ext uri="{BB962C8B-B14F-4D97-AF65-F5344CB8AC3E}">
        <p14:creationId xmlns:p14="http://schemas.microsoft.com/office/powerpoint/2010/main" val="3137899411"/>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Lst>
  <p:txStyles>
    <p:titleStyle>
      <a:lvl1pPr algn="l" defTabSz="914400" rtl="0" eaLnBrk="1" latinLnBrk="0" hangingPunct="1">
        <a:spcBef>
          <a:spcPct val="0"/>
        </a:spcBef>
        <a:buNone/>
        <a:defRPr sz="25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1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p:txBody>
          <a:bodyPr>
            <a:normAutofit/>
          </a:bodyPr>
          <a:lstStyle/>
          <a:p>
            <a:pPr algn="ctr" eaLnBrk="1" hangingPunct="1"/>
            <a:r>
              <a:rPr lang="sl-SI" altLang="en-US" sz="3000" dirty="0" smtClean="0">
                <a:solidFill>
                  <a:schemeClr val="bg1"/>
                </a:solidFill>
              </a:rPr>
              <a:t>STANDARDS IN ROBOTICS</a:t>
            </a:r>
            <a:endParaRPr lang="en-US" altLang="en-US" sz="3000" dirty="0" smtClean="0">
              <a:solidFill>
                <a:schemeClr val="bg1"/>
              </a:solidFill>
            </a:endParaRPr>
          </a:p>
        </p:txBody>
      </p:sp>
      <p:sp>
        <p:nvSpPr>
          <p:cNvPr id="22531" name="Subtitle 4"/>
          <p:cNvSpPr>
            <a:spLocks noGrp="1"/>
          </p:cNvSpPr>
          <p:nvPr>
            <p:ph type="subTitle" idx="1"/>
          </p:nvPr>
        </p:nvSpPr>
        <p:spPr/>
        <p:txBody>
          <a:bodyPr/>
          <a:lstStyle/>
          <a:p>
            <a:r>
              <a:rPr lang="en-US" altLang="en-US" dirty="0">
                <a:latin typeface="Arial" charset="0"/>
                <a:cs typeface="Arial" charset="0"/>
              </a:rPr>
              <a:t>T. </a:t>
            </a:r>
            <a:r>
              <a:rPr lang="en-US" altLang="en-US" dirty="0" err="1">
                <a:latin typeface="Arial" charset="0"/>
                <a:cs typeface="Arial" charset="0"/>
              </a:rPr>
              <a:t>Bajd</a:t>
            </a:r>
            <a:r>
              <a:rPr lang="en-US" altLang="en-US" dirty="0">
                <a:latin typeface="Arial" charset="0"/>
                <a:cs typeface="Arial" charset="0"/>
              </a:rPr>
              <a:t> and M. </a:t>
            </a:r>
            <a:r>
              <a:rPr lang="en-US" altLang="en-US" dirty="0" err="1">
                <a:latin typeface="Arial" charset="0"/>
                <a:cs typeface="Arial" charset="0"/>
              </a:rPr>
              <a:t>Mihelj</a:t>
            </a:r>
            <a:endParaRPr lang="en-US" altLang="en-US" dirty="0">
              <a:latin typeface="Arial" charset="0"/>
              <a:cs typeface="Arial" charset="0"/>
            </a:endParaRPr>
          </a:p>
          <a:p>
            <a:pPr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dirty="0" smtClean="0"/>
              <a:t>Orientation accuracy (about z axis)</a:t>
            </a:r>
            <a:endParaRPr lang="en-US" altLang="en-US" sz="1800" dirty="0" smtClean="0"/>
          </a:p>
        </p:txBody>
      </p:sp>
      <p:pic>
        <p:nvPicPr>
          <p:cNvPr id="31747" name="Content Placeholder 11" descr="deltaLc.wmf"/>
          <p:cNvPicPr>
            <a:picLocks noGrp="1" noChangeAspect="1"/>
          </p:cNvPicPr>
          <p:nvPr>
            <p:ph idx="4294967295"/>
          </p:nvPr>
        </p:nvPicPr>
        <p:blipFill>
          <a:blip r:embed="rId2" cstate="print">
            <a:extLst>
              <a:ext uri="{28A0092B-C50C-407E-A947-70E740481C1C}">
                <a14:useLocalDpi xmlns:a14="http://schemas.microsoft.com/office/drawing/2010/main" val="0"/>
              </a:ext>
            </a:extLst>
          </a:blip>
          <a:srcRect r="51137" b="63553"/>
          <a:stretch>
            <a:fillRect/>
          </a:stretch>
        </p:blipFill>
        <p:spPr>
          <a:xfrm>
            <a:off x="6324600" y="4607545"/>
            <a:ext cx="2130425" cy="660400"/>
          </a:xfrm>
        </p:spPr>
      </p:pic>
      <p:pic>
        <p:nvPicPr>
          <p:cNvPr id="31748" name="Picture 6" descr="Slika-11.8.wm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828800"/>
            <a:ext cx="3200400"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9725" y="1628775"/>
            <a:ext cx="499427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Rectangle 5"/>
              <p:cNvSpPr>
                <a:spLocks noChangeArrowheads="1"/>
              </p:cNvSpPr>
              <p:nvPr/>
            </p:nvSpPr>
            <p:spPr bwMode="auto">
              <a:xfrm>
                <a:off x="533400" y="5515800"/>
                <a:ext cx="7772400" cy="10785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The orientation accuracy is the difference between the commanded angular orientation </a:t>
                </a:r>
                <a14:m>
                  <m:oMath xmlns:m="http://schemas.openxmlformats.org/officeDocument/2006/math">
                    <m:sSub>
                      <m:sSubPr>
                        <m:ctrlPr>
                          <a:rPr lang="en-US" altLang="en-US" i="1" smtClean="0">
                            <a:latin typeface="Cambria Math"/>
                          </a:rPr>
                        </m:ctrlPr>
                      </m:sSubPr>
                      <m:e>
                        <m:r>
                          <a:rPr lang="en-US" altLang="en-US" i="1" smtClean="0">
                            <a:latin typeface="Cambria Math"/>
                          </a:rPr>
                          <m:t>𝐶</m:t>
                        </m:r>
                      </m:e>
                      <m:sub>
                        <m:r>
                          <a:rPr lang="en-US" altLang="en-US" i="1" smtClean="0">
                            <a:latin typeface="Cambria Math"/>
                          </a:rPr>
                          <m:t>𝑐</m:t>
                        </m:r>
                      </m:sub>
                    </m:sSub>
                  </m:oMath>
                </a14:m>
                <a:r>
                  <a:rPr lang="en-US" altLang="en-US" dirty="0" smtClean="0"/>
                  <a:t> and the average of the attained angular orientations </a:t>
                </a:r>
                <a14:m>
                  <m:oMath xmlns:m="http://schemas.openxmlformats.org/officeDocument/2006/math">
                    <m:bar>
                      <m:barPr>
                        <m:pos m:val="top"/>
                        <m:ctrlPr>
                          <a:rPr lang="en-US" altLang="en-US" i="1" smtClean="0">
                            <a:latin typeface="Cambria Math"/>
                          </a:rPr>
                        </m:ctrlPr>
                      </m:barPr>
                      <m:e>
                        <m:r>
                          <a:rPr lang="en-US" altLang="en-US" b="0" i="1" smtClean="0">
                            <a:latin typeface="Cambria Math"/>
                          </a:rPr>
                          <m:t>𝐶</m:t>
                        </m:r>
                      </m:e>
                    </m:bar>
                  </m:oMath>
                </a14:m>
                <a:r>
                  <a:rPr lang="en-US" altLang="en-US" dirty="0" smtClean="0"/>
                  <a:t>.</a:t>
                </a:r>
                <a:endParaRPr lang="en-US" altLang="en-US" dirty="0"/>
              </a:p>
            </p:txBody>
          </p:sp>
        </mc:Choice>
        <mc:Fallback xmlns="">
          <p:sp>
            <p:nvSpPr>
              <p:cNvPr id="7" name="Rectangle 5"/>
              <p:cNvSpPr>
                <a:spLocks noRot="1" noChangeAspect="1" noMove="1" noResize="1" noEditPoints="1" noAdjustHandles="1" noChangeArrowheads="1" noChangeShapeType="1" noTextEdit="1"/>
              </p:cNvSpPr>
              <p:nvPr/>
            </p:nvSpPr>
            <p:spPr bwMode="auto">
              <a:xfrm>
                <a:off x="533400" y="5515800"/>
                <a:ext cx="7772400" cy="1078500"/>
              </a:xfrm>
              <a:prstGeom prst="rect">
                <a:avLst/>
              </a:prstGeom>
              <a:blipFill rotWithShape="1">
                <a:blip r:embed="rId5"/>
                <a:stretch>
                  <a:fillRect l="-863" t="-2260" r="-1255" b="-678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038600"/>
            <a:ext cx="4038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317625"/>
            <a:ext cx="6096000" cy="3332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2" name="Rectangle 2"/>
          <p:cNvSpPr>
            <a:spLocks noGrp="1" noChangeArrowheads="1"/>
          </p:cNvSpPr>
          <p:nvPr>
            <p:ph type="title"/>
          </p:nvPr>
        </p:nvSpPr>
        <p:spPr/>
        <p:txBody>
          <a:bodyPr/>
          <a:lstStyle/>
          <a:p>
            <a:pPr eaLnBrk="1" hangingPunct="1"/>
            <a:r>
              <a:rPr lang="en-US" altLang="en-US" dirty="0" smtClean="0"/>
              <a:t>Position repeatability</a:t>
            </a:r>
          </a:p>
        </p:txBody>
      </p:sp>
      <p:pic>
        <p:nvPicPr>
          <p:cNvPr id="3277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4572000"/>
            <a:ext cx="2514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2774" name="Text Box 8"/>
              <p:cNvSpPr txBox="1">
                <a:spLocks noChangeArrowheads="1"/>
              </p:cNvSpPr>
              <p:nvPr/>
            </p:nvSpPr>
            <p:spPr bwMode="auto">
              <a:xfrm>
                <a:off x="338138" y="5867400"/>
                <a:ext cx="8577262" cy="7016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1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16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14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15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9pPr>
              </a:lstStyle>
              <a:p>
                <a:pPr>
                  <a:spcBef>
                    <a:spcPct val="0"/>
                  </a:spcBef>
                  <a:buFontTx/>
                  <a:buNone/>
                </a:pPr>
                <a:r>
                  <a:rPr lang="en-US" altLang="en-US" sz="2000" dirty="0" smtClean="0">
                    <a:solidFill>
                      <a:srgbClr val="292929"/>
                    </a:solidFill>
                  </a:rPr>
                  <a:t>The position repeatability is determined by radius </a:t>
                </a:r>
                <a14:m>
                  <m:oMath xmlns:m="http://schemas.openxmlformats.org/officeDocument/2006/math">
                    <m:r>
                      <a:rPr lang="en-US" altLang="en-US" sz="2000" i="1" smtClean="0">
                        <a:solidFill>
                          <a:srgbClr val="292929"/>
                        </a:solidFill>
                        <a:latin typeface="Cambria Math"/>
                      </a:rPr>
                      <m:t>𝑟</m:t>
                    </m:r>
                  </m:oMath>
                </a14:m>
                <a:r>
                  <a:rPr lang="en-US" altLang="en-US" sz="2000" dirty="0">
                    <a:solidFill>
                      <a:srgbClr val="292929"/>
                    </a:solidFill>
                  </a:rPr>
                  <a:t> of the sphere where the center is the cluster barycenter.</a:t>
                </a:r>
              </a:p>
            </p:txBody>
          </p:sp>
        </mc:Choice>
        <mc:Fallback xmlns="">
          <p:sp>
            <p:nvSpPr>
              <p:cNvPr id="32774" name="Text Box 8"/>
              <p:cNvSpPr txBox="1">
                <a:spLocks noRot="1" noChangeAspect="1" noMove="1" noResize="1" noEditPoints="1" noAdjustHandles="1" noChangeArrowheads="1" noChangeShapeType="1" noTextEdit="1"/>
              </p:cNvSpPr>
              <p:nvPr/>
            </p:nvSpPr>
            <p:spPr bwMode="auto">
              <a:xfrm>
                <a:off x="338138" y="5867400"/>
                <a:ext cx="8577262" cy="701675"/>
              </a:xfrm>
              <a:prstGeom prst="rect">
                <a:avLst/>
              </a:prstGeom>
              <a:blipFill rotWithShape="1">
                <a:blip r:embed="rId5"/>
                <a:stretch>
                  <a:fillRect l="-710" t="-3478" b="-1565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dirty="0" smtClean="0"/>
              <a:t>Drift of position repeatability</a:t>
            </a:r>
          </a:p>
        </p:txBody>
      </p:sp>
      <p:pic>
        <p:nvPicPr>
          <p:cNvPr id="3379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038600"/>
            <a:ext cx="4038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4800600"/>
            <a:ext cx="3657600" cy="45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317625"/>
            <a:ext cx="6096000" cy="3332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3798" name="Rectangle 5"/>
              <p:cNvSpPr>
                <a:spLocks noChangeArrowheads="1"/>
              </p:cNvSpPr>
              <p:nvPr/>
            </p:nvSpPr>
            <p:spPr bwMode="auto">
              <a:xfrm>
                <a:off x="381000" y="6000750"/>
                <a:ext cx="8153400" cy="40005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The robot is cyclically displaced between points </a:t>
                </a:r>
                <a14:m>
                  <m:oMath xmlns:m="http://schemas.openxmlformats.org/officeDocument/2006/math">
                    <m:r>
                      <a:rPr lang="en-US" altLang="en-US" i="1" smtClean="0">
                        <a:latin typeface="Cambria Math"/>
                      </a:rPr>
                      <m:t>𝑃</m:t>
                    </m:r>
                    <m:r>
                      <a:rPr lang="en-US" altLang="en-US" i="1" baseline="-25000">
                        <a:latin typeface="Cambria Math"/>
                      </a:rPr>
                      <m:t>4</m:t>
                    </m:r>
                  </m:oMath>
                </a14:m>
                <a:r>
                  <a:rPr lang="en-US" altLang="en-US" dirty="0"/>
                  <a:t> and </a:t>
                </a:r>
                <a14:m>
                  <m:oMath xmlns:m="http://schemas.openxmlformats.org/officeDocument/2006/math">
                    <m:r>
                      <a:rPr lang="en-US" altLang="en-US" i="1" smtClean="0">
                        <a:latin typeface="Cambria Math"/>
                      </a:rPr>
                      <m:t>𝑃</m:t>
                    </m:r>
                    <m:r>
                      <a:rPr lang="en-US" altLang="en-US" i="1" baseline="-25000">
                        <a:latin typeface="Cambria Math"/>
                      </a:rPr>
                      <m:t>2</m:t>
                    </m:r>
                  </m:oMath>
                </a14:m>
                <a:r>
                  <a:rPr lang="en-US" altLang="en-US" dirty="0"/>
                  <a:t> for 8 hours.</a:t>
                </a:r>
              </a:p>
            </p:txBody>
          </p:sp>
        </mc:Choice>
        <mc:Fallback xmlns="">
          <p:sp>
            <p:nvSpPr>
              <p:cNvPr id="33798" name="Rectangle 5"/>
              <p:cNvSpPr>
                <a:spLocks noRot="1" noChangeAspect="1" noMove="1" noResize="1" noEditPoints="1" noAdjustHandles="1" noChangeArrowheads="1" noChangeShapeType="1" noTextEdit="1"/>
              </p:cNvSpPr>
              <p:nvPr/>
            </p:nvSpPr>
            <p:spPr bwMode="auto">
              <a:xfrm>
                <a:off x="381000" y="6000750"/>
                <a:ext cx="8153400" cy="400050"/>
              </a:xfrm>
              <a:prstGeom prst="rect">
                <a:avLst/>
              </a:prstGeom>
              <a:blipFill rotWithShape="1">
                <a:blip r:embed="rId5"/>
                <a:stretch>
                  <a:fillRect l="-823" t="-6061" b="-2727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dirty="0" smtClean="0"/>
              <a:t>Orientation repeatability (about z axis)</a:t>
            </a:r>
            <a:endParaRPr lang="en-US" altLang="en-US" sz="1800" dirty="0" smtClean="0"/>
          </a:p>
        </p:txBody>
      </p:sp>
      <p:pic>
        <p:nvPicPr>
          <p:cNvPr id="3481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3163" y="4572000"/>
            <a:ext cx="44100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Text Box 9"/>
          <p:cNvSpPr txBox="1">
            <a:spLocks noChangeArrowheads="1"/>
          </p:cNvSpPr>
          <p:nvPr/>
        </p:nvSpPr>
        <p:spPr bwMode="auto">
          <a:xfrm>
            <a:off x="381000" y="5867400"/>
            <a:ext cx="8458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1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16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14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15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9pPr>
          </a:lstStyle>
          <a:p>
            <a:pPr>
              <a:spcBef>
                <a:spcPct val="0"/>
              </a:spcBef>
              <a:buFontTx/>
              <a:buNone/>
            </a:pPr>
            <a:r>
              <a:rPr lang="en-US" altLang="en-US" sz="2000" dirty="0" smtClean="0">
                <a:solidFill>
                  <a:srgbClr val="292929"/>
                </a:solidFill>
                <a:latin typeface="Time Roman"/>
              </a:rPr>
              <a:t>The orientation repeatability expresses how dispersed are the 30 attained angles around their average for the same command angle.</a:t>
            </a:r>
            <a:endParaRPr lang="en-US" altLang="en-US" sz="2000" dirty="0">
              <a:solidFill>
                <a:srgbClr val="292929"/>
              </a:solidFill>
              <a:latin typeface="Calibri" pitchFamily="34" charset="0"/>
            </a:endParaRPr>
          </a:p>
        </p:txBody>
      </p:sp>
      <p:pic>
        <p:nvPicPr>
          <p:cNvPr id="3482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1600200"/>
            <a:ext cx="499427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25" y="1524000"/>
            <a:ext cx="4592638"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84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4514034"/>
            <a:ext cx="4991100" cy="199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Rectangle 2"/>
          <p:cNvSpPr>
            <a:spLocks noGrp="1" noChangeArrowheads="1"/>
          </p:cNvSpPr>
          <p:nvPr>
            <p:ph type="title"/>
          </p:nvPr>
        </p:nvSpPr>
        <p:spPr/>
        <p:txBody>
          <a:bodyPr/>
          <a:lstStyle/>
          <a:p>
            <a:pPr eaLnBrk="1" hangingPunct="1"/>
            <a:r>
              <a:rPr lang="en-US" altLang="en-US" dirty="0" smtClean="0"/>
              <a:t>Distance accuracy and repeatability</a:t>
            </a:r>
          </a:p>
        </p:txBody>
      </p:sp>
      <p:sp>
        <p:nvSpPr>
          <p:cNvPr id="35845" name="TextBox 5"/>
          <p:cNvSpPr txBox="1">
            <a:spLocks noChangeArrowheads="1"/>
          </p:cNvSpPr>
          <p:nvPr/>
        </p:nvSpPr>
        <p:spPr bwMode="auto">
          <a:xfrm>
            <a:off x="5486400" y="4114800"/>
            <a:ext cx="2655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1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16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14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15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1500">
                <a:solidFill>
                  <a:schemeClr val="tx1"/>
                </a:solidFill>
                <a:latin typeface="Arial" pitchFamily="34" charset="0"/>
                <a:cs typeface="Arial" pitchFamily="34" charset="0"/>
              </a:defRPr>
            </a:lvl9pPr>
          </a:lstStyle>
          <a:p>
            <a:pPr>
              <a:spcBef>
                <a:spcPct val="0"/>
              </a:spcBef>
              <a:buFontTx/>
              <a:buNone/>
            </a:pPr>
            <a:r>
              <a:rPr lang="en-US" altLang="en-US" sz="2000" b="1" dirty="0" smtClean="0"/>
              <a:t>Distance accuracy</a:t>
            </a:r>
            <a:endParaRPr lang="en-US" altLang="en-US" sz="2000" b="1" dirty="0"/>
          </a:p>
        </p:txBody>
      </p:sp>
      <p:sp>
        <p:nvSpPr>
          <p:cNvPr id="35846" name="Rectangle 7"/>
          <p:cNvSpPr>
            <a:spLocks noChangeArrowheads="1"/>
          </p:cNvSpPr>
          <p:nvPr/>
        </p:nvSpPr>
        <p:spPr bwMode="auto">
          <a:xfrm>
            <a:off x="609600" y="495300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b="1" dirty="0" smtClean="0">
                <a:cs typeface="Arial" pitchFamily="34" charset="0"/>
              </a:rPr>
              <a:t>Distance repeatability</a:t>
            </a:r>
            <a:endParaRPr lang="en-US" altLang="en-US" b="1" dirty="0">
              <a:cs typeface="Arial" pitchFamily="34" charset="0"/>
            </a:endParaRPr>
          </a:p>
        </p:txBody>
      </p:sp>
      <p:pic>
        <p:nvPicPr>
          <p:cNvPr id="3584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457825"/>
            <a:ext cx="31242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8" name="Group 2"/>
          <p:cNvGrpSpPr>
            <a:grpSpLocks/>
          </p:cNvGrpSpPr>
          <p:nvPr/>
        </p:nvGrpSpPr>
        <p:grpSpPr bwMode="auto">
          <a:xfrm>
            <a:off x="4724400" y="1752600"/>
            <a:ext cx="3810000" cy="1600200"/>
            <a:chOff x="4724401" y="1752600"/>
            <a:chExt cx="3809999" cy="1600200"/>
          </a:xfrm>
        </p:grpSpPr>
        <p:pic>
          <p:nvPicPr>
            <p:cNvPr id="35849" name="Picture 5"/>
            <p:cNvPicPr>
              <a:picLocks noChangeAspect="1" noChangeArrowheads="1"/>
            </p:cNvPicPr>
            <p:nvPr/>
          </p:nvPicPr>
          <p:blipFill>
            <a:blip r:embed="rId5">
              <a:extLst>
                <a:ext uri="{28A0092B-C50C-407E-A947-70E740481C1C}">
                  <a14:useLocalDpi xmlns:a14="http://schemas.microsoft.com/office/drawing/2010/main" val="0"/>
                </a:ext>
              </a:extLst>
            </a:blip>
            <a:srcRect r="43758"/>
            <a:stretch>
              <a:fillRect/>
            </a:stretch>
          </p:blipFill>
          <p:spPr bwMode="auto">
            <a:xfrm>
              <a:off x="4724401" y="1752600"/>
              <a:ext cx="22669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0" name="TextBox 1"/>
            <p:cNvSpPr txBox="1">
              <a:spLocks noChangeArrowheads="1"/>
            </p:cNvSpPr>
            <p:nvPr/>
          </p:nvSpPr>
          <p:spPr bwMode="auto">
            <a:xfrm>
              <a:off x="7010400" y="1828800"/>
              <a:ext cx="1371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sl-SI" altLang="en-US" sz="1400"/>
                <a:t>pair of desired positions</a:t>
              </a:r>
              <a:endParaRPr lang="en-US" altLang="en-US" sz="1400"/>
            </a:p>
          </p:txBody>
        </p:sp>
        <p:sp>
          <p:nvSpPr>
            <p:cNvPr id="35851" name="TextBox 10"/>
            <p:cNvSpPr txBox="1">
              <a:spLocks noChangeArrowheads="1"/>
            </p:cNvSpPr>
            <p:nvPr/>
          </p:nvSpPr>
          <p:spPr bwMode="auto">
            <a:xfrm>
              <a:off x="7010400" y="2590800"/>
              <a:ext cx="152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sl-SI" altLang="en-US" sz="1400"/>
                <a:t>pair of attained positions</a:t>
              </a:r>
              <a:endParaRPr lang="en-US" altLang="en-US" sz="140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dirty="0" smtClean="0"/>
              <a:t>Position stabilization time</a:t>
            </a:r>
          </a:p>
        </p:txBody>
      </p:sp>
      <p:sp>
        <p:nvSpPr>
          <p:cNvPr id="36867" name="Rectangle 3"/>
          <p:cNvSpPr>
            <a:spLocks noGrp="1" noChangeArrowheads="1"/>
          </p:cNvSpPr>
          <p:nvPr>
            <p:ph idx="4294967295"/>
          </p:nvPr>
        </p:nvSpPr>
        <p:spPr>
          <a:xfrm>
            <a:off x="685800" y="1524000"/>
            <a:ext cx="7467600" cy="1219200"/>
          </a:xfrm>
        </p:spPr>
        <p:txBody>
          <a:bodyPr>
            <a:normAutofit lnSpcReduction="10000"/>
          </a:bodyPr>
          <a:lstStyle/>
          <a:p>
            <a:pPr marL="0" indent="0" eaLnBrk="1" hangingPunct="1">
              <a:buFont typeface="Wingdings" pitchFamily="2" charset="2"/>
              <a:buNone/>
            </a:pPr>
            <a:r>
              <a:rPr lang="en-US" altLang="en-US" sz="2000" dirty="0" smtClean="0"/>
              <a:t>It is measured as the elapsed time from the instance of the  initial crossing into the limit band until the instance when the robot remains within the limit band. The limit band is defined as the repeatability or a value stated by the manufacturer.</a:t>
            </a:r>
          </a:p>
        </p:txBody>
      </p:sp>
      <p:pic>
        <p:nvPicPr>
          <p:cNvPr id="5" name="Picture 5" descr="D:\sebastjans\LR\Bajd\09_grippers_assembly_\stabilization_time_and_position_overshoo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2053" y="3047999"/>
            <a:ext cx="7546147" cy="3124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dirty="0" smtClean="0"/>
              <a:t>Overshoot</a:t>
            </a:r>
          </a:p>
        </p:txBody>
      </p:sp>
      <p:sp>
        <p:nvSpPr>
          <p:cNvPr id="37891" name="Rectangle 3"/>
          <p:cNvSpPr>
            <a:spLocks noGrp="1" noChangeArrowheads="1"/>
          </p:cNvSpPr>
          <p:nvPr>
            <p:ph idx="4294967295"/>
          </p:nvPr>
        </p:nvSpPr>
        <p:spPr>
          <a:xfrm>
            <a:off x="838200" y="1524000"/>
            <a:ext cx="7051675" cy="914400"/>
          </a:xfrm>
        </p:spPr>
        <p:txBody>
          <a:bodyPr>
            <a:normAutofit lnSpcReduction="10000"/>
          </a:bodyPr>
          <a:lstStyle/>
          <a:p>
            <a:pPr marL="0" indent="0" eaLnBrk="1" hangingPunct="1">
              <a:buFont typeface="Wingdings" pitchFamily="2" charset="2"/>
              <a:buNone/>
            </a:pPr>
            <a:r>
              <a:rPr lang="en-US" altLang="en-US" sz="2000" dirty="0" smtClean="0"/>
              <a:t>It is measured as the maximum distance from the attained position after the instance of the initial crossing into the limit band and when the robot goes outside the limit band again.</a:t>
            </a:r>
          </a:p>
        </p:txBody>
      </p:sp>
      <p:pic>
        <p:nvPicPr>
          <p:cNvPr id="6" name="Picture 5" descr="D:\sebastjans\LR\Bajd\09_grippers_assembly_\stabilization_time_and_position_overshoo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2053" y="3047999"/>
            <a:ext cx="7546147" cy="3124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l-SI" altLang="en-US" smtClean="0"/>
              <a:t>Coordinate frames of robot manipulator</a:t>
            </a:r>
            <a:endParaRPr lang="sl-SI" altLang="en-US" noProof="1" smtClean="0"/>
          </a:p>
        </p:txBody>
      </p:sp>
      <p:pic>
        <p:nvPicPr>
          <p:cNvPr id="23555" name="Picture 6" descr="Slika-11.7.wm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312863"/>
            <a:ext cx="5157118" cy="356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3556" name="Rectangle 1"/>
              <p:cNvSpPr>
                <a:spLocks noChangeArrowheads="1"/>
              </p:cNvSpPr>
              <p:nvPr/>
            </p:nvSpPr>
            <p:spPr bwMode="auto">
              <a:xfrm>
                <a:off x="228600" y="4876800"/>
                <a:ext cx="8763000" cy="163121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sl-SI" altLang="en-US" dirty="0" smtClean="0"/>
                  <a:t>World</a:t>
                </a:r>
                <a:r>
                  <a:rPr lang="sl-SI" altLang="en-US" dirty="0"/>
                  <a:t> </a:t>
                </a:r>
                <a:r>
                  <a:rPr lang="sl-SI" altLang="en-US" dirty="0" err="1"/>
                  <a:t>frame</a:t>
                </a:r>
                <a:r>
                  <a:rPr lang="sl-SI" altLang="en-US" dirty="0"/>
                  <a:t> </a:t>
                </a:r>
                <a14:m>
                  <m:oMath xmlns:m="http://schemas.openxmlformats.org/officeDocument/2006/math">
                    <m:sSub>
                      <m:sSubPr>
                        <m:ctrlPr>
                          <a:rPr lang="sl-SI" altLang="en-US" b="0" i="1" smtClean="0">
                            <a:latin typeface="Cambria Math"/>
                          </a:rPr>
                        </m:ctrlPr>
                      </m:sSubPr>
                      <m:e>
                        <m:r>
                          <a:rPr lang="sl-SI" altLang="en-US" b="0" i="1" smtClean="0">
                            <a:latin typeface="Cambria Math"/>
                          </a:rPr>
                          <m:t>𝑥</m:t>
                        </m:r>
                      </m:e>
                      <m:sub>
                        <m:r>
                          <a:rPr lang="sl-SI" altLang="en-US" b="0" i="1" smtClean="0">
                            <a:latin typeface="Cambria Math"/>
                          </a:rPr>
                          <m:t>0</m:t>
                        </m:r>
                      </m:sub>
                    </m:sSub>
                    <m:r>
                      <a:rPr lang="sl-SI" altLang="en-US" b="0" i="1" smtClean="0">
                        <a:latin typeface="Cambria Math"/>
                      </a:rPr>
                      <m:t>,</m:t>
                    </m:r>
                    <m:sSub>
                      <m:sSubPr>
                        <m:ctrlPr>
                          <a:rPr lang="sl-SI" altLang="en-US" b="0" i="1" smtClean="0">
                            <a:latin typeface="Cambria Math"/>
                          </a:rPr>
                        </m:ctrlPr>
                      </m:sSubPr>
                      <m:e>
                        <m:r>
                          <a:rPr lang="sl-SI" altLang="en-US" b="0" i="1" smtClean="0">
                            <a:latin typeface="Cambria Math"/>
                          </a:rPr>
                          <m:t>𝑦</m:t>
                        </m:r>
                      </m:e>
                      <m:sub>
                        <m:r>
                          <a:rPr lang="sl-SI" altLang="en-US" b="0" i="1" smtClean="0">
                            <a:latin typeface="Cambria Math"/>
                          </a:rPr>
                          <m:t>0</m:t>
                        </m:r>
                      </m:sub>
                    </m:sSub>
                    <m:r>
                      <a:rPr lang="sl-SI" altLang="en-US" b="0" i="1" smtClean="0">
                        <a:latin typeface="Cambria Math"/>
                      </a:rPr>
                      <m:t>,</m:t>
                    </m:r>
                    <m:sSub>
                      <m:sSubPr>
                        <m:ctrlPr>
                          <a:rPr lang="sl-SI" altLang="en-US" b="0" i="1" smtClean="0">
                            <a:latin typeface="Cambria Math"/>
                          </a:rPr>
                        </m:ctrlPr>
                      </m:sSubPr>
                      <m:e>
                        <m:r>
                          <a:rPr lang="sl-SI" altLang="en-US" b="0" i="1" smtClean="0">
                            <a:latin typeface="Cambria Math"/>
                          </a:rPr>
                          <m:t>𝑧</m:t>
                        </m:r>
                      </m:e>
                      <m:sub>
                        <m:r>
                          <a:rPr lang="sl-SI" altLang="en-US" b="0" i="1" smtClean="0">
                            <a:latin typeface="Cambria Math"/>
                          </a:rPr>
                          <m:t>0</m:t>
                        </m:r>
                      </m:sub>
                    </m:sSub>
                  </m:oMath>
                </a14:m>
                <a:r>
                  <a:rPr lang="sl-SI" altLang="en-US" dirty="0" smtClean="0"/>
                  <a:t> </a:t>
                </a:r>
                <a:r>
                  <a:rPr lang="sl-SI" altLang="en-US" dirty="0"/>
                  <a:t>is </a:t>
                </a:r>
                <a:r>
                  <a:rPr lang="sl-SI" altLang="en-US" dirty="0" err="1"/>
                  <a:t>defined</a:t>
                </a:r>
                <a:r>
                  <a:rPr lang="sl-SI" altLang="en-US" dirty="0"/>
                  <a:t> </a:t>
                </a:r>
                <a:r>
                  <a:rPr lang="sl-SI" altLang="en-US" dirty="0" err="1"/>
                  <a:t>by</a:t>
                </a:r>
                <a:r>
                  <a:rPr lang="sl-SI" altLang="en-US" dirty="0"/>
                  <a:t> </a:t>
                </a:r>
                <a:r>
                  <a:rPr lang="sl-SI" altLang="en-US" dirty="0" err="1"/>
                  <a:t>the</a:t>
                </a:r>
                <a:r>
                  <a:rPr lang="sl-SI" altLang="en-US" dirty="0"/>
                  <a:t> </a:t>
                </a:r>
                <a:r>
                  <a:rPr lang="sl-SI" altLang="en-US" dirty="0" err="1"/>
                  <a:t>user</a:t>
                </a:r>
                <a:r>
                  <a:rPr lang="sl-SI" altLang="en-US" dirty="0"/>
                  <a:t>. </a:t>
                </a:r>
                <a:r>
                  <a:rPr lang="sl-SI" altLang="en-US" dirty="0" err="1"/>
                  <a:t>The</a:t>
                </a:r>
                <a:r>
                  <a:rPr lang="sl-SI" altLang="en-US" dirty="0"/>
                  <a:t> </a:t>
                </a:r>
                <a14:m>
                  <m:oMath xmlns:m="http://schemas.openxmlformats.org/officeDocument/2006/math">
                    <m:sSub>
                      <m:sSubPr>
                        <m:ctrlPr>
                          <a:rPr lang="sl-SI" altLang="en-US" b="0" i="1" dirty="0" smtClean="0">
                            <a:latin typeface="Cambria Math"/>
                          </a:rPr>
                        </m:ctrlPr>
                      </m:sSubPr>
                      <m:e>
                        <m:r>
                          <a:rPr lang="sl-SI" altLang="en-US" i="1" dirty="0" smtClean="0">
                            <a:latin typeface="Cambria Math"/>
                          </a:rPr>
                          <m:t>𝑧</m:t>
                        </m:r>
                      </m:e>
                      <m:sub>
                        <m:r>
                          <a:rPr lang="sl-SI" altLang="en-US" b="0" i="1" dirty="0" smtClean="0">
                            <a:latin typeface="Cambria Math"/>
                          </a:rPr>
                          <m:t>0</m:t>
                        </m:r>
                      </m:sub>
                    </m:sSub>
                  </m:oMath>
                </a14:m>
                <a:r>
                  <a:rPr lang="sl-SI" altLang="en-US" dirty="0" smtClean="0"/>
                  <a:t> </a:t>
                </a:r>
                <a:r>
                  <a:rPr lang="sl-SI" altLang="en-US" dirty="0" err="1"/>
                  <a:t>axis</a:t>
                </a:r>
                <a:r>
                  <a:rPr lang="sl-SI" altLang="en-US" dirty="0"/>
                  <a:t> is in </a:t>
                </a:r>
                <a:r>
                  <a:rPr lang="sl-SI" altLang="en-US" dirty="0" err="1"/>
                  <a:t>the</a:t>
                </a:r>
                <a:r>
                  <a:rPr lang="sl-SI" altLang="en-US" dirty="0"/>
                  <a:t> </a:t>
                </a:r>
                <a:r>
                  <a:rPr lang="sl-SI" altLang="en-US" dirty="0" err="1"/>
                  <a:t>opposite</a:t>
                </a:r>
                <a:r>
                  <a:rPr lang="sl-SI" altLang="en-US" dirty="0"/>
                  <a:t> </a:t>
                </a:r>
                <a:r>
                  <a:rPr lang="sl-SI" altLang="en-US" dirty="0" err="1"/>
                  <a:t>direction</a:t>
                </a:r>
                <a:r>
                  <a:rPr lang="sl-SI" altLang="en-US" dirty="0"/>
                  <a:t> </a:t>
                </a:r>
                <a:r>
                  <a:rPr lang="sl-SI" altLang="en-US" dirty="0" err="1"/>
                  <a:t>of</a:t>
                </a:r>
                <a:r>
                  <a:rPr lang="sl-SI" altLang="en-US" dirty="0"/>
                  <a:t> </a:t>
                </a:r>
                <a:r>
                  <a:rPr lang="sl-SI" altLang="en-US" dirty="0" err="1"/>
                  <a:t>gravity</a:t>
                </a:r>
                <a:r>
                  <a:rPr lang="sl-SI" altLang="en-US" dirty="0"/>
                  <a:t>. Base </a:t>
                </a:r>
                <a:r>
                  <a:rPr lang="sl-SI" altLang="en-US" dirty="0" err="1"/>
                  <a:t>frame</a:t>
                </a:r>
                <a:r>
                  <a:rPr lang="sl-SI" altLang="en-US" dirty="0"/>
                  <a:t> </a:t>
                </a:r>
                <a14:m>
                  <m:oMath xmlns:m="http://schemas.openxmlformats.org/officeDocument/2006/math">
                    <m:r>
                      <a:rPr lang="sl-SI" altLang="en-US" i="1" dirty="0" smtClean="0">
                        <a:latin typeface="Cambria Math"/>
                      </a:rPr>
                      <m:t>𝑥</m:t>
                    </m:r>
                    <m:r>
                      <a:rPr lang="sl-SI" altLang="en-US" i="1" baseline="-25000" dirty="0">
                        <a:latin typeface="Cambria Math"/>
                      </a:rPr>
                      <m:t>1</m:t>
                    </m:r>
                    <m:r>
                      <a:rPr lang="sl-SI" altLang="en-US" i="1" dirty="0">
                        <a:latin typeface="Cambria Math"/>
                      </a:rPr>
                      <m:t>, </m:t>
                    </m:r>
                    <m:r>
                      <a:rPr lang="sl-SI" altLang="en-US" i="1" dirty="0">
                        <a:latin typeface="Cambria Math"/>
                      </a:rPr>
                      <m:t>𝑦</m:t>
                    </m:r>
                    <m:r>
                      <a:rPr lang="sl-SI" altLang="en-US" i="1" baseline="-25000" dirty="0">
                        <a:latin typeface="Cambria Math"/>
                      </a:rPr>
                      <m:t>1</m:t>
                    </m:r>
                    <m:r>
                      <a:rPr lang="sl-SI" altLang="en-US" i="1" dirty="0">
                        <a:latin typeface="Cambria Math"/>
                      </a:rPr>
                      <m:t>, </m:t>
                    </m:r>
                    <m:r>
                      <a:rPr lang="sl-SI" altLang="en-US" i="1" dirty="0">
                        <a:latin typeface="Cambria Math"/>
                      </a:rPr>
                      <m:t>𝑧</m:t>
                    </m:r>
                    <m:r>
                      <a:rPr lang="sl-SI" altLang="en-US" i="1" baseline="-25000" dirty="0">
                        <a:latin typeface="Cambria Math"/>
                      </a:rPr>
                      <m:t>1</m:t>
                    </m:r>
                  </m:oMath>
                </a14:m>
                <a:r>
                  <a:rPr lang="sl-SI" altLang="en-US" dirty="0"/>
                  <a:t> is </a:t>
                </a:r>
                <a:r>
                  <a:rPr lang="sl-SI" altLang="en-US" dirty="0" err="1"/>
                  <a:t>defined</a:t>
                </a:r>
                <a:r>
                  <a:rPr lang="sl-SI" altLang="en-US" dirty="0"/>
                  <a:t> </a:t>
                </a:r>
                <a:r>
                  <a:rPr lang="sl-SI" altLang="en-US" dirty="0" err="1"/>
                  <a:t>by</a:t>
                </a:r>
                <a:r>
                  <a:rPr lang="sl-SI" altLang="en-US" dirty="0"/>
                  <a:t> </a:t>
                </a:r>
                <a:r>
                  <a:rPr lang="sl-SI" altLang="en-US" dirty="0" err="1"/>
                  <a:t>manufacturer</a:t>
                </a:r>
                <a:r>
                  <a:rPr lang="sl-SI" altLang="en-US" dirty="0"/>
                  <a:t>. </a:t>
                </a:r>
                <a:r>
                  <a:rPr lang="sl-SI" altLang="en-US" dirty="0" err="1"/>
                  <a:t>Positive</a:t>
                </a:r>
                <a:r>
                  <a:rPr lang="sl-SI" altLang="en-US" dirty="0"/>
                  <a:t> </a:t>
                </a:r>
                <a14:m>
                  <m:oMath xmlns:m="http://schemas.openxmlformats.org/officeDocument/2006/math">
                    <m:r>
                      <a:rPr lang="sl-SI" altLang="en-US" i="1" dirty="0" smtClean="0">
                        <a:latin typeface="Cambria Math"/>
                      </a:rPr>
                      <m:t>𝑧</m:t>
                    </m:r>
                    <m:r>
                      <a:rPr lang="sl-SI" altLang="en-US" i="1" baseline="-25000" dirty="0">
                        <a:latin typeface="Cambria Math"/>
                      </a:rPr>
                      <m:t>1</m:t>
                    </m:r>
                  </m:oMath>
                </a14:m>
                <a:r>
                  <a:rPr lang="sl-SI" altLang="en-US" dirty="0"/>
                  <a:t> </a:t>
                </a:r>
                <a:r>
                  <a:rPr lang="sl-SI" altLang="en-US" dirty="0" err="1"/>
                  <a:t>axis</a:t>
                </a:r>
                <a:r>
                  <a:rPr lang="sl-SI" altLang="en-US" dirty="0"/>
                  <a:t> is </a:t>
                </a:r>
                <a:r>
                  <a:rPr lang="sl-SI" altLang="en-US" dirty="0" err="1"/>
                  <a:t>pointing</a:t>
                </a:r>
                <a:r>
                  <a:rPr lang="sl-SI" altLang="en-US" dirty="0"/>
                  <a:t> </a:t>
                </a:r>
                <a:r>
                  <a:rPr lang="sl-SI" altLang="en-US" dirty="0" err="1"/>
                  <a:t>perpendicularly</a:t>
                </a:r>
                <a:r>
                  <a:rPr lang="sl-SI" altLang="en-US" dirty="0"/>
                  <a:t> </a:t>
                </a:r>
                <a:r>
                  <a:rPr lang="sl-SI" altLang="en-US" dirty="0" err="1"/>
                  <a:t>from</a:t>
                </a:r>
                <a:r>
                  <a:rPr lang="sl-SI" altLang="en-US" dirty="0"/>
                  <a:t> </a:t>
                </a:r>
                <a:r>
                  <a:rPr lang="sl-SI" altLang="en-US" dirty="0" err="1"/>
                  <a:t>the</a:t>
                </a:r>
                <a:r>
                  <a:rPr lang="sl-SI" altLang="en-US" dirty="0"/>
                  <a:t> base. </a:t>
                </a:r>
                <a:r>
                  <a:rPr lang="sl-SI" altLang="en-US" dirty="0" err="1"/>
                  <a:t>Mechanical</a:t>
                </a:r>
                <a:r>
                  <a:rPr lang="sl-SI" altLang="en-US" dirty="0"/>
                  <a:t> </a:t>
                </a:r>
                <a:r>
                  <a:rPr lang="sl-SI" altLang="en-US" dirty="0" err="1" smtClean="0"/>
                  <a:t>interface</a:t>
                </a:r>
                <a:r>
                  <a:rPr lang="sl-SI" altLang="en-US" dirty="0" smtClean="0"/>
                  <a:t> </a:t>
                </a:r>
                <a:r>
                  <a:rPr lang="sl-SI" altLang="en-US" dirty="0" err="1"/>
                  <a:t>frame</a:t>
                </a:r>
                <a:r>
                  <a:rPr lang="sl-SI" altLang="en-US" dirty="0"/>
                  <a:t> </a:t>
                </a:r>
                <a14:m>
                  <m:oMath xmlns:m="http://schemas.openxmlformats.org/officeDocument/2006/math">
                    <m:r>
                      <a:rPr lang="sl-SI" altLang="en-US" i="1" dirty="0" smtClean="0">
                        <a:latin typeface="Cambria Math"/>
                      </a:rPr>
                      <m:t>𝑥</m:t>
                    </m:r>
                    <m:r>
                      <a:rPr lang="sl-SI" altLang="en-US" i="1" baseline="-25000" dirty="0" err="1" smtClean="0">
                        <a:latin typeface="Cambria Math"/>
                      </a:rPr>
                      <m:t>𝑚</m:t>
                    </m:r>
                    <m:r>
                      <a:rPr lang="sl-SI" altLang="en-US" i="1" dirty="0" smtClean="0">
                        <a:latin typeface="Cambria Math"/>
                      </a:rPr>
                      <m:t>, </m:t>
                    </m:r>
                    <m:r>
                      <a:rPr lang="sl-SI" altLang="en-US" i="1" dirty="0" err="1" smtClean="0">
                        <a:latin typeface="Cambria Math"/>
                      </a:rPr>
                      <m:t>𝑦</m:t>
                    </m:r>
                    <m:r>
                      <a:rPr lang="sl-SI" altLang="en-US" i="1" baseline="-25000" dirty="0" err="1" smtClean="0">
                        <a:latin typeface="Cambria Math"/>
                      </a:rPr>
                      <m:t>𝑚</m:t>
                    </m:r>
                    <m:r>
                      <a:rPr lang="sl-SI" altLang="en-US" i="1" dirty="0" smtClean="0">
                        <a:latin typeface="Cambria Math"/>
                      </a:rPr>
                      <m:t>, </m:t>
                    </m:r>
                    <m:r>
                      <a:rPr lang="sl-SI" altLang="en-US" i="1" dirty="0" err="1" smtClean="0">
                        <a:latin typeface="Cambria Math"/>
                      </a:rPr>
                      <m:t>𝑧</m:t>
                    </m:r>
                    <m:r>
                      <a:rPr lang="sl-SI" altLang="en-US" i="1" baseline="-25000" dirty="0" err="1" smtClean="0">
                        <a:latin typeface="Cambria Math"/>
                      </a:rPr>
                      <m:t>𝑚</m:t>
                    </m:r>
                  </m:oMath>
                </a14:m>
                <a:r>
                  <a:rPr lang="sl-SI" altLang="en-US" dirty="0" smtClean="0"/>
                  <a:t> </a:t>
                </a:r>
                <a:r>
                  <a:rPr lang="sl-SI" altLang="en-US" dirty="0"/>
                  <a:t>is </a:t>
                </a:r>
                <a:r>
                  <a:rPr lang="sl-SI" altLang="en-US" dirty="0" err="1"/>
                  <a:t>placed</a:t>
                </a:r>
                <a:r>
                  <a:rPr lang="sl-SI" altLang="en-US" dirty="0"/>
                  <a:t> </a:t>
                </a:r>
                <a:r>
                  <a:rPr lang="sl-SI" altLang="en-US" dirty="0" err="1"/>
                  <a:t>into</a:t>
                </a:r>
                <a:r>
                  <a:rPr lang="sl-SI" altLang="en-US" dirty="0"/>
                  <a:t> robot palm </a:t>
                </a:r>
                <a:r>
                  <a:rPr lang="sl-SI" altLang="en-US" dirty="0" err="1"/>
                  <a:t>connecting</a:t>
                </a:r>
                <a:r>
                  <a:rPr lang="sl-SI" altLang="en-US" dirty="0"/>
                  <a:t> robot </a:t>
                </a:r>
                <a:r>
                  <a:rPr lang="sl-SI" altLang="en-US" dirty="0" err="1"/>
                  <a:t>arm</a:t>
                </a:r>
                <a:r>
                  <a:rPr lang="sl-SI" altLang="en-US" dirty="0"/>
                  <a:t> </a:t>
                </a:r>
                <a:r>
                  <a:rPr lang="sl-SI" altLang="en-US" dirty="0" err="1"/>
                  <a:t>with</a:t>
                </a:r>
                <a:r>
                  <a:rPr lang="sl-SI" altLang="en-US" dirty="0"/>
                  <a:t> </a:t>
                </a:r>
                <a:r>
                  <a:rPr lang="sl-SI" altLang="en-US" dirty="0" err="1"/>
                  <a:t>the</a:t>
                </a:r>
                <a:r>
                  <a:rPr lang="sl-SI" altLang="en-US" dirty="0"/>
                  <a:t> </a:t>
                </a:r>
                <a:r>
                  <a:rPr lang="sl-SI" altLang="en-US" dirty="0" err="1"/>
                  <a:t>gripper</a:t>
                </a:r>
                <a:r>
                  <a:rPr lang="sl-SI" altLang="en-US" dirty="0"/>
                  <a:t>. </a:t>
                </a:r>
                <a:r>
                  <a:rPr lang="sl-SI" altLang="en-US" dirty="0" err="1"/>
                  <a:t>Positive</a:t>
                </a:r>
                <a:r>
                  <a:rPr lang="sl-SI" altLang="en-US" dirty="0"/>
                  <a:t> </a:t>
                </a:r>
                <a14:m>
                  <m:oMath xmlns:m="http://schemas.openxmlformats.org/officeDocument/2006/math">
                    <m:r>
                      <a:rPr lang="sl-SI" altLang="en-US" i="1" dirty="0" smtClean="0">
                        <a:latin typeface="Cambria Math"/>
                      </a:rPr>
                      <m:t>𝑧</m:t>
                    </m:r>
                    <m:r>
                      <a:rPr lang="sl-SI" altLang="en-US" i="1" baseline="-25000" dirty="0" err="1">
                        <a:latin typeface="Cambria Math"/>
                      </a:rPr>
                      <m:t>𝑚</m:t>
                    </m:r>
                  </m:oMath>
                </a14:m>
                <a:r>
                  <a:rPr lang="sl-SI" altLang="en-US" dirty="0"/>
                  <a:t> </a:t>
                </a:r>
                <a:r>
                  <a:rPr lang="sl-SI" altLang="en-US" dirty="0" err="1"/>
                  <a:t>axis</a:t>
                </a:r>
                <a:r>
                  <a:rPr lang="sl-SI" altLang="en-US" dirty="0"/>
                  <a:t> </a:t>
                </a:r>
                <a:r>
                  <a:rPr lang="sl-SI" altLang="en-US" dirty="0" err="1"/>
                  <a:t>points</a:t>
                </a:r>
                <a:r>
                  <a:rPr lang="sl-SI" altLang="en-US" dirty="0"/>
                  <a:t> </a:t>
                </a:r>
                <a:r>
                  <a:rPr lang="sl-SI" altLang="en-US" dirty="0" err="1"/>
                  <a:t>perpendicularly</a:t>
                </a:r>
                <a:r>
                  <a:rPr lang="sl-SI" altLang="en-US" dirty="0"/>
                  <a:t> </a:t>
                </a:r>
                <a:r>
                  <a:rPr lang="sl-SI" altLang="en-US" dirty="0" err="1"/>
                  <a:t>away</a:t>
                </a:r>
                <a:r>
                  <a:rPr lang="sl-SI" altLang="en-US" dirty="0"/>
                  <a:t> </a:t>
                </a:r>
                <a:r>
                  <a:rPr lang="sl-SI" altLang="en-US" dirty="0" err="1"/>
                  <a:t>from</a:t>
                </a:r>
                <a:r>
                  <a:rPr lang="sl-SI" altLang="en-US" dirty="0"/>
                  <a:t> </a:t>
                </a:r>
                <a:r>
                  <a:rPr lang="sl-SI" altLang="en-US" dirty="0" err="1"/>
                  <a:t>the</a:t>
                </a:r>
                <a:r>
                  <a:rPr lang="sl-SI" altLang="en-US" dirty="0"/>
                  <a:t> </a:t>
                </a:r>
                <a:r>
                  <a:rPr lang="sl-SI" altLang="en-US" dirty="0" err="1"/>
                  <a:t>interface</a:t>
                </a:r>
                <a:r>
                  <a:rPr lang="sl-SI" altLang="en-US" dirty="0"/>
                  <a:t>.</a:t>
                </a:r>
                <a:endParaRPr lang="sl-SI" altLang="en-US" noProof="1"/>
              </a:p>
            </p:txBody>
          </p:sp>
        </mc:Choice>
        <mc:Fallback xmlns="">
          <p:sp>
            <p:nvSpPr>
              <p:cNvPr id="23556" name="Rectangle 1"/>
              <p:cNvSpPr>
                <a:spLocks noRot="1" noChangeAspect="1" noMove="1" noResize="1" noEditPoints="1" noAdjustHandles="1" noChangeArrowheads="1" noChangeShapeType="1" noTextEdit="1"/>
              </p:cNvSpPr>
              <p:nvPr/>
            </p:nvSpPr>
            <p:spPr bwMode="auto">
              <a:xfrm>
                <a:off x="228600" y="4876800"/>
                <a:ext cx="8763000" cy="1631216"/>
              </a:xfrm>
              <a:prstGeom prst="rect">
                <a:avLst/>
              </a:prstGeom>
              <a:blipFill rotWithShape="1">
                <a:blip r:embed="rId3"/>
                <a:stretch>
                  <a:fillRect l="-765" t="-1493" r="-557" b="-59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dirty="0" smtClean="0"/>
              <a:t>Testing of industrial robot manipulators</a:t>
            </a:r>
          </a:p>
        </p:txBody>
      </p:sp>
      <p:sp>
        <p:nvSpPr>
          <p:cNvPr id="3" name="Rectangle 2"/>
          <p:cNvSpPr/>
          <p:nvPr/>
        </p:nvSpPr>
        <p:spPr>
          <a:xfrm>
            <a:off x="685800" y="1931988"/>
            <a:ext cx="7543800" cy="3478212"/>
          </a:xfrm>
          <a:prstGeom prst="rect">
            <a:avLst/>
          </a:prstGeom>
        </p:spPr>
        <p:txBody>
          <a:bodyPr>
            <a:spAutoFit/>
          </a:bodyPr>
          <a:lstStyle/>
          <a:p>
            <a:pPr>
              <a:defRPr/>
            </a:pPr>
            <a:r>
              <a:rPr lang="en-US" dirty="0"/>
              <a:t>The tests are performed during the robot acceptance phase or in various periods of robot usage in order to check the accuracy and repeatability of robot motions. In point-to-point robot tasks the following performance parameters are assessed according to the ISO 9283 standards:</a:t>
            </a:r>
          </a:p>
          <a:p>
            <a:pPr>
              <a:defRPr/>
            </a:pPr>
            <a:endParaRPr lang="en-US" dirty="0"/>
          </a:p>
          <a:p>
            <a:pPr marL="342900" indent="-342900">
              <a:buFont typeface="Arial" panose="020B0604020202020204" pitchFamily="34" charset="0"/>
              <a:buChar char="•"/>
              <a:defRPr/>
            </a:pPr>
            <a:r>
              <a:rPr lang="en-US" dirty="0"/>
              <a:t>pose accuracy and repeatability</a:t>
            </a:r>
          </a:p>
          <a:p>
            <a:pPr marL="342900" indent="-342900">
              <a:buFont typeface="Arial" panose="020B0604020202020204" pitchFamily="34" charset="0"/>
              <a:buChar char="•"/>
              <a:defRPr/>
            </a:pPr>
            <a:r>
              <a:rPr lang="en-US" dirty="0"/>
              <a:t>distance accuracy and repeatability</a:t>
            </a:r>
          </a:p>
          <a:p>
            <a:pPr marL="342900" indent="-342900">
              <a:buFont typeface="Arial" panose="020B0604020202020204" pitchFamily="34" charset="0"/>
              <a:buChar char="•"/>
              <a:defRPr/>
            </a:pPr>
            <a:r>
              <a:rPr lang="en-US" dirty="0"/>
              <a:t>drift of the pose accuracy and repeatability</a:t>
            </a:r>
          </a:p>
          <a:p>
            <a:pPr marL="342900" indent="-342900">
              <a:buFont typeface="Arial" panose="020B0604020202020204" pitchFamily="34" charset="0"/>
              <a:buChar char="•"/>
              <a:defRPr/>
            </a:pPr>
            <a:r>
              <a:rPr lang="en-US" dirty="0"/>
              <a:t>pose stabilization time</a:t>
            </a:r>
          </a:p>
          <a:p>
            <a:pPr marL="342900" indent="-342900">
              <a:buFont typeface="Arial" panose="020B0604020202020204" pitchFamily="34" charset="0"/>
              <a:buChar char="•"/>
              <a:defRPr/>
            </a:pPr>
            <a:r>
              <a:rPr lang="en-US" dirty="0"/>
              <a:t>pose overshoot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smtClean="0"/>
              <a:t/>
            </a:r>
            <a:br>
              <a:rPr lang="en-US" altLang="en-US" dirty="0" smtClean="0"/>
            </a:br>
            <a:r>
              <a:rPr lang="en-US" altLang="en-US" dirty="0" smtClean="0"/>
              <a:t>Measurements of accuracy</a:t>
            </a:r>
            <a:br>
              <a:rPr lang="en-US" altLang="en-US" dirty="0" smtClean="0"/>
            </a:br>
            <a:r>
              <a:rPr lang="en-US" altLang="en-US" dirty="0" smtClean="0"/>
              <a:t>and repeatability</a:t>
            </a:r>
          </a:p>
        </p:txBody>
      </p:sp>
      <p:sp>
        <p:nvSpPr>
          <p:cNvPr id="25603" name="Rectangle 1"/>
          <p:cNvSpPr>
            <a:spLocks noChangeArrowheads="1"/>
          </p:cNvSpPr>
          <p:nvPr/>
        </p:nvSpPr>
        <p:spPr bwMode="auto">
          <a:xfrm>
            <a:off x="609600" y="5257800"/>
            <a:ext cx="8001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a:t>The measurements must be performed in five points, located in a plane, which is placed diagonally inside a cube. The test must be executed with maximal load and maximal velocity. When testing accuracy and repeatability 30 cycles must be performed.</a:t>
            </a:r>
          </a:p>
        </p:txBody>
      </p:sp>
      <p:pic>
        <p:nvPicPr>
          <p:cNvPr id="2560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400" y="1676400"/>
            <a:ext cx="558800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1500188" y="260350"/>
            <a:ext cx="6959600" cy="865188"/>
          </a:xfrm>
          <a:prstGeom prst="rect">
            <a:avLst/>
          </a:prstGeom>
        </p:spPr>
        <p:txBody>
          <a:bodyPr/>
          <a:lstStyle/>
          <a:p>
            <a:pPr algn="ctr">
              <a:defRPr/>
            </a:pPr>
            <a:endParaRPr lang="en-US" sz="2400" kern="0" noProof="1">
              <a:solidFill>
                <a:srgbClr val="CC0000"/>
              </a:solidFill>
              <a:latin typeface="+mj-lt"/>
              <a:ea typeface="+mj-ea"/>
              <a:cs typeface="+mj-cs"/>
            </a:endParaRPr>
          </a:p>
        </p:txBody>
      </p:sp>
      <p:pic>
        <p:nvPicPr>
          <p:cNvPr id="2662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05000"/>
            <a:ext cx="6705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itle 1"/>
          <p:cNvSpPr>
            <a:spLocks noGrp="1"/>
          </p:cNvSpPr>
          <p:nvPr>
            <p:ph type="title"/>
          </p:nvPr>
        </p:nvSpPr>
        <p:spPr/>
        <p:txBody>
          <a:bodyPr/>
          <a:lstStyle/>
          <a:p>
            <a:pPr eaLnBrk="1" hangingPunct="1"/>
            <a:r>
              <a:rPr lang="en-US" altLang="en-US" dirty="0" smtClean="0"/>
              <a:t/>
            </a:r>
            <a:br>
              <a:rPr lang="en-US" altLang="en-US" dirty="0" smtClean="0"/>
            </a:br>
            <a:r>
              <a:rPr lang="en-US" altLang="en-US" dirty="0" smtClean="0"/>
              <a:t>Measurements of accuracy</a:t>
            </a:r>
            <a:br>
              <a:rPr lang="en-US" altLang="en-US" dirty="0" smtClean="0"/>
            </a:br>
            <a:r>
              <a:rPr lang="en-US" altLang="en-US" dirty="0" smtClean="0"/>
              <a:t>and repeatability</a:t>
            </a:r>
          </a:p>
        </p:txBody>
      </p:sp>
      <p:sp>
        <p:nvSpPr>
          <p:cNvPr id="26629" name="Rectangle 5"/>
          <p:cNvSpPr>
            <a:spLocks noChangeArrowheads="1"/>
          </p:cNvSpPr>
          <p:nvPr/>
        </p:nvSpPr>
        <p:spPr bwMode="auto">
          <a:xfrm>
            <a:off x="1066800" y="6000750"/>
            <a:ext cx="70104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Contactless optical measuring methods are recommended.</a:t>
            </a:r>
            <a:endParaRPr lang="en-US"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2150" y="1381125"/>
            <a:ext cx="5353050" cy="3648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1" name="Rectangle 2"/>
          <p:cNvSpPr>
            <a:spLocks noGrp="1" noChangeArrowheads="1"/>
          </p:cNvSpPr>
          <p:nvPr>
            <p:ph type="title"/>
          </p:nvPr>
        </p:nvSpPr>
        <p:spPr/>
        <p:txBody>
          <a:bodyPr/>
          <a:lstStyle/>
          <a:p>
            <a:pPr eaLnBrk="1" hangingPunct="1"/>
            <a:r>
              <a:rPr lang="en-US" altLang="en-US" dirty="0" smtClean="0"/>
              <a:t/>
            </a:r>
            <a:br>
              <a:rPr lang="en-US" altLang="en-US" dirty="0" smtClean="0"/>
            </a:br>
            <a:r>
              <a:rPr lang="en-US" altLang="en-US" dirty="0" smtClean="0"/>
              <a:t>Measurements of accuracy</a:t>
            </a:r>
            <a:br>
              <a:rPr lang="en-US" altLang="en-US" dirty="0" smtClean="0"/>
            </a:br>
            <a:r>
              <a:rPr lang="en-US" altLang="en-US" dirty="0" smtClean="0"/>
              <a:t>and repeatability</a:t>
            </a:r>
          </a:p>
        </p:txBody>
      </p:sp>
      <p:sp>
        <p:nvSpPr>
          <p:cNvPr id="27652" name="Rectangle 1"/>
          <p:cNvSpPr>
            <a:spLocks noChangeArrowheads="1"/>
          </p:cNvSpPr>
          <p:nvPr/>
        </p:nvSpPr>
        <p:spPr bwMode="auto">
          <a:xfrm>
            <a:off x="533400" y="4953000"/>
            <a:ext cx="8001000"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20000"/>
              </a:spcBef>
            </a:pPr>
            <a:r>
              <a:rPr lang="en-US" altLang="en-US" dirty="0" smtClean="0"/>
              <a:t>The reasons for deviations between the command (desired) and attained (actual) pose are: errors caused by the control algorithm, coordinate transformation errors, differences between dimensions of robot and its model, mechanical faults (e.g. hysteresis or friction) and external influences (e.g. temperature).</a:t>
            </a:r>
            <a:endParaRPr lang="en-US" altLang="en-US" sz="1600" dirty="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dirty="0" smtClean="0"/>
              <a:t/>
            </a:r>
            <a:br>
              <a:rPr lang="en-US" altLang="en-US" dirty="0" smtClean="0"/>
            </a:br>
            <a:r>
              <a:rPr lang="en-US" altLang="en-US" dirty="0" smtClean="0"/>
              <a:t>Measurements of accuracy </a:t>
            </a:r>
            <a:br>
              <a:rPr lang="en-US" altLang="en-US" dirty="0" smtClean="0"/>
            </a:br>
            <a:r>
              <a:rPr lang="en-US" altLang="en-US" dirty="0" smtClean="0"/>
              <a:t>and repeatability</a:t>
            </a:r>
          </a:p>
        </p:txBody>
      </p:sp>
      <mc:AlternateContent xmlns:mc="http://schemas.openxmlformats.org/markup-compatibility/2006" xmlns:a14="http://schemas.microsoft.com/office/drawing/2010/main">
        <mc:Choice Requires="a14">
          <p:sp>
            <p:nvSpPr>
              <p:cNvPr id="28675" name="Rectangle 5"/>
              <p:cNvSpPr>
                <a:spLocks noChangeArrowheads="1"/>
              </p:cNvSpPr>
              <p:nvPr/>
            </p:nvSpPr>
            <p:spPr bwMode="auto">
              <a:xfrm>
                <a:off x="457200" y="5486400"/>
                <a:ext cx="8077200" cy="70167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The standard defines the course of measurements. The robot starts from point </a:t>
                </a:r>
                <a14:m>
                  <m:oMath xmlns:m="http://schemas.openxmlformats.org/officeDocument/2006/math">
                    <m:r>
                      <a:rPr lang="en-US" altLang="en-US" i="1" smtClean="0">
                        <a:latin typeface="Cambria Math"/>
                      </a:rPr>
                      <m:t>𝑃</m:t>
                    </m:r>
                    <m:r>
                      <a:rPr lang="en-US" altLang="en-US" i="1" baseline="-25000">
                        <a:latin typeface="Cambria Math"/>
                      </a:rPr>
                      <m:t>1</m:t>
                    </m:r>
                  </m:oMath>
                </a14:m>
                <a:r>
                  <a:rPr lang="en-US" altLang="en-US" dirty="0"/>
                  <a:t>. Each point is always reached from the same direction.</a:t>
                </a:r>
              </a:p>
            </p:txBody>
          </p:sp>
        </mc:Choice>
        <mc:Fallback xmlns="">
          <p:sp>
            <p:nvSpPr>
              <p:cNvPr id="28675" name="Rectangle 5"/>
              <p:cNvSpPr>
                <a:spLocks noRot="1" noChangeAspect="1" noMove="1" noResize="1" noEditPoints="1" noAdjustHandles="1" noChangeArrowheads="1" noChangeShapeType="1" noTextEdit="1"/>
              </p:cNvSpPr>
              <p:nvPr/>
            </p:nvSpPr>
            <p:spPr bwMode="auto">
              <a:xfrm>
                <a:off x="457200" y="5486400"/>
                <a:ext cx="8077200" cy="701675"/>
              </a:xfrm>
              <a:prstGeom prst="rect">
                <a:avLst/>
              </a:prstGeom>
              <a:blipFill rotWithShape="1">
                <a:blip r:embed="rId2"/>
                <a:stretch>
                  <a:fillRect l="-755" t="-3478" b="-1652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2867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5000"/>
            <a:ext cx="5029200" cy="322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133600"/>
            <a:ext cx="345757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dirty="0" smtClean="0"/>
              <a:t>Position accuracy</a:t>
            </a:r>
          </a:p>
        </p:txBody>
      </p:sp>
      <mc:AlternateContent xmlns:mc="http://schemas.openxmlformats.org/markup-compatibility/2006" xmlns:a14="http://schemas.microsoft.com/office/drawing/2010/main">
        <mc:Choice Requires="a14">
          <p:sp>
            <p:nvSpPr>
              <p:cNvPr id="29699" name="Rectangle 5"/>
              <p:cNvSpPr>
                <a:spLocks noChangeArrowheads="1"/>
              </p:cNvSpPr>
              <p:nvPr/>
            </p:nvSpPr>
            <p:spPr bwMode="auto">
              <a:xfrm>
                <a:off x="381000" y="5486400"/>
                <a:ext cx="7732713" cy="101566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Position</a:t>
                </a:r>
                <a:r>
                  <a:rPr lang="en-US" altLang="en-US" dirty="0"/>
                  <a:t> accuracy is determined by the distance between the command position </a:t>
                </a:r>
                <a14:m>
                  <m:oMath xmlns:m="http://schemas.openxmlformats.org/officeDocument/2006/math">
                    <m:r>
                      <a:rPr lang="en-US" altLang="en-US" i="1" smtClean="0">
                        <a:latin typeface="Cambria Math"/>
                      </a:rPr>
                      <m:t>𝑂</m:t>
                    </m:r>
                    <m:r>
                      <a:rPr lang="en-US" altLang="en-US" i="1" baseline="-25000">
                        <a:latin typeface="Cambria Math"/>
                      </a:rPr>
                      <m:t>𝐶</m:t>
                    </m:r>
                  </m:oMath>
                </a14:m>
                <a:r>
                  <a:rPr lang="en-US" altLang="en-US" dirty="0"/>
                  <a:t> </a:t>
                </a:r>
                <a14:m>
                  <m:oMath xmlns:m="http://schemas.openxmlformats.org/officeDocument/2006/math">
                    <m:r>
                      <a:rPr lang="en-US" altLang="en-US" i="1" smtClean="0">
                        <a:latin typeface="Cambria Math"/>
                      </a:rPr>
                      <m:t>(</m:t>
                    </m:r>
                    <m:r>
                      <a:rPr lang="en-US" altLang="en-US" i="1" smtClean="0">
                        <a:latin typeface="Cambria Math"/>
                      </a:rPr>
                      <m:t>𝑥𝐶</m:t>
                    </m:r>
                    <m:r>
                      <a:rPr lang="en-US" altLang="en-US" i="1" smtClean="0">
                        <a:latin typeface="Cambria Math"/>
                      </a:rPr>
                      <m:t>, </m:t>
                    </m:r>
                    <m:r>
                      <a:rPr lang="en-US" altLang="en-US" i="1" smtClean="0">
                        <a:latin typeface="Cambria Math"/>
                      </a:rPr>
                      <m:t>𝑦𝐶</m:t>
                    </m:r>
                    <m:r>
                      <a:rPr lang="en-US" altLang="en-US" i="1" smtClean="0">
                        <a:latin typeface="Cambria Math"/>
                      </a:rPr>
                      <m:t>, </m:t>
                    </m:r>
                    <m:r>
                      <a:rPr lang="en-US" altLang="en-US" i="1" smtClean="0">
                        <a:latin typeface="Cambria Math"/>
                      </a:rPr>
                      <m:t>𝑧𝐶</m:t>
                    </m:r>
                    <m:r>
                      <a:rPr lang="en-US" altLang="en-US" i="1" smtClean="0">
                        <a:latin typeface="Cambria Math"/>
                      </a:rPr>
                      <m:t>)</m:t>
                    </m:r>
                  </m:oMath>
                </a14:m>
                <a:r>
                  <a:rPr lang="en-US" altLang="en-US" dirty="0" smtClean="0"/>
                  <a:t> </a:t>
                </a:r>
                <a:r>
                  <a:rPr lang="en-US" altLang="en-US" dirty="0"/>
                  <a:t>and the </a:t>
                </a:r>
                <a:r>
                  <a:rPr lang="en-US" altLang="en-US" dirty="0" err="1"/>
                  <a:t>barymeter</a:t>
                </a:r>
                <a:r>
                  <a:rPr lang="en-US" altLang="en-US" dirty="0"/>
                  <a:t> of the cluster of attained positions </a:t>
                </a:r>
                <a14:m>
                  <m:oMath xmlns:m="http://schemas.openxmlformats.org/officeDocument/2006/math">
                    <m:r>
                      <a:rPr lang="en-US" altLang="en-US" i="1" smtClean="0">
                        <a:latin typeface="Cambria Math"/>
                      </a:rPr>
                      <m:t>𝐺</m:t>
                    </m:r>
                  </m:oMath>
                </a14:m>
                <a:r>
                  <a:rPr lang="en-US" altLang="en-US" dirty="0"/>
                  <a:t> </a:t>
                </a:r>
                <a14:m>
                  <m:oMath xmlns:m="http://schemas.openxmlformats.org/officeDocument/2006/math">
                    <m:r>
                      <a:rPr lang="en-US" altLang="en-US" i="1" smtClean="0">
                        <a:latin typeface="Cambria Math"/>
                      </a:rPr>
                      <m:t>(</m:t>
                    </m:r>
                    <m:bar>
                      <m:barPr>
                        <m:pos m:val="top"/>
                        <m:ctrlPr>
                          <a:rPr lang="en-US" altLang="en-US" i="1" smtClean="0">
                            <a:latin typeface="Cambria Math"/>
                          </a:rPr>
                        </m:ctrlPr>
                      </m:barPr>
                      <m:e>
                        <m:r>
                          <a:rPr lang="en-US" altLang="en-US" b="0" i="1" smtClean="0">
                            <a:latin typeface="Cambria Math"/>
                          </a:rPr>
                          <m:t>𝑥</m:t>
                        </m:r>
                      </m:e>
                    </m:bar>
                    <m:r>
                      <a:rPr lang="en-US" altLang="en-US" b="0" i="1" smtClean="0">
                        <a:latin typeface="Cambria Math"/>
                      </a:rPr>
                      <m:t>, </m:t>
                    </m:r>
                    <m:bar>
                      <m:barPr>
                        <m:pos m:val="top"/>
                        <m:ctrlPr>
                          <a:rPr lang="en-US" altLang="en-US" i="1" smtClean="0">
                            <a:latin typeface="Cambria Math"/>
                          </a:rPr>
                        </m:ctrlPr>
                      </m:barPr>
                      <m:e>
                        <m:r>
                          <a:rPr lang="en-US" altLang="en-US" b="0" i="1" smtClean="0">
                            <a:latin typeface="Cambria Math"/>
                          </a:rPr>
                          <m:t>𝑦</m:t>
                        </m:r>
                      </m:e>
                    </m:bar>
                    <m:r>
                      <a:rPr lang="en-US" altLang="en-US" b="0" i="1" smtClean="0">
                        <a:latin typeface="Cambria Math"/>
                      </a:rPr>
                      <m:t>,</m:t>
                    </m:r>
                    <m:r>
                      <a:rPr lang="en-US" altLang="en-US" i="1" smtClean="0">
                        <a:latin typeface="Cambria Math"/>
                      </a:rPr>
                      <m:t> </m:t>
                    </m:r>
                    <m:bar>
                      <m:barPr>
                        <m:pos m:val="top"/>
                        <m:ctrlPr>
                          <a:rPr lang="en-US" altLang="en-US" i="1" smtClean="0">
                            <a:latin typeface="Cambria Math"/>
                          </a:rPr>
                        </m:ctrlPr>
                      </m:barPr>
                      <m:e>
                        <m:r>
                          <a:rPr lang="en-US" altLang="en-US" b="0" i="1" smtClean="0">
                            <a:latin typeface="Cambria Math"/>
                          </a:rPr>
                          <m:t>𝑧</m:t>
                        </m:r>
                      </m:e>
                    </m:bar>
                    <m:r>
                      <a:rPr lang="en-US" altLang="en-US" i="1" smtClean="0">
                        <a:latin typeface="Cambria Math"/>
                      </a:rPr>
                      <m:t>)</m:t>
                    </m:r>
                  </m:oMath>
                </a14:m>
                <a:r>
                  <a:rPr lang="en-US" altLang="en-US" dirty="0" smtClean="0"/>
                  <a:t>.</a:t>
                </a:r>
                <a:endParaRPr lang="en-US" altLang="en-US" dirty="0"/>
              </a:p>
            </p:txBody>
          </p:sp>
        </mc:Choice>
        <mc:Fallback xmlns="">
          <p:sp>
            <p:nvSpPr>
              <p:cNvPr id="29699" name="Rectangle 5"/>
              <p:cNvSpPr>
                <a:spLocks noRot="1" noChangeAspect="1" noMove="1" noResize="1" noEditPoints="1" noAdjustHandles="1" noChangeArrowheads="1" noChangeShapeType="1" noTextEdit="1"/>
              </p:cNvSpPr>
              <p:nvPr/>
            </p:nvSpPr>
            <p:spPr bwMode="auto">
              <a:xfrm>
                <a:off x="381000" y="5486400"/>
                <a:ext cx="7732713" cy="1015663"/>
              </a:xfrm>
              <a:prstGeom prst="rect">
                <a:avLst/>
              </a:prstGeom>
              <a:blipFill rotWithShape="1">
                <a:blip r:embed="rId2"/>
                <a:stretch>
                  <a:fillRect l="-868" t="-2395" r="-79" b="-1018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2970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24025"/>
            <a:ext cx="6324600" cy="345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70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2438400"/>
            <a:ext cx="4279900" cy="61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dirty="0" smtClean="0"/>
              <a:t>Drift of position accuracy</a:t>
            </a:r>
          </a:p>
        </p:txBody>
      </p:sp>
      <mc:AlternateContent xmlns:mc="http://schemas.openxmlformats.org/markup-compatibility/2006" xmlns:a14="http://schemas.microsoft.com/office/drawing/2010/main">
        <mc:Choice Requires="a14">
          <p:sp>
            <p:nvSpPr>
              <p:cNvPr id="30723" name="Rectangle 5"/>
              <p:cNvSpPr>
                <a:spLocks noChangeArrowheads="1"/>
              </p:cNvSpPr>
              <p:nvPr/>
            </p:nvSpPr>
            <p:spPr bwMode="auto">
              <a:xfrm>
                <a:off x="381000" y="5695950"/>
                <a:ext cx="8153400" cy="40005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en-US" altLang="en-US" dirty="0" smtClean="0"/>
                  <a:t>The robot is cyclically displaced between points </a:t>
                </a:r>
                <a14:m>
                  <m:oMath xmlns:m="http://schemas.openxmlformats.org/officeDocument/2006/math">
                    <m:r>
                      <a:rPr lang="en-US" altLang="en-US" i="1" smtClean="0">
                        <a:latin typeface="Cambria Math"/>
                      </a:rPr>
                      <m:t>𝑃</m:t>
                    </m:r>
                    <m:r>
                      <a:rPr lang="en-US" altLang="en-US" i="1" baseline="-25000">
                        <a:latin typeface="Cambria Math"/>
                      </a:rPr>
                      <m:t>4</m:t>
                    </m:r>
                  </m:oMath>
                </a14:m>
                <a:r>
                  <a:rPr lang="en-US" altLang="en-US" dirty="0"/>
                  <a:t> and </a:t>
                </a:r>
                <a14:m>
                  <m:oMath xmlns:m="http://schemas.openxmlformats.org/officeDocument/2006/math">
                    <m:r>
                      <a:rPr lang="en-US" altLang="en-US" i="1" smtClean="0">
                        <a:latin typeface="Cambria Math"/>
                      </a:rPr>
                      <m:t>𝑃</m:t>
                    </m:r>
                    <m:r>
                      <a:rPr lang="en-US" altLang="en-US" i="1" baseline="-25000">
                        <a:latin typeface="Cambria Math"/>
                      </a:rPr>
                      <m:t>2</m:t>
                    </m:r>
                  </m:oMath>
                </a14:m>
                <a:r>
                  <a:rPr lang="en-US" altLang="en-US" dirty="0"/>
                  <a:t> for 8 hours.</a:t>
                </a:r>
              </a:p>
            </p:txBody>
          </p:sp>
        </mc:Choice>
        <mc:Fallback xmlns="">
          <p:sp>
            <p:nvSpPr>
              <p:cNvPr id="30723" name="Rectangle 5"/>
              <p:cNvSpPr>
                <a:spLocks noRot="1" noChangeAspect="1" noMove="1" noResize="1" noEditPoints="1" noAdjustHandles="1" noChangeArrowheads="1" noChangeShapeType="1" noTextEdit="1"/>
              </p:cNvSpPr>
              <p:nvPr/>
            </p:nvSpPr>
            <p:spPr bwMode="auto">
              <a:xfrm>
                <a:off x="381000" y="5695950"/>
                <a:ext cx="8153400" cy="400050"/>
              </a:xfrm>
              <a:prstGeom prst="rect">
                <a:avLst/>
              </a:prstGeom>
              <a:blipFill rotWithShape="1">
                <a:blip r:embed="rId2"/>
                <a:stretch>
                  <a:fillRect l="-823" t="-6061" b="-2727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3072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24025"/>
            <a:ext cx="6324600" cy="345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2438400"/>
            <a:ext cx="4279900" cy="61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3214688"/>
            <a:ext cx="3505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Načrt po meri">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robolab4</Template>
  <TotalTime>853</TotalTime>
  <Words>571</Words>
  <Application>Microsoft Office PowerPoint</Application>
  <PresentationFormat>On-screen Show (4:3)</PresentationFormat>
  <Paragraphs>41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1_Načrt po meri</vt:lpstr>
      <vt:lpstr>STANDARDS IN ROBOTICS</vt:lpstr>
      <vt:lpstr>Coordinate frames of robot manipulator</vt:lpstr>
      <vt:lpstr>Testing of industrial robot manipulators</vt:lpstr>
      <vt:lpstr> Measurements of accuracy and repeatability</vt:lpstr>
      <vt:lpstr> Measurements of accuracy and repeatability</vt:lpstr>
      <vt:lpstr> Measurements of accuracy and repeatability</vt:lpstr>
      <vt:lpstr> Measurements of accuracy  and repeatability</vt:lpstr>
      <vt:lpstr>Position accuracy</vt:lpstr>
      <vt:lpstr>Drift of position accuracy</vt:lpstr>
      <vt:lpstr>Orientation accuracy (about z axis)</vt:lpstr>
      <vt:lpstr>Position repeatability</vt:lpstr>
      <vt:lpstr>Drift of position repeatability</vt:lpstr>
      <vt:lpstr>Orientation repeatability (about z axis)</vt:lpstr>
      <vt:lpstr>Distance accuracy and repeatability</vt:lpstr>
      <vt:lpstr>Position stabilization time</vt:lpstr>
      <vt:lpstr>Overshoot</vt:lpstr>
    </vt:vector>
  </TitlesOfParts>
  <Company>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gregorijk</dc:creator>
  <cp:lastModifiedBy>Matjaz Mihelj</cp:lastModifiedBy>
  <cp:revision>156</cp:revision>
  <dcterms:created xsi:type="dcterms:W3CDTF">2003-10-30T08:08:22Z</dcterms:created>
  <dcterms:modified xsi:type="dcterms:W3CDTF">2014-06-02T08:01:45Z</dcterms:modified>
</cp:coreProperties>
</file>