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64" r:id="rId1"/>
  </p:sldMasterIdLst>
  <p:sldIdLst>
    <p:sldId id="258" r:id="rId2"/>
    <p:sldId id="257" r:id="rId3"/>
    <p:sldId id="260" r:id="rId4"/>
    <p:sldId id="261" r:id="rId5"/>
    <p:sldId id="263" r:id="rId6"/>
    <p:sldId id="264" r:id="rId7"/>
    <p:sldId id="285" r:id="rId8"/>
    <p:sldId id="286" r:id="rId9"/>
    <p:sldId id="265" r:id="rId10"/>
    <p:sldId id="267" r:id="rId11"/>
    <p:sldId id="268" r:id="rId12"/>
    <p:sldId id="269" r:id="rId13"/>
    <p:sldId id="270" r:id="rId14"/>
    <p:sldId id="271" r:id="rId15"/>
    <p:sldId id="272" r:id="rId16"/>
    <p:sldId id="273" r:id="rId17"/>
    <p:sldId id="274" r:id="rId18"/>
    <p:sldId id="275" r:id="rId19"/>
    <p:sldId id="277" r:id="rId20"/>
    <p:sldId id="278" r:id="rId21"/>
    <p:sldId id="279" r:id="rId22"/>
    <p:sldId id="280" r:id="rId23"/>
    <p:sldId id="282" r:id="rId24"/>
    <p:sldId id="284" r:id="rId25"/>
    <p:sldId id="283" r:id="rId26"/>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6600"/>
    <a:srgbClr val="3333CC"/>
    <a:srgbClr val="2929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664" autoAdjust="0"/>
  </p:normalViewPr>
  <p:slideViewPr>
    <p:cSldViewPr>
      <p:cViewPr varScale="1">
        <p:scale>
          <a:sx n="128" d="100"/>
          <a:sy n="128" d="100"/>
        </p:scale>
        <p:origin x="-1368"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Naslovni diapozitiv">
    <p:bg>
      <p:bgPr>
        <a:solidFill>
          <a:srgbClr val="FA961E"/>
        </a:solidFill>
        <a:effectLst/>
      </p:bgPr>
    </p:bg>
    <p:spTree>
      <p:nvGrpSpPr>
        <p:cNvPr id="1" name=""/>
        <p:cNvGrpSpPr/>
        <p:nvPr/>
      </p:nvGrpSpPr>
      <p:grpSpPr>
        <a:xfrm>
          <a:off x="0" y="0"/>
          <a:ext cx="0" cy="0"/>
          <a:chOff x="0" y="0"/>
          <a:chExt cx="0" cy="0"/>
        </a:xfrm>
      </p:grpSpPr>
      <p:pic>
        <p:nvPicPr>
          <p:cNvPr id="6" name="Picture 4" descr="C:\Users\Vlado\Documents\robolab\2\Spirala_COL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9651" r="34224" b="26430"/>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Vlado\Documents\robolab\2\RoboLab_bel.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7802"/>
          <a:stretch/>
        </p:blipFill>
        <p:spPr bwMode="auto">
          <a:xfrm>
            <a:off x="7316061" y="0"/>
            <a:ext cx="910957" cy="1194891"/>
          </a:xfrm>
          <a:prstGeom prst="rect">
            <a:avLst/>
          </a:prstGeom>
          <a:noFill/>
          <a:extLst>
            <a:ext uri="{909E8E84-426E-40DD-AFC4-6F175D3DCCD1}">
              <a14:hiddenFill xmlns:a14="http://schemas.microsoft.com/office/drawing/2010/main">
                <a:solidFill>
                  <a:srgbClr val="FFFFFF"/>
                </a:solidFill>
              </a14:hiddenFill>
            </a:ext>
          </a:extLst>
        </p:spPr>
      </p:pic>
      <p:sp>
        <p:nvSpPr>
          <p:cNvPr id="7" name="Naslov 1"/>
          <p:cNvSpPr>
            <a:spLocks noGrp="1"/>
          </p:cNvSpPr>
          <p:nvPr>
            <p:ph type="ctrTitle"/>
          </p:nvPr>
        </p:nvSpPr>
        <p:spPr>
          <a:xfrm>
            <a:off x="832048" y="2247007"/>
            <a:ext cx="7772400" cy="1470025"/>
          </a:xfrm>
        </p:spPr>
        <p:txBody>
          <a:bodyPr>
            <a:normAutofit/>
          </a:bodyPr>
          <a:lstStyle/>
          <a:p>
            <a:pPr algn="l"/>
            <a:r>
              <a:rPr lang="en-US" sz="3000" b="1" spc="40" smtClean="0">
                <a:latin typeface="Arial" pitchFamily="34" charset="0"/>
                <a:cs typeface="Arial" pitchFamily="34" charset="0"/>
              </a:rPr>
              <a:t>Click to edit Master title style</a:t>
            </a:r>
            <a:endParaRPr lang="sl-SI" sz="3000" b="1" spc="40" dirty="0">
              <a:latin typeface="Arial" pitchFamily="34" charset="0"/>
              <a:ea typeface="Adobe Ming Std L" pitchFamily="18" charset="-128"/>
              <a:cs typeface="Arial" pitchFamily="34" charset="0"/>
            </a:endParaRPr>
          </a:p>
        </p:txBody>
      </p:sp>
      <p:sp>
        <p:nvSpPr>
          <p:cNvPr id="8" name="Podnaslov 2"/>
          <p:cNvSpPr>
            <a:spLocks noGrp="1"/>
          </p:cNvSpPr>
          <p:nvPr>
            <p:ph type="subTitle" idx="1"/>
          </p:nvPr>
        </p:nvSpPr>
        <p:spPr>
          <a:xfrm>
            <a:off x="907504" y="4437112"/>
            <a:ext cx="6400800" cy="1752600"/>
          </a:xfrm>
        </p:spPr>
        <p:txBody>
          <a:bodyPr>
            <a:normAutofit/>
          </a:bodyPr>
          <a:lstStyle>
            <a:lvl1pPr marL="0" indent="0">
              <a:buNone/>
              <a:defRPr/>
            </a:lvl1pPr>
          </a:lstStyle>
          <a:p>
            <a:pPr algn="l"/>
            <a:r>
              <a:rPr lang="en-US" sz="1500" spc="30" smtClean="0">
                <a:solidFill>
                  <a:schemeClr val="tx1"/>
                </a:solidFill>
                <a:latin typeface="Arial" pitchFamily="34" charset="0"/>
                <a:cs typeface="Arial" pitchFamily="34" charset="0"/>
              </a:rPr>
              <a:t>Click to edit Master subtitle style</a:t>
            </a:r>
            <a:endParaRPr lang="sl-SI" sz="1500" spc="30" dirty="0">
              <a:solidFill>
                <a:schemeClr val="tx1"/>
              </a:solidFill>
              <a:latin typeface="Arial" pitchFamily="34" charset="0"/>
              <a:cs typeface="Arial" pitchFamily="34" charset="0"/>
            </a:endParaRPr>
          </a:p>
        </p:txBody>
      </p:sp>
      <p:cxnSp>
        <p:nvCxnSpPr>
          <p:cNvPr id="9" name="Raven povezovalnik 8"/>
          <p:cNvCxnSpPr/>
          <p:nvPr/>
        </p:nvCxnSpPr>
        <p:spPr>
          <a:xfrm>
            <a:off x="899592" y="1556792"/>
            <a:ext cx="734481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Raven povezovalnik 9"/>
          <p:cNvCxnSpPr/>
          <p:nvPr/>
        </p:nvCxnSpPr>
        <p:spPr>
          <a:xfrm>
            <a:off x="899592" y="4365104"/>
            <a:ext cx="734481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spTree>
    <p:extLst>
      <p:ext uri="{BB962C8B-B14F-4D97-AF65-F5344CB8AC3E}">
        <p14:creationId xmlns:p14="http://schemas.microsoft.com/office/powerpoint/2010/main" val="402535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Dve vsebini">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0" y="-25"/>
            <a:ext cx="9144000" cy="909663"/>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9" name="Picture 2" descr="C:\Users\Vlado\Documents\robolab\2\Spirala_CB_20x50.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9593" r="28927" b="41835"/>
          <a:stretch/>
        </p:blipFill>
        <p:spPr bwMode="auto">
          <a:xfrm>
            <a:off x="6084168" y="0"/>
            <a:ext cx="3059832" cy="909638"/>
          </a:xfrm>
          <a:prstGeom prst="rect">
            <a:avLst/>
          </a:prstGeom>
          <a:noFill/>
          <a:extLst>
            <a:ext uri="{909E8E84-426E-40DD-AFC4-6F175D3DCCD1}">
              <a14:hiddenFill xmlns:a14="http://schemas.microsoft.com/office/drawing/2010/main">
                <a:solidFill>
                  <a:srgbClr val="FFFFFF"/>
                </a:solidFill>
              </a14:hiddenFill>
            </a:ext>
          </a:extLst>
        </p:spPr>
      </p:pic>
      <p:sp>
        <p:nvSpPr>
          <p:cNvPr id="10" name="Ograda vsebine 2"/>
          <p:cNvSpPr>
            <a:spLocks noGrp="1"/>
          </p:cNvSpPr>
          <p:nvPr>
            <p:ph sz="half" idx="1" hasCustomPrompt="1"/>
          </p:nvPr>
        </p:nvSpPr>
        <p:spPr>
          <a:xfrm>
            <a:off x="792000" y="1800000"/>
            <a:ext cx="3420000" cy="4500000"/>
          </a:xfrm>
        </p:spPr>
        <p:txBody>
          <a:bodyPr/>
          <a:lstStyle>
            <a:lvl1pPr>
              <a:defRPr sz="1800"/>
            </a:lvl1pPr>
            <a:lvl2pPr>
              <a:defRPr sz="1600"/>
            </a:lvl2pPr>
            <a:lvl3pPr>
              <a:defRPr sz="1400"/>
            </a:lvl3pPr>
            <a:lvl4pPr>
              <a:defRPr sz="1200"/>
            </a:lvl4pPr>
            <a:lvl5pPr>
              <a:defRPr sz="1800"/>
            </a:lvl5pPr>
            <a:lvl6pPr>
              <a:defRPr sz="1800"/>
            </a:lvl6pPr>
            <a:lvl7pPr>
              <a:defRPr sz="1800"/>
            </a:lvl7pPr>
            <a:lvl8pPr>
              <a:defRPr sz="1800"/>
            </a:lvl8pPr>
            <a:lvl9pPr>
              <a:defRPr sz="1800"/>
            </a:lvl9pPr>
          </a:lstStyle>
          <a:p>
            <a:pPr lvl="0"/>
            <a:r>
              <a:rPr lang="sl-SI" dirty="0" smtClean="0"/>
              <a:t>Uredite sloge besedila matrice</a:t>
            </a:r>
          </a:p>
          <a:p>
            <a:pPr lvl="1"/>
            <a:r>
              <a:rPr lang="sl-SI" dirty="0" smtClean="0"/>
              <a:t>Druga raven</a:t>
            </a:r>
          </a:p>
          <a:p>
            <a:pPr lvl="2"/>
            <a:r>
              <a:rPr lang="sl-SI" dirty="0" smtClean="0"/>
              <a:t>Tretja raven</a:t>
            </a:r>
          </a:p>
        </p:txBody>
      </p:sp>
      <p:sp>
        <p:nvSpPr>
          <p:cNvPr id="11" name="Ograda vsebine 3"/>
          <p:cNvSpPr>
            <a:spLocks noGrp="1"/>
          </p:cNvSpPr>
          <p:nvPr>
            <p:ph sz="half" idx="2" hasCustomPrompt="1"/>
          </p:nvPr>
        </p:nvSpPr>
        <p:spPr>
          <a:xfrm>
            <a:off x="4572000" y="1800000"/>
            <a:ext cx="3420000" cy="4500000"/>
          </a:xfrm>
        </p:spPr>
        <p:txBody>
          <a:bodyPr/>
          <a:lstStyle>
            <a:lvl1pPr>
              <a:defRPr sz="1800"/>
            </a:lvl1pPr>
            <a:lvl2pPr>
              <a:defRPr sz="1600"/>
            </a:lvl2pPr>
            <a:lvl3pPr>
              <a:defRPr sz="1400"/>
            </a:lvl3pPr>
            <a:lvl4pPr>
              <a:defRPr sz="1800"/>
            </a:lvl4pPr>
            <a:lvl5pPr>
              <a:defRPr sz="1800"/>
            </a:lvl5pPr>
            <a:lvl6pPr>
              <a:defRPr sz="1800"/>
            </a:lvl6pPr>
            <a:lvl7pPr>
              <a:defRPr sz="1800"/>
            </a:lvl7pPr>
            <a:lvl8pPr>
              <a:defRPr sz="1800"/>
            </a:lvl8pPr>
            <a:lvl9pPr>
              <a:defRPr sz="1800"/>
            </a:lvl9pPr>
          </a:lstStyle>
          <a:p>
            <a:pPr lvl="0"/>
            <a:r>
              <a:rPr lang="sl-SI" dirty="0" smtClean="0"/>
              <a:t>Uredite sloge besedila matrice</a:t>
            </a:r>
          </a:p>
          <a:p>
            <a:pPr lvl="1"/>
            <a:r>
              <a:rPr lang="sl-SI" dirty="0" smtClean="0"/>
              <a:t>Druga raven</a:t>
            </a:r>
          </a:p>
          <a:p>
            <a:pPr lvl="2"/>
            <a:r>
              <a:rPr lang="sl-SI" dirty="0" smtClean="0"/>
              <a:t>Tretja raven</a:t>
            </a: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13"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
        <p:nvSpPr>
          <p:cNvPr id="12"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6582226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amo naslov">
    <p:bg>
      <p:bgPr>
        <a:solidFill>
          <a:srgbClr val="FA961E"/>
        </a:solidFill>
        <a:effectLst/>
      </p:bgPr>
    </p:bg>
    <p:spTree>
      <p:nvGrpSpPr>
        <p:cNvPr id="1" name=""/>
        <p:cNvGrpSpPr/>
        <p:nvPr/>
      </p:nvGrpSpPr>
      <p:grpSpPr>
        <a:xfrm>
          <a:off x="0" y="0"/>
          <a:ext cx="0" cy="0"/>
          <a:chOff x="0" y="0"/>
          <a:chExt cx="0" cy="0"/>
        </a:xfrm>
      </p:grpSpPr>
      <p:pic>
        <p:nvPicPr>
          <p:cNvPr id="6" name="Picture 4" descr="C:\Users\Vlado\Documents\robolab\2\Spirala_COL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9651" r="34224" b="26430"/>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8" name="Picture 2" descr="C:\Users\Vlado\Documents\robolab\2\RoboLab_bel.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802"/>
          <a:stretch/>
        </p:blipFill>
        <p:spPr bwMode="auto">
          <a:xfrm>
            <a:off x="7316061" y="0"/>
            <a:ext cx="910957" cy="1194891"/>
          </a:xfrm>
          <a:prstGeom prst="rect">
            <a:avLst/>
          </a:prstGeom>
          <a:noFill/>
          <a:extLst>
            <a:ext uri="{909E8E84-426E-40DD-AFC4-6F175D3DCCD1}">
              <a14:hiddenFill xmlns:a14="http://schemas.microsoft.com/office/drawing/2010/main">
                <a:solidFill>
                  <a:srgbClr val="FFFFFF"/>
                </a:solidFill>
              </a14:hiddenFill>
            </a:ext>
          </a:extLst>
        </p:spPr>
      </p:pic>
      <p:sp>
        <p:nvSpPr>
          <p:cNvPr id="7"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33013869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Samo naslov">
    <p:bg>
      <p:bgPr>
        <a:solidFill>
          <a:srgbClr val="E2E2E2"/>
        </a:solidFill>
        <a:effectLst/>
      </p:bgPr>
    </p:bg>
    <p:spTree>
      <p:nvGrpSpPr>
        <p:cNvPr id="1" name=""/>
        <p:cNvGrpSpPr/>
        <p:nvPr/>
      </p:nvGrpSpPr>
      <p:grpSpPr>
        <a:xfrm>
          <a:off x="0" y="0"/>
          <a:ext cx="0" cy="0"/>
          <a:chOff x="0" y="0"/>
          <a:chExt cx="0" cy="0"/>
        </a:xfrm>
      </p:grpSpPr>
      <p:pic>
        <p:nvPicPr>
          <p:cNvPr id="6" name="Picture 2" descr="C:\Users\Vlado\Documents\robolab\2\Spirala_CB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7860" r="31909" b="25971"/>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8"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
        <p:nvSpPr>
          <p:cNvPr id="7"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23182403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_Samo naslov">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0" y="-25"/>
            <a:ext cx="9144000" cy="909663"/>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7" name="Picture 2" descr="C:\Users\Vlado\Documents\robolab\2\Spirala_CB_20x50.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9593" r="28927" b="41835"/>
          <a:stretch/>
        </p:blipFill>
        <p:spPr bwMode="auto">
          <a:xfrm>
            <a:off x="6084168" y="0"/>
            <a:ext cx="3059832" cy="90963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9"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
        <p:nvSpPr>
          <p:cNvPr id="8"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36665023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Prazen">
    <p:bg>
      <p:bgPr>
        <a:solidFill>
          <a:srgbClr val="FA961E"/>
        </a:solidFill>
        <a:effectLst/>
      </p:bgPr>
    </p:bg>
    <p:spTree>
      <p:nvGrpSpPr>
        <p:cNvPr id="1" name=""/>
        <p:cNvGrpSpPr/>
        <p:nvPr/>
      </p:nvGrpSpPr>
      <p:grpSpPr>
        <a:xfrm>
          <a:off x="0" y="0"/>
          <a:ext cx="0" cy="0"/>
          <a:chOff x="0" y="0"/>
          <a:chExt cx="0" cy="0"/>
        </a:xfrm>
      </p:grpSpPr>
      <p:pic>
        <p:nvPicPr>
          <p:cNvPr id="5" name="Picture 4" descr="C:\Users\Vlado\Documents\robolab\2\Spirala_COL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9651" r="34224" b="26430"/>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6" name="Picture 2" descr="C:\Users\Vlado\Documents\robolab\2\RoboLab_bel.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802"/>
          <a:stretch/>
        </p:blipFill>
        <p:spPr bwMode="auto">
          <a:xfrm>
            <a:off x="7316061" y="0"/>
            <a:ext cx="910957" cy="1194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41268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Prazen">
    <p:bg>
      <p:bgPr>
        <a:solidFill>
          <a:srgbClr val="E2E2E2"/>
        </a:solidFill>
        <a:effectLst/>
      </p:bgPr>
    </p:bg>
    <p:spTree>
      <p:nvGrpSpPr>
        <p:cNvPr id="1" name=""/>
        <p:cNvGrpSpPr/>
        <p:nvPr/>
      </p:nvGrpSpPr>
      <p:grpSpPr>
        <a:xfrm>
          <a:off x="0" y="0"/>
          <a:ext cx="0" cy="0"/>
          <a:chOff x="0" y="0"/>
          <a:chExt cx="0" cy="0"/>
        </a:xfrm>
      </p:grpSpPr>
      <p:pic>
        <p:nvPicPr>
          <p:cNvPr id="5" name="Picture 2" descr="C:\Users\Vlado\Documents\robolab\2\Spirala_CB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7860" r="31909" b="25971"/>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6"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97650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2_Prazen">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0" y="-25"/>
            <a:ext cx="9144000" cy="909663"/>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6" name="Picture 2" descr="C:\Users\Vlado\Documents\robolab\2\Spirala_CB_20x50.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9593" r="28927" b="41835"/>
          <a:stretch/>
        </p:blipFill>
        <p:spPr bwMode="auto">
          <a:xfrm>
            <a:off x="6084168" y="0"/>
            <a:ext cx="3059832" cy="90963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7"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04007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Naslov in slika">
    <p:bg>
      <p:bgPr>
        <a:solidFill>
          <a:srgbClr val="FA961E"/>
        </a:solid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a:xfrm>
            <a:off x="1796447" y="5238526"/>
            <a:ext cx="5486400" cy="566738"/>
          </a:xfrm>
        </p:spPr>
        <p:txBody>
          <a:bodyPr anchor="b">
            <a:normAutofit/>
          </a:bodyPr>
          <a:lstStyle>
            <a:lvl1pPr algn="l">
              <a:defRPr sz="1800" b="1"/>
            </a:lvl1pPr>
          </a:lstStyle>
          <a:p>
            <a:r>
              <a:rPr lang="en-US" smtClean="0"/>
              <a:t>Click to edit Master title style</a:t>
            </a:r>
            <a:endParaRPr lang="sl-SI" dirty="0"/>
          </a:p>
        </p:txBody>
      </p:sp>
      <p:sp>
        <p:nvSpPr>
          <p:cNvPr id="4" name="Ograda besedila 3"/>
          <p:cNvSpPr>
            <a:spLocks noGrp="1"/>
          </p:cNvSpPr>
          <p:nvPr>
            <p:ph type="body" sz="half" idx="2"/>
          </p:nvPr>
        </p:nvSpPr>
        <p:spPr>
          <a:xfrm>
            <a:off x="1796447" y="5805264"/>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pic>
        <p:nvPicPr>
          <p:cNvPr id="5" name="Picture 4" descr="C:\Users\Vlado\Documents\robolab\2\Spirala_COL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9651" r="34224" b="26430"/>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8" name="Picture 2" descr="C:\Users\Vlado\Documents\robolab\2\RoboLab_bel.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802"/>
          <a:stretch/>
        </p:blipFill>
        <p:spPr bwMode="auto">
          <a:xfrm>
            <a:off x="7316061" y="0"/>
            <a:ext cx="910957" cy="1194891"/>
          </a:xfrm>
          <a:prstGeom prst="rect">
            <a:avLst/>
          </a:prstGeom>
          <a:noFill/>
          <a:extLst>
            <a:ext uri="{909E8E84-426E-40DD-AFC4-6F175D3DCCD1}">
              <a14:hiddenFill xmlns:a14="http://schemas.microsoft.com/office/drawing/2010/main">
                <a:solidFill>
                  <a:srgbClr val="FFFFFF"/>
                </a:solidFill>
              </a14:hiddenFill>
            </a:ext>
          </a:extLst>
        </p:spPr>
      </p:pic>
      <p:sp>
        <p:nvSpPr>
          <p:cNvPr id="3" name="Ograda slike 2"/>
          <p:cNvSpPr>
            <a:spLocks noGrp="1"/>
          </p:cNvSpPr>
          <p:nvPr>
            <p:ph type="pic" idx="1"/>
          </p:nvPr>
        </p:nvSpPr>
        <p:spPr>
          <a:xfrm>
            <a:off x="1796447" y="1050701"/>
            <a:ext cx="5486400" cy="4114800"/>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sl-SI" dirty="0"/>
          </a:p>
        </p:txBody>
      </p:sp>
    </p:spTree>
    <p:extLst>
      <p:ext uri="{BB962C8B-B14F-4D97-AF65-F5344CB8AC3E}">
        <p14:creationId xmlns:p14="http://schemas.microsoft.com/office/powerpoint/2010/main" val="38888125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Naslov in slika">
    <p:bg>
      <p:bgPr>
        <a:solidFill>
          <a:srgbClr val="E2E2E2"/>
        </a:solidFill>
        <a:effectLst/>
      </p:bgPr>
    </p:bg>
    <p:spTree>
      <p:nvGrpSpPr>
        <p:cNvPr id="1" name=""/>
        <p:cNvGrpSpPr/>
        <p:nvPr/>
      </p:nvGrpSpPr>
      <p:grpSpPr>
        <a:xfrm>
          <a:off x="0" y="0"/>
          <a:ext cx="0" cy="0"/>
          <a:chOff x="0" y="0"/>
          <a:chExt cx="0" cy="0"/>
        </a:xfrm>
      </p:grpSpPr>
      <p:pic>
        <p:nvPicPr>
          <p:cNvPr id="8" name="Picture 2" descr="C:\Users\Vlado\Documents\robolab\2\Spirala_CB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7860" r="31909" b="25971"/>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sp>
        <p:nvSpPr>
          <p:cNvPr id="12" name="Naslov 1"/>
          <p:cNvSpPr>
            <a:spLocks noGrp="1"/>
          </p:cNvSpPr>
          <p:nvPr>
            <p:ph type="title"/>
          </p:nvPr>
        </p:nvSpPr>
        <p:spPr>
          <a:xfrm>
            <a:off x="1796447" y="5238526"/>
            <a:ext cx="5486400" cy="566738"/>
          </a:xfrm>
        </p:spPr>
        <p:txBody>
          <a:bodyPr anchor="b">
            <a:normAutofit/>
          </a:bodyPr>
          <a:lstStyle>
            <a:lvl1pPr algn="l">
              <a:defRPr sz="1800" b="1"/>
            </a:lvl1pPr>
          </a:lstStyle>
          <a:p>
            <a:r>
              <a:rPr lang="en-US" smtClean="0"/>
              <a:t>Click to edit Master title style</a:t>
            </a:r>
            <a:endParaRPr lang="sl-SI" dirty="0"/>
          </a:p>
        </p:txBody>
      </p:sp>
      <p:sp>
        <p:nvSpPr>
          <p:cNvPr id="13" name="Ograda slike 2"/>
          <p:cNvSpPr>
            <a:spLocks noGrp="1"/>
          </p:cNvSpPr>
          <p:nvPr>
            <p:ph type="pic" idx="1"/>
          </p:nvPr>
        </p:nvSpPr>
        <p:spPr>
          <a:xfrm>
            <a:off x="1796447" y="1050701"/>
            <a:ext cx="5486400" cy="4114800"/>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sl-SI" dirty="0"/>
          </a:p>
        </p:txBody>
      </p:sp>
      <p:sp>
        <p:nvSpPr>
          <p:cNvPr id="14" name="Ograda besedila 3"/>
          <p:cNvSpPr>
            <a:spLocks noGrp="1"/>
          </p:cNvSpPr>
          <p:nvPr>
            <p:ph type="body" sz="half" idx="2"/>
          </p:nvPr>
        </p:nvSpPr>
        <p:spPr>
          <a:xfrm>
            <a:off x="1796447" y="5805264"/>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10"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31437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Naslov in slika">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0" y="-25"/>
            <a:ext cx="9144000" cy="909663"/>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9" name="Picture 2" descr="C:\Users\Vlado\Documents\robolab\2\Spirala_CB_20x50.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9593" r="28927" b="41835"/>
          <a:stretch/>
        </p:blipFill>
        <p:spPr bwMode="auto">
          <a:xfrm>
            <a:off x="6084168" y="0"/>
            <a:ext cx="3059832" cy="909638"/>
          </a:xfrm>
          <a:prstGeom prst="rect">
            <a:avLst/>
          </a:prstGeom>
          <a:noFill/>
          <a:extLst>
            <a:ext uri="{909E8E84-426E-40DD-AFC4-6F175D3DCCD1}">
              <a14:hiddenFill xmlns:a14="http://schemas.microsoft.com/office/drawing/2010/main">
                <a:solidFill>
                  <a:srgbClr val="FFFFFF"/>
                </a:solidFill>
              </a14:hiddenFill>
            </a:ext>
          </a:extLst>
        </p:spPr>
      </p:pic>
      <p:sp>
        <p:nvSpPr>
          <p:cNvPr id="13" name="Naslov 1"/>
          <p:cNvSpPr>
            <a:spLocks noGrp="1"/>
          </p:cNvSpPr>
          <p:nvPr>
            <p:ph type="title"/>
          </p:nvPr>
        </p:nvSpPr>
        <p:spPr>
          <a:xfrm>
            <a:off x="1796447" y="5238526"/>
            <a:ext cx="5486400" cy="566738"/>
          </a:xfrm>
        </p:spPr>
        <p:txBody>
          <a:bodyPr anchor="b">
            <a:normAutofit/>
          </a:bodyPr>
          <a:lstStyle>
            <a:lvl1pPr algn="l">
              <a:defRPr sz="1800" b="1"/>
            </a:lvl1pPr>
          </a:lstStyle>
          <a:p>
            <a:r>
              <a:rPr lang="en-US" smtClean="0"/>
              <a:t>Click to edit Master title style</a:t>
            </a:r>
            <a:endParaRPr lang="sl-SI" dirty="0"/>
          </a:p>
        </p:txBody>
      </p:sp>
      <p:sp>
        <p:nvSpPr>
          <p:cNvPr id="14" name="Ograda slike 2"/>
          <p:cNvSpPr>
            <a:spLocks noGrp="1"/>
          </p:cNvSpPr>
          <p:nvPr>
            <p:ph type="pic" idx="1"/>
          </p:nvPr>
        </p:nvSpPr>
        <p:spPr>
          <a:xfrm>
            <a:off x="1796447" y="1050701"/>
            <a:ext cx="5486400" cy="4114800"/>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sl-SI" dirty="0"/>
          </a:p>
        </p:txBody>
      </p:sp>
      <p:sp>
        <p:nvSpPr>
          <p:cNvPr id="15" name="Ograda besedila 3"/>
          <p:cNvSpPr>
            <a:spLocks noGrp="1"/>
          </p:cNvSpPr>
          <p:nvPr>
            <p:ph type="body" sz="half" idx="2"/>
          </p:nvPr>
        </p:nvSpPr>
        <p:spPr>
          <a:xfrm>
            <a:off x="1796447" y="5805264"/>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11"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8426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_Glava odseka">
    <p:bg>
      <p:bgPr>
        <a:solidFill>
          <a:srgbClr val="E2E2E2"/>
        </a:solidFill>
        <a:effectLst/>
      </p:bgPr>
    </p:bg>
    <p:spTree>
      <p:nvGrpSpPr>
        <p:cNvPr id="1" name=""/>
        <p:cNvGrpSpPr/>
        <p:nvPr/>
      </p:nvGrpSpPr>
      <p:grpSpPr>
        <a:xfrm>
          <a:off x="0" y="0"/>
          <a:ext cx="0" cy="0"/>
          <a:chOff x="0" y="0"/>
          <a:chExt cx="0" cy="0"/>
        </a:xfrm>
      </p:grpSpPr>
      <p:pic>
        <p:nvPicPr>
          <p:cNvPr id="7" name="Picture 2" descr="C:\Users\Vlado\Documents\robolab\2\Spirala_CB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7860" r="31909" b="25971"/>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Vlado\Documents\robolab\2\RoboLab_orang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
        <p:nvSpPr>
          <p:cNvPr id="8" name="Naslov 1"/>
          <p:cNvSpPr>
            <a:spLocks noGrp="1"/>
          </p:cNvSpPr>
          <p:nvPr>
            <p:ph type="ctrTitle"/>
          </p:nvPr>
        </p:nvSpPr>
        <p:spPr>
          <a:xfrm>
            <a:off x="832048" y="2247007"/>
            <a:ext cx="7772400" cy="1470025"/>
          </a:xfrm>
        </p:spPr>
        <p:txBody>
          <a:bodyPr>
            <a:normAutofit/>
          </a:bodyPr>
          <a:lstStyle/>
          <a:p>
            <a:pPr algn="l"/>
            <a:r>
              <a:rPr lang="en-US" sz="3000" b="1" spc="40" smtClean="0">
                <a:latin typeface="Arial" pitchFamily="34" charset="0"/>
                <a:cs typeface="Arial" pitchFamily="34" charset="0"/>
              </a:rPr>
              <a:t>Click to edit Master title style</a:t>
            </a:r>
            <a:endParaRPr lang="sl-SI" sz="3000" b="1" spc="40" dirty="0">
              <a:latin typeface="Arial" pitchFamily="34" charset="0"/>
              <a:ea typeface="Adobe Ming Std L" pitchFamily="18" charset="-128"/>
              <a:cs typeface="Arial" pitchFamily="34" charset="0"/>
            </a:endParaRPr>
          </a:p>
        </p:txBody>
      </p:sp>
      <p:sp>
        <p:nvSpPr>
          <p:cNvPr id="9" name="Podnaslov 2"/>
          <p:cNvSpPr>
            <a:spLocks noGrp="1"/>
          </p:cNvSpPr>
          <p:nvPr>
            <p:ph type="subTitle" idx="1"/>
          </p:nvPr>
        </p:nvSpPr>
        <p:spPr>
          <a:xfrm>
            <a:off x="907504" y="4437112"/>
            <a:ext cx="6400800" cy="1752600"/>
          </a:xfrm>
        </p:spPr>
        <p:txBody>
          <a:bodyPr>
            <a:normAutofit/>
          </a:bodyPr>
          <a:lstStyle>
            <a:lvl1pPr marL="0" indent="0">
              <a:buNone/>
              <a:defRPr/>
            </a:lvl1pPr>
          </a:lstStyle>
          <a:p>
            <a:pPr algn="l"/>
            <a:r>
              <a:rPr lang="en-US" sz="1500" spc="30" smtClean="0">
                <a:solidFill>
                  <a:schemeClr val="tx1"/>
                </a:solidFill>
                <a:latin typeface="Arial" pitchFamily="34" charset="0"/>
                <a:cs typeface="Arial" pitchFamily="34" charset="0"/>
              </a:rPr>
              <a:t>Click to edit Master subtitle style</a:t>
            </a:r>
            <a:endParaRPr lang="sl-SI" sz="1500" spc="30" dirty="0">
              <a:solidFill>
                <a:schemeClr val="tx1"/>
              </a:solidFill>
              <a:latin typeface="Arial" pitchFamily="34" charset="0"/>
              <a:cs typeface="Arial" pitchFamily="34" charset="0"/>
            </a:endParaRPr>
          </a:p>
        </p:txBody>
      </p:sp>
      <p:cxnSp>
        <p:nvCxnSpPr>
          <p:cNvPr id="10" name="Raven povezovalnik 8"/>
          <p:cNvCxnSpPr/>
          <p:nvPr/>
        </p:nvCxnSpPr>
        <p:spPr>
          <a:xfrm>
            <a:off x="899592" y="1556792"/>
            <a:ext cx="734481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Raven povezovalnik 9"/>
          <p:cNvCxnSpPr/>
          <p:nvPr/>
        </p:nvCxnSpPr>
        <p:spPr>
          <a:xfrm>
            <a:off x="899592" y="4365104"/>
            <a:ext cx="734481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spTree>
    <p:extLst>
      <p:ext uri="{BB962C8B-B14F-4D97-AF65-F5344CB8AC3E}">
        <p14:creationId xmlns:p14="http://schemas.microsoft.com/office/powerpoint/2010/main" val="30778007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Glava odseka">
    <p:bg>
      <p:bgPr>
        <a:solidFill>
          <a:srgbClr val="FA961E"/>
        </a:solidFill>
        <a:effectLst/>
      </p:bgPr>
    </p:bg>
    <p:spTree>
      <p:nvGrpSpPr>
        <p:cNvPr id="1" name=""/>
        <p:cNvGrpSpPr/>
        <p:nvPr/>
      </p:nvGrpSpPr>
      <p:grpSpPr>
        <a:xfrm>
          <a:off x="0" y="0"/>
          <a:ext cx="0" cy="0"/>
          <a:chOff x="0" y="0"/>
          <a:chExt cx="0" cy="0"/>
        </a:xfrm>
      </p:grpSpPr>
      <p:pic>
        <p:nvPicPr>
          <p:cNvPr id="7" name="Picture 4" descr="C:\Users\Vlado\Documents\robolab\2\Spirala_COL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9651" r="34224" b="26430"/>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Naslov 1"/>
          <p:cNvSpPr>
            <a:spLocks noGrp="1"/>
          </p:cNvSpPr>
          <p:nvPr>
            <p:ph type="title"/>
          </p:nvPr>
        </p:nvSpPr>
        <p:spPr>
          <a:xfrm>
            <a:off x="722313" y="4406900"/>
            <a:ext cx="7772400" cy="1362075"/>
          </a:xfrm>
        </p:spPr>
        <p:txBody>
          <a:bodyPr anchor="t">
            <a:normAutofit/>
          </a:bodyPr>
          <a:lstStyle>
            <a:lvl1pPr algn="l">
              <a:defRPr sz="3200" b="1" cap="all"/>
            </a:lvl1pPr>
          </a:lstStyle>
          <a:p>
            <a:r>
              <a:rPr lang="en-US" smtClean="0"/>
              <a:t>Click to edit Master title style</a:t>
            </a:r>
            <a:endParaRPr lang="sl-SI" dirty="0"/>
          </a:p>
        </p:txBody>
      </p:sp>
      <p:sp>
        <p:nvSpPr>
          <p:cNvPr id="3" name="Ograda besedila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8" name="Picture 2" descr="C:\Users\Vlado\Documents\robolab\2\RoboLab_bel.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802"/>
          <a:stretch/>
        </p:blipFill>
        <p:spPr bwMode="auto">
          <a:xfrm>
            <a:off x="7316061" y="0"/>
            <a:ext cx="910957" cy="1194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77745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1_Glava odseka">
    <p:bg>
      <p:bgPr>
        <a:solidFill>
          <a:srgbClr val="E2E2E2"/>
        </a:solidFill>
        <a:effectLst/>
      </p:bgPr>
    </p:bg>
    <p:spTree>
      <p:nvGrpSpPr>
        <p:cNvPr id="1" name=""/>
        <p:cNvGrpSpPr/>
        <p:nvPr/>
      </p:nvGrpSpPr>
      <p:grpSpPr>
        <a:xfrm>
          <a:off x="0" y="0"/>
          <a:ext cx="0" cy="0"/>
          <a:chOff x="0" y="0"/>
          <a:chExt cx="0" cy="0"/>
        </a:xfrm>
      </p:grpSpPr>
      <p:pic>
        <p:nvPicPr>
          <p:cNvPr id="7" name="Picture 2" descr="C:\Users\Vlado\Documents\robolab\2\Spirala_CB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7860" r="31909" b="25971"/>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Naslov 1"/>
          <p:cNvSpPr>
            <a:spLocks noGrp="1"/>
          </p:cNvSpPr>
          <p:nvPr>
            <p:ph type="title"/>
          </p:nvPr>
        </p:nvSpPr>
        <p:spPr>
          <a:xfrm>
            <a:off x="722313" y="4406900"/>
            <a:ext cx="7772400" cy="1362075"/>
          </a:xfrm>
        </p:spPr>
        <p:txBody>
          <a:bodyPr anchor="t">
            <a:normAutofit/>
          </a:bodyPr>
          <a:lstStyle>
            <a:lvl1pPr algn="l">
              <a:defRPr sz="3200" b="1" cap="all"/>
            </a:lvl1pPr>
          </a:lstStyle>
          <a:p>
            <a:r>
              <a:rPr lang="en-US" smtClean="0"/>
              <a:t>Click to edit Master title style</a:t>
            </a:r>
            <a:endParaRPr lang="sl-SI" dirty="0"/>
          </a:p>
        </p:txBody>
      </p:sp>
      <p:sp>
        <p:nvSpPr>
          <p:cNvPr id="3" name="Ograda besedila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8"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4530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_Naslov in vsebina">
    <p:bg>
      <p:bgPr>
        <a:solidFill>
          <a:srgbClr val="FA961E"/>
        </a:solidFill>
        <a:effectLst/>
      </p:bgPr>
    </p:bg>
    <p:spTree>
      <p:nvGrpSpPr>
        <p:cNvPr id="1" name=""/>
        <p:cNvGrpSpPr/>
        <p:nvPr/>
      </p:nvGrpSpPr>
      <p:grpSpPr>
        <a:xfrm>
          <a:off x="0" y="0"/>
          <a:ext cx="0" cy="0"/>
          <a:chOff x="0" y="0"/>
          <a:chExt cx="0" cy="0"/>
        </a:xfrm>
      </p:grpSpPr>
      <p:pic>
        <p:nvPicPr>
          <p:cNvPr id="9" name="Picture 4" descr="C:\Users\Vlado\Documents\robolab\2\Spirala_COL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9651" r="34224" b="26430"/>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sp>
        <p:nvSpPr>
          <p:cNvPr id="5" name="Ograda vsebine 2"/>
          <p:cNvSpPr>
            <a:spLocks noGrp="1"/>
          </p:cNvSpPr>
          <p:nvPr>
            <p:ph idx="1" hasCustomPrompt="1"/>
          </p:nvPr>
        </p:nvSpPr>
        <p:spPr>
          <a:xfrm>
            <a:off x="792000" y="1800000"/>
            <a:ext cx="7200000" cy="4500000"/>
          </a:xfrm>
        </p:spPr>
        <p:txBody>
          <a:bodyPr>
            <a:normAutofit/>
          </a:bodyPr>
          <a:lstStyle>
            <a:lvl1pPr>
              <a:defRPr sz="2100"/>
            </a:lvl1pPr>
            <a:lvl2pPr>
              <a:defRPr/>
            </a:lvl2pPr>
          </a:lstStyle>
          <a:p>
            <a:pPr lvl="0"/>
            <a:r>
              <a:rPr lang="sl-SI" dirty="0" smtClean="0"/>
              <a:t>Uredite sloge besedila matrice</a:t>
            </a:r>
          </a:p>
          <a:p>
            <a:pPr lvl="1"/>
            <a:r>
              <a:rPr lang="sl-SI" dirty="0" smtClean="0"/>
              <a:t>Druga raven</a:t>
            </a:r>
          </a:p>
          <a:p>
            <a:pPr lvl="2"/>
            <a:r>
              <a:rPr lang="sl-SI" dirty="0" smtClean="0"/>
              <a:t>Tretja raven</a:t>
            </a:r>
          </a:p>
          <a:p>
            <a:pPr lvl="3"/>
            <a:r>
              <a:rPr lang="sl-SI" dirty="0" smtClean="0"/>
              <a:t>Četrta raven</a:t>
            </a:r>
          </a:p>
          <a:p>
            <a:pPr lvl="0">
              <a:spcBef>
                <a:spcPts val="200"/>
              </a:spcBef>
            </a:pPr>
            <a:endParaRPr lang="sl-SI" sz="2300" spc="50" dirty="0" smtClean="0">
              <a:latin typeface="Arial" pitchFamily="34" charset="0"/>
              <a:cs typeface="Arial" pitchFamily="34" charset="0"/>
            </a:endParaRPr>
          </a:p>
          <a:p>
            <a:pPr lvl="1">
              <a:spcBef>
                <a:spcPts val="200"/>
              </a:spcBef>
            </a:pPr>
            <a:endParaRPr lang="en-US" sz="2300" spc="50" dirty="0" smtClean="0">
              <a:latin typeface="Arial" pitchFamily="34" charset="0"/>
              <a:cs typeface="Arial" pitchFamily="34" charset="0"/>
            </a:endParaRPr>
          </a:p>
        </p:txBody>
      </p:sp>
      <p:pic>
        <p:nvPicPr>
          <p:cNvPr id="10" name="Picture 2" descr="C:\Users\Vlado\Documents\robolab\2\RoboLab_bel.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802"/>
          <a:stretch/>
        </p:blipFill>
        <p:spPr bwMode="auto">
          <a:xfrm>
            <a:off x="7316061" y="0"/>
            <a:ext cx="910957" cy="1194891"/>
          </a:xfrm>
          <a:prstGeom prst="rect">
            <a:avLst/>
          </a:prstGeom>
          <a:noFill/>
          <a:extLst>
            <a:ext uri="{909E8E84-426E-40DD-AFC4-6F175D3DCCD1}">
              <a14:hiddenFill xmlns:a14="http://schemas.microsoft.com/office/drawing/2010/main">
                <a:solidFill>
                  <a:srgbClr val="FFFFFF"/>
                </a:solidFill>
              </a14:hiddenFill>
            </a:ext>
          </a:extLst>
        </p:spPr>
      </p:pic>
      <p:sp>
        <p:nvSpPr>
          <p:cNvPr id="4"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5174178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Vsebina z belo podlago">
    <p:bg>
      <p:bgPr>
        <a:solidFill>
          <a:srgbClr val="E2E2E2"/>
        </a:solidFill>
        <a:effectLst/>
      </p:bgPr>
    </p:bg>
    <p:spTree>
      <p:nvGrpSpPr>
        <p:cNvPr id="1" name=""/>
        <p:cNvGrpSpPr/>
        <p:nvPr/>
      </p:nvGrpSpPr>
      <p:grpSpPr>
        <a:xfrm>
          <a:off x="0" y="0"/>
          <a:ext cx="0" cy="0"/>
          <a:chOff x="0" y="0"/>
          <a:chExt cx="0" cy="0"/>
        </a:xfrm>
      </p:grpSpPr>
      <p:pic>
        <p:nvPicPr>
          <p:cNvPr id="4" name="Picture 2" descr="C:\Users\Vlado\Documents\robolab\2\Spirala_CB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7860" r="31909" b="25971"/>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sp>
        <p:nvSpPr>
          <p:cNvPr id="11" name="Ograda vsebine 2"/>
          <p:cNvSpPr>
            <a:spLocks noGrp="1"/>
          </p:cNvSpPr>
          <p:nvPr>
            <p:ph idx="1" hasCustomPrompt="1"/>
          </p:nvPr>
        </p:nvSpPr>
        <p:spPr>
          <a:xfrm>
            <a:off x="792000" y="1800000"/>
            <a:ext cx="7200000" cy="4500000"/>
          </a:xfrm>
        </p:spPr>
        <p:txBody>
          <a:bodyPr>
            <a:normAutofit/>
          </a:bodyPr>
          <a:lstStyle>
            <a:lvl1pPr>
              <a:defRPr sz="2100"/>
            </a:lvl1pPr>
            <a:lvl2pPr>
              <a:defRPr/>
            </a:lvl2pPr>
          </a:lstStyle>
          <a:p>
            <a:pPr lvl="0"/>
            <a:r>
              <a:rPr lang="sl-SI" dirty="0" smtClean="0"/>
              <a:t>Uredite sloge besedila matrice</a:t>
            </a:r>
          </a:p>
          <a:p>
            <a:pPr lvl="1"/>
            <a:r>
              <a:rPr lang="sl-SI" dirty="0" smtClean="0"/>
              <a:t>Druga raven</a:t>
            </a:r>
          </a:p>
          <a:p>
            <a:pPr lvl="2"/>
            <a:r>
              <a:rPr lang="sl-SI" dirty="0" smtClean="0"/>
              <a:t>Tretja raven</a:t>
            </a:r>
          </a:p>
          <a:p>
            <a:pPr lvl="3"/>
            <a:r>
              <a:rPr lang="sl-SI" dirty="0" smtClean="0"/>
              <a:t>Četrta raven</a:t>
            </a:r>
          </a:p>
          <a:p>
            <a:pPr lvl="0">
              <a:spcBef>
                <a:spcPts val="200"/>
              </a:spcBef>
            </a:pPr>
            <a:endParaRPr lang="sl-SI" sz="2300" spc="50" dirty="0" smtClean="0">
              <a:latin typeface="Arial" pitchFamily="34" charset="0"/>
              <a:cs typeface="Arial" pitchFamily="34" charset="0"/>
            </a:endParaRPr>
          </a:p>
          <a:p>
            <a:pPr lvl="1">
              <a:spcBef>
                <a:spcPts val="200"/>
              </a:spcBef>
            </a:pPr>
            <a:endParaRPr lang="en-US" sz="2300" spc="50" dirty="0" smtClean="0">
              <a:latin typeface="Arial" pitchFamily="34" charset="0"/>
              <a:cs typeface="Arial" pitchFamily="34" charset="0"/>
            </a:endParaRPr>
          </a:p>
        </p:txBody>
      </p:sp>
      <p:pic>
        <p:nvPicPr>
          <p:cNvPr id="8"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
        <p:nvSpPr>
          <p:cNvPr id="9"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1331751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Vsebina z belo podlago">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0" y="-25"/>
            <a:ext cx="9144000" cy="909663"/>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5" name="Picture 2" descr="C:\Users\Vlado\Documents\robolab\2\Spirala_CB_20x50.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9593" r="28927" b="41835"/>
          <a:stretch/>
        </p:blipFill>
        <p:spPr bwMode="auto">
          <a:xfrm>
            <a:off x="6084168" y="0"/>
            <a:ext cx="3059832" cy="909638"/>
          </a:xfrm>
          <a:prstGeom prst="rect">
            <a:avLst/>
          </a:prstGeom>
          <a:noFill/>
          <a:extLst>
            <a:ext uri="{909E8E84-426E-40DD-AFC4-6F175D3DCCD1}">
              <a14:hiddenFill xmlns:a14="http://schemas.microsoft.com/office/drawing/2010/main">
                <a:solidFill>
                  <a:srgbClr val="FFFFFF"/>
                </a:solidFill>
              </a14:hiddenFill>
            </a:ext>
          </a:extLst>
        </p:spPr>
      </p:pic>
      <p:sp>
        <p:nvSpPr>
          <p:cNvPr id="12" name="Ograda vsebine 2"/>
          <p:cNvSpPr>
            <a:spLocks noGrp="1"/>
          </p:cNvSpPr>
          <p:nvPr>
            <p:ph idx="1" hasCustomPrompt="1"/>
          </p:nvPr>
        </p:nvSpPr>
        <p:spPr>
          <a:xfrm>
            <a:off x="792000" y="1800000"/>
            <a:ext cx="7200000" cy="4500000"/>
          </a:xfrm>
        </p:spPr>
        <p:txBody>
          <a:bodyPr>
            <a:normAutofit/>
          </a:bodyPr>
          <a:lstStyle>
            <a:lvl1pPr>
              <a:defRPr sz="2100"/>
            </a:lvl1pPr>
            <a:lvl2pPr>
              <a:defRPr/>
            </a:lvl2pPr>
          </a:lstStyle>
          <a:p>
            <a:pPr lvl="0"/>
            <a:r>
              <a:rPr lang="sl-SI" dirty="0" smtClean="0"/>
              <a:t>Uredite sloge besedila matrice</a:t>
            </a:r>
          </a:p>
          <a:p>
            <a:pPr lvl="1"/>
            <a:r>
              <a:rPr lang="sl-SI" dirty="0" smtClean="0"/>
              <a:t>Druga raven</a:t>
            </a:r>
          </a:p>
          <a:p>
            <a:pPr lvl="2"/>
            <a:r>
              <a:rPr lang="sl-SI" dirty="0" smtClean="0"/>
              <a:t>Tretja raven</a:t>
            </a:r>
          </a:p>
          <a:p>
            <a:pPr lvl="3"/>
            <a:r>
              <a:rPr lang="sl-SI" dirty="0" smtClean="0"/>
              <a:t>Četrta raven</a:t>
            </a:r>
          </a:p>
          <a:p>
            <a:pPr lvl="0">
              <a:spcBef>
                <a:spcPts val="200"/>
              </a:spcBef>
            </a:pPr>
            <a:endParaRPr lang="sl-SI" sz="2300" spc="50" dirty="0" smtClean="0">
              <a:latin typeface="Arial" pitchFamily="34" charset="0"/>
              <a:cs typeface="Arial" pitchFamily="34" charset="0"/>
            </a:endParaRPr>
          </a:p>
          <a:p>
            <a:pPr lvl="1">
              <a:spcBef>
                <a:spcPts val="200"/>
              </a:spcBef>
            </a:pPr>
            <a:endParaRPr lang="en-US" sz="2300" spc="50" dirty="0" smtClean="0">
              <a:latin typeface="Arial" pitchFamily="34" charset="0"/>
              <a:cs typeface="Arial" pitchFamily="34" charset="0"/>
            </a:endParaRPr>
          </a:p>
        </p:txBody>
      </p:sp>
      <p:pic>
        <p:nvPicPr>
          <p:cNvPr id="11"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
        <p:nvSpPr>
          <p:cNvPr id="10"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1273423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Dve vsebini">
    <p:bg>
      <p:bgPr>
        <a:solidFill>
          <a:srgbClr val="FA961E"/>
        </a:solidFill>
        <a:effectLst/>
      </p:bgPr>
    </p:bg>
    <p:spTree>
      <p:nvGrpSpPr>
        <p:cNvPr id="1" name=""/>
        <p:cNvGrpSpPr/>
        <p:nvPr/>
      </p:nvGrpSpPr>
      <p:grpSpPr>
        <a:xfrm>
          <a:off x="0" y="0"/>
          <a:ext cx="0" cy="0"/>
          <a:chOff x="0" y="0"/>
          <a:chExt cx="0" cy="0"/>
        </a:xfrm>
      </p:grpSpPr>
      <p:pic>
        <p:nvPicPr>
          <p:cNvPr id="8" name="Picture 4" descr="C:\Users\Vlado\Documents\robolab\2\Spirala_COL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9651" r="34224" b="26430"/>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Ograda vsebine 2"/>
          <p:cNvSpPr>
            <a:spLocks noGrp="1"/>
          </p:cNvSpPr>
          <p:nvPr>
            <p:ph sz="half" idx="1" hasCustomPrompt="1"/>
          </p:nvPr>
        </p:nvSpPr>
        <p:spPr>
          <a:xfrm>
            <a:off x="792000" y="1800000"/>
            <a:ext cx="3420000" cy="4500000"/>
          </a:xfrm>
        </p:spPr>
        <p:txBody>
          <a:bodyPr/>
          <a:lstStyle>
            <a:lvl1pPr>
              <a:defRPr sz="1800"/>
            </a:lvl1pPr>
            <a:lvl2pPr>
              <a:defRPr sz="1600"/>
            </a:lvl2pPr>
            <a:lvl3pPr>
              <a:defRPr sz="1400"/>
            </a:lvl3pPr>
            <a:lvl4pPr>
              <a:defRPr sz="1200"/>
            </a:lvl4pPr>
            <a:lvl5pPr>
              <a:defRPr sz="1800"/>
            </a:lvl5pPr>
            <a:lvl6pPr>
              <a:defRPr sz="1800"/>
            </a:lvl6pPr>
            <a:lvl7pPr>
              <a:defRPr sz="1800"/>
            </a:lvl7pPr>
            <a:lvl8pPr>
              <a:defRPr sz="1800"/>
            </a:lvl8pPr>
            <a:lvl9pPr>
              <a:defRPr sz="1800"/>
            </a:lvl9pPr>
          </a:lstStyle>
          <a:p>
            <a:pPr lvl="0"/>
            <a:r>
              <a:rPr lang="sl-SI" dirty="0" smtClean="0"/>
              <a:t>Uredite sloge besedila matrice</a:t>
            </a:r>
          </a:p>
          <a:p>
            <a:pPr lvl="1"/>
            <a:r>
              <a:rPr lang="sl-SI" dirty="0" smtClean="0"/>
              <a:t>Druga raven</a:t>
            </a:r>
          </a:p>
          <a:p>
            <a:pPr lvl="2"/>
            <a:r>
              <a:rPr lang="sl-SI" dirty="0" smtClean="0"/>
              <a:t>Tretja raven</a:t>
            </a:r>
          </a:p>
        </p:txBody>
      </p:sp>
      <p:sp>
        <p:nvSpPr>
          <p:cNvPr id="4" name="Ograda vsebine 3"/>
          <p:cNvSpPr>
            <a:spLocks noGrp="1"/>
          </p:cNvSpPr>
          <p:nvPr>
            <p:ph sz="half" idx="2" hasCustomPrompt="1"/>
          </p:nvPr>
        </p:nvSpPr>
        <p:spPr>
          <a:xfrm>
            <a:off x="4572000" y="1800000"/>
            <a:ext cx="3420000" cy="4500000"/>
          </a:xfrm>
        </p:spPr>
        <p:txBody>
          <a:bodyPr/>
          <a:lstStyle>
            <a:lvl1pPr>
              <a:defRPr sz="1800"/>
            </a:lvl1pPr>
            <a:lvl2pPr>
              <a:defRPr sz="1600"/>
            </a:lvl2pPr>
            <a:lvl3pPr>
              <a:defRPr sz="1400"/>
            </a:lvl3pPr>
            <a:lvl4pPr>
              <a:defRPr sz="1800"/>
            </a:lvl4pPr>
            <a:lvl5pPr>
              <a:defRPr sz="1800"/>
            </a:lvl5pPr>
            <a:lvl6pPr>
              <a:defRPr sz="1800"/>
            </a:lvl6pPr>
            <a:lvl7pPr>
              <a:defRPr sz="1800"/>
            </a:lvl7pPr>
            <a:lvl8pPr>
              <a:defRPr sz="1800"/>
            </a:lvl8pPr>
            <a:lvl9pPr>
              <a:defRPr sz="1800"/>
            </a:lvl9pPr>
          </a:lstStyle>
          <a:p>
            <a:pPr lvl="0"/>
            <a:r>
              <a:rPr lang="sl-SI" dirty="0" smtClean="0"/>
              <a:t>Uredite sloge besedila matrice</a:t>
            </a:r>
          </a:p>
          <a:p>
            <a:pPr lvl="1"/>
            <a:r>
              <a:rPr lang="sl-SI" dirty="0" smtClean="0"/>
              <a:t>Druga raven</a:t>
            </a:r>
          </a:p>
          <a:p>
            <a:pPr lvl="2"/>
            <a:r>
              <a:rPr lang="sl-SI" dirty="0" smtClean="0"/>
              <a:t>Tretja raven</a:t>
            </a: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10" name="Picture 2" descr="C:\Users\Vlado\Documents\robolab\2\RoboLab_bel.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802"/>
          <a:stretch/>
        </p:blipFill>
        <p:spPr bwMode="auto">
          <a:xfrm>
            <a:off x="7316061" y="0"/>
            <a:ext cx="910957" cy="1194891"/>
          </a:xfrm>
          <a:prstGeom prst="rect">
            <a:avLst/>
          </a:prstGeom>
          <a:noFill/>
          <a:extLst>
            <a:ext uri="{909E8E84-426E-40DD-AFC4-6F175D3DCCD1}">
              <a14:hiddenFill xmlns:a14="http://schemas.microsoft.com/office/drawing/2010/main">
                <a:solidFill>
                  <a:srgbClr val="FFFFFF"/>
                </a:solidFill>
              </a14:hiddenFill>
            </a:ext>
          </a:extLst>
        </p:spPr>
      </p:pic>
      <p:sp>
        <p:nvSpPr>
          <p:cNvPr id="9"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1881055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Dve vsebini">
    <p:bg>
      <p:bgPr>
        <a:solidFill>
          <a:srgbClr val="E2E2E2"/>
        </a:solidFill>
        <a:effectLst/>
      </p:bgPr>
    </p:bg>
    <p:spTree>
      <p:nvGrpSpPr>
        <p:cNvPr id="1" name=""/>
        <p:cNvGrpSpPr/>
        <p:nvPr/>
      </p:nvGrpSpPr>
      <p:grpSpPr>
        <a:xfrm>
          <a:off x="0" y="0"/>
          <a:ext cx="0" cy="0"/>
          <a:chOff x="0" y="0"/>
          <a:chExt cx="0" cy="0"/>
        </a:xfrm>
      </p:grpSpPr>
      <p:pic>
        <p:nvPicPr>
          <p:cNvPr id="8" name="Picture 2" descr="C:\Users\Vlado\Documents\robolab\2\Spirala_CB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7860" r="31909" b="25971"/>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Ograda vsebine 2"/>
          <p:cNvSpPr>
            <a:spLocks noGrp="1"/>
          </p:cNvSpPr>
          <p:nvPr>
            <p:ph sz="half" idx="1" hasCustomPrompt="1"/>
          </p:nvPr>
        </p:nvSpPr>
        <p:spPr>
          <a:xfrm>
            <a:off x="792000" y="1800000"/>
            <a:ext cx="3420000" cy="4500000"/>
          </a:xfrm>
        </p:spPr>
        <p:txBody>
          <a:bodyPr/>
          <a:lstStyle>
            <a:lvl1pPr>
              <a:defRPr sz="1800"/>
            </a:lvl1pPr>
            <a:lvl2pPr>
              <a:defRPr sz="1600"/>
            </a:lvl2pPr>
            <a:lvl3pPr>
              <a:defRPr sz="1400"/>
            </a:lvl3pPr>
            <a:lvl4pPr>
              <a:defRPr sz="1200"/>
            </a:lvl4pPr>
            <a:lvl5pPr>
              <a:defRPr sz="1800"/>
            </a:lvl5pPr>
            <a:lvl6pPr>
              <a:defRPr sz="1800"/>
            </a:lvl6pPr>
            <a:lvl7pPr>
              <a:defRPr sz="1800"/>
            </a:lvl7pPr>
            <a:lvl8pPr>
              <a:defRPr sz="1800"/>
            </a:lvl8pPr>
            <a:lvl9pPr>
              <a:defRPr sz="1800"/>
            </a:lvl9pPr>
          </a:lstStyle>
          <a:p>
            <a:pPr lvl="0"/>
            <a:r>
              <a:rPr lang="sl-SI" dirty="0" smtClean="0"/>
              <a:t>Uredite sloge besedila matrice</a:t>
            </a:r>
          </a:p>
          <a:p>
            <a:pPr lvl="1"/>
            <a:r>
              <a:rPr lang="sl-SI" dirty="0" smtClean="0"/>
              <a:t>Druga raven</a:t>
            </a:r>
          </a:p>
          <a:p>
            <a:pPr lvl="2"/>
            <a:r>
              <a:rPr lang="sl-SI" dirty="0" smtClean="0"/>
              <a:t>Tretja raven</a:t>
            </a:r>
          </a:p>
        </p:txBody>
      </p:sp>
      <p:sp>
        <p:nvSpPr>
          <p:cNvPr id="10" name="Ograda vsebine 3"/>
          <p:cNvSpPr>
            <a:spLocks noGrp="1"/>
          </p:cNvSpPr>
          <p:nvPr>
            <p:ph sz="half" idx="2" hasCustomPrompt="1"/>
          </p:nvPr>
        </p:nvSpPr>
        <p:spPr>
          <a:xfrm>
            <a:off x="4572000" y="1800000"/>
            <a:ext cx="3420000" cy="4500000"/>
          </a:xfrm>
        </p:spPr>
        <p:txBody>
          <a:bodyPr/>
          <a:lstStyle>
            <a:lvl1pPr>
              <a:defRPr sz="1800"/>
            </a:lvl1pPr>
            <a:lvl2pPr>
              <a:defRPr sz="1600"/>
            </a:lvl2pPr>
            <a:lvl3pPr>
              <a:defRPr sz="1400"/>
            </a:lvl3pPr>
            <a:lvl4pPr>
              <a:defRPr sz="1800"/>
            </a:lvl4pPr>
            <a:lvl5pPr>
              <a:defRPr sz="1800"/>
            </a:lvl5pPr>
            <a:lvl6pPr>
              <a:defRPr sz="1800"/>
            </a:lvl6pPr>
            <a:lvl7pPr>
              <a:defRPr sz="1800"/>
            </a:lvl7pPr>
            <a:lvl8pPr>
              <a:defRPr sz="1800"/>
            </a:lvl8pPr>
            <a:lvl9pPr>
              <a:defRPr sz="1800"/>
            </a:lvl9pPr>
          </a:lstStyle>
          <a:p>
            <a:pPr lvl="0"/>
            <a:r>
              <a:rPr lang="sl-SI" dirty="0" smtClean="0"/>
              <a:t>Uredite sloge besedila matrice</a:t>
            </a:r>
          </a:p>
          <a:p>
            <a:pPr lvl="1"/>
            <a:r>
              <a:rPr lang="sl-SI" dirty="0" smtClean="0"/>
              <a:t>Druga raven</a:t>
            </a:r>
          </a:p>
          <a:p>
            <a:pPr lvl="2"/>
            <a:r>
              <a:rPr lang="sl-SI" dirty="0" smtClean="0"/>
              <a:t>Tretja raven</a:t>
            </a: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12"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
        <p:nvSpPr>
          <p:cNvPr id="11"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4030997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grada naslova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sl-SI" dirty="0" smtClean="0"/>
              <a:t>Uredite slog naslova matrice</a:t>
            </a:r>
            <a:endParaRPr lang="sl-SI" dirty="0"/>
          </a:p>
        </p:txBody>
      </p:sp>
      <p:sp>
        <p:nvSpPr>
          <p:cNvPr id="3" name="Ograda besedila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sl-SI" dirty="0" smtClean="0"/>
              <a:t>Uredite sloge besedila matrice</a:t>
            </a:r>
          </a:p>
          <a:p>
            <a:pPr lvl="1"/>
            <a:r>
              <a:rPr lang="sl-SI" dirty="0" smtClean="0"/>
              <a:t>Druga raven</a:t>
            </a:r>
          </a:p>
          <a:p>
            <a:pPr lvl="2"/>
            <a:r>
              <a:rPr lang="sl-SI" dirty="0" smtClean="0"/>
              <a:t>Tretja raven</a:t>
            </a:r>
          </a:p>
          <a:p>
            <a:pPr lvl="3"/>
            <a:r>
              <a:rPr lang="sl-SI" dirty="0" smtClean="0"/>
              <a:t>Četrta raven</a:t>
            </a:r>
          </a:p>
        </p:txBody>
      </p:sp>
      <p:sp>
        <p:nvSpPr>
          <p:cNvPr id="4" name="Ograda datum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Ograda no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Ograda številke diapoz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F811B05B-8A02-49FE-85C7-0B0F5A16A6C7}" type="slidenum">
              <a:rPr lang="en-US" smtClean="0"/>
              <a:pPr>
                <a:defRPr/>
              </a:pPr>
              <a:t>‹#›</a:t>
            </a:fld>
            <a:endParaRPr lang="en-US"/>
          </a:p>
        </p:txBody>
      </p:sp>
      <p:sp>
        <p:nvSpPr>
          <p:cNvPr id="7" name="TextBox 6"/>
          <p:cNvSpPr txBox="1"/>
          <p:nvPr userDrawn="1"/>
        </p:nvSpPr>
        <p:spPr>
          <a:xfrm>
            <a:off x="0" y="6581001"/>
            <a:ext cx="5292080" cy="276999"/>
          </a:xfrm>
          <a:prstGeom prst="rect">
            <a:avLst/>
          </a:prstGeom>
          <a:noFill/>
        </p:spPr>
        <p:txBody>
          <a:bodyPr wrap="square" rtlCol="0">
            <a:spAutoFit/>
          </a:bodyPr>
          <a:lstStyle>
            <a:defPPr>
              <a:defRPr lang="sl-SI"/>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r>
              <a:rPr lang="sl-SI" sz="1200" dirty="0" smtClean="0"/>
              <a:t>T. Bajd, M. Mihelj, J. Lenarčič, A. Stanovnik, M. Munih, </a:t>
            </a:r>
            <a:r>
              <a:rPr lang="sl-SI" sz="1200" b="1" i="1" dirty="0" err="1" smtClean="0"/>
              <a:t>Robotics</a:t>
            </a:r>
            <a:r>
              <a:rPr lang="sl-SI" sz="1200" dirty="0" smtClean="0"/>
              <a:t>, Springer, 2010</a:t>
            </a:r>
            <a:endParaRPr lang="en-US" sz="1200" dirty="0"/>
          </a:p>
        </p:txBody>
      </p:sp>
    </p:spTree>
    <p:extLst>
      <p:ext uri="{BB962C8B-B14F-4D97-AF65-F5344CB8AC3E}">
        <p14:creationId xmlns:p14="http://schemas.microsoft.com/office/powerpoint/2010/main" val="3137899411"/>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 id="2147483777" r:id="rId13"/>
    <p:sldLayoutId id="2147483778" r:id="rId14"/>
    <p:sldLayoutId id="2147483779" r:id="rId15"/>
    <p:sldLayoutId id="2147483780" r:id="rId16"/>
    <p:sldLayoutId id="2147483781" r:id="rId17"/>
    <p:sldLayoutId id="2147483782" r:id="rId18"/>
    <p:sldLayoutId id="2147483783" r:id="rId19"/>
  </p:sldLayoutIdLst>
  <p:txStyles>
    <p:titleStyle>
      <a:lvl1pPr algn="l" defTabSz="914400" rtl="0" eaLnBrk="1" latinLnBrk="0" hangingPunct="1">
        <a:spcBef>
          <a:spcPct val="0"/>
        </a:spcBef>
        <a:buNone/>
        <a:defRPr sz="25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1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5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wmf"/><Relationship Id="rId1" Type="http://schemas.openxmlformats.org/officeDocument/2006/relationships/slideLayout" Target="../slideLayouts/slideLayout13.xm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wmf"/><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wmf"/><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wmf"/><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ctrTitle"/>
          </p:nvPr>
        </p:nvSpPr>
        <p:spPr/>
        <p:txBody>
          <a:bodyPr>
            <a:normAutofit/>
          </a:bodyPr>
          <a:lstStyle/>
          <a:p>
            <a:pPr eaLnBrk="1" hangingPunct="1"/>
            <a:r>
              <a:rPr lang="sl-SI" altLang="en-US" sz="3000" dirty="0" smtClean="0">
                <a:solidFill>
                  <a:schemeClr val="bg1"/>
                </a:solidFill>
                <a:latin typeface="Arial" charset="0"/>
                <a:cs typeface="Arial" charset="0"/>
              </a:rPr>
              <a:t>ROBOT GRIPPERS AND FEEDING DEVICES</a:t>
            </a:r>
            <a:endParaRPr lang="en-US" altLang="en-US" sz="3000" dirty="0" smtClean="0">
              <a:solidFill>
                <a:schemeClr val="bg1"/>
              </a:solidFill>
              <a:latin typeface="Arial" charset="0"/>
              <a:cs typeface="Arial" charset="0"/>
            </a:endParaRPr>
          </a:p>
        </p:txBody>
      </p:sp>
      <p:sp>
        <p:nvSpPr>
          <p:cNvPr id="22531" name="Rectangle 5"/>
          <p:cNvSpPr>
            <a:spLocks noGrp="1" noChangeArrowheads="1"/>
          </p:cNvSpPr>
          <p:nvPr>
            <p:ph type="subTitle" idx="1"/>
          </p:nvPr>
        </p:nvSpPr>
        <p:spPr/>
        <p:txBody>
          <a:bodyPr/>
          <a:lstStyle/>
          <a:p>
            <a:r>
              <a:rPr lang="en-US" altLang="en-US" dirty="0">
                <a:latin typeface="Arial" charset="0"/>
                <a:cs typeface="Arial" charset="0"/>
              </a:rPr>
              <a:t>T. </a:t>
            </a:r>
            <a:r>
              <a:rPr lang="en-US" altLang="en-US" dirty="0" err="1">
                <a:latin typeface="Arial" charset="0"/>
                <a:cs typeface="Arial" charset="0"/>
              </a:rPr>
              <a:t>Bajd</a:t>
            </a:r>
            <a:r>
              <a:rPr lang="en-US" altLang="en-US" dirty="0">
                <a:latin typeface="Arial" charset="0"/>
                <a:cs typeface="Arial" charset="0"/>
              </a:rPr>
              <a:t> and M. </a:t>
            </a:r>
            <a:r>
              <a:rPr lang="en-US" altLang="en-US" dirty="0" err="1">
                <a:latin typeface="Arial" charset="0"/>
                <a:cs typeface="Arial" charset="0"/>
              </a:rPr>
              <a:t>Mihelj</a:t>
            </a:r>
            <a:endParaRPr lang="en-US" altLang="en-US" dirty="0">
              <a:latin typeface="Arial" charset="0"/>
              <a:cs typeface="Arial" charset="0"/>
            </a:endParaRPr>
          </a:p>
          <a:p>
            <a:pPr eaLnBrk="1" hangingPunct="1"/>
            <a:endParaRPr lang="en-US" altLang="en-US" dirty="0" smtClean="0">
              <a:latin typeface="Arial" charset="0"/>
              <a:cs typeface="Arial"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title"/>
          </p:nvPr>
        </p:nvSpPr>
        <p:spPr>
          <a:xfrm>
            <a:off x="762000" y="762000"/>
            <a:ext cx="7199313" cy="1079500"/>
          </a:xfrm>
        </p:spPr>
        <p:txBody>
          <a:bodyPr/>
          <a:lstStyle/>
          <a:p>
            <a:pPr eaLnBrk="1" hangingPunct="1"/>
            <a:r>
              <a:rPr lang="en-US" altLang="en-US" dirty="0" smtClean="0">
                <a:latin typeface="Arial" charset="0"/>
                <a:cs typeface="Arial" charset="0"/>
              </a:rPr>
              <a:t>Grasping and releasing of an object with vacuum gripper</a:t>
            </a:r>
          </a:p>
        </p:txBody>
      </p:sp>
      <p:sp>
        <p:nvSpPr>
          <p:cNvPr id="31748" name="Rectangle 4"/>
          <p:cNvSpPr>
            <a:spLocks noChangeArrowheads="1"/>
          </p:cNvSpPr>
          <p:nvPr/>
        </p:nvSpPr>
        <p:spPr bwMode="auto">
          <a:xfrm>
            <a:off x="609600" y="5308600"/>
            <a:ext cx="7772400" cy="10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sz="2000" dirty="0" smtClean="0"/>
              <a:t>Releasing of very lightweight and sticky objects can be critical with vacuum grippers. In this case we release the objects with the help of positive pressure.</a:t>
            </a:r>
            <a:endParaRPr lang="en-US" altLang="en-US" sz="2000" dirty="0"/>
          </a:p>
        </p:txBody>
      </p:sp>
      <p:pic>
        <p:nvPicPr>
          <p:cNvPr id="3174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286000"/>
            <a:ext cx="7324725" cy="28100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altLang="en-US" dirty="0" smtClean="0">
                <a:latin typeface="Arial" charset="0"/>
                <a:cs typeface="Arial" charset="0"/>
              </a:rPr>
              <a:t>Magnetic grippers</a:t>
            </a:r>
          </a:p>
        </p:txBody>
      </p:sp>
      <p:pic>
        <p:nvPicPr>
          <p:cNvPr id="3277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2049463"/>
            <a:ext cx="4352925" cy="414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4123531"/>
            <a:ext cx="2971801" cy="197776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Rectangle 6"/>
          <p:cNvSpPr>
            <a:spLocks noChangeArrowheads="1"/>
          </p:cNvSpPr>
          <p:nvPr/>
        </p:nvSpPr>
        <p:spPr bwMode="auto">
          <a:xfrm>
            <a:off x="533400" y="1828800"/>
            <a:ext cx="3886200" cy="1938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sz="2000" dirty="0" smtClean="0"/>
              <a:t>With magnetic grippers either permanent magnets (temperatures up to 500 </a:t>
            </a:r>
            <a:r>
              <a:rPr lang="en-US" altLang="en-US" sz="2000" dirty="0" smtClean="0">
                <a:cs typeface="Arial" charset="0"/>
              </a:rPr>
              <a:t>ºC) or electromagnets (up to </a:t>
            </a:r>
            <a:r>
              <a:rPr lang="en-US" altLang="en-US" sz="2000" dirty="0" smtClean="0"/>
              <a:t>100 ºC) are used. The surfaces of the objects must be even or clean.</a:t>
            </a:r>
            <a:endParaRPr lang="en-US" altLang="en-US" sz="2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altLang="en-US" dirty="0" smtClean="0">
                <a:latin typeface="Arial" charset="0"/>
                <a:cs typeface="Arial" charset="0"/>
              </a:rPr>
              <a:t>Special grippers</a:t>
            </a:r>
          </a:p>
        </p:txBody>
      </p:sp>
      <p:pic>
        <p:nvPicPr>
          <p:cNvPr id="3379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0629" y="3352800"/>
            <a:ext cx="4064000" cy="27432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5017" y="3375025"/>
            <a:ext cx="2538412" cy="272097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7" name="Rectangle 6"/>
          <p:cNvSpPr>
            <a:spLocks noChangeArrowheads="1"/>
          </p:cNvSpPr>
          <p:nvPr/>
        </p:nvSpPr>
        <p:spPr bwMode="auto">
          <a:xfrm>
            <a:off x="914400" y="2032000"/>
            <a:ext cx="7010400" cy="10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sz="2000" dirty="0" smtClean="0"/>
              <a:t>Perforation grippers are used for handling material such as textile or foam rubber. Adhesive grippers can be used when grasping very lightweight parts.</a:t>
            </a:r>
            <a:endParaRPr lang="en-US" altLang="en-US" sz="20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altLang="en-US" dirty="0" smtClean="0">
                <a:latin typeface="Arial" charset="0"/>
                <a:cs typeface="Arial" charset="0"/>
              </a:rPr>
              <a:t>Feeding devices</a:t>
            </a:r>
          </a:p>
        </p:txBody>
      </p:sp>
      <p:pic>
        <p:nvPicPr>
          <p:cNvPr id="3481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948113"/>
            <a:ext cx="3479800"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3560763"/>
            <a:ext cx="3995738" cy="299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1281113"/>
            <a:ext cx="3454400" cy="25908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2" name="Rectangle 7"/>
          <p:cNvSpPr>
            <a:spLocks noChangeArrowheads="1"/>
          </p:cNvSpPr>
          <p:nvPr/>
        </p:nvSpPr>
        <p:spPr bwMode="auto">
          <a:xfrm>
            <a:off x="762000" y="1676400"/>
            <a:ext cx="3505200" cy="1938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sz="2000" dirty="0" smtClean="0"/>
              <a:t>The task of the feeding devices is to bring parts to the robot in such a way that the robot knows their position and orientation without the use of robot vision.</a:t>
            </a:r>
            <a:endParaRPr lang="en-US" altLang="en-US" sz="20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txBox="1">
            <a:spLocks noChangeArrowheads="1"/>
          </p:cNvSpPr>
          <p:nvPr/>
        </p:nvSpPr>
        <p:spPr bwMode="auto">
          <a:xfrm>
            <a:off x="792163" y="576263"/>
            <a:ext cx="7199312"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charset="0"/>
              <a:buChar char="•"/>
              <a:defRPr sz="2100">
                <a:solidFill>
                  <a:schemeClr val="tx1"/>
                </a:solidFill>
                <a:latin typeface="Arial" charset="0"/>
                <a:cs typeface="Arial" charset="0"/>
              </a:defRPr>
            </a:lvl1pPr>
            <a:lvl2pPr marL="742950" indent="-285750" eaLnBrk="0" hangingPunct="0">
              <a:spcBef>
                <a:spcPct val="20000"/>
              </a:spcBef>
              <a:buFont typeface="Arial" charset="0"/>
              <a:buChar char="–"/>
              <a:defRPr>
                <a:solidFill>
                  <a:schemeClr val="tx1"/>
                </a:solidFill>
                <a:latin typeface="Arial" charset="0"/>
                <a:cs typeface="Arial" charset="0"/>
              </a:defRPr>
            </a:lvl2pPr>
            <a:lvl3pPr marL="1143000" indent="-228600" eaLnBrk="0" hangingPunct="0">
              <a:spcBef>
                <a:spcPct val="20000"/>
              </a:spcBef>
              <a:buFont typeface="Arial" charset="0"/>
              <a:buChar char="•"/>
              <a:defRPr sz="1600">
                <a:solidFill>
                  <a:schemeClr val="tx1"/>
                </a:solidFill>
                <a:latin typeface="Arial" charset="0"/>
                <a:cs typeface="Arial" charset="0"/>
              </a:defRPr>
            </a:lvl3pPr>
            <a:lvl4pPr marL="1600200" indent="-228600" eaLnBrk="0" hangingPunct="0">
              <a:spcBef>
                <a:spcPct val="20000"/>
              </a:spcBef>
              <a:buFont typeface="Arial" charset="0"/>
              <a:buChar char="–"/>
              <a:defRPr sz="14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spcBef>
                <a:spcPct val="0"/>
              </a:spcBef>
              <a:buFontTx/>
              <a:buNone/>
            </a:pPr>
            <a:r>
              <a:rPr lang="en-US" altLang="en-US" sz="2500" b="1" dirty="0" smtClean="0"/>
              <a:t>Feeding devices</a:t>
            </a:r>
            <a:endParaRPr lang="en-US" altLang="en-US" sz="2500" b="1" dirty="0"/>
          </a:p>
        </p:txBody>
      </p:sp>
      <p:sp>
        <p:nvSpPr>
          <p:cNvPr id="3" name="TextBox 2"/>
          <p:cNvSpPr txBox="1"/>
          <p:nvPr/>
        </p:nvSpPr>
        <p:spPr>
          <a:xfrm>
            <a:off x="990600" y="1735138"/>
            <a:ext cx="5486400" cy="4094162"/>
          </a:xfrm>
          <a:prstGeom prst="rect">
            <a:avLst/>
          </a:prstGeom>
          <a:noFill/>
        </p:spPr>
        <p:txBody>
          <a:bodyPr>
            <a:spAutoFit/>
          </a:bodyPr>
          <a:lstStyle/>
          <a:p>
            <a:pPr>
              <a:defRPr/>
            </a:pPr>
            <a:r>
              <a:rPr lang="en-US" altLang="en-US" sz="2000" dirty="0" smtClean="0">
                <a:cs typeface="Arial" charset="0"/>
              </a:rPr>
              <a:t>The robot feeding devices must:</a:t>
            </a:r>
          </a:p>
          <a:p>
            <a:pPr>
              <a:defRPr/>
            </a:pPr>
            <a:endParaRPr lang="en-US" altLang="en-US" sz="2000" dirty="0" smtClean="0">
              <a:cs typeface="Arial" charset="0"/>
            </a:endParaRPr>
          </a:p>
          <a:p>
            <a:pPr marL="800100" lvl="1" indent="-342900">
              <a:buFont typeface="Arial" panose="020B0604020202020204" pitchFamily="34" charset="0"/>
              <a:buChar char="•"/>
              <a:defRPr/>
            </a:pPr>
            <a:r>
              <a:rPr lang="en-US" altLang="en-US" sz="2000" dirty="0" smtClean="0">
                <a:cs typeface="Arial" charset="0"/>
              </a:rPr>
              <a:t>not damage parts,</a:t>
            </a:r>
          </a:p>
          <a:p>
            <a:pPr lvl="1">
              <a:defRPr/>
            </a:pPr>
            <a:endParaRPr lang="en-US" altLang="en-US" sz="2000" dirty="0" smtClean="0">
              <a:cs typeface="Arial" charset="0"/>
            </a:endParaRPr>
          </a:p>
          <a:p>
            <a:pPr marL="800100" lvl="1" indent="-342900">
              <a:buFont typeface="Arial" panose="020B0604020202020204" pitchFamily="34" charset="0"/>
              <a:buChar char="•"/>
              <a:defRPr/>
            </a:pPr>
            <a:r>
              <a:rPr lang="en-US" altLang="en-US" sz="2000" dirty="0" smtClean="0">
                <a:cs typeface="Arial" charset="0"/>
              </a:rPr>
              <a:t>operate reliably,</a:t>
            </a:r>
          </a:p>
          <a:p>
            <a:pPr lvl="1">
              <a:defRPr/>
            </a:pPr>
            <a:endParaRPr lang="en-US" altLang="en-US" sz="2000" dirty="0" smtClean="0">
              <a:cs typeface="Arial" charset="0"/>
            </a:endParaRPr>
          </a:p>
          <a:p>
            <a:pPr marL="800100" lvl="1" indent="-342900">
              <a:buFont typeface="Arial" panose="020B0604020202020204" pitchFamily="34" charset="0"/>
              <a:buChar char="•"/>
              <a:defRPr/>
            </a:pPr>
            <a:r>
              <a:rPr lang="en-US" altLang="en-US" sz="2000" dirty="0" smtClean="0">
                <a:cs typeface="Arial" charset="0"/>
              </a:rPr>
              <a:t>position the parts accurately,</a:t>
            </a:r>
          </a:p>
          <a:p>
            <a:pPr lvl="1">
              <a:defRPr/>
            </a:pPr>
            <a:endParaRPr lang="en-US" altLang="en-US" sz="2000" dirty="0" smtClean="0">
              <a:cs typeface="Arial" charset="0"/>
            </a:endParaRPr>
          </a:p>
          <a:p>
            <a:pPr marL="800100" lvl="1" indent="-342900">
              <a:buFont typeface="Arial" panose="020B0604020202020204" pitchFamily="34" charset="0"/>
              <a:buChar char="•"/>
              <a:defRPr/>
            </a:pPr>
            <a:r>
              <a:rPr lang="en-US" altLang="en-US" sz="2000" dirty="0" smtClean="0">
                <a:cs typeface="Arial" charset="0"/>
              </a:rPr>
              <a:t>work at sufficient speed,</a:t>
            </a:r>
          </a:p>
          <a:p>
            <a:pPr lvl="1">
              <a:defRPr/>
            </a:pPr>
            <a:endParaRPr lang="en-US" altLang="en-US" sz="2000" dirty="0" smtClean="0">
              <a:cs typeface="Arial" charset="0"/>
            </a:endParaRPr>
          </a:p>
          <a:p>
            <a:pPr marL="800100" lvl="1" indent="-342900">
              <a:buFont typeface="Arial" panose="020B0604020202020204" pitchFamily="34" charset="0"/>
              <a:buChar char="•"/>
              <a:defRPr/>
            </a:pPr>
            <a:r>
              <a:rPr lang="en-US" altLang="en-US" sz="2000" dirty="0" smtClean="0">
                <a:cs typeface="Arial" charset="0"/>
              </a:rPr>
              <a:t>require minimal time for loading,</a:t>
            </a:r>
          </a:p>
          <a:p>
            <a:pPr lvl="1">
              <a:defRPr/>
            </a:pPr>
            <a:endParaRPr lang="en-US" altLang="en-US" sz="2000" dirty="0" smtClean="0">
              <a:cs typeface="Arial" charset="0"/>
            </a:endParaRPr>
          </a:p>
          <a:p>
            <a:pPr marL="800100" lvl="1" indent="-342900">
              <a:buFont typeface="Arial" panose="020B0604020202020204" pitchFamily="34" charset="0"/>
              <a:buChar char="•"/>
              <a:defRPr/>
            </a:pPr>
            <a:r>
              <a:rPr lang="en-US" altLang="en-US" sz="2000" dirty="0" smtClean="0">
                <a:cs typeface="Arial" charset="0"/>
              </a:rPr>
              <a:t>contain sufficient number of parts.</a:t>
            </a:r>
            <a:endParaRPr lang="en-US" sz="20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altLang="en-US" dirty="0" smtClean="0">
                <a:latin typeface="Arial" charset="0"/>
                <a:cs typeface="Arial" charset="0"/>
              </a:rPr>
              <a:t>Pallets</a:t>
            </a:r>
          </a:p>
        </p:txBody>
      </p:sp>
      <p:pic>
        <p:nvPicPr>
          <p:cNvPr id="3686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905000"/>
            <a:ext cx="495300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Rectangle 5"/>
          <p:cNvSpPr>
            <a:spLocks noChangeArrowheads="1"/>
          </p:cNvSpPr>
          <p:nvPr/>
        </p:nvSpPr>
        <p:spPr bwMode="auto">
          <a:xfrm>
            <a:off x="6096000" y="1905000"/>
            <a:ext cx="2362200" cy="374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sz="2000" dirty="0" smtClean="0"/>
              <a:t>The pallets store the parts, while determining their position and sometimes also orientation. We distinguish among three types of pallets: vacuum formed, injection molded and metal pallets.</a:t>
            </a:r>
            <a:endParaRPr lang="en-US" altLang="en-US" sz="20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noChangeArrowheads="1"/>
          </p:cNvSpPr>
          <p:nvPr>
            <p:ph type="title"/>
          </p:nvPr>
        </p:nvSpPr>
        <p:spPr/>
        <p:txBody>
          <a:bodyPr/>
          <a:lstStyle/>
          <a:p>
            <a:pPr eaLnBrk="1" hangingPunct="1"/>
            <a:r>
              <a:rPr lang="en-US" altLang="en-US" dirty="0" smtClean="0">
                <a:latin typeface="Arial" charset="0"/>
                <a:cs typeface="Arial" charset="0"/>
              </a:rPr>
              <a:t>Simultaneous loading of a fixture table</a:t>
            </a:r>
          </a:p>
        </p:txBody>
      </p:sp>
      <p:pic>
        <p:nvPicPr>
          <p:cNvPr id="37892" name="Picture 4"/>
          <p:cNvPicPr>
            <a:picLocks noChangeAspect="1" noChangeArrowheads="1"/>
          </p:cNvPicPr>
          <p:nvPr/>
        </p:nvPicPr>
        <p:blipFill>
          <a:blip r:embed="rId2">
            <a:extLst>
              <a:ext uri="{28A0092B-C50C-407E-A947-70E740481C1C}">
                <a14:useLocalDpi xmlns:a14="http://schemas.microsoft.com/office/drawing/2010/main" val="0"/>
              </a:ext>
            </a:extLst>
          </a:blip>
          <a:srcRect b="11417"/>
          <a:stretch>
            <a:fillRect/>
          </a:stretch>
        </p:blipFill>
        <p:spPr bwMode="auto">
          <a:xfrm>
            <a:off x="4724400" y="3708400"/>
            <a:ext cx="3733800" cy="247967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3" name="Rectangle 5"/>
          <p:cNvSpPr>
            <a:spLocks noChangeArrowheads="1"/>
          </p:cNvSpPr>
          <p:nvPr/>
        </p:nvSpPr>
        <p:spPr bwMode="auto">
          <a:xfrm>
            <a:off x="4572000" y="1905000"/>
            <a:ext cx="3810000"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sz="2000" dirty="0" smtClean="0"/>
              <a:t>The human operator takes a part from a container, where the parts are unsorted, and places it onto the fixture table.</a:t>
            </a:r>
            <a:endParaRPr lang="en-US" altLang="en-US" sz="2000" dirty="0"/>
          </a:p>
        </p:txBody>
      </p:sp>
      <p:pic>
        <p:nvPicPr>
          <p:cNvPr id="3789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2044701"/>
            <a:ext cx="2884368" cy="42036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600200"/>
            <a:ext cx="6177867" cy="48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914" name="Rectangle 4"/>
          <p:cNvSpPr>
            <a:spLocks noGrp="1" noChangeArrowheads="1"/>
          </p:cNvSpPr>
          <p:nvPr>
            <p:ph type="title"/>
          </p:nvPr>
        </p:nvSpPr>
        <p:spPr/>
        <p:txBody>
          <a:bodyPr/>
          <a:lstStyle/>
          <a:p>
            <a:pPr eaLnBrk="1" hangingPunct="1"/>
            <a:r>
              <a:rPr lang="en-US" altLang="en-US" dirty="0" smtClean="0">
                <a:latin typeface="Arial" charset="0"/>
                <a:cs typeface="Arial" charset="0"/>
              </a:rPr>
              <a:t>Loading of the pallets in advance</a:t>
            </a:r>
          </a:p>
        </p:txBody>
      </p:sp>
      <p:sp>
        <p:nvSpPr>
          <p:cNvPr id="38916" name="Rectangle 4"/>
          <p:cNvSpPr>
            <a:spLocks noChangeArrowheads="1"/>
          </p:cNvSpPr>
          <p:nvPr/>
        </p:nvSpPr>
        <p:spPr bwMode="auto">
          <a:xfrm>
            <a:off x="457200" y="4540250"/>
            <a:ext cx="4419600" cy="163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sz="2000" dirty="0" smtClean="0"/>
              <a:t>The pallets can be loaded in advance in some other place and afterwards brought into the robot cell. The pallet is positioned properly by the use of special pins in the working table.</a:t>
            </a:r>
            <a:endParaRPr lang="en-US" altLang="en-US" sz="20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title"/>
          </p:nvPr>
        </p:nvSpPr>
        <p:spPr/>
        <p:txBody>
          <a:bodyPr/>
          <a:lstStyle/>
          <a:p>
            <a:pPr eaLnBrk="1" hangingPunct="1"/>
            <a:r>
              <a:rPr lang="en-US" altLang="en-US" dirty="0" smtClean="0">
                <a:latin typeface="Arial" charset="0"/>
                <a:cs typeface="Arial" charset="0"/>
              </a:rPr>
              <a:t>Rotating table</a:t>
            </a:r>
          </a:p>
        </p:txBody>
      </p:sp>
      <p:pic>
        <p:nvPicPr>
          <p:cNvPr id="39939" name="Content Placeholder 5" descr="Slika_8.11.wmf"/>
          <p:cNvPicPr>
            <a:picLocks noGrp="1" noChangeAspect="1"/>
          </p:cNvPicPr>
          <p:nvPr>
            <p:ph idx="4294967295"/>
          </p:nvPr>
        </p:nvPicPr>
        <p:blipFill>
          <a:blip r:embed="rId2" cstate="print">
            <a:extLst>
              <a:ext uri="{28A0092B-C50C-407E-A947-70E740481C1C}">
                <a14:useLocalDpi xmlns:a14="http://schemas.microsoft.com/office/drawing/2010/main" val="0"/>
              </a:ext>
            </a:extLst>
          </a:blip>
          <a:srcRect/>
          <a:stretch>
            <a:fillRect/>
          </a:stretch>
        </p:blipFill>
        <p:spPr>
          <a:xfrm>
            <a:off x="381000" y="1676400"/>
            <a:ext cx="2895600" cy="4525963"/>
          </a:xfrm>
        </p:spPr>
      </p:pic>
      <p:pic>
        <p:nvPicPr>
          <p:cNvPr id="39940"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0" y="1752600"/>
            <a:ext cx="2205038" cy="171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6138" y="3657600"/>
            <a:ext cx="2684462" cy="267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2" name="Rectangle 6"/>
          <p:cNvSpPr>
            <a:spLocks noChangeArrowheads="1"/>
          </p:cNvSpPr>
          <p:nvPr/>
        </p:nvSpPr>
        <p:spPr bwMode="auto">
          <a:xfrm flipH="1">
            <a:off x="3733800" y="1619250"/>
            <a:ext cx="2039938"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sz="2000" dirty="0" smtClean="0"/>
              <a:t>The rotating table enables loading of the pallets on one side, while the robot activities take place on the other side of the turntable. Improved speed and safety of the robot cell can be achieved.</a:t>
            </a:r>
            <a:endParaRPr lang="en-US" altLang="en-US" sz="20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altLang="en-US" dirty="0" smtClean="0">
                <a:latin typeface="Arial" charset="0"/>
                <a:cs typeface="Arial" charset="0"/>
              </a:rPr>
              <a:t>Part feeders</a:t>
            </a:r>
          </a:p>
        </p:txBody>
      </p:sp>
      <p:sp>
        <p:nvSpPr>
          <p:cNvPr id="40963" name="Rectangle 3"/>
          <p:cNvSpPr>
            <a:spLocks noGrp="1" noChangeArrowheads="1"/>
          </p:cNvSpPr>
          <p:nvPr>
            <p:ph idx="4294967295"/>
          </p:nvPr>
        </p:nvSpPr>
        <p:spPr>
          <a:xfrm>
            <a:off x="685800" y="1905000"/>
            <a:ext cx="6891338" cy="4267200"/>
          </a:xfrm>
        </p:spPr>
        <p:txBody>
          <a:bodyPr/>
          <a:lstStyle/>
          <a:p>
            <a:pPr eaLnBrk="1" hangingPunct="1"/>
            <a:endParaRPr lang="en-US" altLang="en-US" sz="2000" dirty="0" smtClean="0">
              <a:latin typeface="Arial" charset="0"/>
              <a:cs typeface="Arial" charset="0"/>
            </a:endParaRPr>
          </a:p>
          <a:p>
            <a:pPr eaLnBrk="1" hangingPunct="1"/>
            <a:r>
              <a:rPr lang="en-US" altLang="en-US" sz="2000" dirty="0" smtClean="0">
                <a:latin typeface="Arial" charset="0"/>
                <a:cs typeface="Arial" charset="0"/>
              </a:rPr>
              <a:t>different types of parts can be used with the same part feeder (not in the same time)</a:t>
            </a:r>
          </a:p>
          <a:p>
            <a:pPr eaLnBrk="1" hangingPunct="1"/>
            <a:endParaRPr lang="en-US" altLang="en-US" sz="2000" dirty="0" smtClean="0">
              <a:latin typeface="Arial" charset="0"/>
              <a:cs typeface="Arial" charset="0"/>
            </a:endParaRPr>
          </a:p>
          <a:p>
            <a:pPr eaLnBrk="1" hangingPunct="1"/>
            <a:r>
              <a:rPr lang="en-US" altLang="en-US" sz="2000" dirty="0" smtClean="0">
                <a:latin typeface="Arial" charset="0"/>
                <a:cs typeface="Arial" charset="0"/>
              </a:rPr>
              <a:t>large number of parts can be inserted</a:t>
            </a:r>
          </a:p>
          <a:p>
            <a:pPr eaLnBrk="1" hangingPunct="1"/>
            <a:endParaRPr lang="en-US" altLang="en-US" sz="2000" dirty="0" smtClean="0">
              <a:latin typeface="Arial" charset="0"/>
              <a:cs typeface="Arial" charset="0"/>
            </a:endParaRPr>
          </a:p>
          <a:p>
            <a:pPr eaLnBrk="1" hangingPunct="1"/>
            <a:r>
              <a:rPr lang="en-US" altLang="en-US" sz="2000" dirty="0" smtClean="0">
                <a:latin typeface="Arial" charset="0"/>
                <a:cs typeface="Arial" charset="0"/>
              </a:rPr>
              <a:t>the parts can be filled disorderly</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36575" y="1447800"/>
            <a:ext cx="6677025" cy="4543425"/>
            <a:chOff x="536575" y="1752600"/>
            <a:chExt cx="6677025" cy="4543425"/>
          </a:xfrm>
        </p:grpSpPr>
        <p:pic>
          <p:nvPicPr>
            <p:cNvPr id="23554"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6900" y="2047875"/>
              <a:ext cx="2635250"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Rectangle 6"/>
            <p:cNvSpPr>
              <a:spLocks noChangeArrowheads="1"/>
            </p:cNvSpPr>
            <p:nvPr/>
          </p:nvSpPr>
          <p:spPr bwMode="auto">
            <a:xfrm>
              <a:off x="1527175" y="3565525"/>
              <a:ext cx="1676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100">
                  <a:solidFill>
                    <a:schemeClr val="tx1"/>
                  </a:solidFill>
                  <a:latin typeface="Arial" charset="0"/>
                  <a:cs typeface="Arial" charset="0"/>
                </a:defRPr>
              </a:lvl1pPr>
              <a:lvl2pPr marL="742950" indent="-285750" eaLnBrk="0" hangingPunct="0">
                <a:spcBef>
                  <a:spcPct val="20000"/>
                </a:spcBef>
                <a:buFont typeface="Arial" charset="0"/>
                <a:buChar char="–"/>
                <a:defRPr>
                  <a:solidFill>
                    <a:schemeClr val="tx1"/>
                  </a:solidFill>
                  <a:latin typeface="Arial" charset="0"/>
                  <a:cs typeface="Arial" charset="0"/>
                </a:defRPr>
              </a:lvl2pPr>
              <a:lvl3pPr marL="1143000" indent="-228600" eaLnBrk="0" hangingPunct="0">
                <a:spcBef>
                  <a:spcPct val="20000"/>
                </a:spcBef>
                <a:buFont typeface="Arial" charset="0"/>
                <a:buChar char="•"/>
                <a:defRPr sz="1600">
                  <a:solidFill>
                    <a:schemeClr val="tx1"/>
                  </a:solidFill>
                  <a:latin typeface="Arial" charset="0"/>
                  <a:cs typeface="Arial" charset="0"/>
                </a:defRPr>
              </a:lvl3pPr>
              <a:lvl4pPr marL="1600200" indent="-228600" eaLnBrk="0" hangingPunct="0">
                <a:spcBef>
                  <a:spcPct val="20000"/>
                </a:spcBef>
                <a:buFont typeface="Arial" charset="0"/>
                <a:buChar char="–"/>
                <a:defRPr sz="14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lgn="ctr">
                <a:spcBef>
                  <a:spcPct val="0"/>
                </a:spcBef>
                <a:buFontTx/>
                <a:buNone/>
              </a:pPr>
              <a:r>
                <a:rPr lang="en-US" altLang="en-US" sz="2000" dirty="0" smtClean="0"/>
                <a:t>GRIPPERS </a:t>
              </a:r>
            </a:p>
            <a:p>
              <a:pPr algn="ctr">
                <a:spcBef>
                  <a:spcPct val="0"/>
                </a:spcBef>
                <a:buFontTx/>
                <a:buNone/>
              </a:pPr>
              <a:r>
                <a:rPr lang="en-US" altLang="en-US" sz="2000" dirty="0" smtClean="0"/>
                <a:t>WITH</a:t>
              </a:r>
            </a:p>
            <a:p>
              <a:pPr algn="ctr">
                <a:spcBef>
                  <a:spcPct val="0"/>
                </a:spcBef>
                <a:buFontTx/>
                <a:buNone/>
              </a:pPr>
              <a:r>
                <a:rPr lang="en-US" altLang="en-US" sz="2000" dirty="0" smtClean="0"/>
                <a:t>FINGERS</a:t>
              </a:r>
              <a:endParaRPr lang="en-US" altLang="en-US" sz="2000" dirty="0"/>
            </a:p>
          </p:txBody>
        </p:sp>
        <p:sp>
          <p:nvSpPr>
            <p:cNvPr id="23556" name="Rectangle 7"/>
            <p:cNvSpPr>
              <a:spLocks noChangeArrowheads="1"/>
            </p:cNvSpPr>
            <p:nvPr/>
          </p:nvSpPr>
          <p:spPr bwMode="auto">
            <a:xfrm>
              <a:off x="5691188" y="3549650"/>
              <a:ext cx="14986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2100">
                  <a:solidFill>
                    <a:schemeClr val="tx1"/>
                  </a:solidFill>
                  <a:latin typeface="Arial" charset="0"/>
                  <a:cs typeface="Arial" charset="0"/>
                </a:defRPr>
              </a:lvl1pPr>
              <a:lvl2pPr marL="742950" indent="-285750" eaLnBrk="0" hangingPunct="0">
                <a:spcBef>
                  <a:spcPct val="20000"/>
                </a:spcBef>
                <a:buFont typeface="Arial" charset="0"/>
                <a:buChar char="–"/>
                <a:defRPr>
                  <a:solidFill>
                    <a:schemeClr val="tx1"/>
                  </a:solidFill>
                  <a:latin typeface="Arial" charset="0"/>
                  <a:cs typeface="Arial" charset="0"/>
                </a:defRPr>
              </a:lvl2pPr>
              <a:lvl3pPr marL="1143000" indent="-228600" eaLnBrk="0" hangingPunct="0">
                <a:spcBef>
                  <a:spcPct val="20000"/>
                </a:spcBef>
                <a:buFont typeface="Arial" charset="0"/>
                <a:buChar char="•"/>
                <a:defRPr sz="1600">
                  <a:solidFill>
                    <a:schemeClr val="tx1"/>
                  </a:solidFill>
                  <a:latin typeface="Arial" charset="0"/>
                  <a:cs typeface="Arial" charset="0"/>
                </a:defRPr>
              </a:lvl3pPr>
              <a:lvl4pPr marL="1600200" indent="-228600" eaLnBrk="0" hangingPunct="0">
                <a:spcBef>
                  <a:spcPct val="20000"/>
                </a:spcBef>
                <a:buFont typeface="Arial" charset="0"/>
                <a:buChar char="–"/>
                <a:defRPr sz="14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lgn="ctr">
                <a:spcBef>
                  <a:spcPct val="0"/>
                </a:spcBef>
                <a:buFontTx/>
                <a:buNone/>
              </a:pPr>
              <a:r>
                <a:rPr lang="en-US" altLang="en-US" sz="2000" dirty="0" smtClean="0"/>
                <a:t>SPECIAL</a:t>
              </a:r>
            </a:p>
            <a:p>
              <a:pPr algn="ctr">
                <a:spcBef>
                  <a:spcPct val="0"/>
                </a:spcBef>
                <a:buFontTx/>
                <a:buNone/>
              </a:pPr>
              <a:r>
                <a:rPr lang="en-US" altLang="en-US" sz="2000" dirty="0" smtClean="0"/>
                <a:t>GRIPPERS</a:t>
              </a:r>
              <a:endParaRPr lang="en-US" altLang="en-US" sz="2000" dirty="0"/>
            </a:p>
          </p:txBody>
        </p:sp>
        <p:sp>
          <p:nvSpPr>
            <p:cNvPr id="23557" name="Rectangle 8"/>
            <p:cNvSpPr>
              <a:spLocks noChangeArrowheads="1"/>
            </p:cNvSpPr>
            <p:nvPr/>
          </p:nvSpPr>
          <p:spPr bwMode="auto">
            <a:xfrm>
              <a:off x="536575" y="5470525"/>
              <a:ext cx="18288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100">
                  <a:solidFill>
                    <a:schemeClr val="tx1"/>
                  </a:solidFill>
                  <a:latin typeface="Arial" charset="0"/>
                  <a:cs typeface="Arial" charset="0"/>
                </a:defRPr>
              </a:lvl1pPr>
              <a:lvl2pPr marL="742950" indent="-285750" eaLnBrk="0" hangingPunct="0">
                <a:spcBef>
                  <a:spcPct val="20000"/>
                </a:spcBef>
                <a:buFont typeface="Arial" charset="0"/>
                <a:buChar char="–"/>
                <a:defRPr>
                  <a:solidFill>
                    <a:schemeClr val="tx1"/>
                  </a:solidFill>
                  <a:latin typeface="Arial" charset="0"/>
                  <a:cs typeface="Arial" charset="0"/>
                </a:defRPr>
              </a:lvl2pPr>
              <a:lvl3pPr marL="1143000" indent="-228600" eaLnBrk="0" hangingPunct="0">
                <a:spcBef>
                  <a:spcPct val="20000"/>
                </a:spcBef>
                <a:buFont typeface="Arial" charset="0"/>
                <a:buChar char="•"/>
                <a:defRPr sz="1600">
                  <a:solidFill>
                    <a:schemeClr val="tx1"/>
                  </a:solidFill>
                  <a:latin typeface="Arial" charset="0"/>
                  <a:cs typeface="Arial" charset="0"/>
                </a:defRPr>
              </a:lvl3pPr>
              <a:lvl4pPr marL="1600200" indent="-228600" eaLnBrk="0" hangingPunct="0">
                <a:spcBef>
                  <a:spcPct val="20000"/>
                </a:spcBef>
                <a:buFont typeface="Arial" charset="0"/>
                <a:buChar char="–"/>
                <a:defRPr sz="14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lgn="ctr">
                <a:spcBef>
                  <a:spcPct val="0"/>
                </a:spcBef>
                <a:buFontTx/>
                <a:buNone/>
              </a:pPr>
              <a:r>
                <a:rPr lang="en-US" altLang="en-US" sz="1600" dirty="0" smtClean="0"/>
                <a:t>GRIPPERS</a:t>
              </a:r>
            </a:p>
            <a:p>
              <a:pPr algn="ctr">
                <a:spcBef>
                  <a:spcPct val="0"/>
                </a:spcBef>
                <a:buFontTx/>
                <a:buNone/>
              </a:pPr>
              <a:r>
                <a:rPr lang="en-US" altLang="en-US" sz="1600" dirty="0" smtClean="0"/>
                <a:t>WITH TWO</a:t>
              </a:r>
            </a:p>
            <a:p>
              <a:pPr algn="ctr">
                <a:spcBef>
                  <a:spcPct val="0"/>
                </a:spcBef>
                <a:buFontTx/>
                <a:buNone/>
              </a:pPr>
              <a:r>
                <a:rPr lang="en-US" altLang="en-US" sz="1600" dirty="0" smtClean="0"/>
                <a:t>FINGERS</a:t>
              </a:r>
              <a:endParaRPr lang="en-US" altLang="en-US" sz="1600" dirty="0"/>
            </a:p>
          </p:txBody>
        </p:sp>
        <p:sp>
          <p:nvSpPr>
            <p:cNvPr id="23558" name="Rectangle 9"/>
            <p:cNvSpPr>
              <a:spLocks noChangeArrowheads="1"/>
            </p:cNvSpPr>
            <p:nvPr/>
          </p:nvSpPr>
          <p:spPr bwMode="auto">
            <a:xfrm>
              <a:off x="2365375" y="5465763"/>
              <a:ext cx="20510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2100">
                  <a:solidFill>
                    <a:schemeClr val="tx1"/>
                  </a:solidFill>
                  <a:latin typeface="Arial" charset="0"/>
                  <a:cs typeface="Arial" charset="0"/>
                </a:defRPr>
              </a:lvl1pPr>
              <a:lvl2pPr marL="742950" indent="-285750" eaLnBrk="0" hangingPunct="0">
                <a:spcBef>
                  <a:spcPct val="20000"/>
                </a:spcBef>
                <a:buFont typeface="Arial" charset="0"/>
                <a:buChar char="–"/>
                <a:defRPr>
                  <a:solidFill>
                    <a:schemeClr val="tx1"/>
                  </a:solidFill>
                  <a:latin typeface="Arial" charset="0"/>
                  <a:cs typeface="Arial" charset="0"/>
                </a:defRPr>
              </a:lvl2pPr>
              <a:lvl3pPr marL="1143000" indent="-228600" eaLnBrk="0" hangingPunct="0">
                <a:spcBef>
                  <a:spcPct val="20000"/>
                </a:spcBef>
                <a:buFont typeface="Arial" charset="0"/>
                <a:buChar char="•"/>
                <a:defRPr sz="1600">
                  <a:solidFill>
                    <a:schemeClr val="tx1"/>
                  </a:solidFill>
                  <a:latin typeface="Arial" charset="0"/>
                  <a:cs typeface="Arial" charset="0"/>
                </a:defRPr>
              </a:lvl3pPr>
              <a:lvl4pPr marL="1600200" indent="-228600" eaLnBrk="0" hangingPunct="0">
                <a:spcBef>
                  <a:spcPct val="20000"/>
                </a:spcBef>
                <a:buFont typeface="Arial" charset="0"/>
                <a:buChar char="–"/>
                <a:defRPr sz="14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lgn="ctr">
                <a:spcBef>
                  <a:spcPct val="0"/>
                </a:spcBef>
                <a:buFontTx/>
                <a:buNone/>
              </a:pPr>
              <a:r>
                <a:rPr lang="en-US" altLang="en-US" sz="1800" dirty="0" smtClean="0"/>
                <a:t>MULTIFINGERED</a:t>
              </a:r>
            </a:p>
            <a:p>
              <a:pPr algn="ctr">
                <a:spcBef>
                  <a:spcPct val="0"/>
                </a:spcBef>
                <a:buFontTx/>
                <a:buNone/>
              </a:pPr>
              <a:r>
                <a:rPr lang="en-US" altLang="en-US" sz="1800" dirty="0" smtClean="0"/>
                <a:t>GRIPPERS</a:t>
              </a:r>
              <a:endParaRPr lang="en-US" altLang="en-US" sz="1800" dirty="0"/>
            </a:p>
          </p:txBody>
        </p:sp>
        <p:cxnSp>
          <p:nvCxnSpPr>
            <p:cNvPr id="23559" name="AutoShape 10"/>
            <p:cNvCxnSpPr>
              <a:cxnSpLocks noChangeShapeType="1"/>
            </p:cNvCxnSpPr>
            <p:nvPr/>
          </p:nvCxnSpPr>
          <p:spPr bwMode="auto">
            <a:xfrm flipH="1">
              <a:off x="2365375" y="1768475"/>
              <a:ext cx="1905000" cy="1797050"/>
            </a:xfrm>
            <a:prstGeom prst="straightConnector1">
              <a:avLst/>
            </a:prstGeom>
            <a:noFill/>
            <a:ln w="12700">
              <a:solidFill>
                <a:schemeClr val="tx1"/>
              </a:solidFill>
              <a:round/>
              <a:headEnd type="none" w="sm" len="sm"/>
              <a:tailEnd type="triangle" w="med" len="lg"/>
            </a:ln>
            <a:extLst>
              <a:ext uri="{909E8E84-426E-40DD-AFC4-6F175D3DCCD1}">
                <a14:hiddenFill xmlns:a14="http://schemas.microsoft.com/office/drawing/2010/main">
                  <a:noFill/>
                </a14:hiddenFill>
              </a:ext>
            </a:extLst>
          </p:spPr>
        </p:cxnSp>
        <p:cxnSp>
          <p:nvCxnSpPr>
            <p:cNvPr id="23560" name="AutoShape 11"/>
            <p:cNvCxnSpPr>
              <a:cxnSpLocks noChangeShapeType="1"/>
              <a:endCxn id="23556" idx="0"/>
            </p:cNvCxnSpPr>
            <p:nvPr/>
          </p:nvCxnSpPr>
          <p:spPr bwMode="auto">
            <a:xfrm>
              <a:off x="4267200" y="1752600"/>
              <a:ext cx="2173288" cy="1797050"/>
            </a:xfrm>
            <a:prstGeom prst="straightConnector1">
              <a:avLst/>
            </a:prstGeom>
            <a:noFill/>
            <a:ln w="12700">
              <a:solidFill>
                <a:schemeClr val="tx1"/>
              </a:solidFill>
              <a:round/>
              <a:headEnd type="none" w="sm" len="sm"/>
              <a:tailEnd type="triangle" w="med" len="lg"/>
            </a:ln>
            <a:extLst>
              <a:ext uri="{909E8E84-426E-40DD-AFC4-6F175D3DCCD1}">
                <a14:hiddenFill xmlns:a14="http://schemas.microsoft.com/office/drawing/2010/main">
                  <a:noFill/>
                </a14:hiddenFill>
              </a:ext>
            </a:extLst>
          </p:spPr>
        </p:cxnSp>
        <p:cxnSp>
          <p:nvCxnSpPr>
            <p:cNvPr id="23561" name="AutoShape 12"/>
            <p:cNvCxnSpPr>
              <a:cxnSpLocks noChangeShapeType="1"/>
              <a:stCxn id="23555" idx="2"/>
              <a:endCxn id="23557" idx="0"/>
            </p:cNvCxnSpPr>
            <p:nvPr/>
          </p:nvCxnSpPr>
          <p:spPr bwMode="auto">
            <a:xfrm flipH="1">
              <a:off x="1450975" y="4572000"/>
              <a:ext cx="914400" cy="898525"/>
            </a:xfrm>
            <a:prstGeom prst="straightConnector1">
              <a:avLst/>
            </a:prstGeom>
            <a:noFill/>
            <a:ln w="12700">
              <a:solidFill>
                <a:schemeClr val="tx1"/>
              </a:solidFill>
              <a:round/>
              <a:headEnd type="none" w="sm" len="sm"/>
              <a:tailEnd type="triangle" w="med" len="lg"/>
            </a:ln>
            <a:extLst>
              <a:ext uri="{909E8E84-426E-40DD-AFC4-6F175D3DCCD1}">
                <a14:hiddenFill xmlns:a14="http://schemas.microsoft.com/office/drawing/2010/main">
                  <a:noFill/>
                </a14:hiddenFill>
              </a:ext>
            </a:extLst>
          </p:spPr>
        </p:cxnSp>
        <p:cxnSp>
          <p:nvCxnSpPr>
            <p:cNvPr id="23562" name="AutoShape 13"/>
            <p:cNvCxnSpPr>
              <a:cxnSpLocks noChangeShapeType="1"/>
              <a:stCxn id="23555" idx="2"/>
              <a:endCxn id="23558" idx="0"/>
            </p:cNvCxnSpPr>
            <p:nvPr/>
          </p:nvCxnSpPr>
          <p:spPr bwMode="auto">
            <a:xfrm>
              <a:off x="2365375" y="4572000"/>
              <a:ext cx="1025525" cy="893763"/>
            </a:xfrm>
            <a:prstGeom prst="straightConnector1">
              <a:avLst/>
            </a:prstGeom>
            <a:noFill/>
            <a:ln w="12700">
              <a:solidFill>
                <a:schemeClr val="tx1"/>
              </a:solidFill>
              <a:round/>
              <a:headEnd type="none" w="sm" len="sm"/>
              <a:tailEnd type="triangle" w="med" len="lg"/>
            </a:ln>
            <a:extLst>
              <a:ext uri="{909E8E84-426E-40DD-AFC4-6F175D3DCCD1}">
                <a14:hiddenFill xmlns:a14="http://schemas.microsoft.com/office/drawing/2010/main">
                  <a:noFill/>
                </a14:hiddenFill>
              </a:ext>
            </a:extLst>
          </p:spPr>
        </p:cxnSp>
        <p:sp>
          <p:nvSpPr>
            <p:cNvPr id="23563" name="Rectangle 14"/>
            <p:cNvSpPr>
              <a:spLocks noChangeArrowheads="1"/>
            </p:cNvSpPr>
            <p:nvPr/>
          </p:nvSpPr>
          <p:spPr bwMode="auto">
            <a:xfrm>
              <a:off x="5794375" y="4249738"/>
              <a:ext cx="1419225"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2100">
                  <a:solidFill>
                    <a:schemeClr val="tx1"/>
                  </a:solidFill>
                  <a:latin typeface="Arial" charset="0"/>
                  <a:cs typeface="Arial" charset="0"/>
                </a:defRPr>
              </a:lvl1pPr>
              <a:lvl2pPr marL="742950" indent="-285750" eaLnBrk="0" hangingPunct="0">
                <a:spcBef>
                  <a:spcPct val="20000"/>
                </a:spcBef>
                <a:buFont typeface="Arial" charset="0"/>
                <a:buChar char="–"/>
                <a:defRPr>
                  <a:solidFill>
                    <a:schemeClr val="tx1"/>
                  </a:solidFill>
                  <a:latin typeface="Arial" charset="0"/>
                  <a:cs typeface="Arial" charset="0"/>
                </a:defRPr>
              </a:lvl2pPr>
              <a:lvl3pPr marL="1143000" indent="-228600" eaLnBrk="0" hangingPunct="0">
                <a:spcBef>
                  <a:spcPct val="20000"/>
                </a:spcBef>
                <a:buFont typeface="Arial" charset="0"/>
                <a:buChar char="•"/>
                <a:defRPr sz="1600">
                  <a:solidFill>
                    <a:schemeClr val="tx1"/>
                  </a:solidFill>
                  <a:latin typeface="Arial" charset="0"/>
                  <a:cs typeface="Arial" charset="0"/>
                </a:defRPr>
              </a:lvl3pPr>
              <a:lvl4pPr marL="1600200" indent="-228600" eaLnBrk="0" hangingPunct="0">
                <a:spcBef>
                  <a:spcPct val="20000"/>
                </a:spcBef>
                <a:buFont typeface="Arial" charset="0"/>
                <a:buChar char="–"/>
                <a:defRPr sz="14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a:spcBef>
                  <a:spcPct val="0"/>
                </a:spcBef>
                <a:buFontTx/>
                <a:buChar char="•"/>
              </a:pPr>
              <a:r>
                <a:rPr lang="en-US" altLang="en-US" sz="1800" dirty="0" smtClean="0"/>
                <a:t> vacuum</a:t>
              </a:r>
            </a:p>
            <a:p>
              <a:pPr>
                <a:spcBef>
                  <a:spcPct val="0"/>
                </a:spcBef>
                <a:buFontTx/>
                <a:buChar char="•"/>
              </a:pPr>
              <a:r>
                <a:rPr lang="en-US" altLang="en-US" sz="1800" dirty="0" smtClean="0"/>
                <a:t> magnetic</a:t>
              </a:r>
            </a:p>
            <a:p>
              <a:pPr>
                <a:spcBef>
                  <a:spcPct val="0"/>
                </a:spcBef>
                <a:buFontTx/>
                <a:buChar char="•"/>
              </a:pPr>
              <a:r>
                <a:rPr lang="en-US" altLang="en-US" sz="1800" dirty="0" smtClean="0"/>
                <a:t> perforation</a:t>
              </a:r>
              <a:endParaRPr lang="en-US" altLang="en-US" sz="1800" dirty="0"/>
            </a:p>
          </p:txBody>
        </p:sp>
      </p:grpSp>
      <p:sp>
        <p:nvSpPr>
          <p:cNvPr id="23564" name="Rectangle 4"/>
          <p:cNvSpPr>
            <a:spLocks noGrp="1" noChangeArrowheads="1"/>
          </p:cNvSpPr>
          <p:nvPr>
            <p:ph type="title"/>
          </p:nvPr>
        </p:nvSpPr>
        <p:spPr/>
        <p:txBody>
          <a:bodyPr/>
          <a:lstStyle/>
          <a:p>
            <a:pPr eaLnBrk="1" hangingPunct="1"/>
            <a:r>
              <a:rPr lang="en-US" altLang="en-US" dirty="0" smtClean="0">
                <a:latin typeface="Arial" charset="0"/>
                <a:cs typeface="Arial" charset="0"/>
              </a:rPr>
              <a:t>Robot grippers</a:t>
            </a:r>
          </a:p>
        </p:txBody>
      </p:sp>
      <p:sp>
        <p:nvSpPr>
          <p:cNvPr id="23565" name="Rectangle 13"/>
          <p:cNvSpPr>
            <a:spLocks noChangeArrowheads="1"/>
          </p:cNvSpPr>
          <p:nvPr/>
        </p:nvSpPr>
        <p:spPr bwMode="auto">
          <a:xfrm>
            <a:off x="4572000" y="5160963"/>
            <a:ext cx="411480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sz="1800" dirty="0" err="1" smtClean="0"/>
              <a:t>Multifingered</a:t>
            </a:r>
            <a:r>
              <a:rPr lang="en-US" altLang="en-US" sz="1800" dirty="0" smtClean="0"/>
              <a:t> grippers usually have three fingers, each having two or three segments. Such gripper has 6 or 9 DOFs which is the same or even more than robot manipulators.</a:t>
            </a:r>
            <a:endParaRPr lang="en-US" altLang="en-US" sz="18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title"/>
          </p:nvPr>
        </p:nvSpPr>
        <p:spPr/>
        <p:txBody>
          <a:bodyPr/>
          <a:lstStyle/>
          <a:p>
            <a:pPr eaLnBrk="1" hangingPunct="1"/>
            <a:r>
              <a:rPr lang="en-US" altLang="en-US" dirty="0" smtClean="0">
                <a:latin typeface="Arial" charset="0"/>
                <a:cs typeface="Arial" charset="0"/>
              </a:rPr>
              <a:t>Vibratory bowl feeder</a:t>
            </a:r>
          </a:p>
        </p:txBody>
      </p:sp>
      <p:pic>
        <p:nvPicPr>
          <p:cNvPr id="4198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3657600"/>
            <a:ext cx="3759200" cy="28194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8" name="Rectangle 5"/>
          <p:cNvSpPr>
            <a:spLocks noChangeArrowheads="1"/>
          </p:cNvSpPr>
          <p:nvPr/>
        </p:nvSpPr>
        <p:spPr bwMode="auto">
          <a:xfrm>
            <a:off x="304800" y="4538663"/>
            <a:ext cx="4724400" cy="193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sz="2000" dirty="0" smtClean="0"/>
              <a:t>The vibration of the bowl and the in-line feeder is produced by the use of an electromagnet. The vibrations cause the parts to travel out of the bowl. Specially formed spirally sloped fences force them into required orientation.</a:t>
            </a:r>
            <a:endParaRPr lang="en-US" altLang="en-US" sz="2000" dirty="0"/>
          </a:p>
        </p:txBody>
      </p:sp>
      <p:pic>
        <p:nvPicPr>
          <p:cNvPr id="4198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86" y="1524000"/>
            <a:ext cx="5078413" cy="289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p:nvPr>
        </p:nvSpPr>
        <p:spPr/>
        <p:txBody>
          <a:bodyPr/>
          <a:lstStyle/>
          <a:p>
            <a:pPr eaLnBrk="1" hangingPunct="1"/>
            <a:r>
              <a:rPr lang="en-US" altLang="en-US" dirty="0" smtClean="0">
                <a:latin typeface="Arial" charset="0"/>
                <a:cs typeface="Arial" charset="0"/>
              </a:rPr>
              <a:t>Magazine feeder</a:t>
            </a:r>
          </a:p>
        </p:txBody>
      </p:sp>
      <p:pic>
        <p:nvPicPr>
          <p:cNvPr id="43011" name="Content Placeholder 5" descr="Slika_8.13.wmf"/>
          <p:cNvPicPr>
            <a:picLocks noGrp="1" noChangeAspect="1"/>
          </p:cNvPicPr>
          <p:nvPr>
            <p:ph idx="4294967295"/>
          </p:nvPr>
        </p:nvPicPr>
        <p:blipFill>
          <a:blip r:embed="rId2" cstate="print">
            <a:extLst>
              <a:ext uri="{28A0092B-C50C-407E-A947-70E740481C1C}">
                <a14:useLocalDpi xmlns:a14="http://schemas.microsoft.com/office/drawing/2010/main" val="0"/>
              </a:ext>
            </a:extLst>
          </a:blip>
          <a:srcRect/>
          <a:stretch>
            <a:fillRect/>
          </a:stretch>
        </p:blipFill>
        <p:spPr>
          <a:xfrm>
            <a:off x="533400" y="1389062"/>
            <a:ext cx="5126792" cy="2818606"/>
          </a:xfrm>
        </p:spPr>
      </p:pic>
      <p:pic>
        <p:nvPicPr>
          <p:cNvPr id="430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4288550"/>
            <a:ext cx="4305300" cy="222651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3" name="Rectangle 5"/>
          <p:cNvSpPr>
            <a:spLocks noChangeArrowheads="1"/>
          </p:cNvSpPr>
          <p:nvPr/>
        </p:nvSpPr>
        <p:spPr bwMode="auto">
          <a:xfrm>
            <a:off x="304800" y="4572000"/>
            <a:ext cx="365760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sz="2000" dirty="0" smtClean="0"/>
              <a:t>A simple magazine feeder consists of a tube storing the parts and the sliding plate, which takes the parts one by one out of the magazine.</a:t>
            </a:r>
            <a:endParaRPr lang="en-US" altLang="en-US" sz="20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Title 2"/>
          <p:cNvSpPr>
            <a:spLocks noGrp="1"/>
          </p:cNvSpPr>
          <p:nvPr>
            <p:ph type="title"/>
          </p:nvPr>
        </p:nvSpPr>
        <p:spPr/>
        <p:txBody>
          <a:bodyPr/>
          <a:lstStyle/>
          <a:p>
            <a:pPr eaLnBrk="1" hangingPunct="1"/>
            <a:r>
              <a:rPr lang="en-US" altLang="en-US" dirty="0" smtClean="0">
                <a:latin typeface="Arial" charset="0"/>
                <a:cs typeface="Arial" charset="0"/>
              </a:rPr>
              <a:t>Integrated circuits magazine feeder</a:t>
            </a:r>
          </a:p>
        </p:txBody>
      </p:sp>
      <p:pic>
        <p:nvPicPr>
          <p:cNvPr id="44034" name="Content Placeholder 5" descr="Slika_8.14.wmf"/>
          <p:cNvPicPr>
            <a:picLocks noGrp="1" noChangeAspect="1"/>
          </p:cNvPicPr>
          <p:nvPr>
            <p:ph idx="4294967295"/>
          </p:nvPr>
        </p:nvPicPr>
        <p:blipFill>
          <a:blip r:embed="rId2" cstate="print">
            <a:extLst>
              <a:ext uri="{28A0092B-C50C-407E-A947-70E740481C1C}">
                <a14:useLocalDpi xmlns:a14="http://schemas.microsoft.com/office/drawing/2010/main" val="0"/>
              </a:ext>
            </a:extLst>
          </a:blip>
          <a:srcRect/>
          <a:stretch>
            <a:fillRect/>
          </a:stretch>
        </p:blipFill>
        <p:spPr>
          <a:xfrm>
            <a:off x="2057400" y="1828800"/>
            <a:ext cx="4953000" cy="2997200"/>
          </a:xfrm>
        </p:spPr>
      </p:pic>
      <p:sp>
        <p:nvSpPr>
          <p:cNvPr id="44035" name="Rectangle 4"/>
          <p:cNvSpPr>
            <a:spLocks noChangeArrowheads="1"/>
          </p:cNvSpPr>
          <p:nvPr/>
        </p:nvSpPr>
        <p:spPr bwMode="auto">
          <a:xfrm>
            <a:off x="685800" y="5181600"/>
            <a:ext cx="8001000" cy="10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sz="2000" dirty="0" smtClean="0"/>
              <a:t>The magazine feeders are excellent solutions for handling integrated circuits, as the integrated circuits are already shipped in tubes which can be used for feeding purposes.</a:t>
            </a:r>
            <a:endParaRPr lang="en-US" altLang="en-US" sz="20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noChangeArrowheads="1"/>
          </p:cNvSpPr>
          <p:nvPr>
            <p:ph type="title"/>
          </p:nvPr>
        </p:nvSpPr>
        <p:spPr/>
        <p:txBody>
          <a:bodyPr/>
          <a:lstStyle/>
          <a:p>
            <a:pPr eaLnBrk="1" hangingPunct="1"/>
            <a:r>
              <a:rPr lang="en-US" altLang="en-US" dirty="0" smtClean="0">
                <a:latin typeface="Arial" charset="0"/>
                <a:cs typeface="Arial" charset="0"/>
              </a:rPr>
              <a:t>Sliding chain conveyor</a:t>
            </a:r>
          </a:p>
        </p:txBody>
      </p:sp>
      <p:sp>
        <p:nvSpPr>
          <p:cNvPr id="45059" name="Rectangle 5"/>
          <p:cNvSpPr>
            <a:spLocks noChangeArrowheads="1"/>
          </p:cNvSpPr>
          <p:nvPr/>
        </p:nvSpPr>
        <p:spPr bwMode="auto">
          <a:xfrm>
            <a:off x="228600" y="4462463"/>
            <a:ext cx="4343400" cy="193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sz="2000" dirty="0" smtClean="0"/>
              <a:t>Conveyors are used for transport of parts, assemblies or pallets between the robot cells. The simplest conveyor makes use of a plastic or metal chain which is pushing the pallets along a metal guide.</a:t>
            </a:r>
            <a:endParaRPr lang="en-US" altLang="en-US" sz="2000" dirty="0"/>
          </a:p>
        </p:txBody>
      </p:sp>
      <p:pic>
        <p:nvPicPr>
          <p:cNvPr id="4506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313" y="1371600"/>
            <a:ext cx="4357687" cy="2838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506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3113" y="3962400"/>
            <a:ext cx="4408487" cy="23177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Grp="1" noChangeArrowheads="1"/>
          </p:cNvSpPr>
          <p:nvPr>
            <p:ph type="title"/>
          </p:nvPr>
        </p:nvSpPr>
        <p:spPr/>
        <p:txBody>
          <a:bodyPr/>
          <a:lstStyle/>
          <a:p>
            <a:pPr eaLnBrk="1" hangingPunct="1"/>
            <a:r>
              <a:rPr lang="en-US" altLang="en-US" dirty="0" smtClean="0">
                <a:latin typeface="Arial" charset="0"/>
                <a:cs typeface="Arial" charset="0"/>
              </a:rPr>
              <a:t>Belt conveyor</a:t>
            </a:r>
          </a:p>
        </p:txBody>
      </p:sp>
      <p:sp>
        <p:nvSpPr>
          <p:cNvPr id="46083" name="Rectangle 3"/>
          <p:cNvSpPr txBox="1">
            <a:spLocks noChangeArrowheads="1"/>
          </p:cNvSpPr>
          <p:nvPr/>
        </p:nvSpPr>
        <p:spPr bwMode="auto">
          <a:xfrm>
            <a:off x="4953000" y="4191000"/>
            <a:ext cx="28956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eaLnBrk="0" hangingPunct="0">
              <a:spcBef>
                <a:spcPct val="20000"/>
              </a:spcBef>
              <a:buFont typeface="Arial" charset="0"/>
              <a:buChar char="•"/>
              <a:defRPr sz="2100">
                <a:solidFill>
                  <a:schemeClr val="tx1"/>
                </a:solidFill>
                <a:latin typeface="Arial" charset="0"/>
                <a:cs typeface="Arial" charset="0"/>
              </a:defRPr>
            </a:lvl1pPr>
            <a:lvl2pPr marL="742950" indent="-285750" eaLnBrk="0" hangingPunct="0">
              <a:spcBef>
                <a:spcPct val="20000"/>
              </a:spcBef>
              <a:buFont typeface="Arial" charset="0"/>
              <a:buChar char="–"/>
              <a:defRPr>
                <a:solidFill>
                  <a:schemeClr val="tx1"/>
                </a:solidFill>
                <a:latin typeface="Arial" charset="0"/>
                <a:cs typeface="Arial" charset="0"/>
              </a:defRPr>
            </a:lvl2pPr>
            <a:lvl3pPr marL="1143000" indent="-228600" eaLnBrk="0" hangingPunct="0">
              <a:spcBef>
                <a:spcPct val="20000"/>
              </a:spcBef>
              <a:buFont typeface="Arial" charset="0"/>
              <a:buChar char="•"/>
              <a:defRPr sz="1600">
                <a:solidFill>
                  <a:schemeClr val="tx1"/>
                </a:solidFill>
                <a:latin typeface="Arial" charset="0"/>
                <a:cs typeface="Arial" charset="0"/>
              </a:defRPr>
            </a:lvl3pPr>
            <a:lvl4pPr marL="1600200" indent="-228600" eaLnBrk="0" hangingPunct="0">
              <a:spcBef>
                <a:spcPct val="20000"/>
              </a:spcBef>
              <a:buFont typeface="Arial" charset="0"/>
              <a:buChar char="–"/>
              <a:defRPr sz="1400">
                <a:solidFill>
                  <a:schemeClr val="tx1"/>
                </a:solidFill>
                <a:latin typeface="Arial" charset="0"/>
                <a:cs typeface="Arial" charset="0"/>
              </a:defRPr>
            </a:lvl4pPr>
            <a:lvl5pPr marL="2057400" indent="-228600" eaLnBrk="0" hangingPunct="0">
              <a:spcBef>
                <a:spcPct val="20000"/>
              </a:spcBef>
              <a:buFont typeface="Arial" charset="0"/>
              <a:buChar char="»"/>
              <a:defRPr sz="15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1500">
                <a:solidFill>
                  <a:schemeClr val="tx1"/>
                </a:solidFill>
                <a:latin typeface="Arial" charset="0"/>
                <a:cs typeface="Arial" charset="0"/>
              </a:defRPr>
            </a:lvl9pPr>
          </a:lstStyle>
          <a:p>
            <a:pPr eaLnBrk="1" hangingPunct="1">
              <a:buClr>
                <a:schemeClr val="accent2"/>
              </a:buClr>
              <a:buFont typeface="Wingdings" pitchFamily="2" charset="2"/>
              <a:buNone/>
            </a:pPr>
            <a:endParaRPr lang="en-US" altLang="en-US" sz="2000">
              <a:latin typeface="Lucida Sans Unicode" pitchFamily="34" charset="0"/>
            </a:endParaRPr>
          </a:p>
        </p:txBody>
      </p:sp>
      <p:sp>
        <p:nvSpPr>
          <p:cNvPr id="46084" name="Rectangle 6"/>
          <p:cNvSpPr>
            <a:spLocks noChangeArrowheads="1"/>
          </p:cNvSpPr>
          <p:nvPr/>
        </p:nvSpPr>
        <p:spPr bwMode="auto">
          <a:xfrm>
            <a:off x="4495800" y="4267200"/>
            <a:ext cx="44196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sz="2000" dirty="0" smtClean="0"/>
              <a:t>With the belt-driven conveyor, the upper part of the belt is driving pallets or other objects or material.</a:t>
            </a:r>
            <a:endParaRPr lang="en-US" altLang="en-US" sz="2000" dirty="0"/>
          </a:p>
        </p:txBody>
      </p:sp>
      <p:pic>
        <p:nvPicPr>
          <p:cNvPr id="4608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1524000"/>
            <a:ext cx="5257800" cy="2155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608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819400"/>
            <a:ext cx="3505200" cy="368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ChangeArrowheads="1"/>
          </p:cNvSpPr>
          <p:nvPr>
            <p:ph type="title"/>
          </p:nvPr>
        </p:nvSpPr>
        <p:spPr/>
        <p:txBody>
          <a:bodyPr/>
          <a:lstStyle/>
          <a:p>
            <a:pPr eaLnBrk="1" hangingPunct="1"/>
            <a:r>
              <a:rPr lang="en-US" altLang="en-US" dirty="0" smtClean="0">
                <a:latin typeface="Arial" charset="0"/>
                <a:cs typeface="Arial" charset="0"/>
              </a:rPr>
              <a:t>Conveyor with rollers</a:t>
            </a:r>
          </a:p>
        </p:txBody>
      </p:sp>
      <p:sp>
        <p:nvSpPr>
          <p:cNvPr id="47107" name="Rectangle 5"/>
          <p:cNvSpPr>
            <a:spLocks noChangeArrowheads="1"/>
          </p:cNvSpPr>
          <p:nvPr/>
        </p:nvSpPr>
        <p:spPr bwMode="auto">
          <a:xfrm>
            <a:off x="457200" y="4619625"/>
            <a:ext cx="4191000"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sz="2000" dirty="0" smtClean="0"/>
              <a:t>The advantage of the conveyors with rollers is in low collision forces occurring between the pallets or objects handled by the conveyor.</a:t>
            </a:r>
            <a:endParaRPr lang="en-US" altLang="en-US" sz="2000" dirty="0"/>
          </a:p>
        </p:txBody>
      </p:sp>
      <p:pic>
        <p:nvPicPr>
          <p:cNvPr id="47108"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1444625"/>
            <a:ext cx="4933950" cy="2522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710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3586843"/>
            <a:ext cx="3962400" cy="29718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pPr eaLnBrk="1" hangingPunct="1"/>
            <a:r>
              <a:rPr lang="en-US" altLang="en-US" dirty="0" smtClean="0">
                <a:latin typeface="Arial" charset="0"/>
                <a:cs typeface="Arial" charset="0"/>
              </a:rPr>
              <a:t>Robot gripper with two fingers</a:t>
            </a:r>
          </a:p>
        </p:txBody>
      </p:sp>
      <p:pic>
        <p:nvPicPr>
          <p:cNvPr id="24579" name="Content Placeholder 6" descr="Slika_8.1.wmf"/>
          <p:cNvPicPr>
            <a:picLocks noGrp="1" noChangeAspect="1"/>
          </p:cNvPicPr>
          <p:nvPr>
            <p:ph idx="4294967295"/>
          </p:nvPr>
        </p:nvPicPr>
        <p:blipFill>
          <a:blip r:embed="rId2" cstate="print">
            <a:extLst>
              <a:ext uri="{28A0092B-C50C-407E-A947-70E740481C1C}">
                <a14:useLocalDpi xmlns:a14="http://schemas.microsoft.com/office/drawing/2010/main" val="0"/>
              </a:ext>
            </a:extLst>
          </a:blip>
          <a:srcRect/>
          <a:stretch>
            <a:fillRect/>
          </a:stretch>
        </p:blipFill>
        <p:spPr>
          <a:xfrm>
            <a:off x="2438400" y="1752600"/>
            <a:ext cx="6096000" cy="2024063"/>
          </a:xfrm>
        </p:spPr>
      </p:pic>
      <p:pic>
        <p:nvPicPr>
          <p:cNvPr id="2458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3200400"/>
            <a:ext cx="2170881"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Rectangle 7"/>
          <p:cNvSpPr>
            <a:spLocks noChangeArrowheads="1"/>
          </p:cNvSpPr>
          <p:nvPr/>
        </p:nvSpPr>
        <p:spPr bwMode="auto">
          <a:xfrm>
            <a:off x="4114800" y="4341674"/>
            <a:ext cx="373380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sz="2000" dirty="0" smtClean="0"/>
              <a:t>Pneumatic, hydraulic or electrical motors are used with two-fingered grippers. Usually they work in on-off regime. Distance or force between the fingers can be controlled.</a:t>
            </a:r>
            <a:endParaRPr lang="en-US" altLang="en-US" sz="20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Title 1"/>
          <p:cNvSpPr>
            <a:spLocks noGrp="1"/>
          </p:cNvSpPr>
          <p:nvPr>
            <p:ph type="title"/>
          </p:nvPr>
        </p:nvSpPr>
        <p:spPr/>
        <p:txBody>
          <a:bodyPr/>
          <a:lstStyle/>
          <a:p>
            <a:pPr eaLnBrk="1" hangingPunct="1"/>
            <a:r>
              <a:rPr lang="en-US" altLang="en-US" dirty="0" smtClean="0">
                <a:latin typeface="Arial" charset="0"/>
                <a:cs typeface="Arial" charset="0"/>
              </a:rPr>
              <a:t/>
            </a:r>
            <a:br>
              <a:rPr lang="en-US" altLang="en-US" dirty="0" smtClean="0">
                <a:latin typeface="Arial" charset="0"/>
                <a:cs typeface="Arial" charset="0"/>
              </a:rPr>
            </a:br>
            <a:r>
              <a:rPr lang="en-US" altLang="en-US" dirty="0" smtClean="0">
                <a:latin typeface="Arial" charset="0"/>
                <a:cs typeface="Arial" charset="0"/>
              </a:rPr>
              <a:t>Kinematic presentations of two-fingered grippers</a:t>
            </a:r>
          </a:p>
        </p:txBody>
      </p:sp>
      <p:pic>
        <p:nvPicPr>
          <p:cNvPr id="25602" name="Content Placeholder 5" descr="Slika_8.2.wmf"/>
          <p:cNvPicPr>
            <a:picLocks noGrp="1" noChangeAspect="1"/>
          </p:cNvPicPr>
          <p:nvPr>
            <p:ph idx="4294967295"/>
          </p:nvPr>
        </p:nvPicPr>
        <p:blipFill>
          <a:blip r:embed="rId2" cstate="print">
            <a:extLst>
              <a:ext uri="{28A0092B-C50C-407E-A947-70E740481C1C}">
                <a14:useLocalDpi xmlns:a14="http://schemas.microsoft.com/office/drawing/2010/main" val="0"/>
              </a:ext>
            </a:extLst>
          </a:blip>
          <a:srcRect/>
          <a:stretch>
            <a:fillRect/>
          </a:stretch>
        </p:blipFill>
        <p:spPr>
          <a:xfrm>
            <a:off x="992981" y="1905000"/>
            <a:ext cx="7334250" cy="3124200"/>
          </a:xfrm>
        </p:spPr>
      </p:pic>
      <p:sp>
        <p:nvSpPr>
          <p:cNvPr id="25603" name="Rectangle 4"/>
          <p:cNvSpPr>
            <a:spLocks noChangeArrowheads="1"/>
          </p:cNvSpPr>
          <p:nvPr/>
        </p:nvSpPr>
        <p:spPr bwMode="auto">
          <a:xfrm>
            <a:off x="1143000" y="5410200"/>
            <a:ext cx="703421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sz="2000" dirty="0" smtClean="0"/>
              <a:t>The robot grippers are often designed by the end-users of industrial robots. Simple kinematic presentations enable the choice of an appropriate gripper for the selected task.</a:t>
            </a:r>
            <a:endParaRPr lang="en-US" altLang="en-US" sz="2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noChangeArrowheads="1"/>
          </p:cNvSpPr>
          <p:nvPr>
            <p:ph type="title"/>
          </p:nvPr>
        </p:nvSpPr>
        <p:spPr/>
        <p:txBody>
          <a:bodyPr/>
          <a:lstStyle/>
          <a:p>
            <a:pPr eaLnBrk="1" hangingPunct="1"/>
            <a:r>
              <a:rPr lang="en-US" altLang="en-US" dirty="0" smtClean="0">
                <a:latin typeface="Arial" charset="0"/>
                <a:cs typeface="Arial" charset="0"/>
              </a:rPr>
              <a:t>Twofold robot gripper</a:t>
            </a:r>
          </a:p>
        </p:txBody>
      </p:sp>
      <p:pic>
        <p:nvPicPr>
          <p:cNvPr id="26627" name="Content Placeholder 5" descr="Slika_8.3.wmf"/>
          <p:cNvPicPr>
            <a:picLocks noGrp="1" noChangeAspect="1"/>
          </p:cNvPicPr>
          <p:nvPr>
            <p:ph idx="4294967295"/>
          </p:nvPr>
        </p:nvPicPr>
        <p:blipFill>
          <a:blip r:embed="rId2" cstate="print">
            <a:extLst>
              <a:ext uri="{28A0092B-C50C-407E-A947-70E740481C1C}">
                <a14:useLocalDpi xmlns:a14="http://schemas.microsoft.com/office/drawing/2010/main" val="0"/>
              </a:ext>
            </a:extLst>
          </a:blip>
          <a:srcRect/>
          <a:stretch>
            <a:fillRect/>
          </a:stretch>
        </p:blipFill>
        <p:spPr>
          <a:xfrm>
            <a:off x="1752600" y="1676400"/>
            <a:ext cx="5410200" cy="3370262"/>
          </a:xfrm>
        </p:spPr>
      </p:pic>
      <p:sp>
        <p:nvSpPr>
          <p:cNvPr id="26628" name="Rectangle 4"/>
          <p:cNvSpPr>
            <a:spLocks noChangeArrowheads="1"/>
          </p:cNvSpPr>
          <p:nvPr/>
        </p:nvSpPr>
        <p:spPr bwMode="auto">
          <a:xfrm>
            <a:off x="1676400" y="5385137"/>
            <a:ext cx="59436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sz="2000" dirty="0" smtClean="0"/>
              <a:t>The robot with twofold gripper can simultaneously bring an unfinished  part into the machine while taking a finished part out of it.</a:t>
            </a:r>
            <a:endParaRPr lang="en-US" altLang="en-US" sz="20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p:txBody>
          <a:bodyPr/>
          <a:lstStyle/>
          <a:p>
            <a:pPr eaLnBrk="1" hangingPunct="1"/>
            <a:r>
              <a:rPr lang="en-US" altLang="en-US" dirty="0" smtClean="0">
                <a:latin typeface="Arial" charset="0"/>
                <a:cs typeface="Arial" charset="0"/>
              </a:rPr>
              <a:t>Gripper with spring fingers</a:t>
            </a:r>
          </a:p>
        </p:txBody>
      </p:sp>
      <p:pic>
        <p:nvPicPr>
          <p:cNvPr id="27651" name="Content Placeholder 5" descr="Slika_8.4.wmf"/>
          <p:cNvPicPr>
            <a:picLocks noGrp="1" noChangeAspect="1"/>
          </p:cNvPicPr>
          <p:nvPr>
            <p:ph idx="4294967295"/>
          </p:nvPr>
        </p:nvPicPr>
        <p:blipFill>
          <a:blip r:embed="rId2" cstate="print">
            <a:extLst>
              <a:ext uri="{28A0092B-C50C-407E-A947-70E740481C1C}">
                <a14:useLocalDpi xmlns:a14="http://schemas.microsoft.com/office/drawing/2010/main" val="0"/>
              </a:ext>
            </a:extLst>
          </a:blip>
          <a:srcRect/>
          <a:stretch>
            <a:fillRect/>
          </a:stretch>
        </p:blipFill>
        <p:spPr>
          <a:xfrm>
            <a:off x="1371600" y="2057400"/>
            <a:ext cx="6086475" cy="2743200"/>
          </a:xfrm>
        </p:spPr>
      </p:pic>
      <p:sp>
        <p:nvSpPr>
          <p:cNvPr id="27652" name="Rectangle 4"/>
          <p:cNvSpPr>
            <a:spLocks noChangeArrowheads="1"/>
          </p:cNvSpPr>
          <p:nvPr/>
        </p:nvSpPr>
        <p:spPr bwMode="auto">
          <a:xfrm>
            <a:off x="1447800" y="5341203"/>
            <a:ext cx="64770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dirty="0" smtClean="0"/>
              <a:t>When grasping lightweight and fragile objects, grippers with spring fingers can be used.</a:t>
            </a:r>
            <a:endParaRPr lang="en-US"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4"/>
          <p:cNvSpPr>
            <a:spLocks noChangeArrowheads="1"/>
          </p:cNvSpPr>
          <p:nvPr/>
        </p:nvSpPr>
        <p:spPr bwMode="auto">
          <a:xfrm>
            <a:off x="1447800" y="5537537"/>
            <a:ext cx="61722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sz="2000" dirty="0" smtClean="0"/>
              <a:t>A reliable grasp can be achieved either by form or force closure of the two fingers. Also possible is the combination of the two grasp modes.</a:t>
            </a:r>
            <a:endParaRPr lang="en-US" altLang="en-US" sz="2000" dirty="0"/>
          </a:p>
        </p:txBody>
      </p:sp>
      <p:sp>
        <p:nvSpPr>
          <p:cNvPr id="28676" name="Title 1"/>
          <p:cNvSpPr>
            <a:spLocks noGrp="1"/>
          </p:cNvSpPr>
          <p:nvPr>
            <p:ph type="title"/>
          </p:nvPr>
        </p:nvSpPr>
        <p:spPr/>
        <p:txBody>
          <a:bodyPr/>
          <a:lstStyle/>
          <a:p>
            <a:pPr eaLnBrk="1" hangingPunct="1"/>
            <a:r>
              <a:rPr lang="en-US" altLang="en-US" dirty="0" smtClean="0">
                <a:latin typeface="Arial" charset="0"/>
                <a:cs typeface="Arial" charset="0"/>
              </a:rPr>
              <a:t/>
            </a:r>
            <a:br>
              <a:rPr lang="en-US" altLang="en-US" dirty="0" smtClean="0">
                <a:latin typeface="Arial" charset="0"/>
                <a:cs typeface="Arial" charset="0"/>
              </a:rPr>
            </a:br>
            <a:r>
              <a:rPr lang="en-US" altLang="en-US" dirty="0" smtClean="0">
                <a:latin typeface="Arial" charset="0"/>
                <a:cs typeface="Arial" charset="0"/>
              </a:rPr>
              <a:t>Form closure, force closure and</a:t>
            </a:r>
            <a:br>
              <a:rPr lang="en-US" altLang="en-US" dirty="0" smtClean="0">
                <a:latin typeface="Arial" charset="0"/>
                <a:cs typeface="Arial" charset="0"/>
              </a:rPr>
            </a:br>
            <a:r>
              <a:rPr lang="en-US" altLang="en-US" dirty="0" smtClean="0">
                <a:latin typeface="Arial" charset="0"/>
                <a:cs typeface="Arial" charset="0"/>
              </a:rPr>
              <a:t>combined grasp</a:t>
            </a:r>
          </a:p>
        </p:txBody>
      </p:sp>
      <p:pic>
        <p:nvPicPr>
          <p:cNvPr id="286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9450" y="1828800"/>
            <a:ext cx="5735750" cy="3581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altLang="en-US" dirty="0" smtClean="0">
                <a:latin typeface="Arial" charset="0"/>
                <a:cs typeface="Arial" charset="0"/>
              </a:rPr>
              <a:t>External, internal and intermediate grip</a:t>
            </a:r>
          </a:p>
        </p:txBody>
      </p:sp>
      <p:pic>
        <p:nvPicPr>
          <p:cNvPr id="29699" name="Content Placeholder 3" descr="Slika_8.6.wmf"/>
          <p:cNvPicPr>
            <a:picLocks noGrp="1" noChangeAspect="1"/>
          </p:cNvPicPr>
          <p:nvPr>
            <p:ph idx="4294967295"/>
          </p:nvPr>
        </p:nvPicPr>
        <p:blipFill>
          <a:blip r:embed="rId2" cstate="print">
            <a:extLst>
              <a:ext uri="{28A0092B-C50C-407E-A947-70E740481C1C}">
                <a14:useLocalDpi xmlns:a14="http://schemas.microsoft.com/office/drawing/2010/main" val="0"/>
              </a:ext>
            </a:extLst>
          </a:blip>
          <a:srcRect/>
          <a:stretch>
            <a:fillRect/>
          </a:stretch>
        </p:blipFill>
        <p:spPr>
          <a:xfrm>
            <a:off x="990600" y="2209800"/>
            <a:ext cx="6310313" cy="2209800"/>
          </a:xfrm>
        </p:spPr>
      </p:pic>
      <p:sp>
        <p:nvSpPr>
          <p:cNvPr id="29700" name="Rectangle 4"/>
          <p:cNvSpPr>
            <a:spLocks noChangeArrowheads="1"/>
          </p:cNvSpPr>
          <p:nvPr/>
        </p:nvSpPr>
        <p:spPr bwMode="auto">
          <a:xfrm>
            <a:off x="838200" y="5105400"/>
            <a:ext cx="70866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sz="2000" dirty="0" smtClean="0"/>
              <a:t>The grasping force can be applied only to the external or only to the internal surfaces of a work-piece. An intermediate grip is also possible.</a:t>
            </a:r>
            <a:endParaRPr lang="en-US" altLang="en-US" sz="2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altLang="en-US" dirty="0" smtClean="0">
                <a:latin typeface="Arial" charset="0"/>
                <a:cs typeface="Arial" charset="0"/>
              </a:rPr>
              <a:t>Vacuum gripper</a:t>
            </a:r>
          </a:p>
        </p:txBody>
      </p:sp>
      <p:pic>
        <p:nvPicPr>
          <p:cNvPr id="30723" name="Content Placeholder 7" descr="Slika_8.7.wmf"/>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28800" y="4038600"/>
            <a:ext cx="57150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524000"/>
            <a:ext cx="3544888" cy="23622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Rectangle 7"/>
          <p:cNvSpPr>
            <a:spLocks noChangeArrowheads="1"/>
          </p:cNvSpPr>
          <p:nvPr/>
        </p:nvSpPr>
        <p:spPr bwMode="auto">
          <a:xfrm>
            <a:off x="381000" y="1538868"/>
            <a:ext cx="44196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sz="2000" dirty="0" smtClean="0"/>
              <a:t>Vacuum grippers are applied in cases when the surface of the grasped object is flat or evenly curved, smooth, dry and relatively clean. The advantages of these grippers are reliability, low cost and small weight.</a:t>
            </a:r>
          </a:p>
          <a:p>
            <a:pPr eaLnBrk="1" hangingPunct="1"/>
            <a:r>
              <a:rPr lang="en-US" altLang="en-US" dirty="0" smtClean="0"/>
              <a:t> </a:t>
            </a:r>
            <a:endParaRPr lang="en-US" altLang="en-US" dirty="0"/>
          </a:p>
        </p:txBody>
      </p:sp>
      <p:sp>
        <p:nvSpPr>
          <p:cNvPr id="30726" name="Rectangle 8"/>
          <p:cNvSpPr>
            <a:spLocks noChangeArrowheads="1"/>
          </p:cNvSpPr>
          <p:nvPr/>
        </p:nvSpPr>
        <p:spPr bwMode="auto">
          <a:xfrm>
            <a:off x="457200" y="5943600"/>
            <a:ext cx="7772400"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altLang="en-US" sz="2000" dirty="0" smtClean="0"/>
              <a:t>Suction heads of various shapes are commercially available. Often we use several suction heads together.</a:t>
            </a:r>
            <a:endParaRPr lang="en-US" altLang="en-US" sz="20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Načrt po meri">
  <a:themeElements>
    <a:clrScheme name="Pisar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isar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robolab4</Template>
  <TotalTime>1138</TotalTime>
  <Words>835</Words>
  <Application>Microsoft Office PowerPoint</Application>
  <PresentationFormat>On-screen Show (4:3)</PresentationFormat>
  <Paragraphs>82</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1_Načrt po meri</vt:lpstr>
      <vt:lpstr>ROBOT GRIPPERS AND FEEDING DEVICES</vt:lpstr>
      <vt:lpstr>Robot grippers</vt:lpstr>
      <vt:lpstr>Robot gripper with two fingers</vt:lpstr>
      <vt:lpstr> Kinematic presentations of two-fingered grippers</vt:lpstr>
      <vt:lpstr>Twofold robot gripper</vt:lpstr>
      <vt:lpstr>Gripper with spring fingers</vt:lpstr>
      <vt:lpstr> Form closure, force closure and combined grasp</vt:lpstr>
      <vt:lpstr>External, internal and intermediate grip</vt:lpstr>
      <vt:lpstr>Vacuum gripper</vt:lpstr>
      <vt:lpstr>Grasping and releasing of an object with vacuum gripper</vt:lpstr>
      <vt:lpstr>Magnetic grippers</vt:lpstr>
      <vt:lpstr>Special grippers</vt:lpstr>
      <vt:lpstr>Feeding devices</vt:lpstr>
      <vt:lpstr>PowerPoint Presentation</vt:lpstr>
      <vt:lpstr>Pallets</vt:lpstr>
      <vt:lpstr>Simultaneous loading of a fixture table</vt:lpstr>
      <vt:lpstr>Loading of the pallets in advance</vt:lpstr>
      <vt:lpstr>Rotating table</vt:lpstr>
      <vt:lpstr>Part feeders</vt:lpstr>
      <vt:lpstr>Vibratory bowl feeder</vt:lpstr>
      <vt:lpstr>Magazine feeder</vt:lpstr>
      <vt:lpstr>Integrated circuits magazine feeder</vt:lpstr>
      <vt:lpstr>Sliding chain conveyor</vt:lpstr>
      <vt:lpstr>Belt conveyor</vt:lpstr>
      <vt:lpstr>Conveyor with rollers</vt:lpstr>
    </vt:vector>
  </TitlesOfParts>
  <Company>FE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Prijemala in podajalne naprave</dc:title>
  <dc:creator>Tadej Bajd</dc:creator>
  <cp:lastModifiedBy>Matjaz Mihelj</cp:lastModifiedBy>
  <cp:revision>155</cp:revision>
  <dcterms:created xsi:type="dcterms:W3CDTF">2003-10-30T08:08:22Z</dcterms:created>
  <dcterms:modified xsi:type="dcterms:W3CDTF">2014-06-02T08:01:30Z</dcterms:modified>
</cp:coreProperties>
</file>