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2" r:id="rId1"/>
  </p:sldMasterIdLst>
  <p:notesMasterIdLst>
    <p:notesMasterId r:id="rId62"/>
  </p:notesMasterIdLst>
  <p:sldIdLst>
    <p:sldId id="256" r:id="rId2"/>
    <p:sldId id="300" r:id="rId3"/>
    <p:sldId id="350" r:id="rId4"/>
    <p:sldId id="351" r:id="rId5"/>
    <p:sldId id="258" r:id="rId6"/>
    <p:sldId id="262" r:id="rId7"/>
    <p:sldId id="270" r:id="rId8"/>
    <p:sldId id="282" r:id="rId9"/>
    <p:sldId id="271" r:id="rId10"/>
    <p:sldId id="272" r:id="rId11"/>
    <p:sldId id="352" r:id="rId12"/>
    <p:sldId id="274" r:id="rId13"/>
    <p:sldId id="287" r:id="rId14"/>
    <p:sldId id="286" r:id="rId15"/>
    <p:sldId id="288" r:id="rId16"/>
    <p:sldId id="289" r:id="rId17"/>
    <p:sldId id="353" r:id="rId18"/>
    <p:sldId id="290" r:id="rId19"/>
    <p:sldId id="276" r:id="rId20"/>
    <p:sldId id="277" r:id="rId21"/>
    <p:sldId id="333" r:id="rId22"/>
    <p:sldId id="292" r:id="rId23"/>
    <p:sldId id="293" r:id="rId24"/>
    <p:sldId id="354" r:id="rId25"/>
    <p:sldId id="298" r:id="rId26"/>
    <p:sldId id="295" r:id="rId27"/>
    <p:sldId id="296" r:id="rId28"/>
    <p:sldId id="308" r:id="rId29"/>
    <p:sldId id="309" r:id="rId30"/>
    <p:sldId id="278" r:id="rId31"/>
    <p:sldId id="303" r:id="rId32"/>
    <p:sldId id="320" r:id="rId33"/>
    <p:sldId id="321" r:id="rId34"/>
    <p:sldId id="322" r:id="rId35"/>
    <p:sldId id="323" r:id="rId36"/>
    <p:sldId id="324" r:id="rId37"/>
    <p:sldId id="326" r:id="rId38"/>
    <p:sldId id="329" r:id="rId39"/>
    <p:sldId id="327" r:id="rId40"/>
    <p:sldId id="328" r:id="rId41"/>
    <p:sldId id="331" r:id="rId42"/>
    <p:sldId id="325" r:id="rId43"/>
    <p:sldId id="347" r:id="rId44"/>
    <p:sldId id="334" r:id="rId45"/>
    <p:sldId id="304" r:id="rId46"/>
    <p:sldId id="306" r:id="rId47"/>
    <p:sldId id="335" r:id="rId48"/>
    <p:sldId id="336" r:id="rId49"/>
    <p:sldId id="348" r:id="rId50"/>
    <p:sldId id="316" r:id="rId51"/>
    <p:sldId id="339" r:id="rId52"/>
    <p:sldId id="340" r:id="rId53"/>
    <p:sldId id="341" r:id="rId54"/>
    <p:sldId id="349" r:id="rId55"/>
    <p:sldId id="310" r:id="rId56"/>
    <p:sldId id="345" r:id="rId57"/>
    <p:sldId id="313" r:id="rId58"/>
    <p:sldId id="346" r:id="rId59"/>
    <p:sldId id="344" r:id="rId60"/>
    <p:sldId id="314" r:id="rId61"/>
  </p:sldIdLst>
  <p:sldSz cx="9144000" cy="6858000" type="screen4x3"/>
  <p:notesSz cx="6858000" cy="9144000"/>
  <p:defaultTextStyle>
    <a:defPPr>
      <a:defRPr lang="sl-SI"/>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961E"/>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21" autoAdjust="0"/>
    <p:restoredTop sz="82444" autoAdjust="0"/>
  </p:normalViewPr>
  <p:slideViewPr>
    <p:cSldViewPr>
      <p:cViewPr varScale="1">
        <p:scale>
          <a:sx n="135" d="100"/>
          <a:sy n="135" d="100"/>
        </p:scale>
        <p:origin x="-91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E88C396-997D-419B-A512-320CACF783ED}" type="datetimeFigureOut">
              <a:rPr lang="en-US"/>
              <a:pPr>
                <a:defRPr/>
              </a:pPr>
              <a:t>6/2/2014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1FFD756-28E8-410A-BFBA-50E2D6E66B9F}" type="slidenum">
              <a:rPr lang="en-US"/>
              <a:pPr>
                <a:defRPr/>
              </a:pPr>
              <a:t>‹#›</a:t>
            </a:fld>
            <a:endParaRPr lang="en-US"/>
          </a:p>
        </p:txBody>
      </p:sp>
    </p:spTree>
    <p:extLst>
      <p:ext uri="{BB962C8B-B14F-4D97-AF65-F5344CB8AC3E}">
        <p14:creationId xmlns:p14="http://schemas.microsoft.com/office/powerpoint/2010/main" val="31546435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Naslovni diapoziti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Vlado\Documents\robolab\2\RoboLab_bel.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8"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9"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40253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ve vsebini">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0"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1"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3"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658222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amo naslo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301386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amo naslov">
    <p:bg>
      <p:bgPr>
        <a:solidFill>
          <a:srgbClr val="E2E2E2"/>
        </a:solidFill>
        <a:effectLst/>
      </p:bgPr>
    </p:bg>
    <p:spTree>
      <p:nvGrpSpPr>
        <p:cNvPr id="1" name=""/>
        <p:cNvGrpSpPr/>
        <p:nvPr/>
      </p:nvGrpSpPr>
      <p:grpSpPr>
        <a:xfrm>
          <a:off x="0" y="0"/>
          <a:ext cx="0" cy="0"/>
          <a:chOff x="0" y="0"/>
          <a:chExt cx="0" cy="0"/>
        </a:xfrm>
      </p:grpSpPr>
      <p:pic>
        <p:nvPicPr>
          <p:cNvPr id="6"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2318240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Samo naslov">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9"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666502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Prazen">
    <p:bg>
      <p:bgPr>
        <a:solidFill>
          <a:srgbClr val="FA961E"/>
        </a:solidFill>
        <a:effectLst/>
      </p:bgPr>
    </p:bg>
    <p:spTree>
      <p:nvGrpSpPr>
        <p:cNvPr id="1" name=""/>
        <p:cNvGrpSpPr/>
        <p:nvPr/>
      </p:nvGrpSpPr>
      <p:grpSpPr>
        <a:xfrm>
          <a:off x="0" y="0"/>
          <a:ext cx="0" cy="0"/>
          <a:chOff x="0" y="0"/>
          <a:chExt cx="0" cy="0"/>
        </a:xfrm>
      </p:grpSpPr>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126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Prazen">
    <p:bg>
      <p:bgPr>
        <a:solidFill>
          <a:srgbClr val="E2E2E2"/>
        </a:solidFill>
        <a:effectLst/>
      </p:bgPr>
    </p:bg>
    <p:spTree>
      <p:nvGrpSpPr>
        <p:cNvPr id="1" name=""/>
        <p:cNvGrpSpPr/>
        <p:nvPr/>
      </p:nvGrpSpPr>
      <p:grpSpPr>
        <a:xfrm>
          <a:off x="0" y="0"/>
          <a:ext cx="0" cy="0"/>
          <a:chOff x="0" y="0"/>
          <a:chExt cx="0" cy="0"/>
        </a:xfrm>
      </p:grpSpPr>
      <p:pic>
        <p:nvPicPr>
          <p:cNvPr id="5"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765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_Prazen">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6"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7"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400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Naslov in slika">
    <p:bg>
      <p:bgPr>
        <a:solidFill>
          <a:srgbClr val="FA961E"/>
        </a:soli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Tree>
    <p:extLst>
      <p:ext uri="{BB962C8B-B14F-4D97-AF65-F5344CB8AC3E}">
        <p14:creationId xmlns:p14="http://schemas.microsoft.com/office/powerpoint/2010/main" val="3888812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Naslov in slika">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143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Naslov in slika">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3"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4"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5"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26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Vlado\Documents\robolab\2\RoboLab_orang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9"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10"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30778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bg>
      <p:bgPr>
        <a:solidFill>
          <a:srgbClr val="FA961E"/>
        </a:solidFill>
        <a:effectLst/>
      </p:bgPr>
    </p:bg>
    <p:spTree>
      <p:nvGrpSpPr>
        <p:cNvPr id="1" name=""/>
        <p:cNvGrpSpPr/>
        <p:nvPr/>
      </p:nvGrpSpPr>
      <p:grpSpPr>
        <a:xfrm>
          <a:off x="0" y="0"/>
          <a:ext cx="0" cy="0"/>
          <a:chOff x="0" y="0"/>
          <a:chExt cx="0" cy="0"/>
        </a:xfrm>
      </p:grpSpPr>
      <p:pic>
        <p:nvPicPr>
          <p:cNvPr id="7"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774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530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Naslov in vsebina">
    <p:bg>
      <p:bgPr>
        <a:solidFill>
          <a:srgbClr val="FA961E"/>
        </a:solidFill>
        <a:effectLst/>
      </p:bgPr>
    </p:bg>
    <p:spTree>
      <p:nvGrpSpPr>
        <p:cNvPr id="1" name=""/>
        <p:cNvGrpSpPr/>
        <p:nvPr/>
      </p:nvGrpSpPr>
      <p:grpSpPr>
        <a:xfrm>
          <a:off x="0" y="0"/>
          <a:ext cx="0" cy="0"/>
          <a:chOff x="0" y="0"/>
          <a:chExt cx="0" cy="0"/>
        </a:xfrm>
      </p:grpSpPr>
      <p:pic>
        <p:nvPicPr>
          <p:cNvPr id="9"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5"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4"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517417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Vsebina z belo podlago">
    <p:bg>
      <p:bgPr>
        <a:solidFill>
          <a:srgbClr val="E2E2E2"/>
        </a:solidFill>
        <a:effectLst/>
      </p:bgPr>
    </p:bg>
    <p:spTree>
      <p:nvGrpSpPr>
        <p:cNvPr id="1" name=""/>
        <p:cNvGrpSpPr/>
        <p:nvPr/>
      </p:nvGrpSpPr>
      <p:grpSpPr>
        <a:xfrm>
          <a:off x="0" y="0"/>
          <a:ext cx="0" cy="0"/>
          <a:chOff x="0" y="0"/>
          <a:chExt cx="0" cy="0"/>
        </a:xfrm>
      </p:grpSpPr>
      <p:pic>
        <p:nvPicPr>
          <p:cNvPr id="4"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11"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331751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sebina z belo podlago">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5" name="Picture 2" descr="C:\Users\Vlado\Documents\robolab\2\Spirala_CB_20x5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2"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0"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27342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ve vsebini">
    <p:bg>
      <p:bgPr>
        <a:solidFill>
          <a:srgbClr val="FA961E"/>
        </a:solidFill>
        <a:effectLst/>
      </p:bgPr>
    </p:bg>
    <p:spTree>
      <p:nvGrpSpPr>
        <p:cNvPr id="1" name=""/>
        <p:cNvGrpSpPr/>
        <p:nvPr/>
      </p:nvGrpSpPr>
      <p:grpSpPr>
        <a:xfrm>
          <a:off x="0" y="0"/>
          <a:ext cx="0" cy="0"/>
          <a:chOff x="0" y="0"/>
          <a:chExt cx="0" cy="0"/>
        </a:xfrm>
      </p:grpSpPr>
      <p:pic>
        <p:nvPicPr>
          <p:cNvPr id="8"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4"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8810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ve vsebini">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0"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2"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1"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403099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l-SI" dirty="0" smtClean="0"/>
              <a:t>Uredite slog naslova matrice</a:t>
            </a:r>
            <a:endParaRPr lang="sl-SI" dirty="0"/>
          </a:p>
        </p:txBody>
      </p:sp>
      <p:sp>
        <p:nvSpPr>
          <p:cNvPr id="3" name="Ograda besedila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p:txBody>
      </p:sp>
      <p:sp>
        <p:nvSpPr>
          <p:cNvPr id="4" name="Ograda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334AE1-B91D-462C-A490-D42B19B1E899}" type="datetimeFigureOut">
              <a:rPr lang="sl-SI" smtClean="0"/>
              <a:pPr>
                <a:defRPr/>
              </a:pPr>
              <a:t>2.6.2014</a:t>
            </a:fld>
            <a:endParaRPr lang="sl-SI"/>
          </a:p>
        </p:txBody>
      </p:sp>
      <p:sp>
        <p:nvSpPr>
          <p:cNvPr id="5" name="Ograda no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sl-SI"/>
          </a:p>
        </p:txBody>
      </p:sp>
      <p:sp>
        <p:nvSpPr>
          <p:cNvPr id="6" name="Ograda številke diapoz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FC5126B-F30B-4036-9BA1-13C1B7054D56}" type="slidenum">
              <a:rPr lang="sl-SI" smtClean="0"/>
              <a:pPr>
                <a:defRPr/>
              </a:pPr>
              <a:t>‹#›</a:t>
            </a:fld>
            <a:endParaRPr lang="sl-SI"/>
          </a:p>
        </p:txBody>
      </p:sp>
      <p:sp>
        <p:nvSpPr>
          <p:cNvPr id="7" name="TextBox 6"/>
          <p:cNvSpPr txBox="1"/>
          <p:nvPr userDrawn="1"/>
        </p:nvSpPr>
        <p:spPr>
          <a:xfrm>
            <a:off x="0" y="6569502"/>
            <a:ext cx="5292080" cy="276999"/>
          </a:xfrm>
          <a:prstGeom prst="rect">
            <a:avLst/>
          </a:prstGeom>
          <a:noFill/>
        </p:spPr>
        <p:txBody>
          <a:bodyPr wrap="square" rtlCol="0">
            <a:spAutoFit/>
          </a:bodyPr>
          <a:lstStyle>
            <a:defPPr>
              <a:defRPr lang="sl-SI"/>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sl-SI" sz="1200" dirty="0" smtClean="0"/>
              <a:t>T. Bajd, M. Mihelj, J. Lenarčič, A. Stanovnik, M. Munih, </a:t>
            </a:r>
            <a:r>
              <a:rPr lang="sl-SI" sz="1200" b="1" i="1" dirty="0" err="1" smtClean="0"/>
              <a:t>Robotics</a:t>
            </a:r>
            <a:r>
              <a:rPr lang="sl-SI" sz="1200" dirty="0" smtClean="0"/>
              <a:t>, Springer, 2010</a:t>
            </a:r>
            <a:endParaRPr lang="en-US" sz="1200" dirty="0"/>
          </a:p>
        </p:txBody>
      </p:sp>
    </p:spTree>
    <p:extLst>
      <p:ext uri="{BB962C8B-B14F-4D97-AF65-F5344CB8AC3E}">
        <p14:creationId xmlns:p14="http://schemas.microsoft.com/office/powerpoint/2010/main" val="3137899411"/>
      </p:ext>
    </p:extLst>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 id="2147484214" r:id="rId12"/>
    <p:sldLayoutId id="2147484215" r:id="rId13"/>
    <p:sldLayoutId id="2147484216" r:id="rId14"/>
    <p:sldLayoutId id="2147484217" r:id="rId15"/>
    <p:sldLayoutId id="2147484218" r:id="rId16"/>
    <p:sldLayoutId id="2147484219" r:id="rId17"/>
    <p:sldLayoutId id="2147484220" r:id="rId18"/>
    <p:sldLayoutId id="2147484221" r:id="rId19"/>
  </p:sldLayoutIdLst>
  <p:txStyles>
    <p:titleStyle>
      <a:lvl1pPr algn="l" defTabSz="914400" rtl="0" eaLnBrk="1" latinLnBrk="0" hangingPunct="1">
        <a:spcBef>
          <a:spcPct val="0"/>
        </a:spcBef>
        <a:buNone/>
        <a:defRPr sz="25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1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0.wmf"/></Relationships>
</file>

<file path=ppt/slides/_rels/slide36.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wmf"/></Relationships>
</file>

<file path=ppt/slides/_rels/slide37.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6.wmf"/></Relationships>
</file>

<file path=ppt/slides/_rels/slide38.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wmf"/></Relationships>
</file>

<file path=ppt/slides/_rels/slide39.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wmf"/></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4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hyperlink" Target="http://www.engadget.com/2010/08/20/power-line-inspecting-robot-isnt-afraid-of-getting-juiced/"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5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www.google.si/url?sa=i&amp;rct=j&amp;q=&amp;esrc=s&amp;source=images&amp;cd=&amp;docid=d6gtsxAMGwpQHM&amp;tbnid=wU-5YMgffvbPxM:&amp;ved=0CAUQjRw&amp;url=http://www.livescience.com/20814-pentagon-robot-sewing-machines-aim-china-factories.html&amp;ei=Q1JmUtrfFMvPsgaB5IGgDw&amp;bvm=bv.55123115,d.Yms&amp;psig=AFQjCNHRNcn_eJPdZ9_wOCWc2fPkq_NBwQ&amp;ust=1382523804881752"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png"/><Relationship Id="rId2" Type="http://schemas.openxmlformats.org/officeDocument/2006/relationships/image" Target="../media/image102.jpeg"/><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ctrTitle"/>
          </p:nvPr>
        </p:nvSpPr>
        <p:spPr/>
        <p:txBody>
          <a:bodyPr/>
          <a:lstStyle/>
          <a:p>
            <a:pPr eaLnBrk="1" hangingPunct="1"/>
            <a:r>
              <a:rPr lang="sl-SI" altLang="sl-SI" sz="3600" smtClean="0">
                <a:solidFill>
                  <a:schemeClr val="bg1"/>
                </a:solidFill>
                <a:latin typeface="Arial" charset="0"/>
                <a:cs typeface="Arial" charset="0"/>
              </a:rPr>
              <a:t>INTRODUCTION</a:t>
            </a:r>
            <a:endParaRPr lang="en-US" altLang="sl-SI" smtClean="0">
              <a:solidFill>
                <a:schemeClr val="bg1"/>
              </a:solidFill>
              <a:latin typeface="Arial" charset="0"/>
              <a:cs typeface="Arial" charset="0"/>
            </a:endParaRPr>
          </a:p>
        </p:txBody>
      </p:sp>
      <p:sp>
        <p:nvSpPr>
          <p:cNvPr id="33796" name="Subtitle 1"/>
          <p:cNvSpPr>
            <a:spLocks noGrp="1"/>
          </p:cNvSpPr>
          <p:nvPr>
            <p:ph type="subTitle" idx="1"/>
          </p:nvPr>
        </p:nvSpPr>
        <p:spPr/>
        <p:txBody>
          <a:bodyPr/>
          <a:lstStyle/>
          <a:p>
            <a:r>
              <a:rPr lang="en-US" altLang="en-US" dirty="0" smtClean="0">
                <a:latin typeface="Arial" charset="0"/>
                <a:cs typeface="Arial" charset="0"/>
              </a:rPr>
              <a:t>T. </a:t>
            </a:r>
            <a:r>
              <a:rPr lang="en-US" altLang="en-US" dirty="0" err="1" smtClean="0">
                <a:latin typeface="Arial" charset="0"/>
                <a:cs typeface="Arial" charset="0"/>
              </a:rPr>
              <a:t>Bajd</a:t>
            </a:r>
            <a:r>
              <a:rPr lang="en-US" altLang="en-US" dirty="0" smtClean="0">
                <a:latin typeface="Arial" charset="0"/>
                <a:cs typeface="Arial" charset="0"/>
              </a:rPr>
              <a:t> and M. </a:t>
            </a:r>
            <a:r>
              <a:rPr lang="en-US" altLang="en-US" dirty="0" err="1" smtClean="0">
                <a:latin typeface="Arial" charset="0"/>
                <a:cs typeface="Arial" charset="0"/>
              </a:rPr>
              <a:t>Mihelj</a:t>
            </a:r>
            <a:endParaRPr lang="en-US" altLang="en-US" dirty="0" smtClean="0">
              <a:latin typeface="Arial" charset="0"/>
              <a:cs typeface="Arial" charset="0"/>
            </a:endParaRPr>
          </a:p>
        </p:txBody>
      </p:sp>
      <p:pic>
        <p:nvPicPr>
          <p:cNvPr id="3379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3763" y="1557338"/>
            <a:ext cx="2270125" cy="280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sl-SI" dirty="0" smtClean="0">
                <a:latin typeface="Arial" charset="0"/>
                <a:cs typeface="Arial" charset="0"/>
              </a:rPr>
              <a:t>Micro and </a:t>
            </a:r>
            <a:r>
              <a:rPr lang="en-US" altLang="sl-SI" dirty="0" err="1" smtClean="0">
                <a:latin typeface="Arial" charset="0"/>
                <a:cs typeface="Arial" charset="0"/>
              </a:rPr>
              <a:t>nanorobots</a:t>
            </a:r>
            <a:endParaRPr lang="en-US" altLang="sl-SI" dirty="0" smtClean="0">
              <a:latin typeface="Arial" charset="0"/>
              <a:cs typeface="Arial" charset="0"/>
            </a:endParaRPr>
          </a:p>
        </p:txBody>
      </p:sp>
      <p:sp>
        <p:nvSpPr>
          <p:cNvPr id="43011" name="Rectangle 3"/>
          <p:cNvSpPr>
            <a:spLocks noChangeArrowheads="1"/>
          </p:cNvSpPr>
          <p:nvPr/>
        </p:nvSpPr>
        <p:spPr bwMode="auto">
          <a:xfrm>
            <a:off x="323850" y="3714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endParaRPr lang="sl-SI" altLang="sl-SI" sz="2400">
              <a:latin typeface="Times New Roman" pitchFamily="18" charset="0"/>
            </a:endParaRPr>
          </a:p>
        </p:txBody>
      </p:sp>
      <p:sp>
        <p:nvSpPr>
          <p:cNvPr id="43012" name="Rectangle 4"/>
          <p:cNvSpPr>
            <a:spLocks noChangeArrowheads="1"/>
          </p:cNvSpPr>
          <p:nvPr/>
        </p:nvSpPr>
        <p:spPr bwMode="auto">
          <a:xfrm>
            <a:off x="323850" y="3714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endParaRPr lang="sl-SI" altLang="sl-SI" sz="2400">
              <a:latin typeface="Times New Roman" pitchFamily="18" charset="0"/>
            </a:endParaRPr>
          </a:p>
        </p:txBody>
      </p:sp>
      <p:grpSp>
        <p:nvGrpSpPr>
          <p:cNvPr id="43013" name="Group 4"/>
          <p:cNvGrpSpPr>
            <a:grpSpLocks/>
          </p:cNvGrpSpPr>
          <p:nvPr/>
        </p:nvGrpSpPr>
        <p:grpSpPr bwMode="auto">
          <a:xfrm>
            <a:off x="323850" y="1504950"/>
            <a:ext cx="7631113" cy="2565400"/>
            <a:chOff x="0" y="545"/>
            <a:chExt cx="5534" cy="1814"/>
          </a:xfrm>
        </p:grpSpPr>
        <p:pic>
          <p:nvPicPr>
            <p:cNvPr id="43016" name="Picture 2" descr="mikrorobot_foto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 y="545"/>
              <a:ext cx="2655" cy="1814"/>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3017" name="Line 6"/>
            <p:cNvSpPr>
              <a:spLocks noChangeShapeType="1"/>
            </p:cNvSpPr>
            <p:nvPr/>
          </p:nvSpPr>
          <p:spPr bwMode="auto">
            <a:xfrm flipV="1">
              <a:off x="908" y="1309"/>
              <a:ext cx="725" cy="317"/>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8" name="Line 7"/>
            <p:cNvSpPr>
              <a:spLocks noChangeShapeType="1"/>
            </p:cNvSpPr>
            <p:nvPr/>
          </p:nvSpPr>
          <p:spPr bwMode="auto">
            <a:xfrm flipV="1">
              <a:off x="908" y="1354"/>
              <a:ext cx="1633" cy="726"/>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9" name="Line 8"/>
            <p:cNvSpPr>
              <a:spLocks noChangeShapeType="1"/>
            </p:cNvSpPr>
            <p:nvPr/>
          </p:nvSpPr>
          <p:spPr bwMode="auto">
            <a:xfrm flipH="1" flipV="1">
              <a:off x="2677" y="1036"/>
              <a:ext cx="1451" cy="635"/>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0" name="Line 9"/>
            <p:cNvSpPr>
              <a:spLocks noChangeShapeType="1"/>
            </p:cNvSpPr>
            <p:nvPr/>
          </p:nvSpPr>
          <p:spPr bwMode="auto">
            <a:xfrm flipH="1" flipV="1">
              <a:off x="2857" y="1443"/>
              <a:ext cx="1271" cy="591"/>
            </a:xfrm>
            <a:prstGeom prst="line">
              <a:avLst/>
            </a:prstGeom>
            <a:noFill/>
            <a:ln w="381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1" name="Text Box 10"/>
            <p:cNvSpPr txBox="1">
              <a:spLocks noChangeArrowheads="1"/>
            </p:cNvSpPr>
            <p:nvPr/>
          </p:nvSpPr>
          <p:spPr bwMode="auto">
            <a:xfrm>
              <a:off x="142" y="1531"/>
              <a:ext cx="85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200" b="1">
                  <a:solidFill>
                    <a:srgbClr val="000000"/>
                  </a:solidFill>
                </a:rPr>
                <a:t>Platform</a:t>
              </a:r>
              <a:endParaRPr lang="sl-SI" altLang="sl-SI" sz="2400"/>
            </a:p>
          </p:txBody>
        </p:sp>
        <p:sp>
          <p:nvSpPr>
            <p:cNvPr id="43022" name="Text Box 11"/>
            <p:cNvSpPr txBox="1">
              <a:spLocks noChangeArrowheads="1"/>
            </p:cNvSpPr>
            <p:nvPr/>
          </p:nvSpPr>
          <p:spPr bwMode="auto">
            <a:xfrm>
              <a:off x="4174" y="1943"/>
              <a:ext cx="1088"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200" b="1">
                  <a:solidFill>
                    <a:srgbClr val="000000"/>
                  </a:solidFill>
                </a:rPr>
                <a:t>P</a:t>
              </a:r>
              <a:r>
                <a:rPr lang="sl-SI" altLang="sl-SI" sz="1200" b="1">
                  <a:solidFill>
                    <a:srgbClr val="000000"/>
                  </a:solidFill>
                </a:rPr>
                <a:t>iezoelectric actuator</a:t>
              </a:r>
              <a:r>
                <a:rPr lang="en-US" altLang="sl-SI" sz="1200" b="1">
                  <a:solidFill>
                    <a:srgbClr val="000000"/>
                  </a:solidFill>
                </a:rPr>
                <a:t> (</a:t>
              </a:r>
              <a:r>
                <a:rPr lang="sl-SI" altLang="sl-SI" sz="1200" b="1" i="1">
                  <a:solidFill>
                    <a:srgbClr val="000000"/>
                  </a:solidFill>
                </a:rPr>
                <a:t>y</a:t>
              </a:r>
              <a:r>
                <a:rPr lang="en-US" altLang="sl-SI" sz="1200" b="1" i="1">
                  <a:solidFill>
                    <a:srgbClr val="000000"/>
                  </a:solidFill>
                </a:rPr>
                <a:t>-</a:t>
              </a:r>
              <a:r>
                <a:rPr lang="sl-SI" altLang="sl-SI" sz="1200" b="1" i="1">
                  <a:solidFill>
                    <a:srgbClr val="000000"/>
                  </a:solidFill>
                </a:rPr>
                <a:t>axis</a:t>
              </a:r>
              <a:r>
                <a:rPr lang="en-US" altLang="sl-SI" sz="1200" b="1">
                  <a:solidFill>
                    <a:srgbClr val="000000"/>
                  </a:solidFill>
                </a:rPr>
                <a:t>)</a:t>
              </a:r>
              <a:endParaRPr lang="en-US" altLang="sl-SI" sz="2400"/>
            </a:p>
          </p:txBody>
        </p:sp>
        <p:sp>
          <p:nvSpPr>
            <p:cNvPr id="43023" name="Text Box 12"/>
            <p:cNvSpPr txBox="1">
              <a:spLocks noChangeArrowheads="1"/>
            </p:cNvSpPr>
            <p:nvPr/>
          </p:nvSpPr>
          <p:spPr bwMode="auto">
            <a:xfrm>
              <a:off x="4174" y="1581"/>
              <a:ext cx="1360"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200" b="1">
                  <a:solidFill>
                    <a:srgbClr val="000000"/>
                  </a:solidFill>
                </a:rPr>
                <a:t>Mi</a:t>
              </a:r>
              <a:r>
                <a:rPr lang="sl-SI" altLang="sl-SI" sz="1200" b="1">
                  <a:solidFill>
                    <a:srgbClr val="000000"/>
                  </a:solidFill>
                </a:rPr>
                <a:t>cromechanism</a:t>
              </a:r>
              <a:endParaRPr lang="en-US" altLang="sl-SI" sz="2400"/>
            </a:p>
          </p:txBody>
        </p:sp>
        <p:sp>
          <p:nvSpPr>
            <p:cNvPr id="43024" name="Text Box 13"/>
            <p:cNvSpPr txBox="1">
              <a:spLocks noChangeArrowheads="1"/>
            </p:cNvSpPr>
            <p:nvPr/>
          </p:nvSpPr>
          <p:spPr bwMode="auto">
            <a:xfrm>
              <a:off x="0" y="1950"/>
              <a:ext cx="998"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200" b="1">
                  <a:solidFill>
                    <a:srgbClr val="000000"/>
                  </a:solidFill>
                </a:rPr>
                <a:t>P</a:t>
              </a:r>
              <a:r>
                <a:rPr lang="sl-SI" altLang="sl-SI" sz="1200" b="1">
                  <a:solidFill>
                    <a:srgbClr val="000000"/>
                  </a:solidFill>
                </a:rPr>
                <a:t>iezoelectric actuator</a:t>
              </a:r>
              <a:r>
                <a:rPr lang="en-US" altLang="sl-SI" sz="1200" b="1">
                  <a:solidFill>
                    <a:srgbClr val="000000"/>
                  </a:solidFill>
                </a:rPr>
                <a:t> (</a:t>
              </a:r>
              <a:r>
                <a:rPr lang="en-US" altLang="sl-SI" sz="1200" b="1" i="1">
                  <a:solidFill>
                    <a:srgbClr val="000000"/>
                  </a:solidFill>
                </a:rPr>
                <a:t>x-</a:t>
              </a:r>
              <a:r>
                <a:rPr lang="sl-SI" altLang="sl-SI" sz="1200" b="1" i="1">
                  <a:solidFill>
                    <a:srgbClr val="000000"/>
                  </a:solidFill>
                </a:rPr>
                <a:t>axis</a:t>
              </a:r>
              <a:r>
                <a:rPr lang="en-US" altLang="sl-SI" sz="1200" b="1">
                  <a:solidFill>
                    <a:srgbClr val="000000"/>
                  </a:solidFill>
                </a:rPr>
                <a:t>)</a:t>
              </a:r>
              <a:endParaRPr lang="en-US" altLang="sl-SI" sz="2400"/>
            </a:p>
          </p:txBody>
        </p:sp>
      </p:grpSp>
      <p:pic>
        <p:nvPicPr>
          <p:cNvPr id="4301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3450" y="3920490"/>
            <a:ext cx="3886200" cy="26543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Rectangle 1"/>
          <p:cNvSpPr>
            <a:spLocks noChangeArrowheads="1"/>
          </p:cNvSpPr>
          <p:nvPr/>
        </p:nvSpPr>
        <p:spPr bwMode="auto">
          <a:xfrm>
            <a:off x="900113" y="4813300"/>
            <a:ext cx="37433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err="1" smtClean="0"/>
              <a:t>Nanomanipulation</a:t>
            </a:r>
            <a:r>
              <a:rPr lang="en-US" altLang="sl-SI" sz="1800" dirty="0" smtClean="0"/>
              <a:t> is becoming relevant in biotechnology, micro/nanotechnology and material science.</a:t>
            </a:r>
            <a:endParaRPr lang="en-US" altLang="sl-SI"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altLang="sl-SI" dirty="0" smtClean="0">
                <a:latin typeface="Arial" charset="0"/>
                <a:cs typeface="Arial" charset="0"/>
              </a:rPr>
              <a:t>Robot vehicles</a:t>
            </a:r>
          </a:p>
        </p:txBody>
      </p:sp>
      <p:pic>
        <p:nvPicPr>
          <p:cNvPr id="440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757363"/>
            <a:ext cx="61182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altLang="sl-SI" dirty="0" smtClean="0">
                <a:latin typeface="Arial" charset="0"/>
                <a:cs typeface="Arial" charset="0"/>
              </a:rPr>
              <a:t>Robot vehicles – land</a:t>
            </a:r>
          </a:p>
        </p:txBody>
      </p:sp>
      <p:pic>
        <p:nvPicPr>
          <p:cNvPr id="4505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8" y="1473200"/>
            <a:ext cx="319563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7868" y="3800475"/>
            <a:ext cx="3957637" cy="279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5" descr="D:\sebastjans\LR\Predavanje_Bajd\slike\youbot_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6863" y="1474788"/>
            <a:ext cx="2514600" cy="22590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Rectangle 1"/>
          <p:cNvSpPr>
            <a:spLocks noChangeArrowheads="1"/>
          </p:cNvSpPr>
          <p:nvPr/>
        </p:nvSpPr>
        <p:spPr bwMode="auto">
          <a:xfrm>
            <a:off x="900113" y="4941888"/>
            <a:ext cx="33385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Specially designed wheels enable omnidirectional  movements of mobile robots.</a:t>
            </a:r>
            <a:endParaRPr lang="en-US" altLang="sl-SI"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altLang="sl-SI" dirty="0" smtClean="0">
                <a:latin typeface="Arial" charset="0"/>
                <a:cs typeface="Arial" charset="0"/>
              </a:rPr>
              <a:t>Robot vehicles – land</a:t>
            </a:r>
          </a:p>
        </p:txBody>
      </p:sp>
      <p:pic>
        <p:nvPicPr>
          <p:cNvPr id="46083" name="Picture 3" descr="robobrc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557338"/>
            <a:ext cx="3671887" cy="28082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16" descr="DSC_0138"/>
          <p:cNvPicPr>
            <a:picLocks noChangeAspect="1" noChangeArrowheads="1"/>
          </p:cNvPicPr>
          <p:nvPr/>
        </p:nvPicPr>
        <p:blipFill>
          <a:blip r:embed="rId3">
            <a:extLst>
              <a:ext uri="{28A0092B-C50C-407E-A947-70E740481C1C}">
                <a14:useLocalDpi xmlns:a14="http://schemas.microsoft.com/office/drawing/2010/main" val="0"/>
              </a:ext>
            </a:extLst>
          </a:blip>
          <a:srcRect l="28052" t="1556" r="8858" b="26678"/>
          <a:stretch>
            <a:fillRect/>
          </a:stretch>
        </p:blipFill>
        <p:spPr bwMode="auto">
          <a:xfrm>
            <a:off x="4923587" y="3501008"/>
            <a:ext cx="3744912" cy="29511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Rectangle 1"/>
          <p:cNvSpPr>
            <a:spLocks noChangeArrowheads="1"/>
          </p:cNvSpPr>
          <p:nvPr/>
        </p:nvSpPr>
        <p:spPr bwMode="auto">
          <a:xfrm>
            <a:off x="1116013" y="4581525"/>
            <a:ext cx="36718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Students learn and enjoy in football and rescue competitions  based on programming the strategy of the movements of small mobile robots.</a:t>
            </a:r>
            <a:endParaRPr lang="en-US" altLang="sl-SI" sz="1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altLang="sl-SI" dirty="0" smtClean="0">
                <a:latin typeface="Arial" charset="0"/>
                <a:cs typeface="Arial" charset="0"/>
              </a:rPr>
              <a:t>Robot vehicles – land</a:t>
            </a:r>
          </a:p>
        </p:txBody>
      </p:sp>
      <p:pic>
        <p:nvPicPr>
          <p:cNvPr id="4710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525" y="4191000"/>
            <a:ext cx="3027363" cy="24241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47108" name="Picture 11" descr="Back to Photo Gall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6888" y="2673029"/>
            <a:ext cx="3510787" cy="219613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519238"/>
            <a:ext cx="26416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10" name="Rectangle 1"/>
          <p:cNvSpPr>
            <a:spLocks noChangeArrowheads="1"/>
          </p:cNvSpPr>
          <p:nvPr/>
        </p:nvSpPr>
        <p:spPr bwMode="auto">
          <a:xfrm>
            <a:off x="755650" y="5395913"/>
            <a:ext cx="4679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vehicles can be found as vacuum cleaners at homes, autonomous cars on highways or explorers in space.</a:t>
            </a:r>
            <a:endParaRPr lang="en-US" altLang="sl-SI"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altLang="sl-SI" dirty="0" smtClean="0">
                <a:latin typeface="Arial" charset="0"/>
                <a:cs typeface="Arial" charset="0"/>
              </a:rPr>
              <a:t>Robot vehicles – air</a:t>
            </a:r>
          </a:p>
        </p:txBody>
      </p:sp>
      <p:pic>
        <p:nvPicPr>
          <p:cNvPr id="48131" name="Picture 4" descr="HoverCap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429000"/>
            <a:ext cx="4038600" cy="30321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700213"/>
            <a:ext cx="3886200" cy="25876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48133" name="Rectangle 1"/>
          <p:cNvSpPr>
            <a:spLocks noChangeArrowheads="1"/>
          </p:cNvSpPr>
          <p:nvPr/>
        </p:nvSpPr>
        <p:spPr bwMode="auto">
          <a:xfrm rot="10800000" flipV="1">
            <a:off x="506413" y="4491038"/>
            <a:ext cx="3744912"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Autonomous airplanes are used for military purposes, while small </a:t>
            </a:r>
            <a:r>
              <a:rPr lang="en-US" altLang="sl-SI" sz="1800" dirty="0" err="1" smtClean="0"/>
              <a:t>quadrocopters</a:t>
            </a:r>
            <a:r>
              <a:rPr lang="en-US" altLang="sl-SI" sz="1800" dirty="0" smtClean="0"/>
              <a:t> can be applied for surveillance or measurements and modelling of large objects (e.g. buildings).</a:t>
            </a:r>
            <a:endParaRPr lang="en-US" altLang="sl-SI"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altLang="sl-SI" dirty="0" smtClean="0">
                <a:latin typeface="Arial" charset="0"/>
                <a:cs typeface="Arial" charset="0"/>
              </a:rPr>
              <a:t>Robot vehicles – water</a:t>
            </a:r>
          </a:p>
        </p:txBody>
      </p:sp>
      <p:pic>
        <p:nvPicPr>
          <p:cNvPr id="49155" name="Picture 6" descr="D:\sebastjans\LR\Predavanje_Bajd\slike\Vodni_roboti\hydro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3436501"/>
            <a:ext cx="4483100" cy="2971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771214"/>
            <a:ext cx="3527425" cy="31511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49157" name="Rectangle 1"/>
          <p:cNvSpPr>
            <a:spLocks noChangeArrowheads="1"/>
          </p:cNvSpPr>
          <p:nvPr/>
        </p:nvSpPr>
        <p:spPr bwMode="auto">
          <a:xfrm>
            <a:off x="4572000" y="1916113"/>
            <a:ext cx="42481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The underwater robots are exploring oceans, while autonomous ships can be used for assessment of ecological properties of water.</a:t>
            </a:r>
            <a:endParaRPr lang="en-US" altLang="sl-SI" sz="1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altLang="sl-SI" dirty="0" smtClean="0">
                <a:latin typeface="Arial" charset="0"/>
                <a:cs typeface="Arial" charset="0"/>
              </a:rPr>
              <a:t>Man – robot system</a:t>
            </a:r>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757363"/>
            <a:ext cx="61182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US" altLang="sl-SI" dirty="0" smtClean="0">
                <a:latin typeface="Arial" charset="0"/>
                <a:cs typeface="Arial" charset="0"/>
              </a:rPr>
              <a:t>Haptic robots</a:t>
            </a:r>
          </a:p>
        </p:txBody>
      </p:sp>
      <p:pic>
        <p:nvPicPr>
          <p:cNvPr id="51203" name="Picture 3" descr="Phant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6113" y="3212976"/>
            <a:ext cx="4318000" cy="32400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3366FF"/>
                </a:solidFill>
                <a:miter lim="800000"/>
                <a:headEnd/>
                <a:tailEnd/>
              </a14:hiddenLine>
            </a:ext>
          </a:extLst>
        </p:spPr>
      </p:pic>
      <p:pic>
        <p:nvPicPr>
          <p:cNvPr id="51204" name="Picture 6" descr="D:\sebastjans\LR\Predavanje_Bajd\Fig-Phanto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913" y="1412875"/>
            <a:ext cx="429260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Rectangle 1"/>
          <p:cNvSpPr>
            <a:spLocks noChangeArrowheads="1"/>
          </p:cNvSpPr>
          <p:nvPr/>
        </p:nvSpPr>
        <p:spPr bwMode="auto">
          <a:xfrm rot="10800000" flipV="1">
            <a:off x="539750" y="4365625"/>
            <a:ext cx="35274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Haptic robots enable to the operator the sense of touching the objects in the virtual environment displayed on computer screen.</a:t>
            </a:r>
            <a:endParaRPr lang="en-US" altLang="sl-SI" sz="1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3" descr="DSC0025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54188"/>
            <a:ext cx="3416300" cy="45545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7" name="Picture 4" descr="DSC002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7275" y="1754188"/>
            <a:ext cx="3484563" cy="26130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1"/>
          <p:cNvSpPr>
            <a:spLocks noChangeArrowheads="1"/>
          </p:cNvSpPr>
          <p:nvPr/>
        </p:nvSpPr>
        <p:spPr bwMode="auto">
          <a:xfrm rot="10800000" flipV="1">
            <a:off x="4787900" y="4560888"/>
            <a:ext cx="35639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Powerful haptic robots can provide assessment and training of paralyzed upper extremity movements in stroke patients.</a:t>
            </a:r>
            <a:endParaRPr lang="en-US" altLang="sl-SI" sz="1800" dirty="0"/>
          </a:p>
        </p:txBody>
      </p:sp>
      <p:sp>
        <p:nvSpPr>
          <p:cNvPr id="52229" name="Title 1"/>
          <p:cNvSpPr txBox="1">
            <a:spLocks/>
          </p:cNvSpPr>
          <p:nvPr/>
        </p:nvSpPr>
        <p:spPr bwMode="auto">
          <a:xfrm>
            <a:off x="806450" y="5715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2500" b="1" dirty="0" smtClean="0"/>
              <a:t>Haptic robots</a:t>
            </a:r>
            <a:endParaRPr lang="en-US" altLang="sl-SI" sz="25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Robot</a:t>
            </a:r>
          </a:p>
        </p:txBody>
      </p:sp>
      <p:pic>
        <p:nvPicPr>
          <p:cNvPr id="34819" name="Picture 9" descr="D:\sebastjans\LR\Predavanje_Bajd\slike\Knjige\capek_knji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138" y="1412875"/>
            <a:ext cx="6927850"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Rectangle 9"/>
          <p:cNvSpPr>
            <a:spLocks noChangeArrowheads="1"/>
          </p:cNvSpPr>
          <p:nvPr/>
        </p:nvSpPr>
        <p:spPr bwMode="auto">
          <a:xfrm>
            <a:off x="1042988" y="5300663"/>
            <a:ext cx="712946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just" eaLnBrk="1" hangingPunct="1">
              <a:spcBef>
                <a:spcPct val="0"/>
              </a:spcBef>
              <a:buFontTx/>
              <a:buNone/>
            </a:pPr>
            <a:r>
              <a:rPr lang="en-US" altLang="sl-SI" sz="1800" dirty="0" smtClean="0"/>
              <a:t>Robots are not people. They are mechanically more perfect than we are, they have an astounding intellectual capacity, but they have no soul. The creation of an engineer is technically more refined than the product of nature.</a:t>
            </a:r>
            <a:endParaRPr lang="en-US" altLang="sl-SI" sz="1800" dirty="0">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US" altLang="sl-SI" dirty="0" err="1" smtClean="0">
                <a:latin typeface="Arial" charset="0"/>
                <a:cs typeface="Arial" charset="0"/>
              </a:rPr>
              <a:t>Telemanipulators</a:t>
            </a:r>
            <a:endParaRPr lang="en-US" altLang="sl-SI" dirty="0" smtClean="0">
              <a:latin typeface="Arial" charset="0"/>
              <a:cs typeface="Arial" charset="0"/>
            </a:endParaRPr>
          </a:p>
        </p:txBody>
      </p:sp>
      <p:pic>
        <p:nvPicPr>
          <p:cNvPr id="532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950" y="1628775"/>
            <a:ext cx="7153275" cy="346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2" name="Rectangle 1"/>
          <p:cNvSpPr>
            <a:spLocks noChangeArrowheads="1"/>
          </p:cNvSpPr>
          <p:nvPr/>
        </p:nvSpPr>
        <p:spPr bwMode="auto">
          <a:xfrm>
            <a:off x="996950" y="5157788"/>
            <a:ext cx="7153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The barrier between the operator and environment is usually either distance (e.g. space) or dangerousness (e.g. nuclear plant).</a:t>
            </a:r>
            <a:endParaRPr lang="en-US" altLang="sl-SI"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806450" y="571500"/>
            <a:ext cx="8229600" cy="1143000"/>
          </a:xfrm>
        </p:spPr>
        <p:txBody>
          <a:bodyPr/>
          <a:lstStyle/>
          <a:p>
            <a:pPr eaLnBrk="1" hangingPunct="1"/>
            <a:r>
              <a:rPr lang="en-US" altLang="sl-SI" dirty="0" err="1" smtClean="0">
                <a:latin typeface="Arial" charset="0"/>
                <a:cs typeface="Arial" charset="0"/>
              </a:rPr>
              <a:t>Telemanipulators</a:t>
            </a:r>
            <a:endParaRPr lang="en-US" altLang="sl-SI" dirty="0" smtClean="0">
              <a:latin typeface="Arial" charset="0"/>
              <a:cs typeface="Arial" charset="0"/>
            </a:endParaRPr>
          </a:p>
        </p:txBody>
      </p:sp>
      <p:pic>
        <p:nvPicPr>
          <p:cNvPr id="5427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1700213"/>
            <a:ext cx="3600450" cy="31686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1700213"/>
            <a:ext cx="3384550" cy="42433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54277" name="Rectangle 1"/>
          <p:cNvSpPr>
            <a:spLocks noChangeArrowheads="1"/>
          </p:cNvSpPr>
          <p:nvPr/>
        </p:nvSpPr>
        <p:spPr bwMode="auto">
          <a:xfrm>
            <a:off x="942975" y="5229225"/>
            <a:ext cx="3700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err="1" smtClean="0"/>
              <a:t>Telemanipulators</a:t>
            </a:r>
            <a:r>
              <a:rPr lang="en-US" altLang="sl-SI" sz="1800" dirty="0" smtClean="0"/>
              <a:t> are entering into medical areas of telemedicine and surgery.</a:t>
            </a:r>
            <a:endParaRPr lang="en-US" altLang="sl-SI" sz="1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altLang="sl-SI" dirty="0" smtClean="0">
                <a:latin typeface="Arial" charset="0"/>
                <a:cs typeface="Arial" charset="0"/>
              </a:rPr>
              <a:t>Exoskeletons</a:t>
            </a:r>
          </a:p>
        </p:txBody>
      </p:sp>
      <p:pic>
        <p:nvPicPr>
          <p:cNvPr id="5529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2063" y="1341438"/>
            <a:ext cx="355600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5" y="1316038"/>
            <a:ext cx="2071688"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ectangle 1"/>
          <p:cNvSpPr>
            <a:spLocks noChangeArrowheads="1"/>
          </p:cNvSpPr>
          <p:nvPr/>
        </p:nvSpPr>
        <p:spPr bwMode="auto">
          <a:xfrm>
            <a:off x="827088" y="2967038"/>
            <a:ext cx="217328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Lower limb exoskeletons may increase the strength of healthy persons or enable training of walking in paralyzed subjects.</a:t>
            </a:r>
            <a:endParaRPr lang="en-US" altLang="sl-SI" sz="1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US" altLang="sl-SI" dirty="0" smtClean="0">
                <a:latin typeface="Arial" charset="0"/>
                <a:cs typeface="Arial" charset="0"/>
              </a:rPr>
              <a:t>Exoskeletons</a:t>
            </a:r>
          </a:p>
        </p:txBody>
      </p:sp>
      <p:pic>
        <p:nvPicPr>
          <p:cNvPr id="56323" name="Picture 3" descr="Slika_4_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612900"/>
            <a:ext cx="3328987"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5" descr="D:\sebastjans\LR\Predavanje_Bajd\slike\Armin\7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3356992"/>
            <a:ext cx="4392613" cy="29273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Rectangle 1"/>
          <p:cNvSpPr>
            <a:spLocks noChangeArrowheads="1"/>
          </p:cNvSpPr>
          <p:nvPr/>
        </p:nvSpPr>
        <p:spPr bwMode="auto">
          <a:xfrm>
            <a:off x="4787900" y="1844675"/>
            <a:ext cx="34559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Upper limb exoskeleton is exerting forces on all segments of the paralyzed arm of stroke patient.</a:t>
            </a:r>
            <a:endParaRPr lang="en-US" altLang="sl-SI" sz="1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altLang="sl-SI" dirty="0" smtClean="0">
                <a:latin typeface="Arial" charset="0"/>
                <a:cs typeface="Arial" charset="0"/>
              </a:rPr>
              <a:t>Biologically inspired robots</a:t>
            </a:r>
          </a:p>
        </p:txBody>
      </p:sp>
      <p:pic>
        <p:nvPicPr>
          <p:cNvPr id="573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2888" y="1757363"/>
            <a:ext cx="61182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altLang="sl-SI" dirty="0" smtClean="0">
                <a:latin typeface="Arial" charset="0"/>
                <a:cs typeface="Arial" charset="0"/>
              </a:rPr>
              <a:t>Humanoids</a:t>
            </a:r>
          </a:p>
        </p:txBody>
      </p:sp>
      <p:pic>
        <p:nvPicPr>
          <p:cNvPr id="583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650" y="1484313"/>
            <a:ext cx="3168650" cy="32400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58372" name="Picture 5" descr="D:\sebastjans\LR\Predavanje_Bajd\slike\IJS\Hoap-f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3262313"/>
            <a:ext cx="2735263" cy="32131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1472625"/>
            <a:ext cx="3027363" cy="38163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58374" name="Rectangle 1"/>
          <p:cNvSpPr>
            <a:spLocks noChangeArrowheads="1"/>
          </p:cNvSpPr>
          <p:nvPr/>
        </p:nvSpPr>
        <p:spPr bwMode="auto">
          <a:xfrm>
            <a:off x="900113" y="4868863"/>
            <a:ext cx="2592387"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Controlling the zero moment point (ZMP) inside the supporting polygon enables stable bipedal walking of humanoid robots.</a:t>
            </a:r>
            <a:endParaRPr lang="en-US" altLang="sl-SI" sz="1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altLang="sl-SI" dirty="0" smtClean="0">
                <a:latin typeface="Arial" charset="0"/>
                <a:cs typeface="Arial" charset="0"/>
              </a:rPr>
              <a:t>Humanoids</a:t>
            </a:r>
          </a:p>
        </p:txBody>
      </p:sp>
      <p:pic>
        <p:nvPicPr>
          <p:cNvPr id="59395" name="Picture 5" descr="D:\sebastjans\LR\Predavanje_Bajd\slike\IJS\P10204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200" y="1524000"/>
            <a:ext cx="4079875" cy="34178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3" descr="D:\sebastjans\LR\Predavanje_Bajd\slike\IJS\he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 y="1535113"/>
            <a:ext cx="3022600" cy="47402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1"/>
          <p:cNvSpPr>
            <a:spLocks noChangeArrowheads="1"/>
          </p:cNvSpPr>
          <p:nvPr/>
        </p:nvSpPr>
        <p:spPr bwMode="auto">
          <a:xfrm>
            <a:off x="4211638" y="5084763"/>
            <a:ext cx="41052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Humanoid robots are equipped with various sensors assessing their environment. The movements of upper extremities can be learned through human demonstration.</a:t>
            </a:r>
            <a:endParaRPr lang="en-US" altLang="sl-SI" sz="1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213" y="1628775"/>
            <a:ext cx="3887787" cy="25209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6041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25" y="3037756"/>
            <a:ext cx="3451225" cy="35052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6042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25" y="1628775"/>
            <a:ext cx="3451225" cy="1871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60421" name="Rectangle 1"/>
          <p:cNvSpPr>
            <a:spLocks noChangeArrowheads="1"/>
          </p:cNvSpPr>
          <p:nvPr/>
        </p:nvSpPr>
        <p:spPr bwMode="auto">
          <a:xfrm>
            <a:off x="1187450" y="4437063"/>
            <a:ext cx="27368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Large support polygon enables statically stable gait in four or six-legged robots (i.e. forestry robot). Robots snakes provide inspection in various types of pipes.</a:t>
            </a:r>
            <a:endParaRPr lang="en-US" altLang="sl-SI" sz="1800" dirty="0"/>
          </a:p>
        </p:txBody>
      </p:sp>
      <p:sp>
        <p:nvSpPr>
          <p:cNvPr id="60422" name="Title 1"/>
          <p:cNvSpPr txBox="1">
            <a:spLocks/>
          </p:cNvSpPr>
          <p:nvPr/>
        </p:nvSpPr>
        <p:spPr bwMode="auto">
          <a:xfrm>
            <a:off x="806450" y="5715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2500" b="1" dirty="0" smtClean="0"/>
              <a:t>Robots from animal world</a:t>
            </a:r>
            <a:endParaRPr lang="en-US" altLang="sl-SI" sz="25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ChangeArrowheads="1"/>
          </p:cNvSpPr>
          <p:nvPr/>
        </p:nvSpPr>
        <p:spPr bwMode="auto">
          <a:xfrm>
            <a:off x="827088" y="1916113"/>
            <a:ext cx="4860925"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Font typeface="Arial" charset="0"/>
              <a:buChar char="•"/>
              <a:defRPr sz="2300">
                <a:solidFill>
                  <a:schemeClr val="tx1"/>
                </a:solidFill>
                <a:latin typeface="Arial" charset="0"/>
                <a:cs typeface="Arial" charset="0"/>
              </a:defRPr>
            </a:lvl1pPr>
            <a:lvl2pPr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lvl="1" eaLnBrk="1" hangingPunct="1">
              <a:spcBef>
                <a:spcPct val="0"/>
              </a:spcBef>
              <a:buFontTx/>
              <a:buChar char="•"/>
            </a:pPr>
            <a:r>
              <a:rPr lang="en-US" altLang="sl-SI" sz="2000" dirty="0" smtClean="0"/>
              <a:t> closed loop controlled</a:t>
            </a:r>
          </a:p>
          <a:p>
            <a:pPr lvl="1" eaLnBrk="1" hangingPunct="1">
              <a:spcBef>
                <a:spcPct val="0"/>
              </a:spcBef>
              <a:buFontTx/>
              <a:buChar char="•"/>
            </a:pPr>
            <a:r>
              <a:rPr lang="en-US" altLang="sl-SI" sz="2000" dirty="0" smtClean="0"/>
              <a:t> reprogrammable</a:t>
            </a:r>
          </a:p>
          <a:p>
            <a:pPr lvl="1" eaLnBrk="1" hangingPunct="1">
              <a:spcBef>
                <a:spcPct val="0"/>
              </a:spcBef>
              <a:buFontTx/>
              <a:buChar char="•"/>
            </a:pPr>
            <a:r>
              <a:rPr lang="en-US" altLang="sl-SI" sz="2000" dirty="0" smtClean="0"/>
              <a:t> multipurpose</a:t>
            </a:r>
          </a:p>
          <a:p>
            <a:pPr lvl="1" eaLnBrk="1" hangingPunct="1">
              <a:spcBef>
                <a:spcPct val="0"/>
              </a:spcBef>
              <a:buFontTx/>
              <a:buChar char="•"/>
            </a:pPr>
            <a:r>
              <a:rPr lang="en-US" altLang="sl-SI" sz="2000" dirty="0" smtClean="0"/>
              <a:t> fixed or mobile</a:t>
            </a:r>
          </a:p>
          <a:p>
            <a:pPr lvl="1" eaLnBrk="1" hangingPunct="1">
              <a:spcBef>
                <a:spcPct val="0"/>
              </a:spcBef>
              <a:buFontTx/>
              <a:buChar char="•"/>
            </a:pPr>
            <a:r>
              <a:rPr lang="en-US" altLang="sl-SI" sz="2000" dirty="0" smtClean="0"/>
              <a:t> programmable in three or </a:t>
            </a:r>
          </a:p>
          <a:p>
            <a:pPr lvl="1" eaLnBrk="1" hangingPunct="1">
              <a:spcBef>
                <a:spcPct val="0"/>
              </a:spcBef>
              <a:buFontTx/>
              <a:buNone/>
            </a:pPr>
            <a:r>
              <a:rPr lang="en-US" altLang="sl-SI" sz="2000" dirty="0" smtClean="0"/>
              <a:t>  more degrees of freedom</a:t>
            </a:r>
            <a:endParaRPr lang="en-US" altLang="sl-SI" sz="2000" dirty="0"/>
          </a:p>
        </p:txBody>
      </p:sp>
      <p:pic>
        <p:nvPicPr>
          <p:cNvPr id="6144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1025" y="2060575"/>
            <a:ext cx="4429125" cy="441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Industrial robot manipulator is</a:t>
            </a:r>
            <a:r>
              <a:rPr lang="en-US" altLang="sl-SI" b="0" dirty="0" smtClean="0">
                <a:latin typeface="Arial" charset="0"/>
                <a:cs typeface="Arial" charset="0"/>
              </a:rPr>
              <a:t>:</a:t>
            </a:r>
            <a:endParaRPr lang="en-US" altLang="sl-SI"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628" y="2546861"/>
            <a:ext cx="6282444" cy="2998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6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Degrees of freedom (DOF)</a:t>
            </a:r>
          </a:p>
        </p:txBody>
      </p:sp>
      <p:sp>
        <p:nvSpPr>
          <p:cNvPr id="62467" name="Rectangle 3"/>
          <p:cNvSpPr>
            <a:spLocks noChangeArrowheads="1"/>
          </p:cNvSpPr>
          <p:nvPr/>
        </p:nvSpPr>
        <p:spPr bwMode="auto">
          <a:xfrm>
            <a:off x="1116013" y="1628775"/>
            <a:ext cx="72009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The number of degrees of freedom of a mass particle is defined as the number of independent variables necessary for complete description of the position of a mass particle.</a:t>
            </a:r>
            <a:endParaRPr lang="en-US" altLang="sl-SI" sz="1800" dirty="0"/>
          </a:p>
        </p:txBody>
      </p:sp>
      <p:sp>
        <p:nvSpPr>
          <p:cNvPr id="62470" name="Rectangle 6"/>
          <p:cNvSpPr>
            <a:spLocks noChangeArrowheads="1"/>
          </p:cNvSpPr>
          <p:nvPr/>
        </p:nvSpPr>
        <p:spPr bwMode="auto">
          <a:xfrm>
            <a:off x="2286000" y="5516563"/>
            <a:ext cx="4572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mass particle 		rigid pendulum</a:t>
            </a:r>
          </a:p>
          <a:p>
            <a:pPr eaLnBrk="1" hangingPunct="1">
              <a:spcBef>
                <a:spcPct val="0"/>
              </a:spcBef>
              <a:buFontTx/>
              <a:buNone/>
            </a:pPr>
            <a:r>
              <a:rPr lang="en-US" altLang="sl-SI" sz="1800" dirty="0" smtClean="0"/>
              <a:t>on a wire	              in a plane</a:t>
            </a:r>
            <a:endParaRPr lang="en-US" altLang="sl-SI" sz="1800" dirty="0"/>
          </a:p>
        </p:txBody>
      </p:sp>
      <p:sp>
        <p:nvSpPr>
          <p:cNvPr id="62471" name="Rectangle 1"/>
          <p:cNvSpPr>
            <a:spLocks noChangeArrowheads="1"/>
          </p:cNvSpPr>
          <p:nvPr/>
        </p:nvSpPr>
        <p:spPr bwMode="auto">
          <a:xfrm>
            <a:off x="4500563" y="4149725"/>
            <a:ext cx="1150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800">
                <a:latin typeface="Calibri" pitchFamily="34" charset="0"/>
              </a:rPr>
              <a:t>1 DOF</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altLang="sl-SI" dirty="0" smtClean="0">
                <a:latin typeface="Arial" charset="0"/>
                <a:cs typeface="Arial" charset="0"/>
              </a:rPr>
              <a:t>Classification of robots</a:t>
            </a:r>
          </a:p>
        </p:txBody>
      </p:sp>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757363"/>
            <a:ext cx="61182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r>
              <a:rPr lang="en-US" altLang="sl-SI" dirty="0" smtClean="0">
                <a:latin typeface="Arial" charset="0"/>
                <a:cs typeface="Arial" charset="0"/>
              </a:rPr>
              <a:t>Degrees of freedom</a:t>
            </a:r>
          </a:p>
        </p:txBody>
      </p:sp>
      <p:sp>
        <p:nvSpPr>
          <p:cNvPr id="63491" name="Rectangle 10"/>
          <p:cNvSpPr>
            <a:spLocks noChangeArrowheads="1"/>
          </p:cNvSpPr>
          <p:nvPr/>
        </p:nvSpPr>
        <p:spPr bwMode="auto">
          <a:xfrm>
            <a:off x="1116013" y="1628775"/>
            <a:ext cx="2266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         2 DOFs</a:t>
            </a:r>
            <a:endParaRPr lang="en-US" altLang="sl-SI" sz="1800" dirty="0"/>
          </a:p>
        </p:txBody>
      </p:sp>
      <p:sp>
        <p:nvSpPr>
          <p:cNvPr id="63492" name="Rectangle 11"/>
          <p:cNvSpPr>
            <a:spLocks noChangeArrowheads="1"/>
          </p:cNvSpPr>
          <p:nvPr/>
        </p:nvSpPr>
        <p:spPr bwMode="auto">
          <a:xfrm>
            <a:off x="5148263" y="1628775"/>
            <a:ext cx="316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                3 DOFs</a:t>
            </a:r>
            <a:endParaRPr lang="en-US" altLang="sl-SI" sz="1800" dirty="0"/>
          </a:p>
        </p:txBody>
      </p:sp>
      <p:sp>
        <p:nvSpPr>
          <p:cNvPr id="63494" name="Rectangle 13"/>
          <p:cNvSpPr>
            <a:spLocks noChangeArrowheads="1"/>
          </p:cNvSpPr>
          <p:nvPr/>
        </p:nvSpPr>
        <p:spPr bwMode="auto">
          <a:xfrm>
            <a:off x="539750" y="4797425"/>
            <a:ext cx="5111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mass particle  double rigid pendulum</a:t>
            </a:r>
          </a:p>
          <a:p>
            <a:pPr eaLnBrk="1" hangingPunct="1">
              <a:spcBef>
                <a:spcPct val="0"/>
              </a:spcBef>
              <a:buFontTx/>
              <a:buNone/>
            </a:pPr>
            <a:r>
              <a:rPr lang="en-US" altLang="sl-SI" sz="1800" dirty="0" smtClean="0"/>
              <a:t>  in a plane	  in a plane</a:t>
            </a:r>
            <a:endParaRPr lang="en-US" altLang="sl-SI" sz="1800" dirty="0"/>
          </a:p>
        </p:txBody>
      </p:sp>
      <p:sp>
        <p:nvSpPr>
          <p:cNvPr id="63495" name="Rectangle 14"/>
          <p:cNvSpPr>
            <a:spLocks noChangeArrowheads="1"/>
          </p:cNvSpPr>
          <p:nvPr/>
        </p:nvSpPr>
        <p:spPr bwMode="auto">
          <a:xfrm>
            <a:off x="5076825" y="4797425"/>
            <a:ext cx="2735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mass particle </a:t>
            </a:r>
          </a:p>
          <a:p>
            <a:pPr eaLnBrk="1" hangingPunct="1">
              <a:spcBef>
                <a:spcPct val="0"/>
              </a:spcBef>
              <a:buFontTx/>
              <a:buNone/>
            </a:pPr>
            <a:r>
              <a:rPr lang="en-US" altLang="sl-SI" sz="1800" dirty="0" smtClean="0"/>
              <a:t>in space</a:t>
            </a:r>
            <a:endParaRPr lang="en-US" altLang="sl-SI" sz="1800" dirty="0"/>
          </a:p>
        </p:txBody>
      </p:sp>
      <p:sp>
        <p:nvSpPr>
          <p:cNvPr id="63496" name="Rectangle 15"/>
          <p:cNvSpPr>
            <a:spLocks noChangeArrowheads="1"/>
          </p:cNvSpPr>
          <p:nvPr/>
        </p:nvSpPr>
        <p:spPr bwMode="auto">
          <a:xfrm>
            <a:off x="6877050" y="4581525"/>
            <a:ext cx="14414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double pendulum </a:t>
            </a:r>
          </a:p>
          <a:p>
            <a:pPr>
              <a:spcBef>
                <a:spcPct val="0"/>
              </a:spcBef>
              <a:buFontTx/>
              <a:buNone/>
            </a:pPr>
            <a:r>
              <a:rPr lang="en-US" altLang="sl-SI" sz="1800" dirty="0" smtClean="0"/>
              <a:t>with elastic and </a:t>
            </a:r>
          </a:p>
          <a:p>
            <a:pPr>
              <a:spcBef>
                <a:spcPct val="0"/>
              </a:spcBef>
              <a:buFontTx/>
              <a:buNone/>
            </a:pPr>
            <a:r>
              <a:rPr lang="en-US" altLang="sl-SI" sz="1800" dirty="0" smtClean="0"/>
              <a:t>rigid link in plane</a:t>
            </a:r>
            <a:endParaRPr lang="en-US" altLang="sl-SI" sz="1800" dirty="0"/>
          </a:p>
        </p:txBody>
      </p:sp>
      <p:pic>
        <p:nvPicPr>
          <p:cNvPr id="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402" y="2564904"/>
            <a:ext cx="7608654"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Degrees of freedom of rigid body</a:t>
            </a:r>
          </a:p>
        </p:txBody>
      </p:sp>
      <p:sp>
        <p:nvSpPr>
          <p:cNvPr id="64515" name="Rectangle 3"/>
          <p:cNvSpPr>
            <a:spLocks noChangeArrowheads="1"/>
          </p:cNvSpPr>
          <p:nvPr/>
        </p:nvSpPr>
        <p:spPr bwMode="auto">
          <a:xfrm>
            <a:off x="755650" y="1412875"/>
            <a:ext cx="7200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1 mass particle              2 mass particles      	3 mass particles</a:t>
            </a:r>
          </a:p>
          <a:p>
            <a:pPr eaLnBrk="1" hangingPunct="1">
              <a:spcBef>
                <a:spcPct val="0"/>
              </a:spcBef>
              <a:buFontTx/>
              <a:buNone/>
            </a:pPr>
            <a:r>
              <a:rPr lang="en-US" altLang="sl-SI" sz="1800" dirty="0" smtClean="0"/>
              <a:t>				                 rigid body</a:t>
            </a:r>
            <a:endParaRPr lang="en-US" altLang="sl-SI" sz="1800" dirty="0"/>
          </a:p>
        </p:txBody>
      </p:sp>
      <p:sp>
        <p:nvSpPr>
          <p:cNvPr id="64517" name="Rectangle 7"/>
          <p:cNvSpPr>
            <a:spLocks noChangeArrowheads="1"/>
          </p:cNvSpPr>
          <p:nvPr/>
        </p:nvSpPr>
        <p:spPr bwMode="auto">
          <a:xfrm>
            <a:off x="1331913" y="4076700"/>
            <a:ext cx="61753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3 DOFs          +         2 DOFs            +           1 DOF     =</a:t>
            </a:r>
            <a:r>
              <a:rPr lang="en-US" altLang="sl-SI" sz="1800" dirty="0" smtClean="0">
                <a:latin typeface="Calibri" pitchFamily="34" charset="0"/>
              </a:rPr>
              <a:t> </a:t>
            </a:r>
            <a:endParaRPr lang="en-US" altLang="sl-SI" sz="1800" dirty="0">
              <a:latin typeface="Calibri" pitchFamily="34" charset="0"/>
            </a:endParaRPr>
          </a:p>
        </p:txBody>
      </p:sp>
      <p:sp>
        <p:nvSpPr>
          <p:cNvPr id="64518" name="Rectangle 8"/>
          <p:cNvSpPr>
            <a:spLocks noChangeArrowheads="1"/>
          </p:cNvSpPr>
          <p:nvPr/>
        </p:nvSpPr>
        <p:spPr bwMode="auto">
          <a:xfrm>
            <a:off x="7308850" y="4076700"/>
            <a:ext cx="11509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6 DOFs</a:t>
            </a:r>
            <a:endParaRPr lang="en-US" altLang="sl-SI" sz="1800" dirty="0"/>
          </a:p>
        </p:txBody>
      </p:sp>
      <p:sp>
        <p:nvSpPr>
          <p:cNvPr id="64519" name="Rectangle 9"/>
          <p:cNvSpPr>
            <a:spLocks noChangeArrowheads="1"/>
          </p:cNvSpPr>
          <p:nvPr/>
        </p:nvSpPr>
        <p:spPr bwMode="auto">
          <a:xfrm>
            <a:off x="1187450" y="4581525"/>
            <a:ext cx="6076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3 translations	      2 rotations                  1 rotation</a:t>
            </a:r>
            <a:endParaRPr lang="en-US" altLang="sl-SI" sz="1800" dirty="0"/>
          </a:p>
        </p:txBody>
      </p:sp>
      <p:sp>
        <p:nvSpPr>
          <p:cNvPr id="64520" name="Rectangle 10"/>
          <p:cNvSpPr>
            <a:spLocks noChangeArrowheads="1"/>
          </p:cNvSpPr>
          <p:nvPr/>
        </p:nvSpPr>
        <p:spPr bwMode="auto">
          <a:xfrm>
            <a:off x="1258888" y="5229225"/>
            <a:ext cx="558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solidFill>
                  <a:srgbClr val="FA961E"/>
                </a:solidFill>
              </a:rPr>
              <a:t>POSITION                             ORIENTATION</a:t>
            </a:r>
          </a:p>
          <a:p>
            <a:pPr eaLnBrk="1" hangingPunct="1">
              <a:spcBef>
                <a:spcPct val="0"/>
              </a:spcBef>
              <a:buFontTx/>
              <a:buNone/>
            </a:pPr>
            <a:endParaRPr lang="en-US" altLang="sl-SI" sz="1800" dirty="0" smtClean="0">
              <a:solidFill>
                <a:srgbClr val="FA961E"/>
              </a:solidFill>
            </a:endParaRPr>
          </a:p>
          <a:p>
            <a:pPr eaLnBrk="1" hangingPunct="1">
              <a:spcBef>
                <a:spcPct val="0"/>
              </a:spcBef>
              <a:buFontTx/>
              <a:buNone/>
            </a:pPr>
            <a:r>
              <a:rPr lang="en-US" altLang="sl-SI" sz="1800" dirty="0" smtClean="0">
                <a:solidFill>
                  <a:srgbClr val="FA961E"/>
                </a:solidFill>
              </a:rPr>
              <a:t>                            </a:t>
            </a:r>
            <a:r>
              <a:rPr lang="en-US" altLang="sl-SI" sz="1800" b="1" dirty="0" smtClean="0">
                <a:solidFill>
                  <a:srgbClr val="FA961E"/>
                </a:solidFill>
              </a:rPr>
              <a:t>POSE</a:t>
            </a:r>
            <a:endParaRPr lang="en-US" altLang="sl-SI" sz="1800" b="1" dirty="0">
              <a:solidFill>
                <a:srgbClr val="FA961E"/>
              </a:solidFill>
            </a:endParaRPr>
          </a:p>
        </p:txBody>
      </p:sp>
      <p:sp>
        <p:nvSpPr>
          <p:cNvPr id="64521" name="AutoShape 11"/>
          <p:cNvSpPr>
            <a:spLocks/>
          </p:cNvSpPr>
          <p:nvPr/>
        </p:nvSpPr>
        <p:spPr bwMode="auto">
          <a:xfrm rot="5400000">
            <a:off x="4921250" y="4059238"/>
            <a:ext cx="215900" cy="1981200"/>
          </a:xfrm>
          <a:prstGeom prst="rightBrace">
            <a:avLst>
              <a:gd name="adj1" fmla="val 76471"/>
              <a:gd name="adj2" fmla="val 50000"/>
            </a:avLst>
          </a:prstGeom>
          <a:noFill/>
          <a:ln w="1270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endParaRPr lang="sl-SI" altLang="sl-SI" sz="1800">
              <a:latin typeface="Calibri" pitchFamily="34" charset="0"/>
            </a:endParaRPr>
          </a:p>
        </p:txBody>
      </p:sp>
      <p:sp>
        <p:nvSpPr>
          <p:cNvPr id="64522" name="AutoShape 13"/>
          <p:cNvSpPr>
            <a:spLocks/>
          </p:cNvSpPr>
          <p:nvPr/>
        </p:nvSpPr>
        <p:spPr bwMode="auto">
          <a:xfrm rot="5400000">
            <a:off x="3320256" y="4025107"/>
            <a:ext cx="217487" cy="3200400"/>
          </a:xfrm>
          <a:prstGeom prst="rightBrace">
            <a:avLst>
              <a:gd name="adj1" fmla="val 122628"/>
              <a:gd name="adj2" fmla="val 50000"/>
            </a:avLst>
          </a:prstGeom>
          <a:noFill/>
          <a:ln w="1270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endParaRPr lang="sl-SI" altLang="sl-SI" sz="1800">
              <a:latin typeface="Calibri" pitchFamily="34" charset="0"/>
            </a:endParaRPr>
          </a:p>
        </p:txBody>
      </p:sp>
      <p:pic>
        <p:nvPicPr>
          <p:cNvPr id="11" name="Picture 10" descr="Slika-1.3.wmf"/>
          <p:cNvPicPr>
            <a:picLocks noChangeAspect="1"/>
          </p:cNvPicPr>
          <p:nvPr/>
        </p:nvPicPr>
        <p:blipFill>
          <a:blip r:embed="rId2" cstate="print"/>
          <a:stretch>
            <a:fillRect/>
          </a:stretch>
        </p:blipFill>
        <p:spPr>
          <a:xfrm>
            <a:off x="1280864" y="2105744"/>
            <a:ext cx="5715000" cy="196353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1"/>
          <p:cNvSpPr>
            <a:spLocks noChangeArrowheads="1"/>
          </p:cNvSpPr>
          <p:nvPr/>
        </p:nvSpPr>
        <p:spPr bwMode="auto">
          <a:xfrm>
            <a:off x="1331913" y="5876925"/>
            <a:ext cx="6553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arm provides the requested position of the gripper.</a:t>
            </a:r>
          </a:p>
          <a:p>
            <a:pPr eaLnBrk="1" hangingPunct="1">
              <a:spcBef>
                <a:spcPct val="0"/>
              </a:spcBef>
              <a:buFontTx/>
              <a:buNone/>
            </a:pPr>
            <a:r>
              <a:rPr lang="en-US" altLang="sl-SI" sz="1800" dirty="0" smtClean="0"/>
              <a:t>Robot wrist provides the requested </a:t>
            </a:r>
            <a:r>
              <a:rPr lang="en-US" altLang="sl-SI" sz="1800" dirty="0" err="1" smtClean="0"/>
              <a:t>orienation</a:t>
            </a:r>
            <a:r>
              <a:rPr lang="en-US" altLang="sl-SI" sz="1800" dirty="0" smtClean="0"/>
              <a:t> of the gripper.</a:t>
            </a:r>
            <a:endParaRPr lang="en-US" altLang="sl-SI" sz="1800" dirty="0"/>
          </a:p>
        </p:txBody>
      </p:sp>
      <p:sp>
        <p:nvSpPr>
          <p:cNvPr id="65539" name="Rectangle 12"/>
          <p:cNvSpPr>
            <a:spLocks noChangeArrowheads="1"/>
          </p:cNvSpPr>
          <p:nvPr/>
        </p:nvSpPr>
        <p:spPr bwMode="auto">
          <a:xfrm>
            <a:off x="1042988" y="1484313"/>
            <a:ext cx="20891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arm</a:t>
            </a:r>
          </a:p>
          <a:p>
            <a:pPr eaLnBrk="1" hangingPunct="1">
              <a:spcBef>
                <a:spcPct val="0"/>
              </a:spcBef>
              <a:buFontTx/>
              <a:buNone/>
            </a:pPr>
            <a:r>
              <a:rPr lang="en-US" altLang="sl-SI" sz="1800" dirty="0" smtClean="0"/>
              <a:t>robot wrist</a:t>
            </a:r>
          </a:p>
          <a:p>
            <a:pPr eaLnBrk="1" hangingPunct="1">
              <a:spcBef>
                <a:spcPct val="0"/>
              </a:spcBef>
              <a:buFontTx/>
              <a:buNone/>
            </a:pPr>
            <a:r>
              <a:rPr lang="en-US" altLang="sl-SI" sz="1800" dirty="0" smtClean="0"/>
              <a:t>robot gripper</a:t>
            </a:r>
            <a:endParaRPr lang="en-US" altLang="sl-SI" sz="1800" dirty="0"/>
          </a:p>
        </p:txBody>
      </p:sp>
      <p:sp>
        <p:nvSpPr>
          <p:cNvPr id="65540" name="Rectangle 13"/>
          <p:cNvSpPr>
            <a:spLocks noChangeArrowheads="1"/>
          </p:cNvSpPr>
          <p:nvPr/>
        </p:nvSpPr>
        <p:spPr bwMode="auto">
          <a:xfrm>
            <a:off x="1547813" y="3213100"/>
            <a:ext cx="1223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solidFill>
                  <a:srgbClr val="FA961E"/>
                </a:solidFill>
              </a:rPr>
              <a:t>Position</a:t>
            </a:r>
            <a:endParaRPr lang="en-US" altLang="sl-SI" sz="1800" dirty="0">
              <a:solidFill>
                <a:srgbClr val="FA961E"/>
              </a:solidFill>
            </a:endParaRPr>
          </a:p>
        </p:txBody>
      </p:sp>
      <p:sp>
        <p:nvSpPr>
          <p:cNvPr id="65541" name="Rectangle 14"/>
          <p:cNvSpPr>
            <a:spLocks noChangeArrowheads="1"/>
          </p:cNvSpPr>
          <p:nvPr/>
        </p:nvSpPr>
        <p:spPr bwMode="auto">
          <a:xfrm>
            <a:off x="6084888" y="2708275"/>
            <a:ext cx="1511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solidFill>
                  <a:srgbClr val="FA961E"/>
                </a:solidFill>
              </a:rPr>
              <a:t>Orientation</a:t>
            </a:r>
            <a:endParaRPr lang="en-US" altLang="sl-SI" sz="1800" dirty="0">
              <a:solidFill>
                <a:srgbClr val="FA961E"/>
              </a:solidFill>
            </a:endParaRPr>
          </a:p>
        </p:txBody>
      </p:sp>
      <p:sp>
        <p:nvSpPr>
          <p:cNvPr id="65542" name="Rectangle 15"/>
          <p:cNvSpPr>
            <a:spLocks noChangeArrowheads="1"/>
          </p:cNvSpPr>
          <p:nvPr/>
        </p:nvSpPr>
        <p:spPr bwMode="auto">
          <a:xfrm>
            <a:off x="5724525" y="1700213"/>
            <a:ext cx="1079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gripper</a:t>
            </a:r>
            <a:endParaRPr lang="en-US" altLang="sl-SI" sz="1800" dirty="0"/>
          </a:p>
        </p:txBody>
      </p:sp>
      <p:sp>
        <p:nvSpPr>
          <p:cNvPr id="65543" name="Text Box 16"/>
          <p:cNvSpPr txBox="1">
            <a:spLocks noChangeArrowheads="1"/>
          </p:cNvSpPr>
          <p:nvPr/>
        </p:nvSpPr>
        <p:spPr bwMode="auto">
          <a:xfrm>
            <a:off x="5508625" y="3068638"/>
            <a:ext cx="20875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t>         w</a:t>
            </a:r>
            <a:r>
              <a:rPr lang="en-US" altLang="sl-SI" sz="1800" dirty="0" smtClean="0">
                <a:latin typeface="Arial Unicode MS" pitchFamily="34" charset="-128"/>
                <a:ea typeface="Arial Unicode MS" pitchFamily="34" charset="-128"/>
                <a:cs typeface="Arial Unicode MS" pitchFamily="34" charset="-128"/>
              </a:rPr>
              <a:t>rist</a:t>
            </a:r>
            <a:endParaRPr lang="en-US" altLang="sl-SI" sz="1800" dirty="0" smtClean="0"/>
          </a:p>
          <a:p>
            <a:pPr>
              <a:spcBef>
                <a:spcPct val="0"/>
              </a:spcBef>
              <a:buFontTx/>
              <a:buNone/>
            </a:pPr>
            <a:r>
              <a:rPr lang="en-US" altLang="sl-SI" sz="1800" dirty="0" smtClean="0"/>
              <a:t>short segments</a:t>
            </a:r>
            <a:endParaRPr lang="en-US" altLang="sl-SI" sz="1800" dirty="0"/>
          </a:p>
        </p:txBody>
      </p:sp>
      <p:sp>
        <p:nvSpPr>
          <p:cNvPr id="65544" name="Rectangle 17"/>
          <p:cNvSpPr>
            <a:spLocks noChangeArrowheads="1"/>
          </p:cNvSpPr>
          <p:nvPr/>
        </p:nvSpPr>
        <p:spPr bwMode="auto">
          <a:xfrm>
            <a:off x="900113" y="3860800"/>
            <a:ext cx="19431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          a</a:t>
            </a:r>
            <a:r>
              <a:rPr lang="en-US" altLang="sl-SI" sz="1800" dirty="0" smtClean="0">
                <a:latin typeface="Arial Unicode MS" pitchFamily="34" charset="-128"/>
                <a:ea typeface="Arial Unicode MS" pitchFamily="34" charset="-128"/>
                <a:cs typeface="Arial Unicode MS" pitchFamily="34" charset="-128"/>
              </a:rPr>
              <a:t>rm</a:t>
            </a:r>
            <a:endParaRPr lang="en-US" altLang="sl-SI" sz="1800" dirty="0" smtClean="0"/>
          </a:p>
          <a:p>
            <a:pPr eaLnBrk="1" hangingPunct="1">
              <a:spcBef>
                <a:spcPct val="0"/>
              </a:spcBef>
              <a:buFontTx/>
              <a:buNone/>
            </a:pPr>
            <a:r>
              <a:rPr lang="en-US" altLang="sl-SI" sz="1800" dirty="0" smtClean="0"/>
              <a:t>long segments</a:t>
            </a:r>
            <a:endParaRPr lang="en-US" altLang="sl-SI" sz="1800" dirty="0"/>
          </a:p>
        </p:txBody>
      </p:sp>
      <p:pic>
        <p:nvPicPr>
          <p:cNvPr id="65545" name="Picture 3" descr="Slika-1.4.wm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975" y="2060575"/>
            <a:ext cx="4648200"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Robot manipulator</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4"/>
          <p:cNvSpPr>
            <a:spLocks noChangeArrowheads="1"/>
          </p:cNvSpPr>
          <p:nvPr/>
        </p:nvSpPr>
        <p:spPr bwMode="black">
          <a:xfrm>
            <a:off x="1878013" y="1882775"/>
            <a:ext cx="236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ROTATIONAL JOINT</a:t>
            </a:r>
            <a:endParaRPr lang="en-US" altLang="sl-SI" sz="1800" dirty="0">
              <a:latin typeface="Arial Unicode MS" pitchFamily="34" charset="-128"/>
              <a:ea typeface="Arial Unicode MS" pitchFamily="34" charset="-128"/>
              <a:cs typeface="Arial Unicode MS" pitchFamily="34" charset="-128"/>
            </a:endParaRPr>
          </a:p>
        </p:txBody>
      </p:sp>
      <p:sp>
        <p:nvSpPr>
          <p:cNvPr id="66566" name="Rectangle 7"/>
          <p:cNvSpPr>
            <a:spLocks noChangeArrowheads="1"/>
          </p:cNvSpPr>
          <p:nvPr/>
        </p:nvSpPr>
        <p:spPr bwMode="black">
          <a:xfrm>
            <a:off x="5294313" y="1882775"/>
            <a:ext cx="2787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TRANSLATIONAL JOINT</a:t>
            </a:r>
            <a:endParaRPr lang="en-US" altLang="sl-SI" sz="1800" dirty="0">
              <a:latin typeface="Arial Unicode MS" pitchFamily="34" charset="-128"/>
              <a:ea typeface="Arial Unicode MS" pitchFamily="34" charset="-128"/>
              <a:cs typeface="Arial Unicode MS" pitchFamily="34" charset="-128"/>
            </a:endParaRPr>
          </a:p>
        </p:txBody>
      </p:sp>
      <p:sp>
        <p:nvSpPr>
          <p:cNvPr id="66569" name="Rectangle 10"/>
          <p:cNvSpPr>
            <a:spLocks noChangeArrowheads="1"/>
          </p:cNvSpPr>
          <p:nvPr/>
        </p:nvSpPr>
        <p:spPr bwMode="black">
          <a:xfrm>
            <a:off x="2359025" y="5156200"/>
            <a:ext cx="4498975" cy="89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2000" dirty="0" smtClean="0">
                <a:latin typeface="Arial Unicode MS" pitchFamily="34" charset="-128"/>
                <a:ea typeface="Arial Unicode MS" pitchFamily="34" charset="-128"/>
                <a:cs typeface="Arial Unicode MS" pitchFamily="34" charset="-128"/>
              </a:rPr>
              <a:t>MOTORS	</a:t>
            </a:r>
            <a:r>
              <a:rPr lang="en-US" altLang="sl-SI" sz="1600" dirty="0" smtClean="0">
                <a:latin typeface="Arial Unicode MS" pitchFamily="34" charset="-128"/>
                <a:ea typeface="Arial Unicode MS" pitchFamily="34" charset="-128"/>
                <a:cs typeface="Arial Unicode MS" pitchFamily="34" charset="-128"/>
              </a:rPr>
              <a:t>	</a:t>
            </a:r>
            <a:r>
              <a:rPr lang="en-US" altLang="sl-SI" sz="2000" dirty="0" smtClean="0">
                <a:latin typeface="Arial Unicode MS" pitchFamily="34" charset="-128"/>
                <a:ea typeface="Arial Unicode MS" pitchFamily="34" charset="-128"/>
                <a:cs typeface="Arial Unicode MS" pitchFamily="34" charset="-128"/>
              </a:rPr>
              <a:t>SENSORS</a:t>
            </a:r>
          </a:p>
          <a:p>
            <a:pPr>
              <a:spcBef>
                <a:spcPct val="0"/>
              </a:spcBef>
              <a:buFontTx/>
              <a:buNone/>
            </a:pPr>
            <a:r>
              <a:rPr lang="en-US" altLang="sl-SI" sz="1600" dirty="0" smtClean="0">
                <a:latin typeface="Arial Unicode MS" pitchFamily="34" charset="-128"/>
                <a:ea typeface="Arial Unicode MS" pitchFamily="34" charset="-128"/>
                <a:cs typeface="Arial Unicode MS" pitchFamily="34" charset="-128"/>
              </a:rPr>
              <a:t>electrical		</a:t>
            </a:r>
            <a:r>
              <a:rPr lang="en-US" altLang="sl-SI" sz="1600" dirty="0" smtClean="0"/>
              <a:t>                 </a:t>
            </a:r>
            <a:r>
              <a:rPr lang="en-US" altLang="sl-SI" sz="1600" dirty="0" smtClean="0">
                <a:latin typeface="Arial Unicode MS" pitchFamily="34" charset="-128"/>
                <a:ea typeface="Arial Unicode MS" pitchFamily="34" charset="-128"/>
                <a:cs typeface="Arial Unicode MS" pitchFamily="34" charset="-128"/>
              </a:rPr>
              <a:t>encoders</a:t>
            </a:r>
          </a:p>
          <a:p>
            <a:pPr>
              <a:spcBef>
                <a:spcPct val="0"/>
              </a:spcBef>
              <a:buFontTx/>
              <a:buNone/>
            </a:pPr>
            <a:r>
              <a:rPr lang="en-US" altLang="sl-SI" sz="1600" dirty="0" smtClean="0">
                <a:latin typeface="Arial Unicode MS" pitchFamily="34" charset="-128"/>
                <a:ea typeface="Arial Unicode MS" pitchFamily="34" charset="-128"/>
                <a:cs typeface="Arial Unicode MS" pitchFamily="34" charset="-128"/>
              </a:rPr>
              <a:t>hydraulic 		</a:t>
            </a:r>
            <a:endParaRPr lang="en-US" altLang="sl-SI" sz="1600" dirty="0">
              <a:latin typeface="Arial Unicode MS" pitchFamily="34" charset="-128"/>
              <a:ea typeface="Arial Unicode MS" pitchFamily="34" charset="-128"/>
              <a:cs typeface="Arial Unicode MS" pitchFamily="34" charset="-128"/>
            </a:endParaRPr>
          </a:p>
        </p:txBody>
      </p:sp>
      <p:sp>
        <p:nvSpPr>
          <p:cNvPr id="66572" name="Rectangle 13"/>
          <p:cNvSpPr>
            <a:spLocks noChangeArrowheads="1"/>
          </p:cNvSpPr>
          <p:nvPr/>
        </p:nvSpPr>
        <p:spPr bwMode="auto">
          <a:xfrm>
            <a:off x="2916238" y="1406525"/>
            <a:ext cx="3816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Unicode MS" pitchFamily="34" charset="-128"/>
                <a:ea typeface="Arial Unicode MS" pitchFamily="34" charset="-128"/>
                <a:cs typeface="Arial Unicode MS" pitchFamily="34" charset="-128"/>
              </a:rPr>
              <a:t>have only one degree of freedom</a:t>
            </a:r>
            <a:endParaRPr lang="en-US" altLang="sl-SI" sz="1800" dirty="0">
              <a:latin typeface="Arial Unicode MS" pitchFamily="34" charset="-128"/>
              <a:ea typeface="Arial Unicode MS" pitchFamily="34" charset="-128"/>
              <a:cs typeface="Arial Unicode MS" pitchFamily="34" charset="-128"/>
            </a:endParaRPr>
          </a:p>
        </p:txBody>
      </p:sp>
      <p:sp>
        <p:nvSpPr>
          <p:cNvPr id="66573"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Robot joints</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1" y="2348880"/>
            <a:ext cx="6790357" cy="2639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1"/>
          <p:cNvSpPr>
            <a:spLocks noChangeArrowheads="1"/>
          </p:cNvSpPr>
          <p:nvPr/>
        </p:nvSpPr>
        <p:spPr bwMode="auto">
          <a:xfrm>
            <a:off x="5202238" y="1838325"/>
            <a:ext cx="112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rotational</a:t>
            </a:r>
            <a:endParaRPr lang="en-US" altLang="sl-SI" sz="1800" dirty="0">
              <a:latin typeface="Arial Unicode MS" pitchFamily="34" charset="-128"/>
              <a:ea typeface="Arial Unicode MS" pitchFamily="34" charset="-128"/>
              <a:cs typeface="Arial Unicode MS" pitchFamily="34" charset="-128"/>
            </a:endParaRPr>
          </a:p>
        </p:txBody>
      </p:sp>
      <p:sp>
        <p:nvSpPr>
          <p:cNvPr id="67587" name="Rectangle 12"/>
          <p:cNvSpPr>
            <a:spLocks noChangeArrowheads="1"/>
          </p:cNvSpPr>
          <p:nvPr/>
        </p:nvSpPr>
        <p:spPr bwMode="auto">
          <a:xfrm>
            <a:off x="1620838" y="2252663"/>
            <a:ext cx="1301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robot joints</a:t>
            </a:r>
            <a:endParaRPr lang="en-US" altLang="sl-SI" sz="1800" dirty="0">
              <a:latin typeface="Arial Unicode MS" pitchFamily="34" charset="-128"/>
              <a:ea typeface="Arial Unicode MS" pitchFamily="34" charset="-128"/>
              <a:cs typeface="Arial Unicode MS" pitchFamily="34" charset="-128"/>
            </a:endParaRPr>
          </a:p>
        </p:txBody>
      </p:sp>
      <p:sp>
        <p:nvSpPr>
          <p:cNvPr id="67588" name="Rectangle 13"/>
          <p:cNvSpPr>
            <a:spLocks noChangeArrowheads="1"/>
          </p:cNvSpPr>
          <p:nvPr/>
        </p:nvSpPr>
        <p:spPr bwMode="auto">
          <a:xfrm>
            <a:off x="5202238" y="2524125"/>
            <a:ext cx="1416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translational</a:t>
            </a:r>
            <a:endParaRPr lang="en-US" altLang="sl-SI" sz="1800" dirty="0">
              <a:latin typeface="Arial Unicode MS" pitchFamily="34" charset="-128"/>
              <a:ea typeface="Arial Unicode MS" pitchFamily="34" charset="-128"/>
              <a:cs typeface="Arial Unicode MS" pitchFamily="34" charset="-128"/>
            </a:endParaRPr>
          </a:p>
        </p:txBody>
      </p:sp>
      <p:sp>
        <p:nvSpPr>
          <p:cNvPr id="67589" name="Rectangle 14"/>
          <p:cNvSpPr>
            <a:spLocks noChangeArrowheads="1"/>
          </p:cNvSpPr>
          <p:nvPr/>
        </p:nvSpPr>
        <p:spPr bwMode="auto">
          <a:xfrm>
            <a:off x="5202238" y="3209925"/>
            <a:ext cx="920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parallel</a:t>
            </a:r>
            <a:endParaRPr lang="en-US" altLang="sl-SI" sz="1800" dirty="0">
              <a:latin typeface="Arial Unicode MS" pitchFamily="34" charset="-128"/>
              <a:ea typeface="Arial Unicode MS" pitchFamily="34" charset="-128"/>
              <a:cs typeface="Arial Unicode MS" pitchFamily="34" charset="-128"/>
            </a:endParaRPr>
          </a:p>
        </p:txBody>
      </p:sp>
      <p:sp>
        <p:nvSpPr>
          <p:cNvPr id="67590" name="Rectangle 15"/>
          <p:cNvSpPr>
            <a:spLocks noChangeArrowheads="1"/>
          </p:cNvSpPr>
          <p:nvPr/>
        </p:nvSpPr>
        <p:spPr bwMode="auto">
          <a:xfrm>
            <a:off x="5202238" y="3743325"/>
            <a:ext cx="1568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perpendicular</a:t>
            </a:r>
            <a:endParaRPr lang="en-US" altLang="sl-SI" sz="1800" dirty="0">
              <a:latin typeface="Arial Unicode MS" pitchFamily="34" charset="-128"/>
              <a:ea typeface="Arial Unicode MS" pitchFamily="34" charset="-128"/>
              <a:cs typeface="Arial Unicode MS" pitchFamily="34" charset="-128"/>
            </a:endParaRPr>
          </a:p>
        </p:txBody>
      </p:sp>
      <p:sp>
        <p:nvSpPr>
          <p:cNvPr id="67591" name="Rectangle 16"/>
          <p:cNvSpPr>
            <a:spLocks noChangeArrowheads="1"/>
          </p:cNvSpPr>
          <p:nvPr/>
        </p:nvSpPr>
        <p:spPr bwMode="auto">
          <a:xfrm>
            <a:off x="1620838" y="3381375"/>
            <a:ext cx="280035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axes of neighboring joints</a:t>
            </a:r>
            <a:endParaRPr lang="en-US" altLang="sl-SI" sz="1800" dirty="0">
              <a:latin typeface="Arial Unicode MS" pitchFamily="34" charset="-128"/>
              <a:ea typeface="Arial Unicode MS" pitchFamily="34" charset="-128"/>
              <a:cs typeface="Arial Unicode MS" pitchFamily="34" charset="-128"/>
            </a:endParaRPr>
          </a:p>
        </p:txBody>
      </p:sp>
      <p:cxnSp>
        <p:nvCxnSpPr>
          <p:cNvPr id="67592" name="AutoShape 17"/>
          <p:cNvCxnSpPr>
            <a:cxnSpLocks noChangeShapeType="1"/>
            <a:stCxn id="67587" idx="3"/>
            <a:endCxn id="67586" idx="1"/>
          </p:cNvCxnSpPr>
          <p:nvPr/>
        </p:nvCxnSpPr>
        <p:spPr bwMode="auto">
          <a:xfrm flipV="1">
            <a:off x="2922588" y="2022475"/>
            <a:ext cx="2279650" cy="414338"/>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593" name="AutoShape 18"/>
          <p:cNvCxnSpPr>
            <a:cxnSpLocks noChangeShapeType="1"/>
            <a:stCxn id="67587" idx="3"/>
            <a:endCxn id="67588" idx="1"/>
          </p:cNvCxnSpPr>
          <p:nvPr/>
        </p:nvCxnSpPr>
        <p:spPr bwMode="auto">
          <a:xfrm>
            <a:off x="2922588" y="2436813"/>
            <a:ext cx="2279650" cy="271462"/>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594" name="AutoShape 19"/>
          <p:cNvCxnSpPr>
            <a:cxnSpLocks noChangeShapeType="1"/>
            <a:stCxn id="67591" idx="3"/>
            <a:endCxn id="67589" idx="1"/>
          </p:cNvCxnSpPr>
          <p:nvPr/>
        </p:nvCxnSpPr>
        <p:spPr bwMode="auto">
          <a:xfrm flipV="1">
            <a:off x="4421188" y="3394075"/>
            <a:ext cx="781050" cy="171450"/>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595" name="AutoShape 20"/>
          <p:cNvCxnSpPr>
            <a:cxnSpLocks noChangeShapeType="1"/>
            <a:stCxn id="67591" idx="3"/>
            <a:endCxn id="67590" idx="1"/>
          </p:cNvCxnSpPr>
          <p:nvPr/>
        </p:nvCxnSpPr>
        <p:spPr bwMode="auto">
          <a:xfrm>
            <a:off x="4421188" y="3565525"/>
            <a:ext cx="781050" cy="361950"/>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596" name="Rectangle 21"/>
          <p:cNvSpPr>
            <a:spLocks noChangeArrowheads="1"/>
          </p:cNvSpPr>
          <p:nvPr/>
        </p:nvSpPr>
        <p:spPr bwMode="auto">
          <a:xfrm>
            <a:off x="2286000" y="4484688"/>
            <a:ext cx="4572000"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Font typeface="Arial" charset="0"/>
              <a:buChar char="•"/>
              <a:defRPr sz="2300">
                <a:solidFill>
                  <a:schemeClr val="tx1"/>
                </a:solidFill>
                <a:latin typeface="Arial" charset="0"/>
                <a:cs typeface="Arial" charset="0"/>
              </a:defRPr>
            </a:lvl1pPr>
            <a:lvl2pPr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lvl="1" eaLnBrk="1" hangingPunct="1">
              <a:spcBef>
                <a:spcPct val="0"/>
              </a:spcBef>
              <a:buFontTx/>
              <a:buChar char="•"/>
            </a:pPr>
            <a:r>
              <a:rPr lang="en-US" altLang="sl-SI" sz="1800" dirty="0" smtClean="0">
                <a:latin typeface="Calibri" pitchFamily="34" charset="0"/>
              </a:rPr>
              <a:t> </a:t>
            </a:r>
            <a:r>
              <a:rPr lang="en-US" altLang="sl-SI" sz="1800" dirty="0" smtClean="0">
                <a:latin typeface="Arial Unicode MS" pitchFamily="34" charset="-128"/>
                <a:ea typeface="Arial Unicode MS" pitchFamily="34" charset="-128"/>
                <a:cs typeface="Arial Unicode MS" pitchFamily="34" charset="-128"/>
              </a:rPr>
              <a:t>anthropomorphic arm</a:t>
            </a:r>
          </a:p>
          <a:p>
            <a:pPr lvl="1" eaLnBrk="1" hangingPunct="1">
              <a:spcBef>
                <a:spcPct val="0"/>
              </a:spcBef>
              <a:buFontTx/>
              <a:buChar char="•"/>
            </a:pPr>
            <a:r>
              <a:rPr lang="en-US" altLang="sl-SI" sz="1800" dirty="0" smtClean="0">
                <a:latin typeface="Arial Unicode MS" pitchFamily="34" charset="-128"/>
                <a:ea typeface="Arial Unicode MS" pitchFamily="34" charset="-128"/>
                <a:cs typeface="Arial Unicode MS" pitchFamily="34" charset="-128"/>
              </a:rPr>
              <a:t> spherical arm</a:t>
            </a:r>
          </a:p>
          <a:p>
            <a:pPr lvl="1" eaLnBrk="1" hangingPunct="1">
              <a:spcBef>
                <a:spcPct val="0"/>
              </a:spcBef>
              <a:buFontTx/>
              <a:buChar char="•"/>
            </a:pPr>
            <a:r>
              <a:rPr lang="en-US" altLang="sl-SI" sz="1800" dirty="0" smtClean="0">
                <a:latin typeface="Arial Unicode MS" pitchFamily="34" charset="-128"/>
                <a:ea typeface="Arial Unicode MS" pitchFamily="34" charset="-128"/>
                <a:cs typeface="Arial Unicode MS" pitchFamily="34" charset="-128"/>
              </a:rPr>
              <a:t> SCARA arm </a:t>
            </a:r>
          </a:p>
          <a:p>
            <a:pPr lvl="1" eaLnBrk="1" hangingPunct="1">
              <a:spcBef>
                <a:spcPct val="0"/>
              </a:spcBef>
              <a:buFontTx/>
              <a:buChar char="•"/>
            </a:pPr>
            <a:r>
              <a:rPr lang="en-US" altLang="sl-SI" sz="1800" dirty="0" smtClean="0">
                <a:latin typeface="Arial Unicode MS" pitchFamily="34" charset="-128"/>
                <a:ea typeface="Arial Unicode MS" pitchFamily="34" charset="-128"/>
                <a:cs typeface="Arial Unicode MS" pitchFamily="34" charset="-128"/>
              </a:rPr>
              <a:t> cylindrical arm</a:t>
            </a:r>
          </a:p>
          <a:p>
            <a:pPr lvl="1" eaLnBrk="1" hangingPunct="1">
              <a:spcBef>
                <a:spcPct val="0"/>
              </a:spcBef>
              <a:buFontTx/>
              <a:buChar char="•"/>
            </a:pPr>
            <a:r>
              <a:rPr lang="en-US" altLang="sl-SI" sz="1800" dirty="0" smtClean="0">
                <a:latin typeface="Arial Unicode MS" pitchFamily="34" charset="-128"/>
                <a:ea typeface="Arial Unicode MS" pitchFamily="34" charset="-128"/>
                <a:cs typeface="Arial Unicode MS" pitchFamily="34" charset="-128"/>
              </a:rPr>
              <a:t> Cartesian arm</a:t>
            </a:r>
            <a:endParaRPr lang="en-US" altLang="sl-SI" sz="1800" dirty="0">
              <a:latin typeface="Arial Unicode MS" pitchFamily="34" charset="-128"/>
              <a:ea typeface="Arial Unicode MS" pitchFamily="34" charset="-128"/>
              <a:cs typeface="Arial Unicode MS" pitchFamily="34" charset="-128"/>
            </a:endParaRPr>
          </a:p>
        </p:txBody>
      </p:sp>
      <p:sp>
        <p:nvSpPr>
          <p:cNvPr id="67597"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Industrial robot arms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Anthropomorphic arm</a:t>
            </a:r>
          </a:p>
        </p:txBody>
      </p:sp>
      <p:pic>
        <p:nvPicPr>
          <p:cNvPr id="686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879" y="3308350"/>
            <a:ext cx="239553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15" name="Rectangle 1"/>
          <p:cNvSpPr>
            <a:spLocks noChangeArrowheads="1"/>
          </p:cNvSpPr>
          <p:nvPr/>
        </p:nvSpPr>
        <p:spPr bwMode="auto">
          <a:xfrm rot="10800000" flipV="1">
            <a:off x="4211638" y="4870450"/>
            <a:ext cx="41783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The robot arm has all three joints of rotational type (RRR). The workspace, encompassing all the points that can be reached by the robot end point, has a spherical shape.</a:t>
            </a:r>
            <a:endParaRPr lang="en-US" altLang="sl-SI" sz="1800" dirty="0">
              <a:latin typeface="Arial" panose="020B0604020202020204" pitchFamily="34" charset="0"/>
              <a:cs typeface="Arial" panose="020B0604020202020204" pitchFamily="34" charset="0"/>
            </a:endParaRPr>
          </a:p>
        </p:txBody>
      </p:sp>
      <p:pic>
        <p:nvPicPr>
          <p:cNvPr id="8" name="Content Placeholder 9" descr="Slika-1.6.wmf"/>
          <p:cNvPicPr>
            <a:picLocks noGrp="1" noChangeAspect="1"/>
          </p:cNvPicPr>
          <p:nvPr>
            <p:ph sz="half" idx="1"/>
          </p:nvPr>
        </p:nvPicPr>
        <p:blipFill>
          <a:blip r:embed="rId3" cstate="print"/>
          <a:stretch>
            <a:fillRect/>
          </a:stretch>
        </p:blipFill>
        <p:spPr>
          <a:xfrm>
            <a:off x="2411760" y="1556792"/>
            <a:ext cx="2362200" cy="2465634"/>
          </a:xfrm>
        </p:spPr>
      </p:pic>
      <p:pic>
        <p:nvPicPr>
          <p:cNvPr id="9" name="Content Placeholder 12" descr="Slika-11.4.wmf"/>
          <p:cNvPicPr>
            <a:picLocks noChangeAspect="1"/>
          </p:cNvPicPr>
          <p:nvPr/>
        </p:nvPicPr>
        <p:blipFill>
          <a:blip r:embed="rId4" cstate="print"/>
          <a:stretch>
            <a:fillRect/>
          </a:stretch>
        </p:blipFill>
        <p:spPr>
          <a:xfrm>
            <a:off x="4860032" y="1267624"/>
            <a:ext cx="3895144" cy="3674839"/>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Spherical arm</a:t>
            </a:r>
          </a:p>
        </p:txBody>
      </p:sp>
      <p:sp>
        <p:nvSpPr>
          <p:cNvPr id="69639" name="Rectangle 1"/>
          <p:cNvSpPr>
            <a:spLocks noChangeArrowheads="1"/>
          </p:cNvSpPr>
          <p:nvPr/>
        </p:nvSpPr>
        <p:spPr bwMode="auto">
          <a:xfrm rot="10800000" flipV="1">
            <a:off x="4500562" y="4892966"/>
            <a:ext cx="3743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The spherical robot arm has two rotational and one translational degree of freedom (RRT). The workspace has a spherical shape.</a:t>
            </a:r>
            <a:endParaRPr lang="en-US" altLang="sl-SI" sz="1800" dirty="0">
              <a:latin typeface="Arial" panose="020B0604020202020204" pitchFamily="34" charset="0"/>
              <a:cs typeface="Arial" panose="020B0604020202020204" pitchFamily="34" charset="0"/>
            </a:endParaRPr>
          </a:p>
        </p:txBody>
      </p:sp>
      <p:pic>
        <p:nvPicPr>
          <p:cNvPr id="8" name="Picture 19"/>
          <p:cNvPicPr>
            <a:picLocks noChangeAspect="1" noChangeArrowheads="1"/>
          </p:cNvPicPr>
          <p:nvPr/>
        </p:nvPicPr>
        <p:blipFill>
          <a:blip r:embed="rId2" cstate="print"/>
          <a:srcRect/>
          <a:stretch>
            <a:fillRect/>
          </a:stretch>
        </p:blipFill>
        <p:spPr bwMode="auto">
          <a:xfrm>
            <a:off x="611560" y="3902720"/>
            <a:ext cx="3733800" cy="2540000"/>
          </a:xfrm>
          <a:prstGeom prst="rect">
            <a:avLst/>
          </a:prstGeom>
          <a:noFill/>
          <a:ln w="12700">
            <a:noFill/>
            <a:miter lim="800000"/>
            <a:headEnd type="none" w="sm" len="sm"/>
            <a:tailEnd type="none" w="sm" len="sm"/>
          </a:ln>
          <a:effectLst/>
        </p:spPr>
      </p:pic>
      <p:pic>
        <p:nvPicPr>
          <p:cNvPr id="9" name="Picture 8" descr="Slika-1.7.wmf"/>
          <p:cNvPicPr>
            <a:picLocks noChangeAspect="1"/>
          </p:cNvPicPr>
          <p:nvPr/>
        </p:nvPicPr>
        <p:blipFill>
          <a:blip r:embed="rId3" cstate="print"/>
          <a:stretch>
            <a:fillRect/>
          </a:stretch>
        </p:blipFill>
        <p:spPr>
          <a:xfrm>
            <a:off x="1106017" y="1510184"/>
            <a:ext cx="2608629" cy="2362200"/>
          </a:xfrm>
          <a:prstGeom prst="rect">
            <a:avLst/>
          </a:prstGeom>
        </p:spPr>
      </p:pic>
      <p:pic>
        <p:nvPicPr>
          <p:cNvPr id="10" name="Picture 9" descr="Slika-11.3.wmf"/>
          <p:cNvPicPr>
            <a:picLocks noChangeAspect="1"/>
          </p:cNvPicPr>
          <p:nvPr/>
        </p:nvPicPr>
        <p:blipFill>
          <a:blip r:embed="rId4" cstate="print"/>
          <a:stretch>
            <a:fillRect/>
          </a:stretch>
        </p:blipFill>
        <p:spPr>
          <a:xfrm>
            <a:off x="4889402" y="1510184"/>
            <a:ext cx="3506511" cy="3462833"/>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SCARA robot arm</a:t>
            </a:r>
          </a:p>
        </p:txBody>
      </p:sp>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082949"/>
            <a:ext cx="2725737"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63" name="Rectangle 1"/>
          <p:cNvSpPr>
            <a:spLocks noChangeArrowheads="1"/>
          </p:cNvSpPr>
          <p:nvPr/>
        </p:nvSpPr>
        <p:spPr bwMode="auto">
          <a:xfrm>
            <a:off x="5364088" y="5194022"/>
            <a:ext cx="36353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The SCARA (Selective Compliant Articulated Robot for Assembly) robot arm has two rotational and one translational joint (RRT). The workspace has cylindrical shape.</a:t>
            </a:r>
            <a:endParaRPr lang="en-US" altLang="sl-SI" sz="1800" dirty="0">
              <a:latin typeface="Arial" panose="020B0604020202020204" pitchFamily="34" charset="0"/>
              <a:cs typeface="Arial" panose="020B0604020202020204" pitchFamily="34" charset="0"/>
            </a:endParaRPr>
          </a:p>
        </p:txBody>
      </p:sp>
      <p:pic>
        <p:nvPicPr>
          <p:cNvPr id="8" name="Picture 7" descr="Slika-1.8.wmf"/>
          <p:cNvPicPr>
            <a:picLocks noChangeAspect="1"/>
          </p:cNvPicPr>
          <p:nvPr/>
        </p:nvPicPr>
        <p:blipFill>
          <a:blip r:embed="rId3" cstate="print"/>
          <a:stretch>
            <a:fillRect/>
          </a:stretch>
        </p:blipFill>
        <p:spPr>
          <a:xfrm>
            <a:off x="1691680" y="1454448"/>
            <a:ext cx="2590800" cy="2291396"/>
          </a:xfrm>
          <a:prstGeom prst="rect">
            <a:avLst/>
          </a:prstGeom>
        </p:spPr>
      </p:pic>
      <p:pic>
        <p:nvPicPr>
          <p:cNvPr id="9" name="Picture 8" descr="Slika-11.5.wmf"/>
          <p:cNvPicPr>
            <a:picLocks noChangeAspect="1"/>
          </p:cNvPicPr>
          <p:nvPr/>
        </p:nvPicPr>
        <p:blipFill>
          <a:blip r:embed="rId4" cstate="print"/>
          <a:stretch>
            <a:fillRect/>
          </a:stretch>
        </p:blipFill>
        <p:spPr>
          <a:xfrm>
            <a:off x="4800973" y="1072103"/>
            <a:ext cx="3539033" cy="402169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Cylindrical arm</a:t>
            </a:r>
          </a:p>
        </p:txBody>
      </p:sp>
      <p:pic>
        <p:nvPicPr>
          <p:cNvPr id="716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114800"/>
            <a:ext cx="320040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7" name="Rectangle 1"/>
          <p:cNvSpPr>
            <a:spLocks noChangeArrowheads="1"/>
          </p:cNvSpPr>
          <p:nvPr/>
        </p:nvSpPr>
        <p:spPr bwMode="auto">
          <a:xfrm>
            <a:off x="4648200" y="5253037"/>
            <a:ext cx="395624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The robot arm has one rotational and two translational joints (RTT). The workspace has cylindrical shape.</a:t>
            </a:r>
            <a:endParaRPr lang="en-US" altLang="sl-SI" sz="1800" dirty="0">
              <a:latin typeface="Arial" panose="020B0604020202020204" pitchFamily="34" charset="0"/>
              <a:cs typeface="Arial" panose="020B0604020202020204" pitchFamily="34" charset="0"/>
            </a:endParaRPr>
          </a:p>
        </p:txBody>
      </p:sp>
      <p:pic>
        <p:nvPicPr>
          <p:cNvPr id="8" name="Picture 7" descr="Slika-1.9.wmf"/>
          <p:cNvPicPr>
            <a:picLocks noChangeAspect="1"/>
          </p:cNvPicPr>
          <p:nvPr/>
        </p:nvPicPr>
        <p:blipFill>
          <a:blip r:embed="rId3" cstate="print"/>
          <a:stretch>
            <a:fillRect/>
          </a:stretch>
        </p:blipFill>
        <p:spPr>
          <a:xfrm>
            <a:off x="1331640" y="1412776"/>
            <a:ext cx="2971800" cy="2479632"/>
          </a:xfrm>
          <a:prstGeom prst="rect">
            <a:avLst/>
          </a:prstGeom>
        </p:spPr>
      </p:pic>
      <p:pic>
        <p:nvPicPr>
          <p:cNvPr id="9" name="Picture 8" descr="Slika-11.2.wmf"/>
          <p:cNvPicPr>
            <a:picLocks noChangeAspect="1"/>
          </p:cNvPicPr>
          <p:nvPr/>
        </p:nvPicPr>
        <p:blipFill>
          <a:blip r:embed="rId4" cstate="print"/>
          <a:stretch>
            <a:fillRect/>
          </a:stretch>
        </p:blipFill>
        <p:spPr>
          <a:xfrm>
            <a:off x="5269840" y="1305992"/>
            <a:ext cx="3482950" cy="3851796"/>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Cartesian arm</a:t>
            </a:r>
          </a:p>
        </p:txBody>
      </p:sp>
      <p:pic>
        <p:nvPicPr>
          <p:cNvPr id="727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2075" y="3810000"/>
            <a:ext cx="2676525" cy="257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11" name="Rectangle 1"/>
          <p:cNvSpPr>
            <a:spLocks noChangeArrowheads="1"/>
          </p:cNvSpPr>
          <p:nvPr/>
        </p:nvSpPr>
        <p:spPr bwMode="auto">
          <a:xfrm>
            <a:off x="4787900" y="5094288"/>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The Cartesian arm has all three joints of the translational type (TTT). The workspace is a prism.</a:t>
            </a:r>
            <a:endParaRPr lang="en-US" altLang="sl-SI" sz="1800" dirty="0">
              <a:latin typeface="Arial" panose="020B0604020202020204" pitchFamily="34" charset="0"/>
              <a:cs typeface="Arial" panose="020B0604020202020204" pitchFamily="34" charset="0"/>
            </a:endParaRPr>
          </a:p>
        </p:txBody>
      </p:sp>
      <p:pic>
        <p:nvPicPr>
          <p:cNvPr id="8" name="Content Placeholder 9" descr="Slika-1.10.wmf"/>
          <p:cNvPicPr>
            <a:picLocks noGrp="1" noChangeAspect="1"/>
          </p:cNvPicPr>
          <p:nvPr>
            <p:ph sz="half" idx="1"/>
          </p:nvPr>
        </p:nvPicPr>
        <p:blipFill>
          <a:blip r:embed="rId3" cstate="print"/>
          <a:stretch>
            <a:fillRect/>
          </a:stretch>
        </p:blipFill>
        <p:spPr>
          <a:xfrm>
            <a:off x="683568" y="1384888"/>
            <a:ext cx="2971800" cy="2699834"/>
          </a:xfrm>
        </p:spPr>
      </p:pic>
      <p:pic>
        <p:nvPicPr>
          <p:cNvPr id="9" name="Content Placeholder 11" descr="Slika-11.1.wmf"/>
          <p:cNvPicPr>
            <a:picLocks noChangeAspect="1"/>
          </p:cNvPicPr>
          <p:nvPr/>
        </p:nvPicPr>
        <p:blipFill>
          <a:blip r:embed="rId4" cstate="print"/>
          <a:stretch>
            <a:fillRect/>
          </a:stretch>
        </p:blipFill>
        <p:spPr>
          <a:xfrm>
            <a:off x="4787899" y="1298476"/>
            <a:ext cx="3439591" cy="355665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sl-SI" dirty="0" smtClean="0">
                <a:latin typeface="Arial" charset="0"/>
                <a:cs typeface="Arial" charset="0"/>
              </a:rPr>
              <a:t>Robot manipulators</a:t>
            </a:r>
          </a:p>
        </p:txBody>
      </p:sp>
      <p:pic>
        <p:nvPicPr>
          <p:cNvPr id="368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2888" y="1757363"/>
            <a:ext cx="61182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Robot wrist</a:t>
            </a:r>
          </a:p>
        </p:txBody>
      </p:sp>
      <p:pic>
        <p:nvPicPr>
          <p:cNvPr id="73731"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2584450"/>
            <a:ext cx="2592387"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2"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2736850"/>
            <a:ext cx="2154238"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33" name="Text Box 15"/>
          <p:cNvSpPr txBox="1">
            <a:spLocks noChangeArrowheads="1"/>
          </p:cNvSpPr>
          <p:nvPr/>
        </p:nvSpPr>
        <p:spPr bwMode="auto">
          <a:xfrm rot="10800000" flipH="1" flipV="1">
            <a:off x="2819400" y="4398963"/>
            <a:ext cx="81597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800">
                <a:latin typeface="Arial Unicode MS" pitchFamily="34" charset="-128"/>
                <a:ea typeface="Arial Unicode MS" pitchFamily="34" charset="-128"/>
                <a:cs typeface="Arial Unicode MS" pitchFamily="34" charset="-128"/>
              </a:rPr>
              <a:t>RRR</a:t>
            </a:r>
            <a:endParaRPr lang="en-US" altLang="sl-SI" sz="1800">
              <a:latin typeface="Arial Unicode MS" pitchFamily="34" charset="-128"/>
              <a:ea typeface="Arial Unicode MS" pitchFamily="34" charset="-128"/>
              <a:cs typeface="Arial Unicode MS" pitchFamily="34" charset="-128"/>
            </a:endParaRPr>
          </a:p>
        </p:txBody>
      </p:sp>
      <p:sp>
        <p:nvSpPr>
          <p:cNvPr id="73734" name="Rectangle 10"/>
          <p:cNvSpPr>
            <a:spLocks noChangeArrowheads="1"/>
          </p:cNvSpPr>
          <p:nvPr/>
        </p:nvSpPr>
        <p:spPr bwMode="auto">
          <a:xfrm>
            <a:off x="539750" y="1700213"/>
            <a:ext cx="80883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Unicode MS" pitchFamily="34" charset="-128"/>
                <a:ea typeface="Arial Unicode MS" pitchFamily="34" charset="-128"/>
                <a:cs typeface="Arial Unicode MS" pitchFamily="34" charset="-128"/>
              </a:rPr>
              <a:t>represents the last three joints, which are always rotational, and has short segments</a:t>
            </a:r>
            <a:endParaRPr lang="en-US" altLang="sl-SI" sz="1800" dirty="0">
              <a:latin typeface="Arial Unicode MS" pitchFamily="34" charset="-128"/>
              <a:ea typeface="Arial Unicode MS" pitchFamily="34" charset="-128"/>
              <a:cs typeface="Arial Unicode MS" pitchFamily="34" charset="-128"/>
            </a:endParaRPr>
          </a:p>
        </p:txBody>
      </p:sp>
      <p:sp>
        <p:nvSpPr>
          <p:cNvPr id="73735" name="Rectangle 11"/>
          <p:cNvSpPr>
            <a:spLocks noChangeArrowheads="1"/>
          </p:cNvSpPr>
          <p:nvPr/>
        </p:nvSpPr>
        <p:spPr bwMode="auto">
          <a:xfrm>
            <a:off x="2268538" y="5805488"/>
            <a:ext cx="4287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None/>
            </a:pPr>
            <a:r>
              <a:rPr lang="en-US" altLang="sl-SI" sz="1800" dirty="0" smtClean="0">
                <a:latin typeface="Arial Unicode MS" pitchFamily="34" charset="-128"/>
                <a:ea typeface="Arial Unicode MS" pitchFamily="34" charset="-128"/>
                <a:cs typeface="Arial Unicode MS" pitchFamily="34" charset="-128"/>
              </a:rPr>
              <a:t>All joint axes intersect in the same point.</a:t>
            </a:r>
            <a:endParaRPr lang="en-US" altLang="sl-SI" sz="1800" dirty="0">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Robot hands</a:t>
            </a:r>
          </a:p>
        </p:txBody>
      </p:sp>
      <p:sp>
        <p:nvSpPr>
          <p:cNvPr id="74755" name="Rectangle 14"/>
          <p:cNvSpPr>
            <a:spLocks noChangeArrowheads="1"/>
          </p:cNvSpPr>
          <p:nvPr/>
        </p:nvSpPr>
        <p:spPr bwMode="auto">
          <a:xfrm>
            <a:off x="1524000" y="2895600"/>
            <a:ext cx="1676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GRIPPERS WITH FINGERS</a:t>
            </a:r>
            <a:r>
              <a:rPr lang="en-US" altLang="sl-SI" sz="1800" dirty="0" smtClean="0">
                <a:latin typeface="Lucida Sans Unicode" pitchFamily="34" charset="0"/>
              </a:rPr>
              <a:t>       </a:t>
            </a:r>
            <a:endParaRPr lang="en-US" altLang="sl-SI" sz="1800" dirty="0">
              <a:latin typeface="Lucida Sans Unicode" pitchFamily="34" charset="0"/>
            </a:endParaRPr>
          </a:p>
        </p:txBody>
      </p:sp>
      <p:sp>
        <p:nvSpPr>
          <p:cNvPr id="74756" name="Rectangle 15"/>
          <p:cNvSpPr>
            <a:spLocks noChangeArrowheads="1"/>
          </p:cNvSpPr>
          <p:nvPr/>
        </p:nvSpPr>
        <p:spPr bwMode="auto">
          <a:xfrm>
            <a:off x="6165850" y="2263775"/>
            <a:ext cx="1365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OTHER</a:t>
            </a:r>
          </a:p>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GRIPPERS</a:t>
            </a:r>
            <a:endParaRPr lang="en-US" altLang="sl-SI" sz="1800" dirty="0">
              <a:latin typeface="Arial Unicode MS" pitchFamily="34" charset="-128"/>
              <a:ea typeface="Arial Unicode MS" pitchFamily="34" charset="-128"/>
              <a:cs typeface="Arial Unicode MS" pitchFamily="34" charset="-128"/>
            </a:endParaRPr>
          </a:p>
        </p:txBody>
      </p:sp>
      <p:sp>
        <p:nvSpPr>
          <p:cNvPr id="74757" name="Rectangle 16"/>
          <p:cNvSpPr>
            <a:spLocks noChangeArrowheads="1"/>
          </p:cNvSpPr>
          <p:nvPr/>
        </p:nvSpPr>
        <p:spPr bwMode="auto">
          <a:xfrm>
            <a:off x="828675" y="5184775"/>
            <a:ext cx="1828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GRIPPERS WITH TWO FINGERS</a:t>
            </a:r>
            <a:endParaRPr lang="en-US" altLang="sl-SI" sz="1600" dirty="0">
              <a:latin typeface="Arial Unicode MS" pitchFamily="34" charset="-128"/>
              <a:ea typeface="Arial Unicode MS" pitchFamily="34" charset="-128"/>
              <a:cs typeface="Arial Unicode MS" pitchFamily="34" charset="-128"/>
            </a:endParaRPr>
          </a:p>
        </p:txBody>
      </p:sp>
      <p:sp>
        <p:nvSpPr>
          <p:cNvPr id="74758" name="Rectangle 17"/>
          <p:cNvSpPr>
            <a:spLocks noChangeArrowheads="1"/>
          </p:cNvSpPr>
          <p:nvPr/>
        </p:nvSpPr>
        <p:spPr bwMode="auto">
          <a:xfrm>
            <a:off x="2551113" y="5235575"/>
            <a:ext cx="2127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MULTI-FINGERED</a:t>
            </a:r>
          </a:p>
          <a:p>
            <a:pPr algn="ctr">
              <a:spcBef>
                <a:spcPct val="0"/>
              </a:spcBef>
              <a:buFontTx/>
              <a:buNone/>
            </a:pPr>
            <a:r>
              <a:rPr lang="en-US" altLang="sl-SI" sz="1800" dirty="0" smtClean="0">
                <a:latin typeface="Arial Unicode MS" pitchFamily="34" charset="-128"/>
                <a:ea typeface="Arial Unicode MS" pitchFamily="34" charset="-128"/>
                <a:cs typeface="Arial Unicode MS" pitchFamily="34" charset="-128"/>
              </a:rPr>
              <a:t>GRIPPERS</a:t>
            </a:r>
            <a:endParaRPr lang="en-US" altLang="sl-SI" sz="1800" dirty="0">
              <a:latin typeface="Arial Unicode MS" pitchFamily="34" charset="-128"/>
              <a:ea typeface="Arial Unicode MS" pitchFamily="34" charset="-128"/>
              <a:cs typeface="Arial Unicode MS" pitchFamily="34" charset="-128"/>
            </a:endParaRPr>
          </a:p>
        </p:txBody>
      </p:sp>
      <p:cxnSp>
        <p:nvCxnSpPr>
          <p:cNvPr id="74759" name="AutoShape 18"/>
          <p:cNvCxnSpPr>
            <a:cxnSpLocks noChangeShapeType="1"/>
            <a:endCxn id="74755" idx="0"/>
          </p:cNvCxnSpPr>
          <p:nvPr/>
        </p:nvCxnSpPr>
        <p:spPr bwMode="auto">
          <a:xfrm flipH="1">
            <a:off x="2362200" y="1295400"/>
            <a:ext cx="2133600" cy="1600200"/>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760" name="AutoShape 19"/>
          <p:cNvCxnSpPr>
            <a:cxnSpLocks noChangeShapeType="1"/>
            <a:endCxn id="74756" idx="0"/>
          </p:cNvCxnSpPr>
          <p:nvPr/>
        </p:nvCxnSpPr>
        <p:spPr bwMode="auto">
          <a:xfrm>
            <a:off x="4497388" y="1273175"/>
            <a:ext cx="2351087" cy="990600"/>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761" name="AutoShape 20"/>
          <p:cNvCxnSpPr>
            <a:cxnSpLocks noChangeShapeType="1"/>
            <a:stCxn id="74755" idx="2"/>
            <a:endCxn id="74757" idx="0"/>
          </p:cNvCxnSpPr>
          <p:nvPr/>
        </p:nvCxnSpPr>
        <p:spPr bwMode="auto">
          <a:xfrm flipH="1">
            <a:off x="1743075" y="3811588"/>
            <a:ext cx="619125" cy="1373187"/>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762" name="AutoShape 21"/>
          <p:cNvCxnSpPr>
            <a:cxnSpLocks noChangeShapeType="1"/>
            <a:stCxn id="74755" idx="2"/>
            <a:endCxn id="74758" idx="0"/>
          </p:cNvCxnSpPr>
          <p:nvPr/>
        </p:nvCxnSpPr>
        <p:spPr bwMode="auto">
          <a:xfrm>
            <a:off x="2362200" y="3811588"/>
            <a:ext cx="1252538" cy="1423987"/>
          </a:xfrm>
          <a:prstGeom prst="straightConnector1">
            <a:avLst/>
          </a:prstGeom>
          <a:noFill/>
          <a:ln w="12700">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763" name="Rectangle 22"/>
          <p:cNvSpPr>
            <a:spLocks noChangeArrowheads="1"/>
          </p:cNvSpPr>
          <p:nvPr/>
        </p:nvSpPr>
        <p:spPr bwMode="auto">
          <a:xfrm>
            <a:off x="6235700" y="2971800"/>
            <a:ext cx="1576388"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285750" indent="-285750"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pPr>
            <a:r>
              <a:rPr lang="en-US" altLang="sl-SI" sz="1800" dirty="0" smtClean="0">
                <a:latin typeface="Arial Unicode MS" pitchFamily="34" charset="-128"/>
                <a:ea typeface="Arial Unicode MS" pitchFamily="34" charset="-128"/>
                <a:cs typeface="Arial Unicode MS" pitchFamily="34" charset="-128"/>
              </a:rPr>
              <a:t>vacuum</a:t>
            </a:r>
          </a:p>
          <a:p>
            <a:pPr>
              <a:spcBef>
                <a:spcPct val="0"/>
              </a:spcBef>
            </a:pPr>
            <a:r>
              <a:rPr lang="en-US" altLang="sl-SI" sz="1800" dirty="0" smtClean="0">
                <a:latin typeface="Arial Unicode MS" pitchFamily="34" charset="-128"/>
                <a:ea typeface="Arial Unicode MS" pitchFamily="34" charset="-128"/>
                <a:cs typeface="Arial Unicode MS" pitchFamily="34" charset="-128"/>
              </a:rPr>
              <a:t>magnetic</a:t>
            </a:r>
          </a:p>
          <a:p>
            <a:pPr>
              <a:spcBef>
                <a:spcPct val="0"/>
              </a:spcBef>
            </a:pPr>
            <a:r>
              <a:rPr lang="en-US" altLang="sl-SI" sz="1800" dirty="0" smtClean="0">
                <a:latin typeface="Arial Unicode MS" pitchFamily="34" charset="-128"/>
                <a:ea typeface="Arial Unicode MS" pitchFamily="34" charset="-128"/>
                <a:cs typeface="Arial Unicode MS" pitchFamily="34" charset="-128"/>
              </a:rPr>
              <a:t>perforation</a:t>
            </a:r>
            <a:endParaRPr lang="en-US" altLang="sl-SI" sz="1800" dirty="0">
              <a:latin typeface="Arial Unicode MS" pitchFamily="34" charset="-128"/>
              <a:ea typeface="Arial Unicode MS" pitchFamily="34" charset="-128"/>
              <a:cs typeface="Arial Unicode MS" pitchFamily="34" charset="-128"/>
            </a:endParaRPr>
          </a:p>
        </p:txBody>
      </p:sp>
      <p:pic>
        <p:nvPicPr>
          <p:cNvPr id="74764" name="Picture 11" descr="http://www.schunk-modular-robotics.com/uploads/pics/sdh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7463" y="2557463"/>
            <a:ext cx="2112962" cy="26050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Grippers with two fingers</a:t>
            </a:r>
          </a:p>
        </p:txBody>
      </p:sp>
      <p:pic>
        <p:nvPicPr>
          <p:cNvPr id="75779"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735138"/>
            <a:ext cx="4648200"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0" name="Picture 8"/>
          <p:cNvPicPr>
            <a:picLocks noChangeAspect="1" noChangeArrowheads="1"/>
          </p:cNvPicPr>
          <p:nvPr/>
        </p:nvPicPr>
        <p:blipFill>
          <a:blip r:embed="rId3">
            <a:extLst>
              <a:ext uri="{28A0092B-C50C-407E-A947-70E740481C1C}">
                <a14:useLocalDpi xmlns:a14="http://schemas.microsoft.com/office/drawing/2010/main" val="0"/>
              </a:ext>
            </a:extLst>
          </a:blip>
          <a:srcRect l="49319"/>
          <a:stretch>
            <a:fillRect/>
          </a:stretch>
        </p:blipFill>
        <p:spPr bwMode="auto">
          <a:xfrm>
            <a:off x="5003800" y="3713163"/>
            <a:ext cx="3168650" cy="274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576388"/>
            <a:ext cx="3048000" cy="190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82" name="Rectangle 1"/>
          <p:cNvSpPr>
            <a:spLocks noChangeArrowheads="1"/>
          </p:cNvSpPr>
          <p:nvPr/>
        </p:nvSpPr>
        <p:spPr bwMode="auto">
          <a:xfrm>
            <a:off x="900113" y="4076700"/>
            <a:ext cx="37433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latin typeface="Arial" panose="020B0604020202020204" pitchFamily="34" charset="0"/>
                <a:cs typeface="Arial" panose="020B0604020202020204" pitchFamily="34" charset="0"/>
              </a:rPr>
              <a:t>In industrial applications  we usually encounter grippers with two fingers. The simplest grippers are only controlled between the two states, open and closed. Grippers, where distance or force between the fingers can be controlled, are also available.</a:t>
            </a:r>
            <a:endParaRPr lang="en-US" altLang="sl-SI" sz="1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eaLnBrk="1" hangingPunct="1"/>
            <a:r>
              <a:rPr lang="en-US" altLang="sl-SI" dirty="0" smtClean="0">
                <a:latin typeface="Arial" charset="0"/>
                <a:cs typeface="Arial" charset="0"/>
              </a:rPr>
              <a:t>Industrial robotics</a:t>
            </a:r>
          </a:p>
        </p:txBody>
      </p:sp>
      <p:pic>
        <p:nvPicPr>
          <p:cNvPr id="768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384300"/>
            <a:ext cx="6118225"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eaLnBrk="1" hangingPunct="1"/>
            <a:r>
              <a:rPr lang="en-US" altLang="sl-SI" dirty="0" smtClean="0">
                <a:latin typeface="Arial" charset="0"/>
                <a:cs typeface="Arial" charset="0"/>
              </a:rPr>
              <a:t>Robot master in </a:t>
            </a:r>
            <a:r>
              <a:rPr lang="en-US" altLang="sl-SI" dirty="0" err="1" smtClean="0">
                <a:latin typeface="Arial" charset="0"/>
                <a:cs typeface="Arial" charset="0"/>
              </a:rPr>
              <a:t>workcell</a:t>
            </a:r>
            <a:endParaRPr lang="en-US" altLang="sl-SI" dirty="0" smtClean="0">
              <a:latin typeface="Arial" charset="0"/>
              <a:cs typeface="Arial" charset="0"/>
            </a:endParaRPr>
          </a:p>
        </p:txBody>
      </p:sp>
      <p:pic>
        <p:nvPicPr>
          <p:cNvPr id="778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382713"/>
            <a:ext cx="6118225"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13" descr="Yaskava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628775"/>
            <a:ext cx="5176837" cy="33305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Rectangle 1"/>
          <p:cNvSpPr>
            <a:spLocks noChangeArrowheads="1"/>
          </p:cNvSpPr>
          <p:nvPr/>
        </p:nvSpPr>
        <p:spPr bwMode="auto">
          <a:xfrm>
            <a:off x="1692275" y="5229225"/>
            <a:ext cx="6048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welding (spot, arc, laser) represents the most frequent robot application. It is characterized by speed, precision, and accuracy. Robot welding is specially economic when performed in three shifts.</a:t>
            </a:r>
            <a:endParaRPr lang="en-US" altLang="sl-SI" sz="1800" dirty="0">
              <a:latin typeface="Calibri" pitchFamily="34" charset="0"/>
            </a:endParaRPr>
          </a:p>
        </p:txBody>
      </p:sp>
      <p:sp>
        <p:nvSpPr>
          <p:cNvPr id="78852"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Welding</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7" descr="D:\sebastjans\LR\Predavanje_Bajd\slike\Revoz\lakirnica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6113" y="1843088"/>
            <a:ext cx="5545137" cy="31797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Rectangle 1"/>
          <p:cNvSpPr>
            <a:spLocks noChangeArrowheads="1"/>
          </p:cNvSpPr>
          <p:nvPr/>
        </p:nvSpPr>
        <p:spPr bwMode="auto">
          <a:xfrm>
            <a:off x="1592262" y="5157192"/>
            <a:ext cx="61928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spray painting represents saving of material together with higher quality of painted surfaces. Because of toxic environment social motives for introduction of robots are more important  than economic factors.</a:t>
            </a:r>
            <a:endParaRPr lang="en-US" altLang="sl-SI" sz="1800" dirty="0">
              <a:latin typeface="Calibri" pitchFamily="34" charset="0"/>
            </a:endParaRPr>
          </a:p>
        </p:txBody>
      </p:sp>
      <p:sp>
        <p:nvSpPr>
          <p:cNvPr id="7987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Painting, coating, sealing</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9" descr="RobotETA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844675"/>
            <a:ext cx="4610100" cy="30130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Rectangle 1"/>
          <p:cNvSpPr>
            <a:spLocks noChangeArrowheads="1"/>
          </p:cNvSpPr>
          <p:nvPr/>
        </p:nvSpPr>
        <p:spPr bwMode="auto">
          <a:xfrm>
            <a:off x="1475656" y="5154296"/>
            <a:ext cx="604852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In machining applications the robot typically holds a powered spindle and performs drilling, grinding, </a:t>
            </a:r>
            <a:r>
              <a:rPr lang="en-US" altLang="sl-SI" sz="1800" dirty="0" err="1" smtClean="0"/>
              <a:t>deburring</a:t>
            </a:r>
            <a:r>
              <a:rPr lang="en-US" altLang="sl-SI" sz="1800" dirty="0" smtClean="0"/>
              <a:t> or other similar applications on the </a:t>
            </a:r>
            <a:r>
              <a:rPr lang="en-US" altLang="sl-SI" sz="1800" dirty="0" err="1" smtClean="0"/>
              <a:t>workpiece</a:t>
            </a:r>
            <a:r>
              <a:rPr lang="en-US" altLang="sl-SI" sz="1800" dirty="0" smtClean="0"/>
              <a:t>.</a:t>
            </a:r>
            <a:endParaRPr lang="en-US" altLang="sl-SI" sz="1800" dirty="0">
              <a:latin typeface="Calibri" pitchFamily="34" charset="0"/>
            </a:endParaRPr>
          </a:p>
        </p:txBody>
      </p:sp>
      <p:sp>
        <p:nvSpPr>
          <p:cNvPr id="80900"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Machining</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1" descr="D:\sebastjans\LR\Predavanje_Bajd\slike\Revoz\montaza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916113"/>
            <a:ext cx="3887787" cy="28082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3" name="Picture 4" descr="0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3213100"/>
            <a:ext cx="4897438" cy="25923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Rectangle 1"/>
          <p:cNvSpPr>
            <a:spLocks noChangeArrowheads="1"/>
          </p:cNvSpPr>
          <p:nvPr/>
        </p:nvSpPr>
        <p:spPr bwMode="auto">
          <a:xfrm>
            <a:off x="5148263" y="1916113"/>
            <a:ext cx="3311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Installations of car windshield and seat are attractive assembly operations in automotive industry. </a:t>
            </a:r>
            <a:endParaRPr lang="en-US" altLang="sl-SI" sz="1800" dirty="0">
              <a:latin typeface="Calibri" pitchFamily="34" charset="0"/>
            </a:endParaRPr>
          </a:p>
        </p:txBody>
      </p:sp>
      <p:sp>
        <p:nvSpPr>
          <p:cNvPr id="81925" name="Rectangle 2"/>
          <p:cNvSpPr>
            <a:spLocks noChangeArrowheads="1"/>
          </p:cNvSpPr>
          <p:nvPr/>
        </p:nvSpPr>
        <p:spPr bwMode="auto">
          <a:xfrm>
            <a:off x="755650" y="4724400"/>
            <a:ext cx="31686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One robot dispenses adhesive on the windshield glass, while another robot holds the windshield and inserts it into the opening on the vehicle body.</a:t>
            </a:r>
            <a:endParaRPr lang="en-US" altLang="sl-SI" sz="1800" dirty="0">
              <a:latin typeface="Calibri" pitchFamily="34" charset="0"/>
            </a:endParaRPr>
          </a:p>
        </p:txBody>
      </p:sp>
      <p:sp>
        <p:nvSpPr>
          <p:cNvPr id="8192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Assembly</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r>
              <a:rPr lang="en-US" altLang="sl-SI" dirty="0" smtClean="0">
                <a:latin typeface="Arial" charset="0"/>
                <a:cs typeface="Arial" charset="0"/>
              </a:rPr>
              <a:t>Robot slave in </a:t>
            </a:r>
            <a:r>
              <a:rPr lang="en-US" altLang="sl-SI" dirty="0" err="1" smtClean="0">
                <a:latin typeface="Arial" charset="0"/>
                <a:cs typeface="Arial" charset="0"/>
              </a:rPr>
              <a:t>workcell</a:t>
            </a:r>
            <a:endParaRPr lang="en-US" altLang="sl-SI" dirty="0" smtClean="0">
              <a:latin typeface="Arial" charset="0"/>
              <a:cs typeface="Arial" charset="0"/>
            </a:endParaRPr>
          </a:p>
        </p:txBody>
      </p:sp>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382713"/>
            <a:ext cx="6118225"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6"/>
          <p:cNvSpPr>
            <a:spLocks noGrp="1"/>
          </p:cNvSpPr>
          <p:nvPr>
            <p:ph type="title"/>
          </p:nvPr>
        </p:nvSpPr>
        <p:spPr/>
        <p:txBody>
          <a:bodyPr/>
          <a:lstStyle/>
          <a:p>
            <a:pPr eaLnBrk="1" hangingPunct="1"/>
            <a:r>
              <a:rPr lang="en-US" altLang="sl-SI" dirty="0" smtClean="0">
                <a:latin typeface="Arial" charset="0"/>
                <a:cs typeface="Arial" charset="0"/>
              </a:rPr>
              <a:t>Serial robot manipulator</a:t>
            </a:r>
          </a:p>
        </p:txBody>
      </p:sp>
      <p:pic>
        <p:nvPicPr>
          <p:cNvPr id="37891" name="Picture 3" descr="Slika-1.4.wm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813" y="2060575"/>
            <a:ext cx="5184775"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Box 1"/>
          <p:cNvSpPr txBox="1">
            <a:spLocks noChangeArrowheads="1"/>
          </p:cNvSpPr>
          <p:nvPr/>
        </p:nvSpPr>
        <p:spPr bwMode="auto">
          <a:xfrm>
            <a:off x="5514975" y="2682875"/>
            <a:ext cx="152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000">
                <a:latin typeface="Times New Roman" pitchFamily="18" charset="0"/>
                <a:cs typeface="Times New Roman" pitchFamily="18" charset="0"/>
              </a:rPr>
              <a:t>4</a:t>
            </a:r>
            <a:endParaRPr lang="sl-SI" altLang="sl-SI" sz="1800">
              <a:latin typeface="Times New Roman" pitchFamily="18" charset="0"/>
              <a:cs typeface="Times New Roman" pitchFamily="18" charset="0"/>
            </a:endParaRPr>
          </a:p>
        </p:txBody>
      </p:sp>
      <p:sp>
        <p:nvSpPr>
          <p:cNvPr id="37893" name="TextBox 14"/>
          <p:cNvSpPr txBox="1">
            <a:spLocks noChangeArrowheads="1"/>
          </p:cNvSpPr>
          <p:nvPr/>
        </p:nvSpPr>
        <p:spPr bwMode="auto">
          <a:xfrm>
            <a:off x="5921375" y="2514600"/>
            <a:ext cx="152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000">
                <a:latin typeface="Times New Roman" pitchFamily="18" charset="0"/>
                <a:cs typeface="Times New Roman" pitchFamily="18" charset="0"/>
              </a:rPr>
              <a:t>5</a:t>
            </a:r>
            <a:endParaRPr lang="sl-SI" altLang="sl-SI" sz="1800">
              <a:latin typeface="Times New Roman" pitchFamily="18" charset="0"/>
              <a:cs typeface="Times New Roman" pitchFamily="18" charset="0"/>
            </a:endParaRPr>
          </a:p>
        </p:txBody>
      </p:sp>
      <p:sp>
        <p:nvSpPr>
          <p:cNvPr id="37894" name="TextBox 15"/>
          <p:cNvSpPr txBox="1">
            <a:spLocks noChangeArrowheads="1"/>
          </p:cNvSpPr>
          <p:nvPr/>
        </p:nvSpPr>
        <p:spPr bwMode="auto">
          <a:xfrm>
            <a:off x="6148388" y="2276475"/>
            <a:ext cx="152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sl-SI" altLang="sl-SI" sz="1000">
                <a:latin typeface="Times New Roman" pitchFamily="18" charset="0"/>
                <a:cs typeface="Times New Roman" pitchFamily="18" charset="0"/>
              </a:rPr>
              <a:t>6</a:t>
            </a:r>
            <a:endParaRPr lang="sl-SI" altLang="sl-SI" sz="1800">
              <a:latin typeface="Times New Roman" pitchFamily="18" charset="0"/>
              <a:cs typeface="Times New Roman" pitchFamily="18" charset="0"/>
            </a:endParaRPr>
          </a:p>
        </p:txBody>
      </p:sp>
      <p:sp>
        <p:nvSpPr>
          <p:cNvPr id="37895" name="Rectangle 1"/>
          <p:cNvSpPr>
            <a:spLocks noChangeArrowheads="1"/>
          </p:cNvSpPr>
          <p:nvPr/>
        </p:nvSpPr>
        <p:spPr bwMode="auto">
          <a:xfrm>
            <a:off x="4356100" y="4652963"/>
            <a:ext cx="43926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manipulator is represented by serial chain of rigid bodies called robot segments connected by joints.</a:t>
            </a:r>
            <a:endParaRPr lang="en-US" altLang="sl-SI" sz="18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10" descr="D:\sebastjans\LR\Predavanje_Bajd\slike\Revoz\presernica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168525"/>
            <a:ext cx="3167062" cy="23383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1" name="Picture 4" descr="0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6100" y="2147888"/>
            <a:ext cx="4032250" cy="23590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2" name="Rectangle 1"/>
          <p:cNvSpPr>
            <a:spLocks noChangeArrowheads="1"/>
          </p:cNvSpPr>
          <p:nvPr/>
        </p:nvSpPr>
        <p:spPr bwMode="auto">
          <a:xfrm>
            <a:off x="1187450" y="5013325"/>
            <a:ext cx="6624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Pick and place robots represent the most common use of robots in material handling. Material handling tasks are often tedious, repetitive, and potentially hazardous (e.g. press loading). </a:t>
            </a:r>
            <a:endParaRPr lang="en-US" altLang="sl-SI" sz="1800" dirty="0">
              <a:latin typeface="Calibri" pitchFamily="34" charset="0"/>
            </a:endParaRPr>
          </a:p>
        </p:txBody>
      </p:sp>
      <p:sp>
        <p:nvSpPr>
          <p:cNvPr id="83973" name="Title 1"/>
          <p:cNvSpPr>
            <a:spLocks noGrp="1"/>
          </p:cNvSpPr>
          <p:nvPr>
            <p:ph type="title"/>
          </p:nvPr>
        </p:nvSpPr>
        <p:spPr>
          <a:xfrm>
            <a:off x="806450" y="571500"/>
            <a:ext cx="8229600" cy="1143000"/>
          </a:xfrm>
        </p:spPr>
        <p:txBody>
          <a:bodyPr/>
          <a:lstStyle/>
          <a:p>
            <a:pPr eaLnBrk="1" hangingPunct="1"/>
            <a:r>
              <a:rPr lang="en-US" altLang="sl-SI" dirty="0" err="1" smtClean="0">
                <a:latin typeface="Arial" charset="0"/>
                <a:cs typeface="Arial" charset="0"/>
              </a:rPr>
              <a:t>Workpiece</a:t>
            </a:r>
            <a:r>
              <a:rPr lang="en-US" altLang="sl-SI" dirty="0" smtClean="0">
                <a:latin typeface="Arial" charset="0"/>
                <a:cs typeface="Arial" charset="0"/>
              </a:rPr>
              <a:t> and material handling</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3" descr="D:\sebastjans\LR\Predavanje_Bajd\slike\Union\IMG_83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71650"/>
            <a:ext cx="4321175" cy="28813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5" name="Picture 4" descr="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376613"/>
            <a:ext cx="3960813" cy="28829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6" name="Rectangle 1"/>
          <p:cNvSpPr>
            <a:spLocks noChangeArrowheads="1"/>
          </p:cNvSpPr>
          <p:nvPr/>
        </p:nvSpPr>
        <p:spPr bwMode="auto">
          <a:xfrm>
            <a:off x="827584" y="4818063"/>
            <a:ext cx="3816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palletizing is specially appropriate and welcome when heavy objects are considered (e.g. barrels in brewery).</a:t>
            </a:r>
            <a:endParaRPr lang="en-US" altLang="sl-SI" sz="1800" dirty="0">
              <a:latin typeface="Calibri" pitchFamily="34" charset="0"/>
            </a:endParaRPr>
          </a:p>
        </p:txBody>
      </p:sp>
      <p:sp>
        <p:nvSpPr>
          <p:cNvPr id="84997"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Palletizing and parts feeding</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ChangeArrowheads="1"/>
          </p:cNvSpPr>
          <p:nvPr/>
        </p:nvSpPr>
        <p:spPr bwMode="auto">
          <a:xfrm>
            <a:off x="1116013" y="5300663"/>
            <a:ext cx="59039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Die casting operations are hot, dirty, and hazardous, providing unpleasant environment for human workers. Die cast parts are precisely oriented in the die casting machine, which makes them suitable for robot handling.</a:t>
            </a:r>
            <a:endParaRPr lang="en-US" altLang="sl-SI" sz="1800" dirty="0">
              <a:latin typeface="Calibri" pitchFamily="34" charset="0"/>
            </a:endParaRPr>
          </a:p>
        </p:txBody>
      </p:sp>
      <p:pic>
        <p:nvPicPr>
          <p:cNvPr id="86019" name="Picture 2" descr="C:\Users\bajd\Pictures\Automation_of_foundry_with_robo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844675"/>
            <a:ext cx="4967288" cy="34559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Die casting</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ChangeArrowheads="1"/>
          </p:cNvSpPr>
          <p:nvPr/>
        </p:nvSpPr>
        <p:spPr bwMode="auto">
          <a:xfrm>
            <a:off x="1116013" y="5300663"/>
            <a:ext cx="59039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Flexible </a:t>
            </a:r>
            <a:r>
              <a:rPr lang="en-US" altLang="sl-SI" sz="1800" dirty="0" err="1" smtClean="0"/>
              <a:t>fixturing</a:t>
            </a:r>
            <a:r>
              <a:rPr lang="en-US" altLang="sl-SI" sz="1800" dirty="0" smtClean="0"/>
              <a:t> systems achieved its flexibility via </a:t>
            </a:r>
            <a:r>
              <a:rPr lang="en-US" altLang="sl-SI" sz="1800" dirty="0" err="1" smtClean="0"/>
              <a:t>servodriven</a:t>
            </a:r>
            <a:r>
              <a:rPr lang="en-US" altLang="sl-SI" sz="1800" dirty="0" smtClean="0"/>
              <a:t> programmable positioners, allowing manufacturing process to be performed faster and more dexterously.</a:t>
            </a:r>
            <a:endParaRPr lang="en-US" altLang="sl-SI" sz="1800" dirty="0">
              <a:latin typeface="Calibri" pitchFamily="34" charset="0"/>
            </a:endParaRPr>
          </a:p>
        </p:txBody>
      </p:sp>
      <p:pic>
        <p:nvPicPr>
          <p:cNvPr id="87043" name="Picture 2" descr="http://www.robotics.org/userassets/riauploads/MidApril03_Figure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1989138"/>
            <a:ext cx="4657725" cy="31686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Flexible </a:t>
            </a:r>
            <a:r>
              <a:rPr lang="en-US" altLang="sl-SI" dirty="0" err="1" smtClean="0">
                <a:latin typeface="Arial" charset="0"/>
                <a:cs typeface="Arial" charset="0"/>
              </a:rPr>
              <a:t>fixturing</a:t>
            </a:r>
            <a:endParaRPr lang="en-US" altLang="sl-SI"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eaLnBrk="1" hangingPunct="1"/>
            <a:r>
              <a:rPr lang="en-US" altLang="sl-SI" dirty="0" smtClean="0">
                <a:latin typeface="Arial" charset="0"/>
                <a:cs typeface="Arial" charset="0"/>
              </a:rPr>
              <a:t>Robot in special applications</a:t>
            </a:r>
          </a:p>
        </p:txBody>
      </p:sp>
      <p:pic>
        <p:nvPicPr>
          <p:cNvPr id="880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1382713"/>
            <a:ext cx="6118225"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2060575"/>
            <a:ext cx="4114800" cy="30861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89091" name="Rectangle 1"/>
          <p:cNvSpPr>
            <a:spLocks noChangeArrowheads="1"/>
          </p:cNvSpPr>
          <p:nvPr/>
        </p:nvSpPr>
        <p:spPr bwMode="auto">
          <a:xfrm>
            <a:off x="1481932" y="5229200"/>
            <a:ext cx="6119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Quality assurance, inspection, and testing are often applied in electronic industry, where electric parameters (e.g. voltage, current, resistance) are tested during assembly of electronic circuits.</a:t>
            </a:r>
            <a:endParaRPr lang="en-US" altLang="sl-SI" sz="1800" dirty="0">
              <a:latin typeface="Calibri" pitchFamily="34" charset="0"/>
            </a:endParaRPr>
          </a:p>
        </p:txBody>
      </p:sp>
      <p:sp>
        <p:nvSpPr>
          <p:cNvPr id="89092" name="Title 1"/>
          <p:cNvSpPr>
            <a:spLocks noGrp="1"/>
          </p:cNvSpPr>
          <p:nvPr>
            <p:ph type="title"/>
          </p:nvPr>
        </p:nvSpPr>
        <p:spPr>
          <a:xfrm>
            <a:off x="806450" y="765175"/>
            <a:ext cx="8229600" cy="1143000"/>
          </a:xfrm>
        </p:spPr>
        <p:txBody>
          <a:bodyPr/>
          <a:lstStyle/>
          <a:p>
            <a:pPr eaLnBrk="1" hangingPunct="1"/>
            <a:r>
              <a:rPr lang="en-US" altLang="sl-SI" dirty="0" smtClean="0">
                <a:latin typeface="Arial" charset="0"/>
                <a:cs typeface="Arial" charset="0"/>
              </a:rPr>
              <a:t>Quality assurance, inspection,</a:t>
            </a:r>
            <a:br>
              <a:rPr lang="en-US" altLang="sl-SI" dirty="0" smtClean="0">
                <a:latin typeface="Arial" charset="0"/>
                <a:cs typeface="Arial" charset="0"/>
              </a:rPr>
            </a:br>
            <a:r>
              <a:rPr lang="en-US" altLang="sl-SI" dirty="0" smtClean="0">
                <a:latin typeface="Arial" charset="0"/>
                <a:cs typeface="Arial" charset="0"/>
              </a:rPr>
              <a:t>and testing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
          <p:cNvSpPr>
            <a:spLocks noChangeArrowheads="1"/>
          </p:cNvSpPr>
          <p:nvPr/>
        </p:nvSpPr>
        <p:spPr bwMode="auto">
          <a:xfrm>
            <a:off x="1331913" y="5373688"/>
            <a:ext cx="61198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err="1" smtClean="0"/>
              <a:t>Teleoperated</a:t>
            </a:r>
            <a:r>
              <a:rPr lang="en-US" altLang="sl-SI" sz="1800" dirty="0" smtClean="0"/>
              <a:t> and autonomous robots have been used in variety of applications in nuclear industry, highways, railways, power lines maintenance, and aircraft servicing.</a:t>
            </a:r>
            <a:endParaRPr lang="en-US" altLang="sl-SI" sz="1800" dirty="0">
              <a:latin typeface="Calibri" pitchFamily="34" charset="0"/>
            </a:endParaRPr>
          </a:p>
        </p:txBody>
      </p:sp>
      <p:pic>
        <p:nvPicPr>
          <p:cNvPr id="90115" name="Picture 2" descr="http://www.blogcdn.com/www.engadget.com/media/2010/08/power-line-inspecting-robots-by-hydro-quebec-and-bctc-411x550.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3" y="1773238"/>
            <a:ext cx="4464050" cy="34528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Maintenance and repair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708150"/>
            <a:ext cx="4316413" cy="30892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708150"/>
            <a:ext cx="2743200" cy="26638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437063"/>
            <a:ext cx="27368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ectangle 1"/>
          <p:cNvSpPr>
            <a:spLocks noChangeArrowheads="1"/>
          </p:cNvSpPr>
          <p:nvPr/>
        </p:nvSpPr>
        <p:spPr bwMode="auto">
          <a:xfrm>
            <a:off x="900113" y="4869160"/>
            <a:ext cx="43878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In addition to handling and packaging applications in food processing, robots have also been used for such tasks as decorating chocolates and food preparation.</a:t>
            </a:r>
            <a:endParaRPr lang="en-US" altLang="sl-SI" sz="1800" dirty="0">
              <a:latin typeface="Calibri" pitchFamily="34" charset="0"/>
            </a:endParaRPr>
          </a:p>
        </p:txBody>
      </p:sp>
      <p:sp>
        <p:nvSpPr>
          <p:cNvPr id="91142"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Food industry</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
          <p:cNvSpPr>
            <a:spLocks noChangeArrowheads="1"/>
          </p:cNvSpPr>
          <p:nvPr/>
        </p:nvSpPr>
        <p:spPr bwMode="auto">
          <a:xfrm>
            <a:off x="1406798" y="5227216"/>
            <a:ext cx="61895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The use of robots in textile and clothing industry presents unique problems because of the limp nature of the </a:t>
            </a:r>
            <a:r>
              <a:rPr lang="en-US" altLang="sl-SI" sz="1800" dirty="0" err="1" smtClean="0"/>
              <a:t>workpieces</a:t>
            </a:r>
            <a:r>
              <a:rPr lang="en-US" altLang="sl-SI" sz="1800" dirty="0" smtClean="0"/>
              <a:t>. Handling of textiles or similar materials is extremely complicated.</a:t>
            </a:r>
            <a:endParaRPr lang="en-US" altLang="sl-SI" sz="1800" dirty="0">
              <a:latin typeface="Calibri" pitchFamily="34" charset="0"/>
            </a:endParaRPr>
          </a:p>
        </p:txBody>
      </p:sp>
      <p:pic>
        <p:nvPicPr>
          <p:cNvPr id="92163" name="Picture 2" descr="http://i.livescience.com/images/i/000/027/892/i02/robot-sewing-machine-02.jpg?1339092849">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1772816"/>
            <a:ext cx="4597400" cy="34544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Textile and clothing industry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25" y="1773238"/>
            <a:ext cx="4638675" cy="30241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7" name="Slika 10" descr="_KAM6413.JPG"/>
          <p:cNvPicPr>
            <a:picLocks noChangeAspect="1"/>
          </p:cNvPicPr>
          <p:nvPr/>
        </p:nvPicPr>
        <p:blipFill>
          <a:blip r:embed="rId3">
            <a:extLst>
              <a:ext uri="{28A0092B-C50C-407E-A947-70E740481C1C}">
                <a14:useLocalDpi xmlns:a14="http://schemas.microsoft.com/office/drawing/2010/main" val="0"/>
              </a:ext>
            </a:extLst>
          </a:blip>
          <a:srcRect l="14262" t="11328" r="5469" b="2893"/>
          <a:stretch>
            <a:fillRect/>
          </a:stretch>
        </p:blipFill>
        <p:spPr bwMode="auto">
          <a:xfrm>
            <a:off x="5064150" y="3789040"/>
            <a:ext cx="3519487" cy="2506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Rectangle 1"/>
          <p:cNvSpPr>
            <a:spLocks noChangeArrowheads="1"/>
          </p:cNvSpPr>
          <p:nvPr/>
        </p:nvSpPr>
        <p:spPr bwMode="auto">
          <a:xfrm>
            <a:off x="532954" y="4819328"/>
            <a:ext cx="45593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Special gripper enables positioning of large panels on the wall of a building. Many types of construction robots have been developed, however very few have been commercialized.</a:t>
            </a:r>
            <a:endParaRPr lang="en-US" altLang="sl-SI" sz="1800" dirty="0">
              <a:latin typeface="Calibri" pitchFamily="34" charset="0"/>
            </a:endParaRPr>
          </a:p>
        </p:txBody>
      </p:sp>
      <p:sp>
        <p:nvSpPr>
          <p:cNvPr id="93189" name="Title 1"/>
          <p:cNvSpPr>
            <a:spLocks noGrp="1"/>
          </p:cNvSpPr>
          <p:nvPr>
            <p:ph type="title"/>
          </p:nvPr>
        </p:nvSpPr>
        <p:spPr>
          <a:xfrm>
            <a:off x="790219" y="571500"/>
            <a:ext cx="8229600" cy="1143000"/>
          </a:xfrm>
        </p:spPr>
        <p:txBody>
          <a:bodyPr/>
          <a:lstStyle/>
          <a:p>
            <a:pPr eaLnBrk="1" hangingPunct="1"/>
            <a:r>
              <a:rPr lang="en-US" altLang="sl-SI" dirty="0" smtClean="0">
                <a:latin typeface="Arial" charset="0"/>
                <a:cs typeface="Arial" charset="0"/>
              </a:rPr>
              <a:t>Construction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Content Placeholder 9" descr="Slika-1.6.wmf"/>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572000" y="1700213"/>
            <a:ext cx="4105275" cy="3816350"/>
          </a:xfrm>
        </p:spPr>
      </p:pic>
      <p:pic>
        <p:nvPicPr>
          <p:cNvPr id="38914" name="Picture 19"/>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0" y="1700213"/>
            <a:ext cx="3260725" cy="3960812"/>
          </a:xfrm>
        </p:spPr>
      </p:pic>
      <p:sp>
        <p:nvSpPr>
          <p:cNvPr id="38916" name="Rectangle 1"/>
          <p:cNvSpPr>
            <a:spLocks noChangeArrowheads="1"/>
          </p:cNvSpPr>
          <p:nvPr/>
        </p:nvSpPr>
        <p:spPr bwMode="auto">
          <a:xfrm>
            <a:off x="1403350" y="5589588"/>
            <a:ext cx="61928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Anthropomorphic (similar to human arm) robot manipulator is widely used in industrial environment.</a:t>
            </a:r>
            <a:endParaRPr lang="en-US" altLang="sl-SI" sz="1800" dirty="0"/>
          </a:p>
        </p:txBody>
      </p:sp>
      <p:sp>
        <p:nvSpPr>
          <p:cNvPr id="38917" name="Title 1"/>
          <p:cNvSpPr txBox="1">
            <a:spLocks/>
          </p:cNvSpPr>
          <p:nvPr/>
        </p:nvSpPr>
        <p:spPr bwMode="auto">
          <a:xfrm>
            <a:off x="806450" y="5715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2500" b="1" dirty="0" smtClean="0"/>
              <a:t>Serial robot manipulator </a:t>
            </a:r>
            <a:endParaRPr lang="en-US" altLang="sl-SI" sz="25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12" descr="robo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628775"/>
            <a:ext cx="1368425" cy="21034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1" name="Picture 13" descr="RobotMechanis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1628775"/>
            <a:ext cx="1335088" cy="21034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Picture 14" descr="SpringerHapt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600" y="1628775"/>
            <a:ext cx="1330325" cy="20161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3" name="Picture 15" descr="C:\Users\bajd\Pictures\knjigeLR\Introduction_to_Robotics_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4005263"/>
            <a:ext cx="1404937" cy="21018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4" name="Picture 16" descr="C:\Users\bajd\Pictures\knjigeLR\Virtual reality trechnology and application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9750" y="4016375"/>
            <a:ext cx="1584325" cy="21240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5" name="Picture 8" descr="C:\Users\bajd\Pictures\My Pictures\naslovnice\978-3-540-23957-4.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7663" y="4035425"/>
            <a:ext cx="1676400" cy="21050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6" name="Title 1"/>
          <p:cNvSpPr>
            <a:spLocks noGrp="1"/>
          </p:cNvSpPr>
          <p:nvPr>
            <p:ph type="title"/>
          </p:nvPr>
        </p:nvSpPr>
        <p:spPr>
          <a:xfrm>
            <a:off x="806450" y="571500"/>
            <a:ext cx="8229600" cy="1143000"/>
          </a:xfrm>
        </p:spPr>
        <p:txBody>
          <a:bodyPr/>
          <a:lstStyle/>
          <a:p>
            <a:pPr eaLnBrk="1" hangingPunct="1"/>
            <a:r>
              <a:rPr lang="en-US" altLang="sl-SI" dirty="0" smtClean="0">
                <a:latin typeface="Arial" charset="0"/>
                <a:cs typeface="Arial" charset="0"/>
              </a:rPr>
              <a:t>References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altLang="sl-SI" dirty="0" smtClean="0">
                <a:latin typeface="Arial" charset="0"/>
                <a:cs typeface="Arial" charset="0"/>
              </a:rPr>
              <a:t>Parallel robot mechanisms</a:t>
            </a:r>
          </a:p>
        </p:txBody>
      </p:sp>
      <p:pic>
        <p:nvPicPr>
          <p:cNvPr id="39939" name="Picture 4" descr="D:\sebastjans\LR\Predavanje_Bajd\slike\IJS\platform_6do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1662113"/>
            <a:ext cx="23622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5" descr="D:\sebastjans\LR\Predavanje_Bajd\slike\IJS\subjec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25" y="1625600"/>
            <a:ext cx="2087563"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4"/>
          <p:cNvPicPr>
            <a:picLocks noChangeAspect="1" noChangeArrowheads="1"/>
          </p:cNvPicPr>
          <p:nvPr/>
        </p:nvPicPr>
        <p:blipFill>
          <a:blip r:embed="rId4">
            <a:extLst>
              <a:ext uri="{28A0092B-C50C-407E-A947-70E740481C1C}">
                <a14:useLocalDpi xmlns:a14="http://schemas.microsoft.com/office/drawing/2010/main" val="0"/>
              </a:ext>
            </a:extLst>
          </a:blip>
          <a:srcRect l="52394" r="8521"/>
          <a:stretch>
            <a:fillRect/>
          </a:stretch>
        </p:blipFill>
        <p:spPr bwMode="auto">
          <a:xfrm>
            <a:off x="827088" y="1497013"/>
            <a:ext cx="2438400" cy="286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2" name="Rectangle 1"/>
          <p:cNvSpPr>
            <a:spLocks noChangeArrowheads="1"/>
          </p:cNvSpPr>
          <p:nvPr/>
        </p:nvSpPr>
        <p:spPr bwMode="auto">
          <a:xfrm>
            <a:off x="1908175" y="5157788"/>
            <a:ext cx="5832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Robot base and platform are connected with legs incorporating passive joints and translational actuators.</a:t>
            </a:r>
            <a:endParaRPr lang="en-US" altLang="sl-SI"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altLang="sl-SI" dirty="0" smtClean="0">
                <a:latin typeface="Arial" charset="0"/>
                <a:cs typeface="Arial" charset="0"/>
              </a:rPr>
              <a:t>Parallel robot mechanisms</a:t>
            </a:r>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l="24487" r="22191"/>
          <a:stretch>
            <a:fillRect/>
          </a:stretch>
        </p:blipFill>
        <p:spPr bwMode="auto">
          <a:xfrm>
            <a:off x="468313" y="1751013"/>
            <a:ext cx="3565525" cy="297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4" name="Picture 3" descr="P:\users\sebastjans\DIR2011\DIR2011\slike_četrtek\IMG_5708.JPG"/>
          <p:cNvPicPr>
            <a:picLocks noChangeAspect="1" noChangeArrowheads="1"/>
          </p:cNvPicPr>
          <p:nvPr/>
        </p:nvPicPr>
        <p:blipFill>
          <a:blip r:embed="rId3">
            <a:extLst>
              <a:ext uri="{28A0092B-C50C-407E-A947-70E740481C1C}">
                <a14:useLocalDpi xmlns:a14="http://schemas.microsoft.com/office/drawing/2010/main" val="0"/>
              </a:ext>
            </a:extLst>
          </a:blip>
          <a:srcRect l="16130" r="15549"/>
          <a:stretch>
            <a:fillRect/>
          </a:stretch>
        </p:blipFill>
        <p:spPr bwMode="auto">
          <a:xfrm>
            <a:off x="4587875" y="2636838"/>
            <a:ext cx="3878263" cy="37846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Rectangle 1"/>
          <p:cNvSpPr>
            <a:spLocks noChangeArrowheads="1"/>
          </p:cNvSpPr>
          <p:nvPr/>
        </p:nvSpPr>
        <p:spPr bwMode="auto">
          <a:xfrm>
            <a:off x="827088" y="5013325"/>
            <a:ext cx="33845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smtClean="0"/>
              <a:t>Parallel robots are characterized by high accelerations, repeatability, and accuracy.</a:t>
            </a:r>
            <a:endParaRPr lang="en-US" altLang="sl-SI" sz="1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altLang="sl-SI" dirty="0" smtClean="0">
                <a:latin typeface="Arial" charset="0"/>
                <a:cs typeface="Arial" charset="0"/>
              </a:rPr>
              <a:t>Micro and </a:t>
            </a:r>
            <a:r>
              <a:rPr lang="en-US" altLang="sl-SI" dirty="0" err="1" smtClean="0">
                <a:latin typeface="Arial" charset="0"/>
                <a:cs typeface="Arial" charset="0"/>
              </a:rPr>
              <a:t>nanorobots</a:t>
            </a:r>
            <a:endParaRPr lang="en-US" altLang="sl-SI" dirty="0" smtClean="0">
              <a:latin typeface="Arial" charset="0"/>
              <a:cs typeface="Arial" charset="0"/>
            </a:endParaRPr>
          </a:p>
        </p:txBody>
      </p:sp>
      <p:sp>
        <p:nvSpPr>
          <p:cNvPr id="41987" name="Rectangle 1"/>
          <p:cNvSpPr>
            <a:spLocks noChangeArrowheads="1"/>
          </p:cNvSpPr>
          <p:nvPr/>
        </p:nvSpPr>
        <p:spPr bwMode="auto">
          <a:xfrm rot="10800000" flipV="1">
            <a:off x="1835150" y="5137150"/>
            <a:ext cx="5689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300">
                <a:solidFill>
                  <a:schemeClr val="tx1"/>
                </a:solidFill>
                <a:latin typeface="Arial" charset="0"/>
                <a:cs typeface="Arial" charset="0"/>
              </a:defRPr>
            </a:lvl1pPr>
            <a:lvl2pPr marL="742950" indent="-285750" eaLnBrk="0" hangingPunct="0">
              <a:spcBef>
                <a:spcPct val="20000"/>
              </a:spcBef>
              <a:buFont typeface="Arial" charset="0"/>
              <a:buChar char="–"/>
              <a:defRPr sz="2100">
                <a:solidFill>
                  <a:schemeClr val="tx1"/>
                </a:solidFill>
                <a:latin typeface="Arial" charset="0"/>
                <a:cs typeface="Arial" charset="0"/>
              </a:defRPr>
            </a:lvl2pPr>
            <a:lvl3pPr marL="1143000" indent="-228600" eaLnBrk="0" hangingPunct="0">
              <a:spcBef>
                <a:spcPct val="20000"/>
              </a:spcBef>
              <a:buFont typeface="Arial" charset="0"/>
              <a:buChar char="•"/>
              <a:defRPr sz="1900">
                <a:solidFill>
                  <a:schemeClr val="tx1"/>
                </a:solidFill>
                <a:latin typeface="Arial" charset="0"/>
                <a:cs typeface="Arial" charset="0"/>
              </a:defRPr>
            </a:lvl3pPr>
            <a:lvl4pPr marL="1600200" indent="-228600" eaLnBrk="0" hangingPunct="0">
              <a:spcBef>
                <a:spcPct val="20000"/>
              </a:spcBef>
              <a:buFont typeface="Arial" charset="0"/>
              <a:buChar char="–"/>
              <a:defRPr sz="17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sl-SI" sz="1800" dirty="0" err="1" smtClean="0"/>
              <a:t>Nanomanipulators</a:t>
            </a:r>
            <a:r>
              <a:rPr lang="en-US" altLang="sl-SI" sz="1800" dirty="0" smtClean="0"/>
              <a:t> enable pushing, pulling, pick-and-place manipulations, orienting, bending, and grooving in the world of molecules and particles.</a:t>
            </a:r>
            <a:endParaRPr lang="en-US" altLang="sl-SI" sz="1800" dirty="0"/>
          </a:p>
        </p:txBody>
      </p:sp>
      <p:pic>
        <p:nvPicPr>
          <p:cNvPr id="4198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25" y="1439863"/>
            <a:ext cx="6245225" cy="3697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Načrt po meri">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Robolab</Template>
  <TotalTime>1232</TotalTime>
  <Words>1393</Words>
  <Application>Microsoft Office PowerPoint</Application>
  <PresentationFormat>On-screen Show (4:3)</PresentationFormat>
  <Paragraphs>177</Paragraphs>
  <Slides>60</Slides>
  <Notes>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2_Načrt po meri</vt:lpstr>
      <vt:lpstr>INTRODUCTION</vt:lpstr>
      <vt:lpstr>Robot</vt:lpstr>
      <vt:lpstr>Classification of robots</vt:lpstr>
      <vt:lpstr>Robot manipulators</vt:lpstr>
      <vt:lpstr>Serial robot manipulator</vt:lpstr>
      <vt:lpstr>PowerPoint Presentation</vt:lpstr>
      <vt:lpstr>Parallel robot mechanisms</vt:lpstr>
      <vt:lpstr>Parallel robot mechanisms</vt:lpstr>
      <vt:lpstr>Micro and nanorobots</vt:lpstr>
      <vt:lpstr>Micro and nanorobots</vt:lpstr>
      <vt:lpstr>Robot vehicles</vt:lpstr>
      <vt:lpstr>Robot vehicles – land</vt:lpstr>
      <vt:lpstr>Robot vehicles – land</vt:lpstr>
      <vt:lpstr>Robot vehicles – land</vt:lpstr>
      <vt:lpstr>Robot vehicles – air</vt:lpstr>
      <vt:lpstr>Robot vehicles – water</vt:lpstr>
      <vt:lpstr>Man – robot system</vt:lpstr>
      <vt:lpstr>Haptic robots</vt:lpstr>
      <vt:lpstr>PowerPoint Presentation</vt:lpstr>
      <vt:lpstr>Telemanipulators</vt:lpstr>
      <vt:lpstr>Telemanipulators</vt:lpstr>
      <vt:lpstr>Exoskeletons</vt:lpstr>
      <vt:lpstr>Exoskeletons</vt:lpstr>
      <vt:lpstr>Biologically inspired robots</vt:lpstr>
      <vt:lpstr>Humanoids</vt:lpstr>
      <vt:lpstr>Humanoids</vt:lpstr>
      <vt:lpstr>PowerPoint Presentation</vt:lpstr>
      <vt:lpstr>Industrial robot manipulator is:</vt:lpstr>
      <vt:lpstr>Degrees of freedom (DOF)</vt:lpstr>
      <vt:lpstr>Degrees of freedom</vt:lpstr>
      <vt:lpstr>Degrees of freedom of rigid body</vt:lpstr>
      <vt:lpstr>Robot manipulator</vt:lpstr>
      <vt:lpstr>Robot joints</vt:lpstr>
      <vt:lpstr>Industrial robot arms</vt:lpstr>
      <vt:lpstr>Anthropomorphic arm</vt:lpstr>
      <vt:lpstr>Spherical arm</vt:lpstr>
      <vt:lpstr>SCARA robot arm</vt:lpstr>
      <vt:lpstr>Cylindrical arm</vt:lpstr>
      <vt:lpstr>Cartesian arm</vt:lpstr>
      <vt:lpstr>Robot wrist</vt:lpstr>
      <vt:lpstr>Robot hands</vt:lpstr>
      <vt:lpstr>Grippers with two fingers</vt:lpstr>
      <vt:lpstr>Industrial robotics</vt:lpstr>
      <vt:lpstr>Robot master in workcell</vt:lpstr>
      <vt:lpstr>Welding</vt:lpstr>
      <vt:lpstr>Painting, coating, sealing</vt:lpstr>
      <vt:lpstr>Machining</vt:lpstr>
      <vt:lpstr>Assembly</vt:lpstr>
      <vt:lpstr>Robot slave in workcell</vt:lpstr>
      <vt:lpstr>Workpiece and material handling</vt:lpstr>
      <vt:lpstr>Palletizing and parts feeding</vt:lpstr>
      <vt:lpstr>Die casting</vt:lpstr>
      <vt:lpstr>Flexible fixturing</vt:lpstr>
      <vt:lpstr>Robot in special applications</vt:lpstr>
      <vt:lpstr>Quality assurance, inspection, and testing </vt:lpstr>
      <vt:lpstr>Maintenance and repair </vt:lpstr>
      <vt:lpstr>Food industry</vt:lpstr>
      <vt:lpstr>Textile and clothing industry </vt:lpstr>
      <vt:lpstr>Construction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Teo</dc:creator>
  <cp:lastModifiedBy>Matjaz Mihelj</cp:lastModifiedBy>
  <cp:revision>184</cp:revision>
  <dcterms:created xsi:type="dcterms:W3CDTF">2012-02-01T17:31:31Z</dcterms:created>
  <dcterms:modified xsi:type="dcterms:W3CDTF">2014-06-02T08:00:03Z</dcterms:modified>
</cp:coreProperties>
</file>