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80" r:id="rId11"/>
    <p:sldId id="282" r:id="rId12"/>
    <p:sldId id="265" r:id="rId13"/>
    <p:sldId id="266" r:id="rId14"/>
    <p:sldId id="267" r:id="rId15"/>
    <p:sldId id="268" r:id="rId16"/>
    <p:sldId id="281" r:id="rId17"/>
    <p:sldId id="271" r:id="rId18"/>
    <p:sldId id="273" r:id="rId19"/>
  </p:sldIdLst>
  <p:sldSz cx="9144000" cy="6858000" type="screen4x3"/>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961E"/>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90" autoAdjust="0"/>
    <p:restoredTop sz="94660"/>
  </p:normalViewPr>
  <p:slideViewPr>
    <p:cSldViewPr>
      <p:cViewPr varScale="1">
        <p:scale>
          <a:sx n="128" d="100"/>
          <a:sy n="128" d="100"/>
        </p:scale>
        <p:origin x="-112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A46E1D-F57F-46C8-BDA5-4C951A52527B}" type="datetimeFigureOut">
              <a:rPr lang="en-US" smtClean="0"/>
              <a:pPr/>
              <a:t>6/2/2014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538194-B37E-4F40-9A1C-561EEE23E6CC}" type="slidenum">
              <a:rPr lang="en-US" smtClean="0"/>
              <a:pPr/>
              <a:t>‹#›</a:t>
            </a:fld>
            <a:endParaRPr lang="en-US"/>
          </a:p>
        </p:txBody>
      </p:sp>
    </p:spTree>
    <p:extLst>
      <p:ext uri="{BB962C8B-B14F-4D97-AF65-F5344CB8AC3E}">
        <p14:creationId xmlns:p14="http://schemas.microsoft.com/office/powerpoint/2010/main" val="3563647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11E9DB-EEBF-41E8-807F-53BCD30A4573}" type="slidenum">
              <a:rPr lang="en-US"/>
              <a:pPr/>
              <a:t>2</a:t>
            </a:fld>
            <a:endParaRPr lang="en-US"/>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12B715-06F8-43F6-834F-9B1807439BBA}" type="slidenum">
              <a:rPr lang="en-US"/>
              <a:pPr/>
              <a:t>12</a:t>
            </a:fld>
            <a:endParaRPr lang="en-US"/>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C02F8A-E42B-41F9-8955-F4332548329D}" type="slidenum">
              <a:rPr lang="en-US"/>
              <a:pPr/>
              <a:t>13</a:t>
            </a:fld>
            <a:endParaRPr lang="en-US"/>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C02F8A-E42B-41F9-8955-F4332548329D}" type="slidenum">
              <a:rPr lang="en-US"/>
              <a:pPr/>
              <a:t>14</a:t>
            </a:fld>
            <a:endParaRPr lang="en-US"/>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en-US"/>
          </a:p>
        </p:txBody>
      </p:sp>
      <p:sp>
        <p:nvSpPr>
          <p:cNvPr id="4" name="Ograda številke diapozitiva 3"/>
          <p:cNvSpPr>
            <a:spLocks noGrp="1"/>
          </p:cNvSpPr>
          <p:nvPr>
            <p:ph type="sldNum" sz="quarter" idx="10"/>
          </p:nvPr>
        </p:nvSpPr>
        <p:spPr/>
        <p:txBody>
          <a:bodyPr/>
          <a:lstStyle/>
          <a:p>
            <a:pPr>
              <a:defRPr/>
            </a:pPr>
            <a:fld id="{BCF98BFD-E462-467A-9AEE-561F90E27F38}" type="slidenum">
              <a:rPr lang="de-DE" smtClean="0"/>
              <a:pPr>
                <a:defRPr/>
              </a:pPr>
              <a:t>15</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E36FA6-B3B2-4D3E-8877-D1CB4FEC8FB3}" type="slidenum">
              <a:rPr lang="en-US"/>
              <a:pPr/>
              <a:t>17</a:t>
            </a:fld>
            <a:endParaRPr lang="en-US"/>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A9C009-3575-45D5-955C-1BFBCD24E29B}" type="slidenum">
              <a:rPr lang="en-US"/>
              <a:pPr/>
              <a:t>18</a:t>
            </a:fld>
            <a:endParaRPr lang="en-US"/>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380B9A-E9B5-4089-A9D8-7D88FC5189A6}" type="slidenum">
              <a:rPr lang="en-US"/>
              <a:pPr/>
              <a:t>3</a:t>
            </a:fld>
            <a:endParaRPr lang="en-US"/>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29C75E-0440-4167-9727-1F79D4077859}" type="slidenum">
              <a:rPr lang="en-US"/>
              <a:pPr/>
              <a:t>4</a:t>
            </a:fld>
            <a:endParaRPr lang="en-US"/>
          </a:p>
        </p:txBody>
      </p:sp>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FC0AA-301C-48F5-964B-688F80B46E45}" type="slidenum">
              <a:rPr lang="en-US"/>
              <a:pPr/>
              <a:t>5</a:t>
            </a:fld>
            <a:endParaRPr lang="en-US"/>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FF70A6-9D2A-41AA-A329-EF4CBEE1D576}" type="slidenum">
              <a:rPr lang="en-US"/>
              <a:pPr/>
              <a:t>6</a:t>
            </a:fld>
            <a:endParaRPr lang="en-US"/>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F704CA-169E-4A93-985F-40801AC3C791}" type="slidenum">
              <a:rPr lang="en-US"/>
              <a:pPr/>
              <a:t>7</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A9C009-3575-45D5-955C-1BFBCD24E29B}" type="slidenum">
              <a:rPr lang="en-US"/>
              <a:pPr/>
              <a:t>8</a:t>
            </a:fld>
            <a:endParaRPr lang="en-US"/>
          </a:p>
        </p:txBody>
      </p:sp>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F704CA-169E-4A93-985F-40801AC3C791}" type="slidenum">
              <a:rPr lang="en-US"/>
              <a:pPr/>
              <a:t>9</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F704CA-169E-4A93-985F-40801AC3C791}" type="slidenum">
              <a:rPr lang="en-US"/>
              <a:pPr/>
              <a:t>10</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Naslovni diapoziti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Vlado\Documents\robolab\2\RoboLab_bel.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8"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9"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40253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Dve vsebini">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0"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1"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3"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658222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amo naslov">
    <p:bg>
      <p:bgPr>
        <a:solidFill>
          <a:srgbClr val="FA961E"/>
        </a:solidFill>
        <a:effectLst/>
      </p:bgPr>
    </p:bg>
    <p:spTree>
      <p:nvGrpSpPr>
        <p:cNvPr id="1" name=""/>
        <p:cNvGrpSpPr/>
        <p:nvPr/>
      </p:nvGrpSpPr>
      <p:grpSpPr>
        <a:xfrm>
          <a:off x="0" y="0"/>
          <a:ext cx="0" cy="0"/>
          <a:chOff x="0" y="0"/>
          <a:chExt cx="0" cy="0"/>
        </a:xfrm>
      </p:grpSpPr>
      <p:pic>
        <p:nvPicPr>
          <p:cNvPr id="6"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301386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amo naslov">
    <p:bg>
      <p:bgPr>
        <a:solidFill>
          <a:srgbClr val="E2E2E2"/>
        </a:solidFill>
        <a:effectLst/>
      </p:bgPr>
    </p:bg>
    <p:spTree>
      <p:nvGrpSpPr>
        <p:cNvPr id="1" name=""/>
        <p:cNvGrpSpPr/>
        <p:nvPr/>
      </p:nvGrpSpPr>
      <p:grpSpPr>
        <a:xfrm>
          <a:off x="0" y="0"/>
          <a:ext cx="0" cy="0"/>
          <a:chOff x="0" y="0"/>
          <a:chExt cx="0" cy="0"/>
        </a:xfrm>
      </p:grpSpPr>
      <p:pic>
        <p:nvPicPr>
          <p:cNvPr id="6"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2318240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Samo naslov">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7"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9"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3666502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Prazen">
    <p:bg>
      <p:bgPr>
        <a:solidFill>
          <a:srgbClr val="FA961E"/>
        </a:solidFill>
        <a:effectLst/>
      </p:bgPr>
    </p:bg>
    <p:spTree>
      <p:nvGrpSpPr>
        <p:cNvPr id="1" name=""/>
        <p:cNvGrpSpPr/>
        <p:nvPr/>
      </p:nvGrpSpPr>
      <p:grpSpPr>
        <a:xfrm>
          <a:off x="0" y="0"/>
          <a:ext cx="0" cy="0"/>
          <a:chOff x="0" y="0"/>
          <a:chExt cx="0" cy="0"/>
        </a:xfrm>
      </p:grpSpPr>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126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Prazen">
    <p:bg>
      <p:bgPr>
        <a:solidFill>
          <a:srgbClr val="E2E2E2"/>
        </a:solidFill>
        <a:effectLst/>
      </p:bgPr>
    </p:bg>
    <p:spTree>
      <p:nvGrpSpPr>
        <p:cNvPr id="1" name=""/>
        <p:cNvGrpSpPr/>
        <p:nvPr/>
      </p:nvGrpSpPr>
      <p:grpSpPr>
        <a:xfrm>
          <a:off x="0" y="0"/>
          <a:ext cx="0" cy="0"/>
          <a:chOff x="0" y="0"/>
          <a:chExt cx="0" cy="0"/>
        </a:xfrm>
      </p:grpSpPr>
      <p:pic>
        <p:nvPicPr>
          <p:cNvPr id="5"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6"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765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_Prazen">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6"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7"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400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Naslov in slika">
    <p:bg>
      <p:bgPr>
        <a:solidFill>
          <a:srgbClr val="FA961E"/>
        </a:soli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5"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Tree>
    <p:extLst>
      <p:ext uri="{BB962C8B-B14F-4D97-AF65-F5344CB8AC3E}">
        <p14:creationId xmlns:p14="http://schemas.microsoft.com/office/powerpoint/2010/main" val="3888812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Naslov in slika">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3"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4"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143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Naslov in slika">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2" descr="C:\Users\Vlado\Documents\robolab\2\Spirala_CB_20x5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3" name="Naslov 1"/>
          <p:cNvSpPr>
            <a:spLocks noGrp="1"/>
          </p:cNvSpPr>
          <p:nvPr>
            <p:ph type="title"/>
          </p:nvPr>
        </p:nvSpPr>
        <p:spPr>
          <a:xfrm>
            <a:off x="1796447" y="5238526"/>
            <a:ext cx="5486400" cy="566738"/>
          </a:xfrm>
        </p:spPr>
        <p:txBody>
          <a:bodyPr anchor="b">
            <a:normAutofit/>
          </a:bodyPr>
          <a:lstStyle>
            <a:lvl1pPr algn="l">
              <a:defRPr sz="1800" b="1"/>
            </a:lvl1pPr>
          </a:lstStyle>
          <a:p>
            <a:r>
              <a:rPr lang="en-US" smtClean="0"/>
              <a:t>Click to edit Master title style</a:t>
            </a:r>
            <a:endParaRPr lang="sl-SI" dirty="0"/>
          </a:p>
        </p:txBody>
      </p:sp>
      <p:sp>
        <p:nvSpPr>
          <p:cNvPr id="14" name="Ograda slike 2"/>
          <p:cNvSpPr>
            <a:spLocks noGrp="1"/>
          </p:cNvSpPr>
          <p:nvPr>
            <p:ph type="pic" idx="1"/>
          </p:nvPr>
        </p:nvSpPr>
        <p:spPr>
          <a:xfrm>
            <a:off x="1796447" y="1050701"/>
            <a:ext cx="5486400" cy="41148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sl-SI" dirty="0"/>
          </a:p>
        </p:txBody>
      </p:sp>
      <p:sp>
        <p:nvSpPr>
          <p:cNvPr id="15" name="Ograda besedila 3"/>
          <p:cNvSpPr>
            <a:spLocks noGrp="1"/>
          </p:cNvSpPr>
          <p:nvPr>
            <p:ph type="body" sz="half" idx="2"/>
          </p:nvPr>
        </p:nvSpPr>
        <p:spPr>
          <a:xfrm>
            <a:off x="1796447" y="580526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26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Vlado\Documents\robolab\2\RoboLab_orang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8" name="Naslov 1"/>
          <p:cNvSpPr>
            <a:spLocks noGrp="1"/>
          </p:cNvSpPr>
          <p:nvPr>
            <p:ph type="ctrTitle"/>
          </p:nvPr>
        </p:nvSpPr>
        <p:spPr>
          <a:xfrm>
            <a:off x="832048" y="2247007"/>
            <a:ext cx="7772400" cy="1470025"/>
          </a:xfrm>
        </p:spPr>
        <p:txBody>
          <a:bodyPr>
            <a:normAutofit/>
          </a:bodyPr>
          <a:lstStyle/>
          <a:p>
            <a:pPr algn="l"/>
            <a:r>
              <a:rPr lang="en-US" sz="3000" b="1" spc="40" smtClean="0">
                <a:latin typeface="Arial" pitchFamily="34" charset="0"/>
                <a:cs typeface="Arial" pitchFamily="34" charset="0"/>
              </a:rPr>
              <a:t>Click to edit Master title style</a:t>
            </a:r>
            <a:endParaRPr lang="sl-SI" sz="3000" b="1" spc="40" dirty="0">
              <a:latin typeface="Arial" pitchFamily="34" charset="0"/>
              <a:ea typeface="Adobe Ming Std L" pitchFamily="18" charset="-128"/>
              <a:cs typeface="Arial" pitchFamily="34" charset="0"/>
            </a:endParaRPr>
          </a:p>
        </p:txBody>
      </p:sp>
      <p:sp>
        <p:nvSpPr>
          <p:cNvPr id="9" name="Podnaslov 2"/>
          <p:cNvSpPr>
            <a:spLocks noGrp="1"/>
          </p:cNvSpPr>
          <p:nvPr>
            <p:ph type="subTitle" idx="1"/>
          </p:nvPr>
        </p:nvSpPr>
        <p:spPr>
          <a:xfrm>
            <a:off x="907504" y="4437112"/>
            <a:ext cx="6400800" cy="1752600"/>
          </a:xfrm>
        </p:spPr>
        <p:txBody>
          <a:bodyPr>
            <a:normAutofit/>
          </a:bodyPr>
          <a:lstStyle>
            <a:lvl1pPr marL="0" indent="0">
              <a:buNone/>
              <a:defRPr/>
            </a:lvl1pPr>
          </a:lstStyle>
          <a:p>
            <a:pPr algn="l"/>
            <a:r>
              <a:rPr lang="en-US" sz="1500" spc="30" smtClean="0">
                <a:solidFill>
                  <a:schemeClr val="tx1"/>
                </a:solidFill>
                <a:latin typeface="Arial" pitchFamily="34" charset="0"/>
                <a:cs typeface="Arial" pitchFamily="34" charset="0"/>
              </a:rPr>
              <a:t>Click to edit Master subtitle style</a:t>
            </a:r>
            <a:endParaRPr lang="sl-SI" sz="1500" spc="30" dirty="0">
              <a:solidFill>
                <a:schemeClr val="tx1"/>
              </a:solidFill>
              <a:latin typeface="Arial" pitchFamily="34" charset="0"/>
              <a:cs typeface="Arial" pitchFamily="34" charset="0"/>
            </a:endParaRPr>
          </a:p>
        </p:txBody>
      </p:sp>
      <p:cxnSp>
        <p:nvCxnSpPr>
          <p:cNvPr id="10" name="Raven povezovalnik 8"/>
          <p:cNvCxnSpPr/>
          <p:nvPr/>
        </p:nvCxnSpPr>
        <p:spPr>
          <a:xfrm>
            <a:off x="899592" y="1556792"/>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Raven povezovalnik 9"/>
          <p:cNvCxnSpPr/>
          <p:nvPr/>
        </p:nvCxnSpPr>
        <p:spPr>
          <a:xfrm>
            <a:off x="899592" y="4365104"/>
            <a:ext cx="734481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Tree>
    <p:extLst>
      <p:ext uri="{BB962C8B-B14F-4D97-AF65-F5344CB8AC3E}">
        <p14:creationId xmlns:p14="http://schemas.microsoft.com/office/powerpoint/2010/main" val="30778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bg>
      <p:bgPr>
        <a:solidFill>
          <a:srgbClr val="FA961E"/>
        </a:solidFill>
        <a:effectLst/>
      </p:bgPr>
    </p:bg>
    <p:spTree>
      <p:nvGrpSpPr>
        <p:cNvPr id="1" name=""/>
        <p:cNvGrpSpPr/>
        <p:nvPr/>
      </p:nvGrpSpPr>
      <p:grpSpPr>
        <a:xfrm>
          <a:off x="0" y="0"/>
          <a:ext cx="0" cy="0"/>
          <a:chOff x="0" y="0"/>
          <a:chExt cx="0" cy="0"/>
        </a:xfrm>
      </p:grpSpPr>
      <p:pic>
        <p:nvPicPr>
          <p:cNvPr id="7"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774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Glava odseka">
    <p:bg>
      <p:bgPr>
        <a:solidFill>
          <a:srgbClr val="E2E2E2"/>
        </a:solidFill>
        <a:effectLst/>
      </p:bgPr>
    </p:bg>
    <p:spTree>
      <p:nvGrpSpPr>
        <p:cNvPr id="1" name=""/>
        <p:cNvGrpSpPr/>
        <p:nvPr/>
      </p:nvGrpSpPr>
      <p:grpSpPr>
        <a:xfrm>
          <a:off x="0" y="0"/>
          <a:ext cx="0" cy="0"/>
          <a:chOff x="0" y="0"/>
          <a:chExt cx="0" cy="0"/>
        </a:xfrm>
      </p:grpSpPr>
      <p:pic>
        <p:nvPicPr>
          <p:cNvPr id="7"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a:xfrm>
            <a:off x="722313" y="4406900"/>
            <a:ext cx="7772400" cy="1362075"/>
          </a:xfrm>
        </p:spPr>
        <p:txBody>
          <a:bodyPr anchor="t">
            <a:normAutofit/>
          </a:bodyPr>
          <a:lstStyle>
            <a:lvl1pPr algn="l">
              <a:defRPr sz="3200" b="1" cap="all"/>
            </a:lvl1pPr>
          </a:lstStyle>
          <a:p>
            <a:r>
              <a:rPr lang="en-US" smtClean="0"/>
              <a:t>Click to edit Master title style</a:t>
            </a:r>
            <a:endParaRPr lang="sl-SI" dirty="0"/>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530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Naslov in vsebina">
    <p:bg>
      <p:bgPr>
        <a:solidFill>
          <a:srgbClr val="FA961E"/>
        </a:solidFill>
        <a:effectLst/>
      </p:bgPr>
    </p:bg>
    <p:spTree>
      <p:nvGrpSpPr>
        <p:cNvPr id="1" name=""/>
        <p:cNvGrpSpPr/>
        <p:nvPr/>
      </p:nvGrpSpPr>
      <p:grpSpPr>
        <a:xfrm>
          <a:off x="0" y="0"/>
          <a:ext cx="0" cy="0"/>
          <a:chOff x="0" y="0"/>
          <a:chExt cx="0" cy="0"/>
        </a:xfrm>
      </p:grpSpPr>
      <p:pic>
        <p:nvPicPr>
          <p:cNvPr id="9"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5"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4"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517417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Vsebina z belo podlago">
    <p:bg>
      <p:bgPr>
        <a:solidFill>
          <a:srgbClr val="E2E2E2"/>
        </a:solidFill>
        <a:effectLst/>
      </p:bgPr>
    </p:bg>
    <p:spTree>
      <p:nvGrpSpPr>
        <p:cNvPr id="1" name=""/>
        <p:cNvGrpSpPr/>
        <p:nvPr/>
      </p:nvGrpSpPr>
      <p:grpSpPr>
        <a:xfrm>
          <a:off x="0" y="0"/>
          <a:ext cx="0" cy="0"/>
          <a:chOff x="0" y="0"/>
          <a:chExt cx="0" cy="0"/>
        </a:xfrm>
      </p:grpSpPr>
      <p:pic>
        <p:nvPicPr>
          <p:cNvPr id="4"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sp>
        <p:nvSpPr>
          <p:cNvPr id="11"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8"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331751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sebina z belo podlago">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0" y="-25"/>
            <a:ext cx="9144000" cy="909663"/>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5" name="Picture 2" descr="C:\Users\Vlado\Documents\robolab\2\Spirala_CB_20x5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593" r="28927" b="41835"/>
          <a:stretch/>
        </p:blipFill>
        <p:spPr bwMode="auto">
          <a:xfrm>
            <a:off x="6084168" y="0"/>
            <a:ext cx="3059832" cy="909638"/>
          </a:xfrm>
          <a:prstGeom prst="rect">
            <a:avLst/>
          </a:prstGeom>
          <a:noFill/>
          <a:extLst>
            <a:ext uri="{909E8E84-426E-40DD-AFC4-6F175D3DCCD1}">
              <a14:hiddenFill xmlns:a14="http://schemas.microsoft.com/office/drawing/2010/main">
                <a:solidFill>
                  <a:srgbClr val="FFFFFF"/>
                </a:solidFill>
              </a14:hiddenFill>
            </a:ext>
          </a:extLst>
        </p:spPr>
      </p:pic>
      <p:sp>
        <p:nvSpPr>
          <p:cNvPr id="12" name="Ograda vsebine 2"/>
          <p:cNvSpPr>
            <a:spLocks noGrp="1"/>
          </p:cNvSpPr>
          <p:nvPr>
            <p:ph idx="1" hasCustomPrompt="1"/>
          </p:nvPr>
        </p:nvSpPr>
        <p:spPr>
          <a:xfrm>
            <a:off x="792000" y="1800000"/>
            <a:ext cx="7200000" cy="4500000"/>
          </a:xfrm>
        </p:spPr>
        <p:txBody>
          <a:bodyPr>
            <a:normAutofit/>
          </a:bodyPr>
          <a:lstStyle>
            <a:lvl1pPr>
              <a:defRPr sz="2100"/>
            </a:lvl1pPr>
            <a:lvl2pPr>
              <a:defRPr/>
            </a:lvl2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0">
              <a:spcBef>
                <a:spcPts val="200"/>
              </a:spcBef>
            </a:pPr>
            <a:endParaRPr lang="sl-SI" sz="2300" spc="50" dirty="0" smtClean="0">
              <a:latin typeface="Arial" pitchFamily="34" charset="0"/>
              <a:cs typeface="Arial" pitchFamily="34" charset="0"/>
            </a:endParaRPr>
          </a:p>
          <a:p>
            <a:pPr lvl="1">
              <a:spcBef>
                <a:spcPts val="200"/>
              </a:spcBef>
            </a:pPr>
            <a:endParaRPr lang="en-US" sz="2300" spc="50" dirty="0" smtClean="0">
              <a:latin typeface="Arial" pitchFamily="34" charset="0"/>
              <a:cs typeface="Arial" pitchFamily="34" charset="0"/>
            </a:endParaRPr>
          </a:p>
        </p:txBody>
      </p:sp>
      <p:pic>
        <p:nvPicPr>
          <p:cNvPr id="11"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0"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27342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ve vsebini">
    <p:bg>
      <p:bgPr>
        <a:solidFill>
          <a:srgbClr val="FA961E"/>
        </a:solidFill>
        <a:effectLst/>
      </p:bgPr>
    </p:bg>
    <p:spTree>
      <p:nvGrpSpPr>
        <p:cNvPr id="1" name=""/>
        <p:cNvGrpSpPr/>
        <p:nvPr/>
      </p:nvGrpSpPr>
      <p:grpSpPr>
        <a:xfrm>
          <a:off x="0" y="0"/>
          <a:ext cx="0" cy="0"/>
          <a:chOff x="0" y="0"/>
          <a:chExt cx="0" cy="0"/>
        </a:xfrm>
      </p:grpSpPr>
      <p:pic>
        <p:nvPicPr>
          <p:cNvPr id="8" name="Picture 4" descr="C:\Users\Vlado\Documents\robolab\2\Spirala_COL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9651" r="34224" b="26430"/>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4"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0" name="Picture 2" descr="C:\Users\Vlado\Documents\robolab\2\RoboLab_be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802"/>
          <a:stretch/>
        </p:blipFill>
        <p:spPr bwMode="auto">
          <a:xfrm>
            <a:off x="7316061" y="0"/>
            <a:ext cx="910957" cy="1194891"/>
          </a:xfrm>
          <a:prstGeom prst="rect">
            <a:avLst/>
          </a:prstGeom>
          <a:noFill/>
          <a:extLst>
            <a:ext uri="{909E8E84-426E-40DD-AFC4-6F175D3DCCD1}">
              <a14:hiddenFill xmlns:a14="http://schemas.microsoft.com/office/drawing/2010/main">
                <a:solidFill>
                  <a:srgbClr val="FFFFFF"/>
                </a:solidFill>
              </a14:hiddenFill>
            </a:ext>
          </a:extLst>
        </p:spPr>
      </p:pic>
      <p:sp>
        <p:nvSpPr>
          <p:cNvPr id="9"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18810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Dve vsebini">
    <p:bg>
      <p:bgPr>
        <a:solidFill>
          <a:srgbClr val="E2E2E2"/>
        </a:solidFill>
        <a:effectLst/>
      </p:bgPr>
    </p:bg>
    <p:spTree>
      <p:nvGrpSpPr>
        <p:cNvPr id="1" name=""/>
        <p:cNvGrpSpPr/>
        <p:nvPr/>
      </p:nvGrpSpPr>
      <p:grpSpPr>
        <a:xfrm>
          <a:off x="0" y="0"/>
          <a:ext cx="0" cy="0"/>
          <a:chOff x="0" y="0"/>
          <a:chExt cx="0" cy="0"/>
        </a:xfrm>
      </p:grpSpPr>
      <p:pic>
        <p:nvPicPr>
          <p:cNvPr id="8" name="Picture 2" descr="C:\Users\Vlado\Documents\robolab\2\Spirala_CB_20x50.png"/>
          <p:cNvPicPr>
            <a:picLocks noChangeAspect="1" noChangeArrowheads="1"/>
          </p:cNvPicPr>
          <p:nvPr/>
        </p:nvPicPr>
        <p:blipFill>
          <a:blip r:embed="rId2" cstate="print">
            <a:extLst>
              <a:ext uri="{28A0092B-C50C-407E-A947-70E740481C1C}">
                <a14:useLocalDpi xmlns:a14="http://schemas.microsoft.com/office/drawing/2010/main" val="0"/>
              </a:ext>
            </a:extLst>
          </a:blip>
          <a:srcRect t="7860" r="31909" b="25971"/>
          <a:stretch>
            <a:fillRect/>
          </a:stretch>
        </p:blipFill>
        <p:spPr bwMode="auto">
          <a:xfrm>
            <a:off x="6300192" y="0"/>
            <a:ext cx="2843808"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Ograda vsebine 2"/>
          <p:cNvSpPr>
            <a:spLocks noGrp="1"/>
          </p:cNvSpPr>
          <p:nvPr>
            <p:ph sz="half" idx="1" hasCustomPrompt="1"/>
          </p:nvPr>
        </p:nvSpPr>
        <p:spPr>
          <a:xfrm>
            <a:off x="792000" y="1800000"/>
            <a:ext cx="3420000" cy="4500000"/>
          </a:xfrm>
        </p:spPr>
        <p:txBody>
          <a:bodyPr/>
          <a:lstStyle>
            <a:lvl1pPr>
              <a:defRPr sz="1800"/>
            </a:lvl1pPr>
            <a:lvl2pPr>
              <a:defRPr sz="1600"/>
            </a:lvl2pPr>
            <a:lvl3pPr>
              <a:defRPr sz="1400"/>
            </a:lvl3pPr>
            <a:lvl4pPr>
              <a:defRPr sz="12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sp>
        <p:nvSpPr>
          <p:cNvPr id="10" name="Ograda vsebine 3"/>
          <p:cNvSpPr>
            <a:spLocks noGrp="1"/>
          </p:cNvSpPr>
          <p:nvPr>
            <p:ph sz="half" idx="2" hasCustomPrompt="1"/>
          </p:nvPr>
        </p:nvSpPr>
        <p:spPr>
          <a:xfrm>
            <a:off x="4572000" y="1800000"/>
            <a:ext cx="3420000" cy="4500000"/>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21" y="64826"/>
            <a:ext cx="2173127" cy="747320"/>
          </a:xfrm>
          <a:prstGeom prst="rect">
            <a:avLst/>
          </a:prstGeom>
        </p:spPr>
      </p:pic>
      <p:pic>
        <p:nvPicPr>
          <p:cNvPr id="12" name="Picture 4" descr="C:\Users\Vlado\Documents\robolab\2\RoboLab_oran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235"/>
          <a:stretch/>
        </p:blipFill>
        <p:spPr bwMode="auto">
          <a:xfrm>
            <a:off x="7308304" y="0"/>
            <a:ext cx="911884" cy="1189281"/>
          </a:xfrm>
          <a:prstGeom prst="rect">
            <a:avLst/>
          </a:prstGeom>
          <a:noFill/>
          <a:extLst>
            <a:ext uri="{909E8E84-426E-40DD-AFC4-6F175D3DCCD1}">
              <a14:hiddenFill xmlns:a14="http://schemas.microsoft.com/office/drawing/2010/main">
                <a:solidFill>
                  <a:srgbClr val="FFFFFF"/>
                </a:solidFill>
              </a14:hiddenFill>
            </a:ext>
          </a:extLst>
        </p:spPr>
      </p:pic>
      <p:sp>
        <p:nvSpPr>
          <p:cNvPr id="11" name="Naslov 1"/>
          <p:cNvSpPr>
            <a:spLocks noGrp="1"/>
          </p:cNvSpPr>
          <p:nvPr>
            <p:ph type="title"/>
          </p:nvPr>
        </p:nvSpPr>
        <p:spPr>
          <a:xfrm>
            <a:off x="792000" y="576000"/>
            <a:ext cx="7200000" cy="1080000"/>
          </a:xfrm>
        </p:spPr>
        <p:txBody>
          <a:bodyPr>
            <a:noAutofit/>
          </a:bodyPr>
          <a:lstStyle/>
          <a:p>
            <a:pPr algn="l"/>
            <a:r>
              <a:rPr lang="en-US" sz="2500" b="1" smtClean="0">
                <a:latin typeface="Arial" pitchFamily="34" charset="0"/>
                <a:cs typeface="Arial" pitchFamily="34" charset="0"/>
              </a:rPr>
              <a:t>Click to edit Master title style</a:t>
            </a:r>
            <a:endParaRPr lang="sl-SI" sz="2500" b="1" dirty="0">
              <a:latin typeface="Arial" pitchFamily="34" charset="0"/>
              <a:cs typeface="Arial" pitchFamily="34" charset="0"/>
            </a:endParaRPr>
          </a:p>
        </p:txBody>
      </p:sp>
    </p:spTree>
    <p:extLst>
      <p:ext uri="{BB962C8B-B14F-4D97-AF65-F5344CB8AC3E}">
        <p14:creationId xmlns:p14="http://schemas.microsoft.com/office/powerpoint/2010/main" val="403099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grada naslova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l-SI" dirty="0" smtClean="0"/>
              <a:t>Uredite slog naslova matrice</a:t>
            </a:r>
            <a:endParaRPr lang="sl-SI" dirty="0"/>
          </a:p>
        </p:txBody>
      </p:sp>
      <p:sp>
        <p:nvSpPr>
          <p:cNvPr id="3" name="Ograda besedila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p:txBody>
      </p:sp>
      <p:sp>
        <p:nvSpPr>
          <p:cNvPr id="4" name="Ograda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0CED4-145B-4305-BE59-866F38493D64}" type="datetimeFigureOut">
              <a:rPr lang="sl-SI" smtClean="0"/>
              <a:pPr/>
              <a:t>2.6.2014</a:t>
            </a:fld>
            <a:endParaRPr lang="sl-SI"/>
          </a:p>
        </p:txBody>
      </p:sp>
      <p:sp>
        <p:nvSpPr>
          <p:cNvPr id="5" name="Ograda no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Ograda številke diapoz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349EE1-48F7-430A-8987-851802399814}" type="slidenum">
              <a:rPr lang="sl-SI" smtClean="0"/>
              <a:pPr/>
              <a:t>‹#›</a:t>
            </a:fld>
            <a:endParaRPr lang="sl-SI"/>
          </a:p>
        </p:txBody>
      </p:sp>
      <p:sp>
        <p:nvSpPr>
          <p:cNvPr id="7" name="TextBox 6"/>
          <p:cNvSpPr txBox="1"/>
          <p:nvPr userDrawn="1"/>
        </p:nvSpPr>
        <p:spPr>
          <a:xfrm>
            <a:off x="0" y="6581001"/>
            <a:ext cx="5292080" cy="276999"/>
          </a:xfrm>
          <a:prstGeom prst="rect">
            <a:avLst/>
          </a:prstGeom>
          <a:noFill/>
        </p:spPr>
        <p:txBody>
          <a:bodyPr wrap="square" rtlCol="0">
            <a:spAutoFit/>
          </a:bodyPr>
          <a:lstStyle>
            <a:defPPr>
              <a:defRPr lang="sl-SI"/>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sl-SI" sz="1200" dirty="0" smtClean="0"/>
              <a:t>T. Bajd, M. Mihelj, J. Lenarčič, A. Stanovnik, M. Munih, </a:t>
            </a:r>
            <a:r>
              <a:rPr lang="sl-SI" sz="1200" b="1" i="1" dirty="0" err="1" smtClean="0"/>
              <a:t>Robotics</a:t>
            </a:r>
            <a:r>
              <a:rPr lang="sl-SI" sz="1200" dirty="0" smtClean="0"/>
              <a:t>, Springer, 2010</a:t>
            </a:r>
            <a:endParaRPr lang="en-US" sz="1200" dirty="0"/>
          </a:p>
        </p:txBody>
      </p:sp>
    </p:spTree>
    <p:extLst>
      <p:ext uri="{BB962C8B-B14F-4D97-AF65-F5344CB8AC3E}">
        <p14:creationId xmlns:p14="http://schemas.microsoft.com/office/powerpoint/2010/main" val="313789941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Lst>
  <p:txStyles>
    <p:titleStyle>
      <a:lvl1pPr algn="l" defTabSz="914400" rtl="0" eaLnBrk="1" latinLnBrk="0" hangingPunct="1">
        <a:spcBef>
          <a:spcPct val="0"/>
        </a:spcBef>
        <a:buNone/>
        <a:defRPr sz="25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1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5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oleObject" Target="../embeddings/oleObject2.bin"/><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3.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3000" dirty="0" smtClean="0">
                <a:solidFill>
                  <a:schemeClr val="bg1"/>
                </a:solidFill>
              </a:rPr>
              <a:t>SAFETY IN INDUSTRIAL ROBOTICS</a:t>
            </a:r>
            <a:endParaRPr lang="en-US" sz="3000" dirty="0">
              <a:solidFill>
                <a:schemeClr val="bg1"/>
              </a:solidFill>
            </a:endParaRPr>
          </a:p>
        </p:txBody>
      </p:sp>
      <p:sp>
        <p:nvSpPr>
          <p:cNvPr id="3" name="Subtitle 2"/>
          <p:cNvSpPr>
            <a:spLocks noGrp="1"/>
          </p:cNvSpPr>
          <p:nvPr>
            <p:ph type="subTitle" idx="1"/>
          </p:nvPr>
        </p:nvSpPr>
        <p:spPr/>
        <p:txBody>
          <a:bodyPr/>
          <a:lstStyle/>
          <a:p>
            <a:r>
              <a:rPr lang="sl-SI" altLang="en-US" dirty="0" smtClean="0">
                <a:latin typeface="Arial" charset="0"/>
                <a:cs typeface="Arial" charset="0"/>
              </a:rPr>
              <a:t>R. Kamnik, </a:t>
            </a:r>
            <a:r>
              <a:rPr lang="en-US" altLang="en-US" dirty="0" smtClean="0">
                <a:latin typeface="Arial" charset="0"/>
                <a:cs typeface="Arial" charset="0"/>
              </a:rPr>
              <a:t>T</a:t>
            </a:r>
            <a:r>
              <a:rPr lang="en-US" altLang="en-US" dirty="0">
                <a:latin typeface="Arial" charset="0"/>
                <a:cs typeface="Arial" charset="0"/>
              </a:rPr>
              <a:t>. </a:t>
            </a:r>
            <a:r>
              <a:rPr lang="en-US" altLang="en-US" dirty="0" err="1">
                <a:latin typeface="Arial" charset="0"/>
                <a:cs typeface="Arial" charset="0"/>
              </a:rPr>
              <a:t>Bajd</a:t>
            </a:r>
            <a:r>
              <a:rPr lang="en-US" altLang="en-US" dirty="0">
                <a:latin typeface="Arial" charset="0"/>
                <a:cs typeface="Arial" charset="0"/>
              </a:rPr>
              <a:t> and M. </a:t>
            </a:r>
            <a:r>
              <a:rPr lang="en-US" altLang="en-US" dirty="0" err="1">
                <a:latin typeface="Arial" charset="0"/>
                <a:cs typeface="Arial" charset="0"/>
              </a:rPr>
              <a:t>Mihelj</a:t>
            </a:r>
            <a:endParaRPr lang="en-US" altLang="en-US" dirty="0">
              <a:latin typeface="Arial" charset="0"/>
              <a:cs typeface="Arial" charset="0"/>
            </a:endParaRP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a:xfrm>
            <a:off x="251520" y="692696"/>
            <a:ext cx="8229600" cy="1143000"/>
          </a:xfrm>
        </p:spPr>
        <p:txBody>
          <a:bodyPr/>
          <a:lstStyle/>
          <a:p>
            <a:r>
              <a:rPr lang="en-US" dirty="0"/>
              <a:t>Safety Requirements for Robots </a:t>
            </a:r>
            <a:br>
              <a:rPr lang="en-US" dirty="0"/>
            </a:br>
            <a:r>
              <a:rPr lang="en-US" dirty="0"/>
              <a:t>and Robot </a:t>
            </a:r>
            <a:r>
              <a:rPr lang="en-US" dirty="0" smtClean="0"/>
              <a:t>Systems - Standards</a:t>
            </a:r>
            <a:endParaRPr lang="en-US" dirty="0"/>
          </a:p>
        </p:txBody>
      </p:sp>
      <p:pic>
        <p:nvPicPr>
          <p:cNvPr id="321540" name="Picture 4"/>
          <p:cNvPicPr>
            <a:picLocks noChangeAspect="1" noChangeArrowheads="1"/>
          </p:cNvPicPr>
          <p:nvPr/>
        </p:nvPicPr>
        <p:blipFill>
          <a:blip r:embed="rId3" cstate="print"/>
          <a:srcRect/>
          <a:stretch>
            <a:fillRect/>
          </a:stretch>
        </p:blipFill>
        <p:spPr bwMode="auto">
          <a:xfrm>
            <a:off x="5436096" y="1277245"/>
            <a:ext cx="2699792" cy="3375715"/>
          </a:xfrm>
          <a:prstGeom prst="rect">
            <a:avLst/>
          </a:prstGeom>
          <a:noFill/>
          <a:ln w="9525" algn="ctr">
            <a:noFill/>
            <a:miter lim="800000"/>
            <a:headEnd/>
            <a:tailEnd/>
          </a:ln>
          <a:effectLst/>
        </p:spPr>
      </p:pic>
      <p:sp>
        <p:nvSpPr>
          <p:cNvPr id="321541" name="Rectangle 5"/>
          <p:cNvSpPr>
            <a:spLocks noChangeArrowheads="1"/>
          </p:cNvSpPr>
          <p:nvPr/>
        </p:nvSpPr>
        <p:spPr bwMode="auto">
          <a:xfrm>
            <a:off x="318659" y="1700808"/>
            <a:ext cx="5474063" cy="5262979"/>
          </a:xfrm>
          <a:prstGeom prst="rect">
            <a:avLst/>
          </a:prstGeom>
          <a:noFill/>
          <a:ln w="9525" algn="ctr">
            <a:noFill/>
            <a:miter lim="800000"/>
            <a:headEnd/>
            <a:tailEnd/>
          </a:ln>
          <a:effectLst/>
        </p:spPr>
        <p:txBody>
          <a:bodyPr wrap="none" anchor="ctr">
            <a:spAutoFit/>
          </a:bodyPr>
          <a:lstStyle/>
          <a:p>
            <a:pPr algn="l"/>
            <a:r>
              <a:rPr lang="en-US" sz="2400" dirty="0" smtClean="0">
                <a:solidFill>
                  <a:srgbClr val="FA961E"/>
                </a:solidFill>
              </a:rPr>
              <a:t>ANSI/RIA R15.06-1999</a:t>
            </a:r>
          </a:p>
          <a:p>
            <a:pPr algn="l"/>
            <a:r>
              <a:rPr lang="en-US" sz="2400" dirty="0" smtClean="0"/>
              <a:t>Industrial Robots and Robot Systems – </a:t>
            </a:r>
          </a:p>
          <a:p>
            <a:pPr algn="l"/>
            <a:r>
              <a:rPr lang="en-US" sz="2400" dirty="0" smtClean="0"/>
              <a:t>Safety Requirements </a:t>
            </a:r>
          </a:p>
          <a:p>
            <a:pPr algn="l"/>
            <a:r>
              <a:rPr lang="en-US" sz="2400" dirty="0" smtClean="0"/>
              <a:t>Robotic Industries Association</a:t>
            </a:r>
          </a:p>
          <a:p>
            <a:pPr algn="l"/>
            <a:endParaRPr lang="en-US" sz="2400" dirty="0" smtClean="0"/>
          </a:p>
          <a:p>
            <a:pPr algn="l"/>
            <a:r>
              <a:rPr lang="en-US" sz="2400" dirty="0" smtClean="0">
                <a:solidFill>
                  <a:srgbClr val="FA961E"/>
                </a:solidFill>
              </a:rPr>
              <a:t>ANSI/RIA/ISO 10218-1-2007 </a:t>
            </a:r>
          </a:p>
          <a:p>
            <a:r>
              <a:rPr lang="en-US" sz="2400" dirty="0" smtClean="0"/>
              <a:t>Robots for industrial environments – </a:t>
            </a:r>
          </a:p>
          <a:p>
            <a:r>
              <a:rPr lang="en-US" sz="2400" dirty="0" smtClean="0"/>
              <a:t>Safety requirement</a:t>
            </a:r>
          </a:p>
          <a:p>
            <a:pPr algn="l"/>
            <a:r>
              <a:rPr lang="en-US" sz="2400" dirty="0" smtClean="0"/>
              <a:t>(programmable constrains in joints, </a:t>
            </a:r>
            <a:br>
              <a:rPr lang="en-US" sz="2400" dirty="0" smtClean="0"/>
            </a:br>
            <a:r>
              <a:rPr lang="en-US" sz="2400" dirty="0" smtClean="0"/>
              <a:t>cooperative robots, synchronous motion)</a:t>
            </a:r>
          </a:p>
          <a:p>
            <a:pPr algn="l"/>
            <a:endParaRPr lang="en-US" sz="2400" dirty="0" smtClean="0"/>
          </a:p>
          <a:p>
            <a:r>
              <a:rPr lang="en-US" sz="2400" dirty="0" smtClean="0"/>
              <a:t>Practical guidelines for safety analysis and </a:t>
            </a:r>
            <a:br>
              <a:rPr lang="en-US" sz="2400" dirty="0" smtClean="0"/>
            </a:br>
            <a:r>
              <a:rPr lang="en-US" sz="2400" dirty="0" smtClean="0"/>
              <a:t>safety assurance</a:t>
            </a:r>
            <a:br>
              <a:rPr lang="en-US" sz="2400" dirty="0" smtClean="0"/>
            </a:br>
            <a:endParaRPr lang="en-US" sz="2400" dirty="0"/>
          </a:p>
        </p:txBody>
      </p:sp>
      <p:pic>
        <p:nvPicPr>
          <p:cNvPr id="69634" name="Picture 2"/>
          <p:cNvPicPr>
            <a:picLocks noChangeAspect="1" noChangeArrowheads="1"/>
          </p:cNvPicPr>
          <p:nvPr/>
        </p:nvPicPr>
        <p:blipFill>
          <a:blip r:embed="rId4" cstate="print"/>
          <a:srcRect/>
          <a:stretch>
            <a:fillRect/>
          </a:stretch>
        </p:blipFill>
        <p:spPr bwMode="auto">
          <a:xfrm>
            <a:off x="6444208" y="3630892"/>
            <a:ext cx="2485045" cy="3227108"/>
          </a:xfrm>
          <a:prstGeom prst="rect">
            <a:avLst/>
          </a:prstGeom>
          <a:noFill/>
          <a:ln w="9525">
            <a:noFill/>
            <a:miter lim="800000"/>
            <a:headEnd/>
            <a:tailEnd/>
          </a:ln>
        </p:spPr>
      </p:pic>
    </p:spTree>
    <p:extLst>
      <p:ext uri="{BB962C8B-B14F-4D97-AF65-F5344CB8AC3E}">
        <p14:creationId xmlns:p14="http://schemas.microsoft.com/office/powerpoint/2010/main" val="10301901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1541">
                                            <p:txEl>
                                              <p:pRg st="0" end="0"/>
                                            </p:txEl>
                                          </p:spTgt>
                                        </p:tgtEl>
                                        <p:attrNameLst>
                                          <p:attrName>style.visibility</p:attrName>
                                        </p:attrNameLst>
                                      </p:cBhvr>
                                      <p:to>
                                        <p:strVal val="visible"/>
                                      </p:to>
                                    </p:set>
                                    <p:animEffect transition="in" filter="fade">
                                      <p:cBhvr>
                                        <p:cTn id="7" dur="2000"/>
                                        <p:tgtEl>
                                          <p:spTgt spid="32154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1541">
                                            <p:txEl>
                                              <p:pRg st="1" end="1"/>
                                            </p:txEl>
                                          </p:spTgt>
                                        </p:tgtEl>
                                        <p:attrNameLst>
                                          <p:attrName>style.visibility</p:attrName>
                                        </p:attrNameLst>
                                      </p:cBhvr>
                                      <p:to>
                                        <p:strVal val="visible"/>
                                      </p:to>
                                    </p:set>
                                    <p:animEffect transition="in" filter="fade">
                                      <p:cBhvr>
                                        <p:cTn id="10" dur="2000"/>
                                        <p:tgtEl>
                                          <p:spTgt spid="321541">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21540"/>
                                        </p:tgtEl>
                                        <p:attrNameLst>
                                          <p:attrName>style.visibility</p:attrName>
                                        </p:attrNameLst>
                                      </p:cBhvr>
                                      <p:to>
                                        <p:strVal val="visible"/>
                                      </p:to>
                                    </p:set>
                                    <p:animEffect transition="in" filter="box(in)">
                                      <p:cBhvr>
                                        <p:cTn id="13" dur="500"/>
                                        <p:tgtEl>
                                          <p:spTgt spid="321540"/>
                                        </p:tgtEl>
                                      </p:cBhvr>
                                    </p:animEffect>
                                  </p:childTnLst>
                                </p:cTn>
                              </p:par>
                              <p:par>
                                <p:cTn id="14" presetID="10" presetClass="entr" presetSubtype="0" fill="hold" nodeType="withEffect">
                                  <p:stCondLst>
                                    <p:cond delay="0"/>
                                  </p:stCondLst>
                                  <p:childTnLst>
                                    <p:set>
                                      <p:cBhvr>
                                        <p:cTn id="15" dur="1" fill="hold">
                                          <p:stCondLst>
                                            <p:cond delay="0"/>
                                          </p:stCondLst>
                                        </p:cTn>
                                        <p:tgtEl>
                                          <p:spTgt spid="321541">
                                            <p:txEl>
                                              <p:pRg st="2" end="2"/>
                                            </p:txEl>
                                          </p:spTgt>
                                        </p:tgtEl>
                                        <p:attrNameLst>
                                          <p:attrName>style.visibility</p:attrName>
                                        </p:attrNameLst>
                                      </p:cBhvr>
                                      <p:to>
                                        <p:strVal val="visible"/>
                                      </p:to>
                                    </p:set>
                                    <p:animEffect transition="in" filter="fade">
                                      <p:cBhvr>
                                        <p:cTn id="16" dur="2000"/>
                                        <p:tgtEl>
                                          <p:spTgt spid="321541">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21541">
                                            <p:txEl>
                                              <p:pRg st="3" end="3"/>
                                            </p:txEl>
                                          </p:spTgt>
                                        </p:tgtEl>
                                        <p:attrNameLst>
                                          <p:attrName>style.visibility</p:attrName>
                                        </p:attrNameLst>
                                      </p:cBhvr>
                                      <p:to>
                                        <p:strVal val="visible"/>
                                      </p:to>
                                    </p:set>
                                    <p:animEffect transition="in" filter="fade">
                                      <p:cBhvr>
                                        <p:cTn id="19" dur="2000"/>
                                        <p:tgtEl>
                                          <p:spTgt spid="32154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21541">
                                            <p:txEl>
                                              <p:pRg st="5" end="5"/>
                                            </p:txEl>
                                          </p:spTgt>
                                        </p:tgtEl>
                                        <p:attrNameLst>
                                          <p:attrName>style.visibility</p:attrName>
                                        </p:attrNameLst>
                                      </p:cBhvr>
                                      <p:to>
                                        <p:strVal val="visible"/>
                                      </p:to>
                                    </p:set>
                                    <p:animEffect transition="in" filter="fade">
                                      <p:cBhvr>
                                        <p:cTn id="24" dur="2000"/>
                                        <p:tgtEl>
                                          <p:spTgt spid="32154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21541">
                                            <p:txEl>
                                              <p:pRg st="6" end="6"/>
                                            </p:txEl>
                                          </p:spTgt>
                                        </p:tgtEl>
                                        <p:attrNameLst>
                                          <p:attrName>style.visibility</p:attrName>
                                        </p:attrNameLst>
                                      </p:cBhvr>
                                      <p:to>
                                        <p:strVal val="visible"/>
                                      </p:to>
                                    </p:set>
                                    <p:animEffect transition="in" filter="fade">
                                      <p:cBhvr>
                                        <p:cTn id="27" dur="2000"/>
                                        <p:tgtEl>
                                          <p:spTgt spid="321541">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21541">
                                            <p:txEl>
                                              <p:pRg st="7" end="7"/>
                                            </p:txEl>
                                          </p:spTgt>
                                        </p:tgtEl>
                                        <p:attrNameLst>
                                          <p:attrName>style.visibility</p:attrName>
                                        </p:attrNameLst>
                                      </p:cBhvr>
                                      <p:to>
                                        <p:strVal val="visible"/>
                                      </p:to>
                                    </p:set>
                                    <p:animEffect transition="in" filter="fade">
                                      <p:cBhvr>
                                        <p:cTn id="30" dur="2000"/>
                                        <p:tgtEl>
                                          <p:spTgt spid="321541">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21541">
                                            <p:txEl>
                                              <p:pRg st="8" end="8"/>
                                            </p:txEl>
                                          </p:spTgt>
                                        </p:tgtEl>
                                        <p:attrNameLst>
                                          <p:attrName>style.visibility</p:attrName>
                                        </p:attrNameLst>
                                      </p:cBhvr>
                                      <p:to>
                                        <p:strVal val="visible"/>
                                      </p:to>
                                    </p:set>
                                    <p:animEffect transition="in" filter="fade">
                                      <p:cBhvr>
                                        <p:cTn id="33" dur="2000"/>
                                        <p:tgtEl>
                                          <p:spTgt spid="321541">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21541">
                                            <p:txEl>
                                              <p:pRg st="10" end="10"/>
                                            </p:txEl>
                                          </p:spTgt>
                                        </p:tgtEl>
                                        <p:attrNameLst>
                                          <p:attrName>style.visibility</p:attrName>
                                        </p:attrNameLst>
                                      </p:cBhvr>
                                      <p:to>
                                        <p:strVal val="visible"/>
                                      </p:to>
                                    </p:set>
                                    <p:animEffect transition="in" filter="fade">
                                      <p:cBhvr>
                                        <p:cTn id="36" dur="2000"/>
                                        <p:tgtEl>
                                          <p:spTgt spid="321541">
                                            <p:txEl>
                                              <p:pRg st="10" end="10"/>
                                            </p:txEl>
                                          </p:spTgt>
                                        </p:tgtEl>
                                      </p:cBhvr>
                                    </p:animEffect>
                                  </p:childTnLst>
                                </p:cTn>
                              </p:par>
                              <p:par>
                                <p:cTn id="37" presetID="4" presetClass="entr" presetSubtype="16" fill="hold" nodeType="withEffect">
                                  <p:stCondLst>
                                    <p:cond delay="0"/>
                                  </p:stCondLst>
                                  <p:childTnLst>
                                    <p:set>
                                      <p:cBhvr>
                                        <p:cTn id="38" dur="1" fill="hold">
                                          <p:stCondLst>
                                            <p:cond delay="0"/>
                                          </p:stCondLst>
                                        </p:cTn>
                                        <p:tgtEl>
                                          <p:spTgt spid="69634"/>
                                        </p:tgtEl>
                                        <p:attrNameLst>
                                          <p:attrName>style.visibility</p:attrName>
                                        </p:attrNameLst>
                                      </p:cBhvr>
                                      <p:to>
                                        <p:strVal val="visible"/>
                                      </p:to>
                                    </p:set>
                                    <p:animEffect transition="in" filter="box(in)">
                                      <p:cBhvr>
                                        <p:cTn id="39"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2060848"/>
            <a:ext cx="7194128" cy="4680520"/>
          </a:xfrm>
        </p:spPr>
        <p:txBody>
          <a:bodyPr>
            <a:normAutofit lnSpcReduction="10000"/>
          </a:bodyPr>
          <a:lstStyle/>
          <a:p>
            <a:r>
              <a:rPr lang="en-US" dirty="0" smtClean="0"/>
              <a:t>Prevention of </a:t>
            </a:r>
            <a:r>
              <a:rPr lang="en-US" dirty="0" smtClean="0">
                <a:solidFill>
                  <a:srgbClr val="FA961E"/>
                </a:solidFill>
              </a:rPr>
              <a:t>manual or physical access  </a:t>
            </a:r>
            <a:r>
              <a:rPr lang="en-US" dirty="0" smtClean="0"/>
              <a:t>to areas which are hazardous as a result of automatic movements of robot, tools and peripheral equipment</a:t>
            </a:r>
            <a:br>
              <a:rPr lang="en-US" dirty="0" smtClean="0"/>
            </a:br>
            <a:endParaRPr lang="en-US" dirty="0" smtClean="0"/>
          </a:p>
          <a:p>
            <a:r>
              <a:rPr lang="en-US" dirty="0" smtClean="0"/>
              <a:t>Protection from </a:t>
            </a:r>
            <a:r>
              <a:rPr lang="en-US" dirty="0" smtClean="0">
                <a:solidFill>
                  <a:srgbClr val="FA961E"/>
                </a:solidFill>
              </a:rPr>
              <a:t>flying </a:t>
            </a:r>
            <a:r>
              <a:rPr lang="en-US" dirty="0" err="1" smtClean="0">
                <a:solidFill>
                  <a:srgbClr val="FA961E"/>
                </a:solidFill>
              </a:rPr>
              <a:t>workpieces</a:t>
            </a:r>
            <a:r>
              <a:rPr lang="en-US" dirty="0" smtClean="0">
                <a:solidFill>
                  <a:srgbClr val="FA961E"/>
                </a:solidFill>
              </a:rPr>
              <a:t> </a:t>
            </a:r>
            <a:r>
              <a:rPr lang="en-US" dirty="0" smtClean="0"/>
              <a:t>or release of energy from tools or periphery</a:t>
            </a:r>
            <a:br>
              <a:rPr lang="en-US" dirty="0" smtClean="0"/>
            </a:br>
            <a:endParaRPr lang="en-US" dirty="0" smtClean="0"/>
          </a:p>
          <a:p>
            <a:r>
              <a:rPr lang="en-US" dirty="0"/>
              <a:t>Redundant and diverse layout of electro-mechanical control systems including </a:t>
            </a:r>
            <a:r>
              <a:rPr lang="en-US" dirty="0">
                <a:solidFill>
                  <a:srgbClr val="FA961E"/>
                </a:solidFill>
              </a:rPr>
              <a:t>test </a:t>
            </a:r>
            <a:r>
              <a:rPr lang="en-US" dirty="0" smtClean="0">
                <a:solidFill>
                  <a:srgbClr val="FA961E"/>
                </a:solidFill>
              </a:rPr>
              <a:t>circuits </a:t>
            </a:r>
            <a:r>
              <a:rPr lang="en-US" dirty="0" smtClean="0"/>
              <a:t>(emergency stop switches)</a:t>
            </a:r>
            <a:r>
              <a:rPr lang="en-US" dirty="0"/>
              <a:t/>
            </a:r>
            <a:br>
              <a:rPr lang="en-US" dirty="0"/>
            </a:br>
            <a:endParaRPr lang="en-US" dirty="0"/>
          </a:p>
          <a:p>
            <a:r>
              <a:rPr lang="en-US" dirty="0"/>
              <a:t>Redundant and diverse set-up of </a:t>
            </a:r>
            <a:r>
              <a:rPr lang="en-US" dirty="0">
                <a:solidFill>
                  <a:srgbClr val="FA961E"/>
                </a:solidFill>
              </a:rPr>
              <a:t>microprocessor control systems</a:t>
            </a:r>
            <a:r>
              <a:rPr lang="en-US" dirty="0">
                <a:solidFill>
                  <a:srgbClr val="C00000"/>
                </a:solidFill>
              </a:rPr>
              <a:t/>
            </a:r>
            <a:br>
              <a:rPr lang="en-US" dirty="0">
                <a:solidFill>
                  <a:srgbClr val="C00000"/>
                </a:solidFill>
              </a:rPr>
            </a:br>
            <a:endParaRPr lang="en-US" dirty="0">
              <a:solidFill>
                <a:srgbClr val="C00000"/>
              </a:solidFill>
            </a:endParaRPr>
          </a:p>
          <a:p>
            <a:endParaRPr lang="en-US" dirty="0" smtClean="0"/>
          </a:p>
          <a:p>
            <a:endParaRPr lang="en-US" dirty="0" smtClean="0"/>
          </a:p>
          <a:p>
            <a:endParaRPr lang="en-US" dirty="0"/>
          </a:p>
          <a:p>
            <a:endParaRPr lang="en-US" dirty="0"/>
          </a:p>
        </p:txBody>
      </p:sp>
      <p:sp>
        <p:nvSpPr>
          <p:cNvPr id="2" name="Title 1"/>
          <p:cNvSpPr>
            <a:spLocks noGrp="1"/>
          </p:cNvSpPr>
          <p:nvPr>
            <p:ph type="title"/>
          </p:nvPr>
        </p:nvSpPr>
        <p:spPr>
          <a:xfrm>
            <a:off x="611560" y="836712"/>
            <a:ext cx="8229600" cy="1143000"/>
          </a:xfrm>
        </p:spPr>
        <p:txBody>
          <a:bodyPr/>
          <a:lstStyle/>
          <a:p>
            <a:r>
              <a:rPr lang="en-US" dirty="0" smtClean="0"/>
              <a:t>Basic safety </a:t>
            </a:r>
            <a:r>
              <a:rPr lang="en-US" dirty="0"/>
              <a:t>measures </a:t>
            </a:r>
            <a:r>
              <a:rPr lang="en-US" dirty="0" smtClean="0"/>
              <a:t>in normal </a:t>
            </a:r>
            <a:br>
              <a:rPr lang="en-US" dirty="0" smtClean="0"/>
            </a:br>
            <a:r>
              <a:rPr lang="en-US" dirty="0" smtClean="0"/>
              <a:t>operating mode</a:t>
            </a:r>
            <a:endParaRPr lang="en-US" dirty="0"/>
          </a:p>
        </p:txBody>
      </p:sp>
    </p:spTree>
    <p:extLst>
      <p:ext uri="{BB962C8B-B14F-4D97-AF65-F5344CB8AC3E}">
        <p14:creationId xmlns:p14="http://schemas.microsoft.com/office/powerpoint/2010/main" val="49128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6" name="Rectangle 8"/>
          <p:cNvSpPr>
            <a:spLocks noGrp="1" noChangeArrowheads="1"/>
          </p:cNvSpPr>
          <p:nvPr>
            <p:ph idx="1"/>
          </p:nvPr>
        </p:nvSpPr>
        <p:spPr>
          <a:xfrm>
            <a:off x="539552" y="1635460"/>
            <a:ext cx="7194128" cy="4849234"/>
          </a:xfrm>
          <a:noFill/>
          <a:ln/>
        </p:spPr>
        <p:txBody>
          <a:bodyPr>
            <a:normAutofit/>
          </a:bodyPr>
          <a:lstStyle/>
          <a:p>
            <a:r>
              <a:rPr lang="en-US" sz="2400" dirty="0" smtClean="0">
                <a:solidFill>
                  <a:srgbClr val="FA961E"/>
                </a:solidFill>
                <a:latin typeface="+mn-lt"/>
              </a:rPr>
              <a:t>Level </a:t>
            </a:r>
            <a:r>
              <a:rPr lang="sl-SI" sz="2400" dirty="0" smtClean="0">
                <a:solidFill>
                  <a:srgbClr val="FA961E"/>
                </a:solidFill>
                <a:latin typeface="+mn-lt"/>
              </a:rPr>
              <a:t>1</a:t>
            </a:r>
            <a:r>
              <a:rPr lang="sl-SI" sz="2400" dirty="0">
                <a:solidFill>
                  <a:srgbClr val="FA961E"/>
                </a:solidFill>
                <a:latin typeface="+mn-lt"/>
              </a:rPr>
              <a:t>:</a:t>
            </a:r>
            <a:r>
              <a:rPr lang="sl-SI" sz="2400" dirty="0">
                <a:latin typeface="+mn-lt"/>
              </a:rPr>
              <a:t> </a:t>
            </a:r>
            <a:r>
              <a:rPr lang="en-US" sz="2400" dirty="0">
                <a:latin typeface="+mn-lt"/>
              </a:rPr>
              <a:t>P</a:t>
            </a:r>
            <a:r>
              <a:rPr lang="en-US" sz="2400" dirty="0" smtClean="0">
                <a:latin typeface="+mn-lt"/>
              </a:rPr>
              <a:t>hysical guarding of </a:t>
            </a:r>
            <a:r>
              <a:rPr lang="en-US" sz="2400" dirty="0" err="1" smtClean="0">
                <a:latin typeface="+mn-lt"/>
              </a:rPr>
              <a:t>workcell</a:t>
            </a:r>
            <a:r>
              <a:rPr lang="en-US" sz="2400" dirty="0" smtClean="0">
                <a:latin typeface="+mn-lt"/>
              </a:rPr>
              <a:t> – prevention of physical access and prevention of any release of energy </a:t>
            </a:r>
            <a:endParaRPr lang="en-US" sz="2400" dirty="0">
              <a:latin typeface="+mn-lt"/>
            </a:endParaRPr>
          </a:p>
        </p:txBody>
      </p:sp>
      <p:sp>
        <p:nvSpPr>
          <p:cNvPr id="293890" name="Rectangle 2"/>
          <p:cNvSpPr>
            <a:spLocks noGrp="1" noChangeArrowheads="1"/>
          </p:cNvSpPr>
          <p:nvPr>
            <p:ph type="title"/>
          </p:nvPr>
        </p:nvSpPr>
        <p:spPr>
          <a:xfrm>
            <a:off x="295561" y="692696"/>
            <a:ext cx="8229600" cy="1143000"/>
          </a:xfrm>
        </p:spPr>
        <p:txBody>
          <a:bodyPr/>
          <a:lstStyle/>
          <a:p>
            <a:pPr algn="l"/>
            <a:r>
              <a:rPr lang="en-US" dirty="0" smtClean="0"/>
              <a:t>Safety assurance at the level of hardware</a:t>
            </a:r>
            <a:endParaRPr lang="en-US" sz="2400" dirty="0">
              <a:solidFill>
                <a:schemeClr val="tx1"/>
              </a:solidFill>
            </a:endParaRPr>
          </a:p>
        </p:txBody>
      </p:sp>
      <p:pic>
        <p:nvPicPr>
          <p:cNvPr id="293892" name="Picture 4"/>
          <p:cNvPicPr>
            <a:picLocks noChangeAspect="1" noChangeArrowheads="1"/>
          </p:cNvPicPr>
          <p:nvPr/>
        </p:nvPicPr>
        <p:blipFill>
          <a:blip r:embed="rId3" cstate="print"/>
          <a:srcRect/>
          <a:stretch>
            <a:fillRect/>
          </a:stretch>
        </p:blipFill>
        <p:spPr bwMode="auto">
          <a:xfrm>
            <a:off x="939250" y="2996952"/>
            <a:ext cx="3505200" cy="2992382"/>
          </a:xfrm>
          <a:prstGeom prst="rect">
            <a:avLst/>
          </a:prstGeom>
          <a:ln>
            <a:noFill/>
          </a:ln>
          <a:effectLst>
            <a:outerShdw blurRad="190500" algn="tl" rotWithShape="0">
              <a:srgbClr val="000000">
                <a:alpha val="70000"/>
              </a:srgbClr>
            </a:outerShdw>
          </a:effectLst>
        </p:spPr>
      </p:pic>
      <p:pic>
        <p:nvPicPr>
          <p:cNvPr id="7" name="Picture 4"/>
          <p:cNvPicPr>
            <a:picLocks noChangeAspect="1" noChangeArrowheads="1"/>
          </p:cNvPicPr>
          <p:nvPr/>
        </p:nvPicPr>
        <p:blipFill>
          <a:blip r:embed="rId4" cstate="print"/>
          <a:srcRect/>
          <a:stretch>
            <a:fillRect/>
          </a:stretch>
        </p:blipFill>
        <p:spPr bwMode="auto">
          <a:xfrm>
            <a:off x="4596849" y="3008100"/>
            <a:ext cx="3961117" cy="2971800"/>
          </a:xfrm>
          <a:prstGeom prst="rect">
            <a:avLst/>
          </a:prstGeom>
          <a:ln>
            <a:noFill/>
          </a:ln>
          <a:effectLst>
            <a:outerShdw blurRad="190500" algn="tl" rotWithShape="0">
              <a:srgbClr val="000000">
                <a:alpha val="70000"/>
              </a:srgbClr>
            </a:outerShdw>
          </a:effectLst>
        </p:spPr>
      </p:pic>
      <p:sp>
        <p:nvSpPr>
          <p:cNvPr id="2" name="TextBox 1"/>
          <p:cNvSpPr txBox="1"/>
          <p:nvPr/>
        </p:nvSpPr>
        <p:spPr>
          <a:xfrm>
            <a:off x="886070" y="6024225"/>
            <a:ext cx="3510769" cy="369332"/>
          </a:xfrm>
          <a:prstGeom prst="rect">
            <a:avLst/>
          </a:prstGeom>
          <a:noFill/>
        </p:spPr>
        <p:txBody>
          <a:bodyPr wrap="none" rtlCol="0">
            <a:spAutoFit/>
          </a:bodyPr>
          <a:lstStyle/>
          <a:p>
            <a:r>
              <a:rPr lang="en-US" dirty="0" smtClean="0"/>
              <a:t>Barrier with interlocked access gate</a:t>
            </a:r>
            <a:endParaRPr lang="en-US" dirty="0"/>
          </a:p>
        </p:txBody>
      </p:sp>
      <p:sp>
        <p:nvSpPr>
          <p:cNvPr id="3" name="TextBox 2"/>
          <p:cNvSpPr txBox="1"/>
          <p:nvPr/>
        </p:nvSpPr>
        <p:spPr>
          <a:xfrm>
            <a:off x="4596849" y="6019240"/>
            <a:ext cx="2447914" cy="369332"/>
          </a:xfrm>
          <a:prstGeom prst="rect">
            <a:avLst/>
          </a:prstGeom>
          <a:noFill/>
        </p:spPr>
        <p:txBody>
          <a:bodyPr wrap="none" rtlCol="0">
            <a:spAutoFit/>
          </a:bodyPr>
          <a:lstStyle/>
          <a:p>
            <a:r>
              <a:rPr lang="en-US" dirty="0" smtClean="0"/>
              <a:t>Barrier with rotary table</a:t>
            </a:r>
            <a:endParaRPr lang="en-US" dirty="0"/>
          </a:p>
        </p:txBody>
      </p:sp>
    </p:spTree>
    <p:extLst>
      <p:ext uri="{BB962C8B-B14F-4D97-AF65-F5344CB8AC3E}">
        <p14:creationId xmlns:p14="http://schemas.microsoft.com/office/powerpoint/2010/main" val="29486908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3892"/>
                                        </p:tgtEl>
                                        <p:attrNameLst>
                                          <p:attrName>style.visibility</p:attrName>
                                        </p:attrNameLst>
                                      </p:cBhvr>
                                      <p:to>
                                        <p:strVal val="visible"/>
                                      </p:to>
                                    </p:set>
                                    <p:animEffect transition="in" filter="fade">
                                      <p:cBhvr>
                                        <p:cTn id="7" dur="2000"/>
                                        <p:tgtEl>
                                          <p:spTgt spid="29389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7" name="Rectangle 7"/>
          <p:cNvSpPr>
            <a:spLocks noGrp="1" noChangeArrowheads="1"/>
          </p:cNvSpPr>
          <p:nvPr>
            <p:ph idx="1"/>
          </p:nvPr>
        </p:nvSpPr>
        <p:spPr>
          <a:xfrm>
            <a:off x="785786" y="1643050"/>
            <a:ext cx="7746654" cy="4849234"/>
          </a:xfrm>
          <a:noFill/>
          <a:ln/>
        </p:spPr>
        <p:txBody>
          <a:bodyPr>
            <a:normAutofit/>
          </a:bodyPr>
          <a:lstStyle/>
          <a:p>
            <a:r>
              <a:rPr lang="en-US" sz="2400" dirty="0" smtClean="0">
                <a:solidFill>
                  <a:srgbClr val="FA961E"/>
                </a:solidFill>
                <a:latin typeface="+mn-lt"/>
              </a:rPr>
              <a:t>Level</a:t>
            </a:r>
            <a:r>
              <a:rPr lang="sl-SI" sz="2400" dirty="0" smtClean="0">
                <a:solidFill>
                  <a:srgbClr val="FA961E"/>
                </a:solidFill>
                <a:latin typeface="+mn-lt"/>
              </a:rPr>
              <a:t> </a:t>
            </a:r>
            <a:r>
              <a:rPr lang="sl-SI" sz="2400" dirty="0">
                <a:solidFill>
                  <a:srgbClr val="FA961E"/>
                </a:solidFill>
                <a:latin typeface="+mn-lt"/>
              </a:rPr>
              <a:t>2:</a:t>
            </a:r>
            <a:r>
              <a:rPr lang="sl-SI" sz="2400" dirty="0">
                <a:solidFill>
                  <a:srgbClr val="C00000"/>
                </a:solidFill>
                <a:latin typeface="+mn-lt"/>
              </a:rPr>
              <a:t> </a:t>
            </a:r>
            <a:r>
              <a:rPr lang="en-US" sz="2400" dirty="0" smtClean="0">
                <a:latin typeface="+mn-lt"/>
              </a:rPr>
              <a:t>Sensing of human presence within the </a:t>
            </a:r>
            <a:r>
              <a:rPr lang="en-US" sz="2400" dirty="0" err="1" smtClean="0">
                <a:latin typeface="+mn-lt"/>
              </a:rPr>
              <a:t>workcell</a:t>
            </a:r>
            <a:r>
              <a:rPr lang="en-US" sz="2400" dirty="0" smtClean="0">
                <a:latin typeface="+mn-lt"/>
              </a:rPr>
              <a:t/>
            </a:r>
            <a:br>
              <a:rPr lang="en-US" sz="2400" dirty="0" smtClean="0">
                <a:latin typeface="+mn-lt"/>
              </a:rPr>
            </a:br>
            <a:r>
              <a:rPr lang="en-US" sz="2400" dirty="0" smtClean="0">
                <a:latin typeface="+mn-lt"/>
              </a:rPr>
              <a:t>(optical and electronic sensors)</a:t>
            </a:r>
            <a:endParaRPr lang="sl-SI" sz="2400" dirty="0">
              <a:latin typeface="+mn-lt"/>
            </a:endParaRPr>
          </a:p>
        </p:txBody>
      </p:sp>
      <p:sp>
        <p:nvSpPr>
          <p:cNvPr id="6" name="Rectangle 2"/>
          <p:cNvSpPr>
            <a:spLocks noGrp="1" noChangeArrowheads="1"/>
          </p:cNvSpPr>
          <p:nvPr>
            <p:ph type="title"/>
          </p:nvPr>
        </p:nvSpPr>
        <p:spPr>
          <a:xfrm>
            <a:off x="323528" y="764704"/>
            <a:ext cx="8229600" cy="1143000"/>
          </a:xfrm>
        </p:spPr>
        <p:txBody>
          <a:bodyPr/>
          <a:lstStyle/>
          <a:p>
            <a:pPr algn="l"/>
            <a:r>
              <a:rPr lang="en-US" dirty="0" smtClean="0"/>
              <a:t>Safety assurance at the level of hardware</a:t>
            </a:r>
            <a:r>
              <a:rPr lang="sl-SI" sz="3600" dirty="0" smtClean="0"/>
              <a:t/>
            </a:r>
            <a:br>
              <a:rPr lang="sl-SI" sz="3600" dirty="0" smtClean="0"/>
            </a:br>
            <a:endParaRPr lang="en-US" sz="2400" dirty="0">
              <a:solidFill>
                <a:schemeClr val="tx1"/>
              </a:solidFill>
            </a:endParaRPr>
          </a:p>
        </p:txBody>
      </p:sp>
      <p:pic>
        <p:nvPicPr>
          <p:cNvPr id="11" name="Slika 10" descr="D:\Produkt-Info\Bilder_RS4\Szene3final.jpg"/>
          <p:cNvPicPr>
            <a:picLocks noChangeAspect="1"/>
          </p:cNvPicPr>
          <p:nvPr/>
        </p:nvPicPr>
        <p:blipFill>
          <a:blip r:embed="rId3" cstate="print"/>
          <a:srcRect t="5164" b="5615"/>
          <a:stretch>
            <a:fillRect/>
          </a:stretch>
        </p:blipFill>
        <p:spPr bwMode="auto">
          <a:xfrm>
            <a:off x="1873222" y="2564904"/>
            <a:ext cx="5867400" cy="371681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6187060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7" name="Rectangle 7"/>
          <p:cNvSpPr>
            <a:spLocks noGrp="1" noChangeArrowheads="1"/>
          </p:cNvSpPr>
          <p:nvPr>
            <p:ph idx="1"/>
          </p:nvPr>
        </p:nvSpPr>
        <p:spPr>
          <a:xfrm>
            <a:off x="816239" y="1500458"/>
            <a:ext cx="8178702" cy="4849234"/>
          </a:xfrm>
          <a:noFill/>
          <a:ln/>
        </p:spPr>
        <p:txBody>
          <a:bodyPr>
            <a:normAutofit/>
          </a:bodyPr>
          <a:lstStyle/>
          <a:p>
            <a:r>
              <a:rPr lang="en-US" sz="2400" dirty="0" smtClean="0">
                <a:solidFill>
                  <a:srgbClr val="FA961E"/>
                </a:solidFill>
                <a:latin typeface="+mn-lt"/>
              </a:rPr>
              <a:t>Level 3:</a:t>
            </a:r>
            <a:r>
              <a:rPr lang="en-US" sz="2400" dirty="0" smtClean="0">
                <a:latin typeface="+mn-lt"/>
              </a:rPr>
              <a:t> protection of human in immediate proximity to the robot arm (optical sensors, force sensor, collision detection) </a:t>
            </a:r>
          </a:p>
          <a:p>
            <a:pPr marL="0" indent="0">
              <a:buNone/>
            </a:pPr>
            <a:r>
              <a:rPr lang="en-US" sz="2400" dirty="0" smtClean="0">
                <a:latin typeface="+mn-lt"/>
              </a:rPr>
              <a:t>     - &gt; recognition of presence and switching to safe state</a:t>
            </a:r>
            <a:endParaRPr lang="en-US" sz="2400" dirty="0">
              <a:latin typeface="+mn-lt"/>
            </a:endParaRPr>
          </a:p>
        </p:txBody>
      </p:sp>
      <p:sp>
        <p:nvSpPr>
          <p:cNvPr id="59" name="Rectangle 2"/>
          <p:cNvSpPr>
            <a:spLocks noGrp="1" noChangeArrowheads="1"/>
          </p:cNvSpPr>
          <p:nvPr>
            <p:ph type="title"/>
          </p:nvPr>
        </p:nvSpPr>
        <p:spPr>
          <a:xfrm>
            <a:off x="323528" y="764704"/>
            <a:ext cx="8229600" cy="1143000"/>
          </a:xfrm>
        </p:spPr>
        <p:txBody>
          <a:bodyPr/>
          <a:lstStyle/>
          <a:p>
            <a:pPr algn="l"/>
            <a:r>
              <a:rPr lang="en-US" dirty="0" smtClean="0"/>
              <a:t>Safety assurance at the level of hardware</a:t>
            </a:r>
            <a:r>
              <a:rPr lang="sl-SI" sz="3600" dirty="0" smtClean="0"/>
              <a:t/>
            </a:r>
            <a:br>
              <a:rPr lang="sl-SI" sz="3600" dirty="0" smtClean="0"/>
            </a:br>
            <a:endParaRPr lang="en-US" sz="2400" dirty="0">
              <a:solidFill>
                <a:schemeClr val="tx1"/>
              </a:solidFill>
            </a:endParaRPr>
          </a:p>
        </p:txBody>
      </p:sp>
      <p:grpSp>
        <p:nvGrpSpPr>
          <p:cNvPr id="116" name="Skupina 115"/>
          <p:cNvGrpSpPr/>
          <p:nvPr/>
        </p:nvGrpSpPr>
        <p:grpSpPr>
          <a:xfrm>
            <a:off x="685800" y="3048000"/>
            <a:ext cx="3886199" cy="3208340"/>
            <a:chOff x="685800" y="3048000"/>
            <a:chExt cx="3886199" cy="3208340"/>
          </a:xfrm>
        </p:grpSpPr>
        <p:pic>
          <p:nvPicPr>
            <p:cNvPr id="62" name="Picture 58" descr="C:\Dokumente und Einstellungen\lasazubi\Desktop\pp\rs4-4_l.png"/>
            <p:cNvPicPr>
              <a:picLocks noChangeAspect="1" noChangeArrowheads="1"/>
            </p:cNvPicPr>
            <p:nvPr/>
          </p:nvPicPr>
          <p:blipFill>
            <a:blip r:embed="rId3" cstate="print"/>
            <a:srcRect/>
            <a:stretch>
              <a:fillRect/>
            </a:stretch>
          </p:blipFill>
          <p:spPr bwMode="auto">
            <a:xfrm>
              <a:off x="848399" y="3048000"/>
              <a:ext cx="837286" cy="1288423"/>
            </a:xfrm>
            <a:prstGeom prst="rect">
              <a:avLst/>
            </a:prstGeom>
            <a:noFill/>
          </p:spPr>
        </p:pic>
        <p:grpSp>
          <p:nvGrpSpPr>
            <p:cNvPr id="63" name="Group 3"/>
            <p:cNvGrpSpPr>
              <a:grpSpLocks/>
            </p:cNvGrpSpPr>
            <p:nvPr/>
          </p:nvGrpSpPr>
          <p:grpSpPr bwMode="auto">
            <a:xfrm>
              <a:off x="685800" y="3618976"/>
              <a:ext cx="3886199" cy="2637364"/>
              <a:chOff x="0" y="1313"/>
              <a:chExt cx="5760" cy="3007"/>
            </a:xfrm>
          </p:grpSpPr>
          <p:sp>
            <p:nvSpPr>
              <p:cNvPr id="88" name="Line 4"/>
              <p:cNvSpPr>
                <a:spLocks noChangeShapeType="1"/>
              </p:cNvSpPr>
              <p:nvPr/>
            </p:nvSpPr>
            <p:spPr bwMode="auto">
              <a:xfrm>
                <a:off x="1143" y="1800"/>
                <a:ext cx="4617" cy="115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9" name="Line 5"/>
              <p:cNvSpPr>
                <a:spLocks noChangeShapeType="1"/>
              </p:cNvSpPr>
              <p:nvPr/>
            </p:nvSpPr>
            <p:spPr bwMode="auto">
              <a:xfrm>
                <a:off x="1110" y="1826"/>
                <a:ext cx="4543" cy="211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0" name="Line 6"/>
              <p:cNvSpPr>
                <a:spLocks noChangeShapeType="1"/>
              </p:cNvSpPr>
              <p:nvPr/>
            </p:nvSpPr>
            <p:spPr bwMode="auto">
              <a:xfrm flipV="1">
                <a:off x="1164" y="1317"/>
                <a:ext cx="495" cy="34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1" name="Line 7"/>
              <p:cNvSpPr>
                <a:spLocks noChangeShapeType="1"/>
              </p:cNvSpPr>
              <p:nvPr/>
            </p:nvSpPr>
            <p:spPr bwMode="auto">
              <a:xfrm flipV="1">
                <a:off x="1200" y="1313"/>
                <a:ext cx="972" cy="38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2" name="Line 8"/>
              <p:cNvSpPr>
                <a:spLocks noChangeShapeType="1"/>
              </p:cNvSpPr>
              <p:nvPr/>
            </p:nvSpPr>
            <p:spPr bwMode="auto">
              <a:xfrm flipV="1">
                <a:off x="1219" y="1331"/>
                <a:ext cx="1661" cy="39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3" name="Line 9"/>
              <p:cNvSpPr>
                <a:spLocks noChangeShapeType="1"/>
              </p:cNvSpPr>
              <p:nvPr/>
            </p:nvSpPr>
            <p:spPr bwMode="auto">
              <a:xfrm flipV="1">
                <a:off x="1210" y="1465"/>
                <a:ext cx="2921" cy="28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4" name="Line 10"/>
              <p:cNvSpPr>
                <a:spLocks noChangeShapeType="1"/>
              </p:cNvSpPr>
              <p:nvPr/>
            </p:nvSpPr>
            <p:spPr bwMode="auto">
              <a:xfrm>
                <a:off x="1163" y="1764"/>
                <a:ext cx="3995" cy="7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5" name="Line 11"/>
              <p:cNvSpPr>
                <a:spLocks noChangeShapeType="1"/>
              </p:cNvSpPr>
              <p:nvPr/>
            </p:nvSpPr>
            <p:spPr bwMode="auto">
              <a:xfrm>
                <a:off x="1168" y="1778"/>
                <a:ext cx="4331" cy="47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6" name="Line 12"/>
              <p:cNvSpPr>
                <a:spLocks noChangeShapeType="1"/>
              </p:cNvSpPr>
              <p:nvPr/>
            </p:nvSpPr>
            <p:spPr bwMode="auto">
              <a:xfrm>
                <a:off x="1156" y="1790"/>
                <a:ext cx="4460" cy="81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7" name="Line 13"/>
              <p:cNvSpPr>
                <a:spLocks noChangeShapeType="1"/>
              </p:cNvSpPr>
              <p:nvPr/>
            </p:nvSpPr>
            <p:spPr bwMode="auto">
              <a:xfrm>
                <a:off x="1116" y="1816"/>
                <a:ext cx="3344" cy="134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8" name="Line 14"/>
              <p:cNvSpPr>
                <a:spLocks noChangeShapeType="1"/>
              </p:cNvSpPr>
              <p:nvPr/>
            </p:nvSpPr>
            <p:spPr bwMode="auto">
              <a:xfrm>
                <a:off x="1073" y="1813"/>
                <a:ext cx="4034" cy="235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9" name="Line 15"/>
              <p:cNvSpPr>
                <a:spLocks noChangeShapeType="1"/>
              </p:cNvSpPr>
              <p:nvPr/>
            </p:nvSpPr>
            <p:spPr bwMode="auto">
              <a:xfrm>
                <a:off x="1072" y="1826"/>
                <a:ext cx="3428" cy="249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0" name="Line 16"/>
              <p:cNvSpPr>
                <a:spLocks noChangeShapeType="1"/>
              </p:cNvSpPr>
              <p:nvPr/>
            </p:nvSpPr>
            <p:spPr bwMode="auto">
              <a:xfrm>
                <a:off x="1034" y="1831"/>
                <a:ext cx="2702" cy="248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1" name="Line 17"/>
              <p:cNvSpPr>
                <a:spLocks noChangeShapeType="1"/>
              </p:cNvSpPr>
              <p:nvPr/>
            </p:nvSpPr>
            <p:spPr bwMode="auto">
              <a:xfrm>
                <a:off x="996" y="1835"/>
                <a:ext cx="1988" cy="248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2" name="Line 18"/>
              <p:cNvSpPr>
                <a:spLocks noChangeShapeType="1"/>
              </p:cNvSpPr>
              <p:nvPr/>
            </p:nvSpPr>
            <p:spPr bwMode="auto">
              <a:xfrm>
                <a:off x="982" y="1841"/>
                <a:ext cx="1346" cy="247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3" name="Line 19"/>
              <p:cNvSpPr>
                <a:spLocks noChangeShapeType="1"/>
              </p:cNvSpPr>
              <p:nvPr/>
            </p:nvSpPr>
            <p:spPr bwMode="auto">
              <a:xfrm>
                <a:off x="967" y="1830"/>
                <a:ext cx="793" cy="2490"/>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4" name="Line 20"/>
              <p:cNvSpPr>
                <a:spLocks noChangeShapeType="1"/>
              </p:cNvSpPr>
              <p:nvPr/>
            </p:nvSpPr>
            <p:spPr bwMode="auto">
              <a:xfrm>
                <a:off x="1108" y="1797"/>
                <a:ext cx="3346" cy="1103"/>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5" name="Line 21"/>
              <p:cNvSpPr>
                <a:spLocks noChangeShapeType="1"/>
              </p:cNvSpPr>
              <p:nvPr/>
            </p:nvSpPr>
            <p:spPr bwMode="auto">
              <a:xfrm>
                <a:off x="935" y="1838"/>
                <a:ext cx="257" cy="248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6" name="Line 22"/>
              <p:cNvSpPr>
                <a:spLocks noChangeShapeType="1"/>
              </p:cNvSpPr>
              <p:nvPr/>
            </p:nvSpPr>
            <p:spPr bwMode="auto">
              <a:xfrm flipH="1">
                <a:off x="600" y="1846"/>
                <a:ext cx="327" cy="247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7" name="Line 23"/>
              <p:cNvSpPr>
                <a:spLocks noChangeShapeType="1"/>
              </p:cNvSpPr>
              <p:nvPr/>
            </p:nvSpPr>
            <p:spPr bwMode="auto">
              <a:xfrm flipH="1">
                <a:off x="0" y="1830"/>
                <a:ext cx="880" cy="2490"/>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8" name="Line 24"/>
              <p:cNvSpPr>
                <a:spLocks noChangeShapeType="1"/>
              </p:cNvSpPr>
              <p:nvPr/>
            </p:nvSpPr>
            <p:spPr bwMode="auto">
              <a:xfrm flipH="1">
                <a:off x="0" y="1822"/>
                <a:ext cx="792" cy="146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9" name="Line 25"/>
              <p:cNvSpPr>
                <a:spLocks noChangeShapeType="1"/>
              </p:cNvSpPr>
              <p:nvPr/>
            </p:nvSpPr>
            <p:spPr bwMode="auto">
              <a:xfrm flipH="1">
                <a:off x="0" y="1822"/>
                <a:ext cx="728" cy="87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0" name="Line 26"/>
              <p:cNvSpPr>
                <a:spLocks noChangeShapeType="1"/>
              </p:cNvSpPr>
              <p:nvPr/>
            </p:nvSpPr>
            <p:spPr bwMode="auto">
              <a:xfrm flipH="1">
                <a:off x="0" y="1814"/>
                <a:ext cx="656" cy="34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1" name="Line 27"/>
              <p:cNvSpPr>
                <a:spLocks noChangeShapeType="1"/>
              </p:cNvSpPr>
              <p:nvPr/>
            </p:nvSpPr>
            <p:spPr bwMode="auto">
              <a:xfrm flipH="1">
                <a:off x="0" y="1798"/>
                <a:ext cx="592" cy="16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2" name="Line 28"/>
              <p:cNvSpPr>
                <a:spLocks noChangeShapeType="1"/>
              </p:cNvSpPr>
              <p:nvPr/>
            </p:nvSpPr>
            <p:spPr bwMode="auto">
              <a:xfrm>
                <a:off x="1136" y="1784"/>
                <a:ext cx="3312" cy="1112"/>
              </a:xfrm>
              <a:prstGeom prst="line">
                <a:avLst/>
              </a:prstGeom>
              <a:noFill/>
              <a:ln w="101600">
                <a:solidFill>
                  <a:srgbClr val="FF3300">
                    <a:alpha val="50000"/>
                  </a:srgbClr>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3" name="Line 29"/>
              <p:cNvSpPr>
                <a:spLocks noChangeShapeType="1"/>
              </p:cNvSpPr>
              <p:nvPr/>
            </p:nvSpPr>
            <p:spPr bwMode="auto">
              <a:xfrm>
                <a:off x="1136" y="1800"/>
                <a:ext cx="3344" cy="1360"/>
              </a:xfrm>
              <a:prstGeom prst="line">
                <a:avLst/>
              </a:prstGeom>
              <a:noFill/>
              <a:ln w="101600">
                <a:solidFill>
                  <a:srgbClr val="FF3300">
                    <a:alpha val="50000"/>
                  </a:srgbClr>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nvGrpSpPr>
            <p:cNvPr id="64" name="Group 31"/>
            <p:cNvGrpSpPr>
              <a:grpSpLocks/>
            </p:cNvGrpSpPr>
            <p:nvPr/>
          </p:nvGrpSpPr>
          <p:grpSpPr bwMode="auto">
            <a:xfrm>
              <a:off x="685800" y="3811932"/>
              <a:ext cx="2857975" cy="1540144"/>
              <a:chOff x="0" y="1533"/>
              <a:chExt cx="4236" cy="1756"/>
            </a:xfrm>
          </p:grpSpPr>
          <p:sp>
            <p:nvSpPr>
              <p:cNvPr id="83" name="Freeform 32"/>
              <p:cNvSpPr>
                <a:spLocks/>
              </p:cNvSpPr>
              <p:nvPr/>
            </p:nvSpPr>
            <p:spPr bwMode="auto">
              <a:xfrm>
                <a:off x="5" y="1533"/>
                <a:ext cx="4222" cy="1740"/>
              </a:xfrm>
              <a:custGeom>
                <a:avLst/>
                <a:gdLst/>
                <a:ahLst/>
                <a:cxnLst>
                  <a:cxn ang="0">
                    <a:pos x="1162" y="125"/>
                  </a:cxn>
                  <a:cxn ang="0">
                    <a:pos x="1342" y="0"/>
                  </a:cxn>
                  <a:cxn ang="0">
                    <a:pos x="4222" y="616"/>
                  </a:cxn>
                  <a:cxn ang="0">
                    <a:pos x="2177" y="1740"/>
                  </a:cxn>
                  <a:cxn ang="0">
                    <a:pos x="0" y="725"/>
                  </a:cxn>
                  <a:cxn ang="0">
                    <a:pos x="0" y="425"/>
                  </a:cxn>
                  <a:cxn ang="0">
                    <a:pos x="579" y="272"/>
                  </a:cxn>
                  <a:cxn ang="0">
                    <a:pos x="655" y="283"/>
                  </a:cxn>
                  <a:cxn ang="0">
                    <a:pos x="715" y="294"/>
                  </a:cxn>
                  <a:cxn ang="0">
                    <a:pos x="786" y="294"/>
                  </a:cxn>
                  <a:cxn ang="0">
                    <a:pos x="879" y="294"/>
                  </a:cxn>
                  <a:cxn ang="0">
                    <a:pos x="955" y="294"/>
                  </a:cxn>
                  <a:cxn ang="0">
                    <a:pos x="1020" y="283"/>
                  </a:cxn>
                  <a:cxn ang="0">
                    <a:pos x="1070" y="267"/>
                  </a:cxn>
                  <a:cxn ang="0">
                    <a:pos x="1130" y="240"/>
                  </a:cxn>
                  <a:cxn ang="0">
                    <a:pos x="1179" y="191"/>
                  </a:cxn>
                  <a:cxn ang="0">
                    <a:pos x="1162" y="125"/>
                  </a:cxn>
                </a:cxnLst>
                <a:rect l="0" t="0" r="r" b="b"/>
                <a:pathLst>
                  <a:path w="4222" h="1740">
                    <a:moveTo>
                      <a:pt x="1162" y="125"/>
                    </a:moveTo>
                    <a:lnTo>
                      <a:pt x="1342" y="0"/>
                    </a:lnTo>
                    <a:lnTo>
                      <a:pt x="4222" y="616"/>
                    </a:lnTo>
                    <a:lnTo>
                      <a:pt x="2177" y="1740"/>
                    </a:lnTo>
                    <a:lnTo>
                      <a:pt x="0" y="725"/>
                    </a:lnTo>
                    <a:lnTo>
                      <a:pt x="0" y="425"/>
                    </a:lnTo>
                    <a:lnTo>
                      <a:pt x="579" y="272"/>
                    </a:lnTo>
                    <a:lnTo>
                      <a:pt x="655" y="283"/>
                    </a:lnTo>
                    <a:lnTo>
                      <a:pt x="715" y="294"/>
                    </a:lnTo>
                    <a:lnTo>
                      <a:pt x="786" y="294"/>
                    </a:lnTo>
                    <a:lnTo>
                      <a:pt x="879" y="294"/>
                    </a:lnTo>
                    <a:lnTo>
                      <a:pt x="955" y="294"/>
                    </a:lnTo>
                    <a:lnTo>
                      <a:pt x="1020" y="283"/>
                    </a:lnTo>
                    <a:lnTo>
                      <a:pt x="1070" y="267"/>
                    </a:lnTo>
                    <a:lnTo>
                      <a:pt x="1130" y="240"/>
                    </a:lnTo>
                    <a:lnTo>
                      <a:pt x="1179" y="191"/>
                    </a:lnTo>
                    <a:lnTo>
                      <a:pt x="1162" y="125"/>
                    </a:lnTo>
                    <a:close/>
                  </a:path>
                </a:pathLst>
              </a:custGeom>
              <a:solidFill>
                <a:srgbClr val="FF0000">
                  <a:alpha val="50000"/>
                </a:srgbClr>
              </a:solidFill>
              <a:ln w="952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nvGrpSpPr>
              <p:cNvPr id="84" name="Group 33"/>
              <p:cNvGrpSpPr>
                <a:grpSpLocks/>
              </p:cNvGrpSpPr>
              <p:nvPr/>
            </p:nvGrpSpPr>
            <p:grpSpPr bwMode="auto">
              <a:xfrm>
                <a:off x="0" y="1540"/>
                <a:ext cx="4236" cy="1749"/>
                <a:chOff x="0" y="1540"/>
                <a:chExt cx="4236" cy="1749"/>
              </a:xfrm>
            </p:grpSpPr>
            <p:sp>
              <p:nvSpPr>
                <p:cNvPr id="85" name="Line 34"/>
                <p:cNvSpPr>
                  <a:spLocks noChangeShapeType="1"/>
                </p:cNvSpPr>
                <p:nvPr/>
              </p:nvSpPr>
              <p:spPr bwMode="auto">
                <a:xfrm>
                  <a:off x="1337" y="1540"/>
                  <a:ext cx="2899" cy="613"/>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6" name="Line 35"/>
                <p:cNvSpPr>
                  <a:spLocks noChangeShapeType="1"/>
                </p:cNvSpPr>
                <p:nvPr/>
              </p:nvSpPr>
              <p:spPr bwMode="auto">
                <a:xfrm flipH="1">
                  <a:off x="2183" y="2153"/>
                  <a:ext cx="2031" cy="1121"/>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7" name="Line 36"/>
                <p:cNvSpPr>
                  <a:spLocks noChangeShapeType="1"/>
                </p:cNvSpPr>
                <p:nvPr/>
              </p:nvSpPr>
              <p:spPr bwMode="auto">
                <a:xfrm flipH="1" flipV="1">
                  <a:off x="0" y="2270"/>
                  <a:ext cx="2183" cy="1019"/>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sp>
          <p:nvSpPr>
            <p:cNvPr id="65" name="Oval 37"/>
            <p:cNvSpPr>
              <a:spLocks noChangeArrowheads="1"/>
            </p:cNvSpPr>
            <p:nvPr/>
          </p:nvSpPr>
          <p:spPr bwMode="auto">
            <a:xfrm>
              <a:off x="3697602" y="4562708"/>
              <a:ext cx="161925" cy="210498"/>
            </a:xfrm>
            <a:prstGeom prst="ellipse">
              <a:avLst/>
            </a:prstGeom>
            <a:solidFill>
              <a:srgbClr val="969696"/>
            </a:solidFill>
            <a:ln w="9525">
              <a:round/>
              <a:headEnd/>
              <a:tailEnd/>
            </a:ln>
            <a:effectLst/>
            <a:scene3d>
              <a:camera prst="legacyObliqueTopRight">
                <a:rot lat="16199998" lon="0" rev="0"/>
              </a:camera>
              <a:lightRig rig="legacyFlat3" dir="b"/>
            </a:scene3d>
            <a:sp3d extrusionH="1801800" prstMaterial="legacyMatte">
              <a:bevelT w="13500" h="13500" prst="angle"/>
              <a:bevelB w="13500" h="13500" prst="angle"/>
              <a:extrusionClr>
                <a:srgbClr val="969696"/>
              </a:extrusionClr>
            </a:sp3d>
          </p:spPr>
          <p:txBody>
            <a:bodyPr wrap="none" anchor="ctr">
              <a:flatTx/>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nvGrpSpPr>
            <p:cNvPr id="68" name="Group 41"/>
            <p:cNvGrpSpPr>
              <a:grpSpLocks/>
            </p:cNvGrpSpPr>
            <p:nvPr/>
          </p:nvGrpSpPr>
          <p:grpSpPr bwMode="auto">
            <a:xfrm>
              <a:off x="1608771" y="3664584"/>
              <a:ext cx="2963225" cy="2339158"/>
              <a:chOff x="1368" y="1365"/>
              <a:chExt cx="4392" cy="2667"/>
            </a:xfrm>
          </p:grpSpPr>
          <p:grpSp>
            <p:nvGrpSpPr>
              <p:cNvPr id="70" name="Group 42"/>
              <p:cNvGrpSpPr>
                <a:grpSpLocks/>
              </p:cNvGrpSpPr>
              <p:nvPr/>
            </p:nvGrpSpPr>
            <p:grpSpPr bwMode="auto">
              <a:xfrm>
                <a:off x="1368" y="1365"/>
                <a:ext cx="4392" cy="2667"/>
                <a:chOff x="1368" y="1365"/>
                <a:chExt cx="4392" cy="2667"/>
              </a:xfrm>
            </p:grpSpPr>
            <p:grpSp>
              <p:nvGrpSpPr>
                <p:cNvPr id="75" name="Group 43"/>
                <p:cNvGrpSpPr>
                  <a:grpSpLocks/>
                </p:cNvGrpSpPr>
                <p:nvPr/>
              </p:nvGrpSpPr>
              <p:grpSpPr bwMode="auto">
                <a:xfrm>
                  <a:off x="1368" y="1365"/>
                  <a:ext cx="4392" cy="2667"/>
                  <a:chOff x="1368" y="1365"/>
                  <a:chExt cx="4392" cy="2667"/>
                </a:xfrm>
              </p:grpSpPr>
              <p:sp>
                <p:nvSpPr>
                  <p:cNvPr id="77" name="Freeform 44"/>
                  <p:cNvSpPr>
                    <a:spLocks/>
                  </p:cNvSpPr>
                  <p:nvPr/>
                </p:nvSpPr>
                <p:spPr bwMode="auto">
                  <a:xfrm>
                    <a:off x="1368" y="1368"/>
                    <a:ext cx="4380" cy="2646"/>
                  </a:xfrm>
                  <a:custGeom>
                    <a:avLst/>
                    <a:gdLst/>
                    <a:ahLst/>
                    <a:cxnLst>
                      <a:cxn ang="0">
                        <a:pos x="822" y="1914"/>
                      </a:cxn>
                      <a:cxn ang="0">
                        <a:pos x="2874" y="780"/>
                      </a:cxn>
                      <a:cxn ang="0">
                        <a:pos x="0" y="156"/>
                      </a:cxn>
                      <a:cxn ang="0">
                        <a:pos x="216" y="0"/>
                      </a:cxn>
                      <a:cxn ang="0">
                        <a:pos x="540" y="0"/>
                      </a:cxn>
                      <a:cxn ang="0">
                        <a:pos x="1062" y="0"/>
                      </a:cxn>
                      <a:cxn ang="0">
                        <a:pos x="1434" y="0"/>
                      </a:cxn>
                      <a:cxn ang="0">
                        <a:pos x="1968" y="24"/>
                      </a:cxn>
                      <a:cxn ang="0">
                        <a:pos x="2292" y="42"/>
                      </a:cxn>
                      <a:cxn ang="0">
                        <a:pos x="2664" y="84"/>
                      </a:cxn>
                      <a:cxn ang="0">
                        <a:pos x="3054" y="132"/>
                      </a:cxn>
                      <a:cxn ang="0">
                        <a:pos x="3306" y="174"/>
                      </a:cxn>
                      <a:cxn ang="0">
                        <a:pos x="3636" y="234"/>
                      </a:cxn>
                      <a:cxn ang="0">
                        <a:pos x="3780" y="276"/>
                      </a:cxn>
                      <a:cxn ang="0">
                        <a:pos x="3912" y="324"/>
                      </a:cxn>
                      <a:cxn ang="0">
                        <a:pos x="3990" y="354"/>
                      </a:cxn>
                      <a:cxn ang="0">
                        <a:pos x="4056" y="414"/>
                      </a:cxn>
                      <a:cxn ang="0">
                        <a:pos x="4116" y="480"/>
                      </a:cxn>
                      <a:cxn ang="0">
                        <a:pos x="4134" y="552"/>
                      </a:cxn>
                      <a:cxn ang="0">
                        <a:pos x="4122" y="642"/>
                      </a:cxn>
                      <a:cxn ang="0">
                        <a:pos x="4080" y="732"/>
                      </a:cxn>
                      <a:cxn ang="0">
                        <a:pos x="4002" y="828"/>
                      </a:cxn>
                      <a:cxn ang="0">
                        <a:pos x="3840" y="978"/>
                      </a:cxn>
                      <a:cxn ang="0">
                        <a:pos x="4380" y="1110"/>
                      </a:cxn>
                      <a:cxn ang="0">
                        <a:pos x="2406" y="2646"/>
                      </a:cxn>
                      <a:cxn ang="0">
                        <a:pos x="822" y="1914"/>
                      </a:cxn>
                    </a:cxnLst>
                    <a:rect l="0" t="0" r="r" b="b"/>
                    <a:pathLst>
                      <a:path w="4380" h="2646">
                        <a:moveTo>
                          <a:pt x="822" y="1914"/>
                        </a:moveTo>
                        <a:lnTo>
                          <a:pt x="2874" y="780"/>
                        </a:lnTo>
                        <a:lnTo>
                          <a:pt x="0" y="156"/>
                        </a:lnTo>
                        <a:lnTo>
                          <a:pt x="216" y="0"/>
                        </a:lnTo>
                        <a:lnTo>
                          <a:pt x="540" y="0"/>
                        </a:lnTo>
                        <a:lnTo>
                          <a:pt x="1062" y="0"/>
                        </a:lnTo>
                        <a:lnTo>
                          <a:pt x="1434" y="0"/>
                        </a:lnTo>
                        <a:lnTo>
                          <a:pt x="1968" y="24"/>
                        </a:lnTo>
                        <a:lnTo>
                          <a:pt x="2292" y="42"/>
                        </a:lnTo>
                        <a:lnTo>
                          <a:pt x="2664" y="84"/>
                        </a:lnTo>
                        <a:lnTo>
                          <a:pt x="3054" y="132"/>
                        </a:lnTo>
                        <a:lnTo>
                          <a:pt x="3306" y="174"/>
                        </a:lnTo>
                        <a:lnTo>
                          <a:pt x="3636" y="234"/>
                        </a:lnTo>
                        <a:lnTo>
                          <a:pt x="3780" y="276"/>
                        </a:lnTo>
                        <a:lnTo>
                          <a:pt x="3912" y="324"/>
                        </a:lnTo>
                        <a:lnTo>
                          <a:pt x="3990" y="354"/>
                        </a:lnTo>
                        <a:lnTo>
                          <a:pt x="4056" y="414"/>
                        </a:lnTo>
                        <a:lnTo>
                          <a:pt x="4116" y="480"/>
                        </a:lnTo>
                        <a:lnTo>
                          <a:pt x="4134" y="552"/>
                        </a:lnTo>
                        <a:lnTo>
                          <a:pt x="4122" y="642"/>
                        </a:lnTo>
                        <a:lnTo>
                          <a:pt x="4080" y="732"/>
                        </a:lnTo>
                        <a:lnTo>
                          <a:pt x="4002" y="828"/>
                        </a:lnTo>
                        <a:lnTo>
                          <a:pt x="3840" y="978"/>
                        </a:lnTo>
                        <a:lnTo>
                          <a:pt x="4380" y="1110"/>
                        </a:lnTo>
                        <a:lnTo>
                          <a:pt x="2406" y="2646"/>
                        </a:lnTo>
                        <a:lnTo>
                          <a:pt x="822" y="1914"/>
                        </a:lnTo>
                        <a:close/>
                      </a:path>
                    </a:pathLst>
                  </a:custGeom>
                  <a:solidFill>
                    <a:srgbClr val="66FF33">
                      <a:alpha val="50000"/>
                    </a:srgbClr>
                  </a:solidFill>
                  <a:ln w="9525">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nvGrpSpPr>
                  <p:cNvPr id="78" name="Group 45"/>
                  <p:cNvGrpSpPr>
                    <a:grpSpLocks/>
                  </p:cNvGrpSpPr>
                  <p:nvPr/>
                </p:nvGrpSpPr>
                <p:grpSpPr bwMode="auto">
                  <a:xfrm>
                    <a:off x="1572" y="1365"/>
                    <a:ext cx="4188" cy="2667"/>
                    <a:chOff x="1572" y="1365"/>
                    <a:chExt cx="4188" cy="2667"/>
                  </a:xfrm>
                </p:grpSpPr>
                <p:sp>
                  <p:nvSpPr>
                    <p:cNvPr id="79" name="Line 46"/>
                    <p:cNvSpPr>
                      <a:spLocks noChangeShapeType="1"/>
                    </p:cNvSpPr>
                    <p:nvPr/>
                  </p:nvSpPr>
                  <p:spPr bwMode="auto">
                    <a:xfrm flipH="1" flipV="1">
                      <a:off x="2184" y="3282"/>
                      <a:ext cx="1620" cy="750"/>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0" name="Line 47"/>
                    <p:cNvSpPr>
                      <a:spLocks noChangeShapeType="1"/>
                    </p:cNvSpPr>
                    <p:nvPr/>
                  </p:nvSpPr>
                  <p:spPr bwMode="auto">
                    <a:xfrm>
                      <a:off x="5190" y="2352"/>
                      <a:ext cx="570" cy="126"/>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1" name="Line 48"/>
                    <p:cNvSpPr>
                      <a:spLocks noChangeShapeType="1"/>
                    </p:cNvSpPr>
                    <p:nvPr/>
                  </p:nvSpPr>
                  <p:spPr bwMode="auto">
                    <a:xfrm flipV="1">
                      <a:off x="3804" y="2478"/>
                      <a:ext cx="1956" cy="1548"/>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2" name="Freeform 49"/>
                    <p:cNvSpPr>
                      <a:spLocks/>
                    </p:cNvSpPr>
                    <p:nvPr/>
                  </p:nvSpPr>
                  <p:spPr bwMode="auto">
                    <a:xfrm>
                      <a:off x="1572" y="1365"/>
                      <a:ext cx="3932" cy="987"/>
                    </a:xfrm>
                    <a:custGeom>
                      <a:avLst/>
                      <a:gdLst/>
                      <a:ahLst/>
                      <a:cxnLst>
                        <a:cxn ang="0">
                          <a:pos x="0" y="9"/>
                        </a:cxn>
                        <a:cxn ang="0">
                          <a:pos x="816" y="3"/>
                        </a:cxn>
                        <a:cxn ang="0">
                          <a:pos x="1704" y="27"/>
                        </a:cxn>
                        <a:cxn ang="0">
                          <a:pos x="2712" y="123"/>
                        </a:cxn>
                        <a:cxn ang="0">
                          <a:pos x="3240" y="201"/>
                        </a:cxn>
                        <a:cxn ang="0">
                          <a:pos x="3666" y="309"/>
                        </a:cxn>
                        <a:cxn ang="0">
                          <a:pos x="3834" y="405"/>
                        </a:cxn>
                        <a:cxn ang="0">
                          <a:pos x="3918" y="507"/>
                        </a:cxn>
                        <a:cxn ang="0">
                          <a:pos x="3918" y="609"/>
                        </a:cxn>
                        <a:cxn ang="0">
                          <a:pos x="3894" y="705"/>
                        </a:cxn>
                        <a:cxn ang="0">
                          <a:pos x="3852" y="765"/>
                        </a:cxn>
                        <a:cxn ang="0">
                          <a:pos x="3630" y="987"/>
                        </a:cxn>
                      </a:cxnLst>
                      <a:rect l="0" t="0" r="r" b="b"/>
                      <a:pathLst>
                        <a:path w="3932" h="987">
                          <a:moveTo>
                            <a:pt x="0" y="9"/>
                          </a:moveTo>
                          <a:cubicBezTo>
                            <a:pt x="266" y="4"/>
                            <a:pt x="532" y="0"/>
                            <a:pt x="816" y="3"/>
                          </a:cubicBezTo>
                          <a:cubicBezTo>
                            <a:pt x="1100" y="6"/>
                            <a:pt x="1388" y="7"/>
                            <a:pt x="1704" y="27"/>
                          </a:cubicBezTo>
                          <a:cubicBezTo>
                            <a:pt x="2020" y="47"/>
                            <a:pt x="2456" y="94"/>
                            <a:pt x="2712" y="123"/>
                          </a:cubicBezTo>
                          <a:cubicBezTo>
                            <a:pt x="2968" y="152"/>
                            <a:pt x="3081" y="170"/>
                            <a:pt x="3240" y="201"/>
                          </a:cubicBezTo>
                          <a:cubicBezTo>
                            <a:pt x="3399" y="232"/>
                            <a:pt x="3567" y="275"/>
                            <a:pt x="3666" y="309"/>
                          </a:cubicBezTo>
                          <a:cubicBezTo>
                            <a:pt x="3765" y="343"/>
                            <a:pt x="3792" y="372"/>
                            <a:pt x="3834" y="405"/>
                          </a:cubicBezTo>
                          <a:cubicBezTo>
                            <a:pt x="3876" y="438"/>
                            <a:pt x="3904" y="473"/>
                            <a:pt x="3918" y="507"/>
                          </a:cubicBezTo>
                          <a:cubicBezTo>
                            <a:pt x="3932" y="541"/>
                            <a:pt x="3922" y="576"/>
                            <a:pt x="3918" y="609"/>
                          </a:cubicBezTo>
                          <a:cubicBezTo>
                            <a:pt x="3914" y="642"/>
                            <a:pt x="3905" y="679"/>
                            <a:pt x="3894" y="705"/>
                          </a:cubicBezTo>
                          <a:cubicBezTo>
                            <a:pt x="3883" y="731"/>
                            <a:pt x="3896" y="718"/>
                            <a:pt x="3852" y="765"/>
                          </a:cubicBezTo>
                          <a:cubicBezTo>
                            <a:pt x="3808" y="812"/>
                            <a:pt x="3719" y="899"/>
                            <a:pt x="3630" y="987"/>
                          </a:cubicBezTo>
                        </a:path>
                      </a:pathLst>
                    </a:custGeom>
                    <a:noFill/>
                    <a:ln w="57150" cmpd="sng">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sp>
              <p:nvSpPr>
                <p:cNvPr id="76" name="Freeform 50"/>
                <p:cNvSpPr>
                  <a:spLocks/>
                </p:cNvSpPr>
                <p:nvPr/>
              </p:nvSpPr>
              <p:spPr bwMode="auto">
                <a:xfrm>
                  <a:off x="4422" y="3222"/>
                  <a:ext cx="360" cy="312"/>
                </a:xfrm>
                <a:custGeom>
                  <a:avLst/>
                  <a:gdLst/>
                  <a:ahLst/>
                  <a:cxnLst>
                    <a:cxn ang="0">
                      <a:pos x="30" y="0"/>
                    </a:cxn>
                    <a:cxn ang="0">
                      <a:pos x="60" y="24"/>
                    </a:cxn>
                    <a:cxn ang="0">
                      <a:pos x="126" y="54"/>
                    </a:cxn>
                    <a:cxn ang="0">
                      <a:pos x="180" y="60"/>
                    </a:cxn>
                    <a:cxn ang="0">
                      <a:pos x="234" y="42"/>
                    </a:cxn>
                    <a:cxn ang="0">
                      <a:pos x="276" y="24"/>
                    </a:cxn>
                    <a:cxn ang="0">
                      <a:pos x="360" y="30"/>
                    </a:cxn>
                    <a:cxn ang="0">
                      <a:pos x="0" y="312"/>
                    </a:cxn>
                    <a:cxn ang="0">
                      <a:pos x="30" y="0"/>
                    </a:cxn>
                  </a:cxnLst>
                  <a:rect l="0" t="0" r="r" b="b"/>
                  <a:pathLst>
                    <a:path w="360" h="312">
                      <a:moveTo>
                        <a:pt x="30" y="0"/>
                      </a:moveTo>
                      <a:lnTo>
                        <a:pt x="60" y="24"/>
                      </a:lnTo>
                      <a:lnTo>
                        <a:pt x="126" y="54"/>
                      </a:lnTo>
                      <a:lnTo>
                        <a:pt x="180" y="60"/>
                      </a:lnTo>
                      <a:lnTo>
                        <a:pt x="234" y="42"/>
                      </a:lnTo>
                      <a:lnTo>
                        <a:pt x="276" y="24"/>
                      </a:lnTo>
                      <a:lnTo>
                        <a:pt x="360" y="30"/>
                      </a:lnTo>
                      <a:lnTo>
                        <a:pt x="0" y="312"/>
                      </a:lnTo>
                      <a:lnTo>
                        <a:pt x="30" y="0"/>
                      </a:lnTo>
                      <a:close/>
                    </a:path>
                  </a:pathLst>
                </a:custGeom>
                <a:solidFill>
                  <a:srgbClr val="66FF33">
                    <a:alpha val="50000"/>
                  </a:srgbClr>
                </a:solidFill>
                <a:ln w="9525">
                  <a:no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nvGrpSpPr>
              <p:cNvPr id="71" name="Group 51"/>
              <p:cNvGrpSpPr>
                <a:grpSpLocks/>
              </p:cNvGrpSpPr>
              <p:nvPr/>
            </p:nvGrpSpPr>
            <p:grpSpPr bwMode="auto">
              <a:xfrm>
                <a:off x="4402" y="2301"/>
                <a:ext cx="432" cy="1261"/>
                <a:chOff x="4401" y="2297"/>
                <a:chExt cx="432" cy="1261"/>
              </a:xfrm>
            </p:grpSpPr>
            <p:sp>
              <p:nvSpPr>
                <p:cNvPr id="72" name="Oval 52"/>
                <p:cNvSpPr>
                  <a:spLocks noChangeArrowheads="1"/>
                </p:cNvSpPr>
                <p:nvPr/>
              </p:nvSpPr>
              <p:spPr bwMode="auto">
                <a:xfrm>
                  <a:off x="4464" y="2297"/>
                  <a:ext cx="240" cy="240"/>
                </a:xfrm>
                <a:prstGeom prst="ellipse">
                  <a:avLst/>
                </a:prstGeom>
                <a:solidFill>
                  <a:srgbClr val="969696"/>
                </a:solidFill>
                <a:ln w="9525">
                  <a:round/>
                  <a:headEnd/>
                  <a:tailEnd/>
                </a:ln>
                <a:effectLst/>
                <a:scene3d>
                  <a:camera prst="legacyObliqueTopRight">
                    <a:rot lat="16199998" lon="0" rev="0"/>
                  </a:camera>
                  <a:lightRig rig="legacyFlat3" dir="b"/>
                </a:scene3d>
                <a:sp3d extrusionH="1801800" prstMaterial="legacyMatte">
                  <a:bevelT w="13500" h="13500" prst="angle"/>
                  <a:bevelB w="13500" h="13500" prst="angle"/>
                  <a:extrusionClr>
                    <a:srgbClr val="969696"/>
                  </a:extrusionClr>
                </a:sp3d>
              </p:spPr>
              <p:txBody>
                <a:bodyPr wrap="none" anchor="ctr">
                  <a:flatTx/>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73" name="Freeform 53"/>
                <p:cNvSpPr>
                  <a:spLocks/>
                </p:cNvSpPr>
                <p:nvPr/>
              </p:nvSpPr>
              <p:spPr bwMode="auto">
                <a:xfrm>
                  <a:off x="4425" y="3210"/>
                  <a:ext cx="360" cy="312"/>
                </a:xfrm>
                <a:custGeom>
                  <a:avLst/>
                  <a:gdLst/>
                  <a:ahLst/>
                  <a:cxnLst>
                    <a:cxn ang="0">
                      <a:pos x="30" y="0"/>
                    </a:cxn>
                    <a:cxn ang="0">
                      <a:pos x="60" y="24"/>
                    </a:cxn>
                    <a:cxn ang="0">
                      <a:pos x="126" y="54"/>
                    </a:cxn>
                    <a:cxn ang="0">
                      <a:pos x="180" y="60"/>
                    </a:cxn>
                    <a:cxn ang="0">
                      <a:pos x="234" y="42"/>
                    </a:cxn>
                    <a:cxn ang="0">
                      <a:pos x="276" y="24"/>
                    </a:cxn>
                    <a:cxn ang="0">
                      <a:pos x="360" y="30"/>
                    </a:cxn>
                    <a:cxn ang="0">
                      <a:pos x="0" y="312"/>
                    </a:cxn>
                    <a:cxn ang="0">
                      <a:pos x="30" y="0"/>
                    </a:cxn>
                  </a:cxnLst>
                  <a:rect l="0" t="0" r="r" b="b"/>
                  <a:pathLst>
                    <a:path w="360" h="312">
                      <a:moveTo>
                        <a:pt x="30" y="0"/>
                      </a:moveTo>
                      <a:lnTo>
                        <a:pt x="60" y="24"/>
                      </a:lnTo>
                      <a:lnTo>
                        <a:pt x="126" y="54"/>
                      </a:lnTo>
                      <a:lnTo>
                        <a:pt x="180" y="60"/>
                      </a:lnTo>
                      <a:lnTo>
                        <a:pt x="234" y="42"/>
                      </a:lnTo>
                      <a:lnTo>
                        <a:pt x="276" y="24"/>
                      </a:lnTo>
                      <a:lnTo>
                        <a:pt x="360" y="30"/>
                      </a:lnTo>
                      <a:lnTo>
                        <a:pt x="0" y="312"/>
                      </a:lnTo>
                      <a:lnTo>
                        <a:pt x="30" y="0"/>
                      </a:lnTo>
                      <a:close/>
                    </a:path>
                  </a:pathLst>
                </a:custGeom>
                <a:solidFill>
                  <a:srgbClr val="66FF33">
                    <a:alpha val="50000"/>
                  </a:srgbClr>
                </a:solidFill>
                <a:ln w="9525">
                  <a:no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74" name="Line 54"/>
                <p:cNvSpPr>
                  <a:spLocks noChangeShapeType="1"/>
                </p:cNvSpPr>
                <p:nvPr/>
              </p:nvSpPr>
              <p:spPr bwMode="auto">
                <a:xfrm flipV="1">
                  <a:off x="4401" y="3207"/>
                  <a:ext cx="432" cy="351"/>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grpSp>
      <p:pic>
        <p:nvPicPr>
          <p:cNvPr id="115" name="Slika 114" descr="D:\Produkt-Info\Bilder_RS4\Szene2final.jpg"/>
          <p:cNvPicPr>
            <a:picLocks noChangeAspect="1"/>
          </p:cNvPicPr>
          <p:nvPr/>
        </p:nvPicPr>
        <p:blipFill>
          <a:blip r:embed="rId4" cstate="print"/>
          <a:srcRect t="5118" b="7774"/>
          <a:stretch>
            <a:fillRect/>
          </a:stretch>
        </p:blipFill>
        <p:spPr bwMode="auto">
          <a:xfrm>
            <a:off x="4724400" y="3200400"/>
            <a:ext cx="4038600" cy="31242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2142125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4166179" y="2425705"/>
            <a:ext cx="4977821" cy="3733800"/>
          </a:xfrm>
          <a:prstGeom prst="rect">
            <a:avLst/>
          </a:prstGeom>
          <a:ln>
            <a:noFill/>
          </a:ln>
          <a:effectLst>
            <a:outerShdw blurRad="190500" algn="tl" rotWithShape="0">
              <a:srgbClr val="000000">
                <a:alpha val="70000"/>
              </a:srgbClr>
            </a:outerShdw>
          </a:effectLst>
        </p:spPr>
      </p:pic>
      <p:sp>
        <p:nvSpPr>
          <p:cNvPr id="81923" name="Text Box 3"/>
          <p:cNvSpPr txBox="1">
            <a:spLocks noChangeArrowheads="1"/>
          </p:cNvSpPr>
          <p:nvPr/>
        </p:nvSpPr>
        <p:spPr bwMode="auto">
          <a:xfrm>
            <a:off x="5943600" y="4724400"/>
            <a:ext cx="1562031" cy="307777"/>
          </a:xfrm>
          <a:prstGeom prst="rect">
            <a:avLst/>
          </a:prstGeom>
          <a:noFill/>
          <a:ln w="9525">
            <a:noFill/>
            <a:miter lim="800000"/>
            <a:headEnd/>
            <a:tailEnd/>
          </a:ln>
        </p:spPr>
        <p:txBody>
          <a:bodyPr wrap="none">
            <a:spAutoFit/>
          </a:bodyPr>
          <a:lstStyle/>
          <a:p>
            <a:pPr algn="l"/>
            <a:r>
              <a:rPr lang="en-US" sz="1400" b="1" dirty="0" smtClean="0">
                <a:solidFill>
                  <a:srgbClr val="FF0000"/>
                </a:solidFill>
              </a:rPr>
              <a:t>Stop motion range</a:t>
            </a:r>
            <a:endParaRPr lang="de-DE" sz="1400" b="1" dirty="0">
              <a:solidFill>
                <a:srgbClr val="FF0000"/>
              </a:solidFill>
            </a:endParaRPr>
          </a:p>
        </p:txBody>
      </p:sp>
      <p:sp>
        <p:nvSpPr>
          <p:cNvPr id="81924" name="Text Box 4"/>
          <p:cNvSpPr txBox="1">
            <a:spLocks noChangeArrowheads="1"/>
          </p:cNvSpPr>
          <p:nvPr/>
        </p:nvSpPr>
        <p:spPr bwMode="auto">
          <a:xfrm>
            <a:off x="4800600" y="4114800"/>
            <a:ext cx="1273554" cy="307777"/>
          </a:xfrm>
          <a:prstGeom prst="rect">
            <a:avLst/>
          </a:prstGeom>
          <a:noFill/>
          <a:ln w="9525">
            <a:noFill/>
            <a:miter lim="800000"/>
            <a:headEnd/>
            <a:tailEnd/>
          </a:ln>
        </p:spPr>
        <p:txBody>
          <a:bodyPr wrap="none">
            <a:spAutoFit/>
          </a:bodyPr>
          <a:lstStyle/>
          <a:p>
            <a:pPr algn="l"/>
            <a:r>
              <a:rPr lang="de-DE" sz="1400" b="1" dirty="0" smtClean="0">
                <a:solidFill>
                  <a:srgbClr val="00CC00"/>
                </a:solidFill>
              </a:rPr>
              <a:t>Warning range</a:t>
            </a:r>
            <a:endParaRPr lang="de-DE" sz="1400" b="1" dirty="0">
              <a:solidFill>
                <a:srgbClr val="00CC00"/>
              </a:solidFill>
            </a:endParaRPr>
          </a:p>
        </p:txBody>
      </p:sp>
      <p:sp>
        <p:nvSpPr>
          <p:cNvPr id="81925" name="Text Box 5"/>
          <p:cNvSpPr txBox="1">
            <a:spLocks noChangeArrowheads="1"/>
          </p:cNvSpPr>
          <p:nvPr/>
        </p:nvSpPr>
        <p:spPr bwMode="auto">
          <a:xfrm>
            <a:off x="6051397" y="3413237"/>
            <a:ext cx="1689950" cy="523220"/>
          </a:xfrm>
          <a:prstGeom prst="rect">
            <a:avLst/>
          </a:prstGeom>
          <a:solidFill>
            <a:schemeClr val="accent1"/>
          </a:solidFill>
          <a:ln w="9525">
            <a:noFill/>
            <a:miter lim="800000"/>
            <a:headEnd/>
            <a:tailEnd/>
          </a:ln>
        </p:spPr>
        <p:txBody>
          <a:bodyPr wrap="none">
            <a:spAutoFit/>
          </a:bodyPr>
          <a:lstStyle/>
          <a:p>
            <a:pPr algn="l"/>
            <a:r>
              <a:rPr lang="sl-SI" sz="1400" b="1" dirty="0" smtClean="0">
                <a:solidFill>
                  <a:srgbClr val="FFFF00"/>
                </a:solidFill>
              </a:rPr>
              <a:t>Me</a:t>
            </a:r>
            <a:r>
              <a:rPr lang="en-US" sz="1400" b="1" dirty="0" err="1" smtClean="0">
                <a:solidFill>
                  <a:srgbClr val="FFFF00"/>
                </a:solidFill>
              </a:rPr>
              <a:t>asurement</a:t>
            </a:r>
            <a:r>
              <a:rPr lang="en-US" sz="1400" b="1" dirty="0" smtClean="0">
                <a:solidFill>
                  <a:srgbClr val="FFFF00"/>
                </a:solidFill>
              </a:rPr>
              <a:t> range</a:t>
            </a:r>
            <a:endParaRPr lang="sl-SI" sz="1400" b="1" dirty="0" smtClean="0">
              <a:solidFill>
                <a:srgbClr val="FFFF00"/>
              </a:solidFill>
            </a:endParaRPr>
          </a:p>
          <a:p>
            <a:pPr algn="l"/>
            <a:r>
              <a:rPr lang="en-US" sz="1400" b="1" dirty="0" smtClean="0">
                <a:solidFill>
                  <a:srgbClr val="FFFF00"/>
                </a:solidFill>
              </a:rPr>
              <a:t>angle and distance</a:t>
            </a:r>
            <a:endParaRPr lang="en-GB" sz="1400" b="1" dirty="0">
              <a:solidFill>
                <a:srgbClr val="FFFF00"/>
              </a:solidFill>
            </a:endParaRPr>
          </a:p>
        </p:txBody>
      </p:sp>
      <p:sp>
        <p:nvSpPr>
          <p:cNvPr id="34822" name="Text Box 6"/>
          <p:cNvSpPr txBox="1">
            <a:spLocks noChangeArrowheads="1"/>
          </p:cNvSpPr>
          <p:nvPr/>
        </p:nvSpPr>
        <p:spPr bwMode="auto">
          <a:xfrm>
            <a:off x="6476185" y="5648142"/>
            <a:ext cx="532285" cy="216729"/>
          </a:xfrm>
          <a:prstGeom prst="rect">
            <a:avLst/>
          </a:prstGeom>
          <a:noFill/>
          <a:ln w="9525">
            <a:noFill/>
            <a:miter lim="800000"/>
            <a:headEnd/>
            <a:tailEnd/>
          </a:ln>
        </p:spPr>
        <p:txBody>
          <a:bodyPr wrap="none">
            <a:spAutoFit/>
          </a:bodyPr>
          <a:lstStyle/>
          <a:p>
            <a:pPr algn="l"/>
            <a:r>
              <a:rPr lang="de-DE" sz="2000" b="1"/>
              <a:t>RS4- 4</a:t>
            </a:r>
          </a:p>
        </p:txBody>
      </p:sp>
      <p:sp>
        <p:nvSpPr>
          <p:cNvPr id="2" name="Title 1"/>
          <p:cNvSpPr>
            <a:spLocks noGrp="1"/>
          </p:cNvSpPr>
          <p:nvPr>
            <p:ph type="title"/>
          </p:nvPr>
        </p:nvSpPr>
        <p:spPr>
          <a:xfrm>
            <a:off x="309601" y="764704"/>
            <a:ext cx="8229600" cy="1143000"/>
          </a:xfrm>
        </p:spPr>
        <p:txBody>
          <a:bodyPr/>
          <a:lstStyle/>
          <a:p>
            <a:r>
              <a:rPr lang="en-US" dirty="0" smtClean="0"/>
              <a:t>Optical sensors with programmable </a:t>
            </a:r>
            <a:br>
              <a:rPr lang="en-US" dirty="0" smtClean="0"/>
            </a:br>
            <a:r>
              <a:rPr lang="en-US" dirty="0" smtClean="0"/>
              <a:t>areas of action</a:t>
            </a:r>
            <a:endParaRPr lang="en-US" dirty="0"/>
          </a:p>
        </p:txBody>
      </p:sp>
      <p:grpSp>
        <p:nvGrpSpPr>
          <p:cNvPr id="63" name="Skupina 115"/>
          <p:cNvGrpSpPr/>
          <p:nvPr/>
        </p:nvGrpSpPr>
        <p:grpSpPr>
          <a:xfrm>
            <a:off x="288552" y="2169207"/>
            <a:ext cx="3886199" cy="3208340"/>
            <a:chOff x="685800" y="3048000"/>
            <a:chExt cx="3886199" cy="3208340"/>
          </a:xfrm>
        </p:grpSpPr>
        <p:pic>
          <p:nvPicPr>
            <p:cNvPr id="64" name="Picture 58" descr="C:\Dokumente und Einstellungen\lasazubi\Desktop\pp\rs4-4_l.png"/>
            <p:cNvPicPr>
              <a:picLocks noChangeAspect="1" noChangeArrowheads="1"/>
            </p:cNvPicPr>
            <p:nvPr/>
          </p:nvPicPr>
          <p:blipFill>
            <a:blip r:embed="rId4" cstate="print"/>
            <a:srcRect/>
            <a:stretch>
              <a:fillRect/>
            </a:stretch>
          </p:blipFill>
          <p:spPr bwMode="auto">
            <a:xfrm>
              <a:off x="848399" y="3048000"/>
              <a:ext cx="837286" cy="1288423"/>
            </a:xfrm>
            <a:prstGeom prst="rect">
              <a:avLst/>
            </a:prstGeom>
            <a:noFill/>
          </p:spPr>
        </p:pic>
        <p:grpSp>
          <p:nvGrpSpPr>
            <p:cNvPr id="65" name="Group 3"/>
            <p:cNvGrpSpPr>
              <a:grpSpLocks/>
            </p:cNvGrpSpPr>
            <p:nvPr/>
          </p:nvGrpSpPr>
          <p:grpSpPr bwMode="auto">
            <a:xfrm>
              <a:off x="685800" y="3618976"/>
              <a:ext cx="3886199" cy="2637364"/>
              <a:chOff x="0" y="1313"/>
              <a:chExt cx="5760" cy="3007"/>
            </a:xfrm>
          </p:grpSpPr>
          <p:sp>
            <p:nvSpPr>
              <p:cNvPr id="90" name="Line 4"/>
              <p:cNvSpPr>
                <a:spLocks noChangeShapeType="1"/>
              </p:cNvSpPr>
              <p:nvPr/>
            </p:nvSpPr>
            <p:spPr bwMode="auto">
              <a:xfrm>
                <a:off x="1143" y="1800"/>
                <a:ext cx="4617" cy="115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1" name="Line 5"/>
              <p:cNvSpPr>
                <a:spLocks noChangeShapeType="1"/>
              </p:cNvSpPr>
              <p:nvPr/>
            </p:nvSpPr>
            <p:spPr bwMode="auto">
              <a:xfrm>
                <a:off x="1110" y="1826"/>
                <a:ext cx="4543" cy="211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2" name="Line 6"/>
              <p:cNvSpPr>
                <a:spLocks noChangeShapeType="1"/>
              </p:cNvSpPr>
              <p:nvPr/>
            </p:nvSpPr>
            <p:spPr bwMode="auto">
              <a:xfrm flipV="1">
                <a:off x="1164" y="1317"/>
                <a:ext cx="495" cy="34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3" name="Line 7"/>
              <p:cNvSpPr>
                <a:spLocks noChangeShapeType="1"/>
              </p:cNvSpPr>
              <p:nvPr/>
            </p:nvSpPr>
            <p:spPr bwMode="auto">
              <a:xfrm flipV="1">
                <a:off x="1200" y="1313"/>
                <a:ext cx="972" cy="38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4" name="Line 8"/>
              <p:cNvSpPr>
                <a:spLocks noChangeShapeType="1"/>
              </p:cNvSpPr>
              <p:nvPr/>
            </p:nvSpPr>
            <p:spPr bwMode="auto">
              <a:xfrm flipV="1">
                <a:off x="1219" y="1331"/>
                <a:ext cx="1661" cy="39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5" name="Line 9"/>
              <p:cNvSpPr>
                <a:spLocks noChangeShapeType="1"/>
              </p:cNvSpPr>
              <p:nvPr/>
            </p:nvSpPr>
            <p:spPr bwMode="auto">
              <a:xfrm flipV="1">
                <a:off x="1210" y="1465"/>
                <a:ext cx="2921" cy="28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6" name="Line 10"/>
              <p:cNvSpPr>
                <a:spLocks noChangeShapeType="1"/>
              </p:cNvSpPr>
              <p:nvPr/>
            </p:nvSpPr>
            <p:spPr bwMode="auto">
              <a:xfrm>
                <a:off x="1163" y="1764"/>
                <a:ext cx="3995" cy="7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7" name="Line 11"/>
              <p:cNvSpPr>
                <a:spLocks noChangeShapeType="1"/>
              </p:cNvSpPr>
              <p:nvPr/>
            </p:nvSpPr>
            <p:spPr bwMode="auto">
              <a:xfrm>
                <a:off x="1168" y="1778"/>
                <a:ext cx="4331" cy="47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8" name="Line 12"/>
              <p:cNvSpPr>
                <a:spLocks noChangeShapeType="1"/>
              </p:cNvSpPr>
              <p:nvPr/>
            </p:nvSpPr>
            <p:spPr bwMode="auto">
              <a:xfrm>
                <a:off x="1156" y="1790"/>
                <a:ext cx="4460" cy="81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99" name="Line 13"/>
              <p:cNvSpPr>
                <a:spLocks noChangeShapeType="1"/>
              </p:cNvSpPr>
              <p:nvPr/>
            </p:nvSpPr>
            <p:spPr bwMode="auto">
              <a:xfrm>
                <a:off x="1116" y="1816"/>
                <a:ext cx="3344" cy="1347"/>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0" name="Line 14"/>
              <p:cNvSpPr>
                <a:spLocks noChangeShapeType="1"/>
              </p:cNvSpPr>
              <p:nvPr/>
            </p:nvSpPr>
            <p:spPr bwMode="auto">
              <a:xfrm>
                <a:off x="1073" y="1813"/>
                <a:ext cx="4034" cy="235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1" name="Line 15"/>
              <p:cNvSpPr>
                <a:spLocks noChangeShapeType="1"/>
              </p:cNvSpPr>
              <p:nvPr/>
            </p:nvSpPr>
            <p:spPr bwMode="auto">
              <a:xfrm>
                <a:off x="1072" y="1826"/>
                <a:ext cx="3428" cy="249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2" name="Line 16"/>
              <p:cNvSpPr>
                <a:spLocks noChangeShapeType="1"/>
              </p:cNvSpPr>
              <p:nvPr/>
            </p:nvSpPr>
            <p:spPr bwMode="auto">
              <a:xfrm>
                <a:off x="1034" y="1831"/>
                <a:ext cx="2702" cy="248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3" name="Line 17"/>
              <p:cNvSpPr>
                <a:spLocks noChangeShapeType="1"/>
              </p:cNvSpPr>
              <p:nvPr/>
            </p:nvSpPr>
            <p:spPr bwMode="auto">
              <a:xfrm>
                <a:off x="996" y="1835"/>
                <a:ext cx="1988" cy="2485"/>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4" name="Line 18"/>
              <p:cNvSpPr>
                <a:spLocks noChangeShapeType="1"/>
              </p:cNvSpPr>
              <p:nvPr/>
            </p:nvSpPr>
            <p:spPr bwMode="auto">
              <a:xfrm>
                <a:off x="982" y="1841"/>
                <a:ext cx="1346" cy="2479"/>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5" name="Line 19"/>
              <p:cNvSpPr>
                <a:spLocks noChangeShapeType="1"/>
              </p:cNvSpPr>
              <p:nvPr/>
            </p:nvSpPr>
            <p:spPr bwMode="auto">
              <a:xfrm>
                <a:off x="967" y="1830"/>
                <a:ext cx="793" cy="2490"/>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6" name="Line 20"/>
              <p:cNvSpPr>
                <a:spLocks noChangeShapeType="1"/>
              </p:cNvSpPr>
              <p:nvPr/>
            </p:nvSpPr>
            <p:spPr bwMode="auto">
              <a:xfrm>
                <a:off x="1108" y="1797"/>
                <a:ext cx="3346" cy="1103"/>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7" name="Line 21"/>
              <p:cNvSpPr>
                <a:spLocks noChangeShapeType="1"/>
              </p:cNvSpPr>
              <p:nvPr/>
            </p:nvSpPr>
            <p:spPr bwMode="auto">
              <a:xfrm>
                <a:off x="935" y="1838"/>
                <a:ext cx="257" cy="248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8" name="Line 22"/>
              <p:cNvSpPr>
                <a:spLocks noChangeShapeType="1"/>
              </p:cNvSpPr>
              <p:nvPr/>
            </p:nvSpPr>
            <p:spPr bwMode="auto">
              <a:xfrm flipH="1">
                <a:off x="600" y="1846"/>
                <a:ext cx="327" cy="247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09" name="Line 23"/>
              <p:cNvSpPr>
                <a:spLocks noChangeShapeType="1"/>
              </p:cNvSpPr>
              <p:nvPr/>
            </p:nvSpPr>
            <p:spPr bwMode="auto">
              <a:xfrm flipH="1">
                <a:off x="0" y="1830"/>
                <a:ext cx="880" cy="2490"/>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0" name="Line 24"/>
              <p:cNvSpPr>
                <a:spLocks noChangeShapeType="1"/>
              </p:cNvSpPr>
              <p:nvPr/>
            </p:nvSpPr>
            <p:spPr bwMode="auto">
              <a:xfrm flipH="1">
                <a:off x="0" y="1822"/>
                <a:ext cx="792" cy="146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1" name="Line 25"/>
              <p:cNvSpPr>
                <a:spLocks noChangeShapeType="1"/>
              </p:cNvSpPr>
              <p:nvPr/>
            </p:nvSpPr>
            <p:spPr bwMode="auto">
              <a:xfrm flipH="1">
                <a:off x="0" y="1822"/>
                <a:ext cx="728" cy="874"/>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2" name="Line 26"/>
              <p:cNvSpPr>
                <a:spLocks noChangeShapeType="1"/>
              </p:cNvSpPr>
              <p:nvPr/>
            </p:nvSpPr>
            <p:spPr bwMode="auto">
              <a:xfrm flipH="1">
                <a:off x="0" y="1814"/>
                <a:ext cx="656" cy="346"/>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3" name="Line 27"/>
              <p:cNvSpPr>
                <a:spLocks noChangeShapeType="1"/>
              </p:cNvSpPr>
              <p:nvPr/>
            </p:nvSpPr>
            <p:spPr bwMode="auto">
              <a:xfrm flipH="1">
                <a:off x="0" y="1798"/>
                <a:ext cx="592" cy="162"/>
              </a:xfrm>
              <a:prstGeom prst="line">
                <a:avLst/>
              </a:prstGeom>
              <a:noFill/>
              <a:ln w="2857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4" name="Line 28"/>
              <p:cNvSpPr>
                <a:spLocks noChangeShapeType="1"/>
              </p:cNvSpPr>
              <p:nvPr/>
            </p:nvSpPr>
            <p:spPr bwMode="auto">
              <a:xfrm>
                <a:off x="1136" y="1784"/>
                <a:ext cx="3312" cy="1112"/>
              </a:xfrm>
              <a:prstGeom prst="line">
                <a:avLst/>
              </a:prstGeom>
              <a:noFill/>
              <a:ln w="101600">
                <a:solidFill>
                  <a:srgbClr val="FF3300">
                    <a:alpha val="50000"/>
                  </a:srgbClr>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115" name="Line 29"/>
              <p:cNvSpPr>
                <a:spLocks noChangeShapeType="1"/>
              </p:cNvSpPr>
              <p:nvPr/>
            </p:nvSpPr>
            <p:spPr bwMode="auto">
              <a:xfrm>
                <a:off x="1136" y="1800"/>
                <a:ext cx="3344" cy="1360"/>
              </a:xfrm>
              <a:prstGeom prst="line">
                <a:avLst/>
              </a:prstGeom>
              <a:noFill/>
              <a:ln w="101600">
                <a:solidFill>
                  <a:srgbClr val="FF3300">
                    <a:alpha val="50000"/>
                  </a:srgbClr>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nvGrpSpPr>
            <p:cNvPr id="66" name="Group 31"/>
            <p:cNvGrpSpPr>
              <a:grpSpLocks/>
            </p:cNvGrpSpPr>
            <p:nvPr/>
          </p:nvGrpSpPr>
          <p:grpSpPr bwMode="auto">
            <a:xfrm>
              <a:off x="685800" y="3811932"/>
              <a:ext cx="2857975" cy="1540144"/>
              <a:chOff x="0" y="1533"/>
              <a:chExt cx="4236" cy="1756"/>
            </a:xfrm>
          </p:grpSpPr>
          <p:sp>
            <p:nvSpPr>
              <p:cNvPr id="85" name="Freeform 32"/>
              <p:cNvSpPr>
                <a:spLocks/>
              </p:cNvSpPr>
              <p:nvPr/>
            </p:nvSpPr>
            <p:spPr bwMode="auto">
              <a:xfrm>
                <a:off x="5" y="1533"/>
                <a:ext cx="4222" cy="1740"/>
              </a:xfrm>
              <a:custGeom>
                <a:avLst/>
                <a:gdLst/>
                <a:ahLst/>
                <a:cxnLst>
                  <a:cxn ang="0">
                    <a:pos x="1162" y="125"/>
                  </a:cxn>
                  <a:cxn ang="0">
                    <a:pos x="1342" y="0"/>
                  </a:cxn>
                  <a:cxn ang="0">
                    <a:pos x="4222" y="616"/>
                  </a:cxn>
                  <a:cxn ang="0">
                    <a:pos x="2177" y="1740"/>
                  </a:cxn>
                  <a:cxn ang="0">
                    <a:pos x="0" y="725"/>
                  </a:cxn>
                  <a:cxn ang="0">
                    <a:pos x="0" y="425"/>
                  </a:cxn>
                  <a:cxn ang="0">
                    <a:pos x="579" y="272"/>
                  </a:cxn>
                  <a:cxn ang="0">
                    <a:pos x="655" y="283"/>
                  </a:cxn>
                  <a:cxn ang="0">
                    <a:pos x="715" y="294"/>
                  </a:cxn>
                  <a:cxn ang="0">
                    <a:pos x="786" y="294"/>
                  </a:cxn>
                  <a:cxn ang="0">
                    <a:pos x="879" y="294"/>
                  </a:cxn>
                  <a:cxn ang="0">
                    <a:pos x="955" y="294"/>
                  </a:cxn>
                  <a:cxn ang="0">
                    <a:pos x="1020" y="283"/>
                  </a:cxn>
                  <a:cxn ang="0">
                    <a:pos x="1070" y="267"/>
                  </a:cxn>
                  <a:cxn ang="0">
                    <a:pos x="1130" y="240"/>
                  </a:cxn>
                  <a:cxn ang="0">
                    <a:pos x="1179" y="191"/>
                  </a:cxn>
                  <a:cxn ang="0">
                    <a:pos x="1162" y="125"/>
                  </a:cxn>
                </a:cxnLst>
                <a:rect l="0" t="0" r="r" b="b"/>
                <a:pathLst>
                  <a:path w="4222" h="1740">
                    <a:moveTo>
                      <a:pt x="1162" y="125"/>
                    </a:moveTo>
                    <a:lnTo>
                      <a:pt x="1342" y="0"/>
                    </a:lnTo>
                    <a:lnTo>
                      <a:pt x="4222" y="616"/>
                    </a:lnTo>
                    <a:lnTo>
                      <a:pt x="2177" y="1740"/>
                    </a:lnTo>
                    <a:lnTo>
                      <a:pt x="0" y="725"/>
                    </a:lnTo>
                    <a:lnTo>
                      <a:pt x="0" y="425"/>
                    </a:lnTo>
                    <a:lnTo>
                      <a:pt x="579" y="272"/>
                    </a:lnTo>
                    <a:lnTo>
                      <a:pt x="655" y="283"/>
                    </a:lnTo>
                    <a:lnTo>
                      <a:pt x="715" y="294"/>
                    </a:lnTo>
                    <a:lnTo>
                      <a:pt x="786" y="294"/>
                    </a:lnTo>
                    <a:lnTo>
                      <a:pt x="879" y="294"/>
                    </a:lnTo>
                    <a:lnTo>
                      <a:pt x="955" y="294"/>
                    </a:lnTo>
                    <a:lnTo>
                      <a:pt x="1020" y="283"/>
                    </a:lnTo>
                    <a:lnTo>
                      <a:pt x="1070" y="267"/>
                    </a:lnTo>
                    <a:lnTo>
                      <a:pt x="1130" y="240"/>
                    </a:lnTo>
                    <a:lnTo>
                      <a:pt x="1179" y="191"/>
                    </a:lnTo>
                    <a:lnTo>
                      <a:pt x="1162" y="125"/>
                    </a:lnTo>
                    <a:close/>
                  </a:path>
                </a:pathLst>
              </a:custGeom>
              <a:solidFill>
                <a:srgbClr val="FF0000">
                  <a:alpha val="50000"/>
                </a:srgbClr>
              </a:solidFill>
              <a:ln w="9525">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nvGrpSpPr>
              <p:cNvPr id="86" name="Group 33"/>
              <p:cNvGrpSpPr>
                <a:grpSpLocks/>
              </p:cNvGrpSpPr>
              <p:nvPr/>
            </p:nvGrpSpPr>
            <p:grpSpPr bwMode="auto">
              <a:xfrm>
                <a:off x="0" y="1540"/>
                <a:ext cx="4236" cy="1749"/>
                <a:chOff x="0" y="1540"/>
                <a:chExt cx="4236" cy="1749"/>
              </a:xfrm>
            </p:grpSpPr>
            <p:sp>
              <p:nvSpPr>
                <p:cNvPr id="87" name="Line 34"/>
                <p:cNvSpPr>
                  <a:spLocks noChangeShapeType="1"/>
                </p:cNvSpPr>
                <p:nvPr/>
              </p:nvSpPr>
              <p:spPr bwMode="auto">
                <a:xfrm>
                  <a:off x="1337" y="1540"/>
                  <a:ext cx="2899" cy="613"/>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8" name="Line 35"/>
                <p:cNvSpPr>
                  <a:spLocks noChangeShapeType="1"/>
                </p:cNvSpPr>
                <p:nvPr/>
              </p:nvSpPr>
              <p:spPr bwMode="auto">
                <a:xfrm flipH="1">
                  <a:off x="2183" y="2153"/>
                  <a:ext cx="2031" cy="1121"/>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9" name="Line 36"/>
                <p:cNvSpPr>
                  <a:spLocks noChangeShapeType="1"/>
                </p:cNvSpPr>
                <p:nvPr/>
              </p:nvSpPr>
              <p:spPr bwMode="auto">
                <a:xfrm flipH="1" flipV="1">
                  <a:off x="0" y="2270"/>
                  <a:ext cx="2183" cy="1019"/>
                </a:xfrm>
                <a:prstGeom prst="line">
                  <a:avLst/>
                </a:prstGeom>
                <a:noFill/>
                <a:ln w="38100">
                  <a:solidFill>
                    <a:srgbClr val="FF0000"/>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sp>
          <p:nvSpPr>
            <p:cNvPr id="67" name="Oval 37"/>
            <p:cNvSpPr>
              <a:spLocks noChangeArrowheads="1"/>
            </p:cNvSpPr>
            <p:nvPr/>
          </p:nvSpPr>
          <p:spPr bwMode="auto">
            <a:xfrm>
              <a:off x="3697602" y="4562708"/>
              <a:ext cx="161925" cy="210498"/>
            </a:xfrm>
            <a:prstGeom prst="ellipse">
              <a:avLst/>
            </a:prstGeom>
            <a:solidFill>
              <a:srgbClr val="969696"/>
            </a:solidFill>
            <a:ln w="9525">
              <a:round/>
              <a:headEnd/>
              <a:tailEnd/>
            </a:ln>
            <a:effectLst/>
            <a:scene3d>
              <a:camera prst="legacyObliqueTopRight">
                <a:rot lat="16199998" lon="0" rev="0"/>
              </a:camera>
              <a:lightRig rig="legacyFlat3" dir="b"/>
            </a:scene3d>
            <a:sp3d extrusionH="1801800" prstMaterial="legacyMatte">
              <a:bevelT w="13500" h="13500" prst="angle"/>
              <a:bevelB w="13500" h="13500" prst="angle"/>
              <a:extrusionClr>
                <a:srgbClr val="969696"/>
              </a:extrusionClr>
            </a:sp3d>
          </p:spPr>
          <p:txBody>
            <a:bodyPr wrap="none" anchor="ctr">
              <a:flatTx/>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68" name="Text Box 39"/>
            <p:cNvSpPr txBox="1">
              <a:spLocks noChangeArrowheads="1"/>
            </p:cNvSpPr>
            <p:nvPr/>
          </p:nvSpPr>
          <p:spPr bwMode="auto">
            <a:xfrm rot="546948">
              <a:off x="1372868" y="4361548"/>
              <a:ext cx="1547218" cy="276999"/>
            </a:xfrm>
            <a:prstGeom prst="rect">
              <a:avLst/>
            </a:prstGeom>
            <a:solidFill>
              <a:schemeClr val="bg1"/>
            </a:solidFill>
            <a:ln w="9525">
              <a:noFill/>
              <a:miter lim="800000"/>
              <a:headEnd/>
              <a:tailEnd/>
            </a:ln>
            <a:effectLst/>
          </p:spPr>
          <p:txBody>
            <a:bodyPr wrap="none">
              <a:spAutoFit/>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l"/>
              <a:r>
                <a:rPr lang="de-DE" sz="1200" b="1" dirty="0" smtClean="0">
                  <a:solidFill>
                    <a:srgbClr val="FF0000"/>
                  </a:solidFill>
                </a:rPr>
                <a:t>Stop motion range</a:t>
              </a:r>
              <a:endParaRPr lang="de-DE" sz="1200" b="1" dirty="0">
                <a:solidFill>
                  <a:srgbClr val="FF0000"/>
                </a:solidFill>
              </a:endParaRPr>
            </a:p>
          </p:txBody>
        </p:sp>
        <p:sp>
          <p:nvSpPr>
            <p:cNvPr id="69" name="Text Box 40"/>
            <p:cNvSpPr txBox="1">
              <a:spLocks noChangeArrowheads="1"/>
            </p:cNvSpPr>
            <p:nvPr/>
          </p:nvSpPr>
          <p:spPr bwMode="auto">
            <a:xfrm rot="1483607">
              <a:off x="1415504" y="5600365"/>
              <a:ext cx="1635384" cy="276999"/>
            </a:xfrm>
            <a:prstGeom prst="rect">
              <a:avLst/>
            </a:prstGeom>
            <a:noFill/>
            <a:ln w="9525">
              <a:noFill/>
              <a:miter lim="800000"/>
              <a:headEnd/>
              <a:tailEnd/>
            </a:ln>
            <a:effectLst/>
          </p:spPr>
          <p:txBody>
            <a:bodyPr wrap="none">
              <a:spAutoFit/>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l"/>
              <a:r>
                <a:rPr lang="en-US" sz="1200" b="1" dirty="0" smtClean="0"/>
                <a:t>Measurement</a:t>
              </a:r>
              <a:r>
                <a:rPr lang="sl-SI" sz="1200" b="1" dirty="0" smtClean="0"/>
                <a:t> </a:t>
              </a:r>
              <a:r>
                <a:rPr lang="en-US" sz="1200" b="1" dirty="0" smtClean="0"/>
                <a:t>range</a:t>
              </a:r>
              <a:endParaRPr lang="de-DE" sz="1200" b="1" dirty="0"/>
            </a:p>
          </p:txBody>
        </p:sp>
        <p:grpSp>
          <p:nvGrpSpPr>
            <p:cNvPr id="70" name="Group 41"/>
            <p:cNvGrpSpPr>
              <a:grpSpLocks/>
            </p:cNvGrpSpPr>
            <p:nvPr/>
          </p:nvGrpSpPr>
          <p:grpSpPr bwMode="auto">
            <a:xfrm>
              <a:off x="1608771" y="3664584"/>
              <a:ext cx="2963225" cy="2339158"/>
              <a:chOff x="1368" y="1365"/>
              <a:chExt cx="4392" cy="2667"/>
            </a:xfrm>
          </p:grpSpPr>
          <p:grpSp>
            <p:nvGrpSpPr>
              <p:cNvPr id="72" name="Group 42"/>
              <p:cNvGrpSpPr>
                <a:grpSpLocks/>
              </p:cNvGrpSpPr>
              <p:nvPr/>
            </p:nvGrpSpPr>
            <p:grpSpPr bwMode="auto">
              <a:xfrm>
                <a:off x="1368" y="1365"/>
                <a:ext cx="4392" cy="2667"/>
                <a:chOff x="1368" y="1365"/>
                <a:chExt cx="4392" cy="2667"/>
              </a:xfrm>
            </p:grpSpPr>
            <p:grpSp>
              <p:nvGrpSpPr>
                <p:cNvPr id="77" name="Group 43"/>
                <p:cNvGrpSpPr>
                  <a:grpSpLocks/>
                </p:cNvGrpSpPr>
                <p:nvPr/>
              </p:nvGrpSpPr>
              <p:grpSpPr bwMode="auto">
                <a:xfrm>
                  <a:off x="1368" y="1365"/>
                  <a:ext cx="4392" cy="2667"/>
                  <a:chOff x="1368" y="1365"/>
                  <a:chExt cx="4392" cy="2667"/>
                </a:xfrm>
              </p:grpSpPr>
              <p:sp>
                <p:nvSpPr>
                  <p:cNvPr id="79" name="Freeform 44"/>
                  <p:cNvSpPr>
                    <a:spLocks/>
                  </p:cNvSpPr>
                  <p:nvPr/>
                </p:nvSpPr>
                <p:spPr bwMode="auto">
                  <a:xfrm>
                    <a:off x="1368" y="1368"/>
                    <a:ext cx="4380" cy="2646"/>
                  </a:xfrm>
                  <a:custGeom>
                    <a:avLst/>
                    <a:gdLst/>
                    <a:ahLst/>
                    <a:cxnLst>
                      <a:cxn ang="0">
                        <a:pos x="822" y="1914"/>
                      </a:cxn>
                      <a:cxn ang="0">
                        <a:pos x="2874" y="780"/>
                      </a:cxn>
                      <a:cxn ang="0">
                        <a:pos x="0" y="156"/>
                      </a:cxn>
                      <a:cxn ang="0">
                        <a:pos x="216" y="0"/>
                      </a:cxn>
                      <a:cxn ang="0">
                        <a:pos x="540" y="0"/>
                      </a:cxn>
                      <a:cxn ang="0">
                        <a:pos x="1062" y="0"/>
                      </a:cxn>
                      <a:cxn ang="0">
                        <a:pos x="1434" y="0"/>
                      </a:cxn>
                      <a:cxn ang="0">
                        <a:pos x="1968" y="24"/>
                      </a:cxn>
                      <a:cxn ang="0">
                        <a:pos x="2292" y="42"/>
                      </a:cxn>
                      <a:cxn ang="0">
                        <a:pos x="2664" y="84"/>
                      </a:cxn>
                      <a:cxn ang="0">
                        <a:pos x="3054" y="132"/>
                      </a:cxn>
                      <a:cxn ang="0">
                        <a:pos x="3306" y="174"/>
                      </a:cxn>
                      <a:cxn ang="0">
                        <a:pos x="3636" y="234"/>
                      </a:cxn>
                      <a:cxn ang="0">
                        <a:pos x="3780" y="276"/>
                      </a:cxn>
                      <a:cxn ang="0">
                        <a:pos x="3912" y="324"/>
                      </a:cxn>
                      <a:cxn ang="0">
                        <a:pos x="3990" y="354"/>
                      </a:cxn>
                      <a:cxn ang="0">
                        <a:pos x="4056" y="414"/>
                      </a:cxn>
                      <a:cxn ang="0">
                        <a:pos x="4116" y="480"/>
                      </a:cxn>
                      <a:cxn ang="0">
                        <a:pos x="4134" y="552"/>
                      </a:cxn>
                      <a:cxn ang="0">
                        <a:pos x="4122" y="642"/>
                      </a:cxn>
                      <a:cxn ang="0">
                        <a:pos x="4080" y="732"/>
                      </a:cxn>
                      <a:cxn ang="0">
                        <a:pos x="4002" y="828"/>
                      </a:cxn>
                      <a:cxn ang="0">
                        <a:pos x="3840" y="978"/>
                      </a:cxn>
                      <a:cxn ang="0">
                        <a:pos x="4380" y="1110"/>
                      </a:cxn>
                      <a:cxn ang="0">
                        <a:pos x="2406" y="2646"/>
                      </a:cxn>
                      <a:cxn ang="0">
                        <a:pos x="822" y="1914"/>
                      </a:cxn>
                    </a:cxnLst>
                    <a:rect l="0" t="0" r="r" b="b"/>
                    <a:pathLst>
                      <a:path w="4380" h="2646">
                        <a:moveTo>
                          <a:pt x="822" y="1914"/>
                        </a:moveTo>
                        <a:lnTo>
                          <a:pt x="2874" y="780"/>
                        </a:lnTo>
                        <a:lnTo>
                          <a:pt x="0" y="156"/>
                        </a:lnTo>
                        <a:lnTo>
                          <a:pt x="216" y="0"/>
                        </a:lnTo>
                        <a:lnTo>
                          <a:pt x="540" y="0"/>
                        </a:lnTo>
                        <a:lnTo>
                          <a:pt x="1062" y="0"/>
                        </a:lnTo>
                        <a:lnTo>
                          <a:pt x="1434" y="0"/>
                        </a:lnTo>
                        <a:lnTo>
                          <a:pt x="1968" y="24"/>
                        </a:lnTo>
                        <a:lnTo>
                          <a:pt x="2292" y="42"/>
                        </a:lnTo>
                        <a:lnTo>
                          <a:pt x="2664" y="84"/>
                        </a:lnTo>
                        <a:lnTo>
                          <a:pt x="3054" y="132"/>
                        </a:lnTo>
                        <a:lnTo>
                          <a:pt x="3306" y="174"/>
                        </a:lnTo>
                        <a:lnTo>
                          <a:pt x="3636" y="234"/>
                        </a:lnTo>
                        <a:lnTo>
                          <a:pt x="3780" y="276"/>
                        </a:lnTo>
                        <a:lnTo>
                          <a:pt x="3912" y="324"/>
                        </a:lnTo>
                        <a:lnTo>
                          <a:pt x="3990" y="354"/>
                        </a:lnTo>
                        <a:lnTo>
                          <a:pt x="4056" y="414"/>
                        </a:lnTo>
                        <a:lnTo>
                          <a:pt x="4116" y="480"/>
                        </a:lnTo>
                        <a:lnTo>
                          <a:pt x="4134" y="552"/>
                        </a:lnTo>
                        <a:lnTo>
                          <a:pt x="4122" y="642"/>
                        </a:lnTo>
                        <a:lnTo>
                          <a:pt x="4080" y="732"/>
                        </a:lnTo>
                        <a:lnTo>
                          <a:pt x="4002" y="828"/>
                        </a:lnTo>
                        <a:lnTo>
                          <a:pt x="3840" y="978"/>
                        </a:lnTo>
                        <a:lnTo>
                          <a:pt x="4380" y="1110"/>
                        </a:lnTo>
                        <a:lnTo>
                          <a:pt x="2406" y="2646"/>
                        </a:lnTo>
                        <a:lnTo>
                          <a:pt x="822" y="1914"/>
                        </a:lnTo>
                        <a:close/>
                      </a:path>
                    </a:pathLst>
                  </a:custGeom>
                  <a:solidFill>
                    <a:srgbClr val="66FF33">
                      <a:alpha val="50000"/>
                    </a:srgbClr>
                  </a:solidFill>
                  <a:ln w="9525">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nvGrpSpPr>
                  <p:cNvPr id="80" name="Group 45"/>
                  <p:cNvGrpSpPr>
                    <a:grpSpLocks/>
                  </p:cNvGrpSpPr>
                  <p:nvPr/>
                </p:nvGrpSpPr>
                <p:grpSpPr bwMode="auto">
                  <a:xfrm>
                    <a:off x="1572" y="1365"/>
                    <a:ext cx="4188" cy="2667"/>
                    <a:chOff x="1572" y="1365"/>
                    <a:chExt cx="4188" cy="2667"/>
                  </a:xfrm>
                </p:grpSpPr>
                <p:sp>
                  <p:nvSpPr>
                    <p:cNvPr id="81" name="Line 46"/>
                    <p:cNvSpPr>
                      <a:spLocks noChangeShapeType="1"/>
                    </p:cNvSpPr>
                    <p:nvPr/>
                  </p:nvSpPr>
                  <p:spPr bwMode="auto">
                    <a:xfrm flipH="1" flipV="1">
                      <a:off x="2184" y="3282"/>
                      <a:ext cx="1620" cy="750"/>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2" name="Line 47"/>
                    <p:cNvSpPr>
                      <a:spLocks noChangeShapeType="1"/>
                    </p:cNvSpPr>
                    <p:nvPr/>
                  </p:nvSpPr>
                  <p:spPr bwMode="auto">
                    <a:xfrm>
                      <a:off x="5190" y="2352"/>
                      <a:ext cx="570" cy="126"/>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3" name="Line 48"/>
                    <p:cNvSpPr>
                      <a:spLocks noChangeShapeType="1"/>
                    </p:cNvSpPr>
                    <p:nvPr/>
                  </p:nvSpPr>
                  <p:spPr bwMode="auto">
                    <a:xfrm flipV="1">
                      <a:off x="3804" y="2478"/>
                      <a:ext cx="1956" cy="1548"/>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84" name="Freeform 49"/>
                    <p:cNvSpPr>
                      <a:spLocks/>
                    </p:cNvSpPr>
                    <p:nvPr/>
                  </p:nvSpPr>
                  <p:spPr bwMode="auto">
                    <a:xfrm>
                      <a:off x="1572" y="1365"/>
                      <a:ext cx="3932" cy="987"/>
                    </a:xfrm>
                    <a:custGeom>
                      <a:avLst/>
                      <a:gdLst/>
                      <a:ahLst/>
                      <a:cxnLst>
                        <a:cxn ang="0">
                          <a:pos x="0" y="9"/>
                        </a:cxn>
                        <a:cxn ang="0">
                          <a:pos x="816" y="3"/>
                        </a:cxn>
                        <a:cxn ang="0">
                          <a:pos x="1704" y="27"/>
                        </a:cxn>
                        <a:cxn ang="0">
                          <a:pos x="2712" y="123"/>
                        </a:cxn>
                        <a:cxn ang="0">
                          <a:pos x="3240" y="201"/>
                        </a:cxn>
                        <a:cxn ang="0">
                          <a:pos x="3666" y="309"/>
                        </a:cxn>
                        <a:cxn ang="0">
                          <a:pos x="3834" y="405"/>
                        </a:cxn>
                        <a:cxn ang="0">
                          <a:pos x="3918" y="507"/>
                        </a:cxn>
                        <a:cxn ang="0">
                          <a:pos x="3918" y="609"/>
                        </a:cxn>
                        <a:cxn ang="0">
                          <a:pos x="3894" y="705"/>
                        </a:cxn>
                        <a:cxn ang="0">
                          <a:pos x="3852" y="765"/>
                        </a:cxn>
                        <a:cxn ang="0">
                          <a:pos x="3630" y="987"/>
                        </a:cxn>
                      </a:cxnLst>
                      <a:rect l="0" t="0" r="r" b="b"/>
                      <a:pathLst>
                        <a:path w="3932" h="987">
                          <a:moveTo>
                            <a:pt x="0" y="9"/>
                          </a:moveTo>
                          <a:cubicBezTo>
                            <a:pt x="266" y="4"/>
                            <a:pt x="532" y="0"/>
                            <a:pt x="816" y="3"/>
                          </a:cubicBezTo>
                          <a:cubicBezTo>
                            <a:pt x="1100" y="6"/>
                            <a:pt x="1388" y="7"/>
                            <a:pt x="1704" y="27"/>
                          </a:cubicBezTo>
                          <a:cubicBezTo>
                            <a:pt x="2020" y="47"/>
                            <a:pt x="2456" y="94"/>
                            <a:pt x="2712" y="123"/>
                          </a:cubicBezTo>
                          <a:cubicBezTo>
                            <a:pt x="2968" y="152"/>
                            <a:pt x="3081" y="170"/>
                            <a:pt x="3240" y="201"/>
                          </a:cubicBezTo>
                          <a:cubicBezTo>
                            <a:pt x="3399" y="232"/>
                            <a:pt x="3567" y="275"/>
                            <a:pt x="3666" y="309"/>
                          </a:cubicBezTo>
                          <a:cubicBezTo>
                            <a:pt x="3765" y="343"/>
                            <a:pt x="3792" y="372"/>
                            <a:pt x="3834" y="405"/>
                          </a:cubicBezTo>
                          <a:cubicBezTo>
                            <a:pt x="3876" y="438"/>
                            <a:pt x="3904" y="473"/>
                            <a:pt x="3918" y="507"/>
                          </a:cubicBezTo>
                          <a:cubicBezTo>
                            <a:pt x="3932" y="541"/>
                            <a:pt x="3922" y="576"/>
                            <a:pt x="3918" y="609"/>
                          </a:cubicBezTo>
                          <a:cubicBezTo>
                            <a:pt x="3914" y="642"/>
                            <a:pt x="3905" y="679"/>
                            <a:pt x="3894" y="705"/>
                          </a:cubicBezTo>
                          <a:cubicBezTo>
                            <a:pt x="3883" y="731"/>
                            <a:pt x="3896" y="718"/>
                            <a:pt x="3852" y="765"/>
                          </a:cubicBezTo>
                          <a:cubicBezTo>
                            <a:pt x="3808" y="812"/>
                            <a:pt x="3719" y="899"/>
                            <a:pt x="3630" y="987"/>
                          </a:cubicBezTo>
                        </a:path>
                      </a:pathLst>
                    </a:custGeom>
                    <a:noFill/>
                    <a:ln w="57150" cmpd="sng">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sp>
              <p:nvSpPr>
                <p:cNvPr id="78" name="Freeform 50"/>
                <p:cNvSpPr>
                  <a:spLocks/>
                </p:cNvSpPr>
                <p:nvPr/>
              </p:nvSpPr>
              <p:spPr bwMode="auto">
                <a:xfrm>
                  <a:off x="4422" y="3222"/>
                  <a:ext cx="360" cy="312"/>
                </a:xfrm>
                <a:custGeom>
                  <a:avLst/>
                  <a:gdLst/>
                  <a:ahLst/>
                  <a:cxnLst>
                    <a:cxn ang="0">
                      <a:pos x="30" y="0"/>
                    </a:cxn>
                    <a:cxn ang="0">
                      <a:pos x="60" y="24"/>
                    </a:cxn>
                    <a:cxn ang="0">
                      <a:pos x="126" y="54"/>
                    </a:cxn>
                    <a:cxn ang="0">
                      <a:pos x="180" y="60"/>
                    </a:cxn>
                    <a:cxn ang="0">
                      <a:pos x="234" y="42"/>
                    </a:cxn>
                    <a:cxn ang="0">
                      <a:pos x="276" y="24"/>
                    </a:cxn>
                    <a:cxn ang="0">
                      <a:pos x="360" y="30"/>
                    </a:cxn>
                    <a:cxn ang="0">
                      <a:pos x="0" y="312"/>
                    </a:cxn>
                    <a:cxn ang="0">
                      <a:pos x="30" y="0"/>
                    </a:cxn>
                  </a:cxnLst>
                  <a:rect l="0" t="0" r="r" b="b"/>
                  <a:pathLst>
                    <a:path w="360" h="312">
                      <a:moveTo>
                        <a:pt x="30" y="0"/>
                      </a:moveTo>
                      <a:lnTo>
                        <a:pt x="60" y="24"/>
                      </a:lnTo>
                      <a:lnTo>
                        <a:pt x="126" y="54"/>
                      </a:lnTo>
                      <a:lnTo>
                        <a:pt x="180" y="60"/>
                      </a:lnTo>
                      <a:lnTo>
                        <a:pt x="234" y="42"/>
                      </a:lnTo>
                      <a:lnTo>
                        <a:pt x="276" y="24"/>
                      </a:lnTo>
                      <a:lnTo>
                        <a:pt x="360" y="30"/>
                      </a:lnTo>
                      <a:lnTo>
                        <a:pt x="0" y="312"/>
                      </a:lnTo>
                      <a:lnTo>
                        <a:pt x="30" y="0"/>
                      </a:lnTo>
                      <a:close/>
                    </a:path>
                  </a:pathLst>
                </a:custGeom>
                <a:solidFill>
                  <a:srgbClr val="66FF33">
                    <a:alpha val="50000"/>
                  </a:srgbClr>
                </a:solidFill>
                <a:ln w="9525">
                  <a:no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nvGrpSpPr>
              <p:cNvPr id="73" name="Group 51"/>
              <p:cNvGrpSpPr>
                <a:grpSpLocks/>
              </p:cNvGrpSpPr>
              <p:nvPr/>
            </p:nvGrpSpPr>
            <p:grpSpPr bwMode="auto">
              <a:xfrm>
                <a:off x="4402" y="2301"/>
                <a:ext cx="432" cy="1261"/>
                <a:chOff x="4401" y="2297"/>
                <a:chExt cx="432" cy="1261"/>
              </a:xfrm>
            </p:grpSpPr>
            <p:sp>
              <p:nvSpPr>
                <p:cNvPr id="74" name="Oval 52"/>
                <p:cNvSpPr>
                  <a:spLocks noChangeArrowheads="1"/>
                </p:cNvSpPr>
                <p:nvPr/>
              </p:nvSpPr>
              <p:spPr bwMode="auto">
                <a:xfrm>
                  <a:off x="4464" y="2297"/>
                  <a:ext cx="240" cy="240"/>
                </a:xfrm>
                <a:prstGeom prst="ellipse">
                  <a:avLst/>
                </a:prstGeom>
                <a:solidFill>
                  <a:srgbClr val="969696"/>
                </a:solidFill>
                <a:ln w="9525">
                  <a:round/>
                  <a:headEnd/>
                  <a:tailEnd/>
                </a:ln>
                <a:effectLst/>
                <a:scene3d>
                  <a:camera prst="legacyObliqueTopRight">
                    <a:rot lat="16199998" lon="0" rev="0"/>
                  </a:camera>
                  <a:lightRig rig="legacyFlat3" dir="b"/>
                </a:scene3d>
                <a:sp3d extrusionH="1801800" prstMaterial="legacyMatte">
                  <a:bevelT w="13500" h="13500" prst="angle"/>
                  <a:bevelB w="13500" h="13500" prst="angle"/>
                  <a:extrusionClr>
                    <a:srgbClr val="969696"/>
                  </a:extrusionClr>
                </a:sp3d>
              </p:spPr>
              <p:txBody>
                <a:bodyPr wrap="none" anchor="ctr">
                  <a:flatTx/>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75" name="Freeform 53"/>
                <p:cNvSpPr>
                  <a:spLocks/>
                </p:cNvSpPr>
                <p:nvPr/>
              </p:nvSpPr>
              <p:spPr bwMode="auto">
                <a:xfrm>
                  <a:off x="4425" y="3210"/>
                  <a:ext cx="360" cy="312"/>
                </a:xfrm>
                <a:custGeom>
                  <a:avLst/>
                  <a:gdLst/>
                  <a:ahLst/>
                  <a:cxnLst>
                    <a:cxn ang="0">
                      <a:pos x="30" y="0"/>
                    </a:cxn>
                    <a:cxn ang="0">
                      <a:pos x="60" y="24"/>
                    </a:cxn>
                    <a:cxn ang="0">
                      <a:pos x="126" y="54"/>
                    </a:cxn>
                    <a:cxn ang="0">
                      <a:pos x="180" y="60"/>
                    </a:cxn>
                    <a:cxn ang="0">
                      <a:pos x="234" y="42"/>
                    </a:cxn>
                    <a:cxn ang="0">
                      <a:pos x="276" y="24"/>
                    </a:cxn>
                    <a:cxn ang="0">
                      <a:pos x="360" y="30"/>
                    </a:cxn>
                    <a:cxn ang="0">
                      <a:pos x="0" y="312"/>
                    </a:cxn>
                    <a:cxn ang="0">
                      <a:pos x="30" y="0"/>
                    </a:cxn>
                  </a:cxnLst>
                  <a:rect l="0" t="0" r="r" b="b"/>
                  <a:pathLst>
                    <a:path w="360" h="312">
                      <a:moveTo>
                        <a:pt x="30" y="0"/>
                      </a:moveTo>
                      <a:lnTo>
                        <a:pt x="60" y="24"/>
                      </a:lnTo>
                      <a:lnTo>
                        <a:pt x="126" y="54"/>
                      </a:lnTo>
                      <a:lnTo>
                        <a:pt x="180" y="60"/>
                      </a:lnTo>
                      <a:lnTo>
                        <a:pt x="234" y="42"/>
                      </a:lnTo>
                      <a:lnTo>
                        <a:pt x="276" y="24"/>
                      </a:lnTo>
                      <a:lnTo>
                        <a:pt x="360" y="30"/>
                      </a:lnTo>
                      <a:lnTo>
                        <a:pt x="0" y="312"/>
                      </a:lnTo>
                      <a:lnTo>
                        <a:pt x="30" y="0"/>
                      </a:lnTo>
                      <a:close/>
                    </a:path>
                  </a:pathLst>
                </a:custGeom>
                <a:solidFill>
                  <a:srgbClr val="66FF33">
                    <a:alpha val="50000"/>
                  </a:srgbClr>
                </a:solidFill>
                <a:ln w="9525">
                  <a:no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sp>
              <p:nvSpPr>
                <p:cNvPr id="76" name="Line 54"/>
                <p:cNvSpPr>
                  <a:spLocks noChangeShapeType="1"/>
                </p:cNvSpPr>
                <p:nvPr/>
              </p:nvSpPr>
              <p:spPr bwMode="auto">
                <a:xfrm flipV="1">
                  <a:off x="4401" y="3207"/>
                  <a:ext cx="432" cy="351"/>
                </a:xfrm>
                <a:prstGeom prst="line">
                  <a:avLst/>
                </a:prstGeom>
                <a:noFill/>
                <a:ln w="57150">
                  <a:solidFill>
                    <a:srgbClr val="66FF33"/>
                  </a:solidFill>
                  <a:round/>
                  <a:headEnd/>
                  <a:tailEnd/>
                </a:ln>
                <a:effectLst/>
              </p:spPr>
              <p:txBody>
                <a:bodyPr wrap="none" anchor="ct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a:p>
              </p:txBody>
            </p:sp>
          </p:grpSp>
        </p:grpSp>
        <p:sp>
          <p:nvSpPr>
            <p:cNvPr id="71" name="Text Box 55"/>
            <p:cNvSpPr txBox="1">
              <a:spLocks noChangeArrowheads="1"/>
            </p:cNvSpPr>
            <p:nvPr/>
          </p:nvSpPr>
          <p:spPr bwMode="auto">
            <a:xfrm rot="726472">
              <a:off x="3057882" y="3912108"/>
              <a:ext cx="1257780" cy="276999"/>
            </a:xfrm>
            <a:prstGeom prst="rect">
              <a:avLst/>
            </a:prstGeom>
            <a:solidFill>
              <a:schemeClr val="bg1"/>
            </a:solidFill>
            <a:ln w="9525">
              <a:noFill/>
              <a:miter lim="800000"/>
              <a:headEnd/>
              <a:tailEnd/>
            </a:ln>
            <a:effectLst/>
          </p:spPr>
          <p:txBody>
            <a:bodyPr wrap="none">
              <a:spAutoFit/>
            </a:bodyPr>
            <a:lstStyle>
              <a:defPPr>
                <a:defRPr lang="de-DE"/>
              </a:defPPr>
              <a:lvl1pPr algn="r" rtl="0" eaLnBrk="0" fontAlgn="base" hangingPunct="0">
                <a:spcBef>
                  <a:spcPct val="0"/>
                </a:spcBef>
                <a:spcAft>
                  <a:spcPct val="0"/>
                </a:spcAft>
                <a:defRPr sz="2400" kern="1200">
                  <a:solidFill>
                    <a:schemeClr val="tx1"/>
                  </a:solidFill>
                  <a:latin typeface="Arial" charset="0"/>
                  <a:ea typeface="+mn-ea"/>
                  <a:cs typeface="+mn-cs"/>
                </a:defRPr>
              </a:lvl1pPr>
              <a:lvl2pPr marL="457200" algn="r" rtl="0" eaLnBrk="0" fontAlgn="base" hangingPunct="0">
                <a:spcBef>
                  <a:spcPct val="0"/>
                </a:spcBef>
                <a:spcAft>
                  <a:spcPct val="0"/>
                </a:spcAft>
                <a:defRPr sz="2400" kern="1200">
                  <a:solidFill>
                    <a:schemeClr val="tx1"/>
                  </a:solidFill>
                  <a:latin typeface="Arial" charset="0"/>
                  <a:ea typeface="+mn-ea"/>
                  <a:cs typeface="+mn-cs"/>
                </a:defRPr>
              </a:lvl2pPr>
              <a:lvl3pPr marL="914400" algn="r" rtl="0" eaLnBrk="0" fontAlgn="base" hangingPunct="0">
                <a:spcBef>
                  <a:spcPct val="0"/>
                </a:spcBef>
                <a:spcAft>
                  <a:spcPct val="0"/>
                </a:spcAft>
                <a:defRPr sz="2400" kern="1200">
                  <a:solidFill>
                    <a:schemeClr val="tx1"/>
                  </a:solidFill>
                  <a:latin typeface="Arial" charset="0"/>
                  <a:ea typeface="+mn-ea"/>
                  <a:cs typeface="+mn-cs"/>
                </a:defRPr>
              </a:lvl3pPr>
              <a:lvl4pPr marL="1371600" algn="r" rtl="0" eaLnBrk="0" fontAlgn="base" hangingPunct="0">
                <a:spcBef>
                  <a:spcPct val="0"/>
                </a:spcBef>
                <a:spcAft>
                  <a:spcPct val="0"/>
                </a:spcAft>
                <a:defRPr sz="2400" kern="1200">
                  <a:solidFill>
                    <a:schemeClr val="tx1"/>
                  </a:solidFill>
                  <a:latin typeface="Arial" charset="0"/>
                  <a:ea typeface="+mn-ea"/>
                  <a:cs typeface="+mn-cs"/>
                </a:defRPr>
              </a:lvl4pPr>
              <a:lvl5pPr marL="1828800" algn="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l"/>
              <a:r>
                <a:rPr lang="en-US" sz="1200" b="1" dirty="0" smtClean="0">
                  <a:solidFill>
                    <a:srgbClr val="00CC00"/>
                  </a:solidFill>
                </a:rPr>
                <a:t>Warning range</a:t>
              </a:r>
              <a:endParaRPr lang="de-DE" sz="1200" b="1" dirty="0">
                <a:solidFill>
                  <a:srgbClr val="00CC00"/>
                </a:solidFill>
              </a:endParaRPr>
            </a:p>
          </p:txBody>
        </p:sp>
      </p:grpSp>
    </p:spTree>
    <p:extLst>
      <p:ext uri="{BB962C8B-B14F-4D97-AF65-F5344CB8AC3E}">
        <p14:creationId xmlns:p14="http://schemas.microsoft.com/office/powerpoint/2010/main" val="2388725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Grp="1" noChangeAspect="1"/>
          </p:cNvGraphicFramePr>
          <p:nvPr>
            <p:extLst>
              <p:ext uri="{D42A27DB-BD31-4B8C-83A1-F6EECF244321}">
                <p14:modId xmlns:p14="http://schemas.microsoft.com/office/powerpoint/2010/main" val="2747439334"/>
              </p:ext>
            </p:extLst>
          </p:nvPr>
        </p:nvGraphicFramePr>
        <p:xfrm>
          <a:off x="5436096" y="4005064"/>
          <a:ext cx="3707903" cy="2851603"/>
        </p:xfrm>
        <a:graphic>
          <a:graphicData uri="http://schemas.openxmlformats.org/presentationml/2006/ole">
            <mc:AlternateContent xmlns:mc="http://schemas.openxmlformats.org/markup-compatibility/2006">
              <mc:Choice xmlns:v="urn:schemas-microsoft-com:vml" Requires="v">
                <p:oleObj spid="_x0000_s4128" name="PHOTO-PAINT" r:id="rId3" imgW="5400000" imgH="4152381" progId="CorelPHOTOPAINT.Image.15">
                  <p:embed/>
                </p:oleObj>
              </mc:Choice>
              <mc:Fallback>
                <p:oleObj name="PHOTO-PAINT" r:id="rId3" imgW="5400000" imgH="4152381" progId="CorelPHOTOPAINT.Image.15">
                  <p:embed/>
                  <p:pic>
                    <p:nvPicPr>
                      <p:cNvPr id="0" name="Object 1"/>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4005064"/>
                        <a:ext cx="3707903" cy="2851603"/>
                      </a:xfrm>
                      <a:prstGeom prst="rect">
                        <a:avLst/>
                      </a:prstGeom>
                      <a:noFill/>
                      <a:ln>
                        <a:noFill/>
                      </a:ln>
                    </p:spPr>
                  </p:pic>
                </p:oleObj>
              </mc:Fallback>
            </mc:AlternateContent>
          </a:graphicData>
        </a:graphic>
      </p:graphicFrame>
      <p:graphicFrame>
        <p:nvGraphicFramePr>
          <p:cNvPr id="5" name="Object 4"/>
          <p:cNvGraphicFramePr>
            <a:graphicFrameLocks noGrp="1" noChangeAspect="1"/>
          </p:cNvGraphicFramePr>
          <p:nvPr>
            <p:extLst>
              <p:ext uri="{D42A27DB-BD31-4B8C-83A1-F6EECF244321}">
                <p14:modId xmlns:p14="http://schemas.microsoft.com/office/powerpoint/2010/main" val="3690035738"/>
              </p:ext>
            </p:extLst>
          </p:nvPr>
        </p:nvGraphicFramePr>
        <p:xfrm>
          <a:off x="6206906" y="1844824"/>
          <a:ext cx="2937094" cy="1988839"/>
        </p:xfrm>
        <a:graphic>
          <a:graphicData uri="http://schemas.openxmlformats.org/presentationml/2006/ole">
            <mc:AlternateContent xmlns:mc="http://schemas.openxmlformats.org/markup-compatibility/2006">
              <mc:Choice xmlns:v="urn:schemas-microsoft-com:vml" Requires="v">
                <p:oleObj spid="_x0000_s4129" name="PHOTO-PAINT" r:id="rId5" imgW="3695238" imgH="2501587" progId="CorelPHOTOPAINT.Image.15">
                  <p:embed/>
                </p:oleObj>
              </mc:Choice>
              <mc:Fallback>
                <p:oleObj name="PHOTO-PAINT" r:id="rId5" imgW="3695238" imgH="2501587" progId="CorelPHOTOPAINT.Image.15">
                  <p:embed/>
                  <p:pic>
                    <p:nvPicPr>
                      <p:cNvPr id="0" name="Object 10"/>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906" y="1844824"/>
                        <a:ext cx="2937094" cy="1988839"/>
                      </a:xfrm>
                      <a:prstGeom prst="rect">
                        <a:avLst/>
                      </a:prstGeom>
                      <a:noFill/>
                      <a:ln>
                        <a:noFill/>
                      </a:ln>
                      <a:effectLst/>
                    </p:spPr>
                  </p:pic>
                </p:oleObj>
              </mc:Fallback>
            </mc:AlternateContent>
          </a:graphicData>
        </a:graphic>
      </p:graphicFrame>
      <p:sp>
        <p:nvSpPr>
          <p:cNvPr id="3" name="Content Placeholder 2"/>
          <p:cNvSpPr>
            <a:spLocks noGrp="1"/>
          </p:cNvSpPr>
          <p:nvPr>
            <p:ph idx="1"/>
          </p:nvPr>
        </p:nvSpPr>
        <p:spPr>
          <a:xfrm>
            <a:off x="107504" y="2060848"/>
            <a:ext cx="7194128" cy="4156538"/>
          </a:xfrm>
        </p:spPr>
        <p:txBody>
          <a:bodyPr>
            <a:normAutofit/>
          </a:bodyPr>
          <a:lstStyle/>
          <a:p>
            <a:r>
              <a:rPr lang="en-US" sz="2400" dirty="0" smtClean="0">
                <a:latin typeface="+mn-lt"/>
              </a:rPr>
              <a:t>Only </a:t>
            </a:r>
            <a:r>
              <a:rPr lang="en-US" sz="2400" dirty="0">
                <a:latin typeface="+mn-lt"/>
              </a:rPr>
              <a:t>controllable and manageable movements are </a:t>
            </a:r>
            <a:r>
              <a:rPr lang="en-US" sz="2400" dirty="0" smtClean="0">
                <a:latin typeface="+mn-lt"/>
              </a:rPr>
              <a:t>allowed: </a:t>
            </a:r>
            <a:endParaRPr lang="en-US" sz="2400" dirty="0">
              <a:latin typeface="+mn-lt"/>
            </a:endParaRPr>
          </a:p>
          <a:p>
            <a:pPr lvl="1"/>
            <a:r>
              <a:rPr lang="en-US" sz="2400" dirty="0">
                <a:latin typeface="+mn-lt"/>
              </a:rPr>
              <a:t>motion with </a:t>
            </a:r>
            <a:r>
              <a:rPr lang="en-US" sz="2400" dirty="0">
                <a:solidFill>
                  <a:srgbClr val="FA961E"/>
                </a:solidFill>
                <a:latin typeface="+mn-lt"/>
              </a:rPr>
              <a:t>reduced speed </a:t>
            </a:r>
            <a:r>
              <a:rPr lang="en-US" sz="2400" dirty="0">
                <a:latin typeface="+mn-lt"/>
              </a:rPr>
              <a:t>and only </a:t>
            </a:r>
            <a:r>
              <a:rPr lang="en-US" sz="2400" dirty="0">
                <a:solidFill>
                  <a:srgbClr val="FA961E"/>
                </a:solidFill>
                <a:latin typeface="+mn-lt"/>
              </a:rPr>
              <a:t>as long as instructed</a:t>
            </a:r>
          </a:p>
          <a:p>
            <a:pPr lvl="1"/>
            <a:r>
              <a:rPr lang="en-US" sz="2400" dirty="0">
                <a:latin typeface="+mn-lt"/>
              </a:rPr>
              <a:t>fail-safe </a:t>
            </a:r>
            <a:r>
              <a:rPr lang="en-US" sz="2400" dirty="0">
                <a:solidFill>
                  <a:srgbClr val="FA961E"/>
                </a:solidFill>
                <a:latin typeface="+mn-lt"/>
              </a:rPr>
              <a:t>state </a:t>
            </a:r>
            <a:r>
              <a:rPr lang="en-US" sz="2400" dirty="0" smtClean="0">
                <a:solidFill>
                  <a:srgbClr val="FA961E"/>
                </a:solidFill>
                <a:latin typeface="+mn-lt"/>
              </a:rPr>
              <a:t>monitoring  </a:t>
            </a:r>
            <a:r>
              <a:rPr lang="en-US" sz="2400" dirty="0" smtClean="0">
                <a:latin typeface="+mn-lt"/>
              </a:rPr>
              <a:t>(emergency stop buttons)</a:t>
            </a:r>
            <a:endParaRPr lang="en-US" sz="2400" dirty="0">
              <a:latin typeface="+mn-lt"/>
            </a:endParaRPr>
          </a:p>
          <a:p>
            <a:pPr lvl="1"/>
            <a:r>
              <a:rPr lang="en-US" sz="2400" dirty="0">
                <a:solidFill>
                  <a:srgbClr val="FA961E"/>
                </a:solidFill>
                <a:latin typeface="+mn-lt"/>
              </a:rPr>
              <a:t>acknowledgeable </a:t>
            </a:r>
            <a:r>
              <a:rPr lang="en-US" sz="2400" dirty="0" smtClean="0">
                <a:latin typeface="+mn-lt"/>
              </a:rPr>
              <a:t>controls </a:t>
            </a:r>
            <a:br>
              <a:rPr lang="en-US" sz="2400" dirty="0" smtClean="0">
                <a:latin typeface="+mn-lt"/>
              </a:rPr>
            </a:br>
            <a:r>
              <a:rPr lang="en-US" sz="2400" dirty="0" smtClean="0">
                <a:latin typeface="+mn-lt"/>
              </a:rPr>
              <a:t>(three state, i.e. dead-man switch)</a:t>
            </a:r>
          </a:p>
          <a:p>
            <a:pPr lvl="1"/>
            <a:r>
              <a:rPr lang="en-US" sz="2400" dirty="0" smtClean="0">
                <a:latin typeface="+mn-lt"/>
              </a:rPr>
              <a:t>programmable limitations of robot </a:t>
            </a:r>
            <a:br>
              <a:rPr lang="en-US" sz="2400" dirty="0" smtClean="0">
                <a:latin typeface="+mn-lt"/>
              </a:rPr>
            </a:br>
            <a:r>
              <a:rPr lang="en-US" sz="2400" dirty="0" smtClean="0">
                <a:latin typeface="+mn-lt"/>
              </a:rPr>
              <a:t>workspace </a:t>
            </a:r>
            <a:endParaRPr lang="en-US" sz="2400" dirty="0">
              <a:latin typeface="+mn-lt"/>
            </a:endParaRPr>
          </a:p>
          <a:p>
            <a:pPr marL="0" indent="0">
              <a:buNone/>
            </a:pPr>
            <a:endParaRPr lang="en-US" dirty="0"/>
          </a:p>
        </p:txBody>
      </p:sp>
      <p:sp>
        <p:nvSpPr>
          <p:cNvPr id="2" name="Title 1"/>
          <p:cNvSpPr>
            <a:spLocks noGrp="1"/>
          </p:cNvSpPr>
          <p:nvPr>
            <p:ph type="title"/>
          </p:nvPr>
        </p:nvSpPr>
        <p:spPr>
          <a:xfrm>
            <a:off x="323528" y="908720"/>
            <a:ext cx="8229600" cy="1143000"/>
          </a:xfrm>
        </p:spPr>
        <p:txBody>
          <a:bodyPr/>
          <a:lstStyle/>
          <a:p>
            <a:r>
              <a:rPr lang="en-US" dirty="0" smtClean="0"/>
              <a:t>Safety measures in special operating modes</a:t>
            </a:r>
            <a:br>
              <a:rPr lang="en-US" dirty="0" smtClean="0"/>
            </a:br>
            <a:r>
              <a:rPr lang="en-US" dirty="0" smtClean="0"/>
              <a:t>(</a:t>
            </a:r>
            <a:r>
              <a:rPr lang="en-US" dirty="0"/>
              <a:t>setting up, </a:t>
            </a:r>
            <a:r>
              <a:rPr lang="en-US" dirty="0" smtClean="0"/>
              <a:t>programming)</a:t>
            </a:r>
            <a:endParaRPr lang="en-US" dirty="0"/>
          </a:p>
        </p:txBody>
      </p:sp>
    </p:spTree>
    <p:extLst>
      <p:ext uri="{BB962C8B-B14F-4D97-AF65-F5344CB8AC3E}">
        <p14:creationId xmlns:p14="http://schemas.microsoft.com/office/powerpoint/2010/main" val="249466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Rectangle 3"/>
          <p:cNvSpPr>
            <a:spLocks noGrp="1" noChangeArrowheads="1"/>
          </p:cNvSpPr>
          <p:nvPr>
            <p:ph idx="1"/>
          </p:nvPr>
        </p:nvSpPr>
        <p:spPr>
          <a:xfrm>
            <a:off x="179512" y="1988840"/>
            <a:ext cx="7488832" cy="3874182"/>
          </a:xfrm>
        </p:spPr>
        <p:txBody>
          <a:bodyPr>
            <a:normAutofit fontScale="92500" lnSpcReduction="20000"/>
          </a:bodyPr>
          <a:lstStyle/>
          <a:p>
            <a:r>
              <a:rPr lang="en-US" sz="2400" dirty="0" smtClean="0">
                <a:latin typeface="+mn-lt"/>
              </a:rPr>
              <a:t>Thoroughly </a:t>
            </a:r>
            <a:r>
              <a:rPr lang="en-US" sz="2400" dirty="0" smtClean="0">
                <a:solidFill>
                  <a:srgbClr val="FA961E"/>
                </a:solidFill>
                <a:latin typeface="+mn-lt"/>
              </a:rPr>
              <a:t>trained</a:t>
            </a:r>
            <a:r>
              <a:rPr lang="en-US" sz="2400" dirty="0" smtClean="0">
                <a:latin typeface="+mn-lt"/>
              </a:rPr>
              <a:t> operator.</a:t>
            </a:r>
            <a:endParaRPr lang="sl-SI" sz="2400" dirty="0">
              <a:latin typeface="+mn-lt"/>
            </a:endParaRPr>
          </a:p>
          <a:p>
            <a:r>
              <a:rPr lang="en-US" sz="2400" dirty="0" smtClean="0">
                <a:solidFill>
                  <a:srgbClr val="FA961E"/>
                </a:solidFill>
                <a:latin typeface="+mn-lt"/>
              </a:rPr>
              <a:t>Awareness </a:t>
            </a:r>
            <a:r>
              <a:rPr lang="en-US" sz="2400" dirty="0" smtClean="0">
                <a:latin typeface="+mn-lt"/>
              </a:rPr>
              <a:t>of dangers and precautions.</a:t>
            </a:r>
          </a:p>
          <a:p>
            <a:r>
              <a:rPr lang="en-US" sz="2400" dirty="0" smtClean="0">
                <a:solidFill>
                  <a:srgbClr val="FA961E"/>
                </a:solidFill>
                <a:latin typeface="+mn-lt"/>
              </a:rPr>
              <a:t>Slow motion </a:t>
            </a:r>
            <a:r>
              <a:rPr lang="en-US" sz="2400" dirty="0" smtClean="0">
                <a:latin typeface="+mn-lt"/>
              </a:rPr>
              <a:t>mode during teaching.</a:t>
            </a:r>
            <a:endParaRPr lang="sl-SI" sz="2400" dirty="0">
              <a:latin typeface="+mn-lt"/>
            </a:endParaRPr>
          </a:p>
          <a:p>
            <a:r>
              <a:rPr lang="en-US" sz="2400" dirty="0" smtClean="0">
                <a:latin typeface="+mn-lt"/>
              </a:rPr>
              <a:t>Immediate and </a:t>
            </a:r>
            <a:r>
              <a:rPr lang="en-US" sz="2400" dirty="0" smtClean="0">
                <a:solidFill>
                  <a:srgbClr val="FA961E"/>
                </a:solidFill>
                <a:latin typeface="+mn-lt"/>
              </a:rPr>
              <a:t>easy access </a:t>
            </a:r>
            <a:r>
              <a:rPr lang="en-US" sz="2400" dirty="0" smtClean="0">
                <a:latin typeface="+mn-lt"/>
              </a:rPr>
              <a:t>to an emergency stop button.</a:t>
            </a:r>
            <a:r>
              <a:rPr lang="sl-SI" sz="2400" dirty="0" smtClean="0">
                <a:latin typeface="+mn-lt"/>
              </a:rPr>
              <a:t> </a:t>
            </a:r>
            <a:endParaRPr lang="en-US" sz="2400" dirty="0" smtClean="0">
              <a:latin typeface="+mn-lt"/>
            </a:endParaRPr>
          </a:p>
          <a:p>
            <a:r>
              <a:rPr lang="sl-SI" sz="2400" dirty="0" smtClean="0">
                <a:latin typeface="+mn-lt"/>
              </a:rPr>
              <a:t>Operat</a:t>
            </a:r>
            <a:r>
              <a:rPr lang="en-US" sz="2400" dirty="0" smtClean="0">
                <a:latin typeface="+mn-lt"/>
              </a:rPr>
              <a:t>o</a:t>
            </a:r>
            <a:r>
              <a:rPr lang="sl-SI" sz="2400" dirty="0" smtClean="0">
                <a:latin typeface="+mn-lt"/>
              </a:rPr>
              <a:t>r</a:t>
            </a:r>
            <a:r>
              <a:rPr lang="en-US" sz="2400" dirty="0" smtClean="0">
                <a:latin typeface="+mn-lt"/>
              </a:rPr>
              <a:t> should stand on position which is </a:t>
            </a:r>
            <a:r>
              <a:rPr lang="en-US" sz="2400" dirty="0" smtClean="0">
                <a:solidFill>
                  <a:srgbClr val="FA961E"/>
                </a:solidFill>
                <a:latin typeface="+mn-lt"/>
              </a:rPr>
              <a:t>safe</a:t>
            </a:r>
            <a:r>
              <a:rPr lang="en-US" sz="2400" dirty="0" smtClean="0">
                <a:latin typeface="+mn-lt"/>
              </a:rPr>
              <a:t> and allows good </a:t>
            </a:r>
            <a:r>
              <a:rPr lang="en-US" sz="2400" dirty="0" smtClean="0">
                <a:solidFill>
                  <a:srgbClr val="FA961E"/>
                </a:solidFill>
                <a:latin typeface="+mn-lt"/>
              </a:rPr>
              <a:t>observation</a:t>
            </a:r>
            <a:r>
              <a:rPr lang="en-US" sz="2400" dirty="0" smtClean="0">
                <a:latin typeface="+mn-lt"/>
              </a:rPr>
              <a:t> of operation</a:t>
            </a:r>
            <a:r>
              <a:rPr lang="sl-SI" sz="2400" dirty="0" smtClean="0">
                <a:latin typeface="+mn-lt"/>
              </a:rPr>
              <a:t>.</a:t>
            </a:r>
            <a:endParaRPr lang="sl-SI" sz="2400" dirty="0">
              <a:latin typeface="+mn-lt"/>
            </a:endParaRPr>
          </a:p>
          <a:p>
            <a:r>
              <a:rPr lang="en-US" sz="2400" dirty="0" smtClean="0">
                <a:latin typeface="+mn-lt"/>
              </a:rPr>
              <a:t>An additional </a:t>
            </a:r>
            <a:r>
              <a:rPr lang="en-US" sz="2400" dirty="0" smtClean="0">
                <a:solidFill>
                  <a:srgbClr val="FA961E"/>
                </a:solidFill>
                <a:latin typeface="+mn-lt"/>
              </a:rPr>
              <a:t>observer</a:t>
            </a:r>
            <a:r>
              <a:rPr lang="en-US" sz="2400" dirty="0" smtClean="0">
                <a:latin typeface="+mn-lt"/>
              </a:rPr>
              <a:t> outside </a:t>
            </a:r>
            <a:br>
              <a:rPr lang="en-US" sz="2400" dirty="0" smtClean="0">
                <a:latin typeface="+mn-lt"/>
              </a:rPr>
            </a:br>
            <a:r>
              <a:rPr lang="en-US" sz="2400" dirty="0" smtClean="0">
                <a:latin typeface="+mn-lt"/>
              </a:rPr>
              <a:t>operation  area</a:t>
            </a:r>
            <a:r>
              <a:rPr lang="sl-SI" sz="2400" dirty="0" smtClean="0">
                <a:latin typeface="+mn-lt"/>
              </a:rPr>
              <a:t>.</a:t>
            </a:r>
            <a:endParaRPr lang="sl-SI" sz="2400" dirty="0">
              <a:latin typeface="+mn-lt"/>
            </a:endParaRPr>
          </a:p>
          <a:p>
            <a:r>
              <a:rPr lang="en-US" sz="2400" dirty="0" smtClean="0">
                <a:latin typeface="+mn-lt"/>
              </a:rPr>
              <a:t>Protective clothing and equipment </a:t>
            </a:r>
            <a:br>
              <a:rPr lang="en-US" sz="2400" dirty="0" smtClean="0">
                <a:latin typeface="+mn-lt"/>
              </a:rPr>
            </a:br>
            <a:r>
              <a:rPr lang="sl-SI" sz="2400" dirty="0" smtClean="0">
                <a:latin typeface="+mn-lt"/>
              </a:rPr>
              <a:t>(</a:t>
            </a:r>
            <a:r>
              <a:rPr lang="en-US" sz="2400" dirty="0" smtClean="0">
                <a:latin typeface="+mn-lt"/>
              </a:rPr>
              <a:t>helmet</a:t>
            </a:r>
            <a:r>
              <a:rPr lang="sl-SI" sz="2400" dirty="0" smtClean="0">
                <a:latin typeface="+mn-lt"/>
              </a:rPr>
              <a:t>).</a:t>
            </a:r>
            <a:endParaRPr lang="sl-SI" sz="2400" dirty="0">
              <a:latin typeface="+mn-lt"/>
            </a:endParaRPr>
          </a:p>
          <a:p>
            <a:r>
              <a:rPr lang="en-US" sz="2400" dirty="0" smtClean="0">
                <a:latin typeface="+mn-lt"/>
              </a:rPr>
              <a:t>Constant </a:t>
            </a:r>
            <a:r>
              <a:rPr lang="en-US" sz="2400" dirty="0" smtClean="0">
                <a:solidFill>
                  <a:srgbClr val="FA961E"/>
                </a:solidFill>
                <a:latin typeface="+mn-lt"/>
              </a:rPr>
              <a:t>acknowledgement </a:t>
            </a:r>
            <a:r>
              <a:rPr lang="en-US" sz="2400" dirty="0" smtClean="0">
                <a:latin typeface="+mn-lt"/>
              </a:rPr>
              <a:t>of motion </a:t>
            </a:r>
            <a:br>
              <a:rPr lang="en-US" sz="2400" dirty="0" smtClean="0">
                <a:latin typeface="+mn-lt"/>
              </a:rPr>
            </a:br>
            <a:r>
              <a:rPr lang="en-US" sz="2400" dirty="0" smtClean="0">
                <a:latin typeface="+mn-lt"/>
              </a:rPr>
              <a:t>via “dead </a:t>
            </a:r>
            <a:r>
              <a:rPr lang="en-US" sz="2400" dirty="0">
                <a:latin typeface="+mn-lt"/>
              </a:rPr>
              <a:t>man switch</a:t>
            </a:r>
            <a:r>
              <a:rPr lang="en-US" sz="2400" dirty="0" smtClean="0">
                <a:latin typeface="+mn-lt"/>
              </a:rPr>
              <a:t>” at teach box.</a:t>
            </a:r>
            <a:endParaRPr lang="sl-SI" sz="2400" dirty="0">
              <a:latin typeface="+mn-lt"/>
            </a:endParaRPr>
          </a:p>
          <a:p>
            <a:endParaRPr lang="en-US" dirty="0"/>
          </a:p>
        </p:txBody>
      </p:sp>
      <p:sp>
        <p:nvSpPr>
          <p:cNvPr id="309250" name="Rectangle 2"/>
          <p:cNvSpPr>
            <a:spLocks noGrp="1" noChangeArrowheads="1"/>
          </p:cNvSpPr>
          <p:nvPr>
            <p:ph type="title"/>
          </p:nvPr>
        </p:nvSpPr>
        <p:spPr>
          <a:xfrm>
            <a:off x="323528" y="836712"/>
            <a:ext cx="8229600" cy="1143000"/>
          </a:xfrm>
        </p:spPr>
        <p:txBody>
          <a:bodyPr/>
          <a:lstStyle/>
          <a:p>
            <a:r>
              <a:rPr lang="en-US" dirty="0" smtClean="0"/>
              <a:t>Safety assurance during programming and</a:t>
            </a:r>
            <a:br>
              <a:rPr lang="en-US" dirty="0" smtClean="0"/>
            </a:br>
            <a:r>
              <a:rPr lang="en-US" dirty="0" smtClean="0"/>
              <a:t>teaching of motion trajectory</a:t>
            </a:r>
            <a:endParaRPr lang="en-US" dirty="0"/>
          </a:p>
        </p:txBody>
      </p:sp>
      <p:pic>
        <p:nvPicPr>
          <p:cNvPr id="5" name="Picture 4" descr="http://robotiq.com/media/vignettes-auto/image/630x470/2-Robotiq_Kinetiq_robotic-welding-0ct2013-88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823822"/>
            <a:ext cx="4033930" cy="300944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2236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9251">
                                            <p:txEl>
                                              <p:pRg st="0" end="0"/>
                                            </p:txEl>
                                          </p:spTgt>
                                        </p:tgtEl>
                                        <p:attrNameLst>
                                          <p:attrName>style.visibility</p:attrName>
                                        </p:attrNameLst>
                                      </p:cBhvr>
                                      <p:to>
                                        <p:strVal val="visible"/>
                                      </p:to>
                                    </p:set>
                                    <p:animEffect transition="in" filter="fade">
                                      <p:cBhvr>
                                        <p:cTn id="7" dur="500"/>
                                        <p:tgtEl>
                                          <p:spTgt spid="309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9251">
                                            <p:txEl>
                                              <p:pRg st="1" end="1"/>
                                            </p:txEl>
                                          </p:spTgt>
                                        </p:tgtEl>
                                        <p:attrNameLst>
                                          <p:attrName>style.visibility</p:attrName>
                                        </p:attrNameLst>
                                      </p:cBhvr>
                                      <p:to>
                                        <p:strVal val="visible"/>
                                      </p:to>
                                    </p:set>
                                    <p:animEffect transition="in" filter="fade">
                                      <p:cBhvr>
                                        <p:cTn id="12" dur="500"/>
                                        <p:tgtEl>
                                          <p:spTgt spid="3092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9251">
                                            <p:txEl>
                                              <p:pRg st="2" end="2"/>
                                            </p:txEl>
                                          </p:spTgt>
                                        </p:tgtEl>
                                        <p:attrNameLst>
                                          <p:attrName>style.visibility</p:attrName>
                                        </p:attrNameLst>
                                      </p:cBhvr>
                                      <p:to>
                                        <p:strVal val="visible"/>
                                      </p:to>
                                    </p:set>
                                    <p:animEffect transition="in" filter="fade">
                                      <p:cBhvr>
                                        <p:cTn id="17" dur="500"/>
                                        <p:tgtEl>
                                          <p:spTgt spid="3092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9251">
                                            <p:txEl>
                                              <p:pRg st="3" end="3"/>
                                            </p:txEl>
                                          </p:spTgt>
                                        </p:tgtEl>
                                        <p:attrNameLst>
                                          <p:attrName>style.visibility</p:attrName>
                                        </p:attrNameLst>
                                      </p:cBhvr>
                                      <p:to>
                                        <p:strVal val="visible"/>
                                      </p:to>
                                    </p:set>
                                    <p:animEffect transition="in" filter="fade">
                                      <p:cBhvr>
                                        <p:cTn id="22" dur="500"/>
                                        <p:tgtEl>
                                          <p:spTgt spid="3092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9251">
                                            <p:txEl>
                                              <p:pRg st="4" end="4"/>
                                            </p:txEl>
                                          </p:spTgt>
                                        </p:tgtEl>
                                        <p:attrNameLst>
                                          <p:attrName>style.visibility</p:attrName>
                                        </p:attrNameLst>
                                      </p:cBhvr>
                                      <p:to>
                                        <p:strVal val="visible"/>
                                      </p:to>
                                    </p:set>
                                    <p:animEffect transition="in" filter="fade">
                                      <p:cBhvr>
                                        <p:cTn id="27" dur="500"/>
                                        <p:tgtEl>
                                          <p:spTgt spid="3092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9251">
                                            <p:txEl>
                                              <p:pRg st="5" end="5"/>
                                            </p:txEl>
                                          </p:spTgt>
                                        </p:tgtEl>
                                        <p:attrNameLst>
                                          <p:attrName>style.visibility</p:attrName>
                                        </p:attrNameLst>
                                      </p:cBhvr>
                                      <p:to>
                                        <p:strVal val="visible"/>
                                      </p:to>
                                    </p:set>
                                    <p:animEffect transition="in" filter="fade">
                                      <p:cBhvr>
                                        <p:cTn id="32" dur="500"/>
                                        <p:tgtEl>
                                          <p:spTgt spid="30925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9251">
                                            <p:txEl>
                                              <p:pRg st="6" end="6"/>
                                            </p:txEl>
                                          </p:spTgt>
                                        </p:tgtEl>
                                        <p:attrNameLst>
                                          <p:attrName>style.visibility</p:attrName>
                                        </p:attrNameLst>
                                      </p:cBhvr>
                                      <p:to>
                                        <p:strVal val="visible"/>
                                      </p:to>
                                    </p:set>
                                    <p:animEffect transition="in" filter="fade">
                                      <p:cBhvr>
                                        <p:cTn id="37" dur="500"/>
                                        <p:tgtEl>
                                          <p:spTgt spid="30925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09251">
                                            <p:txEl>
                                              <p:pRg st="7" end="7"/>
                                            </p:txEl>
                                          </p:spTgt>
                                        </p:tgtEl>
                                        <p:attrNameLst>
                                          <p:attrName>style.visibility</p:attrName>
                                        </p:attrNameLst>
                                      </p:cBhvr>
                                      <p:to>
                                        <p:strVal val="visible"/>
                                      </p:to>
                                    </p:set>
                                    <p:animEffect transition="in" filter="fade">
                                      <p:cBhvr>
                                        <p:cTn id="42" dur="500"/>
                                        <p:tgtEl>
                                          <p:spTgt spid="3092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140968"/>
            <a:ext cx="8229600" cy="1143000"/>
          </a:xfrm>
        </p:spPr>
        <p:txBody>
          <a:bodyPr/>
          <a:lstStyle/>
          <a:p>
            <a:r>
              <a:rPr lang="en-US" dirty="0" smtClean="0"/>
              <a:t>Good luck with working with robots!</a:t>
            </a:r>
            <a:endParaRPr lang="en-US" dirty="0"/>
          </a:p>
        </p:txBody>
      </p:sp>
    </p:spTree>
    <p:extLst>
      <p:ext uri="{BB962C8B-B14F-4D97-AF65-F5344CB8AC3E}">
        <p14:creationId xmlns:p14="http://schemas.microsoft.com/office/powerpoint/2010/main" val="1523855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pPr algn="l"/>
            <a:r>
              <a:rPr lang="en-US" dirty="0" smtClean="0"/>
              <a:t>Industrial robot</a:t>
            </a:r>
            <a:endParaRPr lang="en-US" dirty="0"/>
          </a:p>
        </p:txBody>
      </p:sp>
      <p:sp>
        <p:nvSpPr>
          <p:cNvPr id="291844" name="Rectangle 4"/>
          <p:cNvSpPr>
            <a:spLocks noChangeArrowheads="1"/>
          </p:cNvSpPr>
          <p:nvPr/>
        </p:nvSpPr>
        <p:spPr bwMode="auto">
          <a:xfrm>
            <a:off x="755576" y="2060848"/>
            <a:ext cx="7372350" cy="3024336"/>
          </a:xfrm>
          <a:prstGeom prst="rect">
            <a:avLst/>
          </a:prstGeom>
          <a:noFill/>
          <a:ln w="9525">
            <a:noFill/>
            <a:miter lim="800000"/>
            <a:headEnd/>
            <a:tailEnd/>
          </a:ln>
          <a:effectLst/>
        </p:spPr>
        <p:txBody>
          <a:bodyPr/>
          <a:lstStyle/>
          <a:p>
            <a:pPr marL="342900" indent="-342900" algn="l">
              <a:spcBef>
                <a:spcPct val="20000"/>
              </a:spcBef>
              <a:buClr>
                <a:srgbClr val="FA961E"/>
              </a:buClr>
              <a:buFont typeface="Arial" panose="020B0604020202020204" pitchFamily="34" charset="0"/>
              <a:buChar char="•"/>
            </a:pPr>
            <a:r>
              <a:rPr lang="en-US" sz="2400" dirty="0" smtClean="0">
                <a:solidFill>
                  <a:srgbClr val="FA961E"/>
                </a:solidFill>
              </a:rPr>
              <a:t>Definition: </a:t>
            </a:r>
            <a:r>
              <a:rPr lang="en-US" sz="2400" dirty="0" smtClean="0"/>
              <a:t>Industrial robot is position controlled, reprogrammable and multifunctional device capable of moving along several degrees of freedom in 3-D space.</a:t>
            </a:r>
            <a:br>
              <a:rPr lang="en-US" sz="2400" dirty="0" smtClean="0"/>
            </a:br>
            <a:r>
              <a:rPr lang="en-US" sz="2400" dirty="0" smtClean="0"/>
              <a:t> </a:t>
            </a:r>
          </a:p>
          <a:p>
            <a:pPr marL="342900" indent="-342900" algn="l">
              <a:spcBef>
                <a:spcPct val="20000"/>
              </a:spcBef>
              <a:buClr>
                <a:srgbClr val="FA961E"/>
              </a:buClr>
              <a:buFont typeface="Arial" panose="020B0604020202020204" pitchFamily="34" charset="0"/>
              <a:buChar char="•"/>
            </a:pPr>
            <a:r>
              <a:rPr lang="en-US" sz="2400" dirty="0" smtClean="0">
                <a:solidFill>
                  <a:srgbClr val="FA961E"/>
                </a:solidFill>
              </a:rPr>
              <a:t>Applications: </a:t>
            </a:r>
            <a:r>
              <a:rPr lang="en-US" sz="2400" dirty="0" smtClean="0"/>
              <a:t>Manipulation of material, </a:t>
            </a:r>
            <a:r>
              <a:rPr lang="en-US" sz="2400" dirty="0" err="1" smtClean="0"/>
              <a:t>workpieces</a:t>
            </a:r>
            <a:r>
              <a:rPr lang="en-US" sz="2400" dirty="0" smtClean="0"/>
              <a:t> and tools in performing various tasks and programmed moves.</a:t>
            </a:r>
            <a:endParaRPr lang="en-US" sz="2400" dirty="0"/>
          </a:p>
        </p:txBody>
      </p:sp>
    </p:spTree>
    <p:extLst>
      <p:ext uri="{BB962C8B-B14F-4D97-AF65-F5344CB8AC3E}">
        <p14:creationId xmlns:p14="http://schemas.microsoft.com/office/powerpoint/2010/main" val="42443655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1844">
                                            <p:txEl>
                                              <p:pRg st="0" end="0"/>
                                            </p:txEl>
                                          </p:spTgt>
                                        </p:tgtEl>
                                        <p:attrNameLst>
                                          <p:attrName>style.visibility</p:attrName>
                                        </p:attrNameLst>
                                      </p:cBhvr>
                                      <p:to>
                                        <p:strVal val="visible"/>
                                      </p:to>
                                    </p:set>
                                    <p:animEffect transition="in" filter="fade">
                                      <p:cBhvr>
                                        <p:cTn id="7" dur="2000"/>
                                        <p:tgtEl>
                                          <p:spTgt spid="291844">
                                            <p:txEl>
                                              <p:pRg st="0" end="0"/>
                                            </p:txEl>
                                          </p:spTgt>
                                        </p:tgtEl>
                                      </p:cBhvr>
                                    </p:animEffect>
                                  </p:childTnLst>
                                </p:cTn>
                              </p:par>
                              <p:par>
                                <p:cTn id="8" presetID="10" presetClass="entr" presetSubtype="0" fill="hold" nodeType="withEffect">
                                  <p:stCondLst>
                                    <p:cond delay="3000"/>
                                  </p:stCondLst>
                                  <p:childTnLst>
                                    <p:set>
                                      <p:cBhvr>
                                        <p:cTn id="9" dur="1" fill="hold">
                                          <p:stCondLst>
                                            <p:cond delay="0"/>
                                          </p:stCondLst>
                                        </p:cTn>
                                        <p:tgtEl>
                                          <p:spTgt spid="291844">
                                            <p:txEl>
                                              <p:pRg st="1" end="1"/>
                                            </p:txEl>
                                          </p:spTgt>
                                        </p:tgtEl>
                                        <p:attrNameLst>
                                          <p:attrName>style.visibility</p:attrName>
                                        </p:attrNameLst>
                                      </p:cBhvr>
                                      <p:to>
                                        <p:strVal val="visible"/>
                                      </p:to>
                                    </p:set>
                                    <p:animEffect transition="in" filter="fade">
                                      <p:cBhvr>
                                        <p:cTn id="10" dur="2000"/>
                                        <p:tgtEl>
                                          <p:spTgt spid="2918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r>
              <a:rPr lang="en-US" dirty="0" smtClean="0"/>
              <a:t>Robot configurations</a:t>
            </a:r>
            <a:endParaRPr lang="en-US" dirty="0"/>
          </a:p>
        </p:txBody>
      </p:sp>
      <p:pic>
        <p:nvPicPr>
          <p:cNvPr id="295940" name="Picture 4"/>
          <p:cNvPicPr>
            <a:picLocks noChangeAspect="1" noChangeArrowheads="1"/>
          </p:cNvPicPr>
          <p:nvPr/>
        </p:nvPicPr>
        <p:blipFill>
          <a:blip r:embed="rId3" cstate="print"/>
          <a:srcRect/>
          <a:stretch>
            <a:fillRect/>
          </a:stretch>
        </p:blipFill>
        <p:spPr bwMode="auto">
          <a:xfrm>
            <a:off x="683568" y="2209800"/>
            <a:ext cx="2162175" cy="3497262"/>
          </a:xfrm>
          <a:prstGeom prst="rect">
            <a:avLst/>
          </a:prstGeom>
          <a:noFill/>
          <a:ln w="9525" algn="ctr">
            <a:noFill/>
            <a:miter lim="800000"/>
            <a:headEnd/>
            <a:tailEnd/>
          </a:ln>
          <a:effectLst/>
        </p:spPr>
      </p:pic>
      <p:pic>
        <p:nvPicPr>
          <p:cNvPr id="295943" name="Picture 7"/>
          <p:cNvPicPr>
            <a:picLocks noChangeAspect="1" noChangeArrowheads="1"/>
          </p:cNvPicPr>
          <p:nvPr/>
        </p:nvPicPr>
        <p:blipFill>
          <a:blip r:embed="rId4" cstate="print"/>
          <a:srcRect/>
          <a:stretch>
            <a:fillRect/>
          </a:stretch>
        </p:blipFill>
        <p:spPr bwMode="auto">
          <a:xfrm>
            <a:off x="6248400" y="2209800"/>
            <a:ext cx="2632075" cy="3508375"/>
          </a:xfrm>
          <a:prstGeom prst="rect">
            <a:avLst/>
          </a:prstGeom>
          <a:ln>
            <a:noFill/>
          </a:ln>
          <a:effectLst>
            <a:outerShdw blurRad="190500" algn="tl" rotWithShape="0">
              <a:srgbClr val="000000">
                <a:alpha val="70000"/>
              </a:srgbClr>
            </a:outerShdw>
          </a:effectLst>
        </p:spPr>
      </p:pic>
      <p:pic>
        <p:nvPicPr>
          <p:cNvPr id="295944" name="Picture 8"/>
          <p:cNvPicPr>
            <a:picLocks noChangeAspect="1" noChangeArrowheads="1"/>
          </p:cNvPicPr>
          <p:nvPr/>
        </p:nvPicPr>
        <p:blipFill>
          <a:blip r:embed="rId5" cstate="print"/>
          <a:srcRect/>
          <a:stretch>
            <a:fillRect/>
          </a:stretch>
        </p:blipFill>
        <p:spPr bwMode="auto">
          <a:xfrm>
            <a:off x="2987824" y="2809875"/>
            <a:ext cx="2836862" cy="2314575"/>
          </a:xfrm>
          <a:prstGeom prst="rect">
            <a:avLst/>
          </a:prstGeom>
          <a:ln>
            <a:noFill/>
          </a:ln>
          <a:effectLst>
            <a:outerShdw blurRad="190500" algn="tl" rotWithShape="0">
              <a:srgbClr val="000000">
                <a:alpha val="70000"/>
              </a:srgbClr>
            </a:outerShdw>
          </a:effectLst>
        </p:spPr>
      </p:pic>
      <p:sp>
        <p:nvSpPr>
          <p:cNvPr id="7" name="PoljeZBesedilom 6"/>
          <p:cNvSpPr txBox="1"/>
          <p:nvPr/>
        </p:nvSpPr>
        <p:spPr>
          <a:xfrm>
            <a:off x="914400" y="1905000"/>
            <a:ext cx="668773" cy="307777"/>
          </a:xfrm>
          <a:prstGeom prst="rect">
            <a:avLst/>
          </a:prstGeom>
          <a:noFill/>
        </p:spPr>
        <p:txBody>
          <a:bodyPr wrap="none" rtlCol="0">
            <a:spAutoFit/>
          </a:bodyPr>
          <a:lstStyle/>
          <a:p>
            <a:r>
              <a:rPr lang="en-US" sz="1400" dirty="0" smtClean="0"/>
              <a:t>SCARA</a:t>
            </a:r>
            <a:endParaRPr lang="en-US" sz="1400" dirty="0"/>
          </a:p>
        </p:txBody>
      </p:sp>
      <p:sp>
        <p:nvSpPr>
          <p:cNvPr id="8" name="PoljeZBesedilom 7"/>
          <p:cNvSpPr txBox="1"/>
          <p:nvPr/>
        </p:nvSpPr>
        <p:spPr>
          <a:xfrm>
            <a:off x="6248400" y="1905000"/>
            <a:ext cx="1747466" cy="307777"/>
          </a:xfrm>
          <a:prstGeom prst="rect">
            <a:avLst/>
          </a:prstGeom>
          <a:noFill/>
        </p:spPr>
        <p:txBody>
          <a:bodyPr wrap="none" rtlCol="0">
            <a:spAutoFit/>
          </a:bodyPr>
          <a:lstStyle/>
          <a:p>
            <a:r>
              <a:rPr lang="en-US" sz="1400" dirty="0" smtClean="0"/>
              <a:t>ANTHROPOMORPHIC</a:t>
            </a:r>
            <a:endParaRPr lang="en-US" sz="1400" dirty="0"/>
          </a:p>
        </p:txBody>
      </p:sp>
      <p:sp>
        <p:nvSpPr>
          <p:cNvPr id="9" name="PoljeZBesedilom 8"/>
          <p:cNvSpPr txBox="1"/>
          <p:nvPr/>
        </p:nvSpPr>
        <p:spPr>
          <a:xfrm>
            <a:off x="3227387" y="2514600"/>
            <a:ext cx="1004378" cy="307777"/>
          </a:xfrm>
          <a:prstGeom prst="rect">
            <a:avLst/>
          </a:prstGeom>
          <a:noFill/>
        </p:spPr>
        <p:txBody>
          <a:bodyPr wrap="none" rtlCol="0">
            <a:spAutoFit/>
          </a:bodyPr>
          <a:lstStyle/>
          <a:p>
            <a:r>
              <a:rPr lang="en-US" sz="1400" dirty="0" smtClean="0"/>
              <a:t>CARTEZIAN</a:t>
            </a:r>
            <a:endParaRPr lang="en-US" sz="1400" dirty="0"/>
          </a:p>
        </p:txBody>
      </p:sp>
    </p:spTree>
    <p:extLst>
      <p:ext uri="{BB962C8B-B14F-4D97-AF65-F5344CB8AC3E}">
        <p14:creationId xmlns:p14="http://schemas.microsoft.com/office/powerpoint/2010/main" val="1091433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5940"/>
                                        </p:tgtEl>
                                        <p:attrNameLst>
                                          <p:attrName>style.visibility</p:attrName>
                                        </p:attrNameLst>
                                      </p:cBhvr>
                                      <p:to>
                                        <p:strVal val="visible"/>
                                      </p:to>
                                    </p:set>
                                    <p:animEffect transition="in" filter="fade">
                                      <p:cBhvr>
                                        <p:cTn id="7" dur="2000"/>
                                        <p:tgtEl>
                                          <p:spTgt spid="2959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5944"/>
                                        </p:tgtEl>
                                        <p:attrNameLst>
                                          <p:attrName>style.visibility</p:attrName>
                                        </p:attrNameLst>
                                      </p:cBhvr>
                                      <p:to>
                                        <p:strVal val="visible"/>
                                      </p:to>
                                    </p:set>
                                    <p:animEffect transition="in" filter="fade">
                                      <p:cBhvr>
                                        <p:cTn id="15" dur="500"/>
                                        <p:tgtEl>
                                          <p:spTgt spid="2959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95943"/>
                                        </p:tgtEl>
                                        <p:attrNameLst>
                                          <p:attrName>style.visibility</p:attrName>
                                        </p:attrNameLst>
                                      </p:cBhvr>
                                      <p:to>
                                        <p:strVal val="visible"/>
                                      </p:to>
                                    </p:set>
                                    <p:animEffect transition="in" filter="fade">
                                      <p:cBhvr>
                                        <p:cTn id="23" dur="500"/>
                                        <p:tgtEl>
                                          <p:spTgt spid="2959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6" name="Rectangle 4"/>
          <p:cNvSpPr>
            <a:spLocks noGrp="1" noChangeArrowheads="1"/>
          </p:cNvSpPr>
          <p:nvPr>
            <p:ph idx="1"/>
          </p:nvPr>
        </p:nvSpPr>
        <p:spPr>
          <a:xfrm>
            <a:off x="827584" y="2276872"/>
            <a:ext cx="7194128" cy="3384376"/>
          </a:xfrm>
          <a:noFill/>
          <a:ln/>
        </p:spPr>
        <p:txBody>
          <a:bodyPr/>
          <a:lstStyle/>
          <a:p>
            <a:pPr>
              <a:lnSpc>
                <a:spcPct val="90000"/>
              </a:lnSpc>
            </a:pPr>
            <a:r>
              <a:rPr lang="en-US" sz="2400" dirty="0" smtClean="0">
                <a:solidFill>
                  <a:srgbClr val="FA961E"/>
                </a:solidFill>
                <a:latin typeface="+mn-lt"/>
              </a:rPr>
              <a:t>Increasing of safety</a:t>
            </a:r>
            <a:r>
              <a:rPr lang="sl-SI" sz="2400" dirty="0">
                <a:solidFill>
                  <a:srgbClr val="FA961E"/>
                </a:solidFill>
                <a:latin typeface="+mn-lt"/>
              </a:rPr>
              <a:t/>
            </a:r>
            <a:br>
              <a:rPr lang="sl-SI" sz="2400" dirty="0">
                <a:solidFill>
                  <a:srgbClr val="FA961E"/>
                </a:solidFill>
                <a:latin typeface="+mn-lt"/>
              </a:rPr>
            </a:br>
            <a:r>
              <a:rPr lang="en-US" sz="2400" dirty="0" smtClean="0">
                <a:latin typeface="+mn-lt"/>
              </a:rPr>
              <a:t>Instead of human, robots perform dangerous and potentially harmful operations</a:t>
            </a:r>
            <a:r>
              <a:rPr lang="sl-SI" sz="2400" dirty="0" smtClean="0">
                <a:latin typeface="+mn-lt"/>
              </a:rPr>
              <a:t/>
            </a:r>
            <a:br>
              <a:rPr lang="sl-SI" sz="2400" dirty="0" smtClean="0">
                <a:latin typeface="+mn-lt"/>
              </a:rPr>
            </a:br>
            <a:endParaRPr lang="en-US" sz="2400" dirty="0">
              <a:latin typeface="+mn-lt"/>
            </a:endParaRPr>
          </a:p>
          <a:p>
            <a:pPr>
              <a:lnSpc>
                <a:spcPct val="90000"/>
              </a:lnSpc>
            </a:pPr>
            <a:r>
              <a:rPr lang="en-US" sz="2400" dirty="0" smtClean="0">
                <a:solidFill>
                  <a:srgbClr val="FA961E"/>
                </a:solidFill>
                <a:latin typeface="+mn-lt"/>
              </a:rPr>
              <a:t>Deterioration of safety</a:t>
            </a:r>
            <a:r>
              <a:rPr lang="sl-SI" sz="2400" b="1" dirty="0">
                <a:solidFill>
                  <a:srgbClr val="FA961E"/>
                </a:solidFill>
                <a:latin typeface="+mn-lt"/>
              </a:rPr>
              <a:t/>
            </a:r>
            <a:br>
              <a:rPr lang="sl-SI" sz="2400" b="1" dirty="0">
                <a:solidFill>
                  <a:srgbClr val="FA961E"/>
                </a:solidFill>
                <a:latin typeface="+mn-lt"/>
              </a:rPr>
            </a:br>
            <a:r>
              <a:rPr lang="en-US" sz="2400" dirty="0" smtClean="0">
                <a:latin typeface="+mn-lt"/>
              </a:rPr>
              <a:t>Hazardous situations in robot operation</a:t>
            </a:r>
            <a:br>
              <a:rPr lang="en-US" sz="2400" dirty="0" smtClean="0">
                <a:latin typeface="+mn-lt"/>
              </a:rPr>
            </a:br>
            <a:r>
              <a:rPr lang="en-US" sz="2400" dirty="0" smtClean="0">
                <a:latin typeface="+mn-lt"/>
              </a:rPr>
              <a:t>(fast moves and fast change of configuration</a:t>
            </a:r>
            <a:r>
              <a:rPr lang="sl-SI" sz="2400" dirty="0" smtClean="0"/>
              <a:t>)</a:t>
            </a:r>
            <a:endParaRPr lang="en-US" sz="2400" dirty="0"/>
          </a:p>
        </p:txBody>
      </p:sp>
      <p:sp>
        <p:nvSpPr>
          <p:cNvPr id="315394" name="Rectangle 2"/>
          <p:cNvSpPr>
            <a:spLocks noGrp="1" noChangeArrowheads="1"/>
          </p:cNvSpPr>
          <p:nvPr>
            <p:ph type="title"/>
          </p:nvPr>
        </p:nvSpPr>
        <p:spPr>
          <a:xfrm>
            <a:off x="323528" y="692696"/>
            <a:ext cx="8229600" cy="1143000"/>
          </a:xfrm>
        </p:spPr>
        <p:txBody>
          <a:bodyPr/>
          <a:lstStyle/>
          <a:p>
            <a:r>
              <a:rPr lang="en-US" dirty="0" smtClean="0"/>
              <a:t>Different aspects of robots implementation</a:t>
            </a:r>
            <a:endParaRPr lang="en-US" dirty="0"/>
          </a:p>
        </p:txBody>
      </p:sp>
    </p:spTree>
    <p:extLst>
      <p:ext uri="{BB962C8B-B14F-4D97-AF65-F5344CB8AC3E}">
        <p14:creationId xmlns:p14="http://schemas.microsoft.com/office/powerpoint/2010/main" val="14780763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15396">
                                            <p:txEl>
                                              <p:pRg st="0" end="0"/>
                                            </p:txEl>
                                          </p:spTgt>
                                        </p:tgtEl>
                                        <p:attrNameLst>
                                          <p:attrName>style.visibility</p:attrName>
                                        </p:attrNameLst>
                                      </p:cBhvr>
                                      <p:to>
                                        <p:strVal val="visible"/>
                                      </p:to>
                                    </p:set>
                                    <p:animEffect transition="in" filter="fade">
                                      <p:cBhvr>
                                        <p:cTn id="7" dur="2000"/>
                                        <p:tgtEl>
                                          <p:spTgt spid="3153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5396">
                                            <p:txEl>
                                              <p:pRg st="1" end="1"/>
                                            </p:txEl>
                                          </p:spTgt>
                                        </p:tgtEl>
                                        <p:attrNameLst>
                                          <p:attrName>style.visibility</p:attrName>
                                        </p:attrNameLst>
                                      </p:cBhvr>
                                      <p:to>
                                        <p:strVal val="visible"/>
                                      </p:to>
                                    </p:set>
                                    <p:animEffect transition="in" filter="fade">
                                      <p:cBhvr>
                                        <p:cTn id="12" dur="2000"/>
                                        <p:tgtEl>
                                          <p:spTgt spid="31539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9" name="Rectangle 5"/>
          <p:cNvSpPr>
            <a:spLocks noGrp="1" noChangeArrowheads="1"/>
          </p:cNvSpPr>
          <p:nvPr>
            <p:ph idx="1"/>
          </p:nvPr>
        </p:nvSpPr>
        <p:spPr>
          <a:xfrm>
            <a:off x="323528" y="2060848"/>
            <a:ext cx="7194128" cy="4536504"/>
          </a:xfrm>
          <a:noFill/>
          <a:ln/>
        </p:spPr>
        <p:txBody>
          <a:bodyPr>
            <a:normAutofit fontScale="70000" lnSpcReduction="20000"/>
          </a:bodyPr>
          <a:lstStyle/>
          <a:p>
            <a:r>
              <a:rPr lang="en-US" sz="3100" dirty="0" smtClean="0">
                <a:latin typeface="+mn-lt"/>
              </a:rPr>
              <a:t>Hazard of </a:t>
            </a:r>
            <a:r>
              <a:rPr lang="en-US" sz="3100" dirty="0" smtClean="0">
                <a:solidFill>
                  <a:srgbClr val="FA961E"/>
                </a:solidFill>
                <a:latin typeface="+mn-lt"/>
              </a:rPr>
              <a:t>impact</a:t>
            </a:r>
            <a:r>
              <a:rPr lang="en-US" sz="3100" dirty="0" smtClean="0">
                <a:latin typeface="+mn-lt"/>
              </a:rPr>
              <a:t/>
            </a:r>
            <a:br>
              <a:rPr lang="en-US" sz="3100" dirty="0" smtClean="0">
                <a:latin typeface="+mn-lt"/>
              </a:rPr>
            </a:br>
            <a:endParaRPr lang="en-US" sz="3100" dirty="0" smtClean="0">
              <a:latin typeface="+mn-lt"/>
            </a:endParaRPr>
          </a:p>
          <a:p>
            <a:r>
              <a:rPr lang="en-US" sz="3100" dirty="0" smtClean="0">
                <a:latin typeface="+mn-lt"/>
              </a:rPr>
              <a:t>Hazard of </a:t>
            </a:r>
            <a:r>
              <a:rPr lang="en-US" sz="3100" dirty="0" smtClean="0">
                <a:solidFill>
                  <a:srgbClr val="FA961E"/>
                </a:solidFill>
                <a:latin typeface="+mn-lt"/>
              </a:rPr>
              <a:t>trapping</a:t>
            </a:r>
            <a:r>
              <a:rPr lang="en-US" sz="3100" dirty="0" smtClean="0">
                <a:latin typeface="+mn-lt"/>
              </a:rPr>
              <a:t/>
            </a:r>
            <a:br>
              <a:rPr lang="en-US" sz="3100" dirty="0" smtClean="0">
                <a:latin typeface="+mn-lt"/>
              </a:rPr>
            </a:br>
            <a:endParaRPr lang="en-US" sz="3100" dirty="0" smtClean="0">
              <a:latin typeface="+mn-lt"/>
            </a:endParaRPr>
          </a:p>
          <a:p>
            <a:r>
              <a:rPr lang="en-US" sz="3100" dirty="0" smtClean="0">
                <a:solidFill>
                  <a:srgbClr val="FA961E"/>
                </a:solidFill>
                <a:latin typeface="+mn-lt"/>
              </a:rPr>
              <a:t>Other</a:t>
            </a:r>
            <a:r>
              <a:rPr lang="en-US" sz="3100" dirty="0" smtClean="0">
                <a:latin typeface="+mn-lt"/>
              </a:rPr>
              <a:t> hazards </a:t>
            </a:r>
            <a:br>
              <a:rPr lang="en-US" sz="3100" dirty="0" smtClean="0">
                <a:latin typeface="+mn-lt"/>
              </a:rPr>
            </a:br>
            <a:r>
              <a:rPr lang="en-US" sz="3100" dirty="0" smtClean="0">
                <a:latin typeface="+mn-lt"/>
              </a:rPr>
              <a:t>(application specific:</a:t>
            </a:r>
            <a:br>
              <a:rPr lang="en-US" sz="3100" dirty="0" smtClean="0">
                <a:latin typeface="+mn-lt"/>
              </a:rPr>
            </a:br>
            <a:r>
              <a:rPr lang="en-US" sz="3100" dirty="0" smtClean="0">
                <a:latin typeface="+mn-lt"/>
              </a:rPr>
              <a:t>electric shock, </a:t>
            </a:r>
            <a:br>
              <a:rPr lang="en-US" sz="3100" dirty="0" smtClean="0">
                <a:latin typeface="+mn-lt"/>
              </a:rPr>
            </a:br>
            <a:r>
              <a:rPr lang="en-US" sz="3100" dirty="0" smtClean="0">
                <a:latin typeface="+mn-lt"/>
              </a:rPr>
              <a:t>burns, radiation, …)</a:t>
            </a:r>
            <a:br>
              <a:rPr lang="en-US" sz="3100" dirty="0" smtClean="0">
                <a:latin typeface="+mn-lt"/>
              </a:rPr>
            </a:br>
            <a:r>
              <a:rPr lang="en-US" sz="3100" dirty="0" smtClean="0">
                <a:latin typeface="+mn-lt"/>
              </a:rPr>
              <a:t/>
            </a:r>
            <a:br>
              <a:rPr lang="en-US" sz="3100" dirty="0" smtClean="0">
                <a:latin typeface="+mn-lt"/>
              </a:rPr>
            </a:br>
            <a:r>
              <a:rPr lang="en-US" sz="3100" dirty="0" smtClean="0">
                <a:latin typeface="+mn-lt"/>
              </a:rPr>
              <a:t/>
            </a:r>
            <a:br>
              <a:rPr lang="en-US" sz="3100" dirty="0" smtClean="0">
                <a:latin typeface="+mn-lt"/>
              </a:rPr>
            </a:br>
            <a:r>
              <a:rPr lang="en-US" sz="3100" dirty="0" smtClean="0">
                <a:latin typeface="+mn-lt"/>
              </a:rPr>
              <a:t>while </a:t>
            </a:r>
            <a:br>
              <a:rPr lang="en-US" sz="3100" dirty="0" smtClean="0">
                <a:latin typeface="+mn-lt"/>
              </a:rPr>
            </a:br>
            <a:r>
              <a:rPr lang="en-US" sz="3100" dirty="0" smtClean="0">
                <a:latin typeface="+mn-lt"/>
              </a:rPr>
              <a:t>- programming a robot</a:t>
            </a:r>
            <a:br>
              <a:rPr lang="en-US" sz="3100" dirty="0" smtClean="0">
                <a:latin typeface="+mn-lt"/>
              </a:rPr>
            </a:br>
            <a:r>
              <a:rPr lang="en-US" sz="3100" dirty="0" smtClean="0">
                <a:latin typeface="+mn-lt"/>
              </a:rPr>
              <a:t>- servicing a robot</a:t>
            </a:r>
            <a:br>
              <a:rPr lang="en-US" sz="3100" dirty="0" smtClean="0">
                <a:latin typeface="+mn-lt"/>
              </a:rPr>
            </a:br>
            <a:r>
              <a:rPr lang="en-US" sz="3100" dirty="0" smtClean="0">
                <a:latin typeface="+mn-lt"/>
              </a:rPr>
              <a:t>- functioning a robot, when </a:t>
            </a:r>
            <a:br>
              <a:rPr lang="en-US" sz="3100" dirty="0" smtClean="0">
                <a:latin typeface="+mn-lt"/>
              </a:rPr>
            </a:br>
            <a:r>
              <a:rPr lang="en-US" sz="3100" dirty="0" smtClean="0">
                <a:latin typeface="+mn-lt"/>
              </a:rPr>
              <a:t>  the human worker is inside the</a:t>
            </a:r>
            <a:br>
              <a:rPr lang="en-US" sz="3100" dirty="0" smtClean="0">
                <a:latin typeface="+mn-lt"/>
              </a:rPr>
            </a:br>
            <a:r>
              <a:rPr lang="en-US" sz="3100" dirty="0" smtClean="0">
                <a:latin typeface="+mn-lt"/>
              </a:rPr>
              <a:t>  robot workspace</a:t>
            </a:r>
          </a:p>
          <a:p>
            <a:pPr marL="0" indent="0">
              <a:buNone/>
            </a:pPr>
            <a:endParaRPr lang="en-US" dirty="0"/>
          </a:p>
        </p:txBody>
      </p:sp>
      <p:sp>
        <p:nvSpPr>
          <p:cNvPr id="303106" name="Rectangle 2"/>
          <p:cNvSpPr>
            <a:spLocks noGrp="1" noChangeArrowheads="1"/>
          </p:cNvSpPr>
          <p:nvPr>
            <p:ph type="title"/>
          </p:nvPr>
        </p:nvSpPr>
        <p:spPr>
          <a:xfrm>
            <a:off x="755576" y="764704"/>
            <a:ext cx="8229600" cy="1143000"/>
          </a:xfrm>
        </p:spPr>
        <p:txBody>
          <a:bodyPr/>
          <a:lstStyle/>
          <a:p>
            <a:r>
              <a:rPr lang="en-US" dirty="0" smtClean="0"/>
              <a:t>Three basic hazards </a:t>
            </a:r>
            <a:br>
              <a:rPr lang="en-US" dirty="0" smtClean="0"/>
            </a:br>
            <a:r>
              <a:rPr lang="en-US" dirty="0" smtClean="0"/>
              <a:t>            associated with robots</a:t>
            </a:r>
            <a:endParaRPr lang="en-US" dirty="0"/>
          </a:p>
        </p:txBody>
      </p:sp>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344122"/>
            <a:ext cx="2667249" cy="290716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descr="http://robohub.org/wp-content/uploads/2014/02/technician_repairing_industrial_robo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4" y="2924944"/>
            <a:ext cx="3317071" cy="236464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2888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03109">
                                            <p:txEl>
                                              <p:pRg st="0" end="0"/>
                                            </p:txEl>
                                          </p:spTgt>
                                        </p:tgtEl>
                                        <p:attrNameLst>
                                          <p:attrName>style.visibility</p:attrName>
                                        </p:attrNameLst>
                                      </p:cBhvr>
                                      <p:to>
                                        <p:strVal val="visible"/>
                                      </p:to>
                                    </p:set>
                                    <p:animEffect transition="in" filter="fade">
                                      <p:cBhvr>
                                        <p:cTn id="7" dur="2000"/>
                                        <p:tgtEl>
                                          <p:spTgt spid="303109">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303109">
                                            <p:txEl>
                                              <p:pRg st="1" end="1"/>
                                            </p:txEl>
                                          </p:spTgt>
                                        </p:tgtEl>
                                        <p:attrNameLst>
                                          <p:attrName>style.visibility</p:attrName>
                                        </p:attrNameLst>
                                      </p:cBhvr>
                                      <p:to>
                                        <p:strVal val="visible"/>
                                      </p:to>
                                    </p:set>
                                    <p:animEffect transition="in" filter="fade">
                                      <p:cBhvr>
                                        <p:cTn id="10" dur="2000"/>
                                        <p:tgtEl>
                                          <p:spTgt spid="303109">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303109">
                                            <p:txEl>
                                              <p:pRg st="2" end="2"/>
                                            </p:txEl>
                                          </p:spTgt>
                                        </p:tgtEl>
                                        <p:attrNameLst>
                                          <p:attrName>style.visibility</p:attrName>
                                        </p:attrNameLst>
                                      </p:cBhvr>
                                      <p:to>
                                        <p:strVal val="visible"/>
                                      </p:to>
                                    </p:set>
                                    <p:animEffect transition="in" filter="fade">
                                      <p:cBhvr>
                                        <p:cTn id="13" dur="2000"/>
                                        <p:tgtEl>
                                          <p:spTgt spid="3031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Skupina 5"/>
          <p:cNvGrpSpPr>
            <a:grpSpLocks noChangeAspect="1"/>
          </p:cNvGrpSpPr>
          <p:nvPr/>
        </p:nvGrpSpPr>
        <p:grpSpPr>
          <a:xfrm>
            <a:off x="3429000" y="2326341"/>
            <a:ext cx="5715000" cy="4258235"/>
            <a:chOff x="5029200" y="2667000"/>
            <a:chExt cx="3886200" cy="2895600"/>
          </a:xfrm>
        </p:grpSpPr>
        <p:pic>
          <p:nvPicPr>
            <p:cNvPr id="75777" name="Picture 1"/>
            <p:cNvPicPr>
              <a:picLocks noChangeAspect="1" noChangeArrowheads="1"/>
            </p:cNvPicPr>
            <p:nvPr/>
          </p:nvPicPr>
          <p:blipFill>
            <a:blip r:embed="rId3" cstate="print"/>
            <a:srcRect/>
            <a:stretch>
              <a:fillRect/>
            </a:stretch>
          </p:blipFill>
          <p:spPr bwMode="auto">
            <a:xfrm>
              <a:off x="5029200" y="2667000"/>
              <a:ext cx="3848100" cy="2886075"/>
            </a:xfrm>
            <a:prstGeom prst="rect">
              <a:avLst/>
            </a:prstGeom>
            <a:noFill/>
            <a:ln w="9525">
              <a:noFill/>
              <a:miter lim="800000"/>
              <a:headEnd/>
              <a:tailEnd/>
            </a:ln>
          </p:spPr>
        </p:pic>
        <p:sp>
          <p:nvSpPr>
            <p:cNvPr id="5" name="Rectangle 106"/>
            <p:cNvSpPr>
              <a:spLocks noChangeArrowheads="1"/>
            </p:cNvSpPr>
            <p:nvPr/>
          </p:nvSpPr>
          <p:spPr bwMode="auto">
            <a:xfrm>
              <a:off x="5029200" y="2667000"/>
              <a:ext cx="3886200" cy="2895600"/>
            </a:xfrm>
            <a:prstGeom prst="rect">
              <a:avLst/>
            </a:prstGeom>
            <a:gradFill rotWithShape="1">
              <a:gsLst>
                <a:gs pos="0">
                  <a:schemeClr val="bg1">
                    <a:alpha val="60001"/>
                  </a:schemeClr>
                </a:gs>
                <a:gs pos="100000">
                  <a:schemeClr val="bg1">
                    <a:alpha val="70000"/>
                  </a:schemeClr>
                </a:gs>
              </a:gsLst>
              <a:lin ang="5400000" scaled="1"/>
            </a:gradFill>
            <a:ln w="9525">
              <a:noFill/>
              <a:miter lim="800000"/>
              <a:headEnd/>
              <a:tailEnd/>
            </a:ln>
            <a:effectLst/>
          </p:spPr>
          <p:txBody>
            <a:bodyPr wrap="none" anchor="ctr"/>
            <a:lstStyle/>
            <a:p>
              <a:endParaRPr lang="en-US"/>
            </a:p>
          </p:txBody>
        </p:sp>
      </p:grpSp>
      <p:sp>
        <p:nvSpPr>
          <p:cNvPr id="305155" name="Rectangle 3"/>
          <p:cNvSpPr>
            <a:spLocks noGrp="1" noChangeArrowheads="1"/>
          </p:cNvSpPr>
          <p:nvPr>
            <p:ph idx="1"/>
          </p:nvPr>
        </p:nvSpPr>
        <p:spPr>
          <a:xfrm>
            <a:off x="611560" y="1628800"/>
            <a:ext cx="7194128" cy="4849234"/>
          </a:xfrm>
        </p:spPr>
        <p:txBody>
          <a:bodyPr>
            <a:normAutofit/>
          </a:bodyPr>
          <a:lstStyle/>
          <a:p>
            <a:pPr>
              <a:lnSpc>
                <a:spcPct val="80000"/>
              </a:lnSpc>
            </a:pPr>
            <a:r>
              <a:rPr lang="en-US" sz="2000" dirty="0" smtClean="0">
                <a:solidFill>
                  <a:srgbClr val="FA961E"/>
                </a:solidFill>
              </a:rPr>
              <a:t>Control errors</a:t>
            </a:r>
            <a:r>
              <a:rPr lang="sl-SI" sz="2000" b="1" dirty="0">
                <a:solidFill>
                  <a:srgbClr val="FA961E"/>
                </a:solidFill>
              </a:rPr>
              <a:t/>
            </a:r>
            <a:br>
              <a:rPr lang="sl-SI" sz="2000" b="1" dirty="0">
                <a:solidFill>
                  <a:srgbClr val="FA961E"/>
                </a:solidFill>
              </a:rPr>
            </a:br>
            <a:r>
              <a:rPr lang="sl-SI" sz="2000" dirty="0" smtClean="0"/>
              <a:t>(</a:t>
            </a:r>
            <a:r>
              <a:rPr lang="en-US" sz="2000" dirty="0" smtClean="0"/>
              <a:t>software errors</a:t>
            </a:r>
            <a:r>
              <a:rPr lang="sl-SI" sz="2000" dirty="0" smtClean="0"/>
              <a:t>,</a:t>
            </a:r>
            <a:r>
              <a:rPr lang="en-US" sz="2000" dirty="0"/>
              <a:t> errors in data </a:t>
            </a:r>
            <a:r>
              <a:rPr lang="en-US" sz="2000" dirty="0" smtClean="0"/>
              <a:t>transfer, faults in electrical, pneumatic or hydraulic control modules</a:t>
            </a:r>
            <a:r>
              <a:rPr lang="sl-SI" sz="2000" dirty="0" smtClean="0"/>
              <a:t>)</a:t>
            </a:r>
            <a:endParaRPr lang="en-US" sz="2000" dirty="0"/>
          </a:p>
          <a:p>
            <a:pPr>
              <a:lnSpc>
                <a:spcPct val="80000"/>
              </a:lnSpc>
            </a:pPr>
            <a:r>
              <a:rPr lang="en-US" sz="2000" dirty="0" smtClean="0">
                <a:solidFill>
                  <a:srgbClr val="FA961E"/>
                </a:solidFill>
              </a:rPr>
              <a:t>Mechanical failures</a:t>
            </a:r>
            <a:r>
              <a:rPr lang="sl-SI" sz="2000" b="1" dirty="0">
                <a:solidFill>
                  <a:srgbClr val="FA961E"/>
                </a:solidFill>
              </a:rPr>
              <a:t/>
            </a:r>
            <a:br>
              <a:rPr lang="sl-SI" sz="2000" b="1" dirty="0">
                <a:solidFill>
                  <a:srgbClr val="FA961E"/>
                </a:solidFill>
              </a:rPr>
            </a:br>
            <a:r>
              <a:rPr lang="sl-SI" sz="2000" dirty="0" smtClean="0"/>
              <a:t>(</a:t>
            </a:r>
            <a:r>
              <a:rPr lang="en-US" sz="2000" dirty="0" smtClean="0"/>
              <a:t>tool tolerances, mechanical incompatibility,  overloading, corrosion, fatigue, lack of maintenance</a:t>
            </a:r>
            <a:r>
              <a:rPr lang="sl-SI" sz="2000" dirty="0" smtClean="0"/>
              <a:t>)</a:t>
            </a:r>
            <a:endParaRPr lang="sl-SI" sz="2000" dirty="0"/>
          </a:p>
          <a:p>
            <a:pPr>
              <a:lnSpc>
                <a:spcPct val="80000"/>
              </a:lnSpc>
            </a:pPr>
            <a:r>
              <a:rPr lang="en-US" sz="2000" dirty="0" smtClean="0">
                <a:solidFill>
                  <a:srgbClr val="FA961E"/>
                </a:solidFill>
              </a:rPr>
              <a:t>Environmental sources</a:t>
            </a:r>
            <a:r>
              <a:rPr lang="sl-SI" sz="2000" b="1" dirty="0">
                <a:solidFill>
                  <a:srgbClr val="FA961E"/>
                </a:solidFill>
              </a:rPr>
              <a:t/>
            </a:r>
            <a:br>
              <a:rPr lang="sl-SI" sz="2000" b="1" dirty="0">
                <a:solidFill>
                  <a:srgbClr val="FA961E"/>
                </a:solidFill>
              </a:rPr>
            </a:br>
            <a:r>
              <a:rPr lang="sl-SI" sz="2000" dirty="0" smtClean="0"/>
              <a:t>(</a:t>
            </a:r>
            <a:r>
              <a:rPr lang="en-US" sz="2000" dirty="0" smtClean="0"/>
              <a:t>fumes, arc flash, flying particles, radiation, laser beam</a:t>
            </a:r>
            <a:r>
              <a:rPr lang="sl-SI" sz="2000" dirty="0" smtClean="0"/>
              <a:t>)</a:t>
            </a:r>
            <a:endParaRPr lang="en-US" sz="2000" dirty="0"/>
          </a:p>
          <a:p>
            <a:pPr>
              <a:lnSpc>
                <a:spcPct val="80000"/>
              </a:lnSpc>
            </a:pPr>
            <a:r>
              <a:rPr lang="en-US" sz="2000" dirty="0" smtClean="0">
                <a:solidFill>
                  <a:srgbClr val="FA961E"/>
                </a:solidFill>
              </a:rPr>
              <a:t>Dangerous peripheral devices</a:t>
            </a:r>
            <a:r>
              <a:rPr lang="sl-SI" sz="2000" b="1" dirty="0">
                <a:solidFill>
                  <a:srgbClr val="FA961E"/>
                </a:solidFill>
              </a:rPr>
              <a:t/>
            </a:r>
            <a:br>
              <a:rPr lang="sl-SI" sz="2000" b="1" dirty="0">
                <a:solidFill>
                  <a:srgbClr val="FA961E"/>
                </a:solidFill>
              </a:rPr>
            </a:br>
            <a:r>
              <a:rPr lang="sl-SI" sz="2000" dirty="0" smtClean="0"/>
              <a:t>(</a:t>
            </a:r>
            <a:r>
              <a:rPr lang="en-US" sz="2000" dirty="0" smtClean="0"/>
              <a:t>machine centers</a:t>
            </a:r>
            <a:r>
              <a:rPr lang="sl-SI" sz="2000" dirty="0" smtClean="0"/>
              <a:t>, </a:t>
            </a:r>
            <a:r>
              <a:rPr lang="en-US" sz="2000" dirty="0" smtClean="0"/>
              <a:t>conveyors</a:t>
            </a:r>
            <a:r>
              <a:rPr lang="sl-SI" sz="2000" dirty="0" smtClean="0"/>
              <a:t>, </a:t>
            </a:r>
            <a:r>
              <a:rPr lang="en-US" sz="2000" dirty="0" smtClean="0"/>
              <a:t>machine tools</a:t>
            </a:r>
            <a:r>
              <a:rPr lang="sl-SI" sz="2000" dirty="0" smtClean="0"/>
              <a:t>, </a:t>
            </a:r>
            <a:r>
              <a:rPr lang="en-US" sz="2000" dirty="0" smtClean="0"/>
              <a:t>presses</a:t>
            </a:r>
            <a:r>
              <a:rPr lang="sl-SI" sz="2000" dirty="0" smtClean="0"/>
              <a:t>)</a:t>
            </a:r>
            <a:endParaRPr lang="en-US" sz="2000" dirty="0" smtClean="0"/>
          </a:p>
          <a:p>
            <a:pPr>
              <a:lnSpc>
                <a:spcPct val="80000"/>
              </a:lnSpc>
            </a:pPr>
            <a:r>
              <a:rPr lang="en-US" sz="2000" dirty="0" smtClean="0">
                <a:solidFill>
                  <a:srgbClr val="FA961E"/>
                </a:solidFill>
              </a:rPr>
              <a:t>Human errors </a:t>
            </a:r>
            <a:br>
              <a:rPr lang="en-US" sz="2000" dirty="0" smtClean="0">
                <a:solidFill>
                  <a:srgbClr val="FA961E"/>
                </a:solidFill>
              </a:rPr>
            </a:br>
            <a:r>
              <a:rPr lang="en-US" sz="2000" dirty="0" smtClean="0"/>
              <a:t>(during programming, maintenance, teaching</a:t>
            </a:r>
            <a:r>
              <a:rPr lang="sl-SI" sz="2000" dirty="0" smtClean="0"/>
              <a:t>, </a:t>
            </a:r>
            <a:r>
              <a:rPr lang="en-US" sz="2000" dirty="0" smtClean="0"/>
              <a:t>servicing</a:t>
            </a:r>
            <a:r>
              <a:rPr lang="sl-SI" sz="2000" dirty="0" smtClean="0"/>
              <a:t> </a:t>
            </a:r>
            <a:r>
              <a:rPr lang="en-US" sz="2000" dirty="0"/>
              <a:t>due to over familiarity or lack of </a:t>
            </a:r>
            <a:r>
              <a:rPr lang="en-US" sz="2000" dirty="0" smtClean="0"/>
              <a:t>knowledge.)</a:t>
            </a:r>
            <a:endParaRPr lang="en-US" sz="2000" dirty="0"/>
          </a:p>
        </p:txBody>
      </p:sp>
      <p:sp>
        <p:nvSpPr>
          <p:cNvPr id="305154" name="Rectangle 2"/>
          <p:cNvSpPr>
            <a:spLocks noGrp="1" noChangeArrowheads="1"/>
          </p:cNvSpPr>
          <p:nvPr>
            <p:ph type="title"/>
          </p:nvPr>
        </p:nvSpPr>
        <p:spPr>
          <a:xfrm>
            <a:off x="179512" y="548680"/>
            <a:ext cx="8229600" cy="1143000"/>
          </a:xfrm>
        </p:spPr>
        <p:txBody>
          <a:bodyPr/>
          <a:lstStyle/>
          <a:p>
            <a:pPr algn="l"/>
            <a:r>
              <a:rPr lang="en-US" dirty="0" smtClean="0"/>
              <a:t>Potential causes of hazards</a:t>
            </a:r>
            <a:endParaRPr lang="en-US" dirty="0"/>
          </a:p>
        </p:txBody>
      </p:sp>
      <p:sp>
        <p:nvSpPr>
          <p:cNvPr id="7" name="Rectangle 5"/>
          <p:cNvSpPr>
            <a:spLocks noChangeArrowheads="1"/>
          </p:cNvSpPr>
          <p:nvPr/>
        </p:nvSpPr>
        <p:spPr bwMode="auto">
          <a:xfrm>
            <a:off x="827584" y="5292108"/>
            <a:ext cx="7696200" cy="1323439"/>
          </a:xfrm>
          <a:prstGeom prst="rect">
            <a:avLst/>
          </a:prstGeom>
          <a:noFill/>
          <a:ln w="9525" algn="ctr">
            <a:noFill/>
            <a:miter lim="800000"/>
            <a:headEnd/>
            <a:tailEnd/>
          </a:ln>
          <a:effectLst/>
        </p:spPr>
        <p:txBody>
          <a:bodyPr wrap="square">
            <a:spAutoFit/>
          </a:bodyPr>
          <a:lstStyle/>
          <a:p>
            <a:r>
              <a:rPr lang="en-US" sz="2000" dirty="0" smtClean="0"/>
              <a:t>“Most of the accidents occurred when the robot started to operate without the victim’s knowledge, who had entered the danger area with little concern since the robot was idle.”  from Robot Safety, </a:t>
            </a:r>
            <a:r>
              <a:rPr lang="en-US" sz="2000" dirty="0"/>
              <a:t>Industrial Welfare </a:t>
            </a:r>
            <a:r>
              <a:rPr lang="en-US" sz="2000" dirty="0" smtClean="0"/>
              <a:t>Division, Wellington, 1987.</a:t>
            </a:r>
            <a:endParaRPr lang="en-US" sz="2000" dirty="0"/>
          </a:p>
        </p:txBody>
      </p:sp>
    </p:spTree>
    <p:extLst>
      <p:ext uri="{BB962C8B-B14F-4D97-AF65-F5344CB8AC3E}">
        <p14:creationId xmlns:p14="http://schemas.microsoft.com/office/powerpoint/2010/main" val="9999534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5155">
                                            <p:txEl>
                                              <p:pRg st="0" end="0"/>
                                            </p:txEl>
                                          </p:spTgt>
                                        </p:tgtEl>
                                        <p:attrNameLst>
                                          <p:attrName>style.visibility</p:attrName>
                                        </p:attrNameLst>
                                      </p:cBhvr>
                                      <p:to>
                                        <p:strVal val="visible"/>
                                      </p:to>
                                    </p:set>
                                    <p:animEffect transition="in" filter="fade">
                                      <p:cBhvr>
                                        <p:cTn id="7" dur="2000"/>
                                        <p:tgtEl>
                                          <p:spTgt spid="305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5155">
                                            <p:txEl>
                                              <p:pRg st="1" end="1"/>
                                            </p:txEl>
                                          </p:spTgt>
                                        </p:tgtEl>
                                        <p:attrNameLst>
                                          <p:attrName>style.visibility</p:attrName>
                                        </p:attrNameLst>
                                      </p:cBhvr>
                                      <p:to>
                                        <p:strVal val="visible"/>
                                      </p:to>
                                    </p:set>
                                    <p:animEffect transition="in" filter="fade">
                                      <p:cBhvr>
                                        <p:cTn id="12" dur="2000"/>
                                        <p:tgtEl>
                                          <p:spTgt spid="3051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5155">
                                            <p:txEl>
                                              <p:pRg st="2" end="2"/>
                                            </p:txEl>
                                          </p:spTgt>
                                        </p:tgtEl>
                                        <p:attrNameLst>
                                          <p:attrName>style.visibility</p:attrName>
                                        </p:attrNameLst>
                                      </p:cBhvr>
                                      <p:to>
                                        <p:strVal val="visible"/>
                                      </p:to>
                                    </p:set>
                                    <p:animEffect transition="in" filter="fade">
                                      <p:cBhvr>
                                        <p:cTn id="17" dur="2000"/>
                                        <p:tgtEl>
                                          <p:spTgt spid="3051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5155">
                                            <p:txEl>
                                              <p:pRg st="3" end="3"/>
                                            </p:txEl>
                                          </p:spTgt>
                                        </p:tgtEl>
                                        <p:attrNameLst>
                                          <p:attrName>style.visibility</p:attrName>
                                        </p:attrNameLst>
                                      </p:cBhvr>
                                      <p:to>
                                        <p:strVal val="visible"/>
                                      </p:to>
                                    </p:set>
                                    <p:animEffect transition="in" filter="fade">
                                      <p:cBhvr>
                                        <p:cTn id="22" dur="2000"/>
                                        <p:tgtEl>
                                          <p:spTgt spid="3051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5155">
                                            <p:txEl>
                                              <p:pRg st="4" end="4"/>
                                            </p:txEl>
                                          </p:spTgt>
                                        </p:tgtEl>
                                        <p:attrNameLst>
                                          <p:attrName>style.visibility</p:attrName>
                                        </p:attrNameLst>
                                      </p:cBhvr>
                                      <p:to>
                                        <p:strVal val="visible"/>
                                      </p:to>
                                    </p:set>
                                    <p:animEffect transition="in" filter="fade">
                                      <p:cBhvr>
                                        <p:cTn id="27" dur="2000"/>
                                        <p:tgtEl>
                                          <p:spTgt spid="305155">
                                            <p:txEl>
                                              <p:pRg st="4" end="4"/>
                                            </p:txEl>
                                          </p:spTgt>
                                        </p:tgtEl>
                                      </p:cBhvr>
                                    </p:animEffect>
                                  </p:childTnLst>
                                </p:cTn>
                              </p:par>
                              <p:par>
                                <p:cTn id="28" presetID="10" presetClass="entr" presetSubtype="0" fill="hold" nodeType="withEffect">
                                  <p:stCondLst>
                                    <p:cond delay="25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20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animEffect transition="in" filter="fade">
                                      <p:cBhvr>
                                        <p:cTn id="35"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787323"/>
            <a:ext cx="5311128" cy="4849234"/>
          </a:xfrm>
        </p:spPr>
        <p:txBody>
          <a:bodyPr>
            <a:normAutofit/>
          </a:bodyPr>
          <a:lstStyle/>
          <a:p>
            <a:r>
              <a:rPr lang="en-US" sz="2400" dirty="0">
                <a:solidFill>
                  <a:srgbClr val="FA961E"/>
                </a:solidFill>
                <a:latin typeface="+mn-lt"/>
              </a:rPr>
              <a:t>A machine </a:t>
            </a:r>
            <a:r>
              <a:rPr lang="en-US" sz="2400" dirty="0">
                <a:latin typeface="+mn-lt"/>
              </a:rPr>
              <a:t>is considered to be </a:t>
            </a:r>
            <a:r>
              <a:rPr lang="en-US" sz="2400" dirty="0" smtClean="0">
                <a:latin typeface="+mn-lt"/>
              </a:rPr>
              <a:t>the</a:t>
            </a:r>
            <a:br>
              <a:rPr lang="en-US" sz="2400" dirty="0" smtClean="0">
                <a:latin typeface="+mn-lt"/>
              </a:rPr>
            </a:br>
            <a:r>
              <a:rPr lang="en-US" sz="2400" dirty="0" smtClean="0">
                <a:latin typeface="+mn-lt"/>
              </a:rPr>
              <a:t>sum </a:t>
            </a:r>
            <a:r>
              <a:rPr lang="en-US" sz="2400" dirty="0">
                <a:latin typeface="+mn-lt"/>
              </a:rPr>
              <a:t>total of </a:t>
            </a:r>
            <a:r>
              <a:rPr lang="en-US" sz="2400" dirty="0" smtClean="0">
                <a:latin typeface="+mn-lt"/>
              </a:rPr>
              <a:t>interlinked </a:t>
            </a:r>
            <a:r>
              <a:rPr lang="en-US" sz="2400" dirty="0">
                <a:latin typeface="+mn-lt"/>
              </a:rPr>
              <a:t>parts or </a:t>
            </a:r>
            <a:r>
              <a:rPr lang="en-US" sz="2400" dirty="0" smtClean="0">
                <a:latin typeface="+mn-lt"/>
              </a:rPr>
              <a:t>devices</a:t>
            </a:r>
            <a:r>
              <a:rPr lang="en-US" sz="2400" dirty="0">
                <a:latin typeface="+mn-lt"/>
              </a:rPr>
              <a:t>, of which at least one part or device </a:t>
            </a:r>
            <a:r>
              <a:rPr lang="en-US" sz="2400" dirty="0">
                <a:solidFill>
                  <a:srgbClr val="FA961E"/>
                </a:solidFill>
                <a:latin typeface="+mn-lt"/>
              </a:rPr>
              <a:t>can move </a:t>
            </a:r>
            <a:r>
              <a:rPr lang="en-US" sz="2400" dirty="0">
                <a:latin typeface="+mn-lt"/>
              </a:rPr>
              <a:t>and correspondingly has a function</a:t>
            </a:r>
            <a:r>
              <a:rPr lang="en-US" sz="2400" dirty="0" smtClean="0">
                <a:latin typeface="+mn-lt"/>
              </a:rPr>
              <a:t>.</a:t>
            </a:r>
            <a:br>
              <a:rPr lang="en-US" sz="2400" dirty="0" smtClean="0">
                <a:latin typeface="+mn-lt"/>
              </a:rPr>
            </a:br>
            <a:r>
              <a:rPr lang="en-US" sz="2400" dirty="0" smtClean="0">
                <a:latin typeface="+mn-lt"/>
              </a:rPr>
              <a:t/>
            </a:r>
            <a:br>
              <a:rPr lang="en-US" sz="2400" dirty="0" smtClean="0">
                <a:latin typeface="+mn-lt"/>
              </a:rPr>
            </a:br>
            <a:endParaRPr lang="en-US" sz="2400" dirty="0">
              <a:latin typeface="+mn-lt"/>
            </a:endParaRPr>
          </a:p>
          <a:p>
            <a:r>
              <a:rPr lang="en-US" sz="2400" dirty="0" smtClean="0">
                <a:latin typeface="+mn-lt"/>
              </a:rPr>
              <a:t>Basic safety measure:</a:t>
            </a:r>
            <a:r>
              <a:rPr lang="en-US" sz="2400" dirty="0">
                <a:latin typeface="+mn-lt"/>
              </a:rPr>
              <a:t/>
            </a:r>
            <a:br>
              <a:rPr lang="en-US" sz="2400" dirty="0">
                <a:latin typeface="+mn-lt"/>
              </a:rPr>
            </a:br>
            <a:r>
              <a:rPr lang="en-US" sz="2400" dirty="0" smtClean="0">
                <a:solidFill>
                  <a:srgbClr val="FA961E"/>
                </a:solidFill>
                <a:latin typeface="+mn-lt"/>
              </a:rPr>
              <a:t>prevention of physical access </a:t>
            </a:r>
            <a:r>
              <a:rPr lang="en-US" sz="2400" dirty="0" smtClean="0">
                <a:latin typeface="+mn-lt"/>
              </a:rPr>
              <a:t>into danger zone (every potentially dangerous part securely fenced)</a:t>
            </a:r>
          </a:p>
        </p:txBody>
      </p:sp>
      <p:sp>
        <p:nvSpPr>
          <p:cNvPr id="321538" name="Rectangle 2"/>
          <p:cNvSpPr>
            <a:spLocks noGrp="1" noChangeArrowheads="1"/>
          </p:cNvSpPr>
          <p:nvPr>
            <p:ph type="title"/>
          </p:nvPr>
        </p:nvSpPr>
        <p:spPr>
          <a:xfrm>
            <a:off x="467544" y="692696"/>
            <a:ext cx="8229600" cy="1143000"/>
          </a:xfrm>
        </p:spPr>
        <p:txBody>
          <a:bodyPr/>
          <a:lstStyle/>
          <a:p>
            <a:pPr algn="l"/>
            <a:r>
              <a:rPr lang="en-US" dirty="0" smtClean="0"/>
              <a:t>Requirements of the machinery</a:t>
            </a:r>
            <a:r>
              <a:rPr lang="sl-SI" dirty="0" smtClean="0"/>
              <a:t/>
            </a:r>
            <a:br>
              <a:rPr lang="sl-SI" dirty="0" smtClean="0"/>
            </a:br>
            <a:r>
              <a:rPr lang="en-US" dirty="0" smtClean="0"/>
              <a:t>directives </a:t>
            </a:r>
            <a:r>
              <a:rPr lang="sl-SI" dirty="0" smtClean="0"/>
              <a:t>98/37/EC </a:t>
            </a:r>
            <a:r>
              <a:rPr lang="en-US" dirty="0" smtClean="0"/>
              <a:t>and </a:t>
            </a:r>
            <a:r>
              <a:rPr lang="sl-SI" dirty="0" smtClean="0"/>
              <a:t>2006/42/EC </a:t>
            </a:r>
            <a:endParaRPr lang="en-US" sz="3600" dirty="0"/>
          </a:p>
        </p:txBody>
      </p:sp>
      <p:pic>
        <p:nvPicPr>
          <p:cNvPr id="73729" name="Picture 1"/>
          <p:cNvPicPr>
            <a:picLocks noChangeAspect="1" noChangeArrowheads="1"/>
          </p:cNvPicPr>
          <p:nvPr/>
        </p:nvPicPr>
        <p:blipFill>
          <a:blip r:embed="rId3" cstate="print"/>
          <a:srcRect/>
          <a:stretch>
            <a:fillRect/>
          </a:stretch>
        </p:blipFill>
        <p:spPr bwMode="auto">
          <a:xfrm>
            <a:off x="5494191" y="1628800"/>
            <a:ext cx="3649810" cy="5166280"/>
          </a:xfrm>
          <a:prstGeom prst="rect">
            <a:avLst/>
          </a:prstGeom>
          <a:noFill/>
          <a:ln w="9525">
            <a:noFill/>
            <a:miter lim="800000"/>
            <a:headEnd/>
            <a:tailEnd/>
          </a:ln>
        </p:spPr>
      </p:pic>
    </p:spTree>
    <p:extLst>
      <p:ext uri="{BB962C8B-B14F-4D97-AF65-F5344CB8AC3E}">
        <p14:creationId xmlns:p14="http://schemas.microsoft.com/office/powerpoint/2010/main" val="59014137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1" name="Rectangle 3"/>
          <p:cNvSpPr>
            <a:spLocks noGrp="1" noChangeArrowheads="1"/>
          </p:cNvSpPr>
          <p:nvPr>
            <p:ph idx="1"/>
          </p:nvPr>
        </p:nvSpPr>
        <p:spPr>
          <a:xfrm>
            <a:off x="785786" y="1916832"/>
            <a:ext cx="7194128" cy="4575452"/>
          </a:xfrm>
        </p:spPr>
        <p:txBody>
          <a:bodyPr>
            <a:normAutofit/>
          </a:bodyPr>
          <a:lstStyle/>
          <a:p>
            <a:pPr>
              <a:lnSpc>
                <a:spcPct val="80000"/>
              </a:lnSpc>
            </a:pPr>
            <a:r>
              <a:rPr lang="en-US" sz="2400" dirty="0" smtClean="0">
                <a:latin typeface="+mn-lt"/>
              </a:rPr>
              <a:t>Large </a:t>
            </a:r>
            <a:r>
              <a:rPr lang="en-US" sz="2400" dirty="0" smtClean="0">
                <a:solidFill>
                  <a:srgbClr val="FA961E"/>
                </a:solidFill>
                <a:latin typeface="+mn-lt"/>
              </a:rPr>
              <a:t>surrounding area </a:t>
            </a:r>
            <a:r>
              <a:rPr lang="en-US" sz="2400" dirty="0" smtClean="0">
                <a:latin typeface="+mn-lt"/>
              </a:rPr>
              <a:t>can be potentially dangerous </a:t>
            </a:r>
          </a:p>
          <a:p>
            <a:pPr marL="0" indent="0">
              <a:lnSpc>
                <a:spcPct val="80000"/>
              </a:lnSpc>
              <a:buNone/>
            </a:pPr>
            <a:r>
              <a:rPr lang="en-US" sz="2400" dirty="0" smtClean="0">
                <a:latin typeface="+mn-lt"/>
              </a:rPr>
              <a:t>     (</a:t>
            </a:r>
            <a:r>
              <a:rPr lang="en-US" sz="2400" dirty="0">
                <a:latin typeface="+mn-lt"/>
              </a:rPr>
              <a:t>within the range of robot arm’s </a:t>
            </a:r>
            <a:r>
              <a:rPr lang="en-US" sz="2400" dirty="0" smtClean="0">
                <a:latin typeface="+mn-lt"/>
              </a:rPr>
              <a:t>reach and wider)</a:t>
            </a:r>
            <a:br>
              <a:rPr lang="en-US" sz="2400" dirty="0" smtClean="0">
                <a:latin typeface="+mn-lt"/>
              </a:rPr>
            </a:br>
            <a:endParaRPr lang="en-US" sz="2400" dirty="0" smtClean="0">
              <a:latin typeface="+mn-lt"/>
            </a:endParaRPr>
          </a:p>
          <a:p>
            <a:pPr>
              <a:lnSpc>
                <a:spcPct val="80000"/>
              </a:lnSpc>
            </a:pPr>
            <a:r>
              <a:rPr lang="en-US" sz="2400" dirty="0" smtClean="0">
                <a:latin typeface="+mn-lt"/>
              </a:rPr>
              <a:t>A </a:t>
            </a:r>
            <a:r>
              <a:rPr lang="en-US" sz="2400" dirty="0" smtClean="0">
                <a:solidFill>
                  <a:srgbClr val="FA961E"/>
                </a:solidFill>
                <a:latin typeface="+mn-lt"/>
              </a:rPr>
              <a:t>whole robot cell </a:t>
            </a:r>
            <a:r>
              <a:rPr lang="en-US" sz="2400" dirty="0" smtClean="0">
                <a:latin typeface="+mn-lt"/>
              </a:rPr>
              <a:t>must be built according to directives for safety requirements of machinery</a:t>
            </a:r>
          </a:p>
        </p:txBody>
      </p:sp>
      <p:sp>
        <p:nvSpPr>
          <p:cNvPr id="5" name="Rectangle 2"/>
          <p:cNvSpPr>
            <a:spLocks noGrp="1" noChangeArrowheads="1"/>
          </p:cNvSpPr>
          <p:nvPr>
            <p:ph type="title"/>
          </p:nvPr>
        </p:nvSpPr>
        <p:spPr>
          <a:xfrm>
            <a:off x="323528" y="836712"/>
            <a:ext cx="8229600" cy="1143000"/>
          </a:xfrm>
        </p:spPr>
        <p:txBody>
          <a:bodyPr/>
          <a:lstStyle/>
          <a:p>
            <a:r>
              <a:rPr lang="en-US" dirty="0" smtClean="0"/>
              <a:t>Safety </a:t>
            </a:r>
            <a:r>
              <a:rPr lang="en-US" dirty="0"/>
              <a:t>Requirements for Robots </a:t>
            </a:r>
            <a:r>
              <a:rPr lang="en-US" dirty="0" smtClean="0"/>
              <a:t/>
            </a:r>
            <a:br>
              <a:rPr lang="en-US" dirty="0" smtClean="0"/>
            </a:br>
            <a:r>
              <a:rPr lang="en-US" dirty="0" smtClean="0"/>
              <a:t>and </a:t>
            </a:r>
            <a:r>
              <a:rPr lang="en-US" dirty="0"/>
              <a:t>Robot </a:t>
            </a:r>
            <a:r>
              <a:rPr lang="en-US" dirty="0" smtClean="0"/>
              <a:t>Systems</a:t>
            </a:r>
            <a:endParaRPr lang="en-US" dirty="0"/>
          </a:p>
        </p:txBody>
      </p:sp>
      <p:pic>
        <p:nvPicPr>
          <p:cNvPr id="2" name="robot_rid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27784" y="3789040"/>
            <a:ext cx="3684240" cy="276318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24260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41509">
                <p:cTn id="7"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idx="1"/>
          </p:nvPr>
        </p:nvSpPr>
        <p:spPr>
          <a:xfrm>
            <a:off x="785786" y="1916832"/>
            <a:ext cx="7194128" cy="4575452"/>
          </a:xfrm>
        </p:spPr>
        <p:txBody>
          <a:bodyPr>
            <a:normAutofit/>
          </a:bodyPr>
          <a:lstStyle/>
          <a:p>
            <a:pPr marL="0" indent="0">
              <a:lnSpc>
                <a:spcPct val="80000"/>
              </a:lnSpc>
              <a:buNone/>
            </a:pPr>
            <a:r>
              <a:rPr lang="en-US" sz="2400" dirty="0">
                <a:latin typeface="+mn-lt"/>
              </a:rPr>
              <a:t>Demand for a </a:t>
            </a:r>
            <a:r>
              <a:rPr lang="en-US" sz="2400" dirty="0" smtClean="0">
                <a:solidFill>
                  <a:srgbClr val="FA961E"/>
                </a:solidFill>
                <a:latin typeface="+mn-lt"/>
              </a:rPr>
              <a:t>safety </a:t>
            </a:r>
            <a:r>
              <a:rPr lang="en-US" sz="2400" dirty="0">
                <a:solidFill>
                  <a:srgbClr val="FA961E"/>
                </a:solidFill>
                <a:latin typeface="+mn-lt"/>
              </a:rPr>
              <a:t>standard </a:t>
            </a:r>
            <a:r>
              <a:rPr lang="en-US" sz="2400" dirty="0">
                <a:latin typeface="+mn-lt"/>
              </a:rPr>
              <a:t>containing </a:t>
            </a:r>
            <a:r>
              <a:rPr lang="en-US" sz="2400" dirty="0">
                <a:solidFill>
                  <a:srgbClr val="FA961E"/>
                </a:solidFill>
                <a:latin typeface="+mn-lt"/>
              </a:rPr>
              <a:t>instructions for safe </a:t>
            </a:r>
            <a:r>
              <a:rPr lang="en-US" sz="2400" dirty="0" smtClean="0">
                <a:solidFill>
                  <a:srgbClr val="FA961E"/>
                </a:solidFill>
                <a:latin typeface="+mn-lt"/>
              </a:rPr>
              <a:t>design</a:t>
            </a:r>
            <a:r>
              <a:rPr lang="en-US" sz="2400" dirty="0" smtClean="0">
                <a:latin typeface="+mn-lt"/>
              </a:rPr>
              <a:t>:</a:t>
            </a:r>
            <a:endParaRPr lang="en-US" sz="2400" dirty="0">
              <a:latin typeface="+mn-lt"/>
            </a:endParaRPr>
          </a:p>
          <a:p>
            <a:pPr>
              <a:lnSpc>
                <a:spcPct val="80000"/>
              </a:lnSpc>
            </a:pPr>
            <a:endParaRPr lang="en-US" sz="2400" dirty="0">
              <a:latin typeface="+mn-lt"/>
            </a:endParaRPr>
          </a:p>
          <a:p>
            <a:pPr>
              <a:lnSpc>
                <a:spcPct val="80000"/>
              </a:lnSpc>
            </a:pPr>
            <a:r>
              <a:rPr lang="en-US" sz="2400" dirty="0" smtClean="0">
                <a:latin typeface="+mn-lt"/>
              </a:rPr>
              <a:t>Provision </a:t>
            </a:r>
            <a:r>
              <a:rPr lang="en-US" sz="2400" dirty="0">
                <a:latin typeface="+mn-lt"/>
              </a:rPr>
              <a:t>of hazard lists and measures to reduce risks</a:t>
            </a:r>
          </a:p>
          <a:p>
            <a:pPr>
              <a:lnSpc>
                <a:spcPct val="80000"/>
              </a:lnSpc>
            </a:pPr>
            <a:endParaRPr lang="en-US" sz="2400" dirty="0">
              <a:latin typeface="+mn-lt"/>
            </a:endParaRPr>
          </a:p>
          <a:p>
            <a:pPr>
              <a:lnSpc>
                <a:spcPct val="80000"/>
              </a:lnSpc>
            </a:pPr>
            <a:r>
              <a:rPr lang="en-US" sz="2400" dirty="0" smtClean="0">
                <a:latin typeface="+mn-lt"/>
              </a:rPr>
              <a:t>Definition </a:t>
            </a:r>
            <a:r>
              <a:rPr lang="en-US" sz="2400" dirty="0">
                <a:latin typeface="+mn-lt"/>
              </a:rPr>
              <a:t>of limits for allowed contact forces and impacts</a:t>
            </a:r>
          </a:p>
          <a:p>
            <a:pPr>
              <a:lnSpc>
                <a:spcPct val="80000"/>
              </a:lnSpc>
            </a:pPr>
            <a:endParaRPr lang="en-US" sz="2400" dirty="0">
              <a:latin typeface="+mn-lt"/>
            </a:endParaRPr>
          </a:p>
          <a:p>
            <a:pPr>
              <a:lnSpc>
                <a:spcPct val="80000"/>
              </a:lnSpc>
            </a:pPr>
            <a:r>
              <a:rPr lang="en-US" sz="2400" dirty="0" smtClean="0">
                <a:latin typeface="+mn-lt"/>
              </a:rPr>
              <a:t>Requirements </a:t>
            </a:r>
            <a:r>
              <a:rPr lang="en-US" sz="2400" dirty="0">
                <a:latin typeface="+mn-lt"/>
              </a:rPr>
              <a:t>for control system performance </a:t>
            </a:r>
            <a:r>
              <a:rPr lang="en-US" sz="2400" dirty="0" smtClean="0">
                <a:latin typeface="+mn-lt"/>
              </a:rPr>
              <a:t/>
            </a:r>
            <a:br>
              <a:rPr lang="en-US" sz="2400" dirty="0" smtClean="0">
                <a:latin typeface="+mn-lt"/>
              </a:rPr>
            </a:br>
            <a:r>
              <a:rPr lang="en-US" sz="2400" dirty="0" smtClean="0">
                <a:latin typeface="+mn-lt"/>
              </a:rPr>
              <a:t>(</a:t>
            </a:r>
            <a:r>
              <a:rPr lang="en-US" sz="2400" dirty="0">
                <a:latin typeface="+mn-lt"/>
              </a:rPr>
              <a:t>safety </a:t>
            </a:r>
            <a:r>
              <a:rPr lang="en-US" sz="2400" dirty="0" smtClean="0">
                <a:latin typeface="+mn-lt"/>
              </a:rPr>
              <a:t>level</a:t>
            </a:r>
            <a:r>
              <a:rPr lang="en-US" sz="2400" dirty="0">
                <a:latin typeface="+mn-lt"/>
              </a:rPr>
              <a:t>)</a:t>
            </a:r>
          </a:p>
          <a:p>
            <a:pPr>
              <a:lnSpc>
                <a:spcPct val="80000"/>
              </a:lnSpc>
            </a:pPr>
            <a:endParaRPr lang="en-US" sz="2400" dirty="0">
              <a:latin typeface="+mn-lt"/>
            </a:endParaRPr>
          </a:p>
          <a:p>
            <a:pPr>
              <a:lnSpc>
                <a:spcPct val="80000"/>
              </a:lnSpc>
            </a:pPr>
            <a:r>
              <a:rPr lang="en-US" sz="2400" dirty="0" smtClean="0">
                <a:latin typeface="+mn-lt"/>
              </a:rPr>
              <a:t>Definition </a:t>
            </a:r>
            <a:r>
              <a:rPr lang="en-US" sz="2400" dirty="0">
                <a:latin typeface="+mn-lt"/>
              </a:rPr>
              <a:t>of validation methods</a:t>
            </a:r>
            <a:endParaRPr lang="en-US" sz="2400" dirty="0" smtClean="0">
              <a:latin typeface="+mn-lt"/>
            </a:endParaRPr>
          </a:p>
        </p:txBody>
      </p:sp>
      <p:sp>
        <p:nvSpPr>
          <p:cNvPr id="321538" name="Rectangle 2"/>
          <p:cNvSpPr>
            <a:spLocks noGrp="1" noChangeArrowheads="1"/>
          </p:cNvSpPr>
          <p:nvPr>
            <p:ph type="title"/>
          </p:nvPr>
        </p:nvSpPr>
        <p:spPr>
          <a:xfrm>
            <a:off x="251520" y="692696"/>
            <a:ext cx="8229600" cy="1143000"/>
          </a:xfrm>
        </p:spPr>
        <p:txBody>
          <a:bodyPr/>
          <a:lstStyle/>
          <a:p>
            <a:r>
              <a:rPr lang="en-US" dirty="0"/>
              <a:t>Safety Requirements for Robots </a:t>
            </a:r>
            <a:br>
              <a:rPr lang="en-US" dirty="0"/>
            </a:br>
            <a:r>
              <a:rPr lang="en-US" dirty="0"/>
              <a:t>and Robot </a:t>
            </a:r>
            <a:r>
              <a:rPr lang="en-US" dirty="0" smtClean="0"/>
              <a:t>Systems - Standardization</a:t>
            </a:r>
            <a:endParaRPr lang="en-US" dirty="0"/>
          </a:p>
        </p:txBody>
      </p:sp>
    </p:spTree>
    <p:extLst>
      <p:ext uri="{BB962C8B-B14F-4D97-AF65-F5344CB8AC3E}">
        <p14:creationId xmlns:p14="http://schemas.microsoft.com/office/powerpoint/2010/main" val="2898269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_Načrt po meri">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Robolab</Template>
  <TotalTime>1421</TotalTime>
  <Words>468</Words>
  <Application>Microsoft Office PowerPoint</Application>
  <PresentationFormat>On-screen Show (4:3)</PresentationFormat>
  <Paragraphs>108</Paragraphs>
  <Slides>18</Slides>
  <Notes>15</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2_Načrt po meri</vt:lpstr>
      <vt:lpstr>PHOTO-PAINT</vt:lpstr>
      <vt:lpstr>SAFETY IN INDUSTRIAL ROBOTICS</vt:lpstr>
      <vt:lpstr>Industrial robot</vt:lpstr>
      <vt:lpstr>Robot configurations</vt:lpstr>
      <vt:lpstr>Different aspects of robots implementation</vt:lpstr>
      <vt:lpstr>Three basic hazards              associated with robots</vt:lpstr>
      <vt:lpstr>Potential causes of hazards</vt:lpstr>
      <vt:lpstr>Requirements of the machinery directives 98/37/EC and 2006/42/EC </vt:lpstr>
      <vt:lpstr>Safety Requirements for Robots  and Robot Systems</vt:lpstr>
      <vt:lpstr>Safety Requirements for Robots  and Robot Systems - Standardization</vt:lpstr>
      <vt:lpstr>Safety Requirements for Robots  and Robot Systems - Standards</vt:lpstr>
      <vt:lpstr>Basic safety measures in normal  operating mode</vt:lpstr>
      <vt:lpstr>Safety assurance at the level of hardware</vt:lpstr>
      <vt:lpstr>Safety assurance at the level of hardware </vt:lpstr>
      <vt:lpstr>Safety assurance at the level of hardware </vt:lpstr>
      <vt:lpstr>Optical sensors with programmable  areas of action</vt:lpstr>
      <vt:lpstr>Safety measures in special operating modes (setting up, programming)</vt:lpstr>
      <vt:lpstr>Safety assurance during programming and teaching of motion trajectory</vt:lpstr>
      <vt:lpstr>Good luck with working with robots!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Teo</dc:creator>
  <cp:lastModifiedBy>Matjaz Mihelj</cp:lastModifiedBy>
  <cp:revision>79</cp:revision>
  <dcterms:created xsi:type="dcterms:W3CDTF">2012-02-01T17:31:31Z</dcterms:created>
  <dcterms:modified xsi:type="dcterms:W3CDTF">2014-06-02T08:01:59Z</dcterms:modified>
</cp:coreProperties>
</file>