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81" r:id="rId4"/>
    <p:sldId id="282" r:id="rId5"/>
    <p:sldId id="258" r:id="rId6"/>
    <p:sldId id="260" r:id="rId7"/>
    <p:sldId id="283" r:id="rId8"/>
    <p:sldId id="284" r:id="rId9"/>
    <p:sldId id="285" r:id="rId10"/>
    <p:sldId id="286" r:id="rId11"/>
    <p:sldId id="266" r:id="rId12"/>
    <p:sldId id="287" r:id="rId13"/>
    <p:sldId id="288" r:id="rId14"/>
    <p:sldId id="267" r:id="rId15"/>
    <p:sldId id="268" r:id="rId16"/>
    <p:sldId id="269" r:id="rId17"/>
    <p:sldId id="270" r:id="rId18"/>
    <p:sldId id="271" r:id="rId19"/>
    <p:sldId id="272" r:id="rId20"/>
    <p:sldId id="289" r:id="rId21"/>
    <p:sldId id="273" r:id="rId22"/>
    <p:sldId id="290" r:id="rId23"/>
    <p:sldId id="291" r:id="rId24"/>
    <p:sldId id="275" r:id="rId25"/>
    <p:sldId id="277" r:id="rId26"/>
    <p:sldId id="278" r:id="rId27"/>
    <p:sldId id="279" r:id="rId2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14" autoAdjust="0"/>
    <p:restoredTop sz="94660"/>
  </p:normalViewPr>
  <p:slideViewPr>
    <p:cSldViewPr>
      <p:cViewPr>
        <p:scale>
          <a:sx n="50" d="100"/>
          <a:sy n="50" d="100"/>
        </p:scale>
        <p:origin x="-3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01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55653CE-5CA1-4CD6-A76F-D21A84774E47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9E5C6F29-5CA9-410F-A9A8-2FEA5677EC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C6F29-5CA9-410F-A9A8-2FEA5677EC2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A220E4-37CF-4C45-9D5C-B69C88B0D8D6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3F5D-31ED-452A-80FA-D42249C7EF4A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8BD5-8A12-4F0F-9634-6FA798871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3F5D-31ED-452A-80FA-D42249C7EF4A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8BD5-8A12-4F0F-9634-6FA798871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3F5D-31ED-452A-80FA-D42249C7EF4A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8BD5-8A12-4F0F-9634-6FA798871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3F5D-31ED-452A-80FA-D42249C7EF4A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8BD5-8A12-4F0F-9634-6FA798871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3F5D-31ED-452A-80FA-D42249C7EF4A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8BD5-8A12-4F0F-9634-6FA798871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3F5D-31ED-452A-80FA-D42249C7EF4A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8BD5-8A12-4F0F-9634-6FA798871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3F5D-31ED-452A-80FA-D42249C7EF4A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8BD5-8A12-4F0F-9634-6FA798871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3F5D-31ED-452A-80FA-D42249C7EF4A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8BD5-8A12-4F0F-9634-6FA798871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3F5D-31ED-452A-80FA-D42249C7EF4A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8BD5-8A12-4F0F-9634-6FA798871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3F5D-31ED-452A-80FA-D42249C7EF4A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8BD5-8A12-4F0F-9634-6FA798871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3F5D-31ED-452A-80FA-D42249C7EF4A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8BD5-8A12-4F0F-9634-6FA798871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03F5D-31ED-452A-80FA-D42249C7EF4A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68BD5-8A12-4F0F-9634-6FA798871A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4.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2363" y="1"/>
            <a:ext cx="639083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r>
              <a:rPr lang="en-US" sz="2400" dirty="0" smtClean="0">
                <a:solidFill>
                  <a:srgbClr val="C00000"/>
                </a:solidFill>
              </a:rPr>
              <a:t>Figure 4.4(d) </a:t>
            </a:r>
            <a:r>
              <a:rPr lang="en-US" sz="2400" dirty="0" smtClean="0">
                <a:solidFill>
                  <a:srgbClr val="C00000"/>
                </a:solidFill>
              </a:rPr>
              <a:t> Iteration </a:t>
            </a:r>
            <a:r>
              <a:rPr lang="en-US" sz="2400" dirty="0" smtClean="0">
                <a:solidFill>
                  <a:srgbClr val="C00000"/>
                </a:solidFill>
              </a:rPr>
              <a:t>3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5123" name="Line 4"/>
          <p:cNvSpPr>
            <a:spLocks noChangeShapeType="1"/>
          </p:cNvSpPr>
          <p:nvPr/>
        </p:nvSpPr>
        <p:spPr bwMode="auto">
          <a:xfrm>
            <a:off x="1219200" y="1752600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Line 5"/>
          <p:cNvSpPr>
            <a:spLocks noChangeShapeType="1"/>
          </p:cNvSpPr>
          <p:nvPr/>
        </p:nvSpPr>
        <p:spPr bwMode="auto">
          <a:xfrm>
            <a:off x="1219200" y="5029200"/>
            <a:ext cx="647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Freeform 6"/>
          <p:cNvSpPr>
            <a:spLocks/>
          </p:cNvSpPr>
          <p:nvPr/>
        </p:nvSpPr>
        <p:spPr bwMode="auto">
          <a:xfrm>
            <a:off x="1228725" y="1822450"/>
            <a:ext cx="6289675" cy="2538413"/>
          </a:xfrm>
          <a:custGeom>
            <a:avLst/>
            <a:gdLst>
              <a:gd name="T0" fmla="*/ 0 w 3962"/>
              <a:gd name="T1" fmla="*/ 2147483647 h 1599"/>
              <a:gd name="T2" fmla="*/ 2147483647 w 3962"/>
              <a:gd name="T3" fmla="*/ 2147483647 h 1599"/>
              <a:gd name="T4" fmla="*/ 2147483647 w 3962"/>
              <a:gd name="T5" fmla="*/ 2147483647 h 1599"/>
              <a:gd name="T6" fmla="*/ 2147483647 w 3962"/>
              <a:gd name="T7" fmla="*/ 2147483647 h 1599"/>
              <a:gd name="T8" fmla="*/ 2147483647 w 3962"/>
              <a:gd name="T9" fmla="*/ 2147483647 h 1599"/>
              <a:gd name="T10" fmla="*/ 2147483647 w 3962"/>
              <a:gd name="T11" fmla="*/ 2147483647 h 1599"/>
              <a:gd name="T12" fmla="*/ 2147483647 w 3962"/>
              <a:gd name="T13" fmla="*/ 2147483647 h 1599"/>
              <a:gd name="T14" fmla="*/ 2147483647 w 3962"/>
              <a:gd name="T15" fmla="*/ 2147483647 h 1599"/>
              <a:gd name="T16" fmla="*/ 2147483647 w 3962"/>
              <a:gd name="T17" fmla="*/ 2147483647 h 1599"/>
              <a:gd name="T18" fmla="*/ 2147483647 w 3962"/>
              <a:gd name="T19" fmla="*/ 2147483647 h 1599"/>
              <a:gd name="T20" fmla="*/ 2147483647 w 3962"/>
              <a:gd name="T21" fmla="*/ 2147483647 h 1599"/>
              <a:gd name="T22" fmla="*/ 2147483647 w 3962"/>
              <a:gd name="T23" fmla="*/ 2147483647 h 1599"/>
              <a:gd name="T24" fmla="*/ 2147483647 w 3962"/>
              <a:gd name="T25" fmla="*/ 2147483647 h 1599"/>
              <a:gd name="T26" fmla="*/ 2147483647 w 3962"/>
              <a:gd name="T27" fmla="*/ 2147483647 h 1599"/>
              <a:gd name="T28" fmla="*/ 2147483647 w 3962"/>
              <a:gd name="T29" fmla="*/ 2147483647 h 1599"/>
              <a:gd name="T30" fmla="*/ 2147483647 w 3962"/>
              <a:gd name="T31" fmla="*/ 2147483647 h 1599"/>
              <a:gd name="T32" fmla="*/ 2147483647 w 3962"/>
              <a:gd name="T33" fmla="*/ 2147483647 h 1599"/>
              <a:gd name="T34" fmla="*/ 2147483647 w 3962"/>
              <a:gd name="T35" fmla="*/ 2147483647 h 1599"/>
              <a:gd name="T36" fmla="*/ 2147483647 w 3962"/>
              <a:gd name="T37" fmla="*/ 2147483647 h 1599"/>
              <a:gd name="T38" fmla="*/ 2147483647 w 3962"/>
              <a:gd name="T39" fmla="*/ 2147483647 h 1599"/>
              <a:gd name="T40" fmla="*/ 2147483647 w 3962"/>
              <a:gd name="T41" fmla="*/ 2147483647 h 1599"/>
              <a:gd name="T42" fmla="*/ 2147483647 w 3962"/>
              <a:gd name="T43" fmla="*/ 2147483647 h 1599"/>
              <a:gd name="T44" fmla="*/ 2147483647 w 3962"/>
              <a:gd name="T45" fmla="*/ 2147483647 h 1599"/>
              <a:gd name="T46" fmla="*/ 2147483647 w 3962"/>
              <a:gd name="T47" fmla="*/ 2147483647 h 1599"/>
              <a:gd name="T48" fmla="*/ 2147483647 w 3962"/>
              <a:gd name="T49" fmla="*/ 2147483647 h 1599"/>
              <a:gd name="T50" fmla="*/ 2147483647 w 3962"/>
              <a:gd name="T51" fmla="*/ 2147483647 h 1599"/>
              <a:gd name="T52" fmla="*/ 2147483647 w 3962"/>
              <a:gd name="T53" fmla="*/ 2147483647 h 1599"/>
              <a:gd name="T54" fmla="*/ 2147483647 w 3962"/>
              <a:gd name="T55" fmla="*/ 2147483647 h 1599"/>
              <a:gd name="T56" fmla="*/ 2147483647 w 3962"/>
              <a:gd name="T57" fmla="*/ 2147483647 h 1599"/>
              <a:gd name="T58" fmla="*/ 2147483647 w 3962"/>
              <a:gd name="T59" fmla="*/ 2147483647 h 1599"/>
              <a:gd name="T60" fmla="*/ 2147483647 w 3962"/>
              <a:gd name="T61" fmla="*/ 2147483647 h 1599"/>
              <a:gd name="T62" fmla="*/ 2147483647 w 3962"/>
              <a:gd name="T63" fmla="*/ 2147483647 h 1599"/>
              <a:gd name="T64" fmla="*/ 2147483647 w 3962"/>
              <a:gd name="T65" fmla="*/ 2147483647 h 1599"/>
              <a:gd name="T66" fmla="*/ 2147483647 w 3962"/>
              <a:gd name="T67" fmla="*/ 2147483647 h 1599"/>
              <a:gd name="T68" fmla="*/ 2147483647 w 3962"/>
              <a:gd name="T69" fmla="*/ 2147483647 h 1599"/>
              <a:gd name="T70" fmla="*/ 2147483647 w 3962"/>
              <a:gd name="T71" fmla="*/ 2147483647 h 1599"/>
              <a:gd name="T72" fmla="*/ 2147483647 w 3962"/>
              <a:gd name="T73" fmla="*/ 2147483647 h 1599"/>
              <a:gd name="T74" fmla="*/ 2147483647 w 3962"/>
              <a:gd name="T75" fmla="*/ 2147483647 h 159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3962"/>
              <a:gd name="T115" fmla="*/ 0 h 1599"/>
              <a:gd name="T116" fmla="*/ 3962 w 3962"/>
              <a:gd name="T117" fmla="*/ 1599 h 1599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3962" h="1599">
                <a:moveTo>
                  <a:pt x="0" y="1472"/>
                </a:moveTo>
                <a:cubicBezTo>
                  <a:pt x="42" y="1467"/>
                  <a:pt x="85" y="1468"/>
                  <a:pt x="126" y="1457"/>
                </a:cubicBezTo>
                <a:cubicBezTo>
                  <a:pt x="204" y="1436"/>
                  <a:pt x="152" y="1425"/>
                  <a:pt x="189" y="1378"/>
                </a:cubicBezTo>
                <a:cubicBezTo>
                  <a:pt x="217" y="1343"/>
                  <a:pt x="259" y="1320"/>
                  <a:pt x="284" y="1283"/>
                </a:cubicBezTo>
                <a:cubicBezTo>
                  <a:pt x="357" y="1172"/>
                  <a:pt x="315" y="1209"/>
                  <a:pt x="394" y="1157"/>
                </a:cubicBezTo>
                <a:cubicBezTo>
                  <a:pt x="430" y="1049"/>
                  <a:pt x="380" y="1165"/>
                  <a:pt x="457" y="1078"/>
                </a:cubicBezTo>
                <a:cubicBezTo>
                  <a:pt x="589" y="928"/>
                  <a:pt x="461" y="1024"/>
                  <a:pt x="568" y="951"/>
                </a:cubicBezTo>
                <a:cubicBezTo>
                  <a:pt x="615" y="881"/>
                  <a:pt x="673" y="859"/>
                  <a:pt x="742" y="825"/>
                </a:cubicBezTo>
                <a:cubicBezTo>
                  <a:pt x="759" y="817"/>
                  <a:pt x="771" y="800"/>
                  <a:pt x="789" y="794"/>
                </a:cubicBezTo>
                <a:cubicBezTo>
                  <a:pt x="840" y="778"/>
                  <a:pt x="947" y="762"/>
                  <a:pt x="947" y="762"/>
                </a:cubicBezTo>
                <a:cubicBezTo>
                  <a:pt x="963" y="746"/>
                  <a:pt x="983" y="734"/>
                  <a:pt x="994" y="715"/>
                </a:cubicBezTo>
                <a:cubicBezTo>
                  <a:pt x="1030" y="650"/>
                  <a:pt x="1033" y="587"/>
                  <a:pt x="1073" y="525"/>
                </a:cubicBezTo>
                <a:cubicBezTo>
                  <a:pt x="1102" y="409"/>
                  <a:pt x="1099" y="295"/>
                  <a:pt x="1168" y="194"/>
                </a:cubicBezTo>
                <a:cubicBezTo>
                  <a:pt x="1173" y="178"/>
                  <a:pt x="1172" y="158"/>
                  <a:pt x="1184" y="146"/>
                </a:cubicBezTo>
                <a:cubicBezTo>
                  <a:pt x="1190" y="140"/>
                  <a:pt x="1286" y="117"/>
                  <a:pt x="1294" y="115"/>
                </a:cubicBezTo>
                <a:cubicBezTo>
                  <a:pt x="1387" y="53"/>
                  <a:pt x="1460" y="62"/>
                  <a:pt x="1578" y="52"/>
                </a:cubicBezTo>
                <a:cubicBezTo>
                  <a:pt x="1733" y="0"/>
                  <a:pt x="1640" y="17"/>
                  <a:pt x="1863" y="36"/>
                </a:cubicBezTo>
                <a:cubicBezTo>
                  <a:pt x="1879" y="41"/>
                  <a:pt x="1894" y="49"/>
                  <a:pt x="1910" y="52"/>
                </a:cubicBezTo>
                <a:cubicBezTo>
                  <a:pt x="1957" y="60"/>
                  <a:pt x="2007" y="52"/>
                  <a:pt x="2052" y="67"/>
                </a:cubicBezTo>
                <a:cubicBezTo>
                  <a:pt x="2073" y="74"/>
                  <a:pt x="2083" y="99"/>
                  <a:pt x="2099" y="115"/>
                </a:cubicBezTo>
                <a:cubicBezTo>
                  <a:pt x="2130" y="207"/>
                  <a:pt x="2091" y="122"/>
                  <a:pt x="2163" y="194"/>
                </a:cubicBezTo>
                <a:cubicBezTo>
                  <a:pt x="2269" y="300"/>
                  <a:pt x="2112" y="187"/>
                  <a:pt x="2242" y="273"/>
                </a:cubicBezTo>
                <a:cubicBezTo>
                  <a:pt x="2273" y="368"/>
                  <a:pt x="2304" y="463"/>
                  <a:pt x="2336" y="557"/>
                </a:cubicBezTo>
                <a:cubicBezTo>
                  <a:pt x="2362" y="636"/>
                  <a:pt x="2361" y="686"/>
                  <a:pt x="2447" y="715"/>
                </a:cubicBezTo>
                <a:cubicBezTo>
                  <a:pt x="2475" y="798"/>
                  <a:pt x="2449" y="753"/>
                  <a:pt x="2557" y="825"/>
                </a:cubicBezTo>
                <a:cubicBezTo>
                  <a:pt x="2573" y="836"/>
                  <a:pt x="2605" y="857"/>
                  <a:pt x="2605" y="857"/>
                </a:cubicBezTo>
                <a:cubicBezTo>
                  <a:pt x="2615" y="873"/>
                  <a:pt x="2620" y="894"/>
                  <a:pt x="2636" y="904"/>
                </a:cubicBezTo>
                <a:cubicBezTo>
                  <a:pt x="2695" y="941"/>
                  <a:pt x="2884" y="972"/>
                  <a:pt x="2952" y="983"/>
                </a:cubicBezTo>
                <a:cubicBezTo>
                  <a:pt x="2984" y="994"/>
                  <a:pt x="3015" y="1005"/>
                  <a:pt x="3047" y="1015"/>
                </a:cubicBezTo>
                <a:cubicBezTo>
                  <a:pt x="3063" y="1020"/>
                  <a:pt x="3094" y="1030"/>
                  <a:pt x="3094" y="1030"/>
                </a:cubicBezTo>
                <a:cubicBezTo>
                  <a:pt x="3126" y="1077"/>
                  <a:pt x="3152" y="1130"/>
                  <a:pt x="3220" y="1141"/>
                </a:cubicBezTo>
                <a:cubicBezTo>
                  <a:pt x="3283" y="1151"/>
                  <a:pt x="3410" y="1172"/>
                  <a:pt x="3410" y="1172"/>
                </a:cubicBezTo>
                <a:cubicBezTo>
                  <a:pt x="3493" y="1200"/>
                  <a:pt x="3448" y="1174"/>
                  <a:pt x="3520" y="1283"/>
                </a:cubicBezTo>
                <a:cubicBezTo>
                  <a:pt x="3531" y="1299"/>
                  <a:pt x="3553" y="1303"/>
                  <a:pt x="3568" y="1315"/>
                </a:cubicBezTo>
                <a:cubicBezTo>
                  <a:pt x="3585" y="1329"/>
                  <a:pt x="3601" y="1345"/>
                  <a:pt x="3615" y="1362"/>
                </a:cubicBezTo>
                <a:cubicBezTo>
                  <a:pt x="3627" y="1377"/>
                  <a:pt x="3631" y="1399"/>
                  <a:pt x="3647" y="1409"/>
                </a:cubicBezTo>
                <a:cubicBezTo>
                  <a:pt x="3679" y="1430"/>
                  <a:pt x="3721" y="1429"/>
                  <a:pt x="3757" y="1441"/>
                </a:cubicBezTo>
                <a:cubicBezTo>
                  <a:pt x="3825" y="1541"/>
                  <a:pt x="3897" y="1531"/>
                  <a:pt x="3962" y="159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Line 7"/>
          <p:cNvSpPr>
            <a:spLocks noChangeShapeType="1"/>
          </p:cNvSpPr>
          <p:nvPr/>
        </p:nvSpPr>
        <p:spPr bwMode="auto">
          <a:xfrm flipH="1">
            <a:off x="1219200" y="53340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Line 8"/>
          <p:cNvSpPr>
            <a:spLocks noChangeShapeType="1"/>
          </p:cNvSpPr>
          <p:nvPr/>
        </p:nvSpPr>
        <p:spPr bwMode="auto">
          <a:xfrm>
            <a:off x="4267200" y="53340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Line 9"/>
          <p:cNvSpPr>
            <a:spLocks noChangeShapeType="1"/>
          </p:cNvSpPr>
          <p:nvPr/>
        </p:nvSpPr>
        <p:spPr bwMode="auto">
          <a:xfrm flipV="1">
            <a:off x="7086600" y="4114800"/>
            <a:ext cx="0" cy="914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Line 11"/>
          <p:cNvSpPr>
            <a:spLocks noChangeShapeType="1"/>
          </p:cNvSpPr>
          <p:nvPr/>
        </p:nvSpPr>
        <p:spPr bwMode="auto">
          <a:xfrm>
            <a:off x="3124200" y="5638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Line 12"/>
          <p:cNvSpPr>
            <a:spLocks noChangeShapeType="1"/>
          </p:cNvSpPr>
          <p:nvPr/>
        </p:nvSpPr>
        <p:spPr bwMode="auto">
          <a:xfrm flipV="1">
            <a:off x="4953000" y="4876800"/>
            <a:ext cx="0" cy="304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Line 13"/>
          <p:cNvSpPr>
            <a:spLocks noChangeShapeType="1"/>
          </p:cNvSpPr>
          <p:nvPr/>
        </p:nvSpPr>
        <p:spPr bwMode="auto">
          <a:xfrm flipV="1">
            <a:off x="4953000" y="2590800"/>
            <a:ext cx="0" cy="304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Line 15"/>
          <p:cNvSpPr>
            <a:spLocks noChangeShapeType="1"/>
          </p:cNvSpPr>
          <p:nvPr/>
        </p:nvSpPr>
        <p:spPr bwMode="auto">
          <a:xfrm>
            <a:off x="1219200" y="5638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3" name="Line 16"/>
          <p:cNvSpPr>
            <a:spLocks noChangeShapeType="1"/>
          </p:cNvSpPr>
          <p:nvPr/>
        </p:nvSpPr>
        <p:spPr bwMode="auto">
          <a:xfrm flipH="1">
            <a:off x="3886200" y="5943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4" name="Line 17"/>
          <p:cNvSpPr>
            <a:spLocks noChangeShapeType="1"/>
          </p:cNvSpPr>
          <p:nvPr/>
        </p:nvSpPr>
        <p:spPr bwMode="auto">
          <a:xfrm flipH="1">
            <a:off x="2743200" y="59436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5" name="Line 18"/>
          <p:cNvSpPr>
            <a:spLocks noChangeShapeType="1"/>
          </p:cNvSpPr>
          <p:nvPr/>
        </p:nvSpPr>
        <p:spPr bwMode="auto">
          <a:xfrm>
            <a:off x="2743200" y="6172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6" name="Line 19"/>
          <p:cNvSpPr>
            <a:spLocks noChangeShapeType="1"/>
          </p:cNvSpPr>
          <p:nvPr/>
        </p:nvSpPr>
        <p:spPr bwMode="auto">
          <a:xfrm>
            <a:off x="3733800" y="6172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7" name="Line 20"/>
          <p:cNvSpPr>
            <a:spLocks noChangeShapeType="1"/>
          </p:cNvSpPr>
          <p:nvPr/>
        </p:nvSpPr>
        <p:spPr bwMode="auto">
          <a:xfrm flipV="1">
            <a:off x="2667000" y="4876800"/>
            <a:ext cx="0" cy="304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8" name="Line 21"/>
          <p:cNvSpPr>
            <a:spLocks noChangeShapeType="1"/>
          </p:cNvSpPr>
          <p:nvPr/>
        </p:nvSpPr>
        <p:spPr bwMode="auto">
          <a:xfrm flipV="1">
            <a:off x="2590800" y="2895600"/>
            <a:ext cx="0" cy="304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9" name="Line 22"/>
          <p:cNvSpPr>
            <a:spLocks noChangeShapeType="1"/>
          </p:cNvSpPr>
          <p:nvPr/>
        </p:nvSpPr>
        <p:spPr bwMode="auto">
          <a:xfrm flipV="1">
            <a:off x="4114800" y="1905000"/>
            <a:ext cx="0" cy="32766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0" name="Line 23"/>
          <p:cNvSpPr>
            <a:spLocks noChangeShapeType="1"/>
          </p:cNvSpPr>
          <p:nvPr/>
        </p:nvSpPr>
        <p:spPr bwMode="auto">
          <a:xfrm flipH="1" flipV="1">
            <a:off x="4267200" y="1524000"/>
            <a:ext cx="0" cy="6096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1" name="Line 24"/>
          <p:cNvSpPr>
            <a:spLocks noChangeShapeType="1"/>
          </p:cNvSpPr>
          <p:nvPr/>
        </p:nvSpPr>
        <p:spPr bwMode="auto">
          <a:xfrm flipH="1">
            <a:off x="3200400" y="6400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2" name="Line 25"/>
          <p:cNvSpPr>
            <a:spLocks noChangeShapeType="1"/>
          </p:cNvSpPr>
          <p:nvPr/>
        </p:nvSpPr>
        <p:spPr bwMode="auto">
          <a:xfrm flipV="1">
            <a:off x="3124200" y="2057400"/>
            <a:ext cx="0" cy="31242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3" name="Line 26"/>
          <p:cNvSpPr>
            <a:spLocks noChangeShapeType="1"/>
          </p:cNvSpPr>
          <p:nvPr/>
        </p:nvSpPr>
        <p:spPr bwMode="auto">
          <a:xfrm>
            <a:off x="3581400" y="4876800"/>
            <a:ext cx="0" cy="304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4" name="Text Box 27"/>
          <p:cNvSpPr txBox="1">
            <a:spLocks noChangeArrowheads="1"/>
          </p:cNvSpPr>
          <p:nvPr/>
        </p:nvSpPr>
        <p:spPr bwMode="auto">
          <a:xfrm>
            <a:off x="822325" y="1233488"/>
            <a:ext cx="592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g</a:t>
            </a:r>
            <a:r>
              <a:rPr lang="en-US" sz="2000"/>
              <a:t>(</a:t>
            </a:r>
            <a:r>
              <a:rPr lang="en-US" sz="2000" i="1"/>
              <a:t>x</a:t>
            </a:r>
            <a:r>
              <a:rPr lang="en-US" sz="2000"/>
              <a:t>)</a:t>
            </a:r>
            <a:endParaRPr lang="en-US"/>
          </a:p>
        </p:txBody>
      </p:sp>
      <p:sp>
        <p:nvSpPr>
          <p:cNvPr id="5145" name="Text Box 28"/>
          <p:cNvSpPr txBox="1">
            <a:spLocks noChangeArrowheads="1"/>
          </p:cNvSpPr>
          <p:nvPr/>
        </p:nvSpPr>
        <p:spPr bwMode="auto">
          <a:xfrm>
            <a:off x="7908925" y="4814888"/>
            <a:ext cx="296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x</a:t>
            </a:r>
            <a:endParaRPr lang="en-US"/>
          </a:p>
        </p:txBody>
      </p:sp>
      <p:sp>
        <p:nvSpPr>
          <p:cNvPr id="5146" name="Text Box 30"/>
          <p:cNvSpPr txBox="1">
            <a:spLocks noChangeArrowheads="1"/>
          </p:cNvSpPr>
          <p:nvPr/>
        </p:nvSpPr>
        <p:spPr bwMode="auto">
          <a:xfrm>
            <a:off x="593725" y="4814888"/>
            <a:ext cx="6873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a </a:t>
            </a:r>
            <a:r>
              <a:rPr lang="en-US" sz="2000"/>
              <a:t>= </a:t>
            </a:r>
            <a:r>
              <a:rPr lang="en-US" sz="1600"/>
              <a:t>0</a:t>
            </a:r>
            <a:endParaRPr lang="en-US"/>
          </a:p>
        </p:txBody>
      </p:sp>
      <p:sp>
        <p:nvSpPr>
          <p:cNvPr id="5147" name="Text Box 31"/>
          <p:cNvSpPr txBox="1">
            <a:spLocks noChangeArrowheads="1"/>
          </p:cNvSpPr>
          <p:nvPr/>
        </p:nvSpPr>
        <p:spPr bwMode="auto">
          <a:xfrm>
            <a:off x="2422525" y="4357688"/>
            <a:ext cx="393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a</a:t>
            </a:r>
            <a:r>
              <a:rPr lang="en-US" sz="2000" baseline="-25000"/>
              <a:t>2</a:t>
            </a:r>
            <a:endParaRPr lang="en-US"/>
          </a:p>
        </p:txBody>
      </p:sp>
      <p:sp>
        <p:nvSpPr>
          <p:cNvPr id="5148" name="Text Box 32"/>
          <p:cNvSpPr txBox="1">
            <a:spLocks noChangeArrowheads="1"/>
          </p:cNvSpPr>
          <p:nvPr/>
        </p:nvSpPr>
        <p:spPr bwMode="auto">
          <a:xfrm>
            <a:off x="2879725" y="4357688"/>
            <a:ext cx="393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a</a:t>
            </a:r>
            <a:r>
              <a:rPr lang="en-US" sz="2000" baseline="-25000"/>
              <a:t>4</a:t>
            </a:r>
          </a:p>
        </p:txBody>
      </p:sp>
      <p:sp>
        <p:nvSpPr>
          <p:cNvPr id="5149" name="Text Box 33"/>
          <p:cNvSpPr txBox="1">
            <a:spLocks noChangeArrowheads="1"/>
          </p:cNvSpPr>
          <p:nvPr/>
        </p:nvSpPr>
        <p:spPr bwMode="auto">
          <a:xfrm>
            <a:off x="4114800" y="4343400"/>
            <a:ext cx="393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b</a:t>
            </a:r>
            <a:r>
              <a:rPr lang="en-US" sz="2000" baseline="-25000"/>
              <a:t>3</a:t>
            </a:r>
            <a:endParaRPr lang="en-US"/>
          </a:p>
        </p:txBody>
      </p:sp>
      <p:sp>
        <p:nvSpPr>
          <p:cNvPr id="5150" name="Text Box 34"/>
          <p:cNvSpPr txBox="1">
            <a:spLocks noChangeArrowheads="1"/>
          </p:cNvSpPr>
          <p:nvPr/>
        </p:nvSpPr>
        <p:spPr bwMode="auto">
          <a:xfrm>
            <a:off x="4784725" y="4433888"/>
            <a:ext cx="393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b</a:t>
            </a:r>
            <a:r>
              <a:rPr lang="en-US" sz="2000" baseline="-25000"/>
              <a:t>1</a:t>
            </a:r>
            <a:endParaRPr lang="en-US"/>
          </a:p>
        </p:txBody>
      </p:sp>
      <p:sp>
        <p:nvSpPr>
          <p:cNvPr id="5151" name="Text Box 35"/>
          <p:cNvSpPr txBox="1">
            <a:spLocks noChangeArrowheads="1"/>
          </p:cNvSpPr>
          <p:nvPr/>
        </p:nvSpPr>
        <p:spPr bwMode="auto">
          <a:xfrm>
            <a:off x="7146925" y="4586288"/>
            <a:ext cx="819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b </a:t>
            </a:r>
            <a:r>
              <a:rPr lang="en-US" sz="2000"/>
              <a:t>= </a:t>
            </a:r>
            <a:r>
              <a:rPr lang="en-US" sz="1600"/>
              <a:t>60</a:t>
            </a:r>
            <a:endParaRPr lang="en-US"/>
          </a:p>
        </p:txBody>
      </p:sp>
      <p:sp>
        <p:nvSpPr>
          <p:cNvPr id="5152" name="Line 36"/>
          <p:cNvSpPr>
            <a:spLocks noChangeShapeType="1"/>
          </p:cNvSpPr>
          <p:nvPr/>
        </p:nvSpPr>
        <p:spPr bwMode="auto">
          <a:xfrm flipV="1">
            <a:off x="3581400" y="1752600"/>
            <a:ext cx="0" cy="381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53" name="Text Box 37"/>
          <p:cNvSpPr txBox="1">
            <a:spLocks noChangeArrowheads="1"/>
          </p:cNvSpPr>
          <p:nvPr/>
        </p:nvSpPr>
        <p:spPr bwMode="auto">
          <a:xfrm>
            <a:off x="3336925" y="1828800"/>
            <a:ext cx="6889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/>
              <a:t>g</a:t>
            </a:r>
            <a:r>
              <a:rPr lang="en-US" sz="1600"/>
              <a:t>(</a:t>
            </a:r>
            <a:r>
              <a:rPr lang="en-US" sz="1600" i="1"/>
              <a:t>b</a:t>
            </a:r>
            <a:r>
              <a:rPr lang="en-US" sz="1600" baseline="-25000"/>
              <a:t>4</a:t>
            </a:r>
            <a:r>
              <a:rPr lang="en-US" sz="1600"/>
              <a:t>)</a:t>
            </a:r>
          </a:p>
          <a:p>
            <a:r>
              <a:rPr lang="en-US" sz="1600" i="1"/>
              <a:t>g</a:t>
            </a:r>
            <a:r>
              <a:rPr lang="en-US" sz="1600"/>
              <a:t>(</a:t>
            </a:r>
            <a:r>
              <a:rPr lang="en-US" sz="1600" i="1"/>
              <a:t>a</a:t>
            </a:r>
            <a:r>
              <a:rPr lang="en-US" sz="1600" baseline="-25000"/>
              <a:t>3</a:t>
            </a:r>
            <a:r>
              <a:rPr lang="en-US" sz="1600"/>
              <a:t>)</a:t>
            </a:r>
          </a:p>
          <a:p>
            <a:r>
              <a:rPr lang="en-US" sz="1600" i="1"/>
              <a:t>g</a:t>
            </a:r>
            <a:r>
              <a:rPr lang="en-US" sz="1600"/>
              <a:t>(</a:t>
            </a:r>
            <a:r>
              <a:rPr lang="en-US" sz="1600" i="1"/>
              <a:t>b</a:t>
            </a:r>
            <a:r>
              <a:rPr lang="en-US" sz="1600" baseline="-25000"/>
              <a:t>2</a:t>
            </a:r>
            <a:r>
              <a:rPr lang="en-US" sz="1600"/>
              <a:t>)</a:t>
            </a:r>
          </a:p>
          <a:p>
            <a:r>
              <a:rPr lang="en-US" sz="1600" i="1"/>
              <a:t>g</a:t>
            </a:r>
            <a:r>
              <a:rPr lang="en-US" sz="1600"/>
              <a:t>(</a:t>
            </a:r>
            <a:r>
              <a:rPr lang="en-US" sz="1600" i="1"/>
              <a:t>a</a:t>
            </a:r>
            <a:r>
              <a:rPr lang="en-US" sz="1600" baseline="-25000"/>
              <a:t>1</a:t>
            </a:r>
            <a:r>
              <a:rPr lang="en-US" sz="1600"/>
              <a:t>)</a:t>
            </a:r>
            <a:endParaRPr lang="en-US" sz="2000"/>
          </a:p>
        </p:txBody>
      </p:sp>
      <p:sp>
        <p:nvSpPr>
          <p:cNvPr id="5154" name="Text Box 38"/>
          <p:cNvSpPr txBox="1">
            <a:spLocks noChangeArrowheads="1"/>
          </p:cNvSpPr>
          <p:nvPr/>
        </p:nvSpPr>
        <p:spPr bwMode="auto">
          <a:xfrm>
            <a:off x="1600200" y="2667000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/>
              <a:t>g</a:t>
            </a:r>
            <a:r>
              <a:rPr lang="en-US" sz="2000"/>
              <a:t>(</a:t>
            </a:r>
            <a:r>
              <a:rPr lang="en-US" sz="1600"/>
              <a:t>14.16</a:t>
            </a:r>
            <a:r>
              <a:rPr lang="en-US" sz="2000"/>
              <a:t>)</a:t>
            </a:r>
            <a:endParaRPr lang="en-US"/>
          </a:p>
        </p:txBody>
      </p:sp>
      <p:sp>
        <p:nvSpPr>
          <p:cNvPr id="5155" name="Text Box 40"/>
          <p:cNvSpPr txBox="1">
            <a:spLocks noChangeArrowheads="1"/>
          </p:cNvSpPr>
          <p:nvPr/>
        </p:nvSpPr>
        <p:spPr bwMode="auto">
          <a:xfrm>
            <a:off x="4175125" y="1538288"/>
            <a:ext cx="936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g</a:t>
            </a:r>
            <a:r>
              <a:rPr lang="en-US" sz="2000"/>
              <a:t>(</a:t>
            </a:r>
            <a:r>
              <a:rPr lang="en-US" sz="1600"/>
              <a:t>28.33</a:t>
            </a:r>
            <a:r>
              <a:rPr lang="en-US" sz="2000"/>
              <a:t>)</a:t>
            </a:r>
          </a:p>
        </p:txBody>
      </p:sp>
      <p:sp>
        <p:nvSpPr>
          <p:cNvPr id="5156" name="Text Box 41"/>
          <p:cNvSpPr txBox="1">
            <a:spLocks noChangeArrowheads="1"/>
          </p:cNvSpPr>
          <p:nvPr/>
        </p:nvSpPr>
        <p:spPr bwMode="auto">
          <a:xfrm>
            <a:off x="5013325" y="2452688"/>
            <a:ext cx="936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g</a:t>
            </a:r>
            <a:r>
              <a:rPr lang="en-US" sz="2000"/>
              <a:t>(</a:t>
            </a:r>
            <a:r>
              <a:rPr lang="en-US" sz="1600"/>
              <a:t>37.08</a:t>
            </a:r>
            <a:r>
              <a:rPr lang="en-US" sz="2000"/>
              <a:t>)</a:t>
            </a:r>
          </a:p>
        </p:txBody>
      </p:sp>
      <p:sp>
        <p:nvSpPr>
          <p:cNvPr id="5157" name="Text Box 42"/>
          <p:cNvSpPr txBox="1">
            <a:spLocks noChangeArrowheads="1"/>
          </p:cNvSpPr>
          <p:nvPr/>
        </p:nvSpPr>
        <p:spPr bwMode="auto">
          <a:xfrm>
            <a:off x="3260725" y="3490913"/>
            <a:ext cx="3556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/>
              <a:t>b</a:t>
            </a:r>
            <a:r>
              <a:rPr lang="en-US" sz="1600" baseline="-25000"/>
              <a:t>4</a:t>
            </a:r>
          </a:p>
          <a:p>
            <a:r>
              <a:rPr lang="en-US" sz="1600" i="1"/>
              <a:t>a</a:t>
            </a:r>
            <a:r>
              <a:rPr lang="en-US" sz="1600" baseline="-25000"/>
              <a:t>3</a:t>
            </a:r>
          </a:p>
          <a:p>
            <a:r>
              <a:rPr lang="en-US" sz="1600" i="1"/>
              <a:t>b</a:t>
            </a:r>
            <a:r>
              <a:rPr lang="en-US" sz="1600" baseline="-25000"/>
              <a:t>2</a:t>
            </a:r>
          </a:p>
          <a:p>
            <a:r>
              <a:rPr lang="en-US" sz="1600" i="1"/>
              <a:t>a</a:t>
            </a:r>
            <a:r>
              <a:rPr lang="en-US" sz="1600" baseline="-25000"/>
              <a:t>1</a:t>
            </a:r>
            <a:endParaRPr lang="en-US" sz="2000" baseline="-25000"/>
          </a:p>
        </p:txBody>
      </p:sp>
      <p:sp>
        <p:nvSpPr>
          <p:cNvPr id="5158" name="Line 43"/>
          <p:cNvSpPr>
            <a:spLocks noChangeShapeType="1"/>
          </p:cNvSpPr>
          <p:nvPr/>
        </p:nvSpPr>
        <p:spPr bwMode="auto">
          <a:xfrm flipH="1">
            <a:off x="4953000" y="4953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59" name="Line 44"/>
          <p:cNvSpPr>
            <a:spLocks noChangeShapeType="1"/>
          </p:cNvSpPr>
          <p:nvPr/>
        </p:nvSpPr>
        <p:spPr bwMode="auto">
          <a:xfrm>
            <a:off x="6248400" y="4953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60" name="Text Box 45"/>
          <p:cNvSpPr txBox="1">
            <a:spLocks noChangeArrowheads="1"/>
          </p:cNvSpPr>
          <p:nvPr/>
        </p:nvSpPr>
        <p:spPr bwMode="auto">
          <a:xfrm>
            <a:off x="5775325" y="4572000"/>
            <a:ext cx="584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Iter 1</a:t>
            </a:r>
          </a:p>
          <a:p>
            <a:r>
              <a:rPr lang="en-US" sz="1400"/>
              <a:t>22.92</a:t>
            </a:r>
            <a:endParaRPr lang="en-US"/>
          </a:p>
        </p:txBody>
      </p:sp>
      <p:sp>
        <p:nvSpPr>
          <p:cNvPr id="5161" name="Line 46"/>
          <p:cNvSpPr>
            <a:spLocks noChangeShapeType="1"/>
          </p:cNvSpPr>
          <p:nvPr/>
        </p:nvSpPr>
        <p:spPr bwMode="auto">
          <a:xfrm flipH="1">
            <a:off x="1219200" y="4953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62" name="Line 47"/>
          <p:cNvSpPr>
            <a:spLocks noChangeShapeType="1"/>
          </p:cNvSpPr>
          <p:nvPr/>
        </p:nvSpPr>
        <p:spPr bwMode="auto">
          <a:xfrm>
            <a:off x="2133600" y="4953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63" name="Text Box 48"/>
          <p:cNvSpPr txBox="1">
            <a:spLocks noChangeArrowheads="1"/>
          </p:cNvSpPr>
          <p:nvPr/>
        </p:nvSpPr>
        <p:spPr bwMode="auto">
          <a:xfrm>
            <a:off x="1584325" y="4572000"/>
            <a:ext cx="584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Iter 2</a:t>
            </a:r>
          </a:p>
          <a:p>
            <a:r>
              <a:rPr lang="en-US" sz="1400"/>
              <a:t>14.16</a:t>
            </a:r>
            <a:endParaRPr lang="en-US"/>
          </a:p>
        </p:txBody>
      </p:sp>
      <p:sp>
        <p:nvSpPr>
          <p:cNvPr id="5164" name="Line 49"/>
          <p:cNvSpPr>
            <a:spLocks noChangeShapeType="1"/>
          </p:cNvSpPr>
          <p:nvPr/>
        </p:nvSpPr>
        <p:spPr bwMode="auto">
          <a:xfrm flipH="1">
            <a:off x="4114800" y="4953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65" name="Line 50"/>
          <p:cNvSpPr>
            <a:spLocks noChangeShapeType="1"/>
          </p:cNvSpPr>
          <p:nvPr/>
        </p:nvSpPr>
        <p:spPr bwMode="auto">
          <a:xfrm>
            <a:off x="4648200" y="4953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66" name="Text Box 51"/>
          <p:cNvSpPr txBox="1">
            <a:spLocks noChangeArrowheads="1"/>
          </p:cNvSpPr>
          <p:nvPr/>
        </p:nvSpPr>
        <p:spPr bwMode="auto">
          <a:xfrm>
            <a:off x="4327525" y="4572000"/>
            <a:ext cx="5635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Iter 3</a:t>
            </a:r>
          </a:p>
          <a:p>
            <a:r>
              <a:rPr lang="en-US" sz="1400"/>
              <a:t>8.7</a:t>
            </a:r>
            <a:endParaRPr lang="en-US"/>
          </a:p>
        </p:txBody>
      </p:sp>
      <p:sp>
        <p:nvSpPr>
          <p:cNvPr id="5167" name="Line 52"/>
          <p:cNvSpPr>
            <a:spLocks noChangeShapeType="1"/>
          </p:cNvSpPr>
          <p:nvPr/>
        </p:nvSpPr>
        <p:spPr bwMode="auto">
          <a:xfrm>
            <a:off x="2667000" y="4953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68" name="Text Box 53"/>
          <p:cNvSpPr txBox="1">
            <a:spLocks noChangeArrowheads="1"/>
          </p:cNvSpPr>
          <p:nvPr/>
        </p:nvSpPr>
        <p:spPr bwMode="auto">
          <a:xfrm>
            <a:off x="3200400" y="4724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ym typeface="Symbol" pitchFamily="18" charset="2"/>
              </a:rPr>
              <a:t></a:t>
            </a:r>
            <a:endParaRPr lang="en-US"/>
          </a:p>
        </p:txBody>
      </p:sp>
      <p:sp>
        <p:nvSpPr>
          <p:cNvPr id="5169" name="Text Box 54"/>
          <p:cNvSpPr txBox="1">
            <a:spLocks noChangeArrowheads="1"/>
          </p:cNvSpPr>
          <p:nvPr/>
        </p:nvSpPr>
        <p:spPr bwMode="auto">
          <a:xfrm>
            <a:off x="3733800" y="4724400"/>
            <a:ext cx="268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ym typeface="Symbol" pitchFamily="18" charset="2"/>
              </a:rPr>
              <a:t></a:t>
            </a:r>
          </a:p>
        </p:txBody>
      </p:sp>
      <p:sp>
        <p:nvSpPr>
          <p:cNvPr id="5170" name="Text Box 55"/>
          <p:cNvSpPr txBox="1">
            <a:spLocks noChangeArrowheads="1"/>
          </p:cNvSpPr>
          <p:nvPr/>
        </p:nvSpPr>
        <p:spPr bwMode="auto">
          <a:xfrm>
            <a:off x="3870325" y="5192713"/>
            <a:ext cx="361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60</a:t>
            </a:r>
            <a:endParaRPr lang="en-US"/>
          </a:p>
        </p:txBody>
      </p:sp>
      <p:sp>
        <p:nvSpPr>
          <p:cNvPr id="5171" name="Text Box 56"/>
          <p:cNvSpPr txBox="1">
            <a:spLocks noChangeArrowheads="1"/>
          </p:cNvSpPr>
          <p:nvPr/>
        </p:nvSpPr>
        <p:spPr bwMode="auto">
          <a:xfrm>
            <a:off x="2574925" y="5497513"/>
            <a:ext cx="58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37.08</a:t>
            </a:r>
            <a:endParaRPr lang="en-US"/>
          </a:p>
        </p:txBody>
      </p:sp>
      <p:sp>
        <p:nvSpPr>
          <p:cNvPr id="5172" name="Text Box 57"/>
          <p:cNvSpPr txBox="1">
            <a:spLocks noChangeArrowheads="1"/>
          </p:cNvSpPr>
          <p:nvPr/>
        </p:nvSpPr>
        <p:spPr bwMode="auto">
          <a:xfrm>
            <a:off x="3581400" y="57912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23</a:t>
            </a:r>
            <a:endParaRPr lang="en-US"/>
          </a:p>
        </p:txBody>
      </p:sp>
      <p:sp>
        <p:nvSpPr>
          <p:cNvPr id="5173" name="Text Box 60"/>
          <p:cNvSpPr txBox="1">
            <a:spLocks noChangeArrowheads="1"/>
          </p:cNvSpPr>
          <p:nvPr/>
        </p:nvSpPr>
        <p:spPr bwMode="auto">
          <a:xfrm>
            <a:off x="3184525" y="6030913"/>
            <a:ext cx="58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14.16</a:t>
            </a:r>
            <a:endParaRPr lang="en-US"/>
          </a:p>
        </p:txBody>
      </p:sp>
      <p:sp>
        <p:nvSpPr>
          <p:cNvPr id="5174" name="Text Box 61"/>
          <p:cNvSpPr txBox="1">
            <a:spLocks noChangeArrowheads="1"/>
          </p:cNvSpPr>
          <p:nvPr/>
        </p:nvSpPr>
        <p:spPr bwMode="auto">
          <a:xfrm>
            <a:off x="2667000" y="6400800"/>
            <a:ext cx="2971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Intervals of uncertainty</a:t>
            </a:r>
            <a:endParaRPr lang="en-US"/>
          </a:p>
        </p:txBody>
      </p:sp>
      <p:sp>
        <p:nvSpPr>
          <p:cNvPr id="5175" name="Text Box 62"/>
          <p:cNvSpPr txBox="1">
            <a:spLocks noChangeArrowheads="1"/>
          </p:cNvSpPr>
          <p:nvPr/>
        </p:nvSpPr>
        <p:spPr bwMode="auto">
          <a:xfrm>
            <a:off x="6842125" y="1890713"/>
            <a:ext cx="10318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u="sng"/>
              <a:t>Legend</a:t>
            </a:r>
            <a:endParaRPr lang="en-US"/>
          </a:p>
          <a:p>
            <a:endParaRPr lang="en-US"/>
          </a:p>
          <a:p>
            <a:r>
              <a:rPr lang="en-US" sz="1600"/>
              <a:t>Ruled out </a:t>
            </a:r>
          </a:p>
          <a:p>
            <a:r>
              <a:rPr lang="en-US" sz="1600"/>
              <a:t>interval</a:t>
            </a:r>
            <a:endParaRPr lang="en-US"/>
          </a:p>
        </p:txBody>
      </p:sp>
      <p:sp>
        <p:nvSpPr>
          <p:cNvPr id="5176" name="Line 63"/>
          <p:cNvSpPr>
            <a:spLocks noChangeShapeType="1"/>
          </p:cNvSpPr>
          <p:nvPr/>
        </p:nvSpPr>
        <p:spPr bwMode="auto">
          <a:xfrm flipV="1">
            <a:off x="7010400" y="2438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8" name="Straight Connector 57"/>
          <p:cNvCxnSpPr/>
          <p:nvPr/>
        </p:nvCxnSpPr>
        <p:spPr bwMode="auto">
          <a:xfrm flipV="1">
            <a:off x="3124200" y="1905000"/>
            <a:ext cx="914400" cy="685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 flipV="1">
            <a:off x="3124200" y="2133600"/>
            <a:ext cx="990600" cy="685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 flipV="1">
            <a:off x="3124200" y="2362200"/>
            <a:ext cx="990600" cy="76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/>
          <p:nvPr/>
        </p:nvCxnSpPr>
        <p:spPr bwMode="auto">
          <a:xfrm flipV="1">
            <a:off x="3124200" y="2667000"/>
            <a:ext cx="990600" cy="685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/>
          <p:cNvCxnSpPr/>
          <p:nvPr/>
        </p:nvCxnSpPr>
        <p:spPr bwMode="auto">
          <a:xfrm flipV="1">
            <a:off x="3124200" y="2895600"/>
            <a:ext cx="990600" cy="76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 flipV="1">
            <a:off x="3124200" y="3124200"/>
            <a:ext cx="990600" cy="76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 flipV="1">
            <a:off x="3124200" y="3352800"/>
            <a:ext cx="990600" cy="76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/>
          <p:cNvCxnSpPr>
            <a:stCxn id="5148" idx="0"/>
          </p:cNvCxnSpPr>
          <p:nvPr/>
        </p:nvCxnSpPr>
        <p:spPr bwMode="auto">
          <a:xfrm rot="5400000" flipH="1" flipV="1">
            <a:off x="3207544" y="3450431"/>
            <a:ext cx="776288" cy="10382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 flipV="1">
            <a:off x="3124200" y="3810000"/>
            <a:ext cx="990600" cy="7762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 flipV="1">
            <a:off x="3124200" y="4114800"/>
            <a:ext cx="990600" cy="76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Straight Connector 88"/>
          <p:cNvCxnSpPr/>
          <p:nvPr/>
        </p:nvCxnSpPr>
        <p:spPr bwMode="auto">
          <a:xfrm flipV="1">
            <a:off x="3429000" y="4495800"/>
            <a:ext cx="68580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Straight Connector 95"/>
          <p:cNvCxnSpPr/>
          <p:nvPr/>
        </p:nvCxnSpPr>
        <p:spPr bwMode="auto">
          <a:xfrm flipV="1">
            <a:off x="3124200" y="1905000"/>
            <a:ext cx="457200" cy="381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42900"/>
            <a:ext cx="7772400" cy="285750"/>
          </a:xfrm>
        </p:spPr>
        <p:txBody>
          <a:bodyPr>
            <a:normAutofit fontScale="90000"/>
          </a:bodyPr>
          <a:lstStyle/>
          <a:p>
            <a:r>
              <a:rPr lang="en-US" sz="1800" smtClean="0"/>
              <a:t>Figure 4.5 - Interval of uncertainty in Fibonacci search</a:t>
            </a:r>
            <a:endParaRPr lang="en-US" smtClean="0"/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>
            <a:off x="1727200" y="1028700"/>
            <a:ext cx="0" cy="5200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406400" y="4629150"/>
            <a:ext cx="792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Freeform 5"/>
          <p:cNvSpPr>
            <a:spLocks/>
          </p:cNvSpPr>
          <p:nvPr/>
        </p:nvSpPr>
        <p:spPr bwMode="auto">
          <a:xfrm>
            <a:off x="304800" y="3657600"/>
            <a:ext cx="6400800" cy="2114550"/>
          </a:xfrm>
          <a:custGeom>
            <a:avLst/>
            <a:gdLst>
              <a:gd name="T0" fmla="*/ 0 w 2688"/>
              <a:gd name="T1" fmla="*/ 1785210 h 1832"/>
              <a:gd name="T2" fmla="*/ 514350 w 2688"/>
              <a:gd name="T3" fmla="*/ 1194244 h 1832"/>
              <a:gd name="T4" fmla="*/ 1457325 w 2688"/>
              <a:gd name="T5" fmla="*/ 233924 h 1832"/>
              <a:gd name="T6" fmla="*/ 2314575 w 2688"/>
              <a:gd name="T7" fmla="*/ 86183 h 1832"/>
              <a:gd name="T8" fmla="*/ 3343275 w 2688"/>
              <a:gd name="T9" fmla="*/ 751019 h 1832"/>
              <a:gd name="T10" fmla="*/ 4800600 w 2688"/>
              <a:gd name="T11" fmla="*/ 2819400 h 18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688"/>
              <a:gd name="T19" fmla="*/ 0 h 1832"/>
              <a:gd name="T20" fmla="*/ 2688 w 2688"/>
              <a:gd name="T21" fmla="*/ 1832 h 183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688" h="1832">
                <a:moveTo>
                  <a:pt x="0" y="1160"/>
                </a:moveTo>
                <a:cubicBezTo>
                  <a:pt x="76" y="1052"/>
                  <a:pt x="152" y="944"/>
                  <a:pt x="288" y="776"/>
                </a:cubicBezTo>
                <a:cubicBezTo>
                  <a:pt x="424" y="608"/>
                  <a:pt x="648" y="272"/>
                  <a:pt x="816" y="152"/>
                </a:cubicBezTo>
                <a:cubicBezTo>
                  <a:pt x="984" y="32"/>
                  <a:pt x="1120" y="0"/>
                  <a:pt x="1296" y="56"/>
                </a:cubicBezTo>
                <a:cubicBezTo>
                  <a:pt x="1472" y="112"/>
                  <a:pt x="1640" y="192"/>
                  <a:pt x="1872" y="488"/>
                </a:cubicBezTo>
                <a:cubicBezTo>
                  <a:pt x="2104" y="784"/>
                  <a:pt x="2396" y="1308"/>
                  <a:pt x="2688" y="1832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8128000" y="45720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6096000" y="45720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3962400" y="45720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3149600" y="45720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2641600" y="45720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9" name="Line 12"/>
          <p:cNvSpPr>
            <a:spLocks noChangeShapeType="1"/>
          </p:cNvSpPr>
          <p:nvPr/>
        </p:nvSpPr>
        <p:spPr bwMode="auto">
          <a:xfrm flipV="1">
            <a:off x="3149600" y="3257550"/>
            <a:ext cx="0" cy="17145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0" name="Line 13"/>
          <p:cNvSpPr>
            <a:spLocks noChangeShapeType="1"/>
          </p:cNvSpPr>
          <p:nvPr/>
        </p:nvSpPr>
        <p:spPr bwMode="auto">
          <a:xfrm flipV="1">
            <a:off x="3962400" y="2457450"/>
            <a:ext cx="0" cy="4572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1" name="Line 14"/>
          <p:cNvSpPr>
            <a:spLocks noChangeShapeType="1"/>
          </p:cNvSpPr>
          <p:nvPr/>
        </p:nvSpPr>
        <p:spPr bwMode="auto">
          <a:xfrm flipH="1" flipV="1">
            <a:off x="6096000" y="2000250"/>
            <a:ext cx="0" cy="28575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2" name="Line 15"/>
          <p:cNvSpPr>
            <a:spLocks noChangeShapeType="1"/>
          </p:cNvSpPr>
          <p:nvPr/>
        </p:nvSpPr>
        <p:spPr bwMode="auto">
          <a:xfrm flipV="1">
            <a:off x="8128000" y="1543050"/>
            <a:ext cx="0" cy="3429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3" name="Line 16"/>
          <p:cNvSpPr>
            <a:spLocks noChangeShapeType="1"/>
          </p:cNvSpPr>
          <p:nvPr/>
        </p:nvSpPr>
        <p:spPr bwMode="auto">
          <a:xfrm>
            <a:off x="5689600" y="120015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4" name="Line 17"/>
          <p:cNvSpPr>
            <a:spLocks noChangeShapeType="1"/>
          </p:cNvSpPr>
          <p:nvPr/>
        </p:nvSpPr>
        <p:spPr bwMode="auto">
          <a:xfrm flipH="1">
            <a:off x="1727200" y="1200150"/>
            <a:ext cx="284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5" name="Line 18"/>
          <p:cNvSpPr>
            <a:spLocks noChangeShapeType="1"/>
          </p:cNvSpPr>
          <p:nvPr/>
        </p:nvSpPr>
        <p:spPr bwMode="auto">
          <a:xfrm flipH="1">
            <a:off x="1727200" y="1657350"/>
            <a:ext cx="264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6" name="Line 19"/>
          <p:cNvSpPr>
            <a:spLocks noChangeShapeType="1"/>
          </p:cNvSpPr>
          <p:nvPr/>
        </p:nvSpPr>
        <p:spPr bwMode="auto">
          <a:xfrm>
            <a:off x="5080000" y="165735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7" name="Line 21"/>
          <p:cNvSpPr>
            <a:spLocks noChangeShapeType="1"/>
          </p:cNvSpPr>
          <p:nvPr/>
        </p:nvSpPr>
        <p:spPr bwMode="auto">
          <a:xfrm flipH="1">
            <a:off x="1727200" y="2114550"/>
            <a:ext cx="172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8" name="Line 22"/>
          <p:cNvSpPr>
            <a:spLocks noChangeShapeType="1"/>
          </p:cNvSpPr>
          <p:nvPr/>
        </p:nvSpPr>
        <p:spPr bwMode="auto">
          <a:xfrm>
            <a:off x="4064000" y="2114550"/>
            <a:ext cx="203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9" name="Line 23"/>
          <p:cNvSpPr>
            <a:spLocks noChangeShapeType="1"/>
          </p:cNvSpPr>
          <p:nvPr/>
        </p:nvSpPr>
        <p:spPr bwMode="auto">
          <a:xfrm flipH="1">
            <a:off x="1727200" y="2457450"/>
            <a:ext cx="81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0" name="Line 24"/>
          <p:cNvSpPr>
            <a:spLocks noChangeShapeType="1"/>
          </p:cNvSpPr>
          <p:nvPr/>
        </p:nvSpPr>
        <p:spPr bwMode="auto">
          <a:xfrm>
            <a:off x="2946400" y="2457450"/>
            <a:ext cx="101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1" name="Line 25"/>
          <p:cNvSpPr>
            <a:spLocks noChangeShapeType="1"/>
          </p:cNvSpPr>
          <p:nvPr/>
        </p:nvSpPr>
        <p:spPr bwMode="auto">
          <a:xfrm flipH="1">
            <a:off x="2641600" y="30861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2" name="Line 26"/>
          <p:cNvSpPr>
            <a:spLocks noChangeShapeType="1"/>
          </p:cNvSpPr>
          <p:nvPr/>
        </p:nvSpPr>
        <p:spPr bwMode="auto">
          <a:xfrm flipV="1">
            <a:off x="3352800" y="30861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3" name="Text Box 27"/>
          <p:cNvSpPr txBox="1">
            <a:spLocks noChangeArrowheads="1"/>
          </p:cNvSpPr>
          <p:nvPr/>
        </p:nvSpPr>
        <p:spPr bwMode="auto">
          <a:xfrm>
            <a:off x="893234" y="846534"/>
            <a:ext cx="4603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/>
              <a:t>f</a:t>
            </a:r>
            <a:r>
              <a:rPr lang="en-US" sz="1600"/>
              <a:t>(</a:t>
            </a:r>
            <a:r>
              <a:rPr lang="en-US" sz="1600" i="1"/>
              <a:t>x</a:t>
            </a:r>
            <a:r>
              <a:rPr lang="en-US" sz="1600"/>
              <a:t>)</a:t>
            </a:r>
            <a:endParaRPr lang="en-US"/>
          </a:p>
        </p:txBody>
      </p:sp>
      <p:sp>
        <p:nvSpPr>
          <p:cNvPr id="2074" name="Text Box 28"/>
          <p:cNvSpPr txBox="1">
            <a:spLocks noChangeArrowheads="1"/>
          </p:cNvSpPr>
          <p:nvPr/>
        </p:nvSpPr>
        <p:spPr bwMode="auto">
          <a:xfrm>
            <a:off x="4550834" y="1053704"/>
            <a:ext cx="7922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ym typeface="Symbol" pitchFamily="18" charset="2"/>
              </a:rPr>
              <a:t></a:t>
            </a:r>
            <a:r>
              <a:rPr lang="en-US" sz="1800" baseline="-25000">
                <a:sym typeface="Symbol" pitchFamily="18" charset="2"/>
              </a:rPr>
              <a:t>0</a:t>
            </a:r>
            <a:r>
              <a:rPr lang="en-US" sz="1800">
                <a:sym typeface="Symbol" pitchFamily="18" charset="2"/>
              </a:rPr>
              <a:t>= </a:t>
            </a:r>
            <a:r>
              <a:rPr lang="en-US" sz="1800" baseline="-25000">
                <a:sym typeface="Symbol" pitchFamily="18" charset="2"/>
              </a:rPr>
              <a:t>1</a:t>
            </a:r>
            <a:endParaRPr lang="en-US" baseline="-25000">
              <a:sym typeface="Symbol" pitchFamily="18" charset="2"/>
            </a:endParaRPr>
          </a:p>
        </p:txBody>
      </p:sp>
      <p:sp>
        <p:nvSpPr>
          <p:cNvPr id="2075" name="Text Box 29"/>
          <p:cNvSpPr txBox="1">
            <a:spLocks noChangeArrowheads="1"/>
          </p:cNvSpPr>
          <p:nvPr/>
        </p:nvSpPr>
        <p:spPr bwMode="auto">
          <a:xfrm>
            <a:off x="4449233" y="1510904"/>
            <a:ext cx="4042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ym typeface="Symbol" pitchFamily="18" charset="2"/>
              </a:rPr>
              <a:t></a:t>
            </a:r>
            <a:r>
              <a:rPr lang="en-US" sz="1800" baseline="-25000">
                <a:sym typeface="Symbol" pitchFamily="18" charset="2"/>
              </a:rPr>
              <a:t>2</a:t>
            </a:r>
            <a:endParaRPr lang="en-US" baseline="-25000">
              <a:sym typeface="Symbol" pitchFamily="18" charset="2"/>
            </a:endParaRPr>
          </a:p>
        </p:txBody>
      </p:sp>
      <p:sp>
        <p:nvSpPr>
          <p:cNvPr id="2076" name="Text Box 30"/>
          <p:cNvSpPr txBox="1">
            <a:spLocks noChangeArrowheads="1"/>
          </p:cNvSpPr>
          <p:nvPr/>
        </p:nvSpPr>
        <p:spPr bwMode="auto">
          <a:xfrm>
            <a:off x="3454400" y="1943100"/>
            <a:ext cx="4042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ym typeface="Symbol" pitchFamily="18" charset="2"/>
              </a:rPr>
              <a:t></a:t>
            </a:r>
            <a:r>
              <a:rPr lang="en-US" sz="1800" baseline="-25000">
                <a:sym typeface="Symbol" pitchFamily="18" charset="2"/>
              </a:rPr>
              <a:t>3</a:t>
            </a:r>
            <a:endParaRPr lang="en-US" baseline="-25000">
              <a:sym typeface="Symbol" pitchFamily="18" charset="2"/>
            </a:endParaRPr>
          </a:p>
        </p:txBody>
      </p:sp>
      <p:sp>
        <p:nvSpPr>
          <p:cNvPr id="2077" name="Text Box 31"/>
          <p:cNvSpPr txBox="1">
            <a:spLocks noChangeArrowheads="1"/>
          </p:cNvSpPr>
          <p:nvPr/>
        </p:nvSpPr>
        <p:spPr bwMode="auto">
          <a:xfrm>
            <a:off x="2540000" y="2343150"/>
            <a:ext cx="4042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ym typeface="Symbol" pitchFamily="18" charset="2"/>
              </a:rPr>
              <a:t></a:t>
            </a:r>
            <a:r>
              <a:rPr lang="en-US" sz="1800" baseline="-25000">
                <a:sym typeface="Symbol" pitchFamily="18" charset="2"/>
              </a:rPr>
              <a:t>4</a:t>
            </a:r>
            <a:endParaRPr lang="en-US" baseline="-25000">
              <a:sym typeface="Symbol" pitchFamily="18" charset="2"/>
            </a:endParaRPr>
          </a:p>
        </p:txBody>
      </p:sp>
      <p:sp>
        <p:nvSpPr>
          <p:cNvPr id="2078" name="Text Box 34"/>
          <p:cNvSpPr txBox="1">
            <a:spLocks noChangeArrowheads="1"/>
          </p:cNvSpPr>
          <p:nvPr/>
        </p:nvSpPr>
        <p:spPr bwMode="auto">
          <a:xfrm>
            <a:off x="2946400" y="2971800"/>
            <a:ext cx="4042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ym typeface="Symbol" pitchFamily="18" charset="2"/>
              </a:rPr>
              <a:t></a:t>
            </a:r>
            <a:r>
              <a:rPr lang="en-US" sz="1800" baseline="-25000">
                <a:sym typeface="Symbol" pitchFamily="18" charset="2"/>
              </a:rPr>
              <a:t>6</a:t>
            </a:r>
            <a:endParaRPr lang="en-US" baseline="-25000">
              <a:sym typeface="Symbol" pitchFamily="18" charset="2"/>
            </a:endParaRPr>
          </a:p>
        </p:txBody>
      </p:sp>
      <p:sp>
        <p:nvSpPr>
          <p:cNvPr id="2079" name="Text Box 35"/>
          <p:cNvSpPr txBox="1">
            <a:spLocks noChangeArrowheads="1"/>
          </p:cNvSpPr>
          <p:nvPr/>
        </p:nvSpPr>
        <p:spPr bwMode="auto">
          <a:xfrm>
            <a:off x="2743200" y="3200400"/>
            <a:ext cx="609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ym typeface="WP MathA" pitchFamily="2" charset="2"/>
              </a:rPr>
              <a:t></a:t>
            </a:r>
            <a:endParaRPr lang="en-US" sz="2000" baseline="-25000">
              <a:sym typeface="Symbol" pitchFamily="18" charset="2"/>
            </a:endParaRPr>
          </a:p>
        </p:txBody>
      </p:sp>
      <p:sp>
        <p:nvSpPr>
          <p:cNvPr id="2080" name="Text Box 36"/>
          <p:cNvSpPr txBox="1">
            <a:spLocks noChangeArrowheads="1"/>
          </p:cNvSpPr>
          <p:nvPr/>
        </p:nvSpPr>
        <p:spPr bwMode="auto">
          <a:xfrm>
            <a:off x="1625600" y="4629150"/>
            <a:ext cx="711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/>
              <a:t>a</a:t>
            </a:r>
            <a:r>
              <a:rPr lang="en-US" sz="1400"/>
              <a:t>=0</a:t>
            </a:r>
            <a:endParaRPr lang="en-US"/>
          </a:p>
        </p:txBody>
      </p:sp>
      <p:sp>
        <p:nvSpPr>
          <p:cNvPr id="2081" name="Text Box 37"/>
          <p:cNvSpPr txBox="1">
            <a:spLocks noChangeArrowheads="1"/>
          </p:cNvSpPr>
          <p:nvPr/>
        </p:nvSpPr>
        <p:spPr bwMode="auto">
          <a:xfrm>
            <a:off x="2209800" y="4343400"/>
            <a:ext cx="7473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 dirty="0"/>
              <a:t>a</a:t>
            </a:r>
            <a:r>
              <a:rPr lang="en-US" sz="1400" baseline="-25000" dirty="0"/>
              <a:t>6</a:t>
            </a:r>
            <a:r>
              <a:rPr lang="en-US" sz="1400" dirty="0"/>
              <a:t>=3.73</a:t>
            </a:r>
            <a:endParaRPr lang="en-US" dirty="0"/>
          </a:p>
        </p:txBody>
      </p:sp>
      <p:sp>
        <p:nvSpPr>
          <p:cNvPr id="2082" name="Text Box 38"/>
          <p:cNvSpPr txBox="1">
            <a:spLocks noChangeArrowheads="1"/>
          </p:cNvSpPr>
          <p:nvPr/>
        </p:nvSpPr>
        <p:spPr bwMode="auto">
          <a:xfrm>
            <a:off x="2743200" y="4648200"/>
            <a:ext cx="1320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 dirty="0"/>
              <a:t>b</a:t>
            </a:r>
            <a:r>
              <a:rPr lang="en-US" sz="1400" baseline="-25000" dirty="0"/>
              <a:t>7</a:t>
            </a:r>
            <a:r>
              <a:rPr lang="en-US" sz="1400" dirty="0"/>
              <a:t>= 4.23</a:t>
            </a:r>
            <a:endParaRPr lang="en-US" dirty="0"/>
          </a:p>
        </p:txBody>
      </p:sp>
      <p:sp>
        <p:nvSpPr>
          <p:cNvPr id="2083" name="Text Box 39"/>
          <p:cNvSpPr txBox="1">
            <a:spLocks noChangeArrowheads="1"/>
          </p:cNvSpPr>
          <p:nvPr/>
        </p:nvSpPr>
        <p:spPr bwMode="auto">
          <a:xfrm>
            <a:off x="3352800" y="4343400"/>
            <a:ext cx="144356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 dirty="0"/>
              <a:t>a</a:t>
            </a:r>
            <a:r>
              <a:rPr lang="en-US" sz="1400" baseline="-25000" dirty="0"/>
              <a:t>4</a:t>
            </a:r>
            <a:r>
              <a:rPr lang="en-US" sz="1400" dirty="0"/>
              <a:t>=</a:t>
            </a:r>
            <a:r>
              <a:rPr lang="en-US" sz="1400" i="1" dirty="0"/>
              <a:t>b</a:t>
            </a:r>
            <a:r>
              <a:rPr lang="en-US" sz="1400" baseline="-25000" dirty="0"/>
              <a:t>5</a:t>
            </a:r>
            <a:r>
              <a:rPr lang="en-US" sz="1400" dirty="0"/>
              <a:t>=5.85</a:t>
            </a:r>
            <a:endParaRPr lang="en-US" dirty="0"/>
          </a:p>
        </p:txBody>
      </p:sp>
      <p:sp>
        <p:nvSpPr>
          <p:cNvPr id="2084" name="Text Box 40"/>
          <p:cNvSpPr txBox="1">
            <a:spLocks noChangeArrowheads="1"/>
          </p:cNvSpPr>
          <p:nvPr/>
        </p:nvSpPr>
        <p:spPr bwMode="auto">
          <a:xfrm>
            <a:off x="5465234" y="4351735"/>
            <a:ext cx="99097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a</a:t>
            </a:r>
            <a:r>
              <a:rPr lang="en-US" sz="1400" baseline="-25000"/>
              <a:t>2</a:t>
            </a:r>
            <a:r>
              <a:rPr lang="en-US" sz="1400"/>
              <a:t>=</a:t>
            </a:r>
            <a:r>
              <a:rPr lang="en-US" sz="1400" i="1"/>
              <a:t>b</a:t>
            </a:r>
            <a:r>
              <a:rPr lang="en-US" sz="1400" baseline="-25000"/>
              <a:t>3</a:t>
            </a:r>
            <a:r>
              <a:rPr lang="en-US" sz="1400"/>
              <a:t>=9.58</a:t>
            </a:r>
            <a:endParaRPr lang="en-US"/>
          </a:p>
        </p:txBody>
      </p:sp>
      <p:sp>
        <p:nvSpPr>
          <p:cNvPr id="2085" name="Text Box 41"/>
          <p:cNvSpPr txBox="1">
            <a:spLocks noChangeArrowheads="1"/>
          </p:cNvSpPr>
          <p:nvPr/>
        </p:nvSpPr>
        <p:spPr bwMode="auto">
          <a:xfrm>
            <a:off x="7598834" y="4694635"/>
            <a:ext cx="83869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b</a:t>
            </a:r>
            <a:r>
              <a:rPr lang="en-US" sz="1400" baseline="-25000"/>
              <a:t>1</a:t>
            </a:r>
            <a:r>
              <a:rPr lang="en-US" sz="1400"/>
              <a:t>=15.42</a:t>
            </a:r>
            <a:endParaRPr lang="en-US"/>
          </a:p>
        </p:txBody>
      </p:sp>
      <p:sp>
        <p:nvSpPr>
          <p:cNvPr id="2086" name="Text Box 42"/>
          <p:cNvSpPr txBox="1">
            <a:spLocks noChangeArrowheads="1"/>
          </p:cNvSpPr>
          <p:nvPr/>
        </p:nvSpPr>
        <p:spPr bwMode="auto">
          <a:xfrm>
            <a:off x="8229600" y="4343400"/>
            <a:ext cx="550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 dirty="0"/>
              <a:t>b</a:t>
            </a:r>
            <a:r>
              <a:rPr lang="en-US" sz="1400" dirty="0"/>
              <a:t>=25</a:t>
            </a:r>
            <a:endParaRPr lang="en-US" dirty="0"/>
          </a:p>
        </p:txBody>
      </p:sp>
      <p:sp>
        <p:nvSpPr>
          <p:cNvPr id="2087" name="Line 43"/>
          <p:cNvSpPr>
            <a:spLocks noChangeShapeType="1"/>
          </p:cNvSpPr>
          <p:nvPr/>
        </p:nvSpPr>
        <p:spPr bwMode="auto">
          <a:xfrm>
            <a:off x="8737600" y="4457700"/>
            <a:ext cx="40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88" name="Line 13"/>
          <p:cNvSpPr>
            <a:spLocks noChangeShapeType="1"/>
          </p:cNvSpPr>
          <p:nvPr/>
        </p:nvSpPr>
        <p:spPr bwMode="auto">
          <a:xfrm flipV="1">
            <a:off x="2641600" y="2743200"/>
            <a:ext cx="0" cy="4572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89" name="Line 13"/>
          <p:cNvSpPr>
            <a:spLocks noChangeShapeType="1"/>
          </p:cNvSpPr>
          <p:nvPr/>
        </p:nvSpPr>
        <p:spPr bwMode="auto">
          <a:xfrm flipV="1">
            <a:off x="2641600" y="2971800"/>
            <a:ext cx="0" cy="4572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90" name="Line 12"/>
          <p:cNvSpPr>
            <a:spLocks noChangeShapeType="1"/>
          </p:cNvSpPr>
          <p:nvPr/>
        </p:nvSpPr>
        <p:spPr bwMode="auto">
          <a:xfrm flipV="1">
            <a:off x="3962400" y="2914650"/>
            <a:ext cx="0" cy="17145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ight Triangle 18"/>
          <p:cNvSpPr/>
          <p:nvPr/>
        </p:nvSpPr>
        <p:spPr>
          <a:xfrm flipH="1">
            <a:off x="1143000" y="2133600"/>
            <a:ext cx="3352800" cy="2667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ight Triangle 17"/>
          <p:cNvSpPr/>
          <p:nvPr/>
        </p:nvSpPr>
        <p:spPr>
          <a:xfrm>
            <a:off x="4495800" y="2133600"/>
            <a:ext cx="2971800" cy="2667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620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C00000"/>
                </a:solidFill>
              </a:rPr>
              <a:t>Figure 4.6(a)  Roping </a:t>
            </a:r>
            <a:r>
              <a:rPr lang="en-US" sz="3200" dirty="0" smtClean="0">
                <a:solidFill>
                  <a:srgbClr val="C00000"/>
                </a:solidFill>
              </a:rPr>
              <a:t>off an area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2053" name="Oval 4"/>
          <p:cNvSpPr>
            <a:spLocks noChangeArrowheads="1"/>
          </p:cNvSpPr>
          <p:nvPr/>
        </p:nvSpPr>
        <p:spPr bwMode="auto">
          <a:xfrm>
            <a:off x="4419600" y="1981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974725" y="4406900"/>
            <a:ext cx="43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000">
                <a:latin typeface="Times New Roman" charset="0"/>
                <a:sym typeface="Symbol" pitchFamily="18" charset="2"/>
              </a:rPr>
              <a:t></a:t>
            </a:r>
            <a:endParaRPr lang="en-US" sz="2400">
              <a:latin typeface="Times New Roman" charset="0"/>
            </a:endParaRPr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7239000" y="4406900"/>
            <a:ext cx="346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latin typeface="Times New Roman" charset="0"/>
                <a:sym typeface="Symbol" pitchFamily="18" charset="2"/>
              </a:rPr>
              <a:t></a:t>
            </a:r>
          </a:p>
        </p:txBody>
      </p:sp>
      <p:sp>
        <p:nvSpPr>
          <p:cNvPr id="2056" name="Line 7"/>
          <p:cNvSpPr>
            <a:spLocks noChangeShapeType="1"/>
          </p:cNvSpPr>
          <p:nvPr/>
        </p:nvSpPr>
        <p:spPr bwMode="auto">
          <a:xfrm>
            <a:off x="1371600" y="4800600"/>
            <a:ext cx="594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7" name="Line 8"/>
          <p:cNvSpPr>
            <a:spLocks noChangeShapeType="1"/>
          </p:cNvSpPr>
          <p:nvPr/>
        </p:nvSpPr>
        <p:spPr bwMode="auto">
          <a:xfrm flipH="1">
            <a:off x="1219200" y="2133600"/>
            <a:ext cx="32004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Line 9"/>
          <p:cNvSpPr>
            <a:spLocks noChangeShapeType="1"/>
          </p:cNvSpPr>
          <p:nvPr/>
        </p:nvSpPr>
        <p:spPr bwMode="auto">
          <a:xfrm>
            <a:off x="4572000" y="2133600"/>
            <a:ext cx="27432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9" name="Line 10"/>
          <p:cNvSpPr>
            <a:spLocks noChangeShapeType="1"/>
          </p:cNvSpPr>
          <p:nvPr/>
        </p:nvSpPr>
        <p:spPr bwMode="auto">
          <a:xfrm flipH="1">
            <a:off x="1143000" y="5181600"/>
            <a:ext cx="28194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0" name="Line 11"/>
          <p:cNvSpPr>
            <a:spLocks noChangeShapeType="1"/>
          </p:cNvSpPr>
          <p:nvPr/>
        </p:nvSpPr>
        <p:spPr bwMode="auto">
          <a:xfrm>
            <a:off x="4343400" y="5181600"/>
            <a:ext cx="30480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1" name="Text Box 12"/>
          <p:cNvSpPr txBox="1">
            <a:spLocks noChangeArrowheads="1"/>
          </p:cNvSpPr>
          <p:nvPr/>
        </p:nvSpPr>
        <p:spPr bwMode="auto">
          <a:xfrm>
            <a:off x="4632325" y="1793875"/>
            <a:ext cx="186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Times New Roman" charset="0"/>
              </a:rPr>
              <a:t>Movable pole</a:t>
            </a:r>
          </a:p>
        </p:txBody>
      </p:sp>
      <p:sp>
        <p:nvSpPr>
          <p:cNvPr id="2062" name="Text Box 13"/>
          <p:cNvSpPr txBox="1">
            <a:spLocks noChangeArrowheads="1"/>
          </p:cNvSpPr>
          <p:nvPr/>
        </p:nvSpPr>
        <p:spPr bwMode="auto">
          <a:xfrm>
            <a:off x="2498725" y="28606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i="1">
                <a:latin typeface="Times New Roman" charset="0"/>
              </a:rPr>
              <a:t>b</a:t>
            </a:r>
            <a:endParaRPr lang="en-US" sz="2400">
              <a:latin typeface="Times New Roman" charset="0"/>
            </a:endParaRPr>
          </a:p>
        </p:txBody>
      </p:sp>
      <p:sp>
        <p:nvSpPr>
          <p:cNvPr id="2063" name="Text Box 14"/>
          <p:cNvSpPr txBox="1">
            <a:spLocks noChangeArrowheads="1"/>
          </p:cNvSpPr>
          <p:nvPr/>
        </p:nvSpPr>
        <p:spPr bwMode="auto">
          <a:xfrm>
            <a:off x="5851525" y="2860675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i="1">
                <a:latin typeface="Times New Roman" charset="0"/>
              </a:rPr>
              <a:t>c</a:t>
            </a:r>
            <a:endParaRPr lang="en-US" sz="2400">
              <a:latin typeface="Times New Roman" charset="0"/>
            </a:endParaRPr>
          </a:p>
        </p:txBody>
      </p:sp>
      <p:sp>
        <p:nvSpPr>
          <p:cNvPr id="2064" name="Text Box 15"/>
          <p:cNvSpPr txBox="1">
            <a:spLocks noChangeArrowheads="1"/>
          </p:cNvSpPr>
          <p:nvPr/>
        </p:nvSpPr>
        <p:spPr bwMode="auto">
          <a:xfrm>
            <a:off x="4022725" y="49180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i="1">
                <a:latin typeface="Times New Roman" charset="0"/>
              </a:rPr>
              <a:t>a</a:t>
            </a:r>
            <a:endParaRPr lang="en-US" sz="2400">
              <a:latin typeface="Times New Roman" charset="0"/>
            </a:endParaRPr>
          </a:p>
        </p:txBody>
      </p:sp>
      <p:sp>
        <p:nvSpPr>
          <p:cNvPr id="2065" name="Text Box 16"/>
          <p:cNvSpPr txBox="1">
            <a:spLocks noChangeArrowheads="1"/>
          </p:cNvSpPr>
          <p:nvPr/>
        </p:nvSpPr>
        <p:spPr bwMode="auto">
          <a:xfrm>
            <a:off x="365125" y="4191000"/>
            <a:ext cx="969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>
                <a:latin typeface="Times New Roman" charset="0"/>
              </a:rPr>
              <a:t>Tree 1</a:t>
            </a:r>
          </a:p>
        </p:txBody>
      </p:sp>
      <p:sp>
        <p:nvSpPr>
          <p:cNvPr id="2066" name="Text Box 17"/>
          <p:cNvSpPr txBox="1">
            <a:spLocks noChangeArrowheads="1"/>
          </p:cNvSpPr>
          <p:nvPr/>
        </p:nvSpPr>
        <p:spPr bwMode="auto">
          <a:xfrm>
            <a:off x="7223125" y="4156075"/>
            <a:ext cx="969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Times New Roman" charset="0"/>
              </a:rPr>
              <a:t>Tree 2</a:t>
            </a:r>
          </a:p>
        </p:txBody>
      </p:sp>
      <p:sp>
        <p:nvSpPr>
          <p:cNvPr id="2067" name="TextBox 18"/>
          <p:cNvSpPr txBox="1">
            <a:spLocks noChangeArrowheads="1"/>
          </p:cNvSpPr>
          <p:nvPr/>
        </p:nvSpPr>
        <p:spPr bwMode="auto">
          <a:xfrm>
            <a:off x="8610600" y="6477000"/>
            <a:ext cx="5699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/>
              <a:t>[retrospect]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 flipH="1">
            <a:off x="1143000" y="2133600"/>
            <a:ext cx="1828800" cy="2667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620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C00000"/>
                </a:solidFill>
              </a:rPr>
              <a:t>Figure 4.6(b)  Roping </a:t>
            </a:r>
            <a:r>
              <a:rPr lang="en-US" sz="3200" dirty="0" smtClean="0">
                <a:solidFill>
                  <a:srgbClr val="C00000"/>
                </a:solidFill>
              </a:rPr>
              <a:t>off an optimal area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076" name="Oval 3"/>
          <p:cNvSpPr>
            <a:spLocks noChangeArrowheads="1"/>
          </p:cNvSpPr>
          <p:nvPr/>
        </p:nvSpPr>
        <p:spPr bwMode="auto">
          <a:xfrm>
            <a:off x="2895600" y="2057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974725" y="4406900"/>
            <a:ext cx="43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000">
                <a:latin typeface="Times New Roman" charset="0"/>
                <a:sym typeface="Symbol" pitchFamily="18" charset="2"/>
              </a:rPr>
              <a:t></a:t>
            </a:r>
            <a:endParaRPr lang="en-US" sz="2400">
              <a:latin typeface="Times New Roman" charset="0"/>
            </a:endParaRP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7239000" y="4406900"/>
            <a:ext cx="346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latin typeface="Times New Roman" charset="0"/>
                <a:sym typeface="Symbol" pitchFamily="18" charset="2"/>
              </a:rPr>
              <a:t></a:t>
            </a:r>
          </a:p>
        </p:txBody>
      </p:sp>
      <p:sp>
        <p:nvSpPr>
          <p:cNvPr id="3079" name="Line 6"/>
          <p:cNvSpPr>
            <a:spLocks noChangeShapeType="1"/>
          </p:cNvSpPr>
          <p:nvPr/>
        </p:nvSpPr>
        <p:spPr bwMode="auto">
          <a:xfrm>
            <a:off x="1371600" y="4800600"/>
            <a:ext cx="594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Line 7"/>
          <p:cNvSpPr>
            <a:spLocks noChangeShapeType="1"/>
          </p:cNvSpPr>
          <p:nvPr/>
        </p:nvSpPr>
        <p:spPr bwMode="auto">
          <a:xfrm flipH="1">
            <a:off x="1219200" y="2209800"/>
            <a:ext cx="167640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Line 8"/>
          <p:cNvSpPr>
            <a:spLocks noChangeShapeType="1"/>
          </p:cNvSpPr>
          <p:nvPr/>
        </p:nvSpPr>
        <p:spPr bwMode="auto">
          <a:xfrm>
            <a:off x="3048000" y="2133600"/>
            <a:ext cx="42672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Line 9"/>
          <p:cNvSpPr>
            <a:spLocks noChangeShapeType="1"/>
          </p:cNvSpPr>
          <p:nvPr/>
        </p:nvSpPr>
        <p:spPr bwMode="auto">
          <a:xfrm flipH="1">
            <a:off x="1143000" y="5181600"/>
            <a:ext cx="28194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Line 10"/>
          <p:cNvSpPr>
            <a:spLocks noChangeShapeType="1"/>
          </p:cNvSpPr>
          <p:nvPr/>
        </p:nvSpPr>
        <p:spPr bwMode="auto">
          <a:xfrm>
            <a:off x="4343400" y="5181600"/>
            <a:ext cx="30480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Text Box 11"/>
          <p:cNvSpPr txBox="1">
            <a:spLocks noChangeArrowheads="1"/>
          </p:cNvSpPr>
          <p:nvPr/>
        </p:nvSpPr>
        <p:spPr bwMode="auto">
          <a:xfrm>
            <a:off x="2705100" y="1447800"/>
            <a:ext cx="186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Times New Roman" charset="0"/>
              </a:rPr>
              <a:t>Movable pole</a:t>
            </a:r>
          </a:p>
        </p:txBody>
      </p:sp>
      <p:sp>
        <p:nvSpPr>
          <p:cNvPr id="3085" name="Text Box 12"/>
          <p:cNvSpPr txBox="1">
            <a:spLocks noChangeArrowheads="1"/>
          </p:cNvSpPr>
          <p:nvPr/>
        </p:nvSpPr>
        <p:spPr bwMode="auto">
          <a:xfrm>
            <a:off x="2498725" y="28606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i="1">
                <a:latin typeface="Times New Roman" charset="0"/>
              </a:rPr>
              <a:t>b</a:t>
            </a:r>
            <a:endParaRPr lang="en-US" sz="2400">
              <a:latin typeface="Times New Roman" charset="0"/>
            </a:endParaRPr>
          </a:p>
        </p:txBody>
      </p:sp>
      <p:sp>
        <p:nvSpPr>
          <p:cNvPr id="3086" name="Text Box 13"/>
          <p:cNvSpPr txBox="1">
            <a:spLocks noChangeArrowheads="1"/>
          </p:cNvSpPr>
          <p:nvPr/>
        </p:nvSpPr>
        <p:spPr bwMode="auto">
          <a:xfrm>
            <a:off x="5181600" y="2971800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i="1">
                <a:latin typeface="Times New Roman" charset="0"/>
              </a:rPr>
              <a:t>c</a:t>
            </a:r>
            <a:endParaRPr lang="en-US" sz="2400">
              <a:latin typeface="Times New Roman" charset="0"/>
            </a:endParaRPr>
          </a:p>
        </p:txBody>
      </p:sp>
      <p:sp>
        <p:nvSpPr>
          <p:cNvPr id="3087" name="Text Box 14"/>
          <p:cNvSpPr txBox="1">
            <a:spLocks noChangeArrowheads="1"/>
          </p:cNvSpPr>
          <p:nvPr/>
        </p:nvSpPr>
        <p:spPr bwMode="auto">
          <a:xfrm>
            <a:off x="4022725" y="49180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i="1">
                <a:latin typeface="Times New Roman" charset="0"/>
              </a:rPr>
              <a:t>a</a:t>
            </a:r>
            <a:endParaRPr lang="en-US" sz="2400">
              <a:latin typeface="Times New Roman" charset="0"/>
            </a:endParaRPr>
          </a:p>
        </p:txBody>
      </p:sp>
      <p:sp>
        <p:nvSpPr>
          <p:cNvPr id="3088" name="Text Box 15"/>
          <p:cNvSpPr txBox="1">
            <a:spLocks noChangeArrowheads="1"/>
          </p:cNvSpPr>
          <p:nvPr/>
        </p:nvSpPr>
        <p:spPr bwMode="auto">
          <a:xfrm>
            <a:off x="365125" y="4191000"/>
            <a:ext cx="969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>
                <a:latin typeface="Times New Roman" charset="0"/>
              </a:rPr>
              <a:t>Tree 1</a:t>
            </a:r>
          </a:p>
        </p:txBody>
      </p:sp>
      <p:sp>
        <p:nvSpPr>
          <p:cNvPr id="3089" name="Text Box 16"/>
          <p:cNvSpPr txBox="1">
            <a:spLocks noChangeArrowheads="1"/>
          </p:cNvSpPr>
          <p:nvPr/>
        </p:nvSpPr>
        <p:spPr bwMode="auto">
          <a:xfrm>
            <a:off x="7223125" y="4156075"/>
            <a:ext cx="969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Times New Roman" charset="0"/>
              </a:rPr>
              <a:t>Tree 2</a:t>
            </a:r>
          </a:p>
        </p:txBody>
      </p:sp>
      <p:sp>
        <p:nvSpPr>
          <p:cNvPr id="18" name="Right Triangle 17"/>
          <p:cNvSpPr/>
          <p:nvPr/>
        </p:nvSpPr>
        <p:spPr>
          <a:xfrm>
            <a:off x="2971800" y="2133600"/>
            <a:ext cx="4495800" cy="2667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4.3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47800"/>
            <a:ext cx="9089933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4.7.tif"/>
          <p:cNvPicPr>
            <a:picLocks noChangeAspect="1"/>
          </p:cNvPicPr>
          <p:nvPr/>
        </p:nvPicPr>
        <p:blipFill>
          <a:blip r:embed="rId2" cstate="print"/>
          <a:srcRect r="5650" b="3658"/>
          <a:stretch>
            <a:fillRect/>
          </a:stretch>
        </p:blipFill>
        <p:spPr>
          <a:xfrm>
            <a:off x="0" y="228600"/>
            <a:ext cx="8534400" cy="601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4.8.tif"/>
          <p:cNvPicPr>
            <a:picLocks noChangeAspect="1"/>
          </p:cNvPicPr>
          <p:nvPr/>
        </p:nvPicPr>
        <p:blipFill>
          <a:blip r:embed="rId2" cstate="print"/>
          <a:srcRect r="7185" b="3738"/>
          <a:stretch>
            <a:fillRect/>
          </a:stretch>
        </p:blipFill>
        <p:spPr>
          <a:xfrm>
            <a:off x="0" y="0"/>
            <a:ext cx="8458200" cy="647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4.9.tif"/>
          <p:cNvPicPr>
            <a:picLocks noChangeAspect="1"/>
          </p:cNvPicPr>
          <p:nvPr/>
        </p:nvPicPr>
        <p:blipFill>
          <a:blip r:embed="rId2" cstate="print"/>
          <a:srcRect r="3883"/>
          <a:stretch>
            <a:fillRect/>
          </a:stretch>
        </p:blipFill>
        <p:spPr>
          <a:xfrm>
            <a:off x="0" y="609601"/>
            <a:ext cx="8763000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4.10.tif"/>
          <p:cNvPicPr>
            <a:picLocks noChangeAspect="1"/>
          </p:cNvPicPr>
          <p:nvPr/>
        </p:nvPicPr>
        <p:blipFill>
          <a:blip r:embed="rId2" cstate="print"/>
          <a:srcRect r="4167" b="5775"/>
          <a:stretch>
            <a:fillRect/>
          </a:stretch>
        </p:blipFill>
        <p:spPr>
          <a:xfrm>
            <a:off x="1" y="817643"/>
            <a:ext cx="8762999" cy="4973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4.1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0100" y="0"/>
            <a:ext cx="803231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4.1-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894" y="1371600"/>
            <a:ext cx="919253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auto">
          <a:xfrm>
            <a:off x="838200" y="990600"/>
            <a:ext cx="7200900" cy="4762500"/>
          </a:xfrm>
          <a:custGeom>
            <a:avLst/>
            <a:gdLst>
              <a:gd name="T0" fmla="*/ 0 w 4536"/>
              <a:gd name="T1" fmla="*/ 2147483647 h 3000"/>
              <a:gd name="T2" fmla="*/ 2147483647 w 4536"/>
              <a:gd name="T3" fmla="*/ 2147483647 h 3000"/>
              <a:gd name="T4" fmla="*/ 2147483647 w 4536"/>
              <a:gd name="T5" fmla="*/ 2147483647 h 3000"/>
              <a:gd name="T6" fmla="*/ 2147483647 w 4536"/>
              <a:gd name="T7" fmla="*/ 2147483647 h 3000"/>
              <a:gd name="T8" fmla="*/ 2147483647 w 4536"/>
              <a:gd name="T9" fmla="*/ 2147483647 h 3000"/>
              <a:gd name="T10" fmla="*/ 2147483647 w 4536"/>
              <a:gd name="T11" fmla="*/ 2147483647 h 3000"/>
              <a:gd name="T12" fmla="*/ 2147483647 w 4536"/>
              <a:gd name="T13" fmla="*/ 2147483647 h 3000"/>
              <a:gd name="T14" fmla="*/ 2147483647 w 4536"/>
              <a:gd name="T15" fmla="*/ 2147483647 h 3000"/>
              <a:gd name="T16" fmla="*/ 2147483647 w 4536"/>
              <a:gd name="T17" fmla="*/ 2147483647 h 3000"/>
              <a:gd name="T18" fmla="*/ 2147483647 w 4536"/>
              <a:gd name="T19" fmla="*/ 2147483647 h 3000"/>
              <a:gd name="T20" fmla="*/ 2147483647 w 4536"/>
              <a:gd name="T21" fmla="*/ 2147483647 h 3000"/>
              <a:gd name="T22" fmla="*/ 2147483647 w 4536"/>
              <a:gd name="T23" fmla="*/ 2147483647 h 3000"/>
              <a:gd name="T24" fmla="*/ 2147483647 w 4536"/>
              <a:gd name="T25" fmla="*/ 2147483647 h 3000"/>
              <a:gd name="T26" fmla="*/ 2147483647 w 4536"/>
              <a:gd name="T27" fmla="*/ 2147483647 h 3000"/>
              <a:gd name="T28" fmla="*/ 2147483647 w 4536"/>
              <a:gd name="T29" fmla="*/ 2147483647 h 3000"/>
              <a:gd name="T30" fmla="*/ 2147483647 w 4536"/>
              <a:gd name="T31" fmla="*/ 2147483647 h 3000"/>
              <a:gd name="T32" fmla="*/ 2147483647 w 4536"/>
              <a:gd name="T33" fmla="*/ 2147483647 h 3000"/>
              <a:gd name="T34" fmla="*/ 2147483647 w 4536"/>
              <a:gd name="T35" fmla="*/ 2147483647 h 3000"/>
              <a:gd name="T36" fmla="*/ 2147483647 w 4536"/>
              <a:gd name="T37" fmla="*/ 2147483647 h 3000"/>
              <a:gd name="T38" fmla="*/ 2147483647 w 4536"/>
              <a:gd name="T39" fmla="*/ 2147483647 h 3000"/>
              <a:gd name="T40" fmla="*/ 0 w 4536"/>
              <a:gd name="T41" fmla="*/ 2147483647 h 300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536"/>
              <a:gd name="T64" fmla="*/ 0 h 3000"/>
              <a:gd name="T65" fmla="*/ 4536 w 4536"/>
              <a:gd name="T66" fmla="*/ 3000 h 300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536" h="3000">
                <a:moveTo>
                  <a:pt x="0" y="1728"/>
                </a:moveTo>
                <a:cubicBezTo>
                  <a:pt x="0" y="1560"/>
                  <a:pt x="56" y="1272"/>
                  <a:pt x="96" y="1152"/>
                </a:cubicBezTo>
                <a:cubicBezTo>
                  <a:pt x="136" y="1032"/>
                  <a:pt x="128" y="1072"/>
                  <a:pt x="240" y="1008"/>
                </a:cubicBezTo>
                <a:cubicBezTo>
                  <a:pt x="352" y="944"/>
                  <a:pt x="504" y="832"/>
                  <a:pt x="768" y="768"/>
                </a:cubicBezTo>
                <a:cubicBezTo>
                  <a:pt x="1032" y="704"/>
                  <a:pt x="1560" y="672"/>
                  <a:pt x="1824" y="624"/>
                </a:cubicBezTo>
                <a:cubicBezTo>
                  <a:pt x="2088" y="576"/>
                  <a:pt x="2136" y="560"/>
                  <a:pt x="2352" y="480"/>
                </a:cubicBezTo>
                <a:cubicBezTo>
                  <a:pt x="2568" y="400"/>
                  <a:pt x="2856" y="216"/>
                  <a:pt x="3120" y="144"/>
                </a:cubicBezTo>
                <a:cubicBezTo>
                  <a:pt x="3384" y="72"/>
                  <a:pt x="3736" y="56"/>
                  <a:pt x="3936" y="48"/>
                </a:cubicBezTo>
                <a:cubicBezTo>
                  <a:pt x="4136" y="40"/>
                  <a:pt x="4224" y="0"/>
                  <a:pt x="4320" y="96"/>
                </a:cubicBezTo>
                <a:cubicBezTo>
                  <a:pt x="4416" y="192"/>
                  <a:pt x="4488" y="472"/>
                  <a:pt x="4512" y="624"/>
                </a:cubicBezTo>
                <a:cubicBezTo>
                  <a:pt x="4536" y="776"/>
                  <a:pt x="4520" y="880"/>
                  <a:pt x="4464" y="1008"/>
                </a:cubicBezTo>
                <a:cubicBezTo>
                  <a:pt x="4408" y="1136"/>
                  <a:pt x="4240" y="1240"/>
                  <a:pt x="4176" y="1392"/>
                </a:cubicBezTo>
                <a:cubicBezTo>
                  <a:pt x="4112" y="1544"/>
                  <a:pt x="4112" y="1720"/>
                  <a:pt x="4080" y="1920"/>
                </a:cubicBezTo>
                <a:cubicBezTo>
                  <a:pt x="4048" y="2120"/>
                  <a:pt x="4072" y="2432"/>
                  <a:pt x="3984" y="2592"/>
                </a:cubicBezTo>
                <a:cubicBezTo>
                  <a:pt x="3896" y="2752"/>
                  <a:pt x="3776" y="2816"/>
                  <a:pt x="3552" y="2880"/>
                </a:cubicBezTo>
                <a:cubicBezTo>
                  <a:pt x="3328" y="2944"/>
                  <a:pt x="2928" y="2960"/>
                  <a:pt x="2640" y="2976"/>
                </a:cubicBezTo>
                <a:cubicBezTo>
                  <a:pt x="2352" y="2992"/>
                  <a:pt x="2088" y="3000"/>
                  <a:pt x="1824" y="2976"/>
                </a:cubicBezTo>
                <a:cubicBezTo>
                  <a:pt x="1560" y="2952"/>
                  <a:pt x="1288" y="2904"/>
                  <a:pt x="1056" y="2832"/>
                </a:cubicBezTo>
                <a:cubicBezTo>
                  <a:pt x="824" y="2760"/>
                  <a:pt x="592" y="2656"/>
                  <a:pt x="432" y="2544"/>
                </a:cubicBezTo>
                <a:cubicBezTo>
                  <a:pt x="272" y="2432"/>
                  <a:pt x="168" y="2296"/>
                  <a:pt x="96" y="2160"/>
                </a:cubicBezTo>
                <a:cubicBezTo>
                  <a:pt x="24" y="2024"/>
                  <a:pt x="0" y="1896"/>
                  <a:pt x="0" y="1728"/>
                </a:cubicBezTo>
                <a:close/>
              </a:path>
            </a:pathLst>
          </a:cu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304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400" dirty="0" smtClean="0"/>
              <a:t>Figure </a:t>
            </a:r>
            <a:r>
              <a:rPr lang="en-US" sz="2400" dirty="0" smtClean="0"/>
              <a:t>4.12   </a:t>
            </a:r>
            <a:r>
              <a:rPr lang="en-US" sz="2400" dirty="0" smtClean="0">
                <a:solidFill>
                  <a:srgbClr val="C00000"/>
                </a:solidFill>
              </a:rPr>
              <a:t>Example </a:t>
            </a:r>
            <a:r>
              <a:rPr lang="en-US" sz="2400" dirty="0" smtClean="0">
                <a:solidFill>
                  <a:srgbClr val="C00000"/>
                </a:solidFill>
              </a:rPr>
              <a:t>search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4100" name="Freeform 5"/>
          <p:cNvSpPr>
            <a:spLocks/>
          </p:cNvSpPr>
          <p:nvPr/>
        </p:nvSpPr>
        <p:spPr bwMode="auto">
          <a:xfrm>
            <a:off x="1371600" y="2667000"/>
            <a:ext cx="4572000" cy="2209800"/>
          </a:xfrm>
          <a:custGeom>
            <a:avLst/>
            <a:gdLst>
              <a:gd name="T0" fmla="*/ 2147483647 w 2760"/>
              <a:gd name="T1" fmla="*/ 2147483647 h 1632"/>
              <a:gd name="T2" fmla="*/ 2147483647 w 2760"/>
              <a:gd name="T3" fmla="*/ 2147483647 h 1632"/>
              <a:gd name="T4" fmla="*/ 2147483647 w 2760"/>
              <a:gd name="T5" fmla="*/ 2147483647 h 1632"/>
              <a:gd name="T6" fmla="*/ 2147483647 w 2760"/>
              <a:gd name="T7" fmla="*/ 2147483647 h 1632"/>
              <a:gd name="T8" fmla="*/ 2147483647 w 2760"/>
              <a:gd name="T9" fmla="*/ 2147483647 h 1632"/>
              <a:gd name="T10" fmla="*/ 2147483647 w 2760"/>
              <a:gd name="T11" fmla="*/ 2147483647 h 1632"/>
              <a:gd name="T12" fmla="*/ 2147483647 w 2760"/>
              <a:gd name="T13" fmla="*/ 2147483647 h 1632"/>
              <a:gd name="T14" fmla="*/ 2147483647 w 2760"/>
              <a:gd name="T15" fmla="*/ 2147483647 h 1632"/>
              <a:gd name="T16" fmla="*/ 2147483647 w 2760"/>
              <a:gd name="T17" fmla="*/ 2147483647 h 1632"/>
              <a:gd name="T18" fmla="*/ 2147483647 w 2760"/>
              <a:gd name="T19" fmla="*/ 2147483647 h 1632"/>
              <a:gd name="T20" fmla="*/ 2147483647 w 2760"/>
              <a:gd name="T21" fmla="*/ 2147483647 h 1632"/>
              <a:gd name="T22" fmla="*/ 2147483647 w 2760"/>
              <a:gd name="T23" fmla="*/ 2147483647 h 1632"/>
              <a:gd name="T24" fmla="*/ 2147483647 w 2760"/>
              <a:gd name="T25" fmla="*/ 2147483647 h 1632"/>
              <a:gd name="T26" fmla="*/ 2147483647 w 2760"/>
              <a:gd name="T27" fmla="*/ 2147483647 h 1632"/>
              <a:gd name="T28" fmla="*/ 2147483647 w 2760"/>
              <a:gd name="T29" fmla="*/ 2147483647 h 163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760"/>
              <a:gd name="T46" fmla="*/ 0 h 1632"/>
              <a:gd name="T47" fmla="*/ 2760 w 2760"/>
              <a:gd name="T48" fmla="*/ 1632 h 163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760" h="1632">
                <a:moveTo>
                  <a:pt x="24" y="672"/>
                </a:moveTo>
                <a:cubicBezTo>
                  <a:pt x="48" y="520"/>
                  <a:pt x="136" y="296"/>
                  <a:pt x="264" y="192"/>
                </a:cubicBezTo>
                <a:cubicBezTo>
                  <a:pt x="392" y="88"/>
                  <a:pt x="624" y="72"/>
                  <a:pt x="792" y="48"/>
                </a:cubicBezTo>
                <a:cubicBezTo>
                  <a:pt x="960" y="24"/>
                  <a:pt x="1136" y="48"/>
                  <a:pt x="1272" y="48"/>
                </a:cubicBezTo>
                <a:cubicBezTo>
                  <a:pt x="1408" y="48"/>
                  <a:pt x="1464" y="48"/>
                  <a:pt x="1608" y="48"/>
                </a:cubicBezTo>
                <a:cubicBezTo>
                  <a:pt x="1752" y="48"/>
                  <a:pt x="1976" y="0"/>
                  <a:pt x="2136" y="48"/>
                </a:cubicBezTo>
                <a:cubicBezTo>
                  <a:pt x="2296" y="96"/>
                  <a:pt x="2464" y="232"/>
                  <a:pt x="2568" y="336"/>
                </a:cubicBezTo>
                <a:cubicBezTo>
                  <a:pt x="2672" y="440"/>
                  <a:pt x="2760" y="520"/>
                  <a:pt x="2760" y="672"/>
                </a:cubicBezTo>
                <a:cubicBezTo>
                  <a:pt x="2760" y="824"/>
                  <a:pt x="2688" y="1104"/>
                  <a:pt x="2568" y="1248"/>
                </a:cubicBezTo>
                <a:cubicBezTo>
                  <a:pt x="2448" y="1392"/>
                  <a:pt x="2200" y="1472"/>
                  <a:pt x="2040" y="1536"/>
                </a:cubicBezTo>
                <a:cubicBezTo>
                  <a:pt x="1880" y="1600"/>
                  <a:pt x="1768" y="1632"/>
                  <a:pt x="1608" y="1632"/>
                </a:cubicBezTo>
                <a:cubicBezTo>
                  <a:pt x="1448" y="1632"/>
                  <a:pt x="1280" y="1584"/>
                  <a:pt x="1080" y="1536"/>
                </a:cubicBezTo>
                <a:cubicBezTo>
                  <a:pt x="880" y="1488"/>
                  <a:pt x="568" y="1416"/>
                  <a:pt x="408" y="1344"/>
                </a:cubicBezTo>
                <a:cubicBezTo>
                  <a:pt x="248" y="1272"/>
                  <a:pt x="184" y="1216"/>
                  <a:pt x="120" y="1104"/>
                </a:cubicBezTo>
                <a:cubicBezTo>
                  <a:pt x="56" y="992"/>
                  <a:pt x="0" y="824"/>
                  <a:pt x="24" y="672"/>
                </a:cubicBezTo>
                <a:close/>
              </a:path>
            </a:pathLst>
          </a:custGeom>
          <a:solidFill>
            <a:srgbClr val="66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Freeform 6"/>
          <p:cNvSpPr>
            <a:spLocks/>
          </p:cNvSpPr>
          <p:nvPr/>
        </p:nvSpPr>
        <p:spPr bwMode="auto">
          <a:xfrm>
            <a:off x="1663700" y="3276600"/>
            <a:ext cx="3517900" cy="1371600"/>
          </a:xfrm>
          <a:custGeom>
            <a:avLst/>
            <a:gdLst>
              <a:gd name="T0" fmla="*/ 2147483647 w 2216"/>
              <a:gd name="T1" fmla="*/ 2147483647 h 1120"/>
              <a:gd name="T2" fmla="*/ 2147483647 w 2216"/>
              <a:gd name="T3" fmla="*/ 2147483647 h 1120"/>
              <a:gd name="T4" fmla="*/ 2147483647 w 2216"/>
              <a:gd name="T5" fmla="*/ 2147483647 h 1120"/>
              <a:gd name="T6" fmla="*/ 2147483647 w 2216"/>
              <a:gd name="T7" fmla="*/ 2147483647 h 1120"/>
              <a:gd name="T8" fmla="*/ 2147483647 w 2216"/>
              <a:gd name="T9" fmla="*/ 2147483647 h 1120"/>
              <a:gd name="T10" fmla="*/ 2147483647 w 2216"/>
              <a:gd name="T11" fmla="*/ 2147483647 h 1120"/>
              <a:gd name="T12" fmla="*/ 2147483647 w 2216"/>
              <a:gd name="T13" fmla="*/ 2147483647 h 1120"/>
              <a:gd name="T14" fmla="*/ 2147483647 w 2216"/>
              <a:gd name="T15" fmla="*/ 2147483647 h 1120"/>
              <a:gd name="T16" fmla="*/ 2147483647 w 2216"/>
              <a:gd name="T17" fmla="*/ 2147483647 h 1120"/>
              <a:gd name="T18" fmla="*/ 2147483647 w 2216"/>
              <a:gd name="T19" fmla="*/ 2147483647 h 1120"/>
              <a:gd name="T20" fmla="*/ 2147483647 w 2216"/>
              <a:gd name="T21" fmla="*/ 2147483647 h 1120"/>
              <a:gd name="T22" fmla="*/ 2147483647 w 2216"/>
              <a:gd name="T23" fmla="*/ 2147483647 h 1120"/>
              <a:gd name="T24" fmla="*/ 2147483647 w 2216"/>
              <a:gd name="T25" fmla="*/ 2147483647 h 1120"/>
              <a:gd name="T26" fmla="*/ 2147483647 w 2216"/>
              <a:gd name="T27" fmla="*/ 2147483647 h 1120"/>
              <a:gd name="T28" fmla="*/ 2147483647 w 2216"/>
              <a:gd name="T29" fmla="*/ 2147483647 h 112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216"/>
              <a:gd name="T46" fmla="*/ 0 h 1120"/>
              <a:gd name="T47" fmla="*/ 2216 w 2216"/>
              <a:gd name="T48" fmla="*/ 1120 h 112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216" h="1120">
                <a:moveTo>
                  <a:pt x="56" y="448"/>
                </a:moveTo>
                <a:cubicBezTo>
                  <a:pt x="112" y="344"/>
                  <a:pt x="248" y="184"/>
                  <a:pt x="392" y="112"/>
                </a:cubicBezTo>
                <a:cubicBezTo>
                  <a:pt x="536" y="40"/>
                  <a:pt x="768" y="32"/>
                  <a:pt x="920" y="16"/>
                </a:cubicBezTo>
                <a:cubicBezTo>
                  <a:pt x="1072" y="0"/>
                  <a:pt x="1144" y="8"/>
                  <a:pt x="1304" y="16"/>
                </a:cubicBezTo>
                <a:cubicBezTo>
                  <a:pt x="1464" y="24"/>
                  <a:pt x="1744" y="24"/>
                  <a:pt x="1880" y="64"/>
                </a:cubicBezTo>
                <a:cubicBezTo>
                  <a:pt x="2016" y="104"/>
                  <a:pt x="2064" y="192"/>
                  <a:pt x="2120" y="256"/>
                </a:cubicBezTo>
                <a:cubicBezTo>
                  <a:pt x="2176" y="320"/>
                  <a:pt x="2216" y="360"/>
                  <a:pt x="2216" y="448"/>
                </a:cubicBezTo>
                <a:cubicBezTo>
                  <a:pt x="2216" y="536"/>
                  <a:pt x="2168" y="696"/>
                  <a:pt x="2120" y="784"/>
                </a:cubicBezTo>
                <a:cubicBezTo>
                  <a:pt x="2072" y="872"/>
                  <a:pt x="2016" y="928"/>
                  <a:pt x="1928" y="976"/>
                </a:cubicBezTo>
                <a:cubicBezTo>
                  <a:pt x="1840" y="1024"/>
                  <a:pt x="1696" y="1048"/>
                  <a:pt x="1592" y="1072"/>
                </a:cubicBezTo>
                <a:cubicBezTo>
                  <a:pt x="1488" y="1096"/>
                  <a:pt x="1424" y="1120"/>
                  <a:pt x="1304" y="1120"/>
                </a:cubicBezTo>
                <a:cubicBezTo>
                  <a:pt x="1184" y="1120"/>
                  <a:pt x="1032" y="1096"/>
                  <a:pt x="872" y="1072"/>
                </a:cubicBezTo>
                <a:cubicBezTo>
                  <a:pt x="712" y="1048"/>
                  <a:pt x="480" y="1032"/>
                  <a:pt x="344" y="976"/>
                </a:cubicBezTo>
                <a:cubicBezTo>
                  <a:pt x="208" y="920"/>
                  <a:pt x="104" y="824"/>
                  <a:pt x="56" y="736"/>
                </a:cubicBezTo>
                <a:cubicBezTo>
                  <a:pt x="8" y="648"/>
                  <a:pt x="0" y="552"/>
                  <a:pt x="56" y="448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Freeform 7"/>
          <p:cNvSpPr>
            <a:spLocks/>
          </p:cNvSpPr>
          <p:nvPr/>
        </p:nvSpPr>
        <p:spPr bwMode="auto">
          <a:xfrm>
            <a:off x="2159000" y="3352800"/>
            <a:ext cx="2679700" cy="1155700"/>
          </a:xfrm>
          <a:custGeom>
            <a:avLst/>
            <a:gdLst>
              <a:gd name="T0" fmla="*/ 2147483647 w 1688"/>
              <a:gd name="T1" fmla="*/ 2147483647 h 728"/>
              <a:gd name="T2" fmla="*/ 2147483647 w 1688"/>
              <a:gd name="T3" fmla="*/ 2147483647 h 728"/>
              <a:gd name="T4" fmla="*/ 2147483647 w 1688"/>
              <a:gd name="T5" fmla="*/ 2147483647 h 728"/>
              <a:gd name="T6" fmla="*/ 2147483647 w 1688"/>
              <a:gd name="T7" fmla="*/ 2147483647 h 728"/>
              <a:gd name="T8" fmla="*/ 2147483647 w 1688"/>
              <a:gd name="T9" fmla="*/ 2147483647 h 728"/>
              <a:gd name="T10" fmla="*/ 2147483647 w 1688"/>
              <a:gd name="T11" fmla="*/ 2147483647 h 728"/>
              <a:gd name="T12" fmla="*/ 2147483647 w 1688"/>
              <a:gd name="T13" fmla="*/ 0 h 728"/>
              <a:gd name="T14" fmla="*/ 2147483647 w 1688"/>
              <a:gd name="T15" fmla="*/ 2147483647 h 728"/>
              <a:gd name="T16" fmla="*/ 2147483647 w 1688"/>
              <a:gd name="T17" fmla="*/ 2147483647 h 7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88"/>
              <a:gd name="T28" fmla="*/ 0 h 728"/>
              <a:gd name="T29" fmla="*/ 1688 w 1688"/>
              <a:gd name="T30" fmla="*/ 728 h 72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88" h="728">
                <a:moveTo>
                  <a:pt x="32" y="240"/>
                </a:moveTo>
                <a:cubicBezTo>
                  <a:pt x="0" y="328"/>
                  <a:pt x="0" y="496"/>
                  <a:pt x="128" y="576"/>
                </a:cubicBezTo>
                <a:cubicBezTo>
                  <a:pt x="256" y="656"/>
                  <a:pt x="568" y="712"/>
                  <a:pt x="800" y="720"/>
                </a:cubicBezTo>
                <a:cubicBezTo>
                  <a:pt x="1032" y="728"/>
                  <a:pt x="1376" y="704"/>
                  <a:pt x="1520" y="624"/>
                </a:cubicBezTo>
                <a:cubicBezTo>
                  <a:pt x="1664" y="544"/>
                  <a:pt x="1688" y="336"/>
                  <a:pt x="1664" y="240"/>
                </a:cubicBezTo>
                <a:cubicBezTo>
                  <a:pt x="1640" y="144"/>
                  <a:pt x="1528" y="88"/>
                  <a:pt x="1376" y="48"/>
                </a:cubicBezTo>
                <a:cubicBezTo>
                  <a:pt x="1224" y="8"/>
                  <a:pt x="928" y="0"/>
                  <a:pt x="752" y="0"/>
                </a:cubicBezTo>
                <a:cubicBezTo>
                  <a:pt x="576" y="0"/>
                  <a:pt x="440" y="8"/>
                  <a:pt x="320" y="48"/>
                </a:cubicBezTo>
                <a:cubicBezTo>
                  <a:pt x="200" y="88"/>
                  <a:pt x="64" y="152"/>
                  <a:pt x="32" y="24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Freeform 8"/>
          <p:cNvSpPr>
            <a:spLocks/>
          </p:cNvSpPr>
          <p:nvPr/>
        </p:nvSpPr>
        <p:spPr bwMode="auto">
          <a:xfrm>
            <a:off x="2794000" y="3556000"/>
            <a:ext cx="1612900" cy="635000"/>
          </a:xfrm>
          <a:custGeom>
            <a:avLst/>
            <a:gdLst>
              <a:gd name="T0" fmla="*/ 2147483647 w 1016"/>
              <a:gd name="T1" fmla="*/ 2147483647 h 400"/>
              <a:gd name="T2" fmla="*/ 2147483647 w 1016"/>
              <a:gd name="T3" fmla="*/ 2147483647 h 400"/>
              <a:gd name="T4" fmla="*/ 2147483647 w 1016"/>
              <a:gd name="T5" fmla="*/ 2147483647 h 400"/>
              <a:gd name="T6" fmla="*/ 2147483647 w 1016"/>
              <a:gd name="T7" fmla="*/ 2147483647 h 400"/>
              <a:gd name="T8" fmla="*/ 2147483647 w 1016"/>
              <a:gd name="T9" fmla="*/ 2147483647 h 400"/>
              <a:gd name="T10" fmla="*/ 2147483647 w 1016"/>
              <a:gd name="T11" fmla="*/ 2147483647 h 400"/>
              <a:gd name="T12" fmla="*/ 2147483647 w 1016"/>
              <a:gd name="T13" fmla="*/ 2147483647 h 400"/>
              <a:gd name="T14" fmla="*/ 2147483647 w 1016"/>
              <a:gd name="T15" fmla="*/ 2147483647 h 4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16"/>
              <a:gd name="T25" fmla="*/ 0 h 400"/>
              <a:gd name="T26" fmla="*/ 1016 w 1016"/>
              <a:gd name="T27" fmla="*/ 400 h 4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16" h="400">
                <a:moveTo>
                  <a:pt x="16" y="112"/>
                </a:moveTo>
                <a:cubicBezTo>
                  <a:pt x="0" y="160"/>
                  <a:pt x="16" y="256"/>
                  <a:pt x="112" y="304"/>
                </a:cubicBezTo>
                <a:cubicBezTo>
                  <a:pt x="208" y="352"/>
                  <a:pt x="456" y="400"/>
                  <a:pt x="592" y="400"/>
                </a:cubicBezTo>
                <a:cubicBezTo>
                  <a:pt x="728" y="400"/>
                  <a:pt x="872" y="360"/>
                  <a:pt x="928" y="304"/>
                </a:cubicBezTo>
                <a:cubicBezTo>
                  <a:pt x="984" y="248"/>
                  <a:pt x="1016" y="112"/>
                  <a:pt x="928" y="64"/>
                </a:cubicBezTo>
                <a:cubicBezTo>
                  <a:pt x="840" y="16"/>
                  <a:pt x="520" y="24"/>
                  <a:pt x="400" y="16"/>
                </a:cubicBezTo>
                <a:cubicBezTo>
                  <a:pt x="280" y="8"/>
                  <a:pt x="272" y="0"/>
                  <a:pt x="208" y="16"/>
                </a:cubicBezTo>
                <a:cubicBezTo>
                  <a:pt x="144" y="32"/>
                  <a:pt x="32" y="64"/>
                  <a:pt x="16" y="112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Line 9"/>
          <p:cNvSpPr>
            <a:spLocks noChangeShapeType="1"/>
          </p:cNvSpPr>
          <p:nvPr/>
        </p:nvSpPr>
        <p:spPr bwMode="auto">
          <a:xfrm>
            <a:off x="609600" y="3733800"/>
            <a:ext cx="769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Line 10"/>
          <p:cNvSpPr>
            <a:spLocks noChangeShapeType="1"/>
          </p:cNvSpPr>
          <p:nvPr/>
        </p:nvSpPr>
        <p:spPr bwMode="auto">
          <a:xfrm flipV="1">
            <a:off x="3733800" y="1143000"/>
            <a:ext cx="0" cy="472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Line 11"/>
          <p:cNvSpPr>
            <a:spLocks noChangeShapeType="1"/>
          </p:cNvSpPr>
          <p:nvPr/>
        </p:nvSpPr>
        <p:spPr bwMode="auto">
          <a:xfrm flipH="1">
            <a:off x="1828800" y="3733800"/>
            <a:ext cx="1905000" cy="1752600"/>
          </a:xfrm>
          <a:prstGeom prst="line">
            <a:avLst/>
          </a:prstGeom>
          <a:noFill/>
          <a:ln w="25400">
            <a:solidFill>
              <a:srgbClr val="CC3300"/>
            </a:solidFill>
            <a:prstDash val="dash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Freeform 12"/>
          <p:cNvSpPr>
            <a:spLocks/>
          </p:cNvSpPr>
          <p:nvPr/>
        </p:nvSpPr>
        <p:spPr bwMode="auto">
          <a:xfrm>
            <a:off x="4737100" y="1435100"/>
            <a:ext cx="2819400" cy="1943100"/>
          </a:xfrm>
          <a:custGeom>
            <a:avLst/>
            <a:gdLst>
              <a:gd name="T0" fmla="*/ 2147483647 w 1776"/>
              <a:gd name="T1" fmla="*/ 2147483647 h 1224"/>
              <a:gd name="T2" fmla="*/ 2147483647 w 1776"/>
              <a:gd name="T3" fmla="*/ 2147483647 h 1224"/>
              <a:gd name="T4" fmla="*/ 2147483647 w 1776"/>
              <a:gd name="T5" fmla="*/ 2147483647 h 1224"/>
              <a:gd name="T6" fmla="*/ 2147483647 w 1776"/>
              <a:gd name="T7" fmla="*/ 2147483647 h 1224"/>
              <a:gd name="T8" fmla="*/ 2147483647 w 1776"/>
              <a:gd name="T9" fmla="*/ 2147483647 h 1224"/>
              <a:gd name="T10" fmla="*/ 2147483647 w 1776"/>
              <a:gd name="T11" fmla="*/ 2147483647 h 1224"/>
              <a:gd name="T12" fmla="*/ 2147483647 w 1776"/>
              <a:gd name="T13" fmla="*/ 2147483647 h 1224"/>
              <a:gd name="T14" fmla="*/ 2147483647 w 1776"/>
              <a:gd name="T15" fmla="*/ 2147483647 h 1224"/>
              <a:gd name="T16" fmla="*/ 2147483647 w 1776"/>
              <a:gd name="T17" fmla="*/ 2147483647 h 1224"/>
              <a:gd name="T18" fmla="*/ 2147483647 w 1776"/>
              <a:gd name="T19" fmla="*/ 2147483647 h 1224"/>
              <a:gd name="T20" fmla="*/ 2147483647 w 1776"/>
              <a:gd name="T21" fmla="*/ 2147483647 h 1224"/>
              <a:gd name="T22" fmla="*/ 2147483647 w 1776"/>
              <a:gd name="T23" fmla="*/ 2147483647 h 12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776"/>
              <a:gd name="T37" fmla="*/ 0 h 1224"/>
              <a:gd name="T38" fmla="*/ 1776 w 1776"/>
              <a:gd name="T39" fmla="*/ 1224 h 122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776" h="1224">
                <a:moveTo>
                  <a:pt x="1528" y="104"/>
                </a:moveTo>
                <a:cubicBezTo>
                  <a:pt x="1608" y="152"/>
                  <a:pt x="1688" y="200"/>
                  <a:pt x="1720" y="296"/>
                </a:cubicBezTo>
                <a:cubicBezTo>
                  <a:pt x="1752" y="392"/>
                  <a:pt x="1776" y="552"/>
                  <a:pt x="1720" y="680"/>
                </a:cubicBezTo>
                <a:cubicBezTo>
                  <a:pt x="1664" y="808"/>
                  <a:pt x="1512" y="976"/>
                  <a:pt x="1384" y="1064"/>
                </a:cubicBezTo>
                <a:cubicBezTo>
                  <a:pt x="1256" y="1152"/>
                  <a:pt x="1096" y="1224"/>
                  <a:pt x="952" y="1208"/>
                </a:cubicBezTo>
                <a:cubicBezTo>
                  <a:pt x="808" y="1192"/>
                  <a:pt x="664" y="1064"/>
                  <a:pt x="520" y="968"/>
                </a:cubicBezTo>
                <a:cubicBezTo>
                  <a:pt x="376" y="872"/>
                  <a:pt x="168" y="720"/>
                  <a:pt x="88" y="632"/>
                </a:cubicBezTo>
                <a:cubicBezTo>
                  <a:pt x="8" y="544"/>
                  <a:pt x="0" y="504"/>
                  <a:pt x="40" y="440"/>
                </a:cubicBezTo>
                <a:cubicBezTo>
                  <a:pt x="80" y="376"/>
                  <a:pt x="200" y="312"/>
                  <a:pt x="328" y="248"/>
                </a:cubicBezTo>
                <a:cubicBezTo>
                  <a:pt x="456" y="184"/>
                  <a:pt x="656" y="96"/>
                  <a:pt x="808" y="56"/>
                </a:cubicBezTo>
                <a:cubicBezTo>
                  <a:pt x="960" y="16"/>
                  <a:pt x="1128" y="0"/>
                  <a:pt x="1240" y="8"/>
                </a:cubicBezTo>
                <a:cubicBezTo>
                  <a:pt x="1352" y="16"/>
                  <a:pt x="1448" y="56"/>
                  <a:pt x="1528" y="104"/>
                </a:cubicBezTo>
                <a:close/>
              </a:path>
            </a:pathLst>
          </a:custGeom>
          <a:solidFill>
            <a:srgbClr val="66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8" name="Freeform 13"/>
          <p:cNvSpPr>
            <a:spLocks/>
          </p:cNvSpPr>
          <p:nvPr/>
        </p:nvSpPr>
        <p:spPr bwMode="auto">
          <a:xfrm>
            <a:off x="5181600" y="1638300"/>
            <a:ext cx="2082800" cy="1257300"/>
          </a:xfrm>
          <a:custGeom>
            <a:avLst/>
            <a:gdLst>
              <a:gd name="T0" fmla="*/ 2147483647 w 1312"/>
              <a:gd name="T1" fmla="*/ 2147483647 h 792"/>
              <a:gd name="T2" fmla="*/ 2147483647 w 1312"/>
              <a:gd name="T3" fmla="*/ 2147483647 h 792"/>
              <a:gd name="T4" fmla="*/ 2147483647 w 1312"/>
              <a:gd name="T5" fmla="*/ 2147483647 h 792"/>
              <a:gd name="T6" fmla="*/ 2147483647 w 1312"/>
              <a:gd name="T7" fmla="*/ 2147483647 h 792"/>
              <a:gd name="T8" fmla="*/ 2147483647 w 1312"/>
              <a:gd name="T9" fmla="*/ 2147483647 h 792"/>
              <a:gd name="T10" fmla="*/ 2147483647 w 1312"/>
              <a:gd name="T11" fmla="*/ 2147483647 h 792"/>
              <a:gd name="T12" fmla="*/ 2147483647 w 1312"/>
              <a:gd name="T13" fmla="*/ 2147483647 h 792"/>
              <a:gd name="T14" fmla="*/ 2147483647 w 1312"/>
              <a:gd name="T15" fmla="*/ 2147483647 h 792"/>
              <a:gd name="T16" fmla="*/ 2147483647 w 1312"/>
              <a:gd name="T17" fmla="*/ 2147483647 h 792"/>
              <a:gd name="T18" fmla="*/ 2147483647 w 1312"/>
              <a:gd name="T19" fmla="*/ 2147483647 h 79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12"/>
              <a:gd name="T31" fmla="*/ 0 h 792"/>
              <a:gd name="T32" fmla="*/ 1312 w 1312"/>
              <a:gd name="T33" fmla="*/ 792 h 79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12" h="792">
                <a:moveTo>
                  <a:pt x="48" y="456"/>
                </a:moveTo>
                <a:cubicBezTo>
                  <a:pt x="16" y="384"/>
                  <a:pt x="0" y="328"/>
                  <a:pt x="96" y="264"/>
                </a:cubicBezTo>
                <a:cubicBezTo>
                  <a:pt x="192" y="200"/>
                  <a:pt x="488" y="112"/>
                  <a:pt x="624" y="72"/>
                </a:cubicBezTo>
                <a:cubicBezTo>
                  <a:pt x="760" y="32"/>
                  <a:pt x="808" y="0"/>
                  <a:pt x="912" y="24"/>
                </a:cubicBezTo>
                <a:cubicBezTo>
                  <a:pt x="1016" y="48"/>
                  <a:pt x="1184" y="136"/>
                  <a:pt x="1248" y="216"/>
                </a:cubicBezTo>
                <a:cubicBezTo>
                  <a:pt x="1312" y="296"/>
                  <a:pt x="1312" y="424"/>
                  <a:pt x="1296" y="504"/>
                </a:cubicBezTo>
                <a:cubicBezTo>
                  <a:pt x="1280" y="584"/>
                  <a:pt x="1256" y="648"/>
                  <a:pt x="1152" y="696"/>
                </a:cubicBezTo>
                <a:cubicBezTo>
                  <a:pt x="1048" y="744"/>
                  <a:pt x="816" y="792"/>
                  <a:pt x="672" y="792"/>
                </a:cubicBezTo>
                <a:cubicBezTo>
                  <a:pt x="528" y="792"/>
                  <a:pt x="392" y="752"/>
                  <a:pt x="288" y="696"/>
                </a:cubicBezTo>
                <a:cubicBezTo>
                  <a:pt x="184" y="640"/>
                  <a:pt x="80" y="528"/>
                  <a:pt x="48" y="456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 flipV="1">
            <a:off x="3733800" y="685800"/>
            <a:ext cx="3352800" cy="3048000"/>
          </a:xfrm>
          <a:prstGeom prst="line">
            <a:avLst/>
          </a:prstGeom>
          <a:noFill/>
          <a:ln w="25400">
            <a:solidFill>
              <a:srgbClr val="CC3300"/>
            </a:solidFill>
            <a:prstDash val="dash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Freeform 15"/>
          <p:cNvSpPr>
            <a:spLocks/>
          </p:cNvSpPr>
          <p:nvPr/>
        </p:nvSpPr>
        <p:spPr bwMode="auto">
          <a:xfrm>
            <a:off x="5486400" y="1892300"/>
            <a:ext cx="1612900" cy="838200"/>
          </a:xfrm>
          <a:custGeom>
            <a:avLst/>
            <a:gdLst>
              <a:gd name="T0" fmla="*/ 2147483647 w 1016"/>
              <a:gd name="T1" fmla="*/ 2147483647 h 528"/>
              <a:gd name="T2" fmla="*/ 2147483647 w 1016"/>
              <a:gd name="T3" fmla="*/ 2147483647 h 528"/>
              <a:gd name="T4" fmla="*/ 2147483647 w 1016"/>
              <a:gd name="T5" fmla="*/ 2147483647 h 528"/>
              <a:gd name="T6" fmla="*/ 2147483647 w 1016"/>
              <a:gd name="T7" fmla="*/ 2147483647 h 528"/>
              <a:gd name="T8" fmla="*/ 2147483647 w 1016"/>
              <a:gd name="T9" fmla="*/ 2147483647 h 528"/>
              <a:gd name="T10" fmla="*/ 2147483647 w 1016"/>
              <a:gd name="T11" fmla="*/ 2147483647 h 528"/>
              <a:gd name="T12" fmla="*/ 2147483647 w 1016"/>
              <a:gd name="T13" fmla="*/ 2147483647 h 528"/>
              <a:gd name="T14" fmla="*/ 2147483647 w 1016"/>
              <a:gd name="T15" fmla="*/ 2147483647 h 528"/>
              <a:gd name="T16" fmla="*/ 2147483647 w 1016"/>
              <a:gd name="T17" fmla="*/ 2147483647 h 5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16"/>
              <a:gd name="T28" fmla="*/ 0 h 528"/>
              <a:gd name="T29" fmla="*/ 1016 w 1016"/>
              <a:gd name="T30" fmla="*/ 528 h 52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16" h="528">
                <a:moveTo>
                  <a:pt x="48" y="296"/>
                </a:moveTo>
                <a:cubicBezTo>
                  <a:pt x="96" y="344"/>
                  <a:pt x="216" y="456"/>
                  <a:pt x="336" y="488"/>
                </a:cubicBezTo>
                <a:cubicBezTo>
                  <a:pt x="456" y="520"/>
                  <a:pt x="656" y="528"/>
                  <a:pt x="768" y="488"/>
                </a:cubicBezTo>
                <a:cubicBezTo>
                  <a:pt x="880" y="448"/>
                  <a:pt x="1000" y="320"/>
                  <a:pt x="1008" y="248"/>
                </a:cubicBezTo>
                <a:cubicBezTo>
                  <a:pt x="1016" y="176"/>
                  <a:pt x="904" y="96"/>
                  <a:pt x="816" y="56"/>
                </a:cubicBezTo>
                <a:cubicBezTo>
                  <a:pt x="728" y="16"/>
                  <a:pt x="584" y="0"/>
                  <a:pt x="480" y="8"/>
                </a:cubicBezTo>
                <a:cubicBezTo>
                  <a:pt x="376" y="16"/>
                  <a:pt x="264" y="72"/>
                  <a:pt x="192" y="104"/>
                </a:cubicBezTo>
                <a:cubicBezTo>
                  <a:pt x="120" y="136"/>
                  <a:pt x="64" y="168"/>
                  <a:pt x="48" y="200"/>
                </a:cubicBezTo>
                <a:cubicBezTo>
                  <a:pt x="32" y="232"/>
                  <a:pt x="0" y="248"/>
                  <a:pt x="48" y="296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1" name="Freeform 16"/>
          <p:cNvSpPr>
            <a:spLocks/>
          </p:cNvSpPr>
          <p:nvPr/>
        </p:nvSpPr>
        <p:spPr bwMode="auto">
          <a:xfrm>
            <a:off x="5676900" y="2019300"/>
            <a:ext cx="1346200" cy="571500"/>
          </a:xfrm>
          <a:custGeom>
            <a:avLst/>
            <a:gdLst>
              <a:gd name="T0" fmla="*/ 2147483647 w 848"/>
              <a:gd name="T1" fmla="*/ 2147483647 h 360"/>
              <a:gd name="T2" fmla="*/ 2147483647 w 848"/>
              <a:gd name="T3" fmla="*/ 2147483647 h 360"/>
              <a:gd name="T4" fmla="*/ 2147483647 w 848"/>
              <a:gd name="T5" fmla="*/ 2147483647 h 360"/>
              <a:gd name="T6" fmla="*/ 2147483647 w 848"/>
              <a:gd name="T7" fmla="*/ 2147483647 h 360"/>
              <a:gd name="T8" fmla="*/ 2147483647 w 848"/>
              <a:gd name="T9" fmla="*/ 2147483647 h 360"/>
              <a:gd name="T10" fmla="*/ 2147483647 w 848"/>
              <a:gd name="T11" fmla="*/ 2147483647 h 360"/>
              <a:gd name="T12" fmla="*/ 2147483647 w 848"/>
              <a:gd name="T13" fmla="*/ 2147483647 h 360"/>
              <a:gd name="T14" fmla="*/ 2147483647 w 848"/>
              <a:gd name="T15" fmla="*/ 2147483647 h 360"/>
              <a:gd name="T16" fmla="*/ 2147483647 w 848"/>
              <a:gd name="T17" fmla="*/ 2147483647 h 360"/>
              <a:gd name="T18" fmla="*/ 2147483647 w 848"/>
              <a:gd name="T19" fmla="*/ 2147483647 h 3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48"/>
              <a:gd name="T31" fmla="*/ 0 h 360"/>
              <a:gd name="T32" fmla="*/ 848 w 848"/>
              <a:gd name="T33" fmla="*/ 360 h 3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48" h="360">
                <a:moveTo>
                  <a:pt x="24" y="168"/>
                </a:moveTo>
                <a:cubicBezTo>
                  <a:pt x="48" y="208"/>
                  <a:pt x="136" y="280"/>
                  <a:pt x="216" y="312"/>
                </a:cubicBezTo>
                <a:cubicBezTo>
                  <a:pt x="296" y="344"/>
                  <a:pt x="424" y="360"/>
                  <a:pt x="504" y="360"/>
                </a:cubicBezTo>
                <a:cubicBezTo>
                  <a:pt x="584" y="360"/>
                  <a:pt x="640" y="344"/>
                  <a:pt x="696" y="312"/>
                </a:cubicBezTo>
                <a:cubicBezTo>
                  <a:pt x="752" y="280"/>
                  <a:pt x="848" y="216"/>
                  <a:pt x="840" y="168"/>
                </a:cubicBezTo>
                <a:cubicBezTo>
                  <a:pt x="832" y="120"/>
                  <a:pt x="728" y="48"/>
                  <a:pt x="648" y="24"/>
                </a:cubicBezTo>
                <a:cubicBezTo>
                  <a:pt x="568" y="0"/>
                  <a:pt x="440" y="24"/>
                  <a:pt x="360" y="24"/>
                </a:cubicBezTo>
                <a:cubicBezTo>
                  <a:pt x="280" y="24"/>
                  <a:pt x="216" y="16"/>
                  <a:pt x="168" y="24"/>
                </a:cubicBezTo>
                <a:cubicBezTo>
                  <a:pt x="120" y="32"/>
                  <a:pt x="88" y="48"/>
                  <a:pt x="72" y="72"/>
                </a:cubicBezTo>
                <a:cubicBezTo>
                  <a:pt x="56" y="96"/>
                  <a:pt x="0" y="128"/>
                  <a:pt x="24" y="168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2" name="Freeform 17"/>
          <p:cNvSpPr>
            <a:spLocks/>
          </p:cNvSpPr>
          <p:nvPr/>
        </p:nvSpPr>
        <p:spPr bwMode="auto">
          <a:xfrm>
            <a:off x="5829300" y="2184400"/>
            <a:ext cx="990600" cy="279400"/>
          </a:xfrm>
          <a:custGeom>
            <a:avLst/>
            <a:gdLst>
              <a:gd name="T0" fmla="*/ 2147483647 w 624"/>
              <a:gd name="T1" fmla="*/ 2147483647 h 176"/>
              <a:gd name="T2" fmla="*/ 2147483647 w 624"/>
              <a:gd name="T3" fmla="*/ 2147483647 h 176"/>
              <a:gd name="T4" fmla="*/ 2147483647 w 624"/>
              <a:gd name="T5" fmla="*/ 2147483647 h 176"/>
              <a:gd name="T6" fmla="*/ 2147483647 w 624"/>
              <a:gd name="T7" fmla="*/ 2147483647 h 176"/>
              <a:gd name="T8" fmla="*/ 2147483647 w 624"/>
              <a:gd name="T9" fmla="*/ 2147483647 h 176"/>
              <a:gd name="T10" fmla="*/ 2147483647 w 624"/>
              <a:gd name="T11" fmla="*/ 2147483647 h 176"/>
              <a:gd name="T12" fmla="*/ 2147483647 w 624"/>
              <a:gd name="T13" fmla="*/ 2147483647 h 176"/>
              <a:gd name="T14" fmla="*/ 2147483647 w 624"/>
              <a:gd name="T15" fmla="*/ 2147483647 h 176"/>
              <a:gd name="T16" fmla="*/ 2147483647 w 624"/>
              <a:gd name="T17" fmla="*/ 2147483647 h 17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24"/>
              <a:gd name="T28" fmla="*/ 0 h 176"/>
              <a:gd name="T29" fmla="*/ 624 w 624"/>
              <a:gd name="T30" fmla="*/ 176 h 17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24" h="176">
                <a:moveTo>
                  <a:pt x="24" y="64"/>
                </a:moveTo>
                <a:cubicBezTo>
                  <a:pt x="48" y="88"/>
                  <a:pt x="192" y="144"/>
                  <a:pt x="264" y="160"/>
                </a:cubicBezTo>
                <a:cubicBezTo>
                  <a:pt x="336" y="176"/>
                  <a:pt x="400" y="168"/>
                  <a:pt x="456" y="160"/>
                </a:cubicBezTo>
                <a:cubicBezTo>
                  <a:pt x="512" y="152"/>
                  <a:pt x="576" y="136"/>
                  <a:pt x="600" y="112"/>
                </a:cubicBezTo>
                <a:cubicBezTo>
                  <a:pt x="624" y="88"/>
                  <a:pt x="624" y="32"/>
                  <a:pt x="600" y="16"/>
                </a:cubicBezTo>
                <a:cubicBezTo>
                  <a:pt x="576" y="0"/>
                  <a:pt x="520" y="16"/>
                  <a:pt x="456" y="16"/>
                </a:cubicBezTo>
                <a:cubicBezTo>
                  <a:pt x="392" y="16"/>
                  <a:pt x="272" y="16"/>
                  <a:pt x="216" y="16"/>
                </a:cubicBezTo>
                <a:cubicBezTo>
                  <a:pt x="160" y="16"/>
                  <a:pt x="152" y="8"/>
                  <a:pt x="120" y="16"/>
                </a:cubicBezTo>
                <a:cubicBezTo>
                  <a:pt x="88" y="24"/>
                  <a:pt x="0" y="40"/>
                  <a:pt x="24" y="64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3" name="Freeform 18"/>
          <p:cNvSpPr>
            <a:spLocks/>
          </p:cNvSpPr>
          <p:nvPr/>
        </p:nvSpPr>
        <p:spPr bwMode="auto">
          <a:xfrm>
            <a:off x="6159500" y="2260600"/>
            <a:ext cx="558800" cy="101600"/>
          </a:xfrm>
          <a:custGeom>
            <a:avLst/>
            <a:gdLst>
              <a:gd name="T0" fmla="*/ 2147483647 w 352"/>
              <a:gd name="T1" fmla="*/ 2147483647 h 120"/>
              <a:gd name="T2" fmla="*/ 2147483647 w 352"/>
              <a:gd name="T3" fmla="*/ 2147483647 h 120"/>
              <a:gd name="T4" fmla="*/ 2147483647 w 352"/>
              <a:gd name="T5" fmla="*/ 2147483647 h 120"/>
              <a:gd name="T6" fmla="*/ 2147483647 w 352"/>
              <a:gd name="T7" fmla="*/ 2147483647 h 120"/>
              <a:gd name="T8" fmla="*/ 2147483647 w 352"/>
              <a:gd name="T9" fmla="*/ 2147483647 h 1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2"/>
              <a:gd name="T16" fmla="*/ 0 h 120"/>
              <a:gd name="T17" fmla="*/ 352 w 352"/>
              <a:gd name="T18" fmla="*/ 120 h 1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2" h="120">
                <a:moveTo>
                  <a:pt x="344" y="16"/>
                </a:moveTo>
                <a:cubicBezTo>
                  <a:pt x="336" y="32"/>
                  <a:pt x="256" y="104"/>
                  <a:pt x="200" y="112"/>
                </a:cubicBezTo>
                <a:cubicBezTo>
                  <a:pt x="144" y="120"/>
                  <a:pt x="0" y="80"/>
                  <a:pt x="8" y="64"/>
                </a:cubicBezTo>
                <a:cubicBezTo>
                  <a:pt x="16" y="48"/>
                  <a:pt x="192" y="24"/>
                  <a:pt x="248" y="16"/>
                </a:cubicBezTo>
                <a:cubicBezTo>
                  <a:pt x="304" y="8"/>
                  <a:pt x="352" y="0"/>
                  <a:pt x="344" y="16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5" name="Line 19"/>
          <p:cNvSpPr>
            <a:spLocks noChangeShapeType="1"/>
          </p:cNvSpPr>
          <p:nvPr/>
        </p:nvSpPr>
        <p:spPr bwMode="auto">
          <a:xfrm flipH="1" flipV="1">
            <a:off x="5181600" y="3733800"/>
            <a:ext cx="533400" cy="5334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6" name="Line 20"/>
          <p:cNvSpPr>
            <a:spLocks noChangeShapeType="1"/>
          </p:cNvSpPr>
          <p:nvPr/>
        </p:nvSpPr>
        <p:spPr bwMode="auto">
          <a:xfrm flipH="1">
            <a:off x="4724400" y="3733800"/>
            <a:ext cx="457200" cy="4572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7" name="Line 21"/>
          <p:cNvSpPr>
            <a:spLocks noChangeShapeType="1"/>
          </p:cNvSpPr>
          <p:nvPr/>
        </p:nvSpPr>
        <p:spPr bwMode="auto">
          <a:xfrm flipH="1" flipV="1">
            <a:off x="4343400" y="3733800"/>
            <a:ext cx="381000" cy="4572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8" name="Line 22"/>
          <p:cNvSpPr>
            <a:spLocks noChangeShapeType="1"/>
          </p:cNvSpPr>
          <p:nvPr/>
        </p:nvSpPr>
        <p:spPr bwMode="auto">
          <a:xfrm flipH="1">
            <a:off x="4114800" y="3733800"/>
            <a:ext cx="228600" cy="2286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7010400" y="612775"/>
            <a:ext cx="990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b="1" i="1">
                <a:solidFill>
                  <a:srgbClr val="CC3300"/>
                </a:solidFill>
                <a:latin typeface="Times New Roman" charset="0"/>
              </a:rPr>
              <a:t>x</a:t>
            </a:r>
            <a:r>
              <a:rPr lang="en-US" b="1" baseline="-25000">
                <a:solidFill>
                  <a:srgbClr val="CC3300"/>
                </a:solidFill>
                <a:latin typeface="Times New Roman" charset="0"/>
              </a:rPr>
              <a:t>1</a:t>
            </a:r>
            <a:r>
              <a:rPr lang="en-US" b="1">
                <a:solidFill>
                  <a:srgbClr val="CC3300"/>
                </a:solidFill>
                <a:latin typeface="Times New Roman" charset="0"/>
              </a:rPr>
              <a:t>–</a:t>
            </a:r>
            <a:r>
              <a:rPr lang="en-US" b="1" i="1">
                <a:solidFill>
                  <a:srgbClr val="CC3300"/>
                </a:solidFill>
                <a:latin typeface="Times New Roman" charset="0"/>
              </a:rPr>
              <a:t>x</a:t>
            </a:r>
            <a:r>
              <a:rPr lang="en-US" b="1" baseline="-25000">
                <a:solidFill>
                  <a:srgbClr val="CC3300"/>
                </a:solidFill>
                <a:latin typeface="Times New Roman" charset="0"/>
              </a:rPr>
              <a:t>2</a:t>
            </a:r>
            <a:r>
              <a:rPr lang="en-US" b="1">
                <a:solidFill>
                  <a:srgbClr val="CC3300"/>
                </a:solidFill>
                <a:latin typeface="Times New Roman" charset="0"/>
              </a:rPr>
              <a:t>= 0</a:t>
            </a:r>
            <a:endParaRPr lang="en-US" sz="2400" b="1">
              <a:solidFill>
                <a:srgbClr val="CC3300"/>
              </a:solidFill>
              <a:latin typeface="Times New Roman" charset="0"/>
            </a:endParaRP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5638800" y="415290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600" b="1">
                <a:latin typeface="Times New Roman" charset="0"/>
                <a:sym typeface="Symbol" pitchFamily="18" charset="2"/>
              </a:rPr>
              <a:t>x</a:t>
            </a:r>
            <a:r>
              <a:rPr lang="en-US" sz="1600" baseline="30000">
                <a:latin typeface="Times New Roman" charset="0"/>
                <a:sym typeface="Symbol" pitchFamily="18" charset="2"/>
              </a:rPr>
              <a:t>1</a:t>
            </a:r>
            <a:endParaRPr lang="en-US" sz="1600" i="1" baseline="30000">
              <a:latin typeface="Times New Roman" charset="0"/>
              <a:sym typeface="Symbol" pitchFamily="18" charset="2"/>
            </a:endParaRP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5029200" y="3425825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600" b="1">
                <a:latin typeface="Times New Roman" charset="0"/>
                <a:sym typeface="Symbol" pitchFamily="18" charset="2"/>
              </a:rPr>
              <a:t>x</a:t>
            </a:r>
            <a:r>
              <a:rPr lang="en-US" sz="1600" baseline="30000">
                <a:latin typeface="Times New Roman" charset="0"/>
                <a:sym typeface="Symbol" pitchFamily="18" charset="2"/>
              </a:rPr>
              <a:t>2</a:t>
            </a:r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4495800" y="41910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600" b="1">
                <a:latin typeface="Times New Roman" charset="0"/>
                <a:sym typeface="Symbol" pitchFamily="18" charset="2"/>
              </a:rPr>
              <a:t>x</a:t>
            </a:r>
            <a:r>
              <a:rPr lang="en-US" sz="1600" baseline="30000">
                <a:latin typeface="Times New Roman" charset="0"/>
                <a:sym typeface="Symbol" pitchFamily="18" charset="2"/>
              </a:rPr>
              <a:t>3</a:t>
            </a:r>
          </a:p>
        </p:txBody>
      </p:sp>
      <p:sp>
        <p:nvSpPr>
          <p:cNvPr id="4124" name="Text Box 28"/>
          <p:cNvSpPr txBox="1">
            <a:spLocks noChangeArrowheads="1"/>
          </p:cNvSpPr>
          <p:nvPr/>
        </p:nvSpPr>
        <p:spPr bwMode="auto">
          <a:xfrm>
            <a:off x="4191000" y="344805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600" b="1">
                <a:latin typeface="Times New Roman" charset="0"/>
                <a:sym typeface="Symbol" pitchFamily="18" charset="2"/>
              </a:rPr>
              <a:t>x</a:t>
            </a:r>
            <a:r>
              <a:rPr lang="en-US" sz="1600" baseline="30000">
                <a:latin typeface="Times New Roman" charset="0"/>
                <a:sym typeface="Symbol" pitchFamily="18" charset="2"/>
              </a:rPr>
              <a:t>4</a:t>
            </a:r>
          </a:p>
        </p:txBody>
      </p:sp>
      <p:sp>
        <p:nvSpPr>
          <p:cNvPr id="4" name="Text Box 29"/>
          <p:cNvSpPr txBox="1">
            <a:spLocks noChangeArrowheads="1"/>
          </p:cNvSpPr>
          <p:nvPr/>
        </p:nvSpPr>
        <p:spPr bwMode="auto">
          <a:xfrm>
            <a:off x="3581400" y="3668713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600" b="1">
                <a:latin typeface="Times New Roman" charset="0"/>
                <a:sym typeface="Symbol" pitchFamily="18" charset="2"/>
              </a:rPr>
              <a:t>x</a:t>
            </a:r>
            <a:r>
              <a:rPr lang="en-US" sz="1600" baseline="30000">
                <a:latin typeface="Times New Roman" charset="0"/>
                <a:sym typeface="Symbol" pitchFamily="18" charset="2"/>
              </a:rPr>
              <a:t>*</a:t>
            </a:r>
          </a:p>
        </p:txBody>
      </p:sp>
      <p:sp>
        <p:nvSpPr>
          <p:cNvPr id="5" name="Text Box 30"/>
          <p:cNvSpPr txBox="1">
            <a:spLocks noChangeArrowheads="1"/>
          </p:cNvSpPr>
          <p:nvPr/>
        </p:nvSpPr>
        <p:spPr bwMode="auto">
          <a:xfrm>
            <a:off x="8077200" y="38100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i="1">
                <a:latin typeface="Times New Roman" charset="0"/>
              </a:rPr>
              <a:t>x</a:t>
            </a:r>
            <a:r>
              <a:rPr lang="en-US" baseline="-25000">
                <a:latin typeface="Times New Roman" charset="0"/>
              </a:rPr>
              <a:t>1</a:t>
            </a:r>
          </a:p>
        </p:txBody>
      </p:sp>
      <p:sp>
        <p:nvSpPr>
          <p:cNvPr id="4125" name="Text Box 31"/>
          <p:cNvSpPr txBox="1">
            <a:spLocks noChangeArrowheads="1"/>
          </p:cNvSpPr>
          <p:nvPr/>
        </p:nvSpPr>
        <p:spPr bwMode="auto">
          <a:xfrm>
            <a:off x="3808413" y="1019175"/>
            <a:ext cx="382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i="1">
                <a:latin typeface="Times New Roman" charset="0"/>
              </a:rPr>
              <a:t>x</a:t>
            </a:r>
            <a:r>
              <a:rPr lang="en-US" baseline="-25000">
                <a:latin typeface="Times New Roman" charset="0"/>
              </a:rPr>
              <a:t>2</a:t>
            </a:r>
          </a:p>
        </p:txBody>
      </p:sp>
      <p:sp>
        <p:nvSpPr>
          <p:cNvPr id="4126" name="Text Box 32"/>
          <p:cNvSpPr txBox="1">
            <a:spLocks noChangeArrowheads="1"/>
          </p:cNvSpPr>
          <p:nvPr/>
        </p:nvSpPr>
        <p:spPr bwMode="auto">
          <a:xfrm>
            <a:off x="6172200" y="203835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600" b="1">
                <a:latin typeface="Times New Roman" charset="0"/>
                <a:sym typeface="Symbol" pitchFamily="18" charset="2"/>
              </a:rPr>
              <a:t>x</a:t>
            </a:r>
            <a:r>
              <a:rPr lang="en-US" sz="1600" baseline="30000">
                <a:latin typeface="Times New Roman" charset="0"/>
                <a:sym typeface="Symbol" pitchFamily="18" charset="2"/>
              </a:rPr>
              <a:t>**</a:t>
            </a:r>
          </a:p>
        </p:txBody>
      </p:sp>
      <p:sp>
        <p:nvSpPr>
          <p:cNvPr id="4130" name="Line 34"/>
          <p:cNvSpPr>
            <a:spLocks noChangeShapeType="1"/>
          </p:cNvSpPr>
          <p:nvPr/>
        </p:nvSpPr>
        <p:spPr bwMode="auto">
          <a:xfrm flipH="1">
            <a:off x="4876800" y="4267200"/>
            <a:ext cx="838200" cy="9144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28" name="Text Box 35"/>
          <p:cNvSpPr txBox="1">
            <a:spLocks noChangeArrowheads="1"/>
          </p:cNvSpPr>
          <p:nvPr/>
        </p:nvSpPr>
        <p:spPr bwMode="auto">
          <a:xfrm>
            <a:off x="4479925" y="5065713"/>
            <a:ext cx="376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imes New Roman" charset="0"/>
                <a:cs typeface="Times New Roman" charset="0"/>
              </a:rPr>
              <a:t>x</a:t>
            </a:r>
            <a:r>
              <a:rPr lang="en-US" baseline="30000">
                <a:latin typeface="Times New Roman" charset="0"/>
                <a:cs typeface="Times New Roman" charset="0"/>
              </a:rPr>
              <a:t>0</a:t>
            </a:r>
          </a:p>
        </p:txBody>
      </p:sp>
      <p:sp>
        <p:nvSpPr>
          <p:cNvPr id="4129" name="Freeform 35"/>
          <p:cNvSpPr>
            <a:spLocks/>
          </p:cNvSpPr>
          <p:nvPr/>
        </p:nvSpPr>
        <p:spPr bwMode="auto">
          <a:xfrm>
            <a:off x="1066800" y="1257300"/>
            <a:ext cx="6680200" cy="4292600"/>
          </a:xfrm>
          <a:custGeom>
            <a:avLst/>
            <a:gdLst>
              <a:gd name="T0" fmla="*/ 2147483647 w 4208"/>
              <a:gd name="T1" fmla="*/ 2147483647 h 2704"/>
              <a:gd name="T2" fmla="*/ 2147483647 w 4208"/>
              <a:gd name="T3" fmla="*/ 2147483647 h 2704"/>
              <a:gd name="T4" fmla="*/ 2147483647 w 4208"/>
              <a:gd name="T5" fmla="*/ 2147483647 h 2704"/>
              <a:gd name="T6" fmla="*/ 2147483647 w 4208"/>
              <a:gd name="T7" fmla="*/ 2147483647 h 2704"/>
              <a:gd name="T8" fmla="*/ 2147483647 w 4208"/>
              <a:gd name="T9" fmla="*/ 2147483647 h 2704"/>
              <a:gd name="T10" fmla="*/ 2147483647 w 4208"/>
              <a:gd name="T11" fmla="*/ 2147483647 h 2704"/>
              <a:gd name="T12" fmla="*/ 2147483647 w 4208"/>
              <a:gd name="T13" fmla="*/ 2147483647 h 2704"/>
              <a:gd name="T14" fmla="*/ 2147483647 w 4208"/>
              <a:gd name="T15" fmla="*/ 2147483647 h 2704"/>
              <a:gd name="T16" fmla="*/ 2147483647 w 4208"/>
              <a:gd name="T17" fmla="*/ 2147483647 h 2704"/>
              <a:gd name="T18" fmla="*/ 2147483647 w 4208"/>
              <a:gd name="T19" fmla="*/ 2147483647 h 2704"/>
              <a:gd name="T20" fmla="*/ 2147483647 w 4208"/>
              <a:gd name="T21" fmla="*/ 2147483647 h 2704"/>
              <a:gd name="T22" fmla="*/ 2147483647 w 4208"/>
              <a:gd name="T23" fmla="*/ 2147483647 h 2704"/>
              <a:gd name="T24" fmla="*/ 2147483647 w 4208"/>
              <a:gd name="T25" fmla="*/ 2147483647 h 2704"/>
              <a:gd name="T26" fmla="*/ 2147483647 w 4208"/>
              <a:gd name="T27" fmla="*/ 2147483647 h 2704"/>
              <a:gd name="T28" fmla="*/ 2147483647 w 4208"/>
              <a:gd name="T29" fmla="*/ 2147483647 h 2704"/>
              <a:gd name="T30" fmla="*/ 2147483647 w 4208"/>
              <a:gd name="T31" fmla="*/ 2147483647 h 2704"/>
              <a:gd name="T32" fmla="*/ 2147483647 w 4208"/>
              <a:gd name="T33" fmla="*/ 2147483647 h 2704"/>
              <a:gd name="T34" fmla="*/ 2147483647 w 4208"/>
              <a:gd name="T35" fmla="*/ 2147483647 h 2704"/>
              <a:gd name="T36" fmla="*/ 2147483647 w 4208"/>
              <a:gd name="T37" fmla="*/ 2147483647 h 270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208"/>
              <a:gd name="T58" fmla="*/ 0 h 2704"/>
              <a:gd name="T59" fmla="*/ 4208 w 4208"/>
              <a:gd name="T60" fmla="*/ 2704 h 270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208" h="2704">
                <a:moveTo>
                  <a:pt x="2400" y="2472"/>
                </a:moveTo>
                <a:cubicBezTo>
                  <a:pt x="2512" y="2512"/>
                  <a:pt x="2656" y="2704"/>
                  <a:pt x="2832" y="2568"/>
                </a:cubicBezTo>
                <a:cubicBezTo>
                  <a:pt x="3008" y="2432"/>
                  <a:pt x="3280" y="1888"/>
                  <a:pt x="3456" y="1656"/>
                </a:cubicBezTo>
                <a:cubicBezTo>
                  <a:pt x="3632" y="1424"/>
                  <a:pt x="3768" y="1328"/>
                  <a:pt x="3888" y="1176"/>
                </a:cubicBezTo>
                <a:cubicBezTo>
                  <a:pt x="4008" y="1024"/>
                  <a:pt x="4144" y="920"/>
                  <a:pt x="4176" y="744"/>
                </a:cubicBezTo>
                <a:cubicBezTo>
                  <a:pt x="4208" y="568"/>
                  <a:pt x="4152" y="240"/>
                  <a:pt x="4080" y="120"/>
                </a:cubicBezTo>
                <a:cubicBezTo>
                  <a:pt x="4008" y="0"/>
                  <a:pt x="3904" y="32"/>
                  <a:pt x="3744" y="24"/>
                </a:cubicBezTo>
                <a:cubicBezTo>
                  <a:pt x="3584" y="16"/>
                  <a:pt x="3344" y="24"/>
                  <a:pt x="3120" y="72"/>
                </a:cubicBezTo>
                <a:cubicBezTo>
                  <a:pt x="2896" y="120"/>
                  <a:pt x="2592" y="216"/>
                  <a:pt x="2400" y="312"/>
                </a:cubicBezTo>
                <a:cubicBezTo>
                  <a:pt x="2208" y="408"/>
                  <a:pt x="2208" y="576"/>
                  <a:pt x="1968" y="648"/>
                </a:cubicBezTo>
                <a:cubicBezTo>
                  <a:pt x="1728" y="720"/>
                  <a:pt x="1248" y="688"/>
                  <a:pt x="960" y="744"/>
                </a:cubicBezTo>
                <a:cubicBezTo>
                  <a:pt x="672" y="800"/>
                  <a:pt x="384" y="888"/>
                  <a:pt x="240" y="984"/>
                </a:cubicBezTo>
                <a:cubicBezTo>
                  <a:pt x="96" y="1080"/>
                  <a:pt x="128" y="1184"/>
                  <a:pt x="96" y="1320"/>
                </a:cubicBezTo>
                <a:cubicBezTo>
                  <a:pt x="64" y="1456"/>
                  <a:pt x="0" y="1664"/>
                  <a:pt x="48" y="1800"/>
                </a:cubicBezTo>
                <a:cubicBezTo>
                  <a:pt x="96" y="1936"/>
                  <a:pt x="216" y="2032"/>
                  <a:pt x="384" y="2136"/>
                </a:cubicBezTo>
                <a:cubicBezTo>
                  <a:pt x="552" y="2240"/>
                  <a:pt x="840" y="2376"/>
                  <a:pt x="1056" y="2424"/>
                </a:cubicBezTo>
                <a:cubicBezTo>
                  <a:pt x="1272" y="2472"/>
                  <a:pt x="1496" y="2440"/>
                  <a:pt x="1680" y="2424"/>
                </a:cubicBezTo>
                <a:cubicBezTo>
                  <a:pt x="1864" y="2408"/>
                  <a:pt x="2040" y="2320"/>
                  <a:pt x="2160" y="2328"/>
                </a:cubicBezTo>
                <a:cubicBezTo>
                  <a:pt x="2280" y="2336"/>
                  <a:pt x="2288" y="2432"/>
                  <a:pt x="2400" y="2472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Box 35"/>
          <p:cNvSpPr txBox="1">
            <a:spLocks noChangeArrowheads="1"/>
          </p:cNvSpPr>
          <p:nvPr/>
        </p:nvSpPr>
        <p:spPr bwMode="auto">
          <a:xfrm>
            <a:off x="6096000" y="3352800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imes New Roman" charset="0"/>
                <a:cs typeface="Times New Roman" charset="0"/>
              </a:rPr>
              <a:t>x</a:t>
            </a:r>
            <a:r>
              <a:rPr lang="en-US" baseline="30000">
                <a:latin typeface="Times New Roman" charset="0"/>
                <a:cs typeface="Times New Roman" charset="0"/>
              </a:rPr>
              <a:t>0‘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 animBg="1"/>
      <p:bldP spid="4110" grpId="0" animBg="1"/>
      <p:bldP spid="4115" grpId="0" animBg="1"/>
      <p:bldP spid="4116" grpId="0" animBg="1"/>
      <p:bldP spid="4117" grpId="0" animBg="1"/>
      <p:bldP spid="4118" grpId="0" animBg="1"/>
      <p:bldP spid="4120" grpId="0"/>
      <p:bldP spid="4121" grpId="0"/>
      <p:bldP spid="4122" grpId="0"/>
      <p:bldP spid="4123" grpId="0"/>
      <p:bldP spid="4124" grpId="0"/>
      <p:bldP spid="4126" grpId="0"/>
      <p:bldP spid="4130" grpId="0" animBg="1"/>
      <p:bldP spid="4128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4.13.tif"/>
          <p:cNvPicPr>
            <a:picLocks noChangeAspect="1"/>
          </p:cNvPicPr>
          <p:nvPr/>
        </p:nvPicPr>
        <p:blipFill>
          <a:blip r:embed="rId2" cstate="print"/>
          <a:srcRect r="2729" b="3333"/>
          <a:stretch>
            <a:fillRect/>
          </a:stretch>
        </p:blipFill>
        <p:spPr>
          <a:xfrm>
            <a:off x="645090" y="0"/>
            <a:ext cx="7813110" cy="662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0" descr="F-W_Picture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57200"/>
            <a:ext cx="657225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0"/>
            <a:ext cx="8229600" cy="533400"/>
          </a:xfrm>
        </p:spPr>
        <p:txBody>
          <a:bodyPr/>
          <a:lstStyle/>
          <a:p>
            <a:r>
              <a:rPr lang="en-US" sz="2400" dirty="0" smtClean="0"/>
              <a:t>Figure 4.14 </a:t>
            </a:r>
            <a:r>
              <a:rPr lang="en-US" sz="2400" dirty="0" smtClean="0"/>
              <a:t>(a)  Frank-Wolfe </a:t>
            </a:r>
            <a:r>
              <a:rPr lang="en-US" sz="2400" dirty="0" smtClean="0"/>
              <a:t>algorithm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0" y="3429000"/>
            <a:ext cx="2895600" cy="1905000"/>
          </a:xfrm>
          <a:prstGeom prst="rect">
            <a:avLst/>
          </a:prstGeom>
          <a:solidFill>
            <a:srgbClr val="C0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ight Triangle 7"/>
          <p:cNvSpPr/>
          <p:nvPr/>
        </p:nvSpPr>
        <p:spPr>
          <a:xfrm flipH="1">
            <a:off x="3048000" y="685800"/>
            <a:ext cx="2895600" cy="2743200"/>
          </a:xfrm>
          <a:prstGeom prst="rtTriangle">
            <a:avLst/>
          </a:prstGeom>
          <a:solidFill>
            <a:srgbClr val="C0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334000" y="2514600"/>
            <a:ext cx="609600" cy="2819400"/>
          </a:xfrm>
          <a:prstGeom prst="rect">
            <a:avLst/>
          </a:prstGeom>
          <a:solidFill>
            <a:srgbClr val="0099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ight Triangle 9"/>
          <p:cNvSpPr/>
          <p:nvPr/>
        </p:nvSpPr>
        <p:spPr>
          <a:xfrm>
            <a:off x="5334000" y="1295400"/>
            <a:ext cx="609600" cy="1219200"/>
          </a:xfrm>
          <a:prstGeom prst="rtTriangle">
            <a:avLst/>
          </a:prstGeom>
          <a:solidFill>
            <a:srgbClr val="0099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0"/>
            <a:ext cx="8229600" cy="533400"/>
          </a:xfrm>
        </p:spPr>
        <p:txBody>
          <a:bodyPr/>
          <a:lstStyle/>
          <a:p>
            <a:r>
              <a:rPr lang="en-US" sz="2400" dirty="0" smtClean="0"/>
              <a:t>Figure 4.14 </a:t>
            </a:r>
            <a:r>
              <a:rPr lang="en-US" sz="2400" smtClean="0"/>
              <a:t>(b)  Frank-Wolfe </a:t>
            </a:r>
            <a:r>
              <a:rPr lang="en-US" sz="2400" dirty="0" smtClean="0"/>
              <a:t>algorithm</a:t>
            </a:r>
          </a:p>
        </p:txBody>
      </p:sp>
      <p:pic>
        <p:nvPicPr>
          <p:cNvPr id="4099" name="Picture 3" descr="~max0003"/>
          <p:cNvPicPr>
            <a:picLocks noChangeAspect="1" noChangeArrowheads="1"/>
          </p:cNvPicPr>
          <p:nvPr/>
        </p:nvPicPr>
        <p:blipFill>
          <a:blip r:embed="rId2" cstate="print"/>
          <a:srcRect l="11458" t="8453" r="10417" b="15027"/>
          <a:stretch>
            <a:fillRect/>
          </a:stretch>
        </p:blipFill>
        <p:spPr bwMode="auto">
          <a:xfrm>
            <a:off x="1219200" y="471488"/>
            <a:ext cx="6553200" cy="637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048000" y="3429000"/>
            <a:ext cx="2895600" cy="1905000"/>
          </a:xfrm>
          <a:prstGeom prst="rect">
            <a:avLst/>
          </a:prstGeom>
          <a:solidFill>
            <a:srgbClr val="C0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ight Triangle 7"/>
          <p:cNvSpPr/>
          <p:nvPr/>
        </p:nvSpPr>
        <p:spPr>
          <a:xfrm flipH="1">
            <a:off x="3048000" y="685800"/>
            <a:ext cx="2895600" cy="2743200"/>
          </a:xfrm>
          <a:prstGeom prst="rtTriangle">
            <a:avLst/>
          </a:prstGeom>
          <a:solidFill>
            <a:srgbClr val="C0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334000" y="2514600"/>
            <a:ext cx="609600" cy="2819400"/>
          </a:xfrm>
          <a:prstGeom prst="rect">
            <a:avLst/>
          </a:prstGeom>
          <a:solidFill>
            <a:srgbClr val="0099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ight Triangle 9"/>
          <p:cNvSpPr/>
          <p:nvPr/>
        </p:nvSpPr>
        <p:spPr>
          <a:xfrm>
            <a:off x="5334000" y="1295400"/>
            <a:ext cx="609600" cy="1219200"/>
          </a:xfrm>
          <a:prstGeom prst="rtTriangle">
            <a:avLst/>
          </a:prstGeom>
          <a:solidFill>
            <a:srgbClr val="0099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4.4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1371600"/>
            <a:ext cx="9174587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4.15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76921"/>
            <a:ext cx="9143999" cy="51468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4.16-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0606" y="0"/>
            <a:ext cx="760278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52600" y="304800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</a:t>
            </a:r>
            <a:endParaRPr lang="en-US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3505200"/>
            <a:ext cx="62388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en-US" sz="1400" dirty="0" smtClean="0">
                <a:latin typeface="Arial" pitchFamily="34" charset="0"/>
              </a:rPr>
              <a:t>∞, 0</a:t>
            </a:r>
            <a:r>
              <a:rPr lang="en-US" sz="1400" dirty="0" smtClean="0"/>
              <a:t>]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4.17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9144000" cy="5920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533400"/>
          </a:xfrm>
        </p:spPr>
        <p:txBody>
          <a:bodyPr/>
          <a:lstStyle/>
          <a:p>
            <a:r>
              <a:rPr lang="en-US" sz="2400" dirty="0" smtClean="0">
                <a:solidFill>
                  <a:srgbClr val="CC3300"/>
                </a:solidFill>
              </a:rPr>
              <a:t>Figure 4.2 </a:t>
            </a:r>
            <a:r>
              <a:rPr lang="en-US" sz="2400" dirty="0" smtClean="0">
                <a:solidFill>
                  <a:srgbClr val="CC3300"/>
                </a:solidFill>
              </a:rPr>
              <a:t> Branch-and-bound </a:t>
            </a:r>
            <a:r>
              <a:rPr lang="en-US" sz="2400" dirty="0" smtClean="0">
                <a:solidFill>
                  <a:srgbClr val="CC3300"/>
                </a:solidFill>
              </a:rPr>
              <a:t>tree</a:t>
            </a:r>
            <a:endParaRPr lang="en-US" sz="4800" dirty="0" smtClean="0">
              <a:solidFill>
                <a:srgbClr val="CC3300"/>
              </a:solidFill>
            </a:endParaRPr>
          </a:p>
        </p:txBody>
      </p:sp>
      <p:sp>
        <p:nvSpPr>
          <p:cNvPr id="4099" name="Oval 4"/>
          <p:cNvSpPr>
            <a:spLocks noChangeArrowheads="1"/>
          </p:cNvSpPr>
          <p:nvPr/>
        </p:nvSpPr>
        <p:spPr bwMode="auto">
          <a:xfrm>
            <a:off x="914400" y="39624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0</a:t>
            </a:r>
          </a:p>
        </p:txBody>
      </p:sp>
      <p:sp>
        <p:nvSpPr>
          <p:cNvPr id="4100" name="Oval 5"/>
          <p:cNvSpPr>
            <a:spLocks noChangeArrowheads="1"/>
          </p:cNvSpPr>
          <p:nvPr/>
        </p:nvSpPr>
        <p:spPr bwMode="auto">
          <a:xfrm>
            <a:off x="2514600" y="1905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A</a:t>
            </a:r>
          </a:p>
        </p:txBody>
      </p:sp>
      <p:sp>
        <p:nvSpPr>
          <p:cNvPr id="4101" name="Oval 6"/>
          <p:cNvSpPr>
            <a:spLocks noChangeArrowheads="1"/>
          </p:cNvSpPr>
          <p:nvPr/>
        </p:nvSpPr>
        <p:spPr bwMode="auto">
          <a:xfrm>
            <a:off x="2590800" y="52578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</a:t>
            </a:r>
          </a:p>
        </p:txBody>
      </p:sp>
      <p:sp>
        <p:nvSpPr>
          <p:cNvPr id="4102" name="Oval 7"/>
          <p:cNvSpPr>
            <a:spLocks noChangeArrowheads="1"/>
          </p:cNvSpPr>
          <p:nvPr/>
        </p:nvSpPr>
        <p:spPr bwMode="auto">
          <a:xfrm>
            <a:off x="2514600" y="3048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B</a:t>
            </a:r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2514600" y="4191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C</a:t>
            </a:r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4876800" y="1905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BA</a:t>
            </a:r>
            <a:endParaRPr lang="en-US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4953000" y="36576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BD</a:t>
            </a:r>
            <a:endParaRPr lang="en-US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4876800" y="28194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BC</a:t>
            </a:r>
            <a:endParaRPr lang="en-US"/>
          </a:p>
        </p:txBody>
      </p:sp>
      <p:sp>
        <p:nvSpPr>
          <p:cNvPr id="2062" name="Oval 14"/>
          <p:cNvSpPr>
            <a:spLocks noChangeArrowheads="1"/>
          </p:cNvSpPr>
          <p:nvPr/>
        </p:nvSpPr>
        <p:spPr bwMode="auto">
          <a:xfrm>
            <a:off x="4953000" y="4572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/>
              <a:t>DA</a:t>
            </a:r>
            <a:endParaRPr lang="en-US"/>
          </a:p>
        </p:txBody>
      </p:sp>
      <p:sp>
        <p:nvSpPr>
          <p:cNvPr id="2064" name="Oval 16"/>
          <p:cNvSpPr>
            <a:spLocks noChangeArrowheads="1"/>
          </p:cNvSpPr>
          <p:nvPr/>
        </p:nvSpPr>
        <p:spPr bwMode="auto">
          <a:xfrm>
            <a:off x="5029200" y="62484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/>
              <a:t>DC</a:t>
            </a:r>
            <a:endParaRPr lang="en-US"/>
          </a:p>
        </p:txBody>
      </p:sp>
      <p:sp>
        <p:nvSpPr>
          <p:cNvPr id="2066" name="Oval 18"/>
          <p:cNvSpPr>
            <a:spLocks noChangeArrowheads="1"/>
          </p:cNvSpPr>
          <p:nvPr/>
        </p:nvSpPr>
        <p:spPr bwMode="auto">
          <a:xfrm>
            <a:off x="4953000" y="54864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/>
              <a:t>DB</a:t>
            </a:r>
            <a:endParaRPr lang="en-US"/>
          </a:p>
        </p:txBody>
      </p:sp>
      <p:sp>
        <p:nvSpPr>
          <p:cNvPr id="2067" name="Oval 19"/>
          <p:cNvSpPr>
            <a:spLocks noChangeArrowheads="1"/>
          </p:cNvSpPr>
          <p:nvPr/>
        </p:nvSpPr>
        <p:spPr bwMode="auto">
          <a:xfrm>
            <a:off x="7010400" y="50292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/>
              <a:t>DBA</a:t>
            </a:r>
            <a:endParaRPr lang="en-US"/>
          </a:p>
        </p:txBody>
      </p:sp>
      <p:sp>
        <p:nvSpPr>
          <p:cNvPr id="2068" name="Oval 20"/>
          <p:cNvSpPr>
            <a:spLocks noChangeArrowheads="1"/>
          </p:cNvSpPr>
          <p:nvPr/>
        </p:nvSpPr>
        <p:spPr bwMode="auto">
          <a:xfrm>
            <a:off x="7010400" y="58674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/>
              <a:t>DBC</a:t>
            </a:r>
            <a:endParaRPr lang="en-US"/>
          </a:p>
        </p:txBody>
      </p:sp>
      <p:sp>
        <p:nvSpPr>
          <p:cNvPr id="4112" name="Line 21"/>
          <p:cNvSpPr>
            <a:spLocks noChangeShapeType="1"/>
          </p:cNvSpPr>
          <p:nvPr/>
        </p:nvSpPr>
        <p:spPr bwMode="auto">
          <a:xfrm flipV="1">
            <a:off x="1143000" y="2133600"/>
            <a:ext cx="14478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3" name="Line 22"/>
          <p:cNvSpPr>
            <a:spLocks noChangeShapeType="1"/>
          </p:cNvSpPr>
          <p:nvPr/>
        </p:nvSpPr>
        <p:spPr bwMode="auto">
          <a:xfrm>
            <a:off x="304800" y="4114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4" name="Line 23"/>
          <p:cNvSpPr>
            <a:spLocks noChangeShapeType="1"/>
          </p:cNvSpPr>
          <p:nvPr/>
        </p:nvSpPr>
        <p:spPr bwMode="auto">
          <a:xfrm flipV="1">
            <a:off x="1219200" y="3276600"/>
            <a:ext cx="1295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5" name="Line 24"/>
          <p:cNvSpPr>
            <a:spLocks noChangeShapeType="1"/>
          </p:cNvSpPr>
          <p:nvPr/>
        </p:nvSpPr>
        <p:spPr bwMode="auto">
          <a:xfrm>
            <a:off x="1219200" y="4114800"/>
            <a:ext cx="1295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6" name="Line 25"/>
          <p:cNvSpPr>
            <a:spLocks noChangeShapeType="1"/>
          </p:cNvSpPr>
          <p:nvPr/>
        </p:nvSpPr>
        <p:spPr bwMode="auto">
          <a:xfrm>
            <a:off x="1219200" y="4191000"/>
            <a:ext cx="13716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 flipV="1">
            <a:off x="2819400" y="2133600"/>
            <a:ext cx="2057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 flipV="1">
            <a:off x="2819400" y="2971800"/>
            <a:ext cx="2057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>
            <a:off x="2819400" y="3276600"/>
            <a:ext cx="2133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 flipV="1">
            <a:off x="2895600" y="4800600"/>
            <a:ext cx="2057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2895600" y="5410200"/>
            <a:ext cx="2057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2895600" y="5486400"/>
            <a:ext cx="2133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 flipV="1">
            <a:off x="5257800" y="5181600"/>
            <a:ext cx="1752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>
            <a:off x="5257800" y="5715000"/>
            <a:ext cx="1752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25" name="Text Box 53"/>
          <p:cNvSpPr txBox="1">
            <a:spLocks noChangeArrowheads="1"/>
          </p:cNvSpPr>
          <p:nvPr/>
        </p:nvSpPr>
        <p:spPr bwMode="auto">
          <a:xfrm>
            <a:off x="746125" y="1412875"/>
            <a:ext cx="573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job</a:t>
            </a:r>
            <a:endParaRPr lang="en-US"/>
          </a:p>
        </p:txBody>
      </p:sp>
      <p:sp>
        <p:nvSpPr>
          <p:cNvPr id="4126" name="Text Box 54"/>
          <p:cNvSpPr txBox="1">
            <a:spLocks noChangeArrowheads="1"/>
          </p:cNvSpPr>
          <p:nvPr/>
        </p:nvSpPr>
        <p:spPr bwMode="auto">
          <a:xfrm>
            <a:off x="2498725" y="1385888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1</a:t>
            </a:r>
            <a:endParaRPr lang="en-US"/>
          </a:p>
        </p:txBody>
      </p:sp>
      <p:sp>
        <p:nvSpPr>
          <p:cNvPr id="4127" name="Text Box 55"/>
          <p:cNvSpPr txBox="1">
            <a:spLocks noChangeArrowheads="1"/>
          </p:cNvSpPr>
          <p:nvPr/>
        </p:nvSpPr>
        <p:spPr bwMode="auto">
          <a:xfrm>
            <a:off x="4860925" y="1385888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2</a:t>
            </a:r>
            <a:endParaRPr lang="en-US"/>
          </a:p>
        </p:txBody>
      </p:sp>
      <p:sp>
        <p:nvSpPr>
          <p:cNvPr id="4128" name="Text Box 56"/>
          <p:cNvSpPr txBox="1">
            <a:spLocks noChangeArrowheads="1"/>
          </p:cNvSpPr>
          <p:nvPr/>
        </p:nvSpPr>
        <p:spPr bwMode="auto">
          <a:xfrm>
            <a:off x="6765925" y="1385888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3</a:t>
            </a:r>
            <a:endParaRPr lang="en-US"/>
          </a:p>
        </p:txBody>
      </p:sp>
      <p:sp>
        <p:nvSpPr>
          <p:cNvPr id="4129" name="Text Box 57"/>
          <p:cNvSpPr txBox="1">
            <a:spLocks noChangeArrowheads="1"/>
          </p:cNvSpPr>
          <p:nvPr/>
        </p:nvSpPr>
        <p:spPr bwMode="auto">
          <a:xfrm>
            <a:off x="365125" y="3748088"/>
            <a:ext cx="479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CC3300"/>
                </a:solidFill>
              </a:rPr>
              <a:t>1</a:t>
            </a:r>
            <a:r>
              <a:rPr lang="en-US" sz="2000" i="1">
                <a:solidFill>
                  <a:srgbClr val="CC3300"/>
                </a:solidFill>
              </a:rPr>
              <a:t>st</a:t>
            </a:r>
            <a:endParaRPr lang="en-US">
              <a:solidFill>
                <a:srgbClr val="CC3300"/>
              </a:solidFill>
            </a:endParaRPr>
          </a:p>
        </p:txBody>
      </p:sp>
      <p:sp>
        <p:nvSpPr>
          <p:cNvPr id="2106" name="Text Box 58"/>
          <p:cNvSpPr txBox="1">
            <a:spLocks noChangeArrowheads="1"/>
          </p:cNvSpPr>
          <p:nvPr/>
        </p:nvSpPr>
        <p:spPr bwMode="auto">
          <a:xfrm>
            <a:off x="1736725" y="4433888"/>
            <a:ext cx="565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CC3300"/>
                </a:solidFill>
              </a:rPr>
              <a:t>2</a:t>
            </a:r>
            <a:r>
              <a:rPr lang="en-US" sz="2000" i="1">
                <a:solidFill>
                  <a:srgbClr val="CC3300"/>
                </a:solidFill>
              </a:rPr>
              <a:t>nd</a:t>
            </a:r>
            <a:endParaRPr lang="en-US">
              <a:solidFill>
                <a:srgbClr val="CC3300"/>
              </a:solidFill>
            </a:endParaRPr>
          </a:p>
        </p:txBody>
      </p:sp>
      <p:sp>
        <p:nvSpPr>
          <p:cNvPr id="2107" name="Text Box 59"/>
          <p:cNvSpPr txBox="1">
            <a:spLocks noChangeArrowheads="1"/>
          </p:cNvSpPr>
          <p:nvPr/>
        </p:nvSpPr>
        <p:spPr bwMode="auto">
          <a:xfrm>
            <a:off x="1600200" y="3276600"/>
            <a:ext cx="596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CC3300"/>
                </a:solidFill>
              </a:rPr>
              <a:t>3</a:t>
            </a:r>
            <a:r>
              <a:rPr lang="en-US" sz="2000" i="1">
                <a:solidFill>
                  <a:srgbClr val="CC3300"/>
                </a:solidFill>
              </a:rPr>
              <a:t>rd</a:t>
            </a:r>
            <a:endParaRPr lang="en-US">
              <a:solidFill>
                <a:srgbClr val="CC3300"/>
              </a:solidFill>
            </a:endParaRPr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3870325" y="5195888"/>
            <a:ext cx="508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CC3300"/>
                </a:solidFill>
              </a:rPr>
              <a:t>4</a:t>
            </a:r>
            <a:r>
              <a:rPr lang="en-US" sz="2000" i="1">
                <a:solidFill>
                  <a:srgbClr val="CC3300"/>
                </a:solidFill>
              </a:rPr>
              <a:t>th</a:t>
            </a:r>
            <a:endParaRPr lang="en-US">
              <a:solidFill>
                <a:srgbClr val="CC3300"/>
              </a:solidFill>
            </a:endParaRPr>
          </a:p>
        </p:txBody>
      </p:sp>
      <p:sp>
        <p:nvSpPr>
          <p:cNvPr id="4133" name="Text Box 62"/>
          <p:cNvSpPr txBox="1">
            <a:spLocks noChangeArrowheads="1"/>
          </p:cNvSpPr>
          <p:nvPr/>
        </p:nvSpPr>
        <p:spPr bwMode="auto">
          <a:xfrm>
            <a:off x="609600" y="3276600"/>
            <a:ext cx="9144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/>
              <a:t>Z</a:t>
            </a:r>
            <a:r>
              <a:rPr lang="en-US" sz="1400" i="1" baseline="-25000"/>
              <a:t>u</a:t>
            </a:r>
            <a:r>
              <a:rPr lang="en-US" sz="1400"/>
              <a:t>=21</a:t>
            </a:r>
          </a:p>
          <a:p>
            <a:r>
              <a:rPr lang="en-US" sz="1200"/>
              <a:t>(ABCD)</a:t>
            </a:r>
            <a:endParaRPr lang="en-US"/>
          </a:p>
        </p:txBody>
      </p:sp>
      <p:sp>
        <p:nvSpPr>
          <p:cNvPr id="4134" name="Text Box 64"/>
          <p:cNvSpPr txBox="1">
            <a:spLocks noChangeArrowheads="1"/>
          </p:cNvSpPr>
          <p:nvPr/>
        </p:nvSpPr>
        <p:spPr bwMode="auto">
          <a:xfrm>
            <a:off x="517525" y="4278313"/>
            <a:ext cx="708025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Z</a:t>
            </a:r>
            <a:r>
              <a:rPr lang="en-US" sz="1400" i="1" baseline="-25000"/>
              <a:t>L</a:t>
            </a:r>
            <a:r>
              <a:rPr lang="en-US" sz="1400" baseline="30000"/>
              <a:t>0</a:t>
            </a:r>
            <a:r>
              <a:rPr lang="en-US" sz="1400"/>
              <a:t>=7</a:t>
            </a:r>
          </a:p>
          <a:p>
            <a:r>
              <a:rPr lang="en-US" sz="1200"/>
              <a:t>(DCDC)</a:t>
            </a:r>
            <a:endParaRPr lang="en-US" sz="1800"/>
          </a:p>
        </p:txBody>
      </p:sp>
      <p:sp>
        <p:nvSpPr>
          <p:cNvPr id="4135" name="Text Box 65"/>
          <p:cNvSpPr txBox="1">
            <a:spLocks noChangeArrowheads="1"/>
          </p:cNvSpPr>
          <p:nvPr/>
        </p:nvSpPr>
        <p:spPr bwMode="auto">
          <a:xfrm>
            <a:off x="2819400" y="1676400"/>
            <a:ext cx="13874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Fathomed</a:t>
            </a:r>
          </a:p>
          <a:p>
            <a:r>
              <a:rPr lang="en-US" sz="1400"/>
              <a:t>(test a)</a:t>
            </a:r>
          </a:p>
          <a:p>
            <a:r>
              <a:rPr lang="en-US" sz="1400" i="1"/>
              <a:t>Z</a:t>
            </a:r>
            <a:r>
              <a:rPr lang="en-US" sz="1400" i="1" baseline="-25000"/>
              <a:t>L</a:t>
            </a:r>
            <a:r>
              <a:rPr lang="en-US" sz="1400" baseline="30000"/>
              <a:t>A</a:t>
            </a:r>
            <a:r>
              <a:rPr lang="en-US" sz="1400"/>
              <a:t>=9+1+2+2</a:t>
            </a:r>
          </a:p>
          <a:p>
            <a:r>
              <a:rPr lang="en-US" sz="1200"/>
              <a:t>=14 (ACDC)</a:t>
            </a:r>
            <a:endParaRPr lang="en-US"/>
          </a:p>
        </p:txBody>
      </p:sp>
      <p:sp>
        <p:nvSpPr>
          <p:cNvPr id="4136" name="Text Box 66"/>
          <p:cNvSpPr txBox="1">
            <a:spLocks noChangeArrowheads="1"/>
          </p:cNvSpPr>
          <p:nvPr/>
        </p:nvSpPr>
        <p:spPr bwMode="auto">
          <a:xfrm>
            <a:off x="2422525" y="3440113"/>
            <a:ext cx="1177925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Z</a:t>
            </a:r>
            <a:r>
              <a:rPr lang="en-US" sz="1400" i="1" baseline="-25000"/>
              <a:t>L</a:t>
            </a:r>
            <a:r>
              <a:rPr lang="en-US" sz="1400" baseline="30000"/>
              <a:t>B</a:t>
            </a:r>
            <a:r>
              <a:rPr lang="en-US" sz="1400"/>
              <a:t>=4+1+2+2</a:t>
            </a:r>
          </a:p>
          <a:p>
            <a:r>
              <a:rPr lang="en-US" sz="1200"/>
              <a:t>=9 (BCDC)</a:t>
            </a:r>
            <a:endParaRPr lang="en-US" sz="1400"/>
          </a:p>
        </p:txBody>
      </p:sp>
      <p:sp>
        <p:nvSpPr>
          <p:cNvPr id="4137" name="Text Box 68"/>
          <p:cNvSpPr txBox="1">
            <a:spLocks noChangeArrowheads="1"/>
          </p:cNvSpPr>
          <p:nvPr/>
        </p:nvSpPr>
        <p:spPr bwMode="auto">
          <a:xfrm>
            <a:off x="2803525" y="4038600"/>
            <a:ext cx="1463675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Fathomed (test c)</a:t>
            </a:r>
          </a:p>
          <a:p>
            <a:r>
              <a:rPr lang="en-US" sz="1400" i="1"/>
              <a:t>Z</a:t>
            </a:r>
            <a:r>
              <a:rPr lang="en-US" sz="1400" i="1" baseline="-25000"/>
              <a:t>L</a:t>
            </a:r>
            <a:r>
              <a:rPr lang="en-US" sz="1400" baseline="30000"/>
              <a:t>C</a:t>
            </a:r>
            <a:r>
              <a:rPr lang="en-US" sz="1400"/>
              <a:t>=3+3+2+5</a:t>
            </a:r>
            <a:r>
              <a:rPr lang="en-US" sz="1200"/>
              <a:t>=13</a:t>
            </a:r>
          </a:p>
          <a:p>
            <a:r>
              <a:rPr lang="en-US" sz="1200" i="1"/>
              <a:t>Z</a:t>
            </a:r>
            <a:r>
              <a:rPr lang="en-US" sz="1200" i="1" baseline="-25000"/>
              <a:t>U</a:t>
            </a:r>
            <a:r>
              <a:rPr lang="en-US" sz="1200"/>
              <a:t> (CBDA)=13</a:t>
            </a:r>
            <a:endParaRPr lang="en-US" sz="1400"/>
          </a:p>
        </p:txBody>
      </p:sp>
      <p:sp>
        <p:nvSpPr>
          <p:cNvPr id="4138" name="Text Box 69"/>
          <p:cNvSpPr txBox="1">
            <a:spLocks noChangeArrowheads="1"/>
          </p:cNvSpPr>
          <p:nvPr/>
        </p:nvSpPr>
        <p:spPr bwMode="auto">
          <a:xfrm>
            <a:off x="2117725" y="5573713"/>
            <a:ext cx="1184275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Z</a:t>
            </a:r>
            <a:r>
              <a:rPr lang="en-US" sz="1400" i="1" baseline="-25000"/>
              <a:t>L</a:t>
            </a:r>
            <a:r>
              <a:rPr lang="en-US" sz="1400" baseline="30000"/>
              <a:t>D</a:t>
            </a:r>
            <a:r>
              <a:rPr lang="en-US" sz="1400"/>
              <a:t>=2+1+3+2</a:t>
            </a:r>
          </a:p>
          <a:p>
            <a:r>
              <a:rPr lang="en-US" sz="1200"/>
              <a:t>=8 (DCCC)</a:t>
            </a:r>
            <a:endParaRPr lang="en-US"/>
          </a:p>
        </p:txBody>
      </p:sp>
      <p:sp>
        <p:nvSpPr>
          <p:cNvPr id="2118" name="Text Box 70"/>
          <p:cNvSpPr txBox="1">
            <a:spLocks noChangeArrowheads="1"/>
          </p:cNvSpPr>
          <p:nvPr/>
        </p:nvSpPr>
        <p:spPr bwMode="auto">
          <a:xfrm>
            <a:off x="5165725" y="1763713"/>
            <a:ext cx="131921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Fathomed</a:t>
            </a:r>
          </a:p>
          <a:p>
            <a:r>
              <a:rPr lang="en-US" sz="1400"/>
              <a:t>(tests a,c)</a:t>
            </a:r>
          </a:p>
          <a:p>
            <a:r>
              <a:rPr lang="en-US" sz="1400" i="1"/>
              <a:t>Z</a:t>
            </a:r>
            <a:r>
              <a:rPr lang="en-US" sz="1400" i="1" baseline="-25000"/>
              <a:t>L</a:t>
            </a:r>
            <a:r>
              <a:rPr lang="en-US" sz="1400" baseline="30000"/>
              <a:t>BA</a:t>
            </a:r>
            <a:r>
              <a:rPr lang="en-US" sz="1400"/>
              <a:t>=</a:t>
            </a:r>
            <a:r>
              <a:rPr lang="en-US" sz="1200"/>
              <a:t>13 (BADC)</a:t>
            </a:r>
            <a:endParaRPr lang="en-US" sz="1400"/>
          </a:p>
        </p:txBody>
      </p:sp>
      <p:sp>
        <p:nvSpPr>
          <p:cNvPr id="2119" name="Text Box 71"/>
          <p:cNvSpPr txBox="1">
            <a:spLocks noChangeArrowheads="1"/>
          </p:cNvSpPr>
          <p:nvPr/>
        </p:nvSpPr>
        <p:spPr bwMode="auto">
          <a:xfrm>
            <a:off x="5165725" y="2830513"/>
            <a:ext cx="16192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Fathomed (test c)</a:t>
            </a:r>
          </a:p>
          <a:p>
            <a:r>
              <a:rPr lang="en-US" sz="1400" i="1"/>
              <a:t>Z</a:t>
            </a:r>
            <a:r>
              <a:rPr lang="en-US" sz="1400" i="1" baseline="-25000"/>
              <a:t>L</a:t>
            </a:r>
            <a:r>
              <a:rPr lang="en-US" sz="1400" baseline="30000"/>
              <a:t>BC</a:t>
            </a:r>
            <a:r>
              <a:rPr lang="en-US" sz="1400"/>
              <a:t>=</a:t>
            </a:r>
            <a:r>
              <a:rPr lang="en-US" sz="1200"/>
              <a:t>12= </a:t>
            </a:r>
            <a:r>
              <a:rPr lang="en-US" sz="1200" i="1"/>
              <a:t>Z</a:t>
            </a:r>
            <a:r>
              <a:rPr lang="en-US" sz="1200" i="1" baseline="-25000"/>
              <a:t>U </a:t>
            </a:r>
            <a:r>
              <a:rPr lang="en-US" sz="1200"/>
              <a:t> (BCDA)</a:t>
            </a:r>
          </a:p>
        </p:txBody>
      </p:sp>
      <p:sp>
        <p:nvSpPr>
          <p:cNvPr id="2120" name="Text Box 72"/>
          <p:cNvSpPr txBox="1">
            <a:spLocks noChangeArrowheads="1"/>
          </p:cNvSpPr>
          <p:nvPr/>
        </p:nvSpPr>
        <p:spPr bwMode="auto">
          <a:xfrm>
            <a:off x="5241925" y="3592513"/>
            <a:ext cx="14287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Fathomed (test a)</a:t>
            </a:r>
          </a:p>
          <a:p>
            <a:r>
              <a:rPr lang="en-US" sz="1400" i="1"/>
              <a:t>Z</a:t>
            </a:r>
            <a:r>
              <a:rPr lang="en-US" sz="1400" i="1" baseline="-25000"/>
              <a:t>L</a:t>
            </a:r>
            <a:r>
              <a:rPr lang="en-US" sz="1400" baseline="30000"/>
              <a:t>BD</a:t>
            </a:r>
            <a:r>
              <a:rPr lang="en-US" sz="1400"/>
              <a:t>=</a:t>
            </a:r>
            <a:r>
              <a:rPr lang="en-US" sz="1200"/>
              <a:t>13  (BDCC)</a:t>
            </a:r>
          </a:p>
        </p:txBody>
      </p:sp>
      <p:sp>
        <p:nvSpPr>
          <p:cNvPr id="2121" name="Text Box 73"/>
          <p:cNvSpPr txBox="1">
            <a:spLocks noChangeArrowheads="1"/>
          </p:cNvSpPr>
          <p:nvPr/>
        </p:nvSpPr>
        <p:spPr bwMode="auto">
          <a:xfrm>
            <a:off x="5241925" y="4506913"/>
            <a:ext cx="13636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Z</a:t>
            </a:r>
            <a:r>
              <a:rPr lang="en-US" sz="1400" i="1" baseline="-25000"/>
              <a:t>L</a:t>
            </a:r>
            <a:r>
              <a:rPr lang="en-US" sz="1400" baseline="30000"/>
              <a:t>DA</a:t>
            </a:r>
            <a:r>
              <a:rPr lang="en-US" sz="1400"/>
              <a:t>=</a:t>
            </a:r>
            <a:r>
              <a:rPr lang="en-US" sz="1200"/>
              <a:t>12  (DACC)</a:t>
            </a:r>
          </a:p>
        </p:txBody>
      </p:sp>
      <p:sp>
        <p:nvSpPr>
          <p:cNvPr id="2122" name="Text Box 74"/>
          <p:cNvSpPr txBox="1">
            <a:spLocks noChangeArrowheads="1"/>
          </p:cNvSpPr>
          <p:nvPr/>
        </p:nvSpPr>
        <p:spPr bwMode="auto">
          <a:xfrm>
            <a:off x="5318125" y="6107113"/>
            <a:ext cx="1365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Z</a:t>
            </a:r>
            <a:r>
              <a:rPr lang="en-US" sz="1400" i="1" baseline="-25000"/>
              <a:t>L</a:t>
            </a:r>
            <a:r>
              <a:rPr lang="en-US" sz="1400" baseline="30000"/>
              <a:t>DC</a:t>
            </a:r>
            <a:r>
              <a:rPr lang="en-US" sz="1400"/>
              <a:t>=</a:t>
            </a:r>
            <a:r>
              <a:rPr lang="en-US" sz="1200"/>
              <a:t>12  (DCAA)</a:t>
            </a:r>
          </a:p>
        </p:txBody>
      </p:sp>
      <p:sp>
        <p:nvSpPr>
          <p:cNvPr id="2123" name="Text Box 75"/>
          <p:cNvSpPr txBox="1">
            <a:spLocks noChangeArrowheads="1"/>
          </p:cNvSpPr>
          <p:nvPr/>
        </p:nvSpPr>
        <p:spPr bwMode="auto">
          <a:xfrm>
            <a:off x="7223125" y="4659313"/>
            <a:ext cx="14287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Fathomed (test c)</a:t>
            </a:r>
          </a:p>
          <a:p>
            <a:r>
              <a:rPr lang="en-US" sz="1400" i="1"/>
              <a:t>Z</a:t>
            </a:r>
            <a:r>
              <a:rPr lang="en-US" sz="1400" i="1" baseline="-25000"/>
              <a:t>L</a:t>
            </a:r>
            <a:r>
              <a:rPr lang="en-US" sz="1400" baseline="30000"/>
              <a:t>DBAC</a:t>
            </a:r>
            <a:r>
              <a:rPr lang="en-US" sz="1400"/>
              <a:t>=</a:t>
            </a:r>
            <a:r>
              <a:rPr lang="en-US" sz="1200"/>
              <a:t>11= </a:t>
            </a:r>
            <a:r>
              <a:rPr lang="en-US" sz="1200" i="1"/>
              <a:t>Z</a:t>
            </a:r>
            <a:r>
              <a:rPr lang="en-US" sz="1200" i="1" baseline="-25000"/>
              <a:t>U</a:t>
            </a:r>
            <a:endParaRPr lang="en-US" sz="1200"/>
          </a:p>
        </p:txBody>
      </p:sp>
      <p:sp>
        <p:nvSpPr>
          <p:cNvPr id="2124" name="Text Box 76"/>
          <p:cNvSpPr txBox="1">
            <a:spLocks noChangeArrowheads="1"/>
          </p:cNvSpPr>
          <p:nvPr/>
        </p:nvSpPr>
        <p:spPr bwMode="auto">
          <a:xfrm>
            <a:off x="7315200" y="5573713"/>
            <a:ext cx="1828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Fathomed (tests a,c)</a:t>
            </a:r>
          </a:p>
          <a:p>
            <a:r>
              <a:rPr lang="en-US" sz="1400" i="1"/>
              <a:t>Z</a:t>
            </a:r>
            <a:r>
              <a:rPr lang="en-US" sz="1400" i="1" baseline="-25000"/>
              <a:t>L</a:t>
            </a:r>
            <a:r>
              <a:rPr lang="en-US" sz="1400" baseline="30000"/>
              <a:t>DBCA</a:t>
            </a:r>
            <a:r>
              <a:rPr lang="en-US" sz="1400"/>
              <a:t>=</a:t>
            </a:r>
            <a:r>
              <a:rPr lang="en-US" sz="1200"/>
              <a:t>13</a:t>
            </a:r>
          </a:p>
        </p:txBody>
      </p:sp>
      <p:sp>
        <p:nvSpPr>
          <p:cNvPr id="2125" name="Text Box 77"/>
          <p:cNvSpPr txBox="1">
            <a:spLocks noChangeArrowheads="1"/>
          </p:cNvSpPr>
          <p:nvPr/>
        </p:nvSpPr>
        <p:spPr bwMode="auto">
          <a:xfrm>
            <a:off x="5394325" y="5497513"/>
            <a:ext cx="1349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Z</a:t>
            </a:r>
            <a:r>
              <a:rPr lang="en-US" sz="1400" i="1" baseline="-25000"/>
              <a:t>L</a:t>
            </a:r>
            <a:r>
              <a:rPr lang="en-US" sz="1400" baseline="30000"/>
              <a:t>DB</a:t>
            </a:r>
            <a:r>
              <a:rPr lang="en-US" sz="1400"/>
              <a:t>=</a:t>
            </a:r>
            <a:r>
              <a:rPr lang="en-US" sz="1200"/>
              <a:t>10  (DBCC)</a:t>
            </a:r>
          </a:p>
        </p:txBody>
      </p:sp>
      <p:sp>
        <p:nvSpPr>
          <p:cNvPr id="4147" name="Text Box 78"/>
          <p:cNvSpPr txBox="1">
            <a:spLocks noChangeArrowheads="1"/>
          </p:cNvSpPr>
          <p:nvPr/>
        </p:nvSpPr>
        <p:spPr bwMode="auto">
          <a:xfrm>
            <a:off x="0" y="1066800"/>
            <a:ext cx="990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0070C0"/>
                </a:solidFill>
              </a:rPr>
              <a:t>Iteration</a:t>
            </a:r>
            <a:endParaRPr lang="en-US">
              <a:solidFill>
                <a:srgbClr val="0070C0"/>
              </a:solidFill>
            </a:endParaRPr>
          </a:p>
        </p:txBody>
      </p:sp>
      <p:sp>
        <p:nvSpPr>
          <p:cNvPr id="4148" name="Text Box 79"/>
          <p:cNvSpPr txBox="1">
            <a:spLocks noChangeArrowheads="1"/>
          </p:cNvSpPr>
          <p:nvPr/>
        </p:nvSpPr>
        <p:spPr bwMode="auto">
          <a:xfrm>
            <a:off x="822325" y="1052513"/>
            <a:ext cx="285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70C0"/>
                </a:solidFill>
              </a:rPr>
              <a:t>0</a:t>
            </a:r>
            <a:endParaRPr lang="en-US">
              <a:solidFill>
                <a:srgbClr val="0070C0"/>
              </a:solidFill>
            </a:endParaRPr>
          </a:p>
        </p:txBody>
      </p:sp>
      <p:sp>
        <p:nvSpPr>
          <p:cNvPr id="4149" name="Text Box 80"/>
          <p:cNvSpPr txBox="1">
            <a:spLocks noChangeArrowheads="1"/>
          </p:cNvSpPr>
          <p:nvPr/>
        </p:nvSpPr>
        <p:spPr bwMode="auto">
          <a:xfrm>
            <a:off x="2498725" y="1052513"/>
            <a:ext cx="285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70C0"/>
                </a:solidFill>
              </a:rPr>
              <a:t>1</a:t>
            </a:r>
            <a:endParaRPr lang="en-US">
              <a:solidFill>
                <a:srgbClr val="0070C0"/>
              </a:solidFill>
            </a:endParaRPr>
          </a:p>
        </p:txBody>
      </p:sp>
      <p:sp>
        <p:nvSpPr>
          <p:cNvPr id="4150" name="Text Box 81"/>
          <p:cNvSpPr txBox="1">
            <a:spLocks noChangeArrowheads="1"/>
          </p:cNvSpPr>
          <p:nvPr/>
        </p:nvSpPr>
        <p:spPr bwMode="auto">
          <a:xfrm>
            <a:off x="4860925" y="976313"/>
            <a:ext cx="285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70C0"/>
                </a:solidFill>
              </a:rPr>
              <a:t>2</a:t>
            </a:r>
            <a:endParaRPr lang="en-US">
              <a:solidFill>
                <a:srgbClr val="0070C0"/>
              </a:solidFill>
            </a:endParaRPr>
          </a:p>
        </p:txBody>
      </p:sp>
      <p:sp>
        <p:nvSpPr>
          <p:cNvPr id="4151" name="Text Box 82"/>
          <p:cNvSpPr txBox="1">
            <a:spLocks noChangeArrowheads="1"/>
          </p:cNvSpPr>
          <p:nvPr/>
        </p:nvSpPr>
        <p:spPr bwMode="auto">
          <a:xfrm>
            <a:off x="6765925" y="976313"/>
            <a:ext cx="285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70C0"/>
                </a:solidFill>
              </a:rPr>
              <a:t>3</a:t>
            </a:r>
            <a:endParaRPr lang="en-US">
              <a:solidFill>
                <a:srgbClr val="0070C0"/>
              </a:solidFill>
            </a:endParaRPr>
          </a:p>
        </p:txBody>
      </p:sp>
      <p:sp>
        <p:nvSpPr>
          <p:cNvPr id="2131" name="Text Box 83"/>
          <p:cNvSpPr txBox="1">
            <a:spLocks noChangeArrowheads="1"/>
          </p:cNvSpPr>
          <p:nvPr/>
        </p:nvSpPr>
        <p:spPr bwMode="auto">
          <a:xfrm>
            <a:off x="5241925" y="4735513"/>
            <a:ext cx="1428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Fathomed (test a)</a:t>
            </a:r>
          </a:p>
        </p:txBody>
      </p:sp>
      <p:sp>
        <p:nvSpPr>
          <p:cNvPr id="2132" name="Text Box 84"/>
          <p:cNvSpPr txBox="1">
            <a:spLocks noChangeArrowheads="1"/>
          </p:cNvSpPr>
          <p:nvPr/>
        </p:nvSpPr>
        <p:spPr bwMode="auto">
          <a:xfrm>
            <a:off x="5334000" y="6375400"/>
            <a:ext cx="1428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Fathomed (test a)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" grpId="0" animBg="1"/>
      <p:bldP spid="2058" grpId="0" animBg="1"/>
      <p:bldP spid="2060" grpId="0" animBg="1"/>
      <p:bldP spid="2062" grpId="0" animBg="1"/>
      <p:bldP spid="2064" grpId="0" animBg="1"/>
      <p:bldP spid="2066" grpId="0" animBg="1"/>
      <p:bldP spid="2067" grpId="0" animBg="1"/>
      <p:bldP spid="2068" grpId="0" animBg="1"/>
      <p:bldP spid="2074" grpId="0" animBg="1"/>
      <p:bldP spid="2075" grpId="0" animBg="1"/>
      <p:bldP spid="2076" grpId="0" animBg="1"/>
      <p:bldP spid="2077" grpId="0" animBg="1"/>
      <p:bldP spid="2078" grpId="0" animBg="1"/>
      <p:bldP spid="2079" grpId="0" animBg="1"/>
      <p:bldP spid="2080" grpId="0" animBg="1"/>
      <p:bldP spid="2081" grpId="0" animBg="1"/>
      <p:bldP spid="2106" grpId="0"/>
      <p:bldP spid="2107" grpId="0"/>
      <p:bldP spid="2108" grpId="0"/>
      <p:bldP spid="2118" grpId="0"/>
      <p:bldP spid="2119" grpId="0"/>
      <p:bldP spid="2120" grpId="0"/>
      <p:bldP spid="2121" grpId="0"/>
      <p:bldP spid="2122" grpId="0"/>
      <p:bldP spid="2123" grpId="0"/>
      <p:bldP spid="2124" grpId="0"/>
      <p:bldP spid="2125" grpId="0"/>
      <p:bldP spid="2131" grpId="0"/>
      <p:bldP spid="21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533400"/>
          </a:xfrm>
        </p:spPr>
        <p:txBody>
          <a:bodyPr/>
          <a:lstStyle/>
          <a:p>
            <a:r>
              <a:rPr lang="en-US" sz="2400" b="1" smtClean="0">
                <a:solidFill>
                  <a:srgbClr val="CC3300"/>
                </a:solidFill>
              </a:rPr>
              <a:t>Bounding concept in B&amp;B</a:t>
            </a:r>
            <a:endParaRPr lang="en-US" sz="4800" b="1" smtClean="0">
              <a:solidFill>
                <a:srgbClr val="CC3300"/>
              </a:solidFill>
            </a:endParaRPr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 flipV="1">
            <a:off x="2743200" y="1600200"/>
            <a:ext cx="0" cy="42291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2641600" y="1885950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2641600" y="5657850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 flipV="1">
            <a:off x="1905000" y="2514600"/>
            <a:ext cx="25400" cy="2895600"/>
          </a:xfrm>
          <a:prstGeom prst="line">
            <a:avLst/>
          </a:prstGeom>
          <a:noFill/>
          <a:ln w="31750">
            <a:solidFill>
              <a:srgbClr val="7030A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 flipV="1">
            <a:off x="1295400" y="3314700"/>
            <a:ext cx="25400" cy="1714500"/>
          </a:xfrm>
          <a:prstGeom prst="line">
            <a:avLst/>
          </a:prstGeom>
          <a:noFill/>
          <a:ln w="31750">
            <a:solidFill>
              <a:srgbClr val="0070C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1828800" y="2971800"/>
            <a:ext cx="203200" cy="0"/>
          </a:xfrm>
          <a:prstGeom prst="line">
            <a:avLst/>
          </a:prstGeom>
          <a:noFill/>
          <a:ln w="31750">
            <a:solidFill>
              <a:srgbClr val="7030A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1828800" y="5257800"/>
            <a:ext cx="203200" cy="0"/>
          </a:xfrm>
          <a:prstGeom prst="line">
            <a:avLst/>
          </a:prstGeom>
          <a:noFill/>
          <a:ln w="31750">
            <a:solidFill>
              <a:srgbClr val="7030A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 flipH="1">
            <a:off x="1219200" y="4800600"/>
            <a:ext cx="203200" cy="0"/>
          </a:xfrm>
          <a:prstGeom prst="line">
            <a:avLst/>
          </a:prstGeom>
          <a:noFill/>
          <a:ln w="31750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 flipH="1">
            <a:off x="1219200" y="3429000"/>
            <a:ext cx="203200" cy="0"/>
          </a:xfrm>
          <a:prstGeom prst="line">
            <a:avLst/>
          </a:prstGeom>
          <a:noFill/>
          <a:ln w="31750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7" name="Line 15"/>
          <p:cNvSpPr>
            <a:spLocks noChangeShapeType="1"/>
          </p:cNvSpPr>
          <p:nvPr/>
        </p:nvSpPr>
        <p:spPr bwMode="auto">
          <a:xfrm>
            <a:off x="4876800" y="1447800"/>
            <a:ext cx="0" cy="464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2" name="Line 20"/>
          <p:cNvSpPr>
            <a:spLocks noChangeShapeType="1"/>
          </p:cNvSpPr>
          <p:nvPr/>
        </p:nvSpPr>
        <p:spPr bwMode="auto">
          <a:xfrm>
            <a:off x="4775200" y="1885950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>
            <a:off x="4800600" y="2971800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5" name="Line 23"/>
          <p:cNvSpPr>
            <a:spLocks noChangeShapeType="1"/>
          </p:cNvSpPr>
          <p:nvPr/>
        </p:nvSpPr>
        <p:spPr bwMode="auto">
          <a:xfrm>
            <a:off x="4775200" y="3429000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5059363" y="1689100"/>
            <a:ext cx="1052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z</a:t>
            </a:r>
            <a:r>
              <a:rPr lang="en-US" i="1" baseline="-25000"/>
              <a:t>U</a:t>
            </a:r>
            <a:r>
              <a:rPr lang="en-US" baseline="30000"/>
              <a:t> </a:t>
            </a:r>
            <a:r>
              <a:rPr lang="en-US"/>
              <a:t>= 21</a:t>
            </a:r>
          </a:p>
        </p:txBody>
      </p:sp>
      <p:graphicFrame>
        <p:nvGraphicFramePr>
          <p:cNvPr id="1026" name="Object 26"/>
          <p:cNvGraphicFramePr>
            <a:graphicFrameLocks noChangeAspect="1"/>
          </p:cNvGraphicFramePr>
          <p:nvPr/>
        </p:nvGraphicFramePr>
        <p:xfrm>
          <a:off x="4495800" y="3352800"/>
          <a:ext cx="150813" cy="150813"/>
        </p:xfrm>
        <a:graphic>
          <a:graphicData uri="http://schemas.openxmlformats.org/presentationml/2006/ole">
            <p:oleObj spid="_x0000_s18434" name="Equation" r:id="rId3" imgW="114120" imgH="203040" progId="Equation.COEE2">
              <p:embed/>
            </p:oleObj>
          </a:graphicData>
        </a:graphic>
      </p:graphicFrame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5029200" y="2743200"/>
            <a:ext cx="1052513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7030A0"/>
                </a:solidFill>
              </a:rPr>
              <a:t>z</a:t>
            </a:r>
            <a:r>
              <a:rPr lang="en-US" i="1" baseline="-25000">
                <a:solidFill>
                  <a:srgbClr val="7030A0"/>
                </a:solidFill>
              </a:rPr>
              <a:t>U</a:t>
            </a:r>
            <a:r>
              <a:rPr lang="en-US" baseline="30000">
                <a:solidFill>
                  <a:srgbClr val="7030A0"/>
                </a:solidFill>
              </a:rPr>
              <a:t> </a:t>
            </a:r>
            <a:r>
              <a:rPr lang="en-US">
                <a:solidFill>
                  <a:srgbClr val="7030A0"/>
                </a:solidFill>
              </a:rPr>
              <a:t>= 13</a:t>
            </a:r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4957763" y="3232150"/>
            <a:ext cx="106203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olidFill>
                  <a:srgbClr val="0070C0"/>
                </a:solidFill>
              </a:rPr>
              <a:t>z</a:t>
            </a:r>
            <a:r>
              <a:rPr lang="en-US" i="1" baseline="-25000">
                <a:solidFill>
                  <a:srgbClr val="0070C0"/>
                </a:solidFill>
              </a:rPr>
              <a:t>U</a:t>
            </a:r>
            <a:r>
              <a:rPr lang="en-US" i="1" baseline="30000">
                <a:solidFill>
                  <a:srgbClr val="0070C0"/>
                </a:solidFill>
              </a:rPr>
              <a:t> </a:t>
            </a:r>
            <a:r>
              <a:rPr lang="en-US">
                <a:solidFill>
                  <a:srgbClr val="0070C0"/>
                </a:solidFill>
              </a:rPr>
              <a:t>= 12 </a:t>
            </a:r>
          </a:p>
        </p:txBody>
      </p:sp>
      <p:sp>
        <p:nvSpPr>
          <p:cNvPr id="3105" name="Line 33"/>
          <p:cNvSpPr>
            <a:spLocks noChangeShapeType="1"/>
          </p:cNvSpPr>
          <p:nvPr/>
        </p:nvSpPr>
        <p:spPr bwMode="auto">
          <a:xfrm>
            <a:off x="4775200" y="5657850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4957763" y="5459413"/>
            <a:ext cx="952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z</a:t>
            </a:r>
            <a:r>
              <a:rPr lang="en-US" i="1" baseline="-25000"/>
              <a:t>L</a:t>
            </a:r>
            <a:r>
              <a:rPr lang="en-US" baseline="30000"/>
              <a:t>0</a:t>
            </a:r>
            <a:r>
              <a:rPr lang="en-US" i="1"/>
              <a:t>= </a:t>
            </a:r>
            <a:r>
              <a:rPr lang="en-US"/>
              <a:t>7</a:t>
            </a:r>
            <a:endParaRPr lang="en-US" baseline="-25000"/>
          </a:p>
        </p:txBody>
      </p:sp>
      <p:sp>
        <p:nvSpPr>
          <p:cNvPr id="1046" name="Text Box 35"/>
          <p:cNvSpPr txBox="1">
            <a:spLocks noChangeArrowheads="1"/>
          </p:cNvSpPr>
          <p:nvPr/>
        </p:nvSpPr>
        <p:spPr bwMode="auto">
          <a:xfrm>
            <a:off x="6553200" y="5562600"/>
            <a:ext cx="86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u="sng"/>
              <a:t>Legend</a:t>
            </a:r>
            <a:endParaRPr lang="en-US"/>
          </a:p>
        </p:txBody>
      </p:sp>
      <p:sp>
        <p:nvSpPr>
          <p:cNvPr id="1047" name="Line 36"/>
          <p:cNvSpPr>
            <a:spLocks noChangeShapeType="1"/>
          </p:cNvSpPr>
          <p:nvPr/>
        </p:nvSpPr>
        <p:spPr bwMode="auto">
          <a:xfrm>
            <a:off x="6705600" y="6096000"/>
            <a:ext cx="1422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8" name="Line 37"/>
          <p:cNvSpPr>
            <a:spLocks noChangeShapeType="1"/>
          </p:cNvSpPr>
          <p:nvPr/>
        </p:nvSpPr>
        <p:spPr bwMode="auto">
          <a:xfrm flipH="1">
            <a:off x="6858000" y="6019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9" name="Line 38"/>
          <p:cNvSpPr>
            <a:spLocks noChangeShapeType="1"/>
          </p:cNvSpPr>
          <p:nvPr/>
        </p:nvSpPr>
        <p:spPr bwMode="auto">
          <a:xfrm flipH="1">
            <a:off x="7772400" y="6019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0" name="Text Box 39"/>
          <p:cNvSpPr txBox="1">
            <a:spLocks noChangeArrowheads="1"/>
          </p:cNvSpPr>
          <p:nvPr/>
        </p:nvSpPr>
        <p:spPr bwMode="auto">
          <a:xfrm>
            <a:off x="6781800" y="6216650"/>
            <a:ext cx="162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/>
              <a:t>Level of </a:t>
            </a:r>
          </a:p>
          <a:p>
            <a:r>
              <a:rPr lang="en-US" sz="1800"/>
              <a:t>uncertainty</a:t>
            </a:r>
            <a:endParaRPr lang="en-US"/>
          </a:p>
        </p:txBody>
      </p:sp>
      <p:sp>
        <p:nvSpPr>
          <p:cNvPr id="3112" name="Text Box 40"/>
          <p:cNvSpPr txBox="1">
            <a:spLocks noChangeArrowheads="1"/>
          </p:cNvSpPr>
          <p:nvPr/>
        </p:nvSpPr>
        <p:spPr bwMode="auto">
          <a:xfrm>
            <a:off x="4953000" y="5105400"/>
            <a:ext cx="99695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7030A0"/>
                </a:solidFill>
              </a:rPr>
              <a:t>z</a:t>
            </a:r>
            <a:r>
              <a:rPr lang="en-US" i="1" baseline="-25000">
                <a:solidFill>
                  <a:srgbClr val="7030A0"/>
                </a:solidFill>
              </a:rPr>
              <a:t>L</a:t>
            </a:r>
            <a:r>
              <a:rPr lang="en-US" baseline="30000">
                <a:solidFill>
                  <a:srgbClr val="7030A0"/>
                </a:solidFill>
              </a:rPr>
              <a:t>D</a:t>
            </a:r>
            <a:r>
              <a:rPr lang="en-US" i="1">
                <a:solidFill>
                  <a:srgbClr val="7030A0"/>
                </a:solidFill>
              </a:rPr>
              <a:t>= </a:t>
            </a:r>
            <a:r>
              <a:rPr lang="en-US">
                <a:solidFill>
                  <a:srgbClr val="7030A0"/>
                </a:solidFill>
              </a:rPr>
              <a:t>8</a:t>
            </a:r>
            <a:endParaRPr lang="en-US" baseline="-25000">
              <a:solidFill>
                <a:srgbClr val="7030A0"/>
              </a:solidFill>
            </a:endParaRPr>
          </a:p>
        </p:txBody>
      </p:sp>
      <p:sp>
        <p:nvSpPr>
          <p:cNvPr id="3113" name="Line 41"/>
          <p:cNvSpPr>
            <a:spLocks noChangeShapeType="1"/>
          </p:cNvSpPr>
          <p:nvPr/>
        </p:nvSpPr>
        <p:spPr bwMode="auto">
          <a:xfrm>
            <a:off x="4800600" y="5334000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4" name="Text Box 42"/>
          <p:cNvSpPr txBox="1">
            <a:spLocks noChangeArrowheads="1"/>
          </p:cNvSpPr>
          <p:nvPr/>
        </p:nvSpPr>
        <p:spPr bwMode="auto">
          <a:xfrm>
            <a:off x="4953000" y="4648200"/>
            <a:ext cx="1295400" cy="461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070C0"/>
                </a:solidFill>
              </a:rPr>
              <a:t>z</a:t>
            </a:r>
            <a:r>
              <a:rPr lang="en-US" i="1" baseline="-25000">
                <a:solidFill>
                  <a:srgbClr val="0070C0"/>
                </a:solidFill>
              </a:rPr>
              <a:t>L</a:t>
            </a:r>
            <a:r>
              <a:rPr lang="en-US" baseline="30000">
                <a:solidFill>
                  <a:srgbClr val="0070C0"/>
                </a:solidFill>
              </a:rPr>
              <a:t>DB</a:t>
            </a:r>
            <a:r>
              <a:rPr lang="en-US" i="1">
                <a:solidFill>
                  <a:srgbClr val="0070C0"/>
                </a:solidFill>
              </a:rPr>
              <a:t>= </a:t>
            </a:r>
            <a:r>
              <a:rPr lang="en-US">
                <a:solidFill>
                  <a:srgbClr val="0070C0"/>
                </a:solidFill>
              </a:rPr>
              <a:t>10</a:t>
            </a:r>
            <a:endParaRPr lang="en-US" baseline="-25000">
              <a:solidFill>
                <a:srgbClr val="0070C0"/>
              </a:solidFill>
            </a:endParaRPr>
          </a:p>
        </p:txBody>
      </p:sp>
      <p:sp>
        <p:nvSpPr>
          <p:cNvPr id="3115" name="Line 43"/>
          <p:cNvSpPr>
            <a:spLocks noChangeShapeType="1"/>
          </p:cNvSpPr>
          <p:nvPr/>
        </p:nvSpPr>
        <p:spPr bwMode="auto">
          <a:xfrm>
            <a:off x="4800600" y="4953000"/>
            <a:ext cx="20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6" name="Text Box 44"/>
          <p:cNvSpPr txBox="1">
            <a:spLocks noChangeArrowheads="1"/>
          </p:cNvSpPr>
          <p:nvPr/>
        </p:nvSpPr>
        <p:spPr bwMode="auto">
          <a:xfrm>
            <a:off x="3071813" y="3429000"/>
            <a:ext cx="16287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9900"/>
                </a:solidFill>
              </a:rPr>
              <a:t>Error bound</a:t>
            </a:r>
          </a:p>
          <a:p>
            <a:r>
              <a:rPr lang="en-US" sz="1800">
                <a:solidFill>
                  <a:srgbClr val="009900"/>
                </a:solidFill>
              </a:rPr>
              <a:t>= (12 </a:t>
            </a:r>
            <a:r>
              <a:rPr lang="en-US" sz="1800">
                <a:solidFill>
                  <a:srgbClr val="009900"/>
                </a:solidFill>
                <a:cs typeface="Times New Roman" pitchFamily="18" charset="0"/>
              </a:rPr>
              <a:t>– 10) / 12</a:t>
            </a:r>
          </a:p>
          <a:p>
            <a:r>
              <a:rPr lang="en-US" sz="1800">
                <a:solidFill>
                  <a:srgbClr val="009900"/>
                </a:solidFill>
                <a:cs typeface="Times New Roman" pitchFamily="18" charset="0"/>
              </a:rPr>
              <a:t>= 2/12</a:t>
            </a:r>
          </a:p>
          <a:p>
            <a:r>
              <a:rPr lang="en-US" sz="1800">
                <a:solidFill>
                  <a:srgbClr val="009900"/>
                </a:solidFill>
                <a:cs typeface="Times New Roman" pitchFamily="18" charset="0"/>
              </a:rPr>
              <a:t>= 16.67%</a:t>
            </a:r>
          </a:p>
        </p:txBody>
      </p:sp>
      <p:sp>
        <p:nvSpPr>
          <p:cNvPr id="1056" name="TextBox 31"/>
          <p:cNvSpPr txBox="1">
            <a:spLocks noChangeArrowheads="1"/>
          </p:cNvSpPr>
          <p:nvPr/>
        </p:nvSpPr>
        <p:spPr bwMode="auto">
          <a:xfrm>
            <a:off x="4953000" y="1143000"/>
            <a:ext cx="304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z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/>
      <p:bldP spid="3076" grpId="0" animBg="1"/>
      <p:bldP spid="3077" grpId="0" animBg="1"/>
      <p:bldP spid="3078" grpId="0" animBg="1"/>
      <p:bldP spid="3079" grpId="0" animBg="1"/>
      <p:bldP spid="3081" grpId="0" animBg="1"/>
      <p:bldP spid="3082" grpId="0" animBg="1"/>
      <p:bldP spid="3083" grpId="0" animBg="1"/>
      <p:bldP spid="3085" grpId="0" animBg="1"/>
      <p:bldP spid="3092" grpId="0" animBg="1"/>
      <p:bldP spid="3094" grpId="0" animBg="1"/>
      <p:bldP spid="3095" grpId="0" animBg="1"/>
      <p:bldP spid="3097" grpId="0"/>
      <p:bldP spid="3100" grpId="0"/>
      <p:bldP spid="3102" grpId="0"/>
      <p:bldP spid="3105" grpId="0" animBg="1"/>
      <p:bldP spid="3106" grpId="0"/>
      <p:bldP spid="1046" grpId="0"/>
      <p:bldP spid="1047" grpId="0" animBg="1"/>
      <p:bldP spid="1048" grpId="0" animBg="1"/>
      <p:bldP spid="1049" grpId="0" animBg="1"/>
      <p:bldP spid="1050" grpId="0"/>
      <p:bldP spid="3112" grpId="0"/>
      <p:bldP spid="3113" grpId="0" animBg="1"/>
      <p:bldP spid="3114" grpId="0"/>
      <p:bldP spid="3115" grpId="0" animBg="1"/>
      <p:bldP spid="31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4.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76298"/>
            <a:ext cx="9144000" cy="2905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4.3.tif"/>
          <p:cNvPicPr>
            <a:picLocks noChangeAspect="1"/>
          </p:cNvPicPr>
          <p:nvPr/>
        </p:nvPicPr>
        <p:blipFill>
          <a:blip r:embed="rId3" cstate="print"/>
          <a:srcRect r="9071"/>
          <a:stretch>
            <a:fillRect/>
          </a:stretch>
        </p:blipFill>
        <p:spPr>
          <a:xfrm>
            <a:off x="304800" y="838200"/>
            <a:ext cx="8305800" cy="4839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r>
              <a:rPr lang="en-US" sz="2400" dirty="0" smtClean="0">
                <a:solidFill>
                  <a:srgbClr val="C00000"/>
                </a:solidFill>
              </a:rPr>
              <a:t>Figure 4.4(a) </a:t>
            </a:r>
            <a:r>
              <a:rPr lang="en-US" sz="2400" dirty="0" smtClean="0">
                <a:solidFill>
                  <a:srgbClr val="C00000"/>
                </a:solidFill>
              </a:rPr>
              <a:t> A </a:t>
            </a:r>
            <a:r>
              <a:rPr lang="en-US" sz="2400" dirty="0" err="1" smtClean="0">
                <a:solidFill>
                  <a:srgbClr val="C00000"/>
                </a:solidFill>
              </a:rPr>
              <a:t>unimodal</a:t>
            </a:r>
            <a:r>
              <a:rPr lang="en-US" sz="2400" dirty="0" smtClean="0">
                <a:solidFill>
                  <a:srgbClr val="C00000"/>
                </a:solidFill>
              </a:rPr>
              <a:t> function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7756525" y="6324600"/>
            <a:ext cx="5349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00"/>
              <a:t>[goldsect.ppt]</a:t>
            </a:r>
            <a:endParaRPr lang="en-US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1219200" y="1752600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1219200" y="5029200"/>
            <a:ext cx="647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1228725" y="1822450"/>
            <a:ext cx="6289675" cy="2538413"/>
          </a:xfrm>
          <a:custGeom>
            <a:avLst/>
            <a:gdLst>
              <a:gd name="T0" fmla="*/ 0 w 3962"/>
              <a:gd name="T1" fmla="*/ 2147483647 h 1599"/>
              <a:gd name="T2" fmla="*/ 2147483647 w 3962"/>
              <a:gd name="T3" fmla="*/ 2147483647 h 1599"/>
              <a:gd name="T4" fmla="*/ 2147483647 w 3962"/>
              <a:gd name="T5" fmla="*/ 2147483647 h 1599"/>
              <a:gd name="T6" fmla="*/ 2147483647 w 3962"/>
              <a:gd name="T7" fmla="*/ 2147483647 h 1599"/>
              <a:gd name="T8" fmla="*/ 2147483647 w 3962"/>
              <a:gd name="T9" fmla="*/ 2147483647 h 1599"/>
              <a:gd name="T10" fmla="*/ 2147483647 w 3962"/>
              <a:gd name="T11" fmla="*/ 2147483647 h 1599"/>
              <a:gd name="T12" fmla="*/ 2147483647 w 3962"/>
              <a:gd name="T13" fmla="*/ 2147483647 h 1599"/>
              <a:gd name="T14" fmla="*/ 2147483647 w 3962"/>
              <a:gd name="T15" fmla="*/ 2147483647 h 1599"/>
              <a:gd name="T16" fmla="*/ 2147483647 w 3962"/>
              <a:gd name="T17" fmla="*/ 2147483647 h 1599"/>
              <a:gd name="T18" fmla="*/ 2147483647 w 3962"/>
              <a:gd name="T19" fmla="*/ 2147483647 h 1599"/>
              <a:gd name="T20" fmla="*/ 2147483647 w 3962"/>
              <a:gd name="T21" fmla="*/ 2147483647 h 1599"/>
              <a:gd name="T22" fmla="*/ 2147483647 w 3962"/>
              <a:gd name="T23" fmla="*/ 2147483647 h 1599"/>
              <a:gd name="T24" fmla="*/ 2147483647 w 3962"/>
              <a:gd name="T25" fmla="*/ 2147483647 h 1599"/>
              <a:gd name="T26" fmla="*/ 2147483647 w 3962"/>
              <a:gd name="T27" fmla="*/ 2147483647 h 1599"/>
              <a:gd name="T28" fmla="*/ 2147483647 w 3962"/>
              <a:gd name="T29" fmla="*/ 2147483647 h 1599"/>
              <a:gd name="T30" fmla="*/ 2147483647 w 3962"/>
              <a:gd name="T31" fmla="*/ 2147483647 h 1599"/>
              <a:gd name="T32" fmla="*/ 2147483647 w 3962"/>
              <a:gd name="T33" fmla="*/ 2147483647 h 1599"/>
              <a:gd name="T34" fmla="*/ 2147483647 w 3962"/>
              <a:gd name="T35" fmla="*/ 2147483647 h 1599"/>
              <a:gd name="T36" fmla="*/ 2147483647 w 3962"/>
              <a:gd name="T37" fmla="*/ 2147483647 h 1599"/>
              <a:gd name="T38" fmla="*/ 2147483647 w 3962"/>
              <a:gd name="T39" fmla="*/ 2147483647 h 1599"/>
              <a:gd name="T40" fmla="*/ 2147483647 w 3962"/>
              <a:gd name="T41" fmla="*/ 2147483647 h 1599"/>
              <a:gd name="T42" fmla="*/ 2147483647 w 3962"/>
              <a:gd name="T43" fmla="*/ 2147483647 h 1599"/>
              <a:gd name="T44" fmla="*/ 2147483647 w 3962"/>
              <a:gd name="T45" fmla="*/ 2147483647 h 1599"/>
              <a:gd name="T46" fmla="*/ 2147483647 w 3962"/>
              <a:gd name="T47" fmla="*/ 2147483647 h 1599"/>
              <a:gd name="T48" fmla="*/ 2147483647 w 3962"/>
              <a:gd name="T49" fmla="*/ 2147483647 h 1599"/>
              <a:gd name="T50" fmla="*/ 2147483647 w 3962"/>
              <a:gd name="T51" fmla="*/ 2147483647 h 1599"/>
              <a:gd name="T52" fmla="*/ 2147483647 w 3962"/>
              <a:gd name="T53" fmla="*/ 2147483647 h 1599"/>
              <a:gd name="T54" fmla="*/ 2147483647 w 3962"/>
              <a:gd name="T55" fmla="*/ 2147483647 h 1599"/>
              <a:gd name="T56" fmla="*/ 2147483647 w 3962"/>
              <a:gd name="T57" fmla="*/ 2147483647 h 1599"/>
              <a:gd name="T58" fmla="*/ 2147483647 w 3962"/>
              <a:gd name="T59" fmla="*/ 2147483647 h 1599"/>
              <a:gd name="T60" fmla="*/ 2147483647 w 3962"/>
              <a:gd name="T61" fmla="*/ 2147483647 h 1599"/>
              <a:gd name="T62" fmla="*/ 2147483647 w 3962"/>
              <a:gd name="T63" fmla="*/ 2147483647 h 1599"/>
              <a:gd name="T64" fmla="*/ 2147483647 w 3962"/>
              <a:gd name="T65" fmla="*/ 2147483647 h 1599"/>
              <a:gd name="T66" fmla="*/ 2147483647 w 3962"/>
              <a:gd name="T67" fmla="*/ 2147483647 h 1599"/>
              <a:gd name="T68" fmla="*/ 2147483647 w 3962"/>
              <a:gd name="T69" fmla="*/ 2147483647 h 1599"/>
              <a:gd name="T70" fmla="*/ 2147483647 w 3962"/>
              <a:gd name="T71" fmla="*/ 2147483647 h 1599"/>
              <a:gd name="T72" fmla="*/ 2147483647 w 3962"/>
              <a:gd name="T73" fmla="*/ 2147483647 h 1599"/>
              <a:gd name="T74" fmla="*/ 2147483647 w 3962"/>
              <a:gd name="T75" fmla="*/ 2147483647 h 159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3962"/>
              <a:gd name="T115" fmla="*/ 0 h 1599"/>
              <a:gd name="T116" fmla="*/ 3962 w 3962"/>
              <a:gd name="T117" fmla="*/ 1599 h 1599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3962" h="1599">
                <a:moveTo>
                  <a:pt x="0" y="1472"/>
                </a:moveTo>
                <a:cubicBezTo>
                  <a:pt x="42" y="1467"/>
                  <a:pt x="85" y="1468"/>
                  <a:pt x="126" y="1457"/>
                </a:cubicBezTo>
                <a:cubicBezTo>
                  <a:pt x="204" y="1436"/>
                  <a:pt x="152" y="1425"/>
                  <a:pt x="189" y="1378"/>
                </a:cubicBezTo>
                <a:cubicBezTo>
                  <a:pt x="217" y="1343"/>
                  <a:pt x="259" y="1320"/>
                  <a:pt x="284" y="1283"/>
                </a:cubicBezTo>
                <a:cubicBezTo>
                  <a:pt x="357" y="1172"/>
                  <a:pt x="315" y="1209"/>
                  <a:pt x="394" y="1157"/>
                </a:cubicBezTo>
                <a:cubicBezTo>
                  <a:pt x="430" y="1049"/>
                  <a:pt x="380" y="1165"/>
                  <a:pt x="457" y="1078"/>
                </a:cubicBezTo>
                <a:cubicBezTo>
                  <a:pt x="589" y="928"/>
                  <a:pt x="461" y="1024"/>
                  <a:pt x="568" y="951"/>
                </a:cubicBezTo>
                <a:cubicBezTo>
                  <a:pt x="615" y="881"/>
                  <a:pt x="673" y="859"/>
                  <a:pt x="742" y="825"/>
                </a:cubicBezTo>
                <a:cubicBezTo>
                  <a:pt x="759" y="817"/>
                  <a:pt x="771" y="800"/>
                  <a:pt x="789" y="794"/>
                </a:cubicBezTo>
                <a:cubicBezTo>
                  <a:pt x="840" y="778"/>
                  <a:pt x="947" y="762"/>
                  <a:pt x="947" y="762"/>
                </a:cubicBezTo>
                <a:cubicBezTo>
                  <a:pt x="963" y="746"/>
                  <a:pt x="983" y="734"/>
                  <a:pt x="994" y="715"/>
                </a:cubicBezTo>
                <a:cubicBezTo>
                  <a:pt x="1030" y="650"/>
                  <a:pt x="1033" y="587"/>
                  <a:pt x="1073" y="525"/>
                </a:cubicBezTo>
                <a:cubicBezTo>
                  <a:pt x="1102" y="409"/>
                  <a:pt x="1099" y="295"/>
                  <a:pt x="1168" y="194"/>
                </a:cubicBezTo>
                <a:cubicBezTo>
                  <a:pt x="1173" y="178"/>
                  <a:pt x="1172" y="158"/>
                  <a:pt x="1184" y="146"/>
                </a:cubicBezTo>
                <a:cubicBezTo>
                  <a:pt x="1190" y="140"/>
                  <a:pt x="1286" y="117"/>
                  <a:pt x="1294" y="115"/>
                </a:cubicBezTo>
                <a:cubicBezTo>
                  <a:pt x="1387" y="53"/>
                  <a:pt x="1460" y="62"/>
                  <a:pt x="1578" y="52"/>
                </a:cubicBezTo>
                <a:cubicBezTo>
                  <a:pt x="1733" y="0"/>
                  <a:pt x="1640" y="17"/>
                  <a:pt x="1863" y="36"/>
                </a:cubicBezTo>
                <a:cubicBezTo>
                  <a:pt x="1879" y="41"/>
                  <a:pt x="1894" y="49"/>
                  <a:pt x="1910" y="52"/>
                </a:cubicBezTo>
                <a:cubicBezTo>
                  <a:pt x="1957" y="60"/>
                  <a:pt x="2007" y="52"/>
                  <a:pt x="2052" y="67"/>
                </a:cubicBezTo>
                <a:cubicBezTo>
                  <a:pt x="2073" y="74"/>
                  <a:pt x="2083" y="99"/>
                  <a:pt x="2099" y="115"/>
                </a:cubicBezTo>
                <a:cubicBezTo>
                  <a:pt x="2130" y="207"/>
                  <a:pt x="2091" y="122"/>
                  <a:pt x="2163" y="194"/>
                </a:cubicBezTo>
                <a:cubicBezTo>
                  <a:pt x="2269" y="300"/>
                  <a:pt x="2112" y="187"/>
                  <a:pt x="2242" y="273"/>
                </a:cubicBezTo>
                <a:cubicBezTo>
                  <a:pt x="2273" y="368"/>
                  <a:pt x="2304" y="463"/>
                  <a:pt x="2336" y="557"/>
                </a:cubicBezTo>
                <a:cubicBezTo>
                  <a:pt x="2362" y="636"/>
                  <a:pt x="2361" y="686"/>
                  <a:pt x="2447" y="715"/>
                </a:cubicBezTo>
                <a:cubicBezTo>
                  <a:pt x="2475" y="798"/>
                  <a:pt x="2449" y="753"/>
                  <a:pt x="2557" y="825"/>
                </a:cubicBezTo>
                <a:cubicBezTo>
                  <a:pt x="2573" y="836"/>
                  <a:pt x="2605" y="857"/>
                  <a:pt x="2605" y="857"/>
                </a:cubicBezTo>
                <a:cubicBezTo>
                  <a:pt x="2615" y="873"/>
                  <a:pt x="2620" y="894"/>
                  <a:pt x="2636" y="904"/>
                </a:cubicBezTo>
                <a:cubicBezTo>
                  <a:pt x="2695" y="941"/>
                  <a:pt x="2884" y="972"/>
                  <a:pt x="2952" y="983"/>
                </a:cubicBezTo>
                <a:cubicBezTo>
                  <a:pt x="2984" y="994"/>
                  <a:pt x="3015" y="1005"/>
                  <a:pt x="3047" y="1015"/>
                </a:cubicBezTo>
                <a:cubicBezTo>
                  <a:pt x="3063" y="1020"/>
                  <a:pt x="3094" y="1030"/>
                  <a:pt x="3094" y="1030"/>
                </a:cubicBezTo>
                <a:cubicBezTo>
                  <a:pt x="3126" y="1077"/>
                  <a:pt x="3152" y="1130"/>
                  <a:pt x="3220" y="1141"/>
                </a:cubicBezTo>
                <a:cubicBezTo>
                  <a:pt x="3283" y="1151"/>
                  <a:pt x="3410" y="1172"/>
                  <a:pt x="3410" y="1172"/>
                </a:cubicBezTo>
                <a:cubicBezTo>
                  <a:pt x="3493" y="1200"/>
                  <a:pt x="3448" y="1174"/>
                  <a:pt x="3520" y="1283"/>
                </a:cubicBezTo>
                <a:cubicBezTo>
                  <a:pt x="3531" y="1299"/>
                  <a:pt x="3553" y="1303"/>
                  <a:pt x="3568" y="1315"/>
                </a:cubicBezTo>
                <a:cubicBezTo>
                  <a:pt x="3585" y="1329"/>
                  <a:pt x="3601" y="1345"/>
                  <a:pt x="3615" y="1362"/>
                </a:cubicBezTo>
                <a:cubicBezTo>
                  <a:pt x="3627" y="1377"/>
                  <a:pt x="3631" y="1399"/>
                  <a:pt x="3647" y="1409"/>
                </a:cubicBezTo>
                <a:cubicBezTo>
                  <a:pt x="3679" y="1430"/>
                  <a:pt x="3721" y="1429"/>
                  <a:pt x="3757" y="1441"/>
                </a:cubicBezTo>
                <a:cubicBezTo>
                  <a:pt x="3825" y="1541"/>
                  <a:pt x="3897" y="1531"/>
                  <a:pt x="3962" y="159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H="1">
            <a:off x="1219200" y="53340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4267200" y="53340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 flipV="1">
            <a:off x="7086600" y="4114800"/>
            <a:ext cx="0" cy="914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Line 12"/>
          <p:cNvSpPr>
            <a:spLocks noChangeShapeType="1"/>
          </p:cNvSpPr>
          <p:nvPr/>
        </p:nvSpPr>
        <p:spPr bwMode="auto">
          <a:xfrm flipV="1">
            <a:off x="4953000" y="4876800"/>
            <a:ext cx="0" cy="304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9" name="Line 13"/>
          <p:cNvSpPr>
            <a:spLocks noChangeShapeType="1"/>
          </p:cNvSpPr>
          <p:nvPr/>
        </p:nvSpPr>
        <p:spPr bwMode="auto">
          <a:xfrm flipV="1">
            <a:off x="4953000" y="2590800"/>
            <a:ext cx="0" cy="304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0" name="Text Box 27"/>
          <p:cNvSpPr txBox="1">
            <a:spLocks noChangeArrowheads="1"/>
          </p:cNvSpPr>
          <p:nvPr/>
        </p:nvSpPr>
        <p:spPr bwMode="auto">
          <a:xfrm>
            <a:off x="822325" y="1233488"/>
            <a:ext cx="592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g</a:t>
            </a:r>
            <a:r>
              <a:rPr lang="en-US" sz="2000"/>
              <a:t>(</a:t>
            </a:r>
            <a:r>
              <a:rPr lang="en-US" sz="2000" i="1"/>
              <a:t>x</a:t>
            </a:r>
            <a:r>
              <a:rPr lang="en-US" sz="2000"/>
              <a:t>)</a:t>
            </a:r>
            <a:endParaRPr lang="en-US"/>
          </a:p>
        </p:txBody>
      </p:sp>
      <p:sp>
        <p:nvSpPr>
          <p:cNvPr id="2061" name="Text Box 28"/>
          <p:cNvSpPr txBox="1">
            <a:spLocks noChangeArrowheads="1"/>
          </p:cNvSpPr>
          <p:nvPr/>
        </p:nvSpPr>
        <p:spPr bwMode="auto">
          <a:xfrm>
            <a:off x="7908925" y="4814888"/>
            <a:ext cx="296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x</a:t>
            </a:r>
            <a:endParaRPr lang="en-US"/>
          </a:p>
        </p:txBody>
      </p:sp>
      <p:sp>
        <p:nvSpPr>
          <p:cNvPr id="2062" name="Text Box 30"/>
          <p:cNvSpPr txBox="1">
            <a:spLocks noChangeArrowheads="1"/>
          </p:cNvSpPr>
          <p:nvPr/>
        </p:nvSpPr>
        <p:spPr bwMode="auto">
          <a:xfrm>
            <a:off x="593725" y="4814888"/>
            <a:ext cx="6873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a </a:t>
            </a:r>
            <a:r>
              <a:rPr lang="en-US" sz="2000"/>
              <a:t>= </a:t>
            </a:r>
            <a:r>
              <a:rPr lang="en-US" sz="1600"/>
              <a:t>0</a:t>
            </a:r>
            <a:endParaRPr lang="en-US"/>
          </a:p>
        </p:txBody>
      </p:sp>
      <p:sp>
        <p:nvSpPr>
          <p:cNvPr id="2063" name="Text Box 34"/>
          <p:cNvSpPr txBox="1">
            <a:spLocks noChangeArrowheads="1"/>
          </p:cNvSpPr>
          <p:nvPr/>
        </p:nvSpPr>
        <p:spPr bwMode="auto">
          <a:xfrm>
            <a:off x="4784725" y="4433888"/>
            <a:ext cx="1168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b</a:t>
            </a:r>
            <a:r>
              <a:rPr lang="en-US" sz="2000" baseline="-25000"/>
              <a:t>1 </a:t>
            </a:r>
            <a:r>
              <a:rPr lang="en-US" sz="2000"/>
              <a:t>= </a:t>
            </a:r>
            <a:r>
              <a:rPr lang="en-US" sz="1800"/>
              <a:t>37.08</a:t>
            </a:r>
            <a:endParaRPr lang="en-US" sz="2000"/>
          </a:p>
        </p:txBody>
      </p:sp>
      <p:sp>
        <p:nvSpPr>
          <p:cNvPr id="2064" name="Text Box 35"/>
          <p:cNvSpPr txBox="1">
            <a:spLocks noChangeArrowheads="1"/>
          </p:cNvSpPr>
          <p:nvPr/>
        </p:nvSpPr>
        <p:spPr bwMode="auto">
          <a:xfrm>
            <a:off x="7146925" y="4586288"/>
            <a:ext cx="790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b </a:t>
            </a:r>
            <a:r>
              <a:rPr lang="en-US" sz="2000"/>
              <a:t>= </a:t>
            </a:r>
            <a:r>
              <a:rPr lang="en-US" sz="1600"/>
              <a:t>60</a:t>
            </a:r>
            <a:endParaRPr lang="en-US"/>
          </a:p>
        </p:txBody>
      </p:sp>
      <p:sp>
        <p:nvSpPr>
          <p:cNvPr id="2065" name="Text Box 41"/>
          <p:cNvSpPr txBox="1">
            <a:spLocks noChangeArrowheads="1"/>
          </p:cNvSpPr>
          <p:nvPr/>
        </p:nvSpPr>
        <p:spPr bwMode="auto">
          <a:xfrm>
            <a:off x="5013325" y="2452688"/>
            <a:ext cx="936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g</a:t>
            </a:r>
            <a:r>
              <a:rPr lang="en-US" sz="2000"/>
              <a:t>(</a:t>
            </a:r>
            <a:r>
              <a:rPr lang="en-US" sz="1600"/>
              <a:t>37.08</a:t>
            </a:r>
            <a:r>
              <a:rPr lang="en-US" sz="2000"/>
              <a:t>)</a:t>
            </a:r>
          </a:p>
        </p:txBody>
      </p:sp>
      <p:sp>
        <p:nvSpPr>
          <p:cNvPr id="2066" name="Text Box 55"/>
          <p:cNvSpPr txBox="1">
            <a:spLocks noChangeArrowheads="1"/>
          </p:cNvSpPr>
          <p:nvPr/>
        </p:nvSpPr>
        <p:spPr bwMode="auto">
          <a:xfrm>
            <a:off x="3870325" y="5192713"/>
            <a:ext cx="361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60</a:t>
            </a:r>
            <a:endParaRPr lang="en-US"/>
          </a:p>
        </p:txBody>
      </p:sp>
      <p:sp>
        <p:nvSpPr>
          <p:cNvPr id="2067" name="Text Box 61"/>
          <p:cNvSpPr txBox="1">
            <a:spLocks noChangeArrowheads="1"/>
          </p:cNvSpPr>
          <p:nvPr/>
        </p:nvSpPr>
        <p:spPr bwMode="auto">
          <a:xfrm>
            <a:off x="3048000" y="6172200"/>
            <a:ext cx="2133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Intervals of uncertainty</a:t>
            </a:r>
            <a:endParaRPr lang="en-US"/>
          </a:p>
        </p:txBody>
      </p:sp>
      <p:sp>
        <p:nvSpPr>
          <p:cNvPr id="2068" name="Text Box 37"/>
          <p:cNvSpPr txBox="1">
            <a:spLocks noChangeArrowheads="1"/>
          </p:cNvSpPr>
          <p:nvPr/>
        </p:nvSpPr>
        <p:spPr bwMode="auto">
          <a:xfrm>
            <a:off x="3200400" y="2057400"/>
            <a:ext cx="1143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/>
              <a:t>g</a:t>
            </a:r>
            <a:r>
              <a:rPr lang="en-US" sz="1600"/>
              <a:t>(22.92)</a:t>
            </a:r>
            <a:endParaRPr lang="en-US" sz="2000"/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 flipV="1">
            <a:off x="3657600" y="1752600"/>
            <a:ext cx="0" cy="304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0" name="Text Box 42"/>
          <p:cNvSpPr txBox="1">
            <a:spLocks noChangeArrowheads="1"/>
          </p:cNvSpPr>
          <p:nvPr/>
        </p:nvSpPr>
        <p:spPr bwMode="auto">
          <a:xfrm>
            <a:off x="3276600" y="4495800"/>
            <a:ext cx="1143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a</a:t>
            </a:r>
            <a:r>
              <a:rPr lang="en-US" sz="2000" baseline="-25000"/>
              <a:t>1</a:t>
            </a:r>
            <a:r>
              <a:rPr lang="en-US" sz="1800"/>
              <a:t>= 22.92</a:t>
            </a:r>
            <a:r>
              <a:rPr lang="en-US" sz="1800" baseline="-25000"/>
              <a:t> </a:t>
            </a:r>
            <a:endParaRPr lang="en-US" baseline="-25000"/>
          </a:p>
        </p:txBody>
      </p:sp>
      <p:sp>
        <p:nvSpPr>
          <p:cNvPr id="2071" name="Line 11"/>
          <p:cNvSpPr>
            <a:spLocks noChangeShapeType="1"/>
          </p:cNvSpPr>
          <p:nvPr/>
        </p:nvSpPr>
        <p:spPr bwMode="auto">
          <a:xfrm>
            <a:off x="3124200" y="5638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2" name="Line 15"/>
          <p:cNvSpPr>
            <a:spLocks noChangeShapeType="1"/>
          </p:cNvSpPr>
          <p:nvPr/>
        </p:nvSpPr>
        <p:spPr bwMode="auto">
          <a:xfrm>
            <a:off x="1219200" y="5638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3" name="Text Box 56"/>
          <p:cNvSpPr txBox="1">
            <a:spLocks noChangeArrowheads="1"/>
          </p:cNvSpPr>
          <p:nvPr/>
        </p:nvSpPr>
        <p:spPr bwMode="auto">
          <a:xfrm>
            <a:off x="2574925" y="5497513"/>
            <a:ext cx="58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37.08</a:t>
            </a:r>
            <a:endParaRPr lang="en-US"/>
          </a:p>
        </p:txBody>
      </p:sp>
      <p:cxnSp>
        <p:nvCxnSpPr>
          <p:cNvPr id="27" name="Straight Connector 26"/>
          <p:cNvCxnSpPr/>
          <p:nvPr/>
        </p:nvCxnSpPr>
        <p:spPr bwMode="auto">
          <a:xfrm flipV="1">
            <a:off x="7086600" y="4267200"/>
            <a:ext cx="22860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 flipV="1">
            <a:off x="7086600" y="4343400"/>
            <a:ext cx="457200" cy="304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flipV="1">
            <a:off x="7086600" y="4495800"/>
            <a:ext cx="609600" cy="381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 flipV="1">
            <a:off x="7239000" y="4648200"/>
            <a:ext cx="609600" cy="381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r>
              <a:rPr lang="en-US" sz="2400" dirty="0" smtClean="0">
                <a:solidFill>
                  <a:srgbClr val="C00000"/>
                </a:solidFill>
              </a:rPr>
              <a:t>Figure 4.4(b) </a:t>
            </a:r>
            <a:r>
              <a:rPr lang="en-US" sz="2400" dirty="0" smtClean="0">
                <a:solidFill>
                  <a:srgbClr val="C00000"/>
                </a:solidFill>
              </a:rPr>
              <a:t> Iteration </a:t>
            </a:r>
            <a:r>
              <a:rPr lang="en-US" sz="2400" dirty="0" smtClean="0">
                <a:solidFill>
                  <a:srgbClr val="C00000"/>
                </a:solidFill>
              </a:rPr>
              <a:t>1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075" name="Line 4"/>
          <p:cNvSpPr>
            <a:spLocks noChangeShapeType="1"/>
          </p:cNvSpPr>
          <p:nvPr/>
        </p:nvSpPr>
        <p:spPr bwMode="auto">
          <a:xfrm>
            <a:off x="1219200" y="1752600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1219200" y="5029200"/>
            <a:ext cx="647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Freeform 6"/>
          <p:cNvSpPr>
            <a:spLocks/>
          </p:cNvSpPr>
          <p:nvPr/>
        </p:nvSpPr>
        <p:spPr bwMode="auto">
          <a:xfrm>
            <a:off x="1228725" y="1822450"/>
            <a:ext cx="6289675" cy="2538413"/>
          </a:xfrm>
          <a:custGeom>
            <a:avLst/>
            <a:gdLst>
              <a:gd name="T0" fmla="*/ 0 w 3962"/>
              <a:gd name="T1" fmla="*/ 2147483647 h 1599"/>
              <a:gd name="T2" fmla="*/ 2147483647 w 3962"/>
              <a:gd name="T3" fmla="*/ 2147483647 h 1599"/>
              <a:gd name="T4" fmla="*/ 2147483647 w 3962"/>
              <a:gd name="T5" fmla="*/ 2147483647 h 1599"/>
              <a:gd name="T6" fmla="*/ 2147483647 w 3962"/>
              <a:gd name="T7" fmla="*/ 2147483647 h 1599"/>
              <a:gd name="T8" fmla="*/ 2147483647 w 3962"/>
              <a:gd name="T9" fmla="*/ 2147483647 h 1599"/>
              <a:gd name="T10" fmla="*/ 2147483647 w 3962"/>
              <a:gd name="T11" fmla="*/ 2147483647 h 1599"/>
              <a:gd name="T12" fmla="*/ 2147483647 w 3962"/>
              <a:gd name="T13" fmla="*/ 2147483647 h 1599"/>
              <a:gd name="T14" fmla="*/ 2147483647 w 3962"/>
              <a:gd name="T15" fmla="*/ 2147483647 h 1599"/>
              <a:gd name="T16" fmla="*/ 2147483647 w 3962"/>
              <a:gd name="T17" fmla="*/ 2147483647 h 1599"/>
              <a:gd name="T18" fmla="*/ 2147483647 w 3962"/>
              <a:gd name="T19" fmla="*/ 2147483647 h 1599"/>
              <a:gd name="T20" fmla="*/ 2147483647 w 3962"/>
              <a:gd name="T21" fmla="*/ 2147483647 h 1599"/>
              <a:gd name="T22" fmla="*/ 2147483647 w 3962"/>
              <a:gd name="T23" fmla="*/ 2147483647 h 1599"/>
              <a:gd name="T24" fmla="*/ 2147483647 w 3962"/>
              <a:gd name="T25" fmla="*/ 2147483647 h 1599"/>
              <a:gd name="T26" fmla="*/ 2147483647 w 3962"/>
              <a:gd name="T27" fmla="*/ 2147483647 h 1599"/>
              <a:gd name="T28" fmla="*/ 2147483647 w 3962"/>
              <a:gd name="T29" fmla="*/ 2147483647 h 1599"/>
              <a:gd name="T30" fmla="*/ 2147483647 w 3962"/>
              <a:gd name="T31" fmla="*/ 2147483647 h 1599"/>
              <a:gd name="T32" fmla="*/ 2147483647 w 3962"/>
              <a:gd name="T33" fmla="*/ 2147483647 h 1599"/>
              <a:gd name="T34" fmla="*/ 2147483647 w 3962"/>
              <a:gd name="T35" fmla="*/ 2147483647 h 1599"/>
              <a:gd name="T36" fmla="*/ 2147483647 w 3962"/>
              <a:gd name="T37" fmla="*/ 2147483647 h 1599"/>
              <a:gd name="T38" fmla="*/ 2147483647 w 3962"/>
              <a:gd name="T39" fmla="*/ 2147483647 h 1599"/>
              <a:gd name="T40" fmla="*/ 2147483647 w 3962"/>
              <a:gd name="T41" fmla="*/ 2147483647 h 1599"/>
              <a:gd name="T42" fmla="*/ 2147483647 w 3962"/>
              <a:gd name="T43" fmla="*/ 2147483647 h 1599"/>
              <a:gd name="T44" fmla="*/ 2147483647 w 3962"/>
              <a:gd name="T45" fmla="*/ 2147483647 h 1599"/>
              <a:gd name="T46" fmla="*/ 2147483647 w 3962"/>
              <a:gd name="T47" fmla="*/ 2147483647 h 1599"/>
              <a:gd name="T48" fmla="*/ 2147483647 w 3962"/>
              <a:gd name="T49" fmla="*/ 2147483647 h 1599"/>
              <a:gd name="T50" fmla="*/ 2147483647 w 3962"/>
              <a:gd name="T51" fmla="*/ 2147483647 h 1599"/>
              <a:gd name="T52" fmla="*/ 2147483647 w 3962"/>
              <a:gd name="T53" fmla="*/ 2147483647 h 1599"/>
              <a:gd name="T54" fmla="*/ 2147483647 w 3962"/>
              <a:gd name="T55" fmla="*/ 2147483647 h 1599"/>
              <a:gd name="T56" fmla="*/ 2147483647 w 3962"/>
              <a:gd name="T57" fmla="*/ 2147483647 h 1599"/>
              <a:gd name="T58" fmla="*/ 2147483647 w 3962"/>
              <a:gd name="T59" fmla="*/ 2147483647 h 1599"/>
              <a:gd name="T60" fmla="*/ 2147483647 w 3962"/>
              <a:gd name="T61" fmla="*/ 2147483647 h 1599"/>
              <a:gd name="T62" fmla="*/ 2147483647 w 3962"/>
              <a:gd name="T63" fmla="*/ 2147483647 h 1599"/>
              <a:gd name="T64" fmla="*/ 2147483647 w 3962"/>
              <a:gd name="T65" fmla="*/ 2147483647 h 1599"/>
              <a:gd name="T66" fmla="*/ 2147483647 w 3962"/>
              <a:gd name="T67" fmla="*/ 2147483647 h 1599"/>
              <a:gd name="T68" fmla="*/ 2147483647 w 3962"/>
              <a:gd name="T69" fmla="*/ 2147483647 h 1599"/>
              <a:gd name="T70" fmla="*/ 2147483647 w 3962"/>
              <a:gd name="T71" fmla="*/ 2147483647 h 1599"/>
              <a:gd name="T72" fmla="*/ 2147483647 w 3962"/>
              <a:gd name="T73" fmla="*/ 2147483647 h 1599"/>
              <a:gd name="T74" fmla="*/ 2147483647 w 3962"/>
              <a:gd name="T75" fmla="*/ 2147483647 h 159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3962"/>
              <a:gd name="T115" fmla="*/ 0 h 1599"/>
              <a:gd name="T116" fmla="*/ 3962 w 3962"/>
              <a:gd name="T117" fmla="*/ 1599 h 1599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3962" h="1599">
                <a:moveTo>
                  <a:pt x="0" y="1472"/>
                </a:moveTo>
                <a:cubicBezTo>
                  <a:pt x="42" y="1467"/>
                  <a:pt x="85" y="1468"/>
                  <a:pt x="126" y="1457"/>
                </a:cubicBezTo>
                <a:cubicBezTo>
                  <a:pt x="204" y="1436"/>
                  <a:pt x="152" y="1425"/>
                  <a:pt x="189" y="1378"/>
                </a:cubicBezTo>
                <a:cubicBezTo>
                  <a:pt x="217" y="1343"/>
                  <a:pt x="259" y="1320"/>
                  <a:pt x="284" y="1283"/>
                </a:cubicBezTo>
                <a:cubicBezTo>
                  <a:pt x="357" y="1172"/>
                  <a:pt x="315" y="1209"/>
                  <a:pt x="394" y="1157"/>
                </a:cubicBezTo>
                <a:cubicBezTo>
                  <a:pt x="430" y="1049"/>
                  <a:pt x="380" y="1165"/>
                  <a:pt x="457" y="1078"/>
                </a:cubicBezTo>
                <a:cubicBezTo>
                  <a:pt x="589" y="928"/>
                  <a:pt x="461" y="1024"/>
                  <a:pt x="568" y="951"/>
                </a:cubicBezTo>
                <a:cubicBezTo>
                  <a:pt x="615" y="881"/>
                  <a:pt x="673" y="859"/>
                  <a:pt x="742" y="825"/>
                </a:cubicBezTo>
                <a:cubicBezTo>
                  <a:pt x="759" y="817"/>
                  <a:pt x="771" y="800"/>
                  <a:pt x="789" y="794"/>
                </a:cubicBezTo>
                <a:cubicBezTo>
                  <a:pt x="840" y="778"/>
                  <a:pt x="947" y="762"/>
                  <a:pt x="947" y="762"/>
                </a:cubicBezTo>
                <a:cubicBezTo>
                  <a:pt x="963" y="746"/>
                  <a:pt x="983" y="734"/>
                  <a:pt x="994" y="715"/>
                </a:cubicBezTo>
                <a:cubicBezTo>
                  <a:pt x="1030" y="650"/>
                  <a:pt x="1033" y="587"/>
                  <a:pt x="1073" y="525"/>
                </a:cubicBezTo>
                <a:cubicBezTo>
                  <a:pt x="1102" y="409"/>
                  <a:pt x="1099" y="295"/>
                  <a:pt x="1168" y="194"/>
                </a:cubicBezTo>
                <a:cubicBezTo>
                  <a:pt x="1173" y="178"/>
                  <a:pt x="1172" y="158"/>
                  <a:pt x="1184" y="146"/>
                </a:cubicBezTo>
                <a:cubicBezTo>
                  <a:pt x="1190" y="140"/>
                  <a:pt x="1286" y="117"/>
                  <a:pt x="1294" y="115"/>
                </a:cubicBezTo>
                <a:cubicBezTo>
                  <a:pt x="1387" y="53"/>
                  <a:pt x="1460" y="62"/>
                  <a:pt x="1578" y="52"/>
                </a:cubicBezTo>
                <a:cubicBezTo>
                  <a:pt x="1733" y="0"/>
                  <a:pt x="1640" y="17"/>
                  <a:pt x="1863" y="36"/>
                </a:cubicBezTo>
                <a:cubicBezTo>
                  <a:pt x="1879" y="41"/>
                  <a:pt x="1894" y="49"/>
                  <a:pt x="1910" y="52"/>
                </a:cubicBezTo>
                <a:cubicBezTo>
                  <a:pt x="1957" y="60"/>
                  <a:pt x="2007" y="52"/>
                  <a:pt x="2052" y="67"/>
                </a:cubicBezTo>
                <a:cubicBezTo>
                  <a:pt x="2073" y="74"/>
                  <a:pt x="2083" y="99"/>
                  <a:pt x="2099" y="115"/>
                </a:cubicBezTo>
                <a:cubicBezTo>
                  <a:pt x="2130" y="207"/>
                  <a:pt x="2091" y="122"/>
                  <a:pt x="2163" y="194"/>
                </a:cubicBezTo>
                <a:cubicBezTo>
                  <a:pt x="2269" y="300"/>
                  <a:pt x="2112" y="187"/>
                  <a:pt x="2242" y="273"/>
                </a:cubicBezTo>
                <a:cubicBezTo>
                  <a:pt x="2273" y="368"/>
                  <a:pt x="2304" y="463"/>
                  <a:pt x="2336" y="557"/>
                </a:cubicBezTo>
                <a:cubicBezTo>
                  <a:pt x="2362" y="636"/>
                  <a:pt x="2361" y="686"/>
                  <a:pt x="2447" y="715"/>
                </a:cubicBezTo>
                <a:cubicBezTo>
                  <a:pt x="2475" y="798"/>
                  <a:pt x="2449" y="753"/>
                  <a:pt x="2557" y="825"/>
                </a:cubicBezTo>
                <a:cubicBezTo>
                  <a:pt x="2573" y="836"/>
                  <a:pt x="2605" y="857"/>
                  <a:pt x="2605" y="857"/>
                </a:cubicBezTo>
                <a:cubicBezTo>
                  <a:pt x="2615" y="873"/>
                  <a:pt x="2620" y="894"/>
                  <a:pt x="2636" y="904"/>
                </a:cubicBezTo>
                <a:cubicBezTo>
                  <a:pt x="2695" y="941"/>
                  <a:pt x="2884" y="972"/>
                  <a:pt x="2952" y="983"/>
                </a:cubicBezTo>
                <a:cubicBezTo>
                  <a:pt x="2984" y="994"/>
                  <a:pt x="3015" y="1005"/>
                  <a:pt x="3047" y="1015"/>
                </a:cubicBezTo>
                <a:cubicBezTo>
                  <a:pt x="3063" y="1020"/>
                  <a:pt x="3094" y="1030"/>
                  <a:pt x="3094" y="1030"/>
                </a:cubicBezTo>
                <a:cubicBezTo>
                  <a:pt x="3126" y="1077"/>
                  <a:pt x="3152" y="1130"/>
                  <a:pt x="3220" y="1141"/>
                </a:cubicBezTo>
                <a:cubicBezTo>
                  <a:pt x="3283" y="1151"/>
                  <a:pt x="3410" y="1172"/>
                  <a:pt x="3410" y="1172"/>
                </a:cubicBezTo>
                <a:cubicBezTo>
                  <a:pt x="3493" y="1200"/>
                  <a:pt x="3448" y="1174"/>
                  <a:pt x="3520" y="1283"/>
                </a:cubicBezTo>
                <a:cubicBezTo>
                  <a:pt x="3531" y="1299"/>
                  <a:pt x="3553" y="1303"/>
                  <a:pt x="3568" y="1315"/>
                </a:cubicBezTo>
                <a:cubicBezTo>
                  <a:pt x="3585" y="1329"/>
                  <a:pt x="3601" y="1345"/>
                  <a:pt x="3615" y="1362"/>
                </a:cubicBezTo>
                <a:cubicBezTo>
                  <a:pt x="3627" y="1377"/>
                  <a:pt x="3631" y="1399"/>
                  <a:pt x="3647" y="1409"/>
                </a:cubicBezTo>
                <a:cubicBezTo>
                  <a:pt x="3679" y="1430"/>
                  <a:pt x="3721" y="1429"/>
                  <a:pt x="3757" y="1441"/>
                </a:cubicBezTo>
                <a:cubicBezTo>
                  <a:pt x="3825" y="1541"/>
                  <a:pt x="3897" y="1531"/>
                  <a:pt x="3962" y="159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Line 7"/>
          <p:cNvSpPr>
            <a:spLocks noChangeShapeType="1"/>
          </p:cNvSpPr>
          <p:nvPr/>
        </p:nvSpPr>
        <p:spPr bwMode="auto">
          <a:xfrm flipH="1">
            <a:off x="1219200" y="53340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Line 8"/>
          <p:cNvSpPr>
            <a:spLocks noChangeShapeType="1"/>
          </p:cNvSpPr>
          <p:nvPr/>
        </p:nvSpPr>
        <p:spPr bwMode="auto">
          <a:xfrm>
            <a:off x="4267200" y="53340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Line 9"/>
          <p:cNvSpPr>
            <a:spLocks noChangeShapeType="1"/>
          </p:cNvSpPr>
          <p:nvPr/>
        </p:nvSpPr>
        <p:spPr bwMode="auto">
          <a:xfrm flipV="1">
            <a:off x="7086600" y="4114800"/>
            <a:ext cx="0" cy="914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Line 11"/>
          <p:cNvSpPr>
            <a:spLocks noChangeShapeType="1"/>
          </p:cNvSpPr>
          <p:nvPr/>
        </p:nvSpPr>
        <p:spPr bwMode="auto">
          <a:xfrm>
            <a:off x="3124200" y="5638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Line 12"/>
          <p:cNvSpPr>
            <a:spLocks noChangeShapeType="1"/>
          </p:cNvSpPr>
          <p:nvPr/>
        </p:nvSpPr>
        <p:spPr bwMode="auto">
          <a:xfrm flipV="1">
            <a:off x="4953000" y="2819400"/>
            <a:ext cx="0" cy="23622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Line 13"/>
          <p:cNvSpPr>
            <a:spLocks noChangeShapeType="1"/>
          </p:cNvSpPr>
          <p:nvPr/>
        </p:nvSpPr>
        <p:spPr bwMode="auto">
          <a:xfrm flipV="1">
            <a:off x="4953000" y="2590800"/>
            <a:ext cx="0" cy="304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Line 15"/>
          <p:cNvSpPr>
            <a:spLocks noChangeShapeType="1"/>
          </p:cNvSpPr>
          <p:nvPr/>
        </p:nvSpPr>
        <p:spPr bwMode="auto">
          <a:xfrm>
            <a:off x="1219200" y="5638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Line 16"/>
          <p:cNvSpPr>
            <a:spLocks noChangeShapeType="1"/>
          </p:cNvSpPr>
          <p:nvPr/>
        </p:nvSpPr>
        <p:spPr bwMode="auto">
          <a:xfrm flipH="1">
            <a:off x="3886200" y="5943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Line 17"/>
          <p:cNvSpPr>
            <a:spLocks noChangeShapeType="1"/>
          </p:cNvSpPr>
          <p:nvPr/>
        </p:nvSpPr>
        <p:spPr bwMode="auto">
          <a:xfrm flipH="1">
            <a:off x="2743200" y="59436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Line 20"/>
          <p:cNvSpPr>
            <a:spLocks noChangeShapeType="1"/>
          </p:cNvSpPr>
          <p:nvPr/>
        </p:nvSpPr>
        <p:spPr bwMode="auto">
          <a:xfrm flipV="1">
            <a:off x="2667000" y="4876800"/>
            <a:ext cx="0" cy="304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Line 21"/>
          <p:cNvSpPr>
            <a:spLocks noChangeShapeType="1"/>
          </p:cNvSpPr>
          <p:nvPr/>
        </p:nvSpPr>
        <p:spPr bwMode="auto">
          <a:xfrm flipV="1">
            <a:off x="2590800" y="2895600"/>
            <a:ext cx="0" cy="304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9" name="Text Box 27"/>
          <p:cNvSpPr txBox="1">
            <a:spLocks noChangeArrowheads="1"/>
          </p:cNvSpPr>
          <p:nvPr/>
        </p:nvSpPr>
        <p:spPr bwMode="auto">
          <a:xfrm>
            <a:off x="822325" y="1233488"/>
            <a:ext cx="592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g</a:t>
            </a:r>
            <a:r>
              <a:rPr lang="en-US" sz="2000"/>
              <a:t>(</a:t>
            </a:r>
            <a:r>
              <a:rPr lang="en-US" sz="2000" i="1"/>
              <a:t>x</a:t>
            </a:r>
            <a:r>
              <a:rPr lang="en-US" sz="2000"/>
              <a:t>)</a:t>
            </a:r>
            <a:endParaRPr lang="en-US"/>
          </a:p>
        </p:txBody>
      </p:sp>
      <p:sp>
        <p:nvSpPr>
          <p:cNvPr id="3090" name="Text Box 28"/>
          <p:cNvSpPr txBox="1">
            <a:spLocks noChangeArrowheads="1"/>
          </p:cNvSpPr>
          <p:nvPr/>
        </p:nvSpPr>
        <p:spPr bwMode="auto">
          <a:xfrm>
            <a:off x="7908925" y="4814888"/>
            <a:ext cx="296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x</a:t>
            </a:r>
            <a:endParaRPr lang="en-US"/>
          </a:p>
        </p:txBody>
      </p:sp>
      <p:sp>
        <p:nvSpPr>
          <p:cNvPr id="3091" name="Text Box 30"/>
          <p:cNvSpPr txBox="1">
            <a:spLocks noChangeArrowheads="1"/>
          </p:cNvSpPr>
          <p:nvPr/>
        </p:nvSpPr>
        <p:spPr bwMode="auto">
          <a:xfrm>
            <a:off x="593725" y="4814888"/>
            <a:ext cx="6873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a </a:t>
            </a:r>
            <a:r>
              <a:rPr lang="en-US" sz="2000"/>
              <a:t>= </a:t>
            </a:r>
            <a:r>
              <a:rPr lang="en-US" sz="1600"/>
              <a:t>0</a:t>
            </a:r>
            <a:endParaRPr lang="en-US"/>
          </a:p>
        </p:txBody>
      </p:sp>
      <p:sp>
        <p:nvSpPr>
          <p:cNvPr id="3092" name="Text Box 31"/>
          <p:cNvSpPr txBox="1">
            <a:spLocks noChangeArrowheads="1"/>
          </p:cNvSpPr>
          <p:nvPr/>
        </p:nvSpPr>
        <p:spPr bwMode="auto">
          <a:xfrm>
            <a:off x="2422525" y="4357688"/>
            <a:ext cx="11890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a</a:t>
            </a:r>
            <a:r>
              <a:rPr lang="en-US" sz="2000" baseline="-25000"/>
              <a:t>2</a:t>
            </a:r>
            <a:r>
              <a:rPr lang="en-US" sz="2000"/>
              <a:t> = </a:t>
            </a:r>
            <a:r>
              <a:rPr lang="en-US" sz="1800"/>
              <a:t>14.16</a:t>
            </a:r>
            <a:endParaRPr lang="en-US"/>
          </a:p>
        </p:txBody>
      </p:sp>
      <p:sp>
        <p:nvSpPr>
          <p:cNvPr id="3093" name="Text Box 34"/>
          <p:cNvSpPr txBox="1">
            <a:spLocks noChangeArrowheads="1"/>
          </p:cNvSpPr>
          <p:nvPr/>
        </p:nvSpPr>
        <p:spPr bwMode="auto">
          <a:xfrm>
            <a:off x="4784725" y="4433888"/>
            <a:ext cx="393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b</a:t>
            </a:r>
            <a:r>
              <a:rPr lang="en-US" sz="2000" baseline="-25000"/>
              <a:t>1</a:t>
            </a:r>
            <a:endParaRPr lang="en-US"/>
          </a:p>
        </p:txBody>
      </p:sp>
      <p:sp>
        <p:nvSpPr>
          <p:cNvPr id="3094" name="Text Box 35"/>
          <p:cNvSpPr txBox="1">
            <a:spLocks noChangeArrowheads="1"/>
          </p:cNvSpPr>
          <p:nvPr/>
        </p:nvSpPr>
        <p:spPr bwMode="auto">
          <a:xfrm>
            <a:off x="7146925" y="4586288"/>
            <a:ext cx="790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b </a:t>
            </a:r>
            <a:r>
              <a:rPr lang="en-US" sz="2000"/>
              <a:t>= </a:t>
            </a:r>
            <a:r>
              <a:rPr lang="en-US" sz="1600"/>
              <a:t>60</a:t>
            </a:r>
            <a:endParaRPr lang="en-US"/>
          </a:p>
        </p:txBody>
      </p:sp>
      <p:sp>
        <p:nvSpPr>
          <p:cNvPr id="3095" name="Line 36"/>
          <p:cNvSpPr>
            <a:spLocks noChangeShapeType="1"/>
          </p:cNvSpPr>
          <p:nvPr/>
        </p:nvSpPr>
        <p:spPr bwMode="auto">
          <a:xfrm flipV="1">
            <a:off x="3581400" y="1752600"/>
            <a:ext cx="0" cy="381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6" name="Text Box 37"/>
          <p:cNvSpPr txBox="1">
            <a:spLocks noChangeArrowheads="1"/>
          </p:cNvSpPr>
          <p:nvPr/>
        </p:nvSpPr>
        <p:spPr bwMode="auto">
          <a:xfrm>
            <a:off x="3124200" y="1447800"/>
            <a:ext cx="841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/>
              <a:t>g</a:t>
            </a:r>
            <a:r>
              <a:rPr lang="en-US" sz="2000"/>
              <a:t>(</a:t>
            </a:r>
            <a:r>
              <a:rPr lang="en-US" sz="2000" i="1"/>
              <a:t>b</a:t>
            </a:r>
            <a:r>
              <a:rPr lang="en-US" sz="2000" baseline="-25000"/>
              <a:t>2</a:t>
            </a:r>
            <a:r>
              <a:rPr lang="en-US" sz="2000"/>
              <a:t>)</a:t>
            </a:r>
          </a:p>
        </p:txBody>
      </p:sp>
      <p:sp>
        <p:nvSpPr>
          <p:cNvPr id="3097" name="Text Box 38"/>
          <p:cNvSpPr txBox="1">
            <a:spLocks noChangeArrowheads="1"/>
          </p:cNvSpPr>
          <p:nvPr/>
        </p:nvSpPr>
        <p:spPr bwMode="auto">
          <a:xfrm>
            <a:off x="1600200" y="2667000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/>
              <a:t>g</a:t>
            </a:r>
            <a:r>
              <a:rPr lang="en-US" sz="2000"/>
              <a:t>(</a:t>
            </a:r>
            <a:r>
              <a:rPr lang="en-US" sz="1600"/>
              <a:t>14.16</a:t>
            </a:r>
            <a:r>
              <a:rPr lang="en-US" sz="2000"/>
              <a:t>)</a:t>
            </a:r>
            <a:endParaRPr lang="en-US"/>
          </a:p>
        </p:txBody>
      </p:sp>
      <p:sp>
        <p:nvSpPr>
          <p:cNvPr id="3098" name="Text Box 41"/>
          <p:cNvSpPr txBox="1">
            <a:spLocks noChangeArrowheads="1"/>
          </p:cNvSpPr>
          <p:nvPr/>
        </p:nvSpPr>
        <p:spPr bwMode="auto">
          <a:xfrm>
            <a:off x="5013325" y="2452688"/>
            <a:ext cx="936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g</a:t>
            </a:r>
            <a:r>
              <a:rPr lang="en-US" sz="2000"/>
              <a:t>(</a:t>
            </a:r>
            <a:r>
              <a:rPr lang="en-US" sz="1600"/>
              <a:t>37.08</a:t>
            </a:r>
            <a:r>
              <a:rPr lang="en-US" sz="2000"/>
              <a:t>)</a:t>
            </a:r>
          </a:p>
        </p:txBody>
      </p:sp>
      <p:sp>
        <p:nvSpPr>
          <p:cNvPr id="3099" name="Text Box 42"/>
          <p:cNvSpPr txBox="1">
            <a:spLocks noChangeArrowheads="1"/>
          </p:cNvSpPr>
          <p:nvPr/>
        </p:nvSpPr>
        <p:spPr bwMode="auto">
          <a:xfrm>
            <a:off x="3276600" y="4419600"/>
            <a:ext cx="398463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0" baseline="-25000"/>
          </a:p>
          <a:p>
            <a:r>
              <a:rPr lang="en-US" sz="2000" i="1"/>
              <a:t>b</a:t>
            </a:r>
            <a:r>
              <a:rPr lang="en-US" sz="2000" baseline="-25000"/>
              <a:t>2</a:t>
            </a:r>
          </a:p>
        </p:txBody>
      </p:sp>
      <p:sp>
        <p:nvSpPr>
          <p:cNvPr id="3100" name="Line 43"/>
          <p:cNvSpPr>
            <a:spLocks noChangeShapeType="1"/>
          </p:cNvSpPr>
          <p:nvPr/>
        </p:nvSpPr>
        <p:spPr bwMode="auto">
          <a:xfrm flipH="1">
            <a:off x="4953000" y="4953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1" name="Line 44"/>
          <p:cNvSpPr>
            <a:spLocks noChangeShapeType="1"/>
          </p:cNvSpPr>
          <p:nvPr/>
        </p:nvSpPr>
        <p:spPr bwMode="auto">
          <a:xfrm>
            <a:off x="6248400" y="4953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2" name="Text Box 45"/>
          <p:cNvSpPr txBox="1">
            <a:spLocks noChangeArrowheads="1"/>
          </p:cNvSpPr>
          <p:nvPr/>
        </p:nvSpPr>
        <p:spPr bwMode="auto">
          <a:xfrm>
            <a:off x="5775325" y="4572000"/>
            <a:ext cx="584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Iter 1</a:t>
            </a:r>
          </a:p>
          <a:p>
            <a:r>
              <a:rPr lang="en-US" sz="1400"/>
              <a:t>22.92</a:t>
            </a:r>
            <a:endParaRPr lang="en-US"/>
          </a:p>
        </p:txBody>
      </p:sp>
      <p:sp>
        <p:nvSpPr>
          <p:cNvPr id="3103" name="Text Box 55"/>
          <p:cNvSpPr txBox="1">
            <a:spLocks noChangeArrowheads="1"/>
          </p:cNvSpPr>
          <p:nvPr/>
        </p:nvSpPr>
        <p:spPr bwMode="auto">
          <a:xfrm>
            <a:off x="3870325" y="5192713"/>
            <a:ext cx="361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60</a:t>
            </a:r>
            <a:endParaRPr lang="en-US"/>
          </a:p>
        </p:txBody>
      </p:sp>
      <p:sp>
        <p:nvSpPr>
          <p:cNvPr id="3104" name="Text Box 56"/>
          <p:cNvSpPr txBox="1">
            <a:spLocks noChangeArrowheads="1"/>
          </p:cNvSpPr>
          <p:nvPr/>
        </p:nvSpPr>
        <p:spPr bwMode="auto">
          <a:xfrm>
            <a:off x="2574925" y="5497513"/>
            <a:ext cx="58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37.08</a:t>
            </a:r>
            <a:endParaRPr lang="en-US"/>
          </a:p>
        </p:txBody>
      </p:sp>
      <p:sp>
        <p:nvSpPr>
          <p:cNvPr id="3105" name="Text Box 57"/>
          <p:cNvSpPr txBox="1">
            <a:spLocks noChangeArrowheads="1"/>
          </p:cNvSpPr>
          <p:nvPr/>
        </p:nvSpPr>
        <p:spPr bwMode="auto">
          <a:xfrm>
            <a:off x="3581400" y="57912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23</a:t>
            </a:r>
            <a:endParaRPr lang="en-US"/>
          </a:p>
        </p:txBody>
      </p:sp>
      <p:sp>
        <p:nvSpPr>
          <p:cNvPr id="3106" name="Text Box 61"/>
          <p:cNvSpPr txBox="1">
            <a:spLocks noChangeArrowheads="1"/>
          </p:cNvSpPr>
          <p:nvPr/>
        </p:nvSpPr>
        <p:spPr bwMode="auto">
          <a:xfrm>
            <a:off x="2362200" y="6172200"/>
            <a:ext cx="2209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Intervals of uncertainty</a:t>
            </a:r>
            <a:endParaRPr lang="en-US"/>
          </a:p>
        </p:txBody>
      </p:sp>
      <p:sp>
        <p:nvSpPr>
          <p:cNvPr id="3107" name="Text Box 62"/>
          <p:cNvSpPr txBox="1">
            <a:spLocks noChangeArrowheads="1"/>
          </p:cNvSpPr>
          <p:nvPr/>
        </p:nvSpPr>
        <p:spPr bwMode="auto">
          <a:xfrm>
            <a:off x="6842125" y="1890713"/>
            <a:ext cx="10318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u="sng"/>
              <a:t>Legend</a:t>
            </a:r>
            <a:endParaRPr lang="en-US"/>
          </a:p>
          <a:p>
            <a:endParaRPr lang="en-US"/>
          </a:p>
          <a:p>
            <a:r>
              <a:rPr lang="en-US" sz="1600"/>
              <a:t>Ruled out </a:t>
            </a:r>
          </a:p>
          <a:p>
            <a:r>
              <a:rPr lang="en-US" sz="1600"/>
              <a:t>interval</a:t>
            </a:r>
            <a:endParaRPr lang="en-US"/>
          </a:p>
        </p:txBody>
      </p:sp>
      <p:sp>
        <p:nvSpPr>
          <p:cNvPr id="3108" name="Line 63"/>
          <p:cNvSpPr>
            <a:spLocks noChangeShapeType="1"/>
          </p:cNvSpPr>
          <p:nvPr/>
        </p:nvSpPr>
        <p:spPr bwMode="auto">
          <a:xfrm flipV="1">
            <a:off x="7010400" y="2438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8" name="Straight Connector 37"/>
          <p:cNvCxnSpPr/>
          <p:nvPr/>
        </p:nvCxnSpPr>
        <p:spPr bwMode="auto">
          <a:xfrm flipV="1">
            <a:off x="6934200" y="4495800"/>
            <a:ext cx="76200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flipV="1">
            <a:off x="4953000" y="3352800"/>
            <a:ext cx="76200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>
            <a:endCxn id="3077" idx="28"/>
          </p:cNvCxnSpPr>
          <p:nvPr/>
        </p:nvCxnSpPr>
        <p:spPr bwMode="auto">
          <a:xfrm flipV="1">
            <a:off x="4953000" y="3433763"/>
            <a:ext cx="1112838" cy="7572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>
            <a:stCxn id="3093" idx="0"/>
          </p:cNvCxnSpPr>
          <p:nvPr/>
        </p:nvCxnSpPr>
        <p:spPr bwMode="auto">
          <a:xfrm rot="5400000" flipH="1" flipV="1">
            <a:off x="5176044" y="3391694"/>
            <a:ext cx="847725" cy="12366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 flipV="1">
            <a:off x="4953000" y="3657600"/>
            <a:ext cx="1524000" cy="1066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 flipV="1">
            <a:off x="4953000" y="3733800"/>
            <a:ext cx="1828800" cy="1219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>
            <a:endCxn id="3077" idx="33"/>
          </p:cNvCxnSpPr>
          <p:nvPr/>
        </p:nvCxnSpPr>
        <p:spPr bwMode="auto">
          <a:xfrm flipV="1">
            <a:off x="5257800" y="3910013"/>
            <a:ext cx="1635125" cy="11191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 flipV="1">
            <a:off x="5638800" y="4062413"/>
            <a:ext cx="1406525" cy="9667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 flipV="1">
            <a:off x="6172200" y="4191000"/>
            <a:ext cx="1143000" cy="838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 flipV="1">
            <a:off x="6553200" y="4343400"/>
            <a:ext cx="914400" cy="685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>
            <a:endCxn id="3077" idx="26"/>
          </p:cNvCxnSpPr>
          <p:nvPr/>
        </p:nvCxnSpPr>
        <p:spPr bwMode="auto">
          <a:xfrm flipV="1">
            <a:off x="4953000" y="3257550"/>
            <a:ext cx="460375" cy="3238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/>
          <p:cNvCxnSpPr/>
          <p:nvPr/>
        </p:nvCxnSpPr>
        <p:spPr bwMode="auto">
          <a:xfrm flipV="1">
            <a:off x="4953000" y="3048000"/>
            <a:ext cx="22860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 bwMode="auto">
          <a:xfrm flipV="1">
            <a:off x="7315200" y="4648200"/>
            <a:ext cx="533400" cy="381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r>
              <a:rPr lang="en-US" sz="2400" dirty="0" smtClean="0">
                <a:solidFill>
                  <a:srgbClr val="C00000"/>
                </a:solidFill>
              </a:rPr>
              <a:t>Figure 4.4(c) </a:t>
            </a:r>
            <a:r>
              <a:rPr lang="en-US" sz="2400" dirty="0" smtClean="0">
                <a:solidFill>
                  <a:srgbClr val="C00000"/>
                </a:solidFill>
              </a:rPr>
              <a:t> Iteration </a:t>
            </a:r>
            <a:r>
              <a:rPr lang="en-US" sz="2400" dirty="0" smtClean="0">
                <a:solidFill>
                  <a:srgbClr val="C00000"/>
                </a:solidFill>
              </a:rPr>
              <a:t>2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4099" name="Line 4"/>
          <p:cNvSpPr>
            <a:spLocks noChangeShapeType="1"/>
          </p:cNvSpPr>
          <p:nvPr/>
        </p:nvSpPr>
        <p:spPr bwMode="auto">
          <a:xfrm>
            <a:off x="1219200" y="1752600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1219200" y="5029200"/>
            <a:ext cx="647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Freeform 6"/>
          <p:cNvSpPr>
            <a:spLocks/>
          </p:cNvSpPr>
          <p:nvPr/>
        </p:nvSpPr>
        <p:spPr bwMode="auto">
          <a:xfrm>
            <a:off x="1228725" y="1822450"/>
            <a:ext cx="6289675" cy="2538413"/>
          </a:xfrm>
          <a:custGeom>
            <a:avLst/>
            <a:gdLst>
              <a:gd name="T0" fmla="*/ 0 w 3962"/>
              <a:gd name="T1" fmla="*/ 2147483647 h 1599"/>
              <a:gd name="T2" fmla="*/ 2147483647 w 3962"/>
              <a:gd name="T3" fmla="*/ 2147483647 h 1599"/>
              <a:gd name="T4" fmla="*/ 2147483647 w 3962"/>
              <a:gd name="T5" fmla="*/ 2147483647 h 1599"/>
              <a:gd name="T6" fmla="*/ 2147483647 w 3962"/>
              <a:gd name="T7" fmla="*/ 2147483647 h 1599"/>
              <a:gd name="T8" fmla="*/ 2147483647 w 3962"/>
              <a:gd name="T9" fmla="*/ 2147483647 h 1599"/>
              <a:gd name="T10" fmla="*/ 2147483647 w 3962"/>
              <a:gd name="T11" fmla="*/ 2147483647 h 1599"/>
              <a:gd name="T12" fmla="*/ 2147483647 w 3962"/>
              <a:gd name="T13" fmla="*/ 2147483647 h 1599"/>
              <a:gd name="T14" fmla="*/ 2147483647 w 3962"/>
              <a:gd name="T15" fmla="*/ 2147483647 h 1599"/>
              <a:gd name="T16" fmla="*/ 2147483647 w 3962"/>
              <a:gd name="T17" fmla="*/ 2147483647 h 1599"/>
              <a:gd name="T18" fmla="*/ 2147483647 w 3962"/>
              <a:gd name="T19" fmla="*/ 2147483647 h 1599"/>
              <a:gd name="T20" fmla="*/ 2147483647 w 3962"/>
              <a:gd name="T21" fmla="*/ 2147483647 h 1599"/>
              <a:gd name="T22" fmla="*/ 2147483647 w 3962"/>
              <a:gd name="T23" fmla="*/ 2147483647 h 1599"/>
              <a:gd name="T24" fmla="*/ 2147483647 w 3962"/>
              <a:gd name="T25" fmla="*/ 2147483647 h 1599"/>
              <a:gd name="T26" fmla="*/ 2147483647 w 3962"/>
              <a:gd name="T27" fmla="*/ 2147483647 h 1599"/>
              <a:gd name="T28" fmla="*/ 2147483647 w 3962"/>
              <a:gd name="T29" fmla="*/ 2147483647 h 1599"/>
              <a:gd name="T30" fmla="*/ 2147483647 w 3962"/>
              <a:gd name="T31" fmla="*/ 2147483647 h 1599"/>
              <a:gd name="T32" fmla="*/ 2147483647 w 3962"/>
              <a:gd name="T33" fmla="*/ 2147483647 h 1599"/>
              <a:gd name="T34" fmla="*/ 2147483647 w 3962"/>
              <a:gd name="T35" fmla="*/ 2147483647 h 1599"/>
              <a:gd name="T36" fmla="*/ 2147483647 w 3962"/>
              <a:gd name="T37" fmla="*/ 2147483647 h 1599"/>
              <a:gd name="T38" fmla="*/ 2147483647 w 3962"/>
              <a:gd name="T39" fmla="*/ 2147483647 h 1599"/>
              <a:gd name="T40" fmla="*/ 2147483647 w 3962"/>
              <a:gd name="T41" fmla="*/ 2147483647 h 1599"/>
              <a:gd name="T42" fmla="*/ 2147483647 w 3962"/>
              <a:gd name="T43" fmla="*/ 2147483647 h 1599"/>
              <a:gd name="T44" fmla="*/ 2147483647 w 3962"/>
              <a:gd name="T45" fmla="*/ 2147483647 h 1599"/>
              <a:gd name="T46" fmla="*/ 2147483647 w 3962"/>
              <a:gd name="T47" fmla="*/ 2147483647 h 1599"/>
              <a:gd name="T48" fmla="*/ 2147483647 w 3962"/>
              <a:gd name="T49" fmla="*/ 2147483647 h 1599"/>
              <a:gd name="T50" fmla="*/ 2147483647 w 3962"/>
              <a:gd name="T51" fmla="*/ 2147483647 h 1599"/>
              <a:gd name="T52" fmla="*/ 2147483647 w 3962"/>
              <a:gd name="T53" fmla="*/ 2147483647 h 1599"/>
              <a:gd name="T54" fmla="*/ 2147483647 w 3962"/>
              <a:gd name="T55" fmla="*/ 2147483647 h 1599"/>
              <a:gd name="T56" fmla="*/ 2147483647 w 3962"/>
              <a:gd name="T57" fmla="*/ 2147483647 h 1599"/>
              <a:gd name="T58" fmla="*/ 2147483647 w 3962"/>
              <a:gd name="T59" fmla="*/ 2147483647 h 1599"/>
              <a:gd name="T60" fmla="*/ 2147483647 w 3962"/>
              <a:gd name="T61" fmla="*/ 2147483647 h 1599"/>
              <a:gd name="T62" fmla="*/ 2147483647 w 3962"/>
              <a:gd name="T63" fmla="*/ 2147483647 h 1599"/>
              <a:gd name="T64" fmla="*/ 2147483647 w 3962"/>
              <a:gd name="T65" fmla="*/ 2147483647 h 1599"/>
              <a:gd name="T66" fmla="*/ 2147483647 w 3962"/>
              <a:gd name="T67" fmla="*/ 2147483647 h 1599"/>
              <a:gd name="T68" fmla="*/ 2147483647 w 3962"/>
              <a:gd name="T69" fmla="*/ 2147483647 h 1599"/>
              <a:gd name="T70" fmla="*/ 2147483647 w 3962"/>
              <a:gd name="T71" fmla="*/ 2147483647 h 1599"/>
              <a:gd name="T72" fmla="*/ 2147483647 w 3962"/>
              <a:gd name="T73" fmla="*/ 2147483647 h 1599"/>
              <a:gd name="T74" fmla="*/ 2147483647 w 3962"/>
              <a:gd name="T75" fmla="*/ 2147483647 h 159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3962"/>
              <a:gd name="T115" fmla="*/ 0 h 1599"/>
              <a:gd name="T116" fmla="*/ 3962 w 3962"/>
              <a:gd name="T117" fmla="*/ 1599 h 1599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3962" h="1599">
                <a:moveTo>
                  <a:pt x="0" y="1472"/>
                </a:moveTo>
                <a:cubicBezTo>
                  <a:pt x="42" y="1467"/>
                  <a:pt x="85" y="1468"/>
                  <a:pt x="126" y="1457"/>
                </a:cubicBezTo>
                <a:cubicBezTo>
                  <a:pt x="204" y="1436"/>
                  <a:pt x="152" y="1425"/>
                  <a:pt x="189" y="1378"/>
                </a:cubicBezTo>
                <a:cubicBezTo>
                  <a:pt x="217" y="1343"/>
                  <a:pt x="259" y="1320"/>
                  <a:pt x="284" y="1283"/>
                </a:cubicBezTo>
                <a:cubicBezTo>
                  <a:pt x="357" y="1172"/>
                  <a:pt x="315" y="1209"/>
                  <a:pt x="394" y="1157"/>
                </a:cubicBezTo>
                <a:cubicBezTo>
                  <a:pt x="430" y="1049"/>
                  <a:pt x="380" y="1165"/>
                  <a:pt x="457" y="1078"/>
                </a:cubicBezTo>
                <a:cubicBezTo>
                  <a:pt x="589" y="928"/>
                  <a:pt x="461" y="1024"/>
                  <a:pt x="568" y="951"/>
                </a:cubicBezTo>
                <a:cubicBezTo>
                  <a:pt x="615" y="881"/>
                  <a:pt x="673" y="859"/>
                  <a:pt x="742" y="825"/>
                </a:cubicBezTo>
                <a:cubicBezTo>
                  <a:pt x="759" y="817"/>
                  <a:pt x="771" y="800"/>
                  <a:pt x="789" y="794"/>
                </a:cubicBezTo>
                <a:cubicBezTo>
                  <a:pt x="840" y="778"/>
                  <a:pt x="947" y="762"/>
                  <a:pt x="947" y="762"/>
                </a:cubicBezTo>
                <a:cubicBezTo>
                  <a:pt x="963" y="746"/>
                  <a:pt x="983" y="734"/>
                  <a:pt x="994" y="715"/>
                </a:cubicBezTo>
                <a:cubicBezTo>
                  <a:pt x="1030" y="650"/>
                  <a:pt x="1033" y="587"/>
                  <a:pt x="1073" y="525"/>
                </a:cubicBezTo>
                <a:cubicBezTo>
                  <a:pt x="1102" y="409"/>
                  <a:pt x="1099" y="295"/>
                  <a:pt x="1168" y="194"/>
                </a:cubicBezTo>
                <a:cubicBezTo>
                  <a:pt x="1173" y="178"/>
                  <a:pt x="1172" y="158"/>
                  <a:pt x="1184" y="146"/>
                </a:cubicBezTo>
                <a:cubicBezTo>
                  <a:pt x="1190" y="140"/>
                  <a:pt x="1286" y="117"/>
                  <a:pt x="1294" y="115"/>
                </a:cubicBezTo>
                <a:cubicBezTo>
                  <a:pt x="1387" y="53"/>
                  <a:pt x="1460" y="62"/>
                  <a:pt x="1578" y="52"/>
                </a:cubicBezTo>
                <a:cubicBezTo>
                  <a:pt x="1733" y="0"/>
                  <a:pt x="1640" y="17"/>
                  <a:pt x="1863" y="36"/>
                </a:cubicBezTo>
                <a:cubicBezTo>
                  <a:pt x="1879" y="41"/>
                  <a:pt x="1894" y="49"/>
                  <a:pt x="1910" y="52"/>
                </a:cubicBezTo>
                <a:cubicBezTo>
                  <a:pt x="1957" y="60"/>
                  <a:pt x="2007" y="52"/>
                  <a:pt x="2052" y="67"/>
                </a:cubicBezTo>
                <a:cubicBezTo>
                  <a:pt x="2073" y="74"/>
                  <a:pt x="2083" y="99"/>
                  <a:pt x="2099" y="115"/>
                </a:cubicBezTo>
                <a:cubicBezTo>
                  <a:pt x="2130" y="207"/>
                  <a:pt x="2091" y="122"/>
                  <a:pt x="2163" y="194"/>
                </a:cubicBezTo>
                <a:cubicBezTo>
                  <a:pt x="2269" y="300"/>
                  <a:pt x="2112" y="187"/>
                  <a:pt x="2242" y="273"/>
                </a:cubicBezTo>
                <a:cubicBezTo>
                  <a:pt x="2273" y="368"/>
                  <a:pt x="2304" y="463"/>
                  <a:pt x="2336" y="557"/>
                </a:cubicBezTo>
                <a:cubicBezTo>
                  <a:pt x="2362" y="636"/>
                  <a:pt x="2361" y="686"/>
                  <a:pt x="2447" y="715"/>
                </a:cubicBezTo>
                <a:cubicBezTo>
                  <a:pt x="2475" y="798"/>
                  <a:pt x="2449" y="753"/>
                  <a:pt x="2557" y="825"/>
                </a:cubicBezTo>
                <a:cubicBezTo>
                  <a:pt x="2573" y="836"/>
                  <a:pt x="2605" y="857"/>
                  <a:pt x="2605" y="857"/>
                </a:cubicBezTo>
                <a:cubicBezTo>
                  <a:pt x="2615" y="873"/>
                  <a:pt x="2620" y="894"/>
                  <a:pt x="2636" y="904"/>
                </a:cubicBezTo>
                <a:cubicBezTo>
                  <a:pt x="2695" y="941"/>
                  <a:pt x="2884" y="972"/>
                  <a:pt x="2952" y="983"/>
                </a:cubicBezTo>
                <a:cubicBezTo>
                  <a:pt x="2984" y="994"/>
                  <a:pt x="3015" y="1005"/>
                  <a:pt x="3047" y="1015"/>
                </a:cubicBezTo>
                <a:cubicBezTo>
                  <a:pt x="3063" y="1020"/>
                  <a:pt x="3094" y="1030"/>
                  <a:pt x="3094" y="1030"/>
                </a:cubicBezTo>
                <a:cubicBezTo>
                  <a:pt x="3126" y="1077"/>
                  <a:pt x="3152" y="1130"/>
                  <a:pt x="3220" y="1141"/>
                </a:cubicBezTo>
                <a:cubicBezTo>
                  <a:pt x="3283" y="1151"/>
                  <a:pt x="3410" y="1172"/>
                  <a:pt x="3410" y="1172"/>
                </a:cubicBezTo>
                <a:cubicBezTo>
                  <a:pt x="3493" y="1200"/>
                  <a:pt x="3448" y="1174"/>
                  <a:pt x="3520" y="1283"/>
                </a:cubicBezTo>
                <a:cubicBezTo>
                  <a:pt x="3531" y="1299"/>
                  <a:pt x="3553" y="1303"/>
                  <a:pt x="3568" y="1315"/>
                </a:cubicBezTo>
                <a:cubicBezTo>
                  <a:pt x="3585" y="1329"/>
                  <a:pt x="3601" y="1345"/>
                  <a:pt x="3615" y="1362"/>
                </a:cubicBezTo>
                <a:cubicBezTo>
                  <a:pt x="3627" y="1377"/>
                  <a:pt x="3631" y="1399"/>
                  <a:pt x="3647" y="1409"/>
                </a:cubicBezTo>
                <a:cubicBezTo>
                  <a:pt x="3679" y="1430"/>
                  <a:pt x="3721" y="1429"/>
                  <a:pt x="3757" y="1441"/>
                </a:cubicBezTo>
                <a:cubicBezTo>
                  <a:pt x="3825" y="1541"/>
                  <a:pt x="3897" y="1531"/>
                  <a:pt x="3962" y="159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Line 7"/>
          <p:cNvSpPr>
            <a:spLocks noChangeShapeType="1"/>
          </p:cNvSpPr>
          <p:nvPr/>
        </p:nvSpPr>
        <p:spPr bwMode="auto">
          <a:xfrm flipH="1">
            <a:off x="1219200" y="53340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Line 8"/>
          <p:cNvSpPr>
            <a:spLocks noChangeShapeType="1"/>
          </p:cNvSpPr>
          <p:nvPr/>
        </p:nvSpPr>
        <p:spPr bwMode="auto">
          <a:xfrm>
            <a:off x="4267200" y="53340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Line 9"/>
          <p:cNvSpPr>
            <a:spLocks noChangeShapeType="1"/>
          </p:cNvSpPr>
          <p:nvPr/>
        </p:nvSpPr>
        <p:spPr bwMode="auto">
          <a:xfrm flipV="1">
            <a:off x="7086600" y="4114800"/>
            <a:ext cx="0" cy="914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Line 11"/>
          <p:cNvSpPr>
            <a:spLocks noChangeShapeType="1"/>
          </p:cNvSpPr>
          <p:nvPr/>
        </p:nvSpPr>
        <p:spPr bwMode="auto">
          <a:xfrm>
            <a:off x="3124200" y="5638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Line 12"/>
          <p:cNvSpPr>
            <a:spLocks noChangeShapeType="1"/>
          </p:cNvSpPr>
          <p:nvPr/>
        </p:nvSpPr>
        <p:spPr bwMode="auto">
          <a:xfrm flipV="1">
            <a:off x="4953000" y="2819400"/>
            <a:ext cx="0" cy="23622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Line 13"/>
          <p:cNvSpPr>
            <a:spLocks noChangeShapeType="1"/>
          </p:cNvSpPr>
          <p:nvPr/>
        </p:nvSpPr>
        <p:spPr bwMode="auto">
          <a:xfrm flipV="1">
            <a:off x="4953000" y="2590800"/>
            <a:ext cx="0" cy="304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8" name="Line 15"/>
          <p:cNvSpPr>
            <a:spLocks noChangeShapeType="1"/>
          </p:cNvSpPr>
          <p:nvPr/>
        </p:nvSpPr>
        <p:spPr bwMode="auto">
          <a:xfrm>
            <a:off x="1219200" y="5638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9" name="Line 16"/>
          <p:cNvSpPr>
            <a:spLocks noChangeShapeType="1"/>
          </p:cNvSpPr>
          <p:nvPr/>
        </p:nvSpPr>
        <p:spPr bwMode="auto">
          <a:xfrm flipH="1">
            <a:off x="3886200" y="5943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0" name="Line 17"/>
          <p:cNvSpPr>
            <a:spLocks noChangeShapeType="1"/>
          </p:cNvSpPr>
          <p:nvPr/>
        </p:nvSpPr>
        <p:spPr bwMode="auto">
          <a:xfrm flipH="1">
            <a:off x="2743200" y="59436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1" name="Line 20"/>
          <p:cNvSpPr>
            <a:spLocks noChangeShapeType="1"/>
          </p:cNvSpPr>
          <p:nvPr/>
        </p:nvSpPr>
        <p:spPr bwMode="auto">
          <a:xfrm flipV="1">
            <a:off x="2667000" y="4876800"/>
            <a:ext cx="0" cy="304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2" name="Line 21"/>
          <p:cNvSpPr>
            <a:spLocks noChangeShapeType="1"/>
          </p:cNvSpPr>
          <p:nvPr/>
        </p:nvSpPr>
        <p:spPr bwMode="auto">
          <a:xfrm flipH="1" flipV="1">
            <a:off x="2590800" y="2895600"/>
            <a:ext cx="76200" cy="21336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3" name="Text Box 27"/>
          <p:cNvSpPr txBox="1">
            <a:spLocks noChangeArrowheads="1"/>
          </p:cNvSpPr>
          <p:nvPr/>
        </p:nvSpPr>
        <p:spPr bwMode="auto">
          <a:xfrm>
            <a:off x="822325" y="1233488"/>
            <a:ext cx="592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g</a:t>
            </a:r>
            <a:r>
              <a:rPr lang="en-US" sz="2000"/>
              <a:t>(</a:t>
            </a:r>
            <a:r>
              <a:rPr lang="en-US" sz="2000" i="1"/>
              <a:t>x</a:t>
            </a:r>
            <a:r>
              <a:rPr lang="en-US" sz="2000"/>
              <a:t>)</a:t>
            </a:r>
            <a:endParaRPr lang="en-US"/>
          </a:p>
        </p:txBody>
      </p:sp>
      <p:sp>
        <p:nvSpPr>
          <p:cNvPr id="4114" name="Text Box 28"/>
          <p:cNvSpPr txBox="1">
            <a:spLocks noChangeArrowheads="1"/>
          </p:cNvSpPr>
          <p:nvPr/>
        </p:nvSpPr>
        <p:spPr bwMode="auto">
          <a:xfrm>
            <a:off x="7908925" y="4814888"/>
            <a:ext cx="296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x</a:t>
            </a:r>
            <a:endParaRPr lang="en-US"/>
          </a:p>
        </p:txBody>
      </p:sp>
      <p:sp>
        <p:nvSpPr>
          <p:cNvPr id="4115" name="Text Box 30"/>
          <p:cNvSpPr txBox="1">
            <a:spLocks noChangeArrowheads="1"/>
          </p:cNvSpPr>
          <p:nvPr/>
        </p:nvSpPr>
        <p:spPr bwMode="auto">
          <a:xfrm>
            <a:off x="593725" y="4814888"/>
            <a:ext cx="6873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a </a:t>
            </a:r>
            <a:r>
              <a:rPr lang="en-US" sz="2000"/>
              <a:t>= </a:t>
            </a:r>
            <a:r>
              <a:rPr lang="en-US" sz="1600"/>
              <a:t>0</a:t>
            </a:r>
            <a:endParaRPr lang="en-US"/>
          </a:p>
        </p:txBody>
      </p:sp>
      <p:sp>
        <p:nvSpPr>
          <p:cNvPr id="4116" name="Text Box 31"/>
          <p:cNvSpPr txBox="1">
            <a:spLocks noChangeArrowheads="1"/>
          </p:cNvSpPr>
          <p:nvPr/>
        </p:nvSpPr>
        <p:spPr bwMode="auto">
          <a:xfrm>
            <a:off x="2422525" y="4357688"/>
            <a:ext cx="3984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a</a:t>
            </a:r>
            <a:r>
              <a:rPr lang="en-US" sz="2000" baseline="-25000"/>
              <a:t>2</a:t>
            </a:r>
            <a:endParaRPr lang="en-US"/>
          </a:p>
        </p:txBody>
      </p:sp>
      <p:sp>
        <p:nvSpPr>
          <p:cNvPr id="4117" name="Text Box 34"/>
          <p:cNvSpPr txBox="1">
            <a:spLocks noChangeArrowheads="1"/>
          </p:cNvSpPr>
          <p:nvPr/>
        </p:nvSpPr>
        <p:spPr bwMode="auto">
          <a:xfrm>
            <a:off x="4784725" y="4433888"/>
            <a:ext cx="393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b</a:t>
            </a:r>
            <a:r>
              <a:rPr lang="en-US" sz="2000" baseline="-25000"/>
              <a:t>1</a:t>
            </a:r>
            <a:endParaRPr lang="en-US"/>
          </a:p>
        </p:txBody>
      </p:sp>
      <p:sp>
        <p:nvSpPr>
          <p:cNvPr id="4118" name="Text Box 35"/>
          <p:cNvSpPr txBox="1">
            <a:spLocks noChangeArrowheads="1"/>
          </p:cNvSpPr>
          <p:nvPr/>
        </p:nvSpPr>
        <p:spPr bwMode="auto">
          <a:xfrm>
            <a:off x="7146925" y="4586288"/>
            <a:ext cx="790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b </a:t>
            </a:r>
            <a:r>
              <a:rPr lang="en-US" sz="2000"/>
              <a:t>= </a:t>
            </a:r>
            <a:r>
              <a:rPr lang="en-US" sz="1600"/>
              <a:t>60</a:t>
            </a:r>
            <a:endParaRPr lang="en-US"/>
          </a:p>
        </p:txBody>
      </p:sp>
      <p:sp>
        <p:nvSpPr>
          <p:cNvPr id="4119" name="Line 36"/>
          <p:cNvSpPr>
            <a:spLocks noChangeShapeType="1"/>
          </p:cNvSpPr>
          <p:nvPr/>
        </p:nvSpPr>
        <p:spPr bwMode="auto">
          <a:xfrm flipV="1">
            <a:off x="3581400" y="1752600"/>
            <a:ext cx="0" cy="381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20" name="Text Box 37"/>
          <p:cNvSpPr txBox="1">
            <a:spLocks noChangeArrowheads="1"/>
          </p:cNvSpPr>
          <p:nvPr/>
        </p:nvSpPr>
        <p:spPr bwMode="auto">
          <a:xfrm>
            <a:off x="3124200" y="1447800"/>
            <a:ext cx="841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/>
              <a:t>g</a:t>
            </a:r>
            <a:r>
              <a:rPr lang="en-US" sz="2000"/>
              <a:t>(</a:t>
            </a:r>
            <a:r>
              <a:rPr lang="en-US" sz="2000" i="1"/>
              <a:t>a</a:t>
            </a:r>
            <a:r>
              <a:rPr lang="en-US" sz="2000" baseline="-25000"/>
              <a:t>3</a:t>
            </a:r>
            <a:r>
              <a:rPr lang="en-US" sz="2000"/>
              <a:t>)</a:t>
            </a:r>
          </a:p>
        </p:txBody>
      </p:sp>
      <p:sp>
        <p:nvSpPr>
          <p:cNvPr id="4121" name="Text Box 38"/>
          <p:cNvSpPr txBox="1">
            <a:spLocks noChangeArrowheads="1"/>
          </p:cNvSpPr>
          <p:nvPr/>
        </p:nvSpPr>
        <p:spPr bwMode="auto">
          <a:xfrm>
            <a:off x="1600200" y="2667000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/>
              <a:t>g</a:t>
            </a:r>
            <a:r>
              <a:rPr lang="en-US" sz="2000"/>
              <a:t>(</a:t>
            </a:r>
            <a:r>
              <a:rPr lang="en-US" sz="1600"/>
              <a:t>14.16</a:t>
            </a:r>
            <a:r>
              <a:rPr lang="en-US" sz="2000"/>
              <a:t>)</a:t>
            </a:r>
            <a:endParaRPr lang="en-US"/>
          </a:p>
        </p:txBody>
      </p:sp>
      <p:sp>
        <p:nvSpPr>
          <p:cNvPr id="4122" name="Text Box 41"/>
          <p:cNvSpPr txBox="1">
            <a:spLocks noChangeArrowheads="1"/>
          </p:cNvSpPr>
          <p:nvPr/>
        </p:nvSpPr>
        <p:spPr bwMode="auto">
          <a:xfrm>
            <a:off x="5013325" y="2452688"/>
            <a:ext cx="936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g</a:t>
            </a:r>
            <a:r>
              <a:rPr lang="en-US" sz="2000"/>
              <a:t>(</a:t>
            </a:r>
            <a:r>
              <a:rPr lang="en-US" sz="1600"/>
              <a:t>37.08</a:t>
            </a:r>
            <a:r>
              <a:rPr lang="en-US" sz="2000"/>
              <a:t>)</a:t>
            </a:r>
          </a:p>
        </p:txBody>
      </p:sp>
      <p:sp>
        <p:nvSpPr>
          <p:cNvPr id="4123" name="Line 43"/>
          <p:cNvSpPr>
            <a:spLocks noChangeShapeType="1"/>
          </p:cNvSpPr>
          <p:nvPr/>
        </p:nvSpPr>
        <p:spPr bwMode="auto">
          <a:xfrm flipH="1">
            <a:off x="4953000" y="4953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24" name="Line 44"/>
          <p:cNvSpPr>
            <a:spLocks noChangeShapeType="1"/>
          </p:cNvSpPr>
          <p:nvPr/>
        </p:nvSpPr>
        <p:spPr bwMode="auto">
          <a:xfrm>
            <a:off x="6248400" y="4953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25" name="Text Box 45"/>
          <p:cNvSpPr txBox="1">
            <a:spLocks noChangeArrowheads="1"/>
          </p:cNvSpPr>
          <p:nvPr/>
        </p:nvSpPr>
        <p:spPr bwMode="auto">
          <a:xfrm>
            <a:off x="5775325" y="4572000"/>
            <a:ext cx="584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Iter 1</a:t>
            </a:r>
          </a:p>
          <a:p>
            <a:r>
              <a:rPr lang="en-US" sz="1400"/>
              <a:t>22.92</a:t>
            </a:r>
            <a:endParaRPr lang="en-US"/>
          </a:p>
        </p:txBody>
      </p:sp>
      <p:sp>
        <p:nvSpPr>
          <p:cNvPr id="4126" name="Text Box 55"/>
          <p:cNvSpPr txBox="1">
            <a:spLocks noChangeArrowheads="1"/>
          </p:cNvSpPr>
          <p:nvPr/>
        </p:nvSpPr>
        <p:spPr bwMode="auto">
          <a:xfrm>
            <a:off x="3870325" y="5192713"/>
            <a:ext cx="361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60</a:t>
            </a:r>
            <a:endParaRPr lang="en-US"/>
          </a:p>
        </p:txBody>
      </p:sp>
      <p:sp>
        <p:nvSpPr>
          <p:cNvPr id="4127" name="Text Box 56"/>
          <p:cNvSpPr txBox="1">
            <a:spLocks noChangeArrowheads="1"/>
          </p:cNvSpPr>
          <p:nvPr/>
        </p:nvSpPr>
        <p:spPr bwMode="auto">
          <a:xfrm>
            <a:off x="2574925" y="5497513"/>
            <a:ext cx="58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37.08</a:t>
            </a:r>
            <a:endParaRPr lang="en-US"/>
          </a:p>
        </p:txBody>
      </p:sp>
      <p:sp>
        <p:nvSpPr>
          <p:cNvPr id="4128" name="Text Box 57"/>
          <p:cNvSpPr txBox="1">
            <a:spLocks noChangeArrowheads="1"/>
          </p:cNvSpPr>
          <p:nvPr/>
        </p:nvSpPr>
        <p:spPr bwMode="auto">
          <a:xfrm>
            <a:off x="3581400" y="57912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23</a:t>
            </a:r>
            <a:endParaRPr lang="en-US"/>
          </a:p>
        </p:txBody>
      </p:sp>
      <p:sp>
        <p:nvSpPr>
          <p:cNvPr id="4129" name="Text Box 61"/>
          <p:cNvSpPr txBox="1">
            <a:spLocks noChangeArrowheads="1"/>
          </p:cNvSpPr>
          <p:nvPr/>
        </p:nvSpPr>
        <p:spPr bwMode="auto">
          <a:xfrm>
            <a:off x="2362200" y="6172200"/>
            <a:ext cx="2209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Intervals of uncertainty</a:t>
            </a:r>
            <a:endParaRPr lang="en-US"/>
          </a:p>
        </p:txBody>
      </p:sp>
      <p:sp>
        <p:nvSpPr>
          <p:cNvPr id="4130" name="Text Box 62"/>
          <p:cNvSpPr txBox="1">
            <a:spLocks noChangeArrowheads="1"/>
          </p:cNvSpPr>
          <p:nvPr/>
        </p:nvSpPr>
        <p:spPr bwMode="auto">
          <a:xfrm>
            <a:off x="6842125" y="1890713"/>
            <a:ext cx="10318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u="sng"/>
              <a:t>Legend</a:t>
            </a:r>
            <a:endParaRPr lang="en-US"/>
          </a:p>
          <a:p>
            <a:endParaRPr lang="en-US"/>
          </a:p>
          <a:p>
            <a:r>
              <a:rPr lang="en-US" sz="1600"/>
              <a:t>Ruled out </a:t>
            </a:r>
          </a:p>
          <a:p>
            <a:r>
              <a:rPr lang="en-US" sz="1600"/>
              <a:t>interval</a:t>
            </a:r>
            <a:endParaRPr lang="en-US"/>
          </a:p>
        </p:txBody>
      </p:sp>
      <p:sp>
        <p:nvSpPr>
          <p:cNvPr id="4131" name="Line 63"/>
          <p:cNvSpPr>
            <a:spLocks noChangeShapeType="1"/>
          </p:cNvSpPr>
          <p:nvPr/>
        </p:nvSpPr>
        <p:spPr bwMode="auto">
          <a:xfrm flipV="1">
            <a:off x="7010400" y="2438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8" name="Straight Connector 37"/>
          <p:cNvCxnSpPr/>
          <p:nvPr/>
        </p:nvCxnSpPr>
        <p:spPr bwMode="auto">
          <a:xfrm flipV="1">
            <a:off x="6934200" y="4495800"/>
            <a:ext cx="76200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flipV="1">
            <a:off x="4953000" y="3352800"/>
            <a:ext cx="76200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>
            <a:endCxn id="4101" idx="28"/>
          </p:cNvCxnSpPr>
          <p:nvPr/>
        </p:nvCxnSpPr>
        <p:spPr bwMode="auto">
          <a:xfrm flipV="1">
            <a:off x="4953000" y="3433763"/>
            <a:ext cx="1112838" cy="7572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>
            <a:stCxn id="4117" idx="0"/>
          </p:cNvCxnSpPr>
          <p:nvPr/>
        </p:nvCxnSpPr>
        <p:spPr bwMode="auto">
          <a:xfrm rot="5400000" flipH="1" flipV="1">
            <a:off x="5176044" y="3391694"/>
            <a:ext cx="847725" cy="12366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 flipV="1">
            <a:off x="4953000" y="3657600"/>
            <a:ext cx="1524000" cy="1066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 flipV="1">
            <a:off x="4953000" y="3733800"/>
            <a:ext cx="1828800" cy="1219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>
            <a:endCxn id="4101" idx="33"/>
          </p:cNvCxnSpPr>
          <p:nvPr/>
        </p:nvCxnSpPr>
        <p:spPr bwMode="auto">
          <a:xfrm flipV="1">
            <a:off x="5257800" y="3910013"/>
            <a:ext cx="1635125" cy="11191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 flipV="1">
            <a:off x="5638800" y="4062413"/>
            <a:ext cx="1406525" cy="9667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 flipV="1">
            <a:off x="6172200" y="4191000"/>
            <a:ext cx="1143000" cy="838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 flipV="1">
            <a:off x="6553200" y="4343400"/>
            <a:ext cx="914400" cy="685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>
            <a:endCxn id="4101" idx="26"/>
          </p:cNvCxnSpPr>
          <p:nvPr/>
        </p:nvCxnSpPr>
        <p:spPr bwMode="auto">
          <a:xfrm flipV="1">
            <a:off x="4953000" y="3257550"/>
            <a:ext cx="460375" cy="3238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/>
          <p:cNvCxnSpPr/>
          <p:nvPr/>
        </p:nvCxnSpPr>
        <p:spPr bwMode="auto">
          <a:xfrm flipV="1">
            <a:off x="4953000" y="3048000"/>
            <a:ext cx="22860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 bwMode="auto">
          <a:xfrm flipV="1">
            <a:off x="7315200" y="4648200"/>
            <a:ext cx="533400" cy="381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45" name="Line 46"/>
          <p:cNvSpPr>
            <a:spLocks noChangeShapeType="1"/>
          </p:cNvSpPr>
          <p:nvPr/>
        </p:nvSpPr>
        <p:spPr bwMode="auto">
          <a:xfrm flipH="1">
            <a:off x="1219200" y="4953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46" name="Line 47"/>
          <p:cNvSpPr>
            <a:spLocks noChangeShapeType="1"/>
          </p:cNvSpPr>
          <p:nvPr/>
        </p:nvSpPr>
        <p:spPr bwMode="auto">
          <a:xfrm>
            <a:off x="2133600" y="4953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47" name="Text Box 48"/>
          <p:cNvSpPr txBox="1">
            <a:spLocks noChangeArrowheads="1"/>
          </p:cNvSpPr>
          <p:nvPr/>
        </p:nvSpPr>
        <p:spPr bwMode="auto">
          <a:xfrm>
            <a:off x="1584325" y="4572000"/>
            <a:ext cx="584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Iter 2</a:t>
            </a:r>
          </a:p>
          <a:p>
            <a:r>
              <a:rPr lang="en-US" sz="1400"/>
              <a:t>14.16</a:t>
            </a:r>
            <a:endParaRPr lang="en-US"/>
          </a:p>
        </p:txBody>
      </p:sp>
      <p:cxnSp>
        <p:nvCxnSpPr>
          <p:cNvPr id="56" name="Straight Connector 55"/>
          <p:cNvCxnSpPr>
            <a:endCxn id="4101" idx="6"/>
          </p:cNvCxnSpPr>
          <p:nvPr/>
        </p:nvCxnSpPr>
        <p:spPr bwMode="auto">
          <a:xfrm rot="10800000">
            <a:off x="2130425" y="3332163"/>
            <a:ext cx="460375" cy="2492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>
            <a:endCxn id="4101" idx="5"/>
          </p:cNvCxnSpPr>
          <p:nvPr/>
        </p:nvCxnSpPr>
        <p:spPr bwMode="auto">
          <a:xfrm rot="10800000">
            <a:off x="1954213" y="3533775"/>
            <a:ext cx="636587" cy="3524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/>
          <p:nvPr/>
        </p:nvCxnSpPr>
        <p:spPr bwMode="auto">
          <a:xfrm rot="10800000">
            <a:off x="1752600" y="3733800"/>
            <a:ext cx="91440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/>
          <p:cNvCxnSpPr>
            <a:endCxn id="4101" idx="2"/>
          </p:cNvCxnSpPr>
          <p:nvPr/>
        </p:nvCxnSpPr>
        <p:spPr bwMode="auto">
          <a:xfrm rot="10800000">
            <a:off x="1528763" y="4010025"/>
            <a:ext cx="1138237" cy="6381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/>
          <p:cNvCxnSpPr>
            <a:stCxn id="4146" idx="1"/>
            <a:endCxn id="4101" idx="0"/>
          </p:cNvCxnSpPr>
          <p:nvPr/>
        </p:nvCxnSpPr>
        <p:spPr bwMode="auto">
          <a:xfrm rot="16200000" flipV="1">
            <a:off x="1550988" y="3836987"/>
            <a:ext cx="793750" cy="14382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/>
          <p:nvPr/>
        </p:nvCxnSpPr>
        <p:spPr bwMode="auto">
          <a:xfrm rot="10800000">
            <a:off x="1219200" y="4495800"/>
            <a:ext cx="99060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/>
          <p:cNvCxnSpPr/>
          <p:nvPr/>
        </p:nvCxnSpPr>
        <p:spPr bwMode="auto">
          <a:xfrm rot="10800000">
            <a:off x="1219200" y="4724400"/>
            <a:ext cx="533400" cy="304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 rot="10800000">
            <a:off x="2286000" y="3200400"/>
            <a:ext cx="304800" cy="152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56" name="Line 26"/>
          <p:cNvSpPr>
            <a:spLocks noChangeShapeType="1"/>
          </p:cNvSpPr>
          <p:nvPr/>
        </p:nvSpPr>
        <p:spPr bwMode="auto">
          <a:xfrm>
            <a:off x="3581400" y="4876800"/>
            <a:ext cx="0" cy="304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57" name="Text Box 42"/>
          <p:cNvSpPr txBox="1">
            <a:spLocks noChangeArrowheads="1"/>
          </p:cNvSpPr>
          <p:nvPr/>
        </p:nvSpPr>
        <p:spPr bwMode="auto">
          <a:xfrm>
            <a:off x="3352800" y="4495800"/>
            <a:ext cx="3984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a</a:t>
            </a:r>
            <a:r>
              <a:rPr lang="en-US" sz="2000" baseline="-25000"/>
              <a:t>3</a:t>
            </a:r>
          </a:p>
        </p:txBody>
      </p:sp>
      <p:sp>
        <p:nvSpPr>
          <p:cNvPr id="4158" name="Text Box 33"/>
          <p:cNvSpPr txBox="1">
            <a:spLocks noChangeArrowheads="1"/>
          </p:cNvSpPr>
          <p:nvPr/>
        </p:nvSpPr>
        <p:spPr bwMode="auto">
          <a:xfrm>
            <a:off x="3810000" y="4267200"/>
            <a:ext cx="11255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b</a:t>
            </a:r>
            <a:r>
              <a:rPr lang="en-US" sz="2000" baseline="-25000"/>
              <a:t>3</a:t>
            </a:r>
            <a:r>
              <a:rPr lang="en-US" sz="2000"/>
              <a:t>= </a:t>
            </a:r>
            <a:r>
              <a:rPr lang="en-US" sz="1800"/>
              <a:t>28.33</a:t>
            </a:r>
            <a:endParaRPr lang="en-US"/>
          </a:p>
        </p:txBody>
      </p:sp>
      <p:sp>
        <p:nvSpPr>
          <p:cNvPr id="4159" name="Line 49"/>
          <p:cNvSpPr>
            <a:spLocks noChangeShapeType="1"/>
          </p:cNvSpPr>
          <p:nvPr/>
        </p:nvSpPr>
        <p:spPr bwMode="auto">
          <a:xfrm flipH="1">
            <a:off x="4114800" y="4953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60" name="Line 50"/>
          <p:cNvSpPr>
            <a:spLocks noChangeShapeType="1"/>
          </p:cNvSpPr>
          <p:nvPr/>
        </p:nvSpPr>
        <p:spPr bwMode="auto">
          <a:xfrm>
            <a:off x="4648200" y="4953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61" name="Text Box 51"/>
          <p:cNvSpPr txBox="1">
            <a:spLocks noChangeArrowheads="1"/>
          </p:cNvSpPr>
          <p:nvPr/>
        </p:nvSpPr>
        <p:spPr bwMode="auto">
          <a:xfrm>
            <a:off x="4327525" y="4572000"/>
            <a:ext cx="5635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Iter 3</a:t>
            </a:r>
          </a:p>
          <a:p>
            <a:r>
              <a:rPr lang="en-US" sz="1400"/>
              <a:t>8.7</a:t>
            </a:r>
            <a:endParaRPr lang="en-US"/>
          </a:p>
        </p:txBody>
      </p:sp>
      <p:sp>
        <p:nvSpPr>
          <p:cNvPr id="4162" name="Line 22"/>
          <p:cNvSpPr>
            <a:spLocks noChangeShapeType="1"/>
          </p:cNvSpPr>
          <p:nvPr/>
        </p:nvSpPr>
        <p:spPr bwMode="auto">
          <a:xfrm flipV="1">
            <a:off x="4114800" y="4876800"/>
            <a:ext cx="0" cy="304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63" name="Line 23"/>
          <p:cNvSpPr>
            <a:spLocks noChangeShapeType="1"/>
          </p:cNvSpPr>
          <p:nvPr/>
        </p:nvSpPr>
        <p:spPr bwMode="auto">
          <a:xfrm flipH="1" flipV="1">
            <a:off x="4313238" y="1524000"/>
            <a:ext cx="46037" cy="6096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64" name="Text Box 40"/>
          <p:cNvSpPr txBox="1">
            <a:spLocks noChangeArrowheads="1"/>
          </p:cNvSpPr>
          <p:nvPr/>
        </p:nvSpPr>
        <p:spPr bwMode="auto">
          <a:xfrm>
            <a:off x="4175125" y="1538288"/>
            <a:ext cx="936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g</a:t>
            </a:r>
            <a:r>
              <a:rPr lang="en-US" sz="2000"/>
              <a:t>(</a:t>
            </a:r>
            <a:r>
              <a:rPr lang="en-US" sz="1600"/>
              <a:t>28.33</a:t>
            </a:r>
            <a:r>
              <a:rPr lang="en-US" sz="200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471</Words>
  <Application>Microsoft Office PowerPoint</Application>
  <PresentationFormat>On-screen Show (4:3)</PresentationFormat>
  <Paragraphs>224</Paragraphs>
  <Slides>27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Office Theme</vt:lpstr>
      <vt:lpstr>CorelEquation! 2.0 Equation</vt:lpstr>
      <vt:lpstr>Slide 1</vt:lpstr>
      <vt:lpstr>Slide 2</vt:lpstr>
      <vt:lpstr>Figure 4.2  Branch-and-bound tree</vt:lpstr>
      <vt:lpstr>Bounding concept in B&amp;B</vt:lpstr>
      <vt:lpstr>Slide 5</vt:lpstr>
      <vt:lpstr>Slide 6</vt:lpstr>
      <vt:lpstr>Figure 4.4(a)  A unimodal function</vt:lpstr>
      <vt:lpstr>Figure 4.4(b)  Iteration 1</vt:lpstr>
      <vt:lpstr>Figure 4.4(c)  Iteration 2</vt:lpstr>
      <vt:lpstr>Figure 4.4(d)  Iteration 3</vt:lpstr>
      <vt:lpstr>Figure 4.5 - Interval of uncertainty in Fibonacci search</vt:lpstr>
      <vt:lpstr>Figure 4.6(a)  Roping off an area</vt:lpstr>
      <vt:lpstr>Figure 4.6(b)  Roping off an optimal area</vt:lpstr>
      <vt:lpstr>Slide 14</vt:lpstr>
      <vt:lpstr>Slide 15</vt:lpstr>
      <vt:lpstr>Slide 16</vt:lpstr>
      <vt:lpstr>Slide 17</vt:lpstr>
      <vt:lpstr>Slide 18</vt:lpstr>
      <vt:lpstr>Slide 19</vt:lpstr>
      <vt:lpstr>Figure 4.12   Example search</vt:lpstr>
      <vt:lpstr>Slide 21</vt:lpstr>
      <vt:lpstr>Figure 4.14 (a)  Frank-Wolfe algorithm</vt:lpstr>
      <vt:lpstr>Figure 4.14 (b)  Frank-Wolfe algorithm</vt:lpstr>
      <vt:lpstr>Slide 24</vt:lpstr>
      <vt:lpstr>Slide 25</vt:lpstr>
      <vt:lpstr>Slide 26</vt:lpstr>
      <vt:lpstr>Slide 27</vt:lpstr>
    </vt:vector>
  </TitlesOfParts>
  <Company>Systems Engineering Dept of UALR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yxchan2</dc:creator>
  <cp:lastModifiedBy>yxchan2</cp:lastModifiedBy>
  <cp:revision>81</cp:revision>
  <dcterms:created xsi:type="dcterms:W3CDTF">2010-06-30T14:42:26Z</dcterms:created>
  <dcterms:modified xsi:type="dcterms:W3CDTF">2011-06-06T21:04:35Z</dcterms:modified>
</cp:coreProperties>
</file>