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94" r:id="rId7"/>
    <p:sldId id="295" r:id="rId8"/>
    <p:sldId id="296" r:id="rId9"/>
    <p:sldId id="262" r:id="rId10"/>
    <p:sldId id="293" r:id="rId11"/>
    <p:sldId id="264" r:id="rId12"/>
    <p:sldId id="265" r:id="rId13"/>
    <p:sldId id="266" r:id="rId14"/>
    <p:sldId id="267" r:id="rId15"/>
    <p:sldId id="259" r:id="rId16"/>
    <p:sldId id="297" r:id="rId17"/>
    <p:sldId id="269" r:id="rId18"/>
    <p:sldId id="302" r:id="rId19"/>
    <p:sldId id="298" r:id="rId20"/>
    <p:sldId id="299" r:id="rId21"/>
    <p:sldId id="300" r:id="rId22"/>
    <p:sldId id="301" r:id="rId23"/>
    <p:sldId id="268" r:id="rId24"/>
    <p:sldId id="310" r:id="rId25"/>
    <p:sldId id="303" r:id="rId26"/>
    <p:sldId id="304" r:id="rId27"/>
    <p:sldId id="277" r:id="rId28"/>
    <p:sldId id="278" r:id="rId29"/>
    <p:sldId id="279" r:id="rId30"/>
    <p:sldId id="280" r:id="rId31"/>
    <p:sldId id="281" r:id="rId32"/>
    <p:sldId id="282" r:id="rId33"/>
    <p:sldId id="284" r:id="rId34"/>
    <p:sldId id="305" r:id="rId35"/>
    <p:sldId id="306" r:id="rId36"/>
    <p:sldId id="309" r:id="rId37"/>
    <p:sldId id="285" r:id="rId38"/>
    <p:sldId id="286" r:id="rId39"/>
    <p:sldId id="287" r:id="rId40"/>
    <p:sldId id="288" r:id="rId41"/>
    <p:sldId id="289" r:id="rId42"/>
    <p:sldId id="291" r:id="rId43"/>
    <p:sldId id="292" r:id="rId4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0A1CD-A022-4833-814F-90F98F6F36CD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C34A3-E00D-4E8C-9334-2C1CCEC39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5.1.tif"/>
          <p:cNvPicPr>
            <a:picLocks noChangeAspect="1"/>
          </p:cNvPicPr>
          <p:nvPr/>
        </p:nvPicPr>
        <p:blipFill>
          <a:blip r:embed="rId2" cstate="print"/>
          <a:srcRect r="6092"/>
          <a:stretch>
            <a:fillRect/>
          </a:stretch>
        </p:blipFill>
        <p:spPr>
          <a:xfrm>
            <a:off x="990600" y="0"/>
            <a:ext cx="66294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2"/>
          <p:cNvPicPr>
            <a:picLocks noChangeAspect="1" noChangeArrowheads="1"/>
          </p:cNvPicPr>
          <p:nvPr/>
        </p:nvPicPr>
        <p:blipFill>
          <a:blip r:embed="rId2" cstate="print"/>
          <a:srcRect b="16667"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en-US" sz="2400" dirty="0" smtClean="0"/>
              <a:t>Figure 5.7 </a:t>
            </a:r>
            <a:r>
              <a:rPr lang="en-US" sz="2400" dirty="0" smtClean="0"/>
              <a:t> </a:t>
            </a:r>
            <a:r>
              <a:rPr lang="en-US" sz="2400" i="1" dirty="0" smtClean="0"/>
              <a:t>Z</a:t>
            </a:r>
            <a:r>
              <a:rPr lang="en-US" sz="2400" dirty="0" smtClean="0"/>
              <a:t>-space </a:t>
            </a:r>
            <a:r>
              <a:rPr lang="en-US" sz="2400" dirty="0" smtClean="0"/>
              <a:t>containing the </a:t>
            </a:r>
            <a:r>
              <a:rPr lang="el-GR" sz="2400" dirty="0" smtClean="0">
                <a:cs typeface="Arial" charset="0"/>
              </a:rPr>
              <a:t>Λ</a:t>
            </a:r>
            <a:r>
              <a:rPr lang="en-US" sz="2400" dirty="0" smtClean="0"/>
              <a:t>-cones</a:t>
            </a:r>
          </a:p>
        </p:txBody>
      </p:sp>
      <p:sp>
        <p:nvSpPr>
          <p:cNvPr id="3076" name="AutoShape 5"/>
          <p:cNvSpPr>
            <a:spLocks noChangeArrowheads="1"/>
          </p:cNvSpPr>
          <p:nvPr/>
        </p:nvSpPr>
        <p:spPr bwMode="auto">
          <a:xfrm>
            <a:off x="4800600" y="3657600"/>
            <a:ext cx="1371600" cy="1219200"/>
          </a:xfrm>
          <a:prstGeom prst="rtTriangle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6"/>
          <p:cNvSpPr>
            <a:spLocks noChangeArrowheads="1"/>
          </p:cNvSpPr>
          <p:nvPr/>
        </p:nvSpPr>
        <p:spPr bwMode="auto">
          <a:xfrm flipH="1">
            <a:off x="2743200" y="3657600"/>
            <a:ext cx="2057400" cy="1219200"/>
          </a:xfrm>
          <a:prstGeom prst="rtTriangle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ight Triangle 5"/>
          <p:cNvSpPr>
            <a:spLocks noChangeArrowheads="1"/>
          </p:cNvSpPr>
          <p:nvPr/>
        </p:nvSpPr>
        <p:spPr bwMode="auto">
          <a:xfrm>
            <a:off x="2743200" y="1905000"/>
            <a:ext cx="1981200" cy="1752600"/>
          </a:xfrm>
          <a:prstGeom prst="rtTriangle">
            <a:avLst/>
          </a:prstGeom>
          <a:solidFill>
            <a:srgbClr val="7030A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 </a:t>
            </a:r>
          </a:p>
        </p:txBody>
      </p:sp>
      <p:sp>
        <p:nvSpPr>
          <p:cNvPr id="7" name="Right Triangle 6"/>
          <p:cNvSpPr>
            <a:spLocks noChangeArrowheads="1"/>
          </p:cNvSpPr>
          <p:nvPr/>
        </p:nvSpPr>
        <p:spPr bwMode="auto">
          <a:xfrm flipV="1">
            <a:off x="2743200" y="3657600"/>
            <a:ext cx="2057400" cy="1219200"/>
          </a:xfrm>
          <a:prstGeom prst="rtTriangle">
            <a:avLst/>
          </a:prstGeom>
          <a:solidFill>
            <a:srgbClr val="7030A0">
              <a:alpha val="25098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6400" y="1752600"/>
            <a:ext cx="1828800" cy="6858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19600" y="5791200"/>
            <a:ext cx="1752600" cy="6096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4"/>
          <p:cNvPicPr>
            <a:picLocks noChangeAspect="1" noChangeArrowheads="1"/>
          </p:cNvPicPr>
          <p:nvPr/>
        </p:nvPicPr>
        <p:blipFill>
          <a:blip r:embed="rId2" cstate="print"/>
          <a:srcRect b="20000"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Figure 5.8  More general, nonlinear case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629400" y="914400"/>
            <a:ext cx="1752600" cy="1143000"/>
          </a:xfrm>
          <a:prstGeom prst="rect">
            <a:avLst/>
          </a:prstGeom>
          <a:solidFill>
            <a:srgbClr val="C00000">
              <a:alpha val="25882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2057400" y="3733800"/>
            <a:ext cx="1676400" cy="1752600"/>
          </a:xfrm>
          <a:prstGeom prst="rect">
            <a:avLst/>
          </a:prstGeom>
          <a:solidFill>
            <a:srgbClr val="0070C0">
              <a:alpha val="30196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ight Triangle 7"/>
          <p:cNvSpPr>
            <a:spLocks noChangeArrowheads="1"/>
          </p:cNvSpPr>
          <p:nvPr/>
        </p:nvSpPr>
        <p:spPr bwMode="auto">
          <a:xfrm>
            <a:off x="3733800" y="3733800"/>
            <a:ext cx="1066800" cy="1752600"/>
          </a:xfrm>
          <a:prstGeom prst="rtTriangle">
            <a:avLst/>
          </a:prstGeom>
          <a:solidFill>
            <a:srgbClr val="0070C0">
              <a:alpha val="32156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Right Triangle 8"/>
          <p:cNvSpPr>
            <a:spLocks noChangeArrowheads="1"/>
          </p:cNvSpPr>
          <p:nvPr/>
        </p:nvSpPr>
        <p:spPr bwMode="auto">
          <a:xfrm>
            <a:off x="2209800" y="3429000"/>
            <a:ext cx="1524000" cy="304800"/>
          </a:xfrm>
          <a:prstGeom prst="rtTriangle">
            <a:avLst/>
          </a:prstGeom>
          <a:solidFill>
            <a:srgbClr val="0070C0">
              <a:alpha val="30196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Right Triangle 9"/>
          <p:cNvSpPr>
            <a:spLocks noChangeArrowheads="1"/>
          </p:cNvSpPr>
          <p:nvPr/>
        </p:nvSpPr>
        <p:spPr bwMode="auto">
          <a:xfrm flipH="1">
            <a:off x="1676400" y="3810000"/>
            <a:ext cx="381000" cy="1676400"/>
          </a:xfrm>
          <a:prstGeom prst="rtTriangle">
            <a:avLst/>
          </a:prstGeom>
          <a:solidFill>
            <a:srgbClr val="0070C0">
              <a:alpha val="30196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ight Triangle 10"/>
          <p:cNvSpPr>
            <a:spLocks noChangeArrowheads="1"/>
          </p:cNvSpPr>
          <p:nvPr/>
        </p:nvSpPr>
        <p:spPr bwMode="auto">
          <a:xfrm flipH="1">
            <a:off x="2057400" y="3352800"/>
            <a:ext cx="152400" cy="381000"/>
          </a:xfrm>
          <a:prstGeom prst="rtTriangle">
            <a:avLst/>
          </a:prstGeom>
          <a:solidFill>
            <a:srgbClr val="0070C0">
              <a:alpha val="30196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t="11513" r="14166" b="20149"/>
          <a:stretch>
            <a:fillRect/>
          </a:stretch>
        </p:blipFill>
        <p:spPr bwMode="auto">
          <a:xfrm>
            <a:off x="0" y="609600"/>
            <a:ext cx="914400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2587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dirty="0" smtClean="0"/>
              <a:t>Figure 5.9  Marginal rate of substitution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63975" y="6248400"/>
            <a:ext cx="7080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f</a:t>
            </a:r>
            <a:r>
              <a:rPr lang="en-US" b="1" baseline="-25000"/>
              <a:t>1</a:t>
            </a:r>
            <a:r>
              <a:rPr lang="en-US" b="1"/>
              <a:t>(x</a:t>
            </a:r>
            <a:r>
              <a:rPr lang="en-US" b="1" baseline="30000"/>
              <a:t>0</a:t>
            </a:r>
            <a:r>
              <a:rPr lang="en-US" b="1"/>
              <a:t>)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800600" y="6248400"/>
            <a:ext cx="7080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f</a:t>
            </a:r>
            <a:r>
              <a:rPr lang="en-US" b="1" baseline="-25000"/>
              <a:t>1</a:t>
            </a:r>
            <a:r>
              <a:rPr lang="en-US" b="1"/>
              <a:t>(x</a:t>
            </a:r>
            <a:r>
              <a:rPr lang="en-US" b="1" baseline="30000"/>
              <a:t>0</a:t>
            </a:r>
            <a:r>
              <a:rPr lang="en-US" b="1"/>
              <a:t>)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914400" y="2514600"/>
            <a:ext cx="7080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f</a:t>
            </a:r>
            <a:r>
              <a:rPr lang="en-US" b="1" baseline="-25000"/>
              <a:t>2</a:t>
            </a:r>
            <a:r>
              <a:rPr lang="en-US" b="1"/>
              <a:t>(x</a:t>
            </a:r>
            <a:r>
              <a:rPr lang="en-US" b="1" baseline="30000"/>
              <a:t>0</a:t>
            </a:r>
            <a:r>
              <a:rPr lang="en-US" b="1"/>
              <a:t>)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04800" y="3733800"/>
            <a:ext cx="70802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f</a:t>
            </a:r>
            <a:r>
              <a:rPr lang="en-US" b="1" baseline="-25000"/>
              <a:t>2</a:t>
            </a:r>
            <a:r>
              <a:rPr lang="en-US" b="1"/>
              <a:t>(x</a:t>
            </a:r>
            <a:r>
              <a:rPr lang="en-US" b="1" baseline="30000"/>
              <a:t>0</a:t>
            </a:r>
            <a:r>
              <a:rPr lang="en-US" b="1"/>
              <a:t>)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010400" y="5181600"/>
            <a:ext cx="34607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x</a:t>
            </a:r>
            <a:r>
              <a:rPr lang="en-US" sz="1400" baseline="30000"/>
              <a:t>0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1752600" y="2743200"/>
            <a:ext cx="2362200" cy="3505200"/>
          </a:xfrm>
          <a:prstGeom prst="rect">
            <a:avLst/>
          </a:prstGeom>
          <a:solidFill>
            <a:srgbClr val="FFCC9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676400" y="3962400"/>
            <a:ext cx="3733800" cy="2286000"/>
          </a:xfrm>
          <a:prstGeom prst="rect">
            <a:avLst/>
          </a:prstGeom>
          <a:solidFill>
            <a:srgbClr val="C00000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76800" y="6324600"/>
            <a:ext cx="1219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810000"/>
            <a:ext cx="1600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t="13333" r="3334" b="26666"/>
          <a:stretch>
            <a:fillRect/>
          </a:stretch>
        </p:blipFill>
        <p:spPr bwMode="auto">
          <a:xfrm>
            <a:off x="0" y="1676400"/>
            <a:ext cx="91440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Figure 5.10  Graphical display to determine step size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886200"/>
            <a:ext cx="1600200" cy="12954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57800" y="4191000"/>
            <a:ext cx="1600200" cy="99060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0" y="3810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818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t="13333" r="51666" b="26666"/>
          <a:stretch>
            <a:fillRect/>
          </a:stretch>
        </p:blipFill>
        <p:spPr bwMode="auto">
          <a:xfrm>
            <a:off x="0" y="931863"/>
            <a:ext cx="9144000" cy="592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b="1" dirty="0" smtClean="0"/>
              <a:t>Figure 5.10A  Step size determination for travel function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0" y="2133600"/>
            <a:ext cx="3233738" cy="9239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   </a:t>
            </a:r>
            <a:r>
              <a:rPr lang="en-US" i="1">
                <a:solidFill>
                  <a:srgbClr val="CC3300"/>
                </a:solidFill>
                <a:latin typeface="Times New Roman" pitchFamily="18" charset="0"/>
              </a:rPr>
              <a:t>f</a:t>
            </a:r>
            <a:r>
              <a:rPr lang="en-US" baseline="-25000">
                <a:solidFill>
                  <a:srgbClr val="CC3300"/>
                </a:solidFill>
                <a:latin typeface="Times New Roman" pitchFamily="18" charset="0"/>
              </a:rPr>
              <a:t>1</a:t>
            </a:r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 (</a:t>
            </a:r>
            <a:r>
              <a:rPr lang="en-US" b="1">
                <a:solidFill>
                  <a:srgbClr val="CC3300"/>
                </a:solidFill>
                <a:latin typeface="Times New Roman" pitchFamily="18" charset="0"/>
              </a:rPr>
              <a:t>x</a:t>
            </a:r>
            <a:r>
              <a:rPr lang="en-US" baseline="30000">
                <a:solidFill>
                  <a:srgbClr val="CC3300"/>
                </a:solidFill>
                <a:latin typeface="Times New Roman" pitchFamily="18" charset="0"/>
              </a:rPr>
              <a:t>0 </a:t>
            </a:r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+ α</a:t>
            </a:r>
            <a:r>
              <a:rPr lang="en-US" b="1">
                <a:solidFill>
                  <a:srgbClr val="CC3300"/>
                </a:solidFill>
                <a:latin typeface="Times New Roman" pitchFamily="18" charset="0"/>
              </a:rPr>
              <a:t>d</a:t>
            </a:r>
            <a:r>
              <a:rPr lang="en-US" baseline="30000">
                <a:solidFill>
                  <a:srgbClr val="CC3300"/>
                </a:solidFill>
                <a:latin typeface="Times New Roman" pitchFamily="18" charset="0"/>
              </a:rPr>
              <a:t>0</a:t>
            </a:r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) </a:t>
            </a:r>
          </a:p>
          <a:p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= 2 (30 + </a:t>
            </a:r>
            <a:r>
              <a:rPr lang="el-GR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[–30]) + (30 + </a:t>
            </a:r>
            <a:r>
              <a:rPr lang="el-GR">
                <a:solidFill>
                  <a:srgbClr val="CC3300"/>
                </a:solidFill>
                <a:latin typeface="Times New Roman" pitchFamily="18" charset="0"/>
              </a:rPr>
              <a:t>α</a:t>
            </a:r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[30])</a:t>
            </a:r>
          </a:p>
          <a:p>
            <a:r>
              <a:rPr lang="en-US">
                <a:solidFill>
                  <a:srgbClr val="CC3300"/>
                </a:solidFill>
                <a:latin typeface="Times New Roman" pitchFamily="18" charset="0"/>
              </a:rPr>
              <a:t>= 90 – 30 </a:t>
            </a:r>
            <a:r>
              <a:rPr lang="el-GR">
                <a:solidFill>
                  <a:srgbClr val="CC3300"/>
                </a:solidFill>
                <a:latin typeface="Times New Roman" pitchFamily="18" charset="0"/>
              </a:rPr>
              <a:t>α</a:t>
            </a:r>
          </a:p>
        </p:txBody>
      </p:sp>
      <p:sp>
        <p:nvSpPr>
          <p:cNvPr id="5125" name="Freeform 5"/>
          <p:cNvSpPr>
            <a:spLocks/>
          </p:cNvSpPr>
          <p:nvPr/>
        </p:nvSpPr>
        <p:spPr bwMode="auto">
          <a:xfrm>
            <a:off x="4953000" y="3086100"/>
            <a:ext cx="495300" cy="876300"/>
          </a:xfrm>
          <a:custGeom>
            <a:avLst/>
            <a:gdLst>
              <a:gd name="T0" fmla="*/ 314093 w 328"/>
              <a:gd name="T1" fmla="*/ 0 h 480"/>
              <a:gd name="T2" fmla="*/ 24161 w 328"/>
              <a:gd name="T3" fmla="*/ 350520 h 480"/>
              <a:gd name="T4" fmla="*/ 459059 w 328"/>
              <a:gd name="T5" fmla="*/ 438150 h 480"/>
              <a:gd name="T6" fmla="*/ 241610 w 328"/>
              <a:gd name="T7" fmla="*/ 876300 h 480"/>
              <a:gd name="T8" fmla="*/ 0 60000 65536"/>
              <a:gd name="T9" fmla="*/ 0 60000 65536"/>
              <a:gd name="T10" fmla="*/ 0 60000 65536"/>
              <a:gd name="T11" fmla="*/ 0 60000 65536"/>
              <a:gd name="T12" fmla="*/ 0 w 328"/>
              <a:gd name="T13" fmla="*/ 0 h 480"/>
              <a:gd name="T14" fmla="*/ 328 w 328"/>
              <a:gd name="T15" fmla="*/ 480 h 4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8" h="480">
                <a:moveTo>
                  <a:pt x="208" y="0"/>
                </a:moveTo>
                <a:cubicBezTo>
                  <a:pt x="104" y="76"/>
                  <a:pt x="0" y="152"/>
                  <a:pt x="16" y="192"/>
                </a:cubicBezTo>
                <a:cubicBezTo>
                  <a:pt x="32" y="232"/>
                  <a:pt x="280" y="192"/>
                  <a:pt x="304" y="240"/>
                </a:cubicBezTo>
                <a:cubicBezTo>
                  <a:pt x="328" y="288"/>
                  <a:pt x="244" y="384"/>
                  <a:pt x="160" y="480"/>
                </a:cubicBezTo>
              </a:path>
            </a:pathLst>
          </a:cu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.1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599"/>
            <a:ext cx="9144000" cy="6479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C00000"/>
                </a:solidFill>
                <a:latin typeface="Times New Roman" pitchFamily="18" charset="0"/>
              </a:rPr>
              <a:t>Expected utility of an alternative E(</a:t>
            </a:r>
            <a:r>
              <a:rPr lang="en-US" sz="3200" i="1" smtClean="0">
                <a:solidFill>
                  <a:srgbClr val="C00000"/>
                </a:solidFill>
                <a:latin typeface="Times New Roman" pitchFamily="18" charset="0"/>
              </a:rPr>
              <a:t>v</a:t>
            </a:r>
            <a:r>
              <a:rPr lang="en-US" sz="3200" smtClean="0">
                <a:solidFill>
                  <a:srgbClr val="C00000"/>
                </a:solidFill>
                <a:latin typeface="Times New Roman" pitchFamily="18" charset="0"/>
              </a:rPr>
              <a:t>(</a:t>
            </a:r>
            <a:r>
              <a:rPr lang="en-US" sz="3200" b="1" smtClean="0">
                <a:solidFill>
                  <a:srgbClr val="C00000"/>
                </a:solidFill>
                <a:latin typeface="Times New Roman" pitchFamily="18" charset="0"/>
              </a:rPr>
              <a:t>y</a:t>
            </a:r>
            <a:r>
              <a:rPr lang="en-US" sz="3200" smtClean="0">
                <a:solidFill>
                  <a:srgbClr val="C00000"/>
                </a:solidFill>
                <a:latin typeface="Times New Roman" pitchFamily="18" charset="0"/>
              </a:rPr>
              <a:t>))</a:t>
            </a:r>
            <a:r>
              <a:rPr lang="en-US" sz="320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1676400" y="5943600"/>
            <a:ext cx="640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289925" y="568007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y</a:t>
            </a:r>
            <a:r>
              <a:rPr lang="en-US" sz="2400" baseline="-25000">
                <a:latin typeface="Times New Roman" pitchFamily="18" charset="0"/>
              </a:rPr>
              <a:t>1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431925" y="1184275"/>
            <a:ext cx="42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y</a:t>
            </a:r>
            <a:r>
              <a:rPr lang="en-US" sz="24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3657600" y="3048000"/>
            <a:ext cx="1676400" cy="1676400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7030A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 w="76200">
                <a:solidFill>
                  <a:schemeClr val="tx1"/>
                </a:solidFill>
              </a:ln>
              <a:solidFill>
                <a:srgbClr val="CC3300"/>
              </a:solidFill>
            </a:endParaRPr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4191000" y="3429000"/>
            <a:ext cx="762000" cy="762000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7030A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 w="76200">
                <a:solidFill>
                  <a:schemeClr val="tx1"/>
                </a:solidFill>
              </a:ln>
              <a:solidFill>
                <a:srgbClr val="CC3300"/>
              </a:solidFill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2971800" y="2743200"/>
            <a:ext cx="3048000" cy="1219200"/>
          </a:xfrm>
          <a:prstGeom prst="ellipse">
            <a:avLst/>
          </a:prstGeom>
          <a:solidFill>
            <a:srgbClr val="808080">
              <a:alpha val="50196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4114800" y="3200400"/>
            <a:ext cx="1219200" cy="533400"/>
          </a:xfrm>
          <a:prstGeom prst="ellipse">
            <a:avLst/>
          </a:prstGeom>
          <a:solidFill>
            <a:srgbClr val="5F5F5F">
              <a:alpha val="50000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2971800" y="2514600"/>
            <a:ext cx="3886200" cy="1600200"/>
          </a:xfrm>
          <a:prstGeom prst="ellipse">
            <a:avLst/>
          </a:prstGeom>
          <a:solidFill>
            <a:srgbClr val="B2B2B2">
              <a:alpha val="50196"/>
            </a:srgbClr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3429000" y="2971800"/>
            <a:ext cx="2057400" cy="2362200"/>
          </a:xfrm>
          <a:prstGeom prst="ellipse">
            <a:avLst/>
          </a:prstGeom>
          <a:noFill/>
          <a:ln w="38100">
            <a:solidFill>
              <a:srgbClr val="7030A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n w="76200">
                <a:solidFill>
                  <a:schemeClr val="tx1"/>
                </a:solidFill>
              </a:ln>
              <a:solidFill>
                <a:srgbClr val="CC3300"/>
              </a:solidFill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546725" y="4689475"/>
            <a:ext cx="14430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6600FF"/>
                </a:solidFill>
                <a:latin typeface="Times New Roman" pitchFamily="18" charset="0"/>
              </a:rPr>
              <a:t>P </a:t>
            </a:r>
            <a:r>
              <a:rPr lang="en-US" sz="2400">
                <a:solidFill>
                  <a:srgbClr val="6600FF"/>
                </a:solidFill>
                <a:latin typeface="Times New Roman" pitchFamily="18" charset="0"/>
              </a:rPr>
              <a:t>( </a:t>
            </a:r>
            <a:r>
              <a:rPr lang="en-US" sz="2400" i="1">
                <a:solidFill>
                  <a:srgbClr val="6600FF"/>
                </a:solidFill>
                <a:latin typeface="Times New Roman" pitchFamily="18" charset="0"/>
              </a:rPr>
              <a:t>y</a:t>
            </a:r>
            <a:r>
              <a:rPr lang="en-US" sz="2400" baseline="-25000">
                <a:solidFill>
                  <a:srgbClr val="6600FF"/>
                </a:solidFill>
                <a:latin typeface="Times New Roman" pitchFamily="18" charset="0"/>
              </a:rPr>
              <a:t>1</a:t>
            </a:r>
            <a:r>
              <a:rPr lang="en-US" sz="2400">
                <a:solidFill>
                  <a:srgbClr val="6600FF"/>
                </a:solidFill>
                <a:latin typeface="Times New Roman" pitchFamily="18" charset="0"/>
              </a:rPr>
              <a:t>, </a:t>
            </a:r>
            <a:r>
              <a:rPr lang="en-US" sz="2400" i="1">
                <a:solidFill>
                  <a:srgbClr val="6600FF"/>
                </a:solidFill>
                <a:latin typeface="Times New Roman" pitchFamily="18" charset="0"/>
              </a:rPr>
              <a:t>y</a:t>
            </a:r>
            <a:r>
              <a:rPr lang="en-US" sz="2400" baseline="-25000">
                <a:solidFill>
                  <a:srgbClr val="6600FF"/>
                </a:solidFill>
                <a:latin typeface="Times New Roman" pitchFamily="18" charset="0"/>
              </a:rPr>
              <a:t>2</a:t>
            </a:r>
            <a:r>
              <a:rPr lang="en-US" sz="2400">
                <a:solidFill>
                  <a:srgbClr val="6600FF"/>
                </a:solidFill>
                <a:latin typeface="Times New Roman" pitchFamily="18" charset="0"/>
              </a:rPr>
              <a:t>)</a:t>
            </a:r>
            <a:r>
              <a:rPr lang="en-US" sz="2400">
                <a:solidFill>
                  <a:srgbClr val="6600FF"/>
                </a:solidFill>
              </a:rPr>
              <a:t>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927725" y="2098675"/>
            <a:ext cx="139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v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( 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lang="en-US" sz="2400" baseline="-2500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400" i="1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lang="en-US" sz="2400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sz="24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3" grpId="0" animBg="1"/>
      <p:bldP spid="4104" grpId="0" animBg="1"/>
      <p:bldP spid="4108" grpId="0" animBg="1"/>
      <p:bldP spid="41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05"/>
          <p:cNvPicPr>
            <a:picLocks noChangeAspect="1" noChangeArrowheads="1"/>
          </p:cNvPicPr>
          <p:nvPr/>
        </p:nvPicPr>
        <p:blipFill>
          <a:blip r:embed="rId2" cstate="print"/>
          <a:srcRect l="2499" t="8888" r="6667" b="33334"/>
          <a:stretch>
            <a:fillRect/>
          </a:stretch>
        </p:blipFill>
        <p:spPr bwMode="auto">
          <a:xfrm>
            <a:off x="0" y="2133600"/>
            <a:ext cx="9144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C3300"/>
                </a:solidFill>
              </a:rPr>
              <a:t>Figure 5.12  Decision tree for </a:t>
            </a:r>
            <a:r>
              <a:rPr lang="en-US" sz="2800" dirty="0" err="1" smtClean="0">
                <a:solidFill>
                  <a:srgbClr val="CC3300"/>
                </a:solidFill>
              </a:rPr>
              <a:t>univariate</a:t>
            </a:r>
            <a:r>
              <a:rPr lang="en-US" sz="2800" dirty="0" smtClean="0">
                <a:solidFill>
                  <a:srgbClr val="CC3300"/>
                </a:solidFill>
              </a:rPr>
              <a:t> utility-function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685800" y="2133600"/>
            <a:ext cx="3213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 (</a:t>
            </a:r>
            <a:r>
              <a:rPr lang="es-ES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v(</a:t>
            </a:r>
            <a:r>
              <a:rPr lang="es-ES" sz="28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y)) = </a:t>
            </a:r>
            <a:r>
              <a:rPr lang="el-GR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s-ES" sz="2800" b="1" i="1" baseline="-25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ES" sz="28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s-ES" sz="2800" i="1" baseline="30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ES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v(y </a:t>
            </a:r>
            <a:r>
              <a:rPr lang="es-ES" sz="2800" i="1" baseline="30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s-ES" sz="2800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sz="2400" dirty="0" smtClean="0">
                <a:solidFill>
                  <a:srgbClr val="CC3300"/>
                </a:solidFill>
              </a:rPr>
              <a:t>Figure 5.13 </a:t>
            </a:r>
            <a:r>
              <a:rPr lang="en-US" sz="2400" dirty="0" smtClean="0">
                <a:solidFill>
                  <a:srgbClr val="CC3300"/>
                </a:solidFill>
              </a:rPr>
              <a:t>  A </a:t>
            </a:r>
            <a:r>
              <a:rPr lang="en-US" sz="2400" dirty="0" smtClean="0">
                <a:solidFill>
                  <a:srgbClr val="CC3300"/>
                </a:solidFill>
              </a:rPr>
              <a:t>strictly concave utility function</a:t>
            </a:r>
          </a:p>
        </p:txBody>
      </p:sp>
      <p:pic>
        <p:nvPicPr>
          <p:cNvPr id="9219" name="Picture 4" descr="~max001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l="21223" t="60754" r="28416" b="8888"/>
          <a:stretch>
            <a:fillRect/>
          </a:stretch>
        </p:blipFill>
        <p:spPr bwMode="auto">
          <a:xfrm>
            <a:off x="685800" y="790575"/>
            <a:ext cx="7772400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895600" y="4038600"/>
            <a:ext cx="762000" cy="2362200"/>
          </a:xfrm>
          <a:prstGeom prst="rect">
            <a:avLst/>
          </a:prstGeom>
          <a:solidFill>
            <a:srgbClr val="00FF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895600" y="1828800"/>
            <a:ext cx="3505200" cy="4572000"/>
          </a:xfrm>
          <a:prstGeom prst="rect">
            <a:avLst/>
          </a:prstGeom>
          <a:solidFill>
            <a:srgbClr val="3333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971800" y="2971800"/>
            <a:ext cx="2057400" cy="3429000"/>
          </a:xfrm>
          <a:prstGeom prst="rect">
            <a:avLst/>
          </a:prstGeom>
          <a:solidFill>
            <a:srgbClr val="993366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307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l="3334" t="10912" r="6667" b="25407"/>
          <a:stretch>
            <a:fillRect/>
          </a:stretch>
        </p:blipFill>
        <p:spPr bwMode="auto">
          <a:xfrm>
            <a:off x="0" y="1219200"/>
            <a:ext cx="9144000" cy="50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ChangeArrowheads="1"/>
          </p:cNvSpPr>
          <p:nvPr/>
        </p:nvSpPr>
        <p:spPr bwMode="auto">
          <a:xfrm>
            <a:off x="1905000" y="2133600"/>
            <a:ext cx="5410200" cy="3733800"/>
          </a:xfrm>
          <a:prstGeom prst="rect">
            <a:avLst/>
          </a:prstGeom>
          <a:solidFill>
            <a:srgbClr val="FF00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Figure 5.14 </a:t>
            </a:r>
            <a:r>
              <a:rPr lang="en-US" sz="2400" dirty="0" smtClean="0"/>
              <a:t>  A </a:t>
            </a:r>
            <a:r>
              <a:rPr lang="en-US" sz="2400" dirty="0" smtClean="0"/>
              <a:t>strictly convex utility function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8077200" y="228600"/>
            <a:ext cx="8620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/>
              <a:t>[convex-fractile-indep-1]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52400" y="3733800"/>
            <a:ext cx="1676400" cy="4572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400800" y="5867400"/>
            <a:ext cx="228600" cy="3810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905000" y="5562600"/>
            <a:ext cx="2209800" cy="304800"/>
          </a:xfrm>
          <a:prstGeom prst="rect">
            <a:avLst/>
          </a:prstGeom>
          <a:solidFill>
            <a:srgbClr val="0033CC">
              <a:alpha val="2470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905000" y="2819400"/>
            <a:ext cx="5181600" cy="30480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905000" y="3962400"/>
            <a:ext cx="3886200" cy="1905000"/>
          </a:xfrm>
          <a:prstGeom prst="rect">
            <a:avLst/>
          </a:prstGeom>
          <a:solidFill>
            <a:srgbClr val="00CC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  <p:bldP spid="143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4821" y="0"/>
            <a:ext cx="705371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FractileMethod-1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14413"/>
            <a:ext cx="9144000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2400" b="1" dirty="0" smtClean="0"/>
              <a:t>Figure 5.15(a) 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Fractile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method (Step 1)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981200" y="3429000"/>
            <a:ext cx="1905000" cy="22860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FractileMethod-2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2400" b="1" dirty="0" smtClean="0"/>
              <a:t>Figure 5.15(b) 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Fractile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method (Step 2)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90800" y="5791200"/>
            <a:ext cx="3873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i="1">
                <a:cs typeface="Arial" charset="0"/>
              </a:rPr>
              <a:t>ŷ´</a:t>
            </a:r>
          </a:p>
        </p:txBody>
      </p:sp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1981200" y="3352800"/>
            <a:ext cx="1905000" cy="23622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1981200" y="4495800"/>
            <a:ext cx="762000" cy="1219200"/>
          </a:xfrm>
          <a:prstGeom prst="rect">
            <a:avLst/>
          </a:prstGeom>
          <a:solidFill>
            <a:srgbClr val="00CC99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l="3680" t="14296" r="19878" b="23856"/>
          <a:stretch>
            <a:fillRect/>
          </a:stretch>
        </p:blipFill>
        <p:spPr bwMode="auto">
          <a:xfrm>
            <a:off x="0" y="1100138"/>
            <a:ext cx="9144000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2400" b="1" dirty="0" smtClean="0"/>
              <a:t>Figure 5.15(c) 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Fractile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method (Step 3)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90800" y="5791200"/>
            <a:ext cx="3873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i="1">
                <a:cs typeface="Arial" charset="0"/>
              </a:rPr>
              <a:t>ŷ´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86200" y="3505200"/>
            <a:ext cx="4724400" cy="22860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29400" y="1905000"/>
            <a:ext cx="1981200" cy="16002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flipH="1">
            <a:off x="6629400" y="1447800"/>
            <a:ext cx="1981200" cy="457200"/>
          </a:xfrm>
          <a:prstGeom prst="rtTriangle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 flipH="1">
            <a:off x="3886200" y="1905000"/>
            <a:ext cx="2743200" cy="1600200"/>
          </a:xfrm>
          <a:prstGeom prst="rtTriangle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09600" y="1676400"/>
            <a:ext cx="1295400" cy="3048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6477000" y="5867400"/>
            <a:ext cx="381000" cy="3048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  <p:bldP spid="1639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.16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842" y="0"/>
            <a:ext cx="83563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.17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169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2800" smtClean="0"/>
              <a:t>Illustrating preferential independence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4572000" y="1524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1447800" y="3733800"/>
            <a:ext cx="3124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572000" y="3733800"/>
            <a:ext cx="3505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2286000" y="2209800"/>
            <a:ext cx="5029200" cy="1181100"/>
          </a:xfrm>
          <a:custGeom>
            <a:avLst/>
            <a:gdLst>
              <a:gd name="T0" fmla="*/ 0 w 3168"/>
              <a:gd name="T1" fmla="*/ 2147483647 h 744"/>
              <a:gd name="T2" fmla="*/ 2147483647 w 3168"/>
              <a:gd name="T3" fmla="*/ 2147483647 h 744"/>
              <a:gd name="T4" fmla="*/ 2147483647 w 3168"/>
              <a:gd name="T5" fmla="*/ 2147483647 h 744"/>
              <a:gd name="T6" fmla="*/ 2147483647 w 3168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3168"/>
              <a:gd name="T13" fmla="*/ 0 h 744"/>
              <a:gd name="T14" fmla="*/ 3168 w 3168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68" h="744">
                <a:moveTo>
                  <a:pt x="0" y="744"/>
                </a:moveTo>
                <a:cubicBezTo>
                  <a:pt x="380" y="492"/>
                  <a:pt x="760" y="240"/>
                  <a:pt x="1056" y="120"/>
                </a:cubicBezTo>
                <a:cubicBezTo>
                  <a:pt x="1352" y="0"/>
                  <a:pt x="1424" y="8"/>
                  <a:pt x="1776" y="24"/>
                </a:cubicBezTo>
                <a:cubicBezTo>
                  <a:pt x="2128" y="40"/>
                  <a:pt x="2648" y="128"/>
                  <a:pt x="3168" y="216"/>
                </a:cubicBezTo>
              </a:path>
            </a:pathLst>
          </a:cu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9" name="Freeform 7"/>
          <p:cNvSpPr>
            <a:spLocks/>
          </p:cNvSpPr>
          <p:nvPr/>
        </p:nvSpPr>
        <p:spPr bwMode="auto">
          <a:xfrm>
            <a:off x="2514600" y="4610100"/>
            <a:ext cx="5029200" cy="1181100"/>
          </a:xfrm>
          <a:custGeom>
            <a:avLst/>
            <a:gdLst>
              <a:gd name="T0" fmla="*/ 0 w 3168"/>
              <a:gd name="T1" fmla="*/ 2147483647 h 744"/>
              <a:gd name="T2" fmla="*/ 2147483647 w 3168"/>
              <a:gd name="T3" fmla="*/ 2147483647 h 744"/>
              <a:gd name="T4" fmla="*/ 2147483647 w 3168"/>
              <a:gd name="T5" fmla="*/ 2147483647 h 744"/>
              <a:gd name="T6" fmla="*/ 2147483647 w 3168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3168"/>
              <a:gd name="T13" fmla="*/ 0 h 744"/>
              <a:gd name="T14" fmla="*/ 3168 w 3168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68" h="744">
                <a:moveTo>
                  <a:pt x="0" y="744"/>
                </a:moveTo>
                <a:cubicBezTo>
                  <a:pt x="380" y="492"/>
                  <a:pt x="760" y="240"/>
                  <a:pt x="1056" y="120"/>
                </a:cubicBezTo>
                <a:cubicBezTo>
                  <a:pt x="1352" y="0"/>
                  <a:pt x="1424" y="8"/>
                  <a:pt x="1776" y="24"/>
                </a:cubicBezTo>
                <a:cubicBezTo>
                  <a:pt x="2128" y="40"/>
                  <a:pt x="2648" y="128"/>
                  <a:pt x="3168" y="21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>
            <a:off x="2514600" y="3505200"/>
            <a:ext cx="5029200" cy="1181100"/>
          </a:xfrm>
          <a:custGeom>
            <a:avLst/>
            <a:gdLst>
              <a:gd name="T0" fmla="*/ 0 w 3168"/>
              <a:gd name="T1" fmla="*/ 2147483647 h 744"/>
              <a:gd name="T2" fmla="*/ 2147483647 w 3168"/>
              <a:gd name="T3" fmla="*/ 2147483647 h 744"/>
              <a:gd name="T4" fmla="*/ 2147483647 w 3168"/>
              <a:gd name="T5" fmla="*/ 2147483647 h 744"/>
              <a:gd name="T6" fmla="*/ 2147483647 w 3168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3168"/>
              <a:gd name="T13" fmla="*/ 0 h 744"/>
              <a:gd name="T14" fmla="*/ 3168 w 3168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68" h="744">
                <a:moveTo>
                  <a:pt x="0" y="744"/>
                </a:moveTo>
                <a:cubicBezTo>
                  <a:pt x="380" y="492"/>
                  <a:pt x="760" y="240"/>
                  <a:pt x="1056" y="120"/>
                </a:cubicBezTo>
                <a:cubicBezTo>
                  <a:pt x="1352" y="0"/>
                  <a:pt x="1424" y="8"/>
                  <a:pt x="1776" y="24"/>
                </a:cubicBezTo>
                <a:cubicBezTo>
                  <a:pt x="2128" y="40"/>
                  <a:pt x="2648" y="128"/>
                  <a:pt x="3168" y="216"/>
                </a:cubicBezTo>
              </a:path>
            </a:pathLst>
          </a:custGeom>
          <a:noFill/>
          <a:ln w="381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050925" y="55991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1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8229600" y="4648200"/>
            <a:ext cx="382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2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724400" y="1371600"/>
            <a:ext cx="382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3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391400" y="2362200"/>
            <a:ext cx="876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33CC"/>
                </a:solidFill>
              </a:rPr>
              <a:t>y</a:t>
            </a:r>
            <a:r>
              <a:rPr lang="en-US" baseline="-25000">
                <a:solidFill>
                  <a:srgbClr val="0033CC"/>
                </a:solidFill>
              </a:rPr>
              <a:t>3 </a:t>
            </a:r>
            <a:r>
              <a:rPr lang="en-US">
                <a:solidFill>
                  <a:srgbClr val="0033CC"/>
                </a:solidFill>
              </a:rPr>
              <a:t>= 13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7620000" y="3581400"/>
            <a:ext cx="749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C3300"/>
                </a:solidFill>
              </a:rPr>
              <a:t>y</a:t>
            </a:r>
            <a:r>
              <a:rPr lang="en-US" baseline="-25000">
                <a:solidFill>
                  <a:srgbClr val="CC3300"/>
                </a:solidFill>
              </a:rPr>
              <a:t>3 </a:t>
            </a:r>
            <a:r>
              <a:rPr lang="en-US">
                <a:solidFill>
                  <a:srgbClr val="CC3300"/>
                </a:solidFill>
              </a:rPr>
              <a:t>= 6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7391400" y="5105400"/>
            <a:ext cx="749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3 </a:t>
            </a:r>
            <a:r>
              <a:rPr lang="en-US"/>
              <a:t>= 0</a:t>
            </a:r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4114800" y="4038600"/>
            <a:ext cx="2209800" cy="6858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V="1">
            <a:off x="6324600" y="4419600"/>
            <a:ext cx="381000" cy="3048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022725" y="3998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2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6613525" y="39989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14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2514600" y="5105400"/>
            <a:ext cx="609600" cy="2286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V="1">
            <a:off x="3124200" y="3962400"/>
            <a:ext cx="2133600" cy="13716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041525" y="48371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12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5318125" y="3617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3</a:t>
            </a:r>
          </a:p>
        </p:txBody>
      </p:sp>
      <p:sp>
        <p:nvSpPr>
          <p:cNvPr id="3095" name="Text Box 24"/>
          <p:cNvSpPr txBox="1">
            <a:spLocks noChangeArrowheads="1"/>
          </p:cNvSpPr>
          <p:nvPr/>
        </p:nvSpPr>
        <p:spPr bwMode="auto">
          <a:xfrm>
            <a:off x="304800" y="6096000"/>
            <a:ext cx="2022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Research Engineers</a:t>
            </a:r>
          </a:p>
        </p:txBody>
      </p:sp>
      <p:sp>
        <p:nvSpPr>
          <p:cNvPr id="3096" name="Text Box 25"/>
          <p:cNvSpPr txBox="1">
            <a:spLocks noChangeArrowheads="1"/>
          </p:cNvSpPr>
          <p:nvPr/>
        </p:nvSpPr>
        <p:spPr bwMode="auto">
          <a:xfrm>
            <a:off x="7121525" y="4114800"/>
            <a:ext cx="1784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Design Engineers</a:t>
            </a:r>
          </a:p>
        </p:txBody>
      </p:sp>
      <p:sp>
        <p:nvSpPr>
          <p:cNvPr id="3097" name="Text Box 26"/>
          <p:cNvSpPr txBox="1">
            <a:spLocks noChangeArrowheads="1"/>
          </p:cNvSpPr>
          <p:nvPr/>
        </p:nvSpPr>
        <p:spPr bwMode="auto">
          <a:xfrm>
            <a:off x="2222500" y="1143000"/>
            <a:ext cx="234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Development Engineers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6" grpId="0" animBg="1"/>
      <p:bldP spid="7180" grpId="0"/>
      <p:bldP spid="718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2800" smtClean="0"/>
              <a:t>Illustrating utility independence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4572000" y="15240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1447800" y="3733800"/>
            <a:ext cx="3124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4572000" y="3733800"/>
            <a:ext cx="3505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1050925" y="55991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1</a:t>
            </a:r>
          </a:p>
        </p:txBody>
      </p:sp>
      <p:sp>
        <p:nvSpPr>
          <p:cNvPr id="4103" name="Text Box 11"/>
          <p:cNvSpPr txBox="1">
            <a:spLocks noChangeArrowheads="1"/>
          </p:cNvSpPr>
          <p:nvPr/>
        </p:nvSpPr>
        <p:spPr bwMode="auto">
          <a:xfrm>
            <a:off x="6248400" y="44958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C00000"/>
                </a:solidFill>
              </a:rPr>
              <a:t>y</a:t>
            </a:r>
            <a:r>
              <a:rPr lang="en-US" baseline="-25000">
                <a:solidFill>
                  <a:srgbClr val="C00000"/>
                </a:solidFill>
              </a:rPr>
              <a:t>2 </a:t>
            </a:r>
            <a:r>
              <a:rPr lang="en-US" i="1">
                <a:solidFill>
                  <a:srgbClr val="C00000"/>
                </a:solidFill>
              </a:rPr>
              <a:t>+ y</a:t>
            </a:r>
            <a:r>
              <a:rPr lang="en-US" baseline="-25000">
                <a:solidFill>
                  <a:srgbClr val="C00000"/>
                </a:solidFill>
              </a:rPr>
              <a:t>3</a:t>
            </a:r>
            <a:r>
              <a:rPr lang="en-US">
                <a:solidFill>
                  <a:srgbClr val="C00000"/>
                </a:solidFill>
              </a:rPr>
              <a:t> </a:t>
            </a:r>
          </a:p>
          <a:p>
            <a:r>
              <a:rPr lang="en-US">
                <a:solidFill>
                  <a:srgbClr val="C00000"/>
                </a:solidFill>
              </a:rPr>
              <a:t>=  0 + 15</a:t>
            </a:r>
            <a:endParaRPr lang="en-US" baseline="-25000">
              <a:solidFill>
                <a:srgbClr val="C00000"/>
              </a:solidFill>
            </a:endParaRPr>
          </a:p>
        </p:txBody>
      </p:sp>
      <p:sp>
        <p:nvSpPr>
          <p:cNvPr id="4104" name="Text Box 24"/>
          <p:cNvSpPr txBox="1">
            <a:spLocks noChangeArrowheads="1"/>
          </p:cNvSpPr>
          <p:nvPr/>
        </p:nvSpPr>
        <p:spPr bwMode="auto">
          <a:xfrm>
            <a:off x="304800" y="6096000"/>
            <a:ext cx="2022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Research Engineers</a:t>
            </a:r>
          </a:p>
        </p:txBody>
      </p:sp>
      <p:sp>
        <p:nvSpPr>
          <p:cNvPr id="4105" name="Text Box 25"/>
          <p:cNvSpPr txBox="1">
            <a:spLocks noChangeArrowheads="1"/>
          </p:cNvSpPr>
          <p:nvPr/>
        </p:nvSpPr>
        <p:spPr bwMode="auto">
          <a:xfrm>
            <a:off x="7227888" y="4114800"/>
            <a:ext cx="1916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or</a:t>
            </a:r>
          </a:p>
          <a:p>
            <a:r>
              <a:rPr lang="en-US" sz="1600"/>
              <a:t>Design Engineers  </a:t>
            </a:r>
          </a:p>
        </p:txBody>
      </p:sp>
      <p:sp>
        <p:nvSpPr>
          <p:cNvPr id="4106" name="Text Box 26"/>
          <p:cNvSpPr txBox="1">
            <a:spLocks noChangeArrowheads="1"/>
          </p:cNvSpPr>
          <p:nvPr/>
        </p:nvSpPr>
        <p:spPr bwMode="auto">
          <a:xfrm>
            <a:off x="7162800" y="3581400"/>
            <a:ext cx="1449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Development </a:t>
            </a:r>
          </a:p>
          <a:p>
            <a:r>
              <a:rPr lang="en-US" sz="1600"/>
              <a:t>Engineers</a:t>
            </a:r>
          </a:p>
        </p:txBody>
      </p:sp>
      <p:sp>
        <p:nvSpPr>
          <p:cNvPr id="4107" name="TextBox 26"/>
          <p:cNvSpPr txBox="1">
            <a:spLocks noChangeArrowheads="1"/>
          </p:cNvSpPr>
          <p:nvPr/>
        </p:nvSpPr>
        <p:spPr bwMode="auto">
          <a:xfrm>
            <a:off x="3962400" y="1295400"/>
            <a:ext cx="582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v</a:t>
            </a:r>
            <a:r>
              <a:rPr lang="en-US"/>
              <a:t>(</a:t>
            </a:r>
            <a:r>
              <a:rPr lang="en-US" b="1"/>
              <a:t>y</a:t>
            </a:r>
            <a:r>
              <a:rPr lang="en-US"/>
              <a:t>)</a:t>
            </a:r>
          </a:p>
        </p:txBody>
      </p:sp>
      <p:cxnSp>
        <p:nvCxnSpPr>
          <p:cNvPr id="29" name="Straight Connector 28"/>
          <p:cNvCxnSpPr/>
          <p:nvPr/>
        </p:nvCxnSpPr>
        <p:spPr>
          <a:xfrm rot="10800000" flipV="1">
            <a:off x="6400800" y="4267200"/>
            <a:ext cx="228600" cy="1524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TextBox 30"/>
          <p:cNvSpPr txBox="1">
            <a:spLocks noChangeArrowheads="1"/>
          </p:cNvSpPr>
          <p:nvPr/>
        </p:nvSpPr>
        <p:spPr bwMode="auto">
          <a:xfrm>
            <a:off x="6400800" y="38862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4110" name="TextBox 31"/>
          <p:cNvSpPr txBox="1">
            <a:spLocks noChangeArrowheads="1"/>
          </p:cNvSpPr>
          <p:nvPr/>
        </p:nvSpPr>
        <p:spPr bwMode="auto">
          <a:xfrm>
            <a:off x="4648200" y="34290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3505200" y="4267200"/>
            <a:ext cx="228600" cy="76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34"/>
          <p:cNvSpPr txBox="1">
            <a:spLocks noChangeArrowheads="1"/>
          </p:cNvSpPr>
          <p:nvPr/>
        </p:nvSpPr>
        <p:spPr bwMode="auto">
          <a:xfrm>
            <a:off x="3124200" y="39624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9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38600" y="4419600"/>
            <a:ext cx="2286000" cy="1524000"/>
          </a:xfrm>
          <a:prstGeom prst="line">
            <a:avLst/>
          </a:prstGeom>
          <a:ln w="158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124200" y="4572000"/>
            <a:ext cx="228600" cy="76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5" name="TextBox 40"/>
          <p:cNvSpPr txBox="1">
            <a:spLocks noChangeArrowheads="1"/>
          </p:cNvSpPr>
          <p:nvPr/>
        </p:nvSpPr>
        <p:spPr bwMode="auto">
          <a:xfrm>
            <a:off x="2590800" y="43434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15</a:t>
            </a:r>
          </a:p>
        </p:txBody>
      </p:sp>
      <p:cxnSp>
        <p:nvCxnSpPr>
          <p:cNvPr id="43" name="Straight Connector 42"/>
          <p:cNvCxnSpPr>
            <a:stCxn id="4100" idx="0"/>
          </p:cNvCxnSpPr>
          <p:nvPr/>
        </p:nvCxnSpPr>
        <p:spPr>
          <a:xfrm rot="5400000" flipH="1">
            <a:off x="3771900" y="2933700"/>
            <a:ext cx="685800" cy="914400"/>
          </a:xfrm>
          <a:prstGeom prst="line">
            <a:avLst/>
          </a:prstGeom>
          <a:ln w="31750">
            <a:solidFill>
              <a:srgbClr val="CC33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76" idx="1"/>
          </p:cNvCxnSpPr>
          <p:nvPr/>
        </p:nvCxnSpPr>
        <p:spPr>
          <a:xfrm rot="16200000" flipV="1">
            <a:off x="3352800" y="2819400"/>
            <a:ext cx="98425" cy="403225"/>
          </a:xfrm>
          <a:prstGeom prst="line">
            <a:avLst/>
          </a:prstGeom>
          <a:ln w="317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3048001" y="3733800"/>
            <a:ext cx="1219200" cy="3175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398713" y="3848100"/>
            <a:ext cx="1601788" cy="1587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 flipH="1">
            <a:off x="5676900" y="3467100"/>
            <a:ext cx="685800" cy="914400"/>
          </a:xfrm>
          <a:prstGeom prst="line">
            <a:avLst/>
          </a:prstGeom>
          <a:ln w="31750">
            <a:solidFill>
              <a:srgbClr val="CC33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4953794" y="4266406"/>
            <a:ext cx="1219200" cy="1588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 flipV="1">
            <a:off x="5029200" y="3581400"/>
            <a:ext cx="457200" cy="76200"/>
          </a:xfrm>
          <a:prstGeom prst="line">
            <a:avLst/>
          </a:prstGeom>
          <a:ln w="3175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4192588" y="4495800"/>
            <a:ext cx="1674812" cy="1588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810000" y="4343400"/>
            <a:ext cx="3886200" cy="1219200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5" name="Text Box 11"/>
          <p:cNvSpPr txBox="1">
            <a:spLocks noChangeArrowheads="1"/>
          </p:cNvSpPr>
          <p:nvPr/>
        </p:nvSpPr>
        <p:spPr bwMode="auto">
          <a:xfrm>
            <a:off x="3962400" y="37338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C00000"/>
                </a:solidFill>
              </a:rPr>
              <a:t>y</a:t>
            </a:r>
            <a:r>
              <a:rPr lang="en-US" baseline="-25000">
                <a:solidFill>
                  <a:srgbClr val="C00000"/>
                </a:solidFill>
              </a:rPr>
              <a:t>2 </a:t>
            </a:r>
            <a:r>
              <a:rPr lang="en-US" i="1">
                <a:solidFill>
                  <a:srgbClr val="C00000"/>
                </a:solidFill>
              </a:rPr>
              <a:t>+ y</a:t>
            </a:r>
            <a:r>
              <a:rPr lang="en-US" baseline="-25000">
                <a:solidFill>
                  <a:srgbClr val="C00000"/>
                </a:solidFill>
              </a:rPr>
              <a:t>3</a:t>
            </a:r>
            <a:r>
              <a:rPr lang="en-US">
                <a:solidFill>
                  <a:srgbClr val="C00000"/>
                </a:solidFill>
              </a:rPr>
              <a:t> </a:t>
            </a:r>
          </a:p>
          <a:p>
            <a:r>
              <a:rPr lang="en-US">
                <a:solidFill>
                  <a:srgbClr val="C00000"/>
                </a:solidFill>
              </a:rPr>
              <a:t>=  15 + 0</a:t>
            </a:r>
            <a:endParaRPr lang="en-US" baseline="-25000">
              <a:solidFill>
                <a:srgbClr val="C00000"/>
              </a:solidFill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3200400" y="2438400"/>
            <a:ext cx="1371600" cy="533400"/>
          </a:xfrm>
          <a:prstGeom prst="line">
            <a:avLst/>
          </a:prstGeom>
          <a:ln w="158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3657600" y="2743200"/>
            <a:ext cx="914400" cy="381000"/>
          </a:xfrm>
          <a:prstGeom prst="line">
            <a:avLst/>
          </a:prstGeom>
          <a:ln w="158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3124200" y="2895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3581400" y="30480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953000" y="35814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486400" y="35052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477000" y="42672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4495800" y="3657600"/>
            <a:ext cx="152400" cy="152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34" name="TextBox 81"/>
          <p:cNvSpPr txBox="1">
            <a:spLocks noChangeArrowheads="1"/>
          </p:cNvSpPr>
          <p:nvPr/>
        </p:nvSpPr>
        <p:spPr bwMode="auto">
          <a:xfrm>
            <a:off x="4572000" y="2209800"/>
            <a:ext cx="11096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v</a:t>
            </a:r>
            <a:r>
              <a:rPr lang="en-US" sz="1600"/>
              <a:t>(15,15,0)</a:t>
            </a:r>
          </a:p>
        </p:txBody>
      </p:sp>
      <p:sp>
        <p:nvSpPr>
          <p:cNvPr id="4135" name="TextBox 82"/>
          <p:cNvSpPr txBox="1">
            <a:spLocks noChangeArrowheads="1"/>
          </p:cNvSpPr>
          <p:nvPr/>
        </p:nvSpPr>
        <p:spPr bwMode="auto">
          <a:xfrm>
            <a:off x="4572000" y="2590800"/>
            <a:ext cx="4114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/>
              <a:t>v</a:t>
            </a:r>
            <a:r>
              <a:rPr lang="en-US" sz="1600"/>
              <a:t>(9,15,0) = 0.5 </a:t>
            </a:r>
            <a:r>
              <a:rPr lang="en-US" sz="1600" i="1"/>
              <a:t>v</a:t>
            </a:r>
            <a:r>
              <a:rPr lang="en-US" sz="1600"/>
              <a:t>(0,15,0) + 0.5 </a:t>
            </a:r>
            <a:r>
              <a:rPr lang="en-US" sz="1600" i="1"/>
              <a:t>v</a:t>
            </a:r>
            <a:r>
              <a:rPr lang="en-US" sz="1600"/>
              <a:t>(15,15,0)</a:t>
            </a:r>
          </a:p>
        </p:txBody>
      </p:sp>
      <p:sp>
        <p:nvSpPr>
          <p:cNvPr id="4136" name="TextBox 83"/>
          <p:cNvSpPr txBox="1">
            <a:spLocks noChangeArrowheads="1"/>
          </p:cNvSpPr>
          <p:nvPr/>
        </p:nvSpPr>
        <p:spPr bwMode="auto">
          <a:xfrm>
            <a:off x="4648200" y="3200400"/>
            <a:ext cx="995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/>
              <a:t>v</a:t>
            </a:r>
            <a:r>
              <a:rPr lang="en-US" sz="1600"/>
              <a:t>(0,15,0)</a:t>
            </a:r>
          </a:p>
        </p:txBody>
      </p:sp>
      <p:sp>
        <p:nvSpPr>
          <p:cNvPr id="86" name="Freeform 85"/>
          <p:cNvSpPr/>
          <p:nvPr/>
        </p:nvSpPr>
        <p:spPr>
          <a:xfrm>
            <a:off x="4346575" y="3241675"/>
            <a:ext cx="331788" cy="404813"/>
          </a:xfrm>
          <a:custGeom>
            <a:avLst/>
            <a:gdLst>
              <a:gd name="connsiteX0" fmla="*/ 331382 w 331382"/>
              <a:gd name="connsiteY0" fmla="*/ 139995 h 405809"/>
              <a:gd name="connsiteX1" fmla="*/ 23037 w 331382"/>
              <a:gd name="connsiteY1" fmla="*/ 44302 h 405809"/>
              <a:gd name="connsiteX2" fmla="*/ 193158 w 331382"/>
              <a:gd name="connsiteY2" fmla="*/ 405809 h 40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382" h="405809">
                <a:moveTo>
                  <a:pt x="331382" y="139995"/>
                </a:moveTo>
                <a:cubicBezTo>
                  <a:pt x="188728" y="69997"/>
                  <a:pt x="46074" y="0"/>
                  <a:pt x="23037" y="44302"/>
                </a:cubicBezTo>
                <a:cubicBezTo>
                  <a:pt x="0" y="88604"/>
                  <a:pt x="96579" y="247206"/>
                  <a:pt x="193158" y="405809"/>
                </a:cubicBezTo>
              </a:path>
            </a:pathLst>
          </a:custGeom>
          <a:ln w="15875"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5334000" y="2895600"/>
            <a:ext cx="4114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00B050"/>
                </a:solidFill>
              </a:rPr>
              <a:t>v</a:t>
            </a:r>
            <a:r>
              <a:rPr lang="en-US" sz="1600">
                <a:solidFill>
                  <a:srgbClr val="00B050"/>
                </a:solidFill>
              </a:rPr>
              <a:t>(9,0,15) = 0.5 </a:t>
            </a:r>
            <a:r>
              <a:rPr lang="en-US" sz="1600" i="1">
                <a:solidFill>
                  <a:srgbClr val="00B050"/>
                </a:solidFill>
              </a:rPr>
              <a:t>v</a:t>
            </a:r>
            <a:r>
              <a:rPr lang="en-US" sz="1600">
                <a:solidFill>
                  <a:srgbClr val="00B050"/>
                </a:solidFill>
              </a:rPr>
              <a:t>(0,0,15) + 0.5 </a:t>
            </a:r>
            <a:r>
              <a:rPr lang="en-US" sz="1600" i="1">
                <a:solidFill>
                  <a:srgbClr val="00B050"/>
                </a:solidFill>
              </a:rPr>
              <a:t>v</a:t>
            </a:r>
            <a:r>
              <a:rPr lang="en-US" sz="1600">
                <a:solidFill>
                  <a:srgbClr val="00B050"/>
                </a:solidFill>
              </a:rPr>
              <a:t>(15,0,15)</a:t>
            </a:r>
          </a:p>
        </p:txBody>
      </p:sp>
      <p:sp>
        <p:nvSpPr>
          <p:cNvPr id="88" name="Freeform 87"/>
          <p:cNvSpPr/>
          <p:nvPr/>
        </p:nvSpPr>
        <p:spPr>
          <a:xfrm>
            <a:off x="5691188" y="3248025"/>
            <a:ext cx="950912" cy="593725"/>
          </a:xfrm>
          <a:custGeom>
            <a:avLst/>
            <a:gdLst>
              <a:gd name="connsiteX0" fmla="*/ 882869 w 951186"/>
              <a:gd name="connsiteY0" fmla="*/ 0 h 593834"/>
              <a:gd name="connsiteX1" fmla="*/ 804041 w 951186"/>
              <a:gd name="connsiteY1" fmla="*/ 536027 h 593834"/>
              <a:gd name="connsiteX2" fmla="*/ 0 w 951186"/>
              <a:gd name="connsiteY2" fmla="*/ 346841 h 59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1186" h="593834">
                <a:moveTo>
                  <a:pt x="882869" y="0"/>
                </a:moveTo>
                <a:cubicBezTo>
                  <a:pt x="917027" y="239110"/>
                  <a:pt x="951186" y="478220"/>
                  <a:pt x="804041" y="536027"/>
                </a:cubicBezTo>
                <a:cubicBezTo>
                  <a:pt x="656896" y="593834"/>
                  <a:pt x="0" y="346841"/>
                  <a:pt x="0" y="346841"/>
                </a:cubicBezTo>
              </a:path>
            </a:pathLst>
          </a:custGeom>
          <a:ln w="15875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Right Triangle 88"/>
          <p:cNvSpPr/>
          <p:nvPr/>
        </p:nvSpPr>
        <p:spPr>
          <a:xfrm>
            <a:off x="3657600" y="3124200"/>
            <a:ext cx="914400" cy="6096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Right Triangle 89"/>
          <p:cNvSpPr/>
          <p:nvPr/>
        </p:nvSpPr>
        <p:spPr>
          <a:xfrm flipV="1">
            <a:off x="3657600" y="3733800"/>
            <a:ext cx="914400" cy="6096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3200400" y="3124200"/>
            <a:ext cx="457200" cy="1219200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Right Triangle 91"/>
          <p:cNvSpPr/>
          <p:nvPr/>
        </p:nvSpPr>
        <p:spPr>
          <a:xfrm>
            <a:off x="3200400" y="2971800"/>
            <a:ext cx="457200" cy="1524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Right Triangle 92"/>
          <p:cNvSpPr/>
          <p:nvPr/>
        </p:nvSpPr>
        <p:spPr>
          <a:xfrm flipV="1">
            <a:off x="3200400" y="4343400"/>
            <a:ext cx="457200" cy="3048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5" name="Right Triangle 94"/>
          <p:cNvSpPr/>
          <p:nvPr/>
        </p:nvSpPr>
        <p:spPr>
          <a:xfrm>
            <a:off x="5562600" y="3581400"/>
            <a:ext cx="1066800" cy="7620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" name="Right Triangle 95"/>
          <p:cNvSpPr/>
          <p:nvPr/>
        </p:nvSpPr>
        <p:spPr>
          <a:xfrm flipV="1">
            <a:off x="5562600" y="4343400"/>
            <a:ext cx="914400" cy="6096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5029200" y="3657600"/>
            <a:ext cx="533400" cy="1295400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8" name="Right Triangle 97"/>
          <p:cNvSpPr/>
          <p:nvPr/>
        </p:nvSpPr>
        <p:spPr>
          <a:xfrm flipV="1">
            <a:off x="5029200" y="4953000"/>
            <a:ext cx="457200" cy="3048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Right Triangle 98"/>
          <p:cNvSpPr/>
          <p:nvPr/>
        </p:nvSpPr>
        <p:spPr>
          <a:xfrm flipH="1">
            <a:off x="5029200" y="3581400"/>
            <a:ext cx="533400" cy="76200"/>
          </a:xfrm>
          <a:prstGeom prst="rtTriangle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Up Arrow 99"/>
          <p:cNvSpPr/>
          <p:nvPr/>
        </p:nvSpPr>
        <p:spPr>
          <a:xfrm>
            <a:off x="3581400" y="4419600"/>
            <a:ext cx="152400" cy="1524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Up Arrow 100"/>
          <p:cNvSpPr/>
          <p:nvPr/>
        </p:nvSpPr>
        <p:spPr>
          <a:xfrm>
            <a:off x="5562600" y="5029200"/>
            <a:ext cx="152400" cy="1524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/>
      <p:bldP spid="87" grpId="0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5.18-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979" y="0"/>
            <a:ext cx="781404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2971800"/>
            <a:ext cx="2019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Franklin Gothic Medium" pitchFamily="34" charset="0"/>
              </a:rPr>
              <a:t>0.5 </a:t>
            </a:r>
            <a:r>
              <a:rPr lang="en-US" sz="1200" i="1" dirty="0">
                <a:latin typeface="Franklin Gothic Medium" pitchFamily="34" charset="0"/>
              </a:rPr>
              <a:t>v </a:t>
            </a:r>
            <a:r>
              <a:rPr lang="en-US" sz="1200" dirty="0">
                <a:latin typeface="Franklin Gothic Medium" pitchFamily="34" charset="0"/>
              </a:rPr>
              <a:t>( 0.10 ) + 0.5 </a:t>
            </a:r>
            <a:r>
              <a:rPr lang="en-US" sz="1200" i="1" dirty="0">
                <a:latin typeface="Franklin Gothic Medium" pitchFamily="34" charset="0"/>
              </a:rPr>
              <a:t>v </a:t>
            </a:r>
            <a:r>
              <a:rPr lang="en-US" sz="1200" dirty="0">
                <a:latin typeface="Franklin Gothic Medium" pitchFamily="34" charset="0"/>
              </a:rPr>
              <a:t>( 0.35 )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Figure 5.19(a)  </a:t>
            </a:r>
            <a:r>
              <a:rPr lang="en-US" sz="2800" dirty="0" err="1" smtClean="0"/>
              <a:t>Univariate</a:t>
            </a:r>
            <a:r>
              <a:rPr lang="en-US" sz="2800" dirty="0" smtClean="0"/>
              <a:t> functions for 2-attributes</a:t>
            </a:r>
          </a:p>
        </p:txBody>
      </p:sp>
      <p:pic>
        <p:nvPicPr>
          <p:cNvPr id="4099" name="Picture 6" descr="07"/>
          <p:cNvPicPr>
            <a:picLocks noChangeAspect="1" noChangeArrowheads="1"/>
          </p:cNvPicPr>
          <p:nvPr/>
        </p:nvPicPr>
        <p:blipFill>
          <a:blip r:embed="rId2" cstate="print"/>
          <a:srcRect l="3334" t="2927" r="4167" b="66013"/>
          <a:stretch>
            <a:fillRect/>
          </a:stretch>
        </p:blipFill>
        <p:spPr bwMode="auto">
          <a:xfrm>
            <a:off x="0" y="2028825"/>
            <a:ext cx="914400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914400" y="2743200"/>
            <a:ext cx="2590800" cy="2971800"/>
          </a:xfrm>
          <a:prstGeom prst="rect">
            <a:avLst/>
          </a:prstGeom>
          <a:solidFill>
            <a:srgbClr val="800000">
              <a:alpha val="30196"/>
            </a:srgbClr>
          </a:solidFill>
          <a:ln w="19050">
            <a:solidFill>
              <a:srgbClr val="C00000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5638800" y="2895600"/>
            <a:ext cx="2438400" cy="2819400"/>
          </a:xfrm>
          <a:prstGeom prst="rect">
            <a:avLst/>
          </a:prstGeom>
          <a:solidFill>
            <a:srgbClr val="800000">
              <a:alpha val="30196"/>
            </a:srgbClr>
          </a:solidFill>
          <a:ln w="19050">
            <a:solidFill>
              <a:srgbClr val="C00000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610600" y="5257800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I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3962400" y="5257800"/>
            <a:ext cx="325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Figure 5.19(b)  2-attribute calibration example</a:t>
            </a:r>
          </a:p>
        </p:txBody>
      </p:sp>
      <p:pic>
        <p:nvPicPr>
          <p:cNvPr id="5123" name="Picture 5" descr="07"/>
          <p:cNvPicPr>
            <a:picLocks noChangeAspect="1" noChangeArrowheads="1"/>
          </p:cNvPicPr>
          <p:nvPr/>
        </p:nvPicPr>
        <p:blipFill>
          <a:blip r:embed="rId2" cstate="print"/>
          <a:srcRect l="3334" t="33987" r="4167" b="14171"/>
          <a:stretch>
            <a:fillRect/>
          </a:stretch>
        </p:blipFill>
        <p:spPr bwMode="auto">
          <a:xfrm>
            <a:off x="457200" y="601663"/>
            <a:ext cx="8229600" cy="625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2895600" y="4114800"/>
            <a:ext cx="13287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i="1"/>
              <a:t>v</a:t>
            </a:r>
            <a:r>
              <a:rPr lang="en-US" sz="1400" b="1"/>
              <a:t>  (</a:t>
            </a:r>
            <a:r>
              <a:rPr lang="en-US" sz="1400" b="1" i="1"/>
              <a:t>y</a:t>
            </a:r>
            <a:r>
              <a:rPr lang="en-US" sz="1400" b="1" baseline="-25000"/>
              <a:t>1</a:t>
            </a:r>
            <a:r>
              <a:rPr lang="en-US" sz="1400" b="1" baseline="30000"/>
              <a:t>max</a:t>
            </a:r>
            <a:r>
              <a:rPr lang="en-US" sz="1400" b="1" i="1"/>
              <a:t>,y</a:t>
            </a:r>
            <a:r>
              <a:rPr lang="en-US" sz="1400" b="1" baseline="-25000"/>
              <a:t>2</a:t>
            </a:r>
            <a:r>
              <a:rPr lang="en-US" sz="1400" b="1" baseline="30000"/>
              <a:t>max</a:t>
            </a:r>
            <a:r>
              <a:rPr lang="en-US" sz="1400" b="1"/>
              <a:t>)</a:t>
            </a:r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6553200" y="54864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15"/>
          <p:cNvSpPr>
            <a:spLocks noChangeArrowheads="1"/>
          </p:cNvSpPr>
          <p:nvPr/>
        </p:nvSpPr>
        <p:spPr bwMode="auto">
          <a:xfrm>
            <a:off x="2209800" y="1981200"/>
            <a:ext cx="1905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12"/>
          <p:cNvSpPr>
            <a:spLocks noChangeArrowheads="1"/>
          </p:cNvSpPr>
          <p:nvPr/>
        </p:nvSpPr>
        <p:spPr bwMode="auto">
          <a:xfrm>
            <a:off x="2057400" y="1981200"/>
            <a:ext cx="4419600" cy="4191000"/>
          </a:xfrm>
          <a:prstGeom prst="rect">
            <a:avLst/>
          </a:prstGeom>
          <a:solidFill>
            <a:srgbClr val="800000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2971800" y="4191000"/>
            <a:ext cx="1143000" cy="15240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413125" y="4303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4953000" y="4191000"/>
            <a:ext cx="1066800" cy="15240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5318125" y="4303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80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0" grpId="0" animBg="1"/>
      <p:bldP spid="6162" grpId="0"/>
      <p:bldP spid="6163" grpId="0" animBg="1"/>
      <p:bldP spid="61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5.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07"/>
          <p:cNvPicPr>
            <a:picLocks noChangeAspect="1" noChangeArrowheads="1"/>
          </p:cNvPicPr>
          <p:nvPr/>
        </p:nvPicPr>
        <p:blipFill>
          <a:blip r:embed="rId2" cstate="print"/>
          <a:srcRect l="3334" t="33987" r="4167" b="14171"/>
          <a:stretch>
            <a:fillRect/>
          </a:stretch>
        </p:blipFill>
        <p:spPr bwMode="auto">
          <a:xfrm>
            <a:off x="457200" y="601663"/>
            <a:ext cx="8229600" cy="625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0033CC"/>
                </a:solidFill>
              </a:rPr>
              <a:t>Figure </a:t>
            </a:r>
            <a:r>
              <a:rPr lang="en-US" sz="2400" smtClean="0">
                <a:solidFill>
                  <a:srgbClr val="0033CC"/>
                </a:solidFill>
              </a:rPr>
              <a:t>5.19(c)  2-attribute </a:t>
            </a:r>
            <a:r>
              <a:rPr lang="en-US" sz="2400" dirty="0" smtClean="0">
                <a:solidFill>
                  <a:srgbClr val="0033CC"/>
                </a:solidFill>
              </a:rPr>
              <a:t>calibration example (continued)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95600" y="4114800"/>
            <a:ext cx="1328738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i="1"/>
              <a:t>v</a:t>
            </a:r>
            <a:r>
              <a:rPr lang="en-US" sz="1400" b="1"/>
              <a:t>  (</a:t>
            </a:r>
            <a:r>
              <a:rPr lang="en-US" sz="1400" b="1" i="1"/>
              <a:t>y</a:t>
            </a:r>
            <a:r>
              <a:rPr lang="en-US" sz="1400" b="1" baseline="-25000"/>
              <a:t>1</a:t>
            </a:r>
            <a:r>
              <a:rPr lang="en-US" sz="1400" b="1" baseline="30000"/>
              <a:t>max</a:t>
            </a:r>
            <a:r>
              <a:rPr lang="en-US" sz="1400" b="1" i="1"/>
              <a:t>,y</a:t>
            </a:r>
            <a:r>
              <a:rPr lang="en-US" sz="1400" b="1" baseline="-25000"/>
              <a:t>2</a:t>
            </a:r>
            <a:r>
              <a:rPr lang="en-US" sz="1400" b="1" baseline="30000"/>
              <a:t>max</a:t>
            </a:r>
            <a:r>
              <a:rPr lang="en-US" sz="1400" b="1"/>
              <a:t>)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209800" y="5181600"/>
            <a:ext cx="4267200" cy="35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0.7 (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8, 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8) </a:t>
            </a:r>
            <a:r>
              <a:rPr lang="en-US" sz="1600" b="1">
                <a:solidFill>
                  <a:srgbClr val="7030A0"/>
                </a:solidFill>
                <a:latin typeface="WP MathA" pitchFamily="2" charset="2"/>
                <a:ea typeface="Calibri" pitchFamily="34" charset="0"/>
                <a:cs typeface="WP MathA" pitchFamily="2" charset="2"/>
              </a:rPr>
              <a:t>r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0.3 (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0, 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0) </a:t>
            </a:r>
            <a:r>
              <a:rPr lang="en-US" sz="1600" b="1">
                <a:solidFill>
                  <a:srgbClr val="7030A0"/>
                </a:solidFill>
                <a:latin typeface="WP MathA" pitchFamily="2" charset="2"/>
                <a:ea typeface="Calibri" pitchFamily="34" charset="0"/>
                <a:cs typeface="WP MathA" pitchFamily="2" charset="2"/>
              </a:rPr>
              <a:t>-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8, </a:t>
            </a:r>
            <a:r>
              <a:rPr lang="en-US" sz="1600" b="1" i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09800" y="2057400"/>
            <a:ext cx="1828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09800" y="2895600"/>
            <a:ext cx="4140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0.4 (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8, 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8) </a:t>
            </a:r>
            <a:r>
              <a:rPr lang="en-US" sz="1600" b="1">
                <a:solidFill>
                  <a:srgbClr val="C00000"/>
                </a:solidFill>
                <a:latin typeface="WP MathA" pitchFamily="2" charset="2"/>
                <a:ea typeface="Calibri" pitchFamily="34" charset="0"/>
                <a:cs typeface="WP MathA" pitchFamily="2" charset="2"/>
              </a:rPr>
              <a:t>r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0.6 (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0, 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0) </a:t>
            </a:r>
            <a:r>
              <a:rPr lang="en-US" sz="1600" b="1">
                <a:solidFill>
                  <a:srgbClr val="C00000"/>
                </a:solidFill>
                <a:latin typeface="WP MathA" pitchFamily="2" charset="2"/>
                <a:ea typeface="Calibri" pitchFamily="34" charset="0"/>
                <a:cs typeface="WP MathA" pitchFamily="2" charset="2"/>
              </a:rPr>
              <a:t>-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0, </a:t>
            </a:r>
            <a:r>
              <a:rPr lang="en-US" sz="1600" b="1" i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en-US" sz="16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8)</a:t>
            </a:r>
            <a:endParaRPr lang="en-US" sz="1200" b="1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3200" y="5486400"/>
            <a:ext cx="1905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38400" y="3733800"/>
            <a:ext cx="36576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133600" y="1981200"/>
            <a:ext cx="4343400" cy="4191000"/>
          </a:xfrm>
          <a:prstGeom prst="rect">
            <a:avLst/>
          </a:prstGeom>
          <a:solidFill>
            <a:srgbClr val="CC33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Figure 5.20(a)  </a:t>
            </a:r>
            <a:r>
              <a:rPr lang="en-US" sz="2400" dirty="0" err="1" smtClean="0"/>
              <a:t>Univariate</a:t>
            </a:r>
            <a:r>
              <a:rPr lang="en-US" sz="2400" dirty="0" smtClean="0"/>
              <a:t> utility functions for cost</a:t>
            </a:r>
          </a:p>
        </p:txBody>
      </p:sp>
      <p:pic>
        <p:nvPicPr>
          <p:cNvPr id="7171" name="Picture 3" descr="~max0005"/>
          <p:cNvPicPr>
            <a:picLocks noChangeAspect="1" noChangeArrowheads="1"/>
          </p:cNvPicPr>
          <p:nvPr/>
        </p:nvPicPr>
        <p:blipFill>
          <a:blip r:embed="rId2" cstate="print"/>
          <a:srcRect l="15555" t="57195" r="64482" b="14029"/>
          <a:stretch>
            <a:fillRect/>
          </a:stretch>
        </p:blipFill>
        <p:spPr bwMode="auto">
          <a:xfrm>
            <a:off x="1524000" y="685800"/>
            <a:ext cx="554672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819400" y="3657600"/>
            <a:ext cx="1828800" cy="19050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819400" y="4572000"/>
            <a:ext cx="914400" cy="990600"/>
          </a:xfrm>
          <a:prstGeom prst="rect">
            <a:avLst/>
          </a:prstGeom>
          <a:solidFill>
            <a:srgbClr val="00CC99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19400" y="2743200"/>
            <a:ext cx="2743200" cy="28194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6553200" y="17526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2743200" y="1752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334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Figure 5.20(b)  </a:t>
            </a:r>
            <a:r>
              <a:rPr lang="en-US" sz="2400" dirty="0" err="1" smtClean="0"/>
              <a:t>Univariate</a:t>
            </a:r>
            <a:r>
              <a:rPr lang="en-US" sz="2400" dirty="0" smtClean="0"/>
              <a:t> utility functions for time </a:t>
            </a:r>
          </a:p>
        </p:txBody>
      </p:sp>
      <p:pic>
        <p:nvPicPr>
          <p:cNvPr id="8195" name="Picture 3" descr="~max0005"/>
          <p:cNvPicPr>
            <a:picLocks noChangeAspect="1" noChangeArrowheads="1"/>
          </p:cNvPicPr>
          <p:nvPr/>
        </p:nvPicPr>
        <p:blipFill>
          <a:blip r:embed="rId2" cstate="print"/>
          <a:srcRect l="38013" t="57195" r="41667" b="14029"/>
          <a:stretch>
            <a:fillRect/>
          </a:stretch>
        </p:blipFill>
        <p:spPr bwMode="auto">
          <a:xfrm>
            <a:off x="1782763" y="762000"/>
            <a:ext cx="557688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6858000" y="17526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3124200" y="17526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124200" y="3657600"/>
            <a:ext cx="1905000" cy="18288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124200" y="4572000"/>
            <a:ext cx="914400" cy="914400"/>
          </a:xfrm>
          <a:prstGeom prst="rect">
            <a:avLst/>
          </a:prstGeom>
          <a:solidFill>
            <a:srgbClr val="00CC99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124200" y="2743200"/>
            <a:ext cx="2819400" cy="27432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  <p:bldP spid="174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Figure 5.20(c)  </a:t>
            </a:r>
            <a:r>
              <a:rPr lang="en-US" sz="2400" dirty="0" err="1" smtClean="0"/>
              <a:t>Univariate</a:t>
            </a:r>
            <a:r>
              <a:rPr lang="en-US" sz="2400" dirty="0" smtClean="0"/>
              <a:t> utility functions for effectiveness</a:t>
            </a:r>
          </a:p>
        </p:txBody>
      </p:sp>
      <p:pic>
        <p:nvPicPr>
          <p:cNvPr id="10243" name="Picture 5" descr="~max0005"/>
          <p:cNvPicPr>
            <a:picLocks noChangeAspect="1" noChangeArrowheads="1"/>
          </p:cNvPicPr>
          <p:nvPr/>
        </p:nvPicPr>
        <p:blipFill>
          <a:blip r:embed="rId2" cstate="print"/>
          <a:srcRect l="61667" t="57195" r="17778" b="14029"/>
          <a:stretch>
            <a:fillRect/>
          </a:stretch>
        </p:blipFill>
        <p:spPr bwMode="auto">
          <a:xfrm>
            <a:off x="1681163" y="838200"/>
            <a:ext cx="55689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Line 6"/>
          <p:cNvSpPr>
            <a:spLocks noChangeShapeType="1"/>
          </p:cNvSpPr>
          <p:nvPr/>
        </p:nvSpPr>
        <p:spPr bwMode="auto">
          <a:xfrm flipH="1">
            <a:off x="6400800" y="1828800"/>
            <a:ext cx="76200" cy="35814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H="1">
            <a:off x="2819400" y="1828800"/>
            <a:ext cx="3657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819400" y="3657600"/>
            <a:ext cx="1828800" cy="1828800"/>
          </a:xfrm>
          <a:prstGeom prst="rect">
            <a:avLst/>
          </a:prstGeom>
          <a:solidFill>
            <a:srgbClr val="CC33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19400" y="4572000"/>
            <a:ext cx="914400" cy="914400"/>
          </a:xfrm>
          <a:prstGeom prst="rect">
            <a:avLst/>
          </a:prstGeom>
          <a:solidFill>
            <a:srgbClr val="00CC99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819400" y="2743200"/>
            <a:ext cx="2743200" cy="27432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  <p:bldP spid="8201" grpId="0" animBg="1"/>
      <p:bldP spid="820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Illustrating strategic equivalence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H="1">
            <a:off x="4572000" y="2819400"/>
            <a:ext cx="46038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1447800" y="3733800"/>
            <a:ext cx="3124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4572000" y="3733800"/>
            <a:ext cx="3505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8" name="Freeform 7"/>
          <p:cNvSpPr>
            <a:spLocks/>
          </p:cNvSpPr>
          <p:nvPr/>
        </p:nvSpPr>
        <p:spPr bwMode="auto">
          <a:xfrm>
            <a:off x="2057400" y="4038600"/>
            <a:ext cx="4876800" cy="609600"/>
          </a:xfrm>
          <a:custGeom>
            <a:avLst/>
            <a:gdLst>
              <a:gd name="T0" fmla="*/ 0 w 3168"/>
              <a:gd name="T1" fmla="*/ 2147483647 h 744"/>
              <a:gd name="T2" fmla="*/ 2147483647 w 3168"/>
              <a:gd name="T3" fmla="*/ 2147483647 h 744"/>
              <a:gd name="T4" fmla="*/ 2147483647 w 3168"/>
              <a:gd name="T5" fmla="*/ 2147483647 h 744"/>
              <a:gd name="T6" fmla="*/ 2147483647 w 3168"/>
              <a:gd name="T7" fmla="*/ 2147483647 h 744"/>
              <a:gd name="T8" fmla="*/ 0 60000 65536"/>
              <a:gd name="T9" fmla="*/ 0 60000 65536"/>
              <a:gd name="T10" fmla="*/ 0 60000 65536"/>
              <a:gd name="T11" fmla="*/ 0 60000 65536"/>
              <a:gd name="T12" fmla="*/ 0 w 3168"/>
              <a:gd name="T13" fmla="*/ 0 h 744"/>
              <a:gd name="T14" fmla="*/ 3168 w 3168"/>
              <a:gd name="T15" fmla="*/ 744 h 7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68" h="744">
                <a:moveTo>
                  <a:pt x="0" y="744"/>
                </a:moveTo>
                <a:cubicBezTo>
                  <a:pt x="380" y="492"/>
                  <a:pt x="760" y="240"/>
                  <a:pt x="1056" y="120"/>
                </a:cubicBezTo>
                <a:cubicBezTo>
                  <a:pt x="1352" y="0"/>
                  <a:pt x="1424" y="8"/>
                  <a:pt x="1776" y="24"/>
                </a:cubicBezTo>
                <a:cubicBezTo>
                  <a:pt x="2128" y="40"/>
                  <a:pt x="2648" y="128"/>
                  <a:pt x="3168" y="216"/>
                </a:cubicBezTo>
              </a:path>
            </a:pathLst>
          </a:custGeom>
          <a:noFill/>
          <a:ln w="38100">
            <a:solidFill>
              <a:srgbClr val="66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050925" y="55991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1</a:t>
            </a:r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8229600" y="4648200"/>
            <a:ext cx="382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y</a:t>
            </a:r>
            <a:r>
              <a:rPr lang="en-US" baseline="-25000"/>
              <a:t>2</a:t>
            </a:r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4648200" y="2819400"/>
            <a:ext cx="113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v( y</a:t>
            </a:r>
            <a:r>
              <a:rPr lang="en-US" baseline="-25000"/>
              <a:t>1 </a:t>
            </a:r>
            <a:r>
              <a:rPr lang="en-US"/>
              <a:t>, </a:t>
            </a:r>
            <a:r>
              <a:rPr lang="en-US" i="1"/>
              <a:t>y</a:t>
            </a:r>
            <a:r>
              <a:rPr lang="en-US" baseline="-25000"/>
              <a:t>2 </a:t>
            </a:r>
            <a:r>
              <a:rPr lang="en-US"/>
              <a:t>)</a:t>
            </a:r>
            <a:endParaRPr lang="en-US" baseline="-25000"/>
          </a:p>
        </p:txBody>
      </p:sp>
      <p:sp>
        <p:nvSpPr>
          <p:cNvPr id="3082" name="Line 15"/>
          <p:cNvSpPr>
            <a:spLocks noChangeShapeType="1"/>
          </p:cNvSpPr>
          <p:nvPr/>
        </p:nvSpPr>
        <p:spPr bwMode="auto">
          <a:xfrm>
            <a:off x="4114800" y="4038600"/>
            <a:ext cx="2667000" cy="9144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3" name="Line 16"/>
          <p:cNvSpPr>
            <a:spLocks noChangeShapeType="1"/>
          </p:cNvSpPr>
          <p:nvPr/>
        </p:nvSpPr>
        <p:spPr bwMode="auto">
          <a:xfrm flipV="1">
            <a:off x="6781800" y="4572000"/>
            <a:ext cx="457200" cy="3810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4" name="Text Box 17"/>
          <p:cNvSpPr txBox="1">
            <a:spLocks noChangeArrowheads="1"/>
          </p:cNvSpPr>
          <p:nvPr/>
        </p:nvSpPr>
        <p:spPr bwMode="auto">
          <a:xfrm>
            <a:off x="4022725" y="3998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2</a:t>
            </a:r>
          </a:p>
        </p:txBody>
      </p:sp>
      <p:sp>
        <p:nvSpPr>
          <p:cNvPr id="3085" name="Text Box 18"/>
          <p:cNvSpPr txBox="1">
            <a:spLocks noChangeArrowheads="1"/>
          </p:cNvSpPr>
          <p:nvPr/>
        </p:nvSpPr>
        <p:spPr bwMode="auto">
          <a:xfrm>
            <a:off x="7239000" y="42672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14</a:t>
            </a:r>
          </a:p>
        </p:txBody>
      </p:sp>
      <p:sp>
        <p:nvSpPr>
          <p:cNvPr id="3086" name="Line 19"/>
          <p:cNvSpPr>
            <a:spLocks noChangeShapeType="1"/>
          </p:cNvSpPr>
          <p:nvPr/>
        </p:nvSpPr>
        <p:spPr bwMode="auto">
          <a:xfrm>
            <a:off x="1600200" y="5638800"/>
            <a:ext cx="762000" cy="3048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7" name="Line 20"/>
          <p:cNvSpPr>
            <a:spLocks noChangeShapeType="1"/>
          </p:cNvSpPr>
          <p:nvPr/>
        </p:nvSpPr>
        <p:spPr bwMode="auto">
          <a:xfrm flipV="1">
            <a:off x="2362200" y="3962400"/>
            <a:ext cx="2895600" cy="19812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21"/>
          <p:cNvSpPr txBox="1">
            <a:spLocks noChangeArrowheads="1"/>
          </p:cNvSpPr>
          <p:nvPr/>
        </p:nvSpPr>
        <p:spPr bwMode="auto">
          <a:xfrm>
            <a:off x="1371600" y="51816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12</a:t>
            </a:r>
          </a:p>
        </p:txBody>
      </p:sp>
      <p:sp>
        <p:nvSpPr>
          <p:cNvPr id="3089" name="Text Box 22"/>
          <p:cNvSpPr txBox="1">
            <a:spLocks noChangeArrowheads="1"/>
          </p:cNvSpPr>
          <p:nvPr/>
        </p:nvSpPr>
        <p:spPr bwMode="auto">
          <a:xfrm>
            <a:off x="5318125" y="3617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3</a:t>
            </a:r>
          </a:p>
        </p:txBody>
      </p:sp>
      <p:sp>
        <p:nvSpPr>
          <p:cNvPr id="3090" name="Text Box 24"/>
          <p:cNvSpPr txBox="1">
            <a:spLocks noChangeArrowheads="1"/>
          </p:cNvSpPr>
          <p:nvPr/>
        </p:nvSpPr>
        <p:spPr bwMode="auto">
          <a:xfrm>
            <a:off x="304800" y="6096000"/>
            <a:ext cx="2022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Research Engineers</a:t>
            </a:r>
          </a:p>
        </p:txBody>
      </p:sp>
      <p:sp>
        <p:nvSpPr>
          <p:cNvPr id="3091" name="Text Box 26"/>
          <p:cNvSpPr txBox="1">
            <a:spLocks noChangeArrowheads="1"/>
          </p:cNvSpPr>
          <p:nvPr/>
        </p:nvSpPr>
        <p:spPr bwMode="auto">
          <a:xfrm>
            <a:off x="7707313" y="4191000"/>
            <a:ext cx="1436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Development </a:t>
            </a:r>
          </a:p>
          <a:p>
            <a:r>
              <a:rPr lang="en-US" sz="1600"/>
              <a:t>Engineers</a:t>
            </a:r>
          </a:p>
        </p:txBody>
      </p:sp>
      <p:cxnSp>
        <p:nvCxnSpPr>
          <p:cNvPr id="30" name="Straight Connector 29"/>
          <p:cNvCxnSpPr>
            <a:stCxn id="3087" idx="0"/>
          </p:cNvCxnSpPr>
          <p:nvPr/>
        </p:nvCxnSpPr>
        <p:spPr>
          <a:xfrm rot="16200000" flipV="1">
            <a:off x="1638300" y="5219700"/>
            <a:ext cx="1371600" cy="7620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3" name="TextBox 30"/>
          <p:cNvSpPr txBox="1">
            <a:spLocks noChangeArrowheads="1"/>
          </p:cNvSpPr>
          <p:nvPr/>
        </p:nvSpPr>
        <p:spPr bwMode="auto">
          <a:xfrm>
            <a:off x="1981200" y="41910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36</a:t>
            </a:r>
          </a:p>
        </p:txBody>
      </p:sp>
      <p:cxnSp>
        <p:nvCxnSpPr>
          <p:cNvPr id="33" name="Straight Connector 32"/>
          <p:cNvCxnSpPr>
            <a:stCxn id="3082" idx="1"/>
          </p:cNvCxnSpPr>
          <p:nvPr/>
        </p:nvCxnSpPr>
        <p:spPr>
          <a:xfrm rot="5400000" flipH="1" flipV="1">
            <a:off x="6400801" y="4572000"/>
            <a:ext cx="762000" cy="3175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5" name="TextBox 43"/>
          <p:cNvSpPr txBox="1">
            <a:spLocks noChangeArrowheads="1"/>
          </p:cNvSpPr>
          <p:nvPr/>
        </p:nvSpPr>
        <p:spPr bwMode="auto">
          <a:xfrm>
            <a:off x="6553200" y="38100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28</a:t>
            </a:r>
          </a:p>
        </p:txBody>
      </p:sp>
      <p:sp>
        <p:nvSpPr>
          <p:cNvPr id="45" name="Line 3"/>
          <p:cNvSpPr>
            <a:spLocks noChangeShapeType="1"/>
          </p:cNvSpPr>
          <p:nvPr/>
        </p:nvSpPr>
        <p:spPr bwMode="auto">
          <a:xfrm flipH="1">
            <a:off x="4648200" y="1143000"/>
            <a:ext cx="46038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Line 4"/>
          <p:cNvSpPr>
            <a:spLocks noChangeShapeType="1"/>
          </p:cNvSpPr>
          <p:nvPr/>
        </p:nvSpPr>
        <p:spPr bwMode="auto">
          <a:xfrm flipH="1">
            <a:off x="1524000" y="1981200"/>
            <a:ext cx="3124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5"/>
          <p:cNvSpPr>
            <a:spLocks noChangeShapeType="1"/>
          </p:cNvSpPr>
          <p:nvPr/>
        </p:nvSpPr>
        <p:spPr bwMode="auto">
          <a:xfrm>
            <a:off x="4648200" y="1981200"/>
            <a:ext cx="3505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4724400" y="1066800"/>
            <a:ext cx="1211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v´( y</a:t>
            </a:r>
            <a:r>
              <a:rPr lang="en-US" baseline="-25000"/>
              <a:t>1 </a:t>
            </a:r>
            <a:r>
              <a:rPr lang="en-US"/>
              <a:t>, </a:t>
            </a:r>
            <a:r>
              <a:rPr lang="en-US" i="1"/>
              <a:t>y</a:t>
            </a:r>
            <a:r>
              <a:rPr lang="en-US" baseline="-25000"/>
              <a:t>2 </a:t>
            </a:r>
            <a:r>
              <a:rPr lang="en-US"/>
              <a:t>)</a:t>
            </a:r>
            <a:endParaRPr lang="en-US" baseline="-25000"/>
          </a:p>
        </p:txBody>
      </p:sp>
      <p:sp>
        <p:nvSpPr>
          <p:cNvPr id="49" name="Line 15"/>
          <p:cNvSpPr>
            <a:spLocks noChangeShapeType="1"/>
          </p:cNvSpPr>
          <p:nvPr/>
        </p:nvSpPr>
        <p:spPr bwMode="auto">
          <a:xfrm>
            <a:off x="4191000" y="2286000"/>
            <a:ext cx="2667000" cy="9144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V="1">
            <a:off x="6858000" y="2819400"/>
            <a:ext cx="457200" cy="381000"/>
          </a:xfrm>
          <a:prstGeom prst="line">
            <a:avLst/>
          </a:prstGeom>
          <a:noFill/>
          <a:ln w="9525">
            <a:solidFill>
              <a:srgbClr val="0033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Text Box 17"/>
          <p:cNvSpPr txBox="1">
            <a:spLocks noChangeArrowheads="1"/>
          </p:cNvSpPr>
          <p:nvPr/>
        </p:nvSpPr>
        <p:spPr bwMode="auto">
          <a:xfrm>
            <a:off x="3352800" y="1600200"/>
            <a:ext cx="973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ln (2) = </a:t>
            </a:r>
          </a:p>
          <a:p>
            <a:r>
              <a:rPr lang="en-US">
                <a:solidFill>
                  <a:srgbClr val="0033CC"/>
                </a:solidFill>
              </a:rPr>
              <a:t>0.693</a:t>
            </a: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auto">
          <a:xfrm>
            <a:off x="7315200" y="2514600"/>
            <a:ext cx="167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ln (14) = 2.639</a:t>
            </a:r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1676400" y="3886200"/>
            <a:ext cx="762000" cy="3048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20"/>
          <p:cNvSpPr>
            <a:spLocks noChangeShapeType="1"/>
          </p:cNvSpPr>
          <p:nvPr/>
        </p:nvSpPr>
        <p:spPr bwMode="auto">
          <a:xfrm flipV="1">
            <a:off x="2438400" y="2209800"/>
            <a:ext cx="2895600" cy="1981200"/>
          </a:xfrm>
          <a:prstGeom prst="line">
            <a:avLst/>
          </a:prstGeom>
          <a:noFill/>
          <a:ln w="952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Text Box 21"/>
          <p:cNvSpPr txBox="1">
            <a:spLocks noChangeArrowheads="1"/>
          </p:cNvSpPr>
          <p:nvPr/>
        </p:nvSpPr>
        <p:spPr bwMode="auto">
          <a:xfrm>
            <a:off x="609600" y="3200400"/>
            <a:ext cx="1677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3300"/>
                </a:solidFill>
              </a:rPr>
              <a:t>ln (12) = 2.485</a:t>
            </a: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838200" y="4191000"/>
            <a:ext cx="62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ln</a:t>
            </a:r>
            <a:r>
              <a:rPr lang="en-US" i="1"/>
              <a:t> y</a:t>
            </a:r>
            <a:r>
              <a:rPr lang="en-US" baseline="-25000"/>
              <a:t>1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8305800" y="3124200"/>
            <a:ext cx="628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ln</a:t>
            </a:r>
            <a:r>
              <a:rPr lang="en-US" i="1"/>
              <a:t> y</a:t>
            </a:r>
            <a:r>
              <a:rPr lang="en-US" baseline="-25000"/>
              <a:t>2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477000" y="16002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3.332</a:t>
            </a:r>
          </a:p>
        </p:txBody>
      </p:sp>
      <p:cxnSp>
        <p:nvCxnSpPr>
          <p:cNvPr id="61" name="Straight Connector 60"/>
          <p:cNvCxnSpPr>
            <a:stCxn id="49" idx="1"/>
            <a:endCxn id="59" idx="2"/>
          </p:cNvCxnSpPr>
          <p:nvPr/>
        </p:nvCxnSpPr>
        <p:spPr>
          <a:xfrm rot="16200000" flipV="1">
            <a:off x="6242844" y="2585244"/>
            <a:ext cx="1230312" cy="0"/>
          </a:xfrm>
          <a:prstGeom prst="line">
            <a:avLst/>
          </a:prstGeom>
          <a:ln w="381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057400" y="19812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3.584</a:t>
            </a:r>
          </a:p>
        </p:txBody>
      </p:sp>
      <p:cxnSp>
        <p:nvCxnSpPr>
          <p:cNvPr id="63" name="Straight Connector 62"/>
          <p:cNvCxnSpPr/>
          <p:nvPr/>
        </p:nvCxnSpPr>
        <p:spPr>
          <a:xfrm rot="16200000" flipV="1">
            <a:off x="1485900" y="3238500"/>
            <a:ext cx="1828800" cy="7620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2286000" y="2014538"/>
            <a:ext cx="4522788" cy="347662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5" name="TextBox 67"/>
          <p:cNvSpPr txBox="1">
            <a:spLocks noChangeArrowheads="1"/>
          </p:cNvSpPr>
          <p:nvPr/>
        </p:nvSpPr>
        <p:spPr bwMode="auto">
          <a:xfrm>
            <a:off x="4800600" y="1676400"/>
            <a:ext cx="1550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ln (3) = 1.098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9" grpId="0" animBg="1"/>
      <p:bldP spid="50" grpId="0" animBg="1"/>
      <p:bldP spid="53" grpId="0" animBg="1"/>
      <p:bldP spid="54" grpId="0" animBg="1"/>
      <p:bldP spid="31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Utility functions for fire trucks</a:t>
            </a:r>
          </a:p>
        </p:txBody>
      </p:sp>
      <p:sp>
        <p:nvSpPr>
          <p:cNvPr id="4099" name="Line 5"/>
          <p:cNvSpPr>
            <a:spLocks noChangeShapeType="1"/>
          </p:cNvSpPr>
          <p:nvPr/>
        </p:nvSpPr>
        <p:spPr bwMode="auto">
          <a:xfrm flipH="1">
            <a:off x="1600200" y="18288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1600200" y="57912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1" name="Freeform 8"/>
          <p:cNvSpPr>
            <a:spLocks/>
          </p:cNvSpPr>
          <p:nvPr/>
        </p:nvSpPr>
        <p:spPr bwMode="auto">
          <a:xfrm>
            <a:off x="1600200" y="2895600"/>
            <a:ext cx="6172200" cy="2895600"/>
          </a:xfrm>
          <a:custGeom>
            <a:avLst/>
            <a:gdLst>
              <a:gd name="T0" fmla="*/ 0 w 3888"/>
              <a:gd name="T1" fmla="*/ 2147483647 h 1824"/>
              <a:gd name="T2" fmla="*/ 2147483647 w 3888"/>
              <a:gd name="T3" fmla="*/ 2147483647 h 1824"/>
              <a:gd name="T4" fmla="*/ 2147483647 w 3888"/>
              <a:gd name="T5" fmla="*/ 2147483647 h 1824"/>
              <a:gd name="T6" fmla="*/ 2147483647 w 3888"/>
              <a:gd name="T7" fmla="*/ 0 h 1824"/>
              <a:gd name="T8" fmla="*/ 0 60000 65536"/>
              <a:gd name="T9" fmla="*/ 0 60000 65536"/>
              <a:gd name="T10" fmla="*/ 0 60000 65536"/>
              <a:gd name="T11" fmla="*/ 0 60000 65536"/>
              <a:gd name="T12" fmla="*/ 0 w 3888"/>
              <a:gd name="T13" fmla="*/ 0 h 1824"/>
              <a:gd name="T14" fmla="*/ 3888 w 3888"/>
              <a:gd name="T15" fmla="*/ 1824 h 18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88" h="1824">
                <a:moveTo>
                  <a:pt x="0" y="1824"/>
                </a:moveTo>
                <a:cubicBezTo>
                  <a:pt x="132" y="1320"/>
                  <a:pt x="264" y="816"/>
                  <a:pt x="672" y="528"/>
                </a:cubicBezTo>
                <a:cubicBezTo>
                  <a:pt x="1080" y="240"/>
                  <a:pt x="1912" y="184"/>
                  <a:pt x="2448" y="96"/>
                </a:cubicBezTo>
                <a:cubicBezTo>
                  <a:pt x="2984" y="8"/>
                  <a:pt x="3436" y="4"/>
                  <a:pt x="3888" y="0"/>
                </a:cubicBezTo>
              </a:path>
            </a:pathLst>
          </a:custGeom>
          <a:noFill/>
          <a:ln w="3810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9"/>
          <p:cNvSpPr>
            <a:spLocks noChangeShapeType="1"/>
          </p:cNvSpPr>
          <p:nvPr/>
        </p:nvSpPr>
        <p:spPr bwMode="auto">
          <a:xfrm flipH="1">
            <a:off x="1600200" y="27432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7848600" y="5616575"/>
            <a:ext cx="10731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800" i="1">
                <a:latin typeface="Times New Roman" pitchFamily="18" charset="0"/>
              </a:rPr>
              <a:t>τ</a:t>
            </a:r>
            <a:r>
              <a:rPr lang="en-US" sz="2800" i="1" baseline="-25000">
                <a:latin typeface="Times New Roman" pitchFamily="18" charset="0"/>
              </a:rPr>
              <a:t>i</a:t>
            </a:r>
          </a:p>
          <a:p>
            <a:r>
              <a:rPr lang="en-US" sz="2800">
                <a:latin typeface="Times New Roman" pitchFamily="18" charset="0"/>
              </a:rPr>
              <a:t>(min.)</a:t>
            </a:r>
            <a:endParaRPr lang="en-US" sz="2800" baseline="-25000">
              <a:latin typeface="Times New Roman" pitchFamily="18" charset="0"/>
            </a:endParaRPr>
          </a:p>
          <a:p>
            <a:endParaRPr lang="en-US" sz="2800" baseline="-25000">
              <a:latin typeface="Times New Roman" pitchFamily="18" charset="0"/>
            </a:endParaRPr>
          </a:p>
        </p:txBody>
      </p:sp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609600" y="1752600"/>
            <a:ext cx="1025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latin typeface="Times New Roman" pitchFamily="18" charset="0"/>
              </a:rPr>
              <a:t>v</a:t>
            </a:r>
            <a:r>
              <a:rPr lang="en-US" sz="2800" i="1" baseline="-25000">
                <a:latin typeface="Times New Roman" pitchFamily="18" charset="0"/>
              </a:rPr>
              <a:t>i </a:t>
            </a:r>
            <a:r>
              <a:rPr lang="en-US" sz="2800">
                <a:latin typeface="Times New Roman" pitchFamily="18" charset="0"/>
              </a:rPr>
              <a:t>( </a:t>
            </a:r>
            <a:r>
              <a:rPr lang="el-GR" sz="2800" i="1">
                <a:latin typeface="Times New Roman" pitchFamily="18" charset="0"/>
              </a:rPr>
              <a:t>τ</a:t>
            </a:r>
            <a:r>
              <a:rPr lang="en-US" sz="2800" i="1" baseline="-25000">
                <a:latin typeface="Times New Roman" pitchFamily="18" charset="0"/>
              </a:rPr>
              <a:t>i</a:t>
            </a:r>
            <a:r>
              <a:rPr lang="en-US" sz="2800">
                <a:latin typeface="Times New Roman" pitchFamily="18" charset="0"/>
              </a:rPr>
              <a:t>)</a:t>
            </a:r>
          </a:p>
        </p:txBody>
      </p:sp>
      <p:sp>
        <p:nvSpPr>
          <p:cNvPr id="4105" name="Text Box 12"/>
          <p:cNvSpPr txBox="1">
            <a:spLocks noChangeArrowheads="1"/>
          </p:cNvSpPr>
          <p:nvPr/>
        </p:nvSpPr>
        <p:spPr bwMode="auto">
          <a:xfrm>
            <a:off x="1203325" y="252571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1</a:t>
            </a:r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1203325" y="564991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0</a:t>
            </a:r>
          </a:p>
        </p:txBody>
      </p:sp>
      <p:sp>
        <p:nvSpPr>
          <p:cNvPr id="4107" name="Text Box 14"/>
          <p:cNvSpPr txBox="1">
            <a:spLocks noChangeArrowheads="1"/>
          </p:cNvSpPr>
          <p:nvPr/>
        </p:nvSpPr>
        <p:spPr bwMode="auto">
          <a:xfrm>
            <a:off x="1371600" y="5867400"/>
            <a:ext cx="469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10</a:t>
            </a:r>
          </a:p>
        </p:txBody>
      </p:sp>
      <p:sp>
        <p:nvSpPr>
          <p:cNvPr id="4108" name="Text Box 15"/>
          <p:cNvSpPr txBox="1">
            <a:spLocks noChangeArrowheads="1"/>
          </p:cNvSpPr>
          <p:nvPr/>
        </p:nvSpPr>
        <p:spPr bwMode="auto">
          <a:xfrm>
            <a:off x="3200400" y="5791200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6</a:t>
            </a:r>
          </a:p>
        </p:txBody>
      </p:sp>
      <p:sp>
        <p:nvSpPr>
          <p:cNvPr id="4109" name="Text Box 16"/>
          <p:cNvSpPr txBox="1">
            <a:spLocks noChangeArrowheads="1"/>
          </p:cNvSpPr>
          <p:nvPr/>
        </p:nvSpPr>
        <p:spPr bwMode="auto">
          <a:xfrm>
            <a:off x="4800600" y="5791200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3</a:t>
            </a:r>
          </a:p>
        </p:txBody>
      </p:sp>
      <p:sp>
        <p:nvSpPr>
          <p:cNvPr id="4110" name="Text Box 17"/>
          <p:cNvSpPr txBox="1">
            <a:spLocks noChangeArrowheads="1"/>
          </p:cNvSpPr>
          <p:nvPr/>
        </p:nvSpPr>
        <p:spPr bwMode="auto">
          <a:xfrm>
            <a:off x="7162800" y="5791200"/>
            <a:ext cx="32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0</a:t>
            </a:r>
          </a:p>
        </p:txBody>
      </p:sp>
      <p:sp>
        <p:nvSpPr>
          <p:cNvPr id="4111" name="Freeform 18"/>
          <p:cNvSpPr>
            <a:spLocks/>
          </p:cNvSpPr>
          <p:nvPr/>
        </p:nvSpPr>
        <p:spPr bwMode="auto">
          <a:xfrm>
            <a:off x="1549400" y="2806700"/>
            <a:ext cx="6223000" cy="2984500"/>
          </a:xfrm>
          <a:custGeom>
            <a:avLst/>
            <a:gdLst>
              <a:gd name="T0" fmla="*/ 2147483647 w 3920"/>
              <a:gd name="T1" fmla="*/ 2147483647 h 1880"/>
              <a:gd name="T2" fmla="*/ 2147483647 w 3920"/>
              <a:gd name="T3" fmla="*/ 2147483647 h 1880"/>
              <a:gd name="T4" fmla="*/ 2147483647 w 3920"/>
              <a:gd name="T5" fmla="*/ 2147483647 h 1880"/>
              <a:gd name="T6" fmla="*/ 2147483647 w 3920"/>
              <a:gd name="T7" fmla="*/ 2147483647 h 1880"/>
              <a:gd name="T8" fmla="*/ 0 60000 65536"/>
              <a:gd name="T9" fmla="*/ 0 60000 65536"/>
              <a:gd name="T10" fmla="*/ 0 60000 65536"/>
              <a:gd name="T11" fmla="*/ 0 60000 65536"/>
              <a:gd name="T12" fmla="*/ 0 w 3920"/>
              <a:gd name="T13" fmla="*/ 0 h 1880"/>
              <a:gd name="T14" fmla="*/ 3920 w 3920"/>
              <a:gd name="T15" fmla="*/ 1880 h 18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20" h="1880">
                <a:moveTo>
                  <a:pt x="32" y="1880"/>
                </a:moveTo>
                <a:cubicBezTo>
                  <a:pt x="16" y="1264"/>
                  <a:pt x="0" y="648"/>
                  <a:pt x="176" y="344"/>
                </a:cubicBezTo>
                <a:cubicBezTo>
                  <a:pt x="352" y="40"/>
                  <a:pt x="464" y="112"/>
                  <a:pt x="1088" y="56"/>
                </a:cubicBezTo>
                <a:cubicBezTo>
                  <a:pt x="1712" y="0"/>
                  <a:pt x="2816" y="4"/>
                  <a:pt x="3920" y="8"/>
                </a:cubicBezTo>
              </a:path>
            </a:pathLst>
          </a:custGeom>
          <a:noFill/>
          <a:ln w="3810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2" name="Text Box 19"/>
          <p:cNvSpPr txBox="1">
            <a:spLocks noChangeArrowheads="1"/>
          </p:cNvSpPr>
          <p:nvPr/>
        </p:nvSpPr>
        <p:spPr bwMode="auto">
          <a:xfrm>
            <a:off x="4327525" y="3571875"/>
            <a:ext cx="104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rgbClr val="0066FF"/>
                </a:solidFill>
                <a:latin typeface="Times New Roman" pitchFamily="18" charset="0"/>
              </a:rPr>
              <a:t>v</a:t>
            </a:r>
            <a:r>
              <a:rPr lang="en-US" sz="2800" baseline="-25000">
                <a:solidFill>
                  <a:srgbClr val="0066FF"/>
                </a:solidFill>
                <a:latin typeface="Times New Roman" pitchFamily="18" charset="0"/>
              </a:rPr>
              <a:t>2</a:t>
            </a:r>
            <a:r>
              <a:rPr lang="en-US" sz="2800">
                <a:solidFill>
                  <a:srgbClr val="0066FF"/>
                </a:solidFill>
                <a:latin typeface="Times New Roman" pitchFamily="18" charset="0"/>
              </a:rPr>
              <a:t>( </a:t>
            </a:r>
            <a:r>
              <a:rPr lang="el-GR" sz="2800" i="1">
                <a:solidFill>
                  <a:srgbClr val="0066FF"/>
                </a:solidFill>
                <a:latin typeface="Times New Roman" pitchFamily="18" charset="0"/>
              </a:rPr>
              <a:t>τ</a:t>
            </a:r>
            <a:r>
              <a:rPr lang="en-US" sz="2800" baseline="-25000">
                <a:solidFill>
                  <a:srgbClr val="0066FF"/>
                </a:solidFill>
                <a:latin typeface="Times New Roman" pitchFamily="18" charset="0"/>
              </a:rPr>
              <a:t>2</a:t>
            </a:r>
            <a:r>
              <a:rPr lang="en-US" sz="2800">
                <a:solidFill>
                  <a:srgbClr val="0066FF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113" name="Text Box 20"/>
          <p:cNvSpPr txBox="1">
            <a:spLocks noChangeArrowheads="1"/>
          </p:cNvSpPr>
          <p:nvPr/>
        </p:nvSpPr>
        <p:spPr bwMode="auto">
          <a:xfrm>
            <a:off x="2574925" y="2047875"/>
            <a:ext cx="1042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rgbClr val="CC3300"/>
                </a:solidFill>
                <a:latin typeface="Times New Roman" pitchFamily="18" charset="0"/>
              </a:rPr>
              <a:t>v</a:t>
            </a:r>
            <a:r>
              <a:rPr lang="en-US" sz="2800" baseline="-25000">
                <a:solidFill>
                  <a:srgbClr val="CC3300"/>
                </a:solidFill>
                <a:latin typeface="Times New Roman" pitchFamily="18" charset="0"/>
              </a:rPr>
              <a:t>1</a:t>
            </a:r>
            <a:r>
              <a:rPr lang="en-US" sz="2800">
                <a:solidFill>
                  <a:srgbClr val="CC3300"/>
                </a:solidFill>
                <a:latin typeface="Times New Roman" pitchFamily="18" charset="0"/>
              </a:rPr>
              <a:t>( </a:t>
            </a:r>
            <a:r>
              <a:rPr lang="el-GR" sz="2800" i="1">
                <a:solidFill>
                  <a:srgbClr val="CC3300"/>
                </a:solidFill>
                <a:latin typeface="Times New Roman" pitchFamily="18" charset="0"/>
              </a:rPr>
              <a:t>τ</a:t>
            </a:r>
            <a:r>
              <a:rPr lang="en-US" sz="2800" baseline="-25000">
                <a:solidFill>
                  <a:srgbClr val="CC3300"/>
                </a:solidFill>
                <a:latin typeface="Times New Roman" pitchFamily="18" charset="0"/>
              </a:rPr>
              <a:t>1</a:t>
            </a:r>
            <a:r>
              <a:rPr lang="en-US" sz="2800">
                <a:solidFill>
                  <a:srgbClr val="CC33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114" name="Freeform 21"/>
          <p:cNvSpPr>
            <a:spLocks/>
          </p:cNvSpPr>
          <p:nvPr/>
        </p:nvSpPr>
        <p:spPr bwMode="auto">
          <a:xfrm>
            <a:off x="3581400" y="2032000"/>
            <a:ext cx="685800" cy="787400"/>
          </a:xfrm>
          <a:custGeom>
            <a:avLst/>
            <a:gdLst>
              <a:gd name="T0" fmla="*/ 0 w 480"/>
              <a:gd name="T1" fmla="*/ 2147483647 h 544"/>
              <a:gd name="T2" fmla="*/ 2147483647 w 480"/>
              <a:gd name="T3" fmla="*/ 2147483647 h 544"/>
              <a:gd name="T4" fmla="*/ 2147483647 w 480"/>
              <a:gd name="T5" fmla="*/ 2147483647 h 544"/>
              <a:gd name="T6" fmla="*/ 0 60000 65536"/>
              <a:gd name="T7" fmla="*/ 0 60000 65536"/>
              <a:gd name="T8" fmla="*/ 0 60000 65536"/>
              <a:gd name="T9" fmla="*/ 0 w 480"/>
              <a:gd name="T10" fmla="*/ 0 h 544"/>
              <a:gd name="T11" fmla="*/ 480 w 480"/>
              <a:gd name="T12" fmla="*/ 544 h 5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544">
                <a:moveTo>
                  <a:pt x="0" y="160"/>
                </a:moveTo>
                <a:cubicBezTo>
                  <a:pt x="128" y="80"/>
                  <a:pt x="256" y="0"/>
                  <a:pt x="336" y="64"/>
                </a:cubicBezTo>
                <a:cubicBezTo>
                  <a:pt x="416" y="128"/>
                  <a:pt x="448" y="336"/>
                  <a:pt x="480" y="544"/>
                </a:cubicBezTo>
              </a:path>
            </a:pathLst>
          </a:cu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15" name="Freeform 22"/>
          <p:cNvSpPr>
            <a:spLocks/>
          </p:cNvSpPr>
          <p:nvPr/>
        </p:nvSpPr>
        <p:spPr bwMode="auto">
          <a:xfrm>
            <a:off x="2590800" y="3810000"/>
            <a:ext cx="1752600" cy="647700"/>
          </a:xfrm>
          <a:custGeom>
            <a:avLst/>
            <a:gdLst>
              <a:gd name="T0" fmla="*/ 2147483647 w 1104"/>
              <a:gd name="T1" fmla="*/ 2147483647 h 408"/>
              <a:gd name="T2" fmla="*/ 2147483647 w 1104"/>
              <a:gd name="T3" fmla="*/ 2147483647 h 408"/>
              <a:gd name="T4" fmla="*/ 0 w 1104"/>
              <a:gd name="T5" fmla="*/ 0 h 408"/>
              <a:gd name="T6" fmla="*/ 0 60000 65536"/>
              <a:gd name="T7" fmla="*/ 0 60000 65536"/>
              <a:gd name="T8" fmla="*/ 0 60000 65536"/>
              <a:gd name="T9" fmla="*/ 0 w 1104"/>
              <a:gd name="T10" fmla="*/ 0 h 408"/>
              <a:gd name="T11" fmla="*/ 1104 w 1104"/>
              <a:gd name="T12" fmla="*/ 408 h 4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408">
                <a:moveTo>
                  <a:pt x="1104" y="144"/>
                </a:moveTo>
                <a:cubicBezTo>
                  <a:pt x="908" y="276"/>
                  <a:pt x="712" y="408"/>
                  <a:pt x="528" y="384"/>
                </a:cubicBezTo>
                <a:cubicBezTo>
                  <a:pt x="344" y="360"/>
                  <a:pt x="172" y="180"/>
                  <a:pt x="0" y="0"/>
                </a:cubicBezTo>
              </a:path>
            </a:pathLst>
          </a:custGeom>
          <a:noFill/>
          <a:ln w="952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7" descr="FireEngineSurface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rgbClr val="C00000"/>
                </a:solidFill>
              </a:rPr>
              <a:t>Utility surface for fire trucks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133600" y="5334000"/>
            <a:ext cx="16002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000" b="1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baseline="3000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000" b="1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295400" y="4267200"/>
            <a:ext cx="533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b="1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629400" y="5257800"/>
            <a:ext cx="5334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b="1" i="1">
                <a:latin typeface="Times New Roman" pitchFamily="18" charset="0"/>
              </a:rPr>
              <a:t>τ</a:t>
            </a:r>
            <a:r>
              <a:rPr lang="en-US" sz="2000" b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981200" y="5791200"/>
            <a:ext cx="13716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(10, 10)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029200" y="1828800"/>
            <a:ext cx="16002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000" b="1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baseline="3000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000" b="1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105400" y="1295400"/>
            <a:ext cx="10668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 (0, 0) 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8001000" y="6477000"/>
            <a:ext cx="7096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/>
              <a:t>[2D-calib-example]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172200" y="5105400"/>
            <a:ext cx="2286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8" name="TextBox 13"/>
          <p:cNvSpPr txBox="1">
            <a:spLocks noChangeArrowheads="1"/>
          </p:cNvSpPr>
          <p:nvPr/>
        </p:nvSpPr>
        <p:spPr bwMode="auto">
          <a:xfrm>
            <a:off x="6324600" y="48768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4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057400" y="4419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0" name="TextBox 17"/>
          <p:cNvSpPr txBox="1">
            <a:spLocks noChangeArrowheads="1"/>
          </p:cNvSpPr>
          <p:nvPr/>
        </p:nvSpPr>
        <p:spPr bwMode="auto">
          <a:xfrm>
            <a:off x="1828800" y="40386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6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362200" y="4419600"/>
            <a:ext cx="2743200" cy="7620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5105400" y="4495800"/>
            <a:ext cx="1066800" cy="60960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4838701" y="4229100"/>
            <a:ext cx="533400" cy="3175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181600" y="3886200"/>
            <a:ext cx="1935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C00000"/>
                </a:solidFill>
              </a:rPr>
              <a:t>v</a:t>
            </a:r>
            <a:r>
              <a:rPr lang="en-US">
                <a:solidFill>
                  <a:srgbClr val="C00000"/>
                </a:solidFill>
              </a:rPr>
              <a:t>  (4, 6) = 0.9600</a:t>
            </a:r>
          </a:p>
        </p:txBody>
      </p:sp>
      <p:sp>
        <p:nvSpPr>
          <p:cNvPr id="4115" name="TextBox 26"/>
          <p:cNvSpPr txBox="1">
            <a:spLocks noChangeArrowheads="1"/>
          </p:cNvSpPr>
          <p:nvPr/>
        </p:nvSpPr>
        <p:spPr bwMode="auto">
          <a:xfrm>
            <a:off x="5638800" y="48768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5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638800" y="5105400"/>
            <a:ext cx="2286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4114800" y="4267200"/>
            <a:ext cx="1524000" cy="838200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1782762" y="4084638"/>
            <a:ext cx="11113" cy="2238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9" name="TextBox 32"/>
          <p:cNvSpPr txBox="1">
            <a:spLocks noChangeArrowheads="1"/>
          </p:cNvSpPr>
          <p:nvPr/>
        </p:nvSpPr>
        <p:spPr bwMode="auto">
          <a:xfrm>
            <a:off x="1600200" y="38100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70C0"/>
                </a:solidFill>
              </a:rPr>
              <a:t>5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1905000" y="4191000"/>
            <a:ext cx="2209800" cy="76200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3886201" y="4038600"/>
            <a:ext cx="457200" cy="3175"/>
          </a:xfrm>
          <a:prstGeom prst="straightConnector1">
            <a:avLst/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276600" y="3429000"/>
            <a:ext cx="1935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rgbClr val="0070C0"/>
                </a:solidFill>
              </a:rPr>
              <a:t>v</a:t>
            </a:r>
            <a:r>
              <a:rPr lang="en-US">
                <a:solidFill>
                  <a:srgbClr val="0070C0"/>
                </a:solidFill>
              </a:rPr>
              <a:t>  (5, 5) = 0.9499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48600" y="3733800"/>
            <a:ext cx="1268413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i="1">
              <a:solidFill>
                <a:srgbClr val="7030A0"/>
              </a:solidFill>
            </a:endParaRPr>
          </a:p>
          <a:p>
            <a:endParaRPr lang="en-US" b="1" i="1">
              <a:solidFill>
                <a:srgbClr val="7030A0"/>
              </a:solidFill>
            </a:endParaRPr>
          </a:p>
          <a:p>
            <a:endParaRPr lang="en-US" b="1" i="1">
              <a:solidFill>
                <a:srgbClr val="7030A0"/>
              </a:solidFill>
            </a:endParaRPr>
          </a:p>
          <a:p>
            <a:r>
              <a:rPr lang="en-US" b="1" i="1">
                <a:solidFill>
                  <a:srgbClr val="7030A0"/>
                </a:solidFill>
              </a:rPr>
              <a:t>w</a:t>
            </a:r>
            <a:r>
              <a:rPr lang="en-US" b="1" baseline="-25000">
                <a:solidFill>
                  <a:srgbClr val="7030A0"/>
                </a:solidFill>
              </a:rPr>
              <a:t>1 </a:t>
            </a:r>
            <a:r>
              <a:rPr lang="en-US" b="1">
                <a:solidFill>
                  <a:srgbClr val="7030A0"/>
                </a:solidFill>
              </a:rPr>
              <a:t>= 0.971</a:t>
            </a:r>
            <a:endParaRPr lang="en-US" b="1" baseline="-25000">
              <a:solidFill>
                <a:srgbClr val="7030A0"/>
              </a:solidFill>
            </a:endParaRPr>
          </a:p>
          <a:p>
            <a:endParaRPr lang="en-US" b="1" baseline="-25000">
              <a:solidFill>
                <a:srgbClr val="7030A0"/>
              </a:solidFill>
            </a:endParaRPr>
          </a:p>
          <a:p>
            <a:endParaRPr lang="en-US" b="1" baseline="-25000">
              <a:solidFill>
                <a:srgbClr val="7030A0"/>
              </a:solidFill>
            </a:endParaRPr>
          </a:p>
          <a:p>
            <a:endParaRPr lang="en-US" b="1" baseline="-2500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0" y="2743200"/>
            <a:ext cx="76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7030A0"/>
                </a:solidFill>
              </a:rPr>
              <a:t>w</a:t>
            </a:r>
            <a:r>
              <a:rPr lang="en-US" b="1" baseline="-25000">
                <a:solidFill>
                  <a:srgbClr val="7030A0"/>
                </a:solidFill>
              </a:rPr>
              <a:t>2 </a:t>
            </a:r>
            <a:r>
              <a:rPr lang="en-US" b="1">
                <a:solidFill>
                  <a:srgbClr val="7030A0"/>
                </a:solidFill>
              </a:rPr>
              <a:t>=</a:t>
            </a:r>
          </a:p>
          <a:p>
            <a:r>
              <a:rPr lang="en-US" b="1">
                <a:solidFill>
                  <a:srgbClr val="7030A0"/>
                </a:solidFill>
              </a:rPr>
              <a:t>0.763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1" grpId="0"/>
      <p:bldP spid="27" grpId="0" animBg="1"/>
      <p:bldP spid="3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5.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9127066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0"/>
          <p:cNvPicPr>
            <a:picLocks noChangeAspect="1" noChangeArrowheads="1"/>
          </p:cNvPicPr>
          <p:nvPr/>
        </p:nvPicPr>
        <p:blipFill>
          <a:blip r:embed="rId2" cstate="print"/>
          <a:srcRect t="7777" b="27777"/>
          <a:stretch>
            <a:fillRect/>
          </a:stretch>
        </p:blipFill>
        <p:spPr bwMode="auto">
          <a:xfrm>
            <a:off x="0" y="1828800"/>
            <a:ext cx="9144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C3300"/>
                </a:solidFill>
              </a:rPr>
              <a:t>Figure 5.21  Hierarchy of criteria and alternatives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153400" y="304800"/>
            <a:ext cx="4889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/>
              <a:t>[Hierarchy]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876800" y="2133600"/>
            <a:ext cx="93186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5.2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308" y="709226"/>
            <a:ext cx="9182307" cy="5615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"/>
          <p:cNvPicPr>
            <a:picLocks noChangeAspect="1" noChangeArrowheads="1"/>
          </p:cNvPicPr>
          <p:nvPr/>
        </p:nvPicPr>
        <p:blipFill>
          <a:blip r:embed="rId2" cstate="print"/>
          <a:srcRect t="2609" b="24348"/>
          <a:stretch>
            <a:fillRect/>
          </a:stretch>
        </p:blipFill>
        <p:spPr bwMode="auto">
          <a:xfrm>
            <a:off x="0" y="457200"/>
            <a:ext cx="9144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Figure 5.4  Conflict-free solution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990600" y="4495800"/>
            <a:ext cx="2286000" cy="1524000"/>
          </a:xfrm>
          <a:prstGeom prst="rect">
            <a:avLst/>
          </a:prstGeom>
          <a:solidFill>
            <a:srgbClr val="CC33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3429000"/>
            <a:ext cx="1676400" cy="1066800"/>
          </a:xfrm>
          <a:prstGeom prst="rect">
            <a:avLst/>
          </a:prstGeom>
          <a:solidFill>
            <a:srgbClr val="CC33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ight Triangle 7"/>
          <p:cNvSpPr/>
          <p:nvPr/>
        </p:nvSpPr>
        <p:spPr>
          <a:xfrm flipV="1">
            <a:off x="3276600" y="4495800"/>
            <a:ext cx="533400" cy="1600200"/>
          </a:xfrm>
          <a:prstGeom prst="rtTriangle">
            <a:avLst/>
          </a:prstGeom>
          <a:solidFill>
            <a:srgbClr val="CC33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>
            <a:off x="990600" y="3429000"/>
            <a:ext cx="1143000" cy="1066800"/>
          </a:xfrm>
          <a:prstGeom prst="rtTriangle">
            <a:avLst/>
          </a:prstGeom>
          <a:solidFill>
            <a:srgbClr val="CC33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5.2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331701"/>
            <a:ext cx="9154278" cy="2697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</a:rPr>
              <a:t>Figure 5.23  Weight cone for alternative domination structures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295400" y="3581400"/>
            <a:ext cx="6553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171701" y="3848100"/>
            <a:ext cx="5105400" cy="31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7"/>
          <p:cNvSpPr txBox="1">
            <a:spLocks noChangeArrowheads="1"/>
          </p:cNvSpPr>
          <p:nvPr/>
        </p:nvSpPr>
        <p:spPr bwMode="auto">
          <a:xfrm>
            <a:off x="7292975" y="3810000"/>
            <a:ext cx="1851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1</a:t>
            </a:r>
            <a:r>
              <a:rPr lang="en-US"/>
              <a:t>  - Income </a:t>
            </a:r>
          </a:p>
          <a:p>
            <a:r>
              <a:rPr lang="en-US"/>
              <a:t>(thousands of $)</a:t>
            </a: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4876800" y="1143000"/>
            <a:ext cx="14239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f</a:t>
            </a:r>
            <a:r>
              <a:rPr lang="en-US" baseline="-25000"/>
              <a:t>2</a:t>
            </a:r>
            <a:r>
              <a:rPr lang="en-US"/>
              <a:t>  - Leisure </a:t>
            </a:r>
          </a:p>
          <a:p>
            <a:r>
              <a:rPr lang="en-US"/>
              <a:t>(hours)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209800" y="1600200"/>
            <a:ext cx="5334000" cy="41148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010401" y="3581400"/>
            <a:ext cx="304800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5792788" y="3581400"/>
            <a:ext cx="3032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201987" y="3579813"/>
            <a:ext cx="30321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495800" y="1981200"/>
            <a:ext cx="457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495800" y="2743200"/>
            <a:ext cx="457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95800" y="4495800"/>
            <a:ext cx="457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495800" y="5486400"/>
            <a:ext cx="457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7" name="TextBox 37"/>
          <p:cNvSpPr txBox="1">
            <a:spLocks noChangeArrowheads="1"/>
          </p:cNvSpPr>
          <p:nvPr/>
        </p:nvSpPr>
        <p:spPr bwMode="auto">
          <a:xfrm>
            <a:off x="5715000" y="31242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50</a:t>
            </a:r>
          </a:p>
        </p:txBody>
      </p:sp>
      <p:sp>
        <p:nvSpPr>
          <p:cNvPr id="3088" name="TextBox 38"/>
          <p:cNvSpPr txBox="1">
            <a:spLocks noChangeArrowheads="1"/>
          </p:cNvSpPr>
          <p:nvPr/>
        </p:nvSpPr>
        <p:spPr bwMode="auto">
          <a:xfrm>
            <a:off x="6858000" y="3200400"/>
            <a:ext cx="569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100</a:t>
            </a:r>
          </a:p>
        </p:txBody>
      </p:sp>
      <p:sp>
        <p:nvSpPr>
          <p:cNvPr id="3089" name="TextBox 39"/>
          <p:cNvSpPr txBox="1">
            <a:spLocks noChangeArrowheads="1"/>
          </p:cNvSpPr>
          <p:nvPr/>
        </p:nvSpPr>
        <p:spPr bwMode="auto">
          <a:xfrm>
            <a:off x="4876800" y="25908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090" name="TextBox 40"/>
          <p:cNvSpPr txBox="1">
            <a:spLocks noChangeArrowheads="1"/>
          </p:cNvSpPr>
          <p:nvPr/>
        </p:nvSpPr>
        <p:spPr bwMode="auto">
          <a:xfrm>
            <a:off x="4876800" y="18288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091" name="TextBox 41"/>
          <p:cNvSpPr txBox="1">
            <a:spLocks noChangeArrowheads="1"/>
          </p:cNvSpPr>
          <p:nvPr/>
        </p:nvSpPr>
        <p:spPr bwMode="auto">
          <a:xfrm>
            <a:off x="4953000" y="52578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–2</a:t>
            </a:r>
          </a:p>
        </p:txBody>
      </p:sp>
      <p:sp>
        <p:nvSpPr>
          <p:cNvPr id="3092" name="TextBox 42"/>
          <p:cNvSpPr txBox="1">
            <a:spLocks noChangeArrowheads="1"/>
          </p:cNvSpPr>
          <p:nvPr/>
        </p:nvSpPr>
        <p:spPr bwMode="auto">
          <a:xfrm>
            <a:off x="4953000" y="43434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–1</a:t>
            </a:r>
          </a:p>
        </p:txBody>
      </p:sp>
      <p:sp>
        <p:nvSpPr>
          <p:cNvPr id="45" name="Freeform 44"/>
          <p:cNvSpPr/>
          <p:nvPr/>
        </p:nvSpPr>
        <p:spPr>
          <a:xfrm>
            <a:off x="5353050" y="3581400"/>
            <a:ext cx="263525" cy="457200"/>
          </a:xfrm>
          <a:custGeom>
            <a:avLst/>
            <a:gdLst>
              <a:gd name="connsiteX0" fmla="*/ 209550 w 263525"/>
              <a:gd name="connsiteY0" fmla="*/ 0 h 457200"/>
              <a:gd name="connsiteX1" fmla="*/ 228600 w 263525"/>
              <a:gd name="connsiteY1" fmla="*/ 228600 h 457200"/>
              <a:gd name="connsiteX2" fmla="*/ 0 w 263525"/>
              <a:gd name="connsiteY2" fmla="*/ 457200 h 457200"/>
              <a:gd name="connsiteX3" fmla="*/ 0 w 263525"/>
              <a:gd name="connsiteY3" fmla="*/ 457200 h 457200"/>
              <a:gd name="connsiteX4" fmla="*/ 0 w 263525"/>
              <a:gd name="connsiteY4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457200">
                <a:moveTo>
                  <a:pt x="209550" y="0"/>
                </a:moveTo>
                <a:cubicBezTo>
                  <a:pt x="236537" y="76200"/>
                  <a:pt x="263525" y="152400"/>
                  <a:pt x="228600" y="228600"/>
                </a:cubicBezTo>
                <a:cubicBezTo>
                  <a:pt x="193675" y="304800"/>
                  <a:pt x="0" y="457200"/>
                  <a:pt x="0" y="457200"/>
                </a:cubicBezTo>
                <a:lnTo>
                  <a:pt x="0" y="457200"/>
                </a:lnTo>
                <a:lnTo>
                  <a:pt x="0" y="457200"/>
                </a:lnTo>
              </a:path>
            </a:pathLst>
          </a:custGeom>
          <a:ln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305300" y="3048000"/>
            <a:ext cx="419100" cy="171450"/>
          </a:xfrm>
          <a:custGeom>
            <a:avLst/>
            <a:gdLst>
              <a:gd name="connsiteX0" fmla="*/ 361950 w 361950"/>
              <a:gd name="connsiteY0" fmla="*/ 0 h 228600"/>
              <a:gd name="connsiteX1" fmla="*/ 171450 w 361950"/>
              <a:gd name="connsiteY1" fmla="*/ 57150 h 228600"/>
              <a:gd name="connsiteX2" fmla="*/ 0 w 361950"/>
              <a:gd name="connsiteY2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1950" h="228600">
                <a:moveTo>
                  <a:pt x="361950" y="0"/>
                </a:moveTo>
                <a:cubicBezTo>
                  <a:pt x="296862" y="9525"/>
                  <a:pt x="231775" y="19050"/>
                  <a:pt x="171450" y="57150"/>
                </a:cubicBezTo>
                <a:cubicBezTo>
                  <a:pt x="111125" y="95250"/>
                  <a:pt x="55562" y="161925"/>
                  <a:pt x="0" y="228600"/>
                </a:cubicBezTo>
              </a:path>
            </a:pathLst>
          </a:custGeom>
          <a:ln>
            <a:solidFill>
              <a:srgbClr val="C0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95" name="TextBox 46"/>
          <p:cNvSpPr txBox="1">
            <a:spLocks noChangeArrowheads="1"/>
          </p:cNvSpPr>
          <p:nvPr/>
        </p:nvSpPr>
        <p:spPr bwMode="auto">
          <a:xfrm>
            <a:off x="5715000" y="3810000"/>
            <a:ext cx="1225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C00000"/>
                </a:solidFill>
              </a:rPr>
              <a:t>–λ</a:t>
            </a:r>
            <a:r>
              <a:rPr lang="en-US" baseline="-25000">
                <a:solidFill>
                  <a:srgbClr val="C00000"/>
                </a:solidFill>
              </a:rPr>
              <a:t>1</a:t>
            </a:r>
            <a:r>
              <a:rPr lang="en-US">
                <a:solidFill>
                  <a:srgbClr val="C00000"/>
                </a:solidFill>
              </a:rPr>
              <a:t>/</a:t>
            </a:r>
            <a:r>
              <a:rPr lang="el-GR">
                <a:solidFill>
                  <a:srgbClr val="C00000"/>
                </a:solidFill>
              </a:rPr>
              <a:t>λ</a:t>
            </a:r>
            <a:r>
              <a:rPr lang="en-US" baseline="-25000">
                <a:solidFill>
                  <a:srgbClr val="C00000"/>
                </a:solidFill>
              </a:rPr>
              <a:t>2</a:t>
            </a:r>
            <a:r>
              <a:rPr lang="en-US">
                <a:solidFill>
                  <a:srgbClr val="C00000"/>
                </a:solidFill>
              </a:rPr>
              <a:t> ≥50</a:t>
            </a:r>
            <a:endParaRPr lang="en-US" baseline="-25000">
              <a:solidFill>
                <a:srgbClr val="C00000"/>
              </a:solidFill>
            </a:endParaRPr>
          </a:p>
        </p:txBody>
      </p:sp>
      <p:sp>
        <p:nvSpPr>
          <p:cNvPr id="3096" name="TextBox 47"/>
          <p:cNvSpPr txBox="1">
            <a:spLocks noChangeArrowheads="1"/>
          </p:cNvSpPr>
          <p:nvPr/>
        </p:nvSpPr>
        <p:spPr bwMode="auto">
          <a:xfrm>
            <a:off x="3581400" y="2362200"/>
            <a:ext cx="1160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C00000"/>
                </a:solidFill>
              </a:rPr>
              <a:t>–λ</a:t>
            </a:r>
            <a:r>
              <a:rPr lang="en-US" baseline="-25000">
                <a:solidFill>
                  <a:srgbClr val="C00000"/>
                </a:solidFill>
              </a:rPr>
              <a:t>1</a:t>
            </a:r>
            <a:r>
              <a:rPr lang="en-US">
                <a:solidFill>
                  <a:srgbClr val="C00000"/>
                </a:solidFill>
              </a:rPr>
              <a:t>/</a:t>
            </a:r>
            <a:r>
              <a:rPr lang="el-GR">
                <a:solidFill>
                  <a:srgbClr val="C00000"/>
                </a:solidFill>
              </a:rPr>
              <a:t>λ</a:t>
            </a:r>
            <a:r>
              <a:rPr lang="en-US" baseline="-25000">
                <a:solidFill>
                  <a:srgbClr val="C00000"/>
                </a:solidFill>
              </a:rPr>
              <a:t>2</a:t>
            </a:r>
            <a:r>
              <a:rPr lang="en-US">
                <a:solidFill>
                  <a:srgbClr val="C00000"/>
                </a:solidFill>
              </a:rPr>
              <a:t>≥50</a:t>
            </a:r>
          </a:p>
        </p:txBody>
      </p:sp>
      <p:sp>
        <p:nvSpPr>
          <p:cNvPr id="49" name="Right Triangle 48"/>
          <p:cNvSpPr/>
          <p:nvPr/>
        </p:nvSpPr>
        <p:spPr>
          <a:xfrm flipH="1" flipV="1">
            <a:off x="4724400" y="3581400"/>
            <a:ext cx="2819400" cy="2133600"/>
          </a:xfrm>
          <a:prstGeom prst="rtTriangle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Right Triangle 49"/>
          <p:cNvSpPr/>
          <p:nvPr/>
        </p:nvSpPr>
        <p:spPr>
          <a:xfrm flipH="1" flipV="1">
            <a:off x="2209800" y="1600200"/>
            <a:ext cx="2514600" cy="1905000"/>
          </a:xfrm>
          <a:prstGeom prst="rtTriangle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3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C00000"/>
                </a:solidFill>
              </a:rPr>
              <a:t>Figure 5.24  Nash equilibrium in a </a:t>
            </a:r>
            <a:r>
              <a:rPr lang="en-US" sz="2400" dirty="0" err="1" smtClean="0">
                <a:solidFill>
                  <a:srgbClr val="C00000"/>
                </a:solidFill>
              </a:rPr>
              <a:t>Cournot</a:t>
            </a:r>
            <a:r>
              <a:rPr lang="en-US" sz="2400" dirty="0" smtClean="0">
                <a:solidFill>
                  <a:srgbClr val="C00000"/>
                </a:solidFill>
              </a:rPr>
              <a:t> duopoly </a:t>
            </a:r>
          </a:p>
        </p:txBody>
      </p:sp>
      <p:pic>
        <p:nvPicPr>
          <p:cNvPr id="2051" name="Picture 4" descr="Pages from 27266677_0-538-88670-6.jpg"/>
          <p:cNvPicPr>
            <a:picLocks noChangeAspect="1"/>
          </p:cNvPicPr>
          <p:nvPr/>
        </p:nvPicPr>
        <p:blipFill>
          <a:blip r:embed="rId2" cstate="print"/>
          <a:srcRect l="35623" t="14444" r="16933" b="52222"/>
          <a:stretch>
            <a:fillRect/>
          </a:stretch>
        </p:blipFill>
        <p:spPr bwMode="auto">
          <a:xfrm>
            <a:off x="1219200" y="615950"/>
            <a:ext cx="6865938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Triangle 5"/>
          <p:cNvSpPr/>
          <p:nvPr/>
        </p:nvSpPr>
        <p:spPr>
          <a:xfrm>
            <a:off x="1828800" y="1676400"/>
            <a:ext cx="2286000" cy="4648200"/>
          </a:xfrm>
          <a:prstGeom prst="rtTriangle">
            <a:avLst/>
          </a:prstGeom>
          <a:solidFill>
            <a:srgbClr val="C00000">
              <a:tint val="66000"/>
              <a:satMod val="160000"/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828800" y="4038600"/>
            <a:ext cx="4572000" cy="2286000"/>
          </a:xfrm>
          <a:prstGeom prst="rtTriangle">
            <a:avLst/>
          </a:prstGeom>
          <a:solidFill>
            <a:srgbClr val="7030A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8305800" y="304800"/>
            <a:ext cx="442913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00"/>
              <a:t>[duopoly]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487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>
                <a:solidFill>
                  <a:srgbClr val="C00000"/>
                </a:solidFill>
              </a:rPr>
              <a:t>Figure 5.25  Utility production frontier &amp; the GUF </a:t>
            </a:r>
          </a:p>
        </p:txBody>
      </p:sp>
      <p:pic>
        <p:nvPicPr>
          <p:cNvPr id="3075" name="Picture 3" descr="Pages from 27266677_0-538-88670-6.jpg"/>
          <p:cNvPicPr>
            <a:picLocks noChangeAspect="1"/>
          </p:cNvPicPr>
          <p:nvPr/>
        </p:nvPicPr>
        <p:blipFill>
          <a:blip r:embed="rId2" cstate="print"/>
          <a:srcRect l="32747" t="15556" r="16933" b="52222"/>
          <a:stretch>
            <a:fillRect/>
          </a:stretch>
        </p:blipFill>
        <p:spPr bwMode="auto">
          <a:xfrm>
            <a:off x="749300" y="533400"/>
            <a:ext cx="76327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4" descr="Page203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74988"/>
            <a:ext cx="5181600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fig"/>
          <p:cNvPicPr>
            <a:picLocks noChangeAspect="1" noChangeArrowheads="1"/>
          </p:cNvPicPr>
          <p:nvPr/>
        </p:nvPicPr>
        <p:blipFill>
          <a:blip r:embed="rId3" cstate="print"/>
          <a:srcRect l="7143" t="4230" r="9996" b="62782"/>
          <a:stretch>
            <a:fillRect/>
          </a:stretch>
        </p:blipFill>
        <p:spPr bwMode="auto">
          <a:xfrm>
            <a:off x="0" y="0"/>
            <a:ext cx="617220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ight Triangle 18"/>
          <p:cNvSpPr/>
          <p:nvPr/>
        </p:nvSpPr>
        <p:spPr>
          <a:xfrm>
            <a:off x="1524000" y="1676400"/>
            <a:ext cx="1981200" cy="1143000"/>
          </a:xfrm>
          <a:prstGeom prst="rtTriangle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5400" y="1676400"/>
            <a:ext cx="228600" cy="1143000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ight Triangle 20"/>
          <p:cNvSpPr/>
          <p:nvPr/>
        </p:nvSpPr>
        <p:spPr>
          <a:xfrm flipH="1">
            <a:off x="838200" y="1676400"/>
            <a:ext cx="457200" cy="1143000"/>
          </a:xfrm>
          <a:prstGeom prst="rtTriangle">
            <a:avLst/>
          </a:prstGeom>
          <a:solidFill>
            <a:srgbClr val="7030A0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4038600" y="60198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>
            <a:off x="4038600" y="53340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4038600" y="46482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3962400" y="40386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3962400" y="33528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4191000" y="3505200"/>
            <a:ext cx="4495800" cy="0"/>
          </a:xfrm>
          <a:prstGeom prst="line">
            <a:avLst/>
          </a:prstGeom>
          <a:noFill/>
          <a:ln w="9525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209800" y="1981200"/>
            <a:ext cx="2819400" cy="9906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905000" y="1676400"/>
            <a:ext cx="2819400" cy="9906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600200" y="1524000"/>
            <a:ext cx="2819400" cy="9144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447800" y="1143000"/>
            <a:ext cx="2819400" cy="9906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219200" y="762000"/>
            <a:ext cx="2819400" cy="9906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219200" y="685800"/>
            <a:ext cx="2819400" cy="99060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7" name="Text Box 8"/>
          <p:cNvSpPr txBox="1">
            <a:spLocks noChangeArrowheads="1"/>
          </p:cNvSpPr>
          <p:nvPr/>
        </p:nvSpPr>
        <p:spPr bwMode="auto">
          <a:xfrm>
            <a:off x="6248400" y="304800"/>
            <a:ext cx="25527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Figure 5.5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The Decision and Outcome Space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4" descr="Page203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34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315200" y="304800"/>
            <a:ext cx="1828800" cy="609600"/>
          </a:xfrm>
        </p:spPr>
        <p:txBody>
          <a:bodyPr/>
          <a:lstStyle/>
          <a:p>
            <a:pPr eaLnBrk="1" hangingPunct="1"/>
            <a:r>
              <a:rPr lang="en-US" sz="2000" b="1" smtClean="0"/>
              <a:t>Outcome space</a:t>
            </a:r>
          </a:p>
        </p:txBody>
      </p:sp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838200" y="228600"/>
            <a:ext cx="962025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i="1"/>
              <a:t>F</a:t>
            </a:r>
            <a:r>
              <a:rPr lang="en-US" sz="1600" b="1"/>
              <a:t>’(1, 13)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533400" y="152400"/>
            <a:ext cx="4267200" cy="2667000"/>
          </a:xfrm>
          <a:prstGeom prst="line">
            <a:avLst/>
          </a:prstGeom>
          <a:noFill/>
          <a:ln w="25400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 flipV="1">
            <a:off x="914400" y="0"/>
            <a:ext cx="5029200" cy="6858000"/>
          </a:xfrm>
          <a:prstGeom prst="line">
            <a:avLst/>
          </a:prstGeom>
          <a:noFill/>
          <a:ln w="25400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 flipV="1">
            <a:off x="4724400" y="533400"/>
            <a:ext cx="990600" cy="6019800"/>
          </a:xfrm>
          <a:prstGeom prst="line">
            <a:avLst/>
          </a:prstGeom>
          <a:noFill/>
          <a:ln w="25400">
            <a:solidFill>
              <a:srgbClr val="3333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304800" y="457200"/>
            <a:ext cx="4572000" cy="228600"/>
          </a:xfrm>
          <a:prstGeom prst="line">
            <a:avLst/>
          </a:prstGeom>
          <a:noFill/>
          <a:ln w="25400">
            <a:solidFill>
              <a:schemeClr val="hlink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08" grpId="0" animBg="1"/>
      <p:bldP spid="41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AutoShape 16"/>
          <p:cNvSpPr>
            <a:spLocks noChangeArrowheads="1"/>
          </p:cNvSpPr>
          <p:nvPr/>
        </p:nvSpPr>
        <p:spPr bwMode="auto">
          <a:xfrm rot="10800000" flipH="1">
            <a:off x="2362200" y="2819400"/>
            <a:ext cx="1219200" cy="2590800"/>
          </a:xfrm>
          <a:prstGeom prst="rtTriangl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362200" y="1752600"/>
            <a:ext cx="1219200" cy="1066800"/>
          </a:xfrm>
          <a:prstGeom prst="rtTriangle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Illustrating convex cones</a:t>
            </a:r>
            <a:endParaRPr lang="en-US" sz="4000" smtClean="0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2362200" y="152400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>
            <a:off x="2362200" y="5410200"/>
            <a:ext cx="502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3" name="Line 8"/>
          <p:cNvSpPr>
            <a:spLocks noChangeShapeType="1"/>
          </p:cNvSpPr>
          <p:nvPr/>
        </p:nvSpPr>
        <p:spPr bwMode="auto">
          <a:xfrm flipV="1">
            <a:off x="22098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>
            <a:off x="65532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>
            <a:off x="2209800" y="3505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6" name="Line 11"/>
          <p:cNvSpPr>
            <a:spLocks noChangeShapeType="1"/>
          </p:cNvSpPr>
          <p:nvPr/>
        </p:nvSpPr>
        <p:spPr bwMode="auto">
          <a:xfrm>
            <a:off x="4495800" y="525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7" name="Line 12"/>
          <p:cNvSpPr>
            <a:spLocks noChangeShapeType="1"/>
          </p:cNvSpPr>
          <p:nvPr/>
        </p:nvSpPr>
        <p:spPr bwMode="auto">
          <a:xfrm>
            <a:off x="2362200" y="1752600"/>
            <a:ext cx="4191000" cy="3657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8" name="Oval 13"/>
          <p:cNvSpPr>
            <a:spLocks noChangeArrowheads="1"/>
          </p:cNvSpPr>
          <p:nvPr/>
        </p:nvSpPr>
        <p:spPr bwMode="auto">
          <a:xfrm>
            <a:off x="35052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Text Box 17"/>
          <p:cNvSpPr txBox="1">
            <a:spLocks noChangeArrowheads="1"/>
          </p:cNvSpPr>
          <p:nvPr/>
        </p:nvSpPr>
        <p:spPr bwMode="auto">
          <a:xfrm>
            <a:off x="7451725" y="54467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1</a:t>
            </a:r>
            <a:endParaRPr lang="el-GR" baseline="-25000">
              <a:cs typeface="Arial" charset="0"/>
            </a:endParaRPr>
          </a:p>
        </p:txBody>
      </p:sp>
      <p:sp>
        <p:nvSpPr>
          <p:cNvPr id="4110" name="Text Box 18"/>
          <p:cNvSpPr txBox="1">
            <a:spLocks noChangeArrowheads="1"/>
          </p:cNvSpPr>
          <p:nvPr/>
        </p:nvSpPr>
        <p:spPr bwMode="auto">
          <a:xfrm>
            <a:off x="1600200" y="1066800"/>
            <a:ext cx="382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cs typeface="Arial" charset="0"/>
              </a:rPr>
              <a:t>λ</a:t>
            </a:r>
            <a:r>
              <a:rPr lang="en-US" baseline="-25000">
                <a:cs typeface="Arial" charset="0"/>
              </a:rPr>
              <a:t>2</a:t>
            </a:r>
            <a:endParaRPr lang="el-GR" baseline="-25000">
              <a:cs typeface="Arial" charset="0"/>
            </a:endParaRPr>
          </a:p>
        </p:txBody>
      </p:sp>
      <p:sp>
        <p:nvSpPr>
          <p:cNvPr id="4111" name="Text Box 19"/>
          <p:cNvSpPr txBox="1">
            <a:spLocks noChangeArrowheads="1"/>
          </p:cNvSpPr>
          <p:nvPr/>
        </p:nvSpPr>
        <p:spPr bwMode="auto">
          <a:xfrm>
            <a:off x="1752600" y="1524000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1.0</a:t>
            </a:r>
          </a:p>
        </p:txBody>
      </p:sp>
      <p:sp>
        <p:nvSpPr>
          <p:cNvPr id="4112" name="Text Box 20"/>
          <p:cNvSpPr txBox="1">
            <a:spLocks noChangeArrowheads="1"/>
          </p:cNvSpPr>
          <p:nvPr/>
        </p:nvSpPr>
        <p:spPr bwMode="auto">
          <a:xfrm>
            <a:off x="1812925" y="31607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0.5</a:t>
            </a:r>
          </a:p>
        </p:txBody>
      </p:sp>
      <p:sp>
        <p:nvSpPr>
          <p:cNvPr id="4113" name="Text Box 21"/>
          <p:cNvSpPr txBox="1">
            <a:spLocks noChangeArrowheads="1"/>
          </p:cNvSpPr>
          <p:nvPr/>
        </p:nvSpPr>
        <p:spPr bwMode="auto">
          <a:xfrm>
            <a:off x="4251325" y="55229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0.5</a:t>
            </a:r>
          </a:p>
        </p:txBody>
      </p:sp>
      <p:sp>
        <p:nvSpPr>
          <p:cNvPr id="4114" name="Text Box 22"/>
          <p:cNvSpPr txBox="1">
            <a:spLocks noChangeArrowheads="1"/>
          </p:cNvSpPr>
          <p:nvPr/>
        </p:nvSpPr>
        <p:spPr bwMode="auto">
          <a:xfrm>
            <a:off x="6308725" y="55229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1.0</a:t>
            </a:r>
          </a:p>
        </p:txBody>
      </p:sp>
      <p:sp>
        <p:nvSpPr>
          <p:cNvPr id="4115" name="Text Box 24"/>
          <p:cNvSpPr txBox="1">
            <a:spLocks noChangeArrowheads="1"/>
          </p:cNvSpPr>
          <p:nvPr/>
        </p:nvSpPr>
        <p:spPr bwMode="auto">
          <a:xfrm>
            <a:off x="2590800" y="297180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(1/3, 2/3)</a:t>
            </a:r>
          </a:p>
        </p:txBody>
      </p:sp>
      <p:sp>
        <p:nvSpPr>
          <p:cNvPr id="4116" name="Text Box 25"/>
          <p:cNvSpPr txBox="1">
            <a:spLocks noChangeArrowheads="1"/>
          </p:cNvSpPr>
          <p:nvPr/>
        </p:nvSpPr>
        <p:spPr bwMode="auto">
          <a:xfrm>
            <a:off x="2971800" y="1752600"/>
            <a:ext cx="74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cs typeface="Arial" charset="0"/>
              </a:rPr>
              <a:t>Λ</a:t>
            </a:r>
            <a:r>
              <a:rPr lang="en-US">
                <a:cs typeface="Arial" charset="0"/>
              </a:rPr>
              <a:t> (F’)</a:t>
            </a:r>
            <a:endParaRPr lang="el-GR">
              <a:cs typeface="Arial" charset="0"/>
            </a:endParaRPr>
          </a:p>
        </p:txBody>
      </p:sp>
      <p:sp>
        <p:nvSpPr>
          <p:cNvPr id="4117" name="Text Box 26"/>
          <p:cNvSpPr txBox="1">
            <a:spLocks noChangeArrowheads="1"/>
          </p:cNvSpPr>
          <p:nvPr/>
        </p:nvSpPr>
        <p:spPr bwMode="auto">
          <a:xfrm>
            <a:off x="4191000" y="28194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cs typeface="Arial" charset="0"/>
              </a:rPr>
              <a:t>Λ</a:t>
            </a:r>
            <a:r>
              <a:rPr lang="en-US">
                <a:cs typeface="Arial" charset="0"/>
              </a:rPr>
              <a:t> (G’)</a:t>
            </a:r>
            <a:endParaRPr lang="el-GR">
              <a:cs typeface="Arial" charset="0"/>
            </a:endParaRPr>
          </a:p>
        </p:txBody>
      </p:sp>
      <p:sp>
        <p:nvSpPr>
          <p:cNvPr id="4118" name="Line 27"/>
          <p:cNvSpPr>
            <a:spLocks noChangeShapeType="1"/>
          </p:cNvSpPr>
          <p:nvPr/>
        </p:nvSpPr>
        <p:spPr bwMode="auto">
          <a:xfrm flipV="1">
            <a:off x="3733800" y="2286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9" name="Line 28"/>
          <p:cNvSpPr>
            <a:spLocks noChangeShapeType="1"/>
          </p:cNvSpPr>
          <p:nvPr/>
        </p:nvSpPr>
        <p:spPr bwMode="auto">
          <a:xfrm flipV="1">
            <a:off x="2514600" y="1219200"/>
            <a:ext cx="457200" cy="457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0" name="Line 29"/>
          <p:cNvSpPr>
            <a:spLocks noChangeShapeType="1"/>
          </p:cNvSpPr>
          <p:nvPr/>
        </p:nvSpPr>
        <p:spPr bwMode="auto">
          <a:xfrm flipV="1">
            <a:off x="6629400" y="48768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1" name="Line 30"/>
          <p:cNvSpPr>
            <a:spLocks noChangeShapeType="1"/>
          </p:cNvSpPr>
          <p:nvPr/>
        </p:nvSpPr>
        <p:spPr bwMode="auto">
          <a:xfrm flipH="1" flipV="1">
            <a:off x="2667000" y="15240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22" name="Line 32"/>
          <p:cNvSpPr>
            <a:spLocks noChangeShapeType="1"/>
          </p:cNvSpPr>
          <p:nvPr/>
        </p:nvSpPr>
        <p:spPr bwMode="auto">
          <a:xfrm>
            <a:off x="3352800" y="2057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23" name="Line 33"/>
          <p:cNvSpPr>
            <a:spLocks noChangeShapeType="1"/>
          </p:cNvSpPr>
          <p:nvPr/>
        </p:nvSpPr>
        <p:spPr bwMode="auto">
          <a:xfrm flipH="1" flipV="1">
            <a:off x="3886200" y="25146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24" name="Line 34"/>
          <p:cNvSpPr>
            <a:spLocks noChangeShapeType="1"/>
          </p:cNvSpPr>
          <p:nvPr/>
        </p:nvSpPr>
        <p:spPr bwMode="auto">
          <a:xfrm>
            <a:off x="4648200" y="3124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25" name="Text Box 36"/>
          <p:cNvSpPr txBox="1">
            <a:spLocks noChangeArrowheads="1"/>
          </p:cNvSpPr>
          <p:nvPr/>
        </p:nvSpPr>
        <p:spPr bwMode="auto">
          <a:xfrm>
            <a:off x="5638800" y="41148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cs typeface="Arial" charset="0"/>
              </a:rPr>
              <a:t>Λ</a:t>
            </a:r>
            <a:r>
              <a:rPr lang="en-US">
                <a:cs typeface="Arial" charset="0"/>
              </a:rPr>
              <a:t> (A’)</a:t>
            </a:r>
            <a:endParaRPr lang="el-GR">
              <a:cs typeface="Arial" charset="0"/>
            </a:endParaRPr>
          </a:p>
        </p:txBody>
      </p:sp>
      <p:sp>
        <p:nvSpPr>
          <p:cNvPr id="4126" name="Line 37"/>
          <p:cNvSpPr>
            <a:spLocks noChangeShapeType="1"/>
          </p:cNvSpPr>
          <p:nvPr/>
        </p:nvSpPr>
        <p:spPr bwMode="auto">
          <a:xfrm flipH="1">
            <a:off x="4876800" y="3429000"/>
            <a:ext cx="30480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4724400" y="3810000"/>
            <a:ext cx="1828800" cy="16002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9" name="AutoShape 41"/>
          <p:cNvSpPr>
            <a:spLocks noChangeArrowheads="1"/>
          </p:cNvSpPr>
          <p:nvPr/>
        </p:nvSpPr>
        <p:spPr bwMode="auto">
          <a:xfrm flipH="1">
            <a:off x="2362200" y="3810000"/>
            <a:ext cx="2362200" cy="1600200"/>
          </a:xfrm>
          <a:prstGeom prst="rtTriangl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Oval 42"/>
          <p:cNvSpPr>
            <a:spLocks noChangeArrowheads="1"/>
          </p:cNvSpPr>
          <p:nvPr/>
        </p:nvSpPr>
        <p:spPr bwMode="auto">
          <a:xfrm>
            <a:off x="4648200" y="3733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Text Box 43"/>
          <p:cNvSpPr txBox="1">
            <a:spLocks noChangeArrowheads="1"/>
          </p:cNvSpPr>
          <p:nvPr/>
        </p:nvSpPr>
        <p:spPr bwMode="auto">
          <a:xfrm>
            <a:off x="4267200" y="4114800"/>
            <a:ext cx="131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(8/15, 7/15)</a:t>
            </a:r>
          </a:p>
        </p:txBody>
      </p:sp>
      <p:sp>
        <p:nvSpPr>
          <p:cNvPr id="4131" name="Line 34"/>
          <p:cNvSpPr>
            <a:spLocks noChangeShapeType="1"/>
          </p:cNvSpPr>
          <p:nvPr/>
        </p:nvSpPr>
        <p:spPr bwMode="auto">
          <a:xfrm>
            <a:off x="6172200" y="44958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32" name="Line 33"/>
          <p:cNvSpPr>
            <a:spLocks noChangeShapeType="1"/>
          </p:cNvSpPr>
          <p:nvPr/>
        </p:nvSpPr>
        <p:spPr bwMode="auto">
          <a:xfrm flipH="1" flipV="1">
            <a:off x="5105400" y="35814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4" grpId="0" animBg="1"/>
      <p:bldP spid="2063" grpId="0" animBg="1"/>
      <p:bldP spid="2088" grpId="0" animBg="1"/>
      <p:bldP spid="20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6" descr="Illustrating convex cones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8575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5470525" y="493713"/>
            <a:ext cx="3467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Convex Cones &amp;  MC-Simplex</a:t>
            </a:r>
          </a:p>
        </p:txBody>
      </p:sp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0" y="1711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6" name="Rectangle 13"/>
          <p:cNvSpPr>
            <a:spLocks noChangeArrowheads="1"/>
          </p:cNvSpPr>
          <p:nvPr/>
        </p:nvSpPr>
        <p:spPr bwMode="auto">
          <a:xfrm>
            <a:off x="0" y="1711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7" name="Rectangle 15"/>
          <p:cNvSpPr>
            <a:spLocks noChangeArrowheads="1"/>
          </p:cNvSpPr>
          <p:nvPr/>
        </p:nvSpPr>
        <p:spPr bwMode="auto">
          <a:xfrm>
            <a:off x="0" y="1711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128" name="Picture 24" descr="Page203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8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57200" y="76200"/>
            <a:ext cx="796925" cy="25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050" b="1" i="1" dirty="0"/>
              <a:t>F</a:t>
            </a:r>
            <a:r>
              <a:rPr lang="en-US" sz="1050" b="1" dirty="0"/>
              <a:t>’(1, 13)</a:t>
            </a: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81000" y="152400"/>
            <a:ext cx="2590800" cy="1371600"/>
          </a:xfrm>
          <a:prstGeom prst="line">
            <a:avLst/>
          </a:prstGeom>
          <a:noFill/>
          <a:ln w="25400">
            <a:solidFill>
              <a:srgbClr val="7030A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3200400" y="2133600"/>
            <a:ext cx="663575" cy="2408238"/>
          </a:xfrm>
          <a:prstGeom prst="line">
            <a:avLst/>
          </a:prstGeom>
          <a:noFill/>
          <a:ln w="25400">
            <a:solidFill>
              <a:srgbClr val="3333FF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0" y="304800"/>
            <a:ext cx="3065463" cy="92075"/>
          </a:xfrm>
          <a:prstGeom prst="line">
            <a:avLst/>
          </a:prstGeom>
          <a:noFill/>
          <a:ln w="25400">
            <a:solidFill>
              <a:schemeClr val="hlink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flipH="1" flipV="1">
            <a:off x="609600" y="0"/>
            <a:ext cx="3276600" cy="4495800"/>
          </a:xfrm>
          <a:prstGeom prst="line">
            <a:avLst/>
          </a:prstGeom>
          <a:noFill/>
          <a:ln w="25400">
            <a:solidFill>
              <a:srgbClr val="CC3300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934200" y="4267200"/>
            <a:ext cx="1689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00000"/>
                </a:solidFill>
              </a:rPr>
              <a:t>Also B, C, D &amp; E</a:t>
            </a:r>
          </a:p>
        </p:txBody>
      </p:sp>
      <p:cxnSp>
        <p:nvCxnSpPr>
          <p:cNvPr id="54" name="Curved Connector 53"/>
          <p:cNvCxnSpPr/>
          <p:nvPr/>
        </p:nvCxnSpPr>
        <p:spPr>
          <a:xfrm rot="5400000">
            <a:off x="6705600" y="4648200"/>
            <a:ext cx="381000" cy="381000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2460000">
            <a:off x="6653213" y="5222875"/>
            <a:ext cx="1296987" cy="26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2400000">
            <a:off x="5997575" y="4468813"/>
            <a:ext cx="868363" cy="300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 rot="2460000">
            <a:off x="5326063" y="3841750"/>
            <a:ext cx="868362" cy="300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40" name="TextBox 19"/>
          <p:cNvSpPr txBox="1">
            <a:spLocks noChangeArrowheads="1"/>
          </p:cNvSpPr>
          <p:nvPr/>
        </p:nvSpPr>
        <p:spPr bwMode="auto">
          <a:xfrm>
            <a:off x="0" y="6629400"/>
            <a:ext cx="1101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/>
              <a:t>[ConvexCones(continued)]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39" grpId="0" animBg="1"/>
      <p:bldP spid="50" grpId="0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MCLP-XYspace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19200"/>
            <a:ext cx="37338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03"/>
          <p:cNvPicPr>
            <a:picLocks noChangeAspect="1" noChangeArrowheads="1"/>
          </p:cNvPicPr>
          <p:nvPr/>
        </p:nvPicPr>
        <p:blipFill>
          <a:blip r:embed="rId3" cstate="print"/>
          <a:srcRect l="2499" t="5556" r="40500" b="25557"/>
          <a:stretch>
            <a:fillRect/>
          </a:stretch>
        </p:blipFill>
        <p:spPr bwMode="auto">
          <a:xfrm>
            <a:off x="0" y="1219200"/>
            <a:ext cx="54102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sz="2000" b="1" dirty="0" smtClean="0"/>
              <a:t>Figure 5.6  MC-linear program – </a:t>
            </a:r>
            <a:r>
              <a:rPr lang="en-US" sz="2000" b="1" i="1" dirty="0" smtClean="0"/>
              <a:t>X</a:t>
            </a:r>
            <a:r>
              <a:rPr lang="en-US" sz="2000" b="1" dirty="0" smtClean="0"/>
              <a:t> &amp; </a:t>
            </a:r>
            <a:r>
              <a:rPr lang="en-US" sz="2000" b="1" i="1" dirty="0" smtClean="0"/>
              <a:t>Y</a:t>
            </a:r>
            <a:r>
              <a:rPr lang="en-US" sz="2000" b="1" dirty="0" smtClean="0"/>
              <a:t> space</a:t>
            </a: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2590800" y="4572000"/>
            <a:ext cx="152400" cy="1524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7543800" y="1752600"/>
            <a:ext cx="152400" cy="1524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838200" y="3657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8001000" y="2209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914400" y="3810000"/>
            <a:ext cx="1752600" cy="914400"/>
          </a:xfrm>
          <a:prstGeom prst="line">
            <a:avLst/>
          </a:prstGeom>
          <a:noFill/>
          <a:ln w="38100">
            <a:solidFill>
              <a:srgbClr val="00FF0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7620000" y="1905000"/>
            <a:ext cx="457200" cy="457200"/>
          </a:xfrm>
          <a:prstGeom prst="line">
            <a:avLst/>
          </a:prstGeom>
          <a:noFill/>
          <a:ln w="38100">
            <a:solidFill>
              <a:srgbClr val="00CC0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914400" y="4648200"/>
            <a:ext cx="1752600" cy="1066800"/>
          </a:xfrm>
          <a:prstGeom prst="rect">
            <a:avLst/>
          </a:prstGeom>
          <a:solidFill>
            <a:srgbClr val="C0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914400" y="3733800"/>
            <a:ext cx="1828800" cy="914400"/>
          </a:xfrm>
          <a:prstGeom prst="rtTriangle">
            <a:avLst/>
          </a:prstGeom>
          <a:solidFill>
            <a:srgbClr val="C0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2667000" y="4648200"/>
            <a:ext cx="685800" cy="1066800"/>
          </a:xfrm>
          <a:prstGeom prst="rtTriangle">
            <a:avLst/>
          </a:prstGeom>
          <a:solidFill>
            <a:srgbClr val="C00000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652</Words>
  <Application>Microsoft Office PowerPoint</Application>
  <PresentationFormat>On-screen Show (4:3)</PresentationFormat>
  <Paragraphs>175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Slide 1</vt:lpstr>
      <vt:lpstr>Slide 2</vt:lpstr>
      <vt:lpstr>Slide 3</vt:lpstr>
      <vt:lpstr>Figure 5.4  Conflict-free solution</vt:lpstr>
      <vt:lpstr>Slide 5</vt:lpstr>
      <vt:lpstr>Outcome space</vt:lpstr>
      <vt:lpstr>Illustrating convex cones</vt:lpstr>
      <vt:lpstr>Slide 8</vt:lpstr>
      <vt:lpstr>Figure 5.6  MC-linear program – X &amp; Y space</vt:lpstr>
      <vt:lpstr>Figure 5.7  Z-space containing the Λ-cones</vt:lpstr>
      <vt:lpstr>Figure 5.8  More general, nonlinear case</vt:lpstr>
      <vt:lpstr>Figure 5.9  Marginal rate of substitution</vt:lpstr>
      <vt:lpstr>Figure 5.10  Graphical display to determine step size</vt:lpstr>
      <vt:lpstr>Figure 5.10A  Step size determination for travel function</vt:lpstr>
      <vt:lpstr>Slide 15</vt:lpstr>
      <vt:lpstr>Expected utility of an alternative E(v(y)) </vt:lpstr>
      <vt:lpstr>Figure 5.12  Decision tree for univariate utility-function</vt:lpstr>
      <vt:lpstr>Figure 5.13   A strictly concave utility function</vt:lpstr>
      <vt:lpstr>Figure 5.14   A strictly convex utility function</vt:lpstr>
      <vt:lpstr>Figure 5.15(a)  Fractile method (Step 1)</vt:lpstr>
      <vt:lpstr>Figure 5.15(b)  Fractile method (Step 2)</vt:lpstr>
      <vt:lpstr>Figure 5.15(c)  Fractile method (Step 3)</vt:lpstr>
      <vt:lpstr>Slide 23</vt:lpstr>
      <vt:lpstr>Slide 24</vt:lpstr>
      <vt:lpstr>Illustrating preferential independence</vt:lpstr>
      <vt:lpstr>Illustrating utility independence</vt:lpstr>
      <vt:lpstr>Slide 27</vt:lpstr>
      <vt:lpstr>Figure 5.19(a)  Univariate functions for 2-attributes</vt:lpstr>
      <vt:lpstr>Figure 5.19(b)  2-attribute calibration example</vt:lpstr>
      <vt:lpstr>Figure 5.19(c)  2-attribute calibration example (continued)</vt:lpstr>
      <vt:lpstr>Figure 5.20(a)  Univariate utility functions for cost</vt:lpstr>
      <vt:lpstr>Figure 5.20(b)  Univariate utility functions for time </vt:lpstr>
      <vt:lpstr>Figure 5.20(c)  Univariate utility functions for effectiveness</vt:lpstr>
      <vt:lpstr>Illustrating strategic equivalence</vt:lpstr>
      <vt:lpstr>Utility functions for fire trucks</vt:lpstr>
      <vt:lpstr>Utility surface for fire trucks</vt:lpstr>
      <vt:lpstr>Slide 37</vt:lpstr>
      <vt:lpstr>Figure 5.21  Hierarchy of criteria and alternatives</vt:lpstr>
      <vt:lpstr>Slide 39</vt:lpstr>
      <vt:lpstr>Slide 40</vt:lpstr>
      <vt:lpstr>Figure 5.23  Weight cone for alternative domination structures</vt:lpstr>
      <vt:lpstr>Figure 5.24  Nash equilibrium in a Cournot duopoly </vt:lpstr>
      <vt:lpstr>Figure 5.25  Utility production frontier &amp; the GUF </vt:lpstr>
    </vt:vector>
  </TitlesOfParts>
  <Company>Systems Engineering Dept of UALR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yxchan2</dc:creator>
  <cp:lastModifiedBy>yxchan2</cp:lastModifiedBy>
  <cp:revision>83</cp:revision>
  <dcterms:created xsi:type="dcterms:W3CDTF">2010-06-30T17:34:01Z</dcterms:created>
  <dcterms:modified xsi:type="dcterms:W3CDTF">2011-06-06T22:32:22Z</dcterms:modified>
</cp:coreProperties>
</file>