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5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90" r:id="rId33"/>
    <p:sldId id="291" r:id="rId34"/>
    <p:sldId id="288" r:id="rId35"/>
    <p:sldId id="292" r:id="rId36"/>
    <p:sldId id="293" r:id="rId3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2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AE488-C2D0-4EC3-8F0F-DB73493F9660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1B90C-F35F-4D3F-B3EF-17FACD5773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3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6740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143001"/>
            <a:ext cx="9144001" cy="4910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8.tif"/>
          <p:cNvPicPr>
            <a:picLocks noChangeAspect="1"/>
          </p:cNvPicPr>
          <p:nvPr/>
        </p:nvPicPr>
        <p:blipFill>
          <a:blip r:embed="rId2" cstate="print"/>
          <a:srcRect r="6667"/>
          <a:stretch>
            <a:fillRect/>
          </a:stretch>
        </p:blipFill>
        <p:spPr>
          <a:xfrm>
            <a:off x="304800" y="1143000"/>
            <a:ext cx="8534400" cy="5162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9.tif"/>
          <p:cNvPicPr>
            <a:picLocks noChangeAspect="1"/>
          </p:cNvPicPr>
          <p:nvPr/>
        </p:nvPicPr>
        <p:blipFill>
          <a:blip r:embed="rId2" cstate="print"/>
          <a:srcRect r="20721" b="3333"/>
          <a:stretch>
            <a:fillRect/>
          </a:stretch>
        </p:blipFill>
        <p:spPr>
          <a:xfrm>
            <a:off x="230824" y="0"/>
            <a:ext cx="8151176" cy="66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3600" y="1524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C3300"/>
                </a:solidFill>
              </a:rPr>
              <a:t>Figure 3.10  Tree representation of </a:t>
            </a:r>
            <a:r>
              <a:rPr lang="en-US" sz="2800" dirty="0" err="1" smtClean="0">
                <a:solidFill>
                  <a:srgbClr val="CC3300"/>
                </a:solidFill>
              </a:rPr>
              <a:t>Bayes</a:t>
            </a:r>
            <a:r>
              <a:rPr lang="en-US" sz="2800" dirty="0" smtClean="0">
                <a:solidFill>
                  <a:srgbClr val="CC3300"/>
                </a:solidFill>
              </a:rPr>
              <a:t>’ Rule</a:t>
            </a:r>
          </a:p>
        </p:txBody>
      </p:sp>
      <p:pic>
        <p:nvPicPr>
          <p:cNvPr id="2051" name="Picture 3" descr="~max0004"/>
          <p:cNvPicPr>
            <a:picLocks noChangeAspect="1" noChangeArrowheads="1"/>
          </p:cNvPicPr>
          <p:nvPr/>
        </p:nvPicPr>
        <p:blipFill>
          <a:blip r:embed="rId2" cstate="print"/>
          <a:srcRect l="19688" t="35744" r="54761" b="45099"/>
          <a:stretch>
            <a:fillRect/>
          </a:stretch>
        </p:blipFill>
        <p:spPr bwMode="auto">
          <a:xfrm>
            <a:off x="0" y="2217738"/>
            <a:ext cx="38862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~max0004"/>
          <p:cNvPicPr>
            <a:picLocks noChangeAspect="1" noChangeArrowheads="1"/>
          </p:cNvPicPr>
          <p:nvPr/>
        </p:nvPicPr>
        <p:blipFill>
          <a:blip r:embed="rId2" cstate="print"/>
          <a:srcRect l="45239" t="35744" r="20192" b="54630"/>
          <a:stretch>
            <a:fillRect/>
          </a:stretch>
        </p:blipFill>
        <p:spPr bwMode="auto">
          <a:xfrm>
            <a:off x="3886200" y="2217738"/>
            <a:ext cx="5257800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~max0004"/>
          <p:cNvPicPr>
            <a:picLocks noChangeAspect="1" noChangeArrowheads="1"/>
          </p:cNvPicPr>
          <p:nvPr/>
        </p:nvPicPr>
        <p:blipFill>
          <a:blip r:embed="rId2" cstate="print"/>
          <a:srcRect l="45239" t="45370" r="20192" b="45099"/>
          <a:stretch>
            <a:fillRect/>
          </a:stretch>
        </p:blipFill>
        <p:spPr bwMode="auto">
          <a:xfrm>
            <a:off x="3886200" y="4114800"/>
            <a:ext cx="52578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C3300"/>
                </a:solidFill>
              </a:rPr>
              <a:t>Figure 3.10A  </a:t>
            </a:r>
            <a:r>
              <a:rPr lang="en-US" sz="2800" dirty="0" err="1" smtClean="0">
                <a:solidFill>
                  <a:srgbClr val="CC3300"/>
                </a:solidFill>
              </a:rPr>
              <a:t>Bayes</a:t>
            </a:r>
            <a:r>
              <a:rPr lang="en-US" sz="2800" dirty="0" smtClean="0">
                <a:solidFill>
                  <a:srgbClr val="CC3300"/>
                </a:solidFill>
              </a:rPr>
              <a:t>’ rule revisited</a:t>
            </a:r>
          </a:p>
        </p:txBody>
      </p:sp>
      <p:pic>
        <p:nvPicPr>
          <p:cNvPr id="2051" name="Picture 3" descr="~max0004"/>
          <p:cNvPicPr>
            <a:picLocks noChangeAspect="1" noChangeArrowheads="1"/>
          </p:cNvPicPr>
          <p:nvPr/>
        </p:nvPicPr>
        <p:blipFill>
          <a:blip r:embed="rId2" cstate="print"/>
          <a:srcRect l="19688" t="35744" r="20192" b="45099"/>
          <a:stretch>
            <a:fillRect/>
          </a:stretch>
        </p:blipFill>
        <p:spPr bwMode="auto">
          <a:xfrm>
            <a:off x="0" y="2209800"/>
            <a:ext cx="91440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1219200" y="3268663"/>
            <a:ext cx="1143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i="1">
                <a:latin typeface="Calibri" pitchFamily="34" charset="0"/>
              </a:rPr>
              <a:t>P</a:t>
            </a:r>
            <a:r>
              <a:rPr lang="en-US" sz="1600" b="1">
                <a:latin typeface="Calibri" pitchFamily="34" charset="0"/>
              </a:rPr>
              <a:t> (ideal)</a:t>
            </a: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219200" y="4800600"/>
            <a:ext cx="13604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>
                <a:latin typeface="Calibri" pitchFamily="34" charset="0"/>
              </a:rPr>
              <a:t>P</a:t>
            </a:r>
            <a:r>
              <a:rPr lang="en-US" sz="1600" b="1">
                <a:latin typeface="Calibri" pitchFamily="34" charset="0"/>
              </a:rPr>
              <a:t> (marginal)</a:t>
            </a: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3032125" y="3124200"/>
            <a:ext cx="9302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Calibri" pitchFamily="34" charset="0"/>
              </a:rPr>
              <a:t>Ideal</a:t>
            </a:r>
          </a:p>
        </p:txBody>
      </p:sp>
      <p:sp>
        <p:nvSpPr>
          <p:cNvPr id="2055" name="Text Box 8"/>
          <p:cNvSpPr txBox="1">
            <a:spLocks noChangeArrowheads="1"/>
          </p:cNvSpPr>
          <p:nvPr/>
        </p:nvSpPr>
        <p:spPr bwMode="auto">
          <a:xfrm>
            <a:off x="2971800" y="4876800"/>
            <a:ext cx="10207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</a:rPr>
              <a:t>Marginal</a:t>
            </a: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4098925" y="2498725"/>
            <a:ext cx="191611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>
                <a:latin typeface="Calibri" pitchFamily="34" charset="0"/>
              </a:rPr>
              <a:t>P</a:t>
            </a:r>
            <a:r>
              <a:rPr lang="en-US" sz="1600" b="1">
                <a:latin typeface="Calibri" pitchFamily="34" charset="0"/>
              </a:rPr>
              <a:t> (positive </a:t>
            </a:r>
            <a:r>
              <a:rPr lang="en-US" sz="1600" b="1">
                <a:latin typeface="Calibri" pitchFamily="34" charset="0"/>
                <a:cs typeface="Arial" charset="0"/>
              </a:rPr>
              <a:t>| ideal)</a:t>
            </a:r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6019800" y="2590800"/>
            <a:ext cx="10477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positive</a:t>
            </a:r>
          </a:p>
        </p:txBody>
      </p:sp>
      <p:sp>
        <p:nvSpPr>
          <p:cNvPr id="2058" name="Text Box 11"/>
          <p:cNvSpPr txBox="1">
            <a:spLocks noChangeArrowheads="1"/>
          </p:cNvSpPr>
          <p:nvPr/>
        </p:nvSpPr>
        <p:spPr bwMode="auto">
          <a:xfrm>
            <a:off x="6003925" y="3617913"/>
            <a:ext cx="11112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negative</a:t>
            </a:r>
          </a:p>
        </p:txBody>
      </p:sp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6019800" y="5410200"/>
            <a:ext cx="11112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negative</a:t>
            </a: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auto">
          <a:xfrm>
            <a:off x="6019800" y="4343400"/>
            <a:ext cx="10477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positive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~max0005"/>
          <p:cNvPicPr>
            <a:picLocks noChangeAspect="1" noChangeArrowheads="1"/>
          </p:cNvPicPr>
          <p:nvPr/>
        </p:nvPicPr>
        <p:blipFill>
          <a:blip r:embed="rId2" cstate="print"/>
          <a:srcRect l="13242" t="20470" r="14653" b="28490"/>
          <a:stretch>
            <a:fillRect/>
          </a:stretch>
        </p:blipFill>
        <p:spPr bwMode="auto">
          <a:xfrm>
            <a:off x="0" y="11113"/>
            <a:ext cx="7239000" cy="683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315200" y="188913"/>
            <a:ext cx="18954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CC3300"/>
                </a:solidFill>
                <a:latin typeface="Calibri" pitchFamily="34" charset="0"/>
              </a:rPr>
              <a:t>Figure 3.11  Decision </a:t>
            </a:r>
            <a:r>
              <a:rPr lang="en-US" b="1" dirty="0">
                <a:solidFill>
                  <a:srgbClr val="CC3300"/>
                </a:solidFill>
                <a:latin typeface="Calibri" pitchFamily="34" charset="0"/>
              </a:rPr>
              <a:t>Tree</a:t>
            </a:r>
          </a:p>
          <a:p>
            <a:r>
              <a:rPr lang="en-US" b="1" dirty="0">
                <a:solidFill>
                  <a:srgbClr val="CC3300"/>
                </a:solidFill>
                <a:latin typeface="Calibri" pitchFamily="34" charset="0"/>
              </a:rPr>
              <a:t>with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063" y="0"/>
            <a:ext cx="88738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sz="2800" dirty="0" smtClean="0">
                <a:solidFill>
                  <a:srgbClr val="CC3300"/>
                </a:solidFill>
              </a:rPr>
              <a:t>Figure 3.13  Two-class example</a:t>
            </a:r>
          </a:p>
        </p:txBody>
      </p:sp>
      <p:pic>
        <p:nvPicPr>
          <p:cNvPr id="2051" name="Picture 3" descr="~max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8588"/>
            <a:ext cx="91440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Freeform 4"/>
          <p:cNvSpPr>
            <a:spLocks/>
          </p:cNvSpPr>
          <p:nvPr/>
        </p:nvSpPr>
        <p:spPr bwMode="auto">
          <a:xfrm>
            <a:off x="3429000" y="5486400"/>
            <a:ext cx="990600" cy="762000"/>
          </a:xfrm>
          <a:custGeom>
            <a:avLst/>
            <a:gdLst>
              <a:gd name="T0" fmla="*/ 1572577282 w 624"/>
              <a:gd name="T1" fmla="*/ 0 h 480"/>
              <a:gd name="T2" fmla="*/ 1088707471 w 624"/>
              <a:gd name="T3" fmla="*/ 725805014 h 480"/>
              <a:gd name="T4" fmla="*/ 0 w 624"/>
              <a:gd name="T5" fmla="*/ 1209675089 h 480"/>
              <a:gd name="T6" fmla="*/ 0 60000 65536"/>
              <a:gd name="T7" fmla="*/ 0 60000 65536"/>
              <a:gd name="T8" fmla="*/ 0 60000 65536"/>
              <a:gd name="T9" fmla="*/ 0 w 624"/>
              <a:gd name="T10" fmla="*/ 0 h 480"/>
              <a:gd name="T11" fmla="*/ 624 w 62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24" h="480">
                <a:moveTo>
                  <a:pt x="624" y="0"/>
                </a:moveTo>
                <a:cubicBezTo>
                  <a:pt x="580" y="104"/>
                  <a:pt x="536" y="208"/>
                  <a:pt x="432" y="288"/>
                </a:cubicBezTo>
                <a:cubicBezTo>
                  <a:pt x="328" y="368"/>
                  <a:pt x="164" y="424"/>
                  <a:pt x="0" y="48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Freeform 5"/>
          <p:cNvSpPr>
            <a:spLocks/>
          </p:cNvSpPr>
          <p:nvPr/>
        </p:nvSpPr>
        <p:spPr bwMode="auto">
          <a:xfrm>
            <a:off x="4419600" y="5486400"/>
            <a:ext cx="609600" cy="723900"/>
          </a:xfrm>
          <a:custGeom>
            <a:avLst/>
            <a:gdLst>
              <a:gd name="T0" fmla="*/ 967740089 w 384"/>
              <a:gd name="T1" fmla="*/ 1088707605 h 456"/>
              <a:gd name="T2" fmla="*/ 604837506 w 384"/>
              <a:gd name="T3" fmla="*/ 967740138 h 456"/>
              <a:gd name="T4" fmla="*/ 0 w 384"/>
              <a:gd name="T5" fmla="*/ 0 h 456"/>
              <a:gd name="T6" fmla="*/ 0 60000 65536"/>
              <a:gd name="T7" fmla="*/ 0 60000 65536"/>
              <a:gd name="T8" fmla="*/ 0 60000 65536"/>
              <a:gd name="T9" fmla="*/ 0 w 384"/>
              <a:gd name="T10" fmla="*/ 0 h 456"/>
              <a:gd name="T11" fmla="*/ 384 w 384"/>
              <a:gd name="T12" fmla="*/ 456 h 4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456">
                <a:moveTo>
                  <a:pt x="384" y="432"/>
                </a:moveTo>
                <a:cubicBezTo>
                  <a:pt x="344" y="444"/>
                  <a:pt x="304" y="456"/>
                  <a:pt x="240" y="384"/>
                </a:cubicBezTo>
                <a:cubicBezTo>
                  <a:pt x="176" y="312"/>
                  <a:pt x="88" y="156"/>
                  <a:pt x="0" y="0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3429000" y="62484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203325" y="4379913"/>
            <a:ext cx="1771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joint probability </a:t>
            </a:r>
          </a:p>
          <a:p>
            <a:r>
              <a:rPr lang="en-US">
                <a:latin typeface="Calibri" pitchFamily="34" charset="0"/>
              </a:rPr>
              <a:t>of being in </a:t>
            </a:r>
          </a:p>
          <a:p>
            <a:r>
              <a:rPr lang="en-US">
                <a:latin typeface="Calibri" pitchFamily="34" charset="0"/>
              </a:rPr>
              <a:t>either group </a:t>
            </a: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057400" y="5334000"/>
            <a:ext cx="1981200" cy="609600"/>
          </a:xfrm>
          <a:custGeom>
            <a:avLst/>
            <a:gdLst>
              <a:gd name="T0" fmla="*/ 0 w 1248"/>
              <a:gd name="T1" fmla="*/ 0 h 384"/>
              <a:gd name="T2" fmla="*/ 1572577282 w 1248"/>
              <a:gd name="T3" fmla="*/ 846772628 h 384"/>
              <a:gd name="T4" fmla="*/ 1693545131 w 1248"/>
              <a:gd name="T5" fmla="*/ 362902484 h 384"/>
              <a:gd name="T6" fmla="*/ 2147483647 w 1248"/>
              <a:gd name="T7" fmla="*/ 967740089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248"/>
              <a:gd name="T13" fmla="*/ 0 h 384"/>
              <a:gd name="T14" fmla="*/ 1248 w 1248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48" h="384">
                <a:moveTo>
                  <a:pt x="0" y="0"/>
                </a:moveTo>
                <a:cubicBezTo>
                  <a:pt x="256" y="156"/>
                  <a:pt x="512" y="312"/>
                  <a:pt x="624" y="336"/>
                </a:cubicBezTo>
                <a:cubicBezTo>
                  <a:pt x="736" y="360"/>
                  <a:pt x="568" y="136"/>
                  <a:pt x="672" y="144"/>
                </a:cubicBezTo>
                <a:cubicBezTo>
                  <a:pt x="776" y="152"/>
                  <a:pt x="1012" y="268"/>
                  <a:pt x="1248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3.13.tif"/>
          <p:cNvPicPr>
            <a:picLocks noChangeAspect="1"/>
          </p:cNvPicPr>
          <p:nvPr/>
        </p:nvPicPr>
        <p:blipFill>
          <a:blip r:embed="rId2" cstate="print"/>
          <a:srcRect r="2942" b="5035"/>
          <a:stretch>
            <a:fillRect/>
          </a:stretch>
        </p:blipFill>
        <p:spPr>
          <a:xfrm>
            <a:off x="0" y="1524000"/>
            <a:ext cx="8915400" cy="3276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1524000"/>
            <a:ext cx="6751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Garamond" pitchFamily="18" charset="0"/>
              </a:rPr>
              <a:t>3.14</a:t>
            </a:r>
            <a:endParaRPr lang="en-US" sz="24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9125067" cy="2971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1828800"/>
            <a:ext cx="6751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Garamond" pitchFamily="18" charset="0"/>
              </a:rPr>
              <a:t>3.15</a:t>
            </a:r>
            <a:endParaRPr lang="en-US" sz="24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2.tif"/>
          <p:cNvPicPr>
            <a:picLocks noChangeAspect="1"/>
          </p:cNvPicPr>
          <p:nvPr/>
        </p:nvPicPr>
        <p:blipFill>
          <a:blip r:embed="rId2" cstate="print"/>
          <a:srcRect r="14162"/>
          <a:stretch>
            <a:fillRect/>
          </a:stretch>
        </p:blipFill>
        <p:spPr>
          <a:xfrm>
            <a:off x="533400" y="1295400"/>
            <a:ext cx="7851366" cy="4460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5.tif"/>
          <p:cNvPicPr>
            <a:picLocks noChangeAspect="1"/>
          </p:cNvPicPr>
          <p:nvPr/>
        </p:nvPicPr>
        <p:blipFill>
          <a:blip r:embed="rId2" cstate="print"/>
          <a:srcRect r="2011"/>
          <a:stretch>
            <a:fillRect/>
          </a:stretch>
        </p:blipFill>
        <p:spPr>
          <a:xfrm>
            <a:off x="0" y="1447800"/>
            <a:ext cx="89916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1447800"/>
            <a:ext cx="59343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Garamond" pitchFamily="18" charset="0"/>
              </a:rPr>
              <a:t>3.16</a:t>
            </a:r>
            <a:endParaRPr lang="en-US" sz="20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Tab3.4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278" y="0"/>
            <a:ext cx="7809443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spect="1"/>
          </p:cNvSpPr>
          <p:nvPr/>
        </p:nvSpPr>
        <p:spPr>
          <a:xfrm>
            <a:off x="1600200" y="1371600"/>
            <a:ext cx="37048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Y.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2209800"/>
            <a:ext cx="3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Y.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6002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22098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7338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34290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3429000"/>
            <a:ext cx="3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Y.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4267200"/>
            <a:ext cx="3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Y.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50292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7800" y="57912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0600" y="57912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5600" y="55626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3600" y="1371600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Garamond" pitchFamily="18" charset="0"/>
              </a:rPr>
              <a:t>a</a:t>
            </a:r>
            <a:r>
              <a:rPr lang="en-US" baseline="-25000" dirty="0">
                <a:latin typeface="Garamond" pitchFamily="18" charset="0"/>
              </a:rPr>
              <a:t>21</a:t>
            </a:r>
            <a:r>
              <a:rPr lang="en-US" i="1" dirty="0">
                <a:latin typeface="Garamond" pitchFamily="18" charset="0"/>
              </a:rPr>
              <a:t> X  </a:t>
            </a:r>
            <a:r>
              <a:rPr lang="en-US" dirty="0">
                <a:latin typeface="Garamond" pitchFamily="18" charset="0"/>
              </a:rPr>
              <a:t>+</a:t>
            </a:r>
            <a:r>
              <a:rPr lang="en-US" i="1" dirty="0">
                <a:latin typeface="Garamond" pitchFamily="18" charset="0"/>
              </a:rPr>
              <a:t> </a:t>
            </a:r>
            <a:r>
              <a:rPr lang="en-US" i="1" dirty="0" smtClean="0">
                <a:latin typeface="Garamond" pitchFamily="18" charset="0"/>
              </a:rPr>
              <a:t>Y  </a:t>
            </a:r>
            <a:r>
              <a:rPr lang="en-US" dirty="0" smtClean="0">
                <a:latin typeface="Garamond" pitchFamily="18" charset="0"/>
              </a:rPr>
              <a:t>+</a:t>
            </a:r>
            <a:r>
              <a:rPr lang="en-US" i="1" dirty="0" smtClean="0">
                <a:latin typeface="Garamond" pitchFamily="18" charset="0"/>
              </a:rPr>
              <a:t> a</a:t>
            </a:r>
            <a:r>
              <a:rPr lang="en-US" baseline="-25000" dirty="0" smtClean="0">
                <a:latin typeface="Garamond" pitchFamily="18" charset="0"/>
              </a:rPr>
              <a:t>23</a:t>
            </a:r>
            <a:r>
              <a:rPr lang="en-US" i="1" dirty="0" smtClean="0">
                <a:latin typeface="Garamond" pitchFamily="18" charset="0"/>
              </a:rPr>
              <a:t> </a:t>
            </a:r>
            <a:r>
              <a:rPr lang="en-US" i="1" dirty="0">
                <a:latin typeface="Garamond" pitchFamily="18" charset="0"/>
              </a:rPr>
              <a:t>Z </a:t>
            </a:r>
            <a:r>
              <a:rPr lang="en-US" dirty="0" smtClean="0">
                <a:latin typeface="Garamond" pitchFamily="18" charset="0"/>
              </a:rPr>
              <a:t>=</a:t>
            </a:r>
            <a:r>
              <a:rPr lang="en-US" i="1" dirty="0" smtClean="0">
                <a:latin typeface="Garamond" pitchFamily="18" charset="0"/>
              </a:rPr>
              <a:t>b</a:t>
            </a:r>
            <a:r>
              <a:rPr lang="en-US" baseline="-25000" dirty="0" smtClean="0">
                <a:latin typeface="Garamond" pitchFamily="18" charset="0"/>
              </a:rPr>
              <a:t>2</a:t>
            </a:r>
            <a:endParaRPr lang="en-US" baseline="-25000" dirty="0">
              <a:latin typeface="Garamond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10400" y="190500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ramond" pitchFamily="18" charset="0"/>
              </a:rPr>
              <a:t>+ </a:t>
            </a:r>
            <a:r>
              <a:rPr lang="en-US" i="1" dirty="0" smtClean="0">
                <a:latin typeface="Garamond" pitchFamily="18" charset="0"/>
              </a:rPr>
              <a:t>a</a:t>
            </a:r>
            <a:r>
              <a:rPr lang="en-US" baseline="-25000" dirty="0" smtClean="0">
                <a:latin typeface="Garamond" pitchFamily="18" charset="0"/>
              </a:rPr>
              <a:t>13</a:t>
            </a:r>
            <a:endParaRPr lang="en-US" baseline="-25000" dirty="0">
              <a:latin typeface="Garamond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05600" y="4191000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  </a:t>
            </a:r>
            <a:r>
              <a:rPr lang="en-US" dirty="0" smtClean="0">
                <a:latin typeface="Garamond" pitchFamily="18" charset="0"/>
              </a:rPr>
              <a:t> + </a:t>
            </a:r>
            <a:r>
              <a:rPr lang="en-US" i="1" dirty="0" smtClean="0">
                <a:latin typeface="Garamond" pitchFamily="18" charset="0"/>
              </a:rPr>
              <a:t>a</a:t>
            </a:r>
            <a:r>
              <a:rPr lang="en-US" baseline="-25000" dirty="0" smtClean="0">
                <a:latin typeface="Garamond" pitchFamily="18" charset="0"/>
              </a:rPr>
              <a:t>23</a:t>
            </a:r>
            <a:r>
              <a:rPr lang="en-US" i="1" dirty="0" smtClean="0">
                <a:latin typeface="Garamond" pitchFamily="18" charset="0"/>
              </a:rPr>
              <a:t>Z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10400" y="4495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10400" y="525780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</a:t>
            </a:r>
            <a:r>
              <a:rPr lang="en-US" i="1" dirty="0" smtClean="0">
                <a:latin typeface="Garamond" pitchFamily="18" charset="0"/>
              </a:rPr>
              <a:t>a</a:t>
            </a:r>
            <a:r>
              <a:rPr lang="en-US" baseline="-25000" dirty="0" smtClean="0">
                <a:latin typeface="Garamond" pitchFamily="18" charset="0"/>
              </a:rPr>
              <a:t>13</a:t>
            </a:r>
            <a:endParaRPr lang="en-US" baseline="-25000" dirty="0">
              <a:latin typeface="Garamond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10400" y="548640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</a:t>
            </a:r>
            <a:r>
              <a:rPr lang="en-US" i="1" dirty="0" smtClean="0">
                <a:latin typeface="Garamond" pitchFamily="18" charset="0"/>
              </a:rPr>
              <a:t>a</a:t>
            </a:r>
            <a:r>
              <a:rPr lang="en-US" baseline="-25000" dirty="0" smtClean="0">
                <a:latin typeface="Garamond" pitchFamily="18" charset="0"/>
              </a:rPr>
              <a:t>23</a:t>
            </a:r>
            <a:endParaRPr lang="en-US" baseline="-250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Tab3.5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842" y="0"/>
            <a:ext cx="803231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19050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2004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38862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5257800"/>
            <a:ext cx="260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59436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34340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Garamond" pitchFamily="18" charset="0"/>
              </a:rPr>
              <a:t>Y</a:t>
            </a:r>
            <a:endParaRPr lang="en-US" sz="1400" i="1" dirty="0"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434340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Garamond" pitchFamily="18" charset="0"/>
              </a:rPr>
              <a:t>Y</a:t>
            </a:r>
            <a:endParaRPr lang="en-US" sz="1400" i="1" dirty="0">
              <a:latin typeface="Garamond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213360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Garamond" pitchFamily="18" charset="0"/>
              </a:rPr>
              <a:t>Y</a:t>
            </a:r>
            <a:endParaRPr lang="en-US" sz="1400" i="1" dirty="0">
              <a:latin typeface="Garamon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2800" y="2209800"/>
            <a:ext cx="4988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 err="1" smtClean="0">
                <a:latin typeface="Garamond" pitchFamily="18" charset="0"/>
              </a:rPr>
              <a:t>r</a:t>
            </a:r>
            <a:r>
              <a:rPr lang="en-US" sz="2000" i="1" baseline="-25000" dirty="0" err="1" smtClean="0">
                <a:latin typeface="Garamond" pitchFamily="18" charset="0"/>
              </a:rPr>
              <a:t>XY</a:t>
            </a:r>
            <a:endParaRPr lang="en-US" sz="2000" i="1" baseline="-25000" dirty="0">
              <a:latin typeface="Garamond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2800" y="441960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 smtClean="0">
                <a:latin typeface="Garamond" pitchFamily="18" charset="0"/>
              </a:rPr>
              <a:t>r</a:t>
            </a:r>
            <a:r>
              <a:rPr lang="en-US" sz="2000" i="1" baseline="-25000" dirty="0" err="1" smtClean="0">
                <a:latin typeface="Garamond" pitchFamily="18" charset="0"/>
              </a:rPr>
              <a:t>YZ</a:t>
            </a:r>
            <a:endParaRPr lang="en-US" sz="2000" i="1" baseline="-25000" dirty="0">
              <a:latin typeface="Garamond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2800" y="1295400"/>
            <a:ext cx="498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 smtClean="0">
                <a:latin typeface="Garamond" pitchFamily="18" charset="0"/>
              </a:rPr>
              <a:t>r</a:t>
            </a:r>
            <a:r>
              <a:rPr lang="en-US" sz="2000" i="1" baseline="-25000" dirty="0" err="1" smtClean="0">
                <a:latin typeface="Garamond" pitchFamily="18" charset="0"/>
              </a:rPr>
              <a:t>XY</a:t>
            </a:r>
            <a:endParaRPr lang="en-US" sz="2000" i="1" baseline="-25000" dirty="0" smtClean="0">
              <a:latin typeface="Garamond" pitchFamily="18" charset="0"/>
            </a:endParaRPr>
          </a:p>
          <a:p>
            <a:r>
              <a:rPr lang="en-US" sz="2000" i="1" dirty="0" err="1" smtClean="0">
                <a:latin typeface="Garamond" pitchFamily="18" charset="0"/>
              </a:rPr>
              <a:t>r</a:t>
            </a:r>
            <a:r>
              <a:rPr lang="en-US" sz="2000" i="1" baseline="-25000" dirty="0" err="1" smtClean="0">
                <a:latin typeface="Garamond" pitchFamily="18" charset="0"/>
              </a:rPr>
              <a:t>YZ</a:t>
            </a:r>
            <a:endParaRPr lang="en-US" sz="2000" i="1" baseline="-25000" dirty="0" smtClean="0">
              <a:latin typeface="Garamond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" y="13716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Garamond" pitchFamily="18" charset="0"/>
              </a:rPr>
              <a:t>Y</a:t>
            </a:r>
            <a:endParaRPr lang="en-US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6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5" y="990600"/>
            <a:ext cx="9093995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3.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9163383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8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148864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9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9075850" cy="2971800"/>
          </a:xfrm>
          <a:prstGeom prst="rect">
            <a:avLst/>
          </a:prstGeom>
        </p:spPr>
      </p:pic>
      <p:pic>
        <p:nvPicPr>
          <p:cNvPr id="3" name="Picture 2" descr="Tab3.9-1.tif"/>
          <p:cNvPicPr>
            <a:picLocks noChangeAspect="1"/>
          </p:cNvPicPr>
          <p:nvPr/>
        </p:nvPicPr>
        <p:blipFill>
          <a:blip r:embed="rId3" cstate="print"/>
          <a:srcRect l="27111" t="13016" r="23596" b="81270"/>
          <a:stretch>
            <a:fillRect/>
          </a:stretch>
        </p:blipFill>
        <p:spPr>
          <a:xfrm>
            <a:off x="3352800" y="2667000"/>
            <a:ext cx="45720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176198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1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383" y="1524000"/>
            <a:ext cx="9163383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3.16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967" y="0"/>
            <a:ext cx="87420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0"/>
            <a:ext cx="55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Garamond" pitchFamily="18" charset="0"/>
              </a:rPr>
              <a:t>3.17</a:t>
            </a:r>
            <a:endParaRPr lang="en-US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3.tif"/>
          <p:cNvPicPr>
            <a:picLocks noChangeAspect="1"/>
          </p:cNvPicPr>
          <p:nvPr/>
        </p:nvPicPr>
        <p:blipFill>
          <a:blip r:embed="rId2" cstate="print"/>
          <a:srcRect r="2296"/>
          <a:stretch>
            <a:fillRect/>
          </a:stretch>
        </p:blipFill>
        <p:spPr>
          <a:xfrm>
            <a:off x="0" y="1253013"/>
            <a:ext cx="8915400" cy="4233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12.tif"/>
          <p:cNvPicPr>
            <a:picLocks noChangeAspect="1"/>
          </p:cNvPicPr>
          <p:nvPr/>
        </p:nvPicPr>
        <p:blipFill>
          <a:blip r:embed="rId2" cstate="print"/>
          <a:srcRect r="3318" b="7547"/>
          <a:stretch>
            <a:fillRect/>
          </a:stretch>
        </p:blipFill>
        <p:spPr>
          <a:xfrm>
            <a:off x="0" y="1143000"/>
            <a:ext cx="8882791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Table 3.13  Observed inter-zonal travel of doubly-constrained model</a:t>
            </a: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0" y="2817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5238" name="Group 118"/>
          <p:cNvGraphicFramePr>
            <a:graphicFrameLocks noGrp="1"/>
          </p:cNvGraphicFramePr>
          <p:nvPr/>
        </p:nvGraphicFramePr>
        <p:xfrm>
          <a:off x="381000" y="1828800"/>
          <a:ext cx="8382000" cy="3657602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From/to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j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= 1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j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= 2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j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= 3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V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i</a:t>
                      </a:r>
                      <a:endParaRPr kumimoji="0" lang="en-US" sz="4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 = 1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1,800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3,100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5,000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i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= 2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3,100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1,500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400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5,000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i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= 3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15,100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25,400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4,500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45,000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V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j</a:t>
                      </a:r>
                      <a:endParaRPr kumimoji="0" lang="en-US" sz="4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20,000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30,000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5,000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55,000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90" name="Rectangle 119"/>
          <p:cNvSpPr>
            <a:spLocks noChangeArrowheads="1"/>
          </p:cNvSpPr>
          <p:nvPr/>
        </p:nvSpPr>
        <p:spPr bwMode="auto">
          <a:xfrm>
            <a:off x="0" y="4040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Table 3.14  Calibration of a doubly-constrained model</a:t>
            </a:r>
            <a:r>
              <a:rPr lang="en-US" sz="4000" dirty="0" smtClean="0"/>
              <a:t> </a:t>
            </a: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304800" y="179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7650" name="Group 482"/>
          <p:cNvGraphicFramePr>
            <a:graphicFrameLocks noGrp="1"/>
          </p:cNvGraphicFramePr>
          <p:nvPr/>
        </p:nvGraphicFramePr>
        <p:xfrm>
          <a:off x="685800" y="1524000"/>
          <a:ext cx="7772400" cy="3878266"/>
        </p:xfrm>
        <a:graphic>
          <a:graphicData uri="http://schemas.openxmlformats.org/drawingml/2006/table">
            <a:tbl>
              <a:tblPr/>
              <a:tblGrid>
                <a:gridCol w="892175"/>
                <a:gridCol w="642938"/>
                <a:gridCol w="1017587"/>
                <a:gridCol w="1019175"/>
                <a:gridCol w="1019175"/>
                <a:gridCol w="1017588"/>
                <a:gridCol w="1019175"/>
                <a:gridCol w="1144587"/>
              </a:tblGrid>
              <a:tr h="4714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Iteration number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91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2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4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k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0.9148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0.9125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0.9125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k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2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1.3312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1.3437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1.3437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k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0.9833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0.9824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0.9824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0.1187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  <a:hlinkClick r:id="" action="ppaction://noaction"/>
                        </a:rPr>
                        <a:t>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0.1164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0.1164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2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0.1058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0.1073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0.1073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3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0.0965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0.0961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Courier" charset="0"/>
                        </a:rPr>
                        <a:t>0.0961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23" name="Rectangle 231"/>
          <p:cNvSpPr>
            <a:spLocks noChangeArrowheads="1"/>
          </p:cNvSpPr>
          <p:nvPr/>
        </p:nvSpPr>
        <p:spPr bwMode="auto">
          <a:xfrm>
            <a:off x="0" y="40576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>
                <a:latin typeface="Calibri" pitchFamily="34" charset="0"/>
              </a:rPr>
              <a:t/>
            </a:r>
            <a:br>
              <a:rPr lang="en-US" sz="1100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</p:txBody>
      </p:sp>
      <p:sp>
        <p:nvSpPr>
          <p:cNvPr id="2124" name="Rectangle 233"/>
          <p:cNvSpPr>
            <a:spLocks noChangeArrowheads="1"/>
          </p:cNvSpPr>
          <p:nvPr/>
        </p:nvSpPr>
        <p:spPr bwMode="auto">
          <a:xfrm>
            <a:off x="531813" y="5748338"/>
            <a:ext cx="785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aseline="30000">
                <a:latin typeface="Calibri" pitchFamily="34" charset="0"/>
                <a:cs typeface="Times New Roman" pitchFamily="18" charset="0"/>
              </a:rPr>
              <a:t>1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    All these nine values are to be multiplied by 10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-4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. For example, 0.1187 is actually 0.1187x10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-4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.</a:t>
            </a: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Table 3.15  Estimated inter-zonal travels in a doubly-constrained model</a:t>
            </a:r>
          </a:p>
        </p:txBody>
      </p:sp>
      <p:graphicFrame>
        <p:nvGraphicFramePr>
          <p:cNvPr id="2168" name="Group 120"/>
          <p:cNvGraphicFramePr>
            <a:graphicFrameLocks noGrp="1"/>
          </p:cNvGraphicFramePr>
          <p:nvPr/>
        </p:nvGraphicFramePr>
        <p:xfrm>
          <a:off x="762000" y="1524000"/>
          <a:ext cx="7772400" cy="4191002"/>
        </p:xfrm>
        <a:graphic>
          <a:graphicData uri="http://schemas.openxmlformats.org/drawingml/2006/table">
            <a:tbl>
              <a:tblPr/>
              <a:tblGrid>
                <a:gridCol w="1554163"/>
                <a:gridCol w="1554162"/>
                <a:gridCol w="1555750"/>
                <a:gridCol w="1554163"/>
                <a:gridCol w="1554162"/>
              </a:tblGrid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From / to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=1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= 2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= 3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</a:t>
                      </a:r>
                      <a:endParaRPr kumimoji="0" lang="en-US" sz="4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= 1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1,563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(-15.2)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  <a:hlinkClick r:id="" action="ppaction://noaction"/>
                        </a:rPr>
                        <a:t>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3,178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(+2.5)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257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(+61.1)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4,998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= 2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3,209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(+3.4)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1,313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(-14.3)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478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(+16.3)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5,000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= 3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15,238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(+1.0)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25,498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(+0.4)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4,265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(-5.51)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45,001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</a:t>
                      </a:r>
                      <a:endParaRPr kumimoji="0" lang="en-US" sz="4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20,010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29,989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5,000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54,999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89" name="Rectangle 121"/>
          <p:cNvSpPr>
            <a:spLocks noChangeArrowheads="1"/>
          </p:cNvSpPr>
          <p:nvPr/>
        </p:nvSpPr>
        <p:spPr bwMode="auto">
          <a:xfrm>
            <a:off x="1600200" y="39052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>
                <a:latin typeface="Calibri" pitchFamily="34" charset="0"/>
              </a:rPr>
              <a:t/>
            </a:r>
            <a:br>
              <a:rPr lang="en-US" sz="1100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</p:txBody>
      </p:sp>
      <p:sp>
        <p:nvSpPr>
          <p:cNvPr id="2090" name="Rectangle 123"/>
          <p:cNvSpPr>
            <a:spLocks noChangeArrowheads="1"/>
          </p:cNvSpPr>
          <p:nvPr/>
        </p:nvSpPr>
        <p:spPr bwMode="auto">
          <a:xfrm>
            <a:off x="-515119" y="5867400"/>
            <a:ext cx="96591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en-US" sz="1400" dirty="0">
                <a:latin typeface="Courier" charset="0"/>
                <a:cs typeface="Times New Roman" pitchFamily="18" charset="0"/>
              </a:rPr>
              <a:t>     </a:t>
            </a:r>
            <a:r>
              <a:rPr lang="en-US" sz="2000" baseline="30000" dirty="0">
                <a:latin typeface="Courier" charset="0"/>
                <a:cs typeface="Times New Roman" pitchFamily="18" charset="0"/>
              </a:rPr>
              <a:t>1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Numbers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 parenthesis indicate the percentage errors between observed and estimated inter-zonal travel.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6958" y="0"/>
            <a:ext cx="59832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8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082" y="0"/>
            <a:ext cx="851853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-76200"/>
            <a:ext cx="67518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Garamond" pitchFamily="18" charset="0"/>
              </a:rPr>
              <a:t>3.19</a:t>
            </a:r>
            <a:endParaRPr lang="en-US" sz="24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19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1334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0"/>
            <a:ext cx="5934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Garamond" pitchFamily="18" charset="0"/>
              </a:rPr>
              <a:t>3.20</a:t>
            </a:r>
            <a:endParaRPr lang="en-US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3769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24800" y="2743200"/>
            <a:ext cx="3369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latin typeface="Garamond" pitchFamily="18" charset="0"/>
              </a:rPr>
              <a:t>N</a:t>
            </a:r>
            <a:endParaRPr lang="en-US" sz="14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0"/>
            <a:ext cx="85703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7000" y="2209800"/>
            <a:ext cx="76674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Birth </a:t>
            </a:r>
          </a:p>
          <a:p>
            <a:r>
              <a:rPr lang="en-US" dirty="0" smtClean="0"/>
              <a:t>Rate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5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728" y="0"/>
            <a:ext cx="555254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6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6582" y="0"/>
            <a:ext cx="639083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3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5946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3.7.tif"/>
          <p:cNvPicPr>
            <a:picLocks noChangeAspect="1"/>
          </p:cNvPicPr>
          <p:nvPr/>
        </p:nvPicPr>
        <p:blipFill>
          <a:blip r:embed="rId2" cstate="print"/>
          <a:srcRect r="9163"/>
          <a:stretch>
            <a:fillRect/>
          </a:stretch>
        </p:blipFill>
        <p:spPr>
          <a:xfrm>
            <a:off x="381000" y="609600"/>
            <a:ext cx="8309694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304</Words>
  <Application>Microsoft Office PowerPoint</Application>
  <PresentationFormat>On-screen Show (4:3)</PresentationFormat>
  <Paragraphs>156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Figure 3.10  Tree representation of Bayes’ Rule</vt:lpstr>
      <vt:lpstr>Figure 3.10A  Bayes’ rule revisited</vt:lpstr>
      <vt:lpstr>Slide 15</vt:lpstr>
      <vt:lpstr>Slide 16</vt:lpstr>
      <vt:lpstr>Figure 3.13  Two-class example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Table 3.13  Observed inter-zonal travel of doubly-constrained model</vt:lpstr>
      <vt:lpstr>Table 3.14  Calibration of a doubly-constrained model </vt:lpstr>
      <vt:lpstr>Table 3.15  Estimated inter-zonal travels in a doubly-constrained model</vt:lpstr>
      <vt:lpstr>Slide 34</vt:lpstr>
      <vt:lpstr>Slide 35</vt:lpstr>
      <vt:lpstr>Slide 36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159</cp:revision>
  <dcterms:created xsi:type="dcterms:W3CDTF">2010-06-29T19:09:58Z</dcterms:created>
  <dcterms:modified xsi:type="dcterms:W3CDTF">2010-07-03T20:43:26Z</dcterms:modified>
</cp:coreProperties>
</file>