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98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4" r:id="rId27"/>
    <p:sldId id="285" r:id="rId28"/>
    <p:sldId id="282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6" r:id="rId38"/>
    <p:sldId id="295" r:id="rId39"/>
    <p:sldId id="297" r:id="rId4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982" autoAdjust="0"/>
    <p:restoredTop sz="94660"/>
  </p:normalViewPr>
  <p:slideViewPr>
    <p:cSldViewPr>
      <p:cViewPr>
        <p:scale>
          <a:sx n="50" d="100"/>
          <a:sy n="50" d="100"/>
        </p:scale>
        <p:origin x="-1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0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B68D0-AEA0-4C8F-AD07-9BA0620FB42C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A941-EE13-4B29-9058-CE9FDACBB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B68D0-AEA0-4C8F-AD07-9BA0620FB42C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A941-EE13-4B29-9058-CE9FDACBB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B68D0-AEA0-4C8F-AD07-9BA0620FB42C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A941-EE13-4B29-9058-CE9FDACBB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B68D0-AEA0-4C8F-AD07-9BA0620FB42C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A941-EE13-4B29-9058-CE9FDACBB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B68D0-AEA0-4C8F-AD07-9BA0620FB42C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A941-EE13-4B29-9058-CE9FDACBB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B68D0-AEA0-4C8F-AD07-9BA0620FB42C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A941-EE13-4B29-9058-CE9FDACBB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B68D0-AEA0-4C8F-AD07-9BA0620FB42C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A941-EE13-4B29-9058-CE9FDACBB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B68D0-AEA0-4C8F-AD07-9BA0620FB42C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A941-EE13-4B29-9058-CE9FDACBB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B68D0-AEA0-4C8F-AD07-9BA0620FB42C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A941-EE13-4B29-9058-CE9FDACBB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B68D0-AEA0-4C8F-AD07-9BA0620FB42C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A941-EE13-4B29-9058-CE9FDACBB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B68D0-AEA0-4C8F-AD07-9BA0620FB42C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A941-EE13-4B29-9058-CE9FDACBB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B68D0-AEA0-4C8F-AD07-9BA0620FB42C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BA941-EE13-4B29-9058-CE9FDACBB7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2.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296" y="0"/>
            <a:ext cx="906740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8.tif"/>
          <p:cNvPicPr>
            <a:picLocks noChangeAspect="1"/>
          </p:cNvPicPr>
          <p:nvPr/>
        </p:nvPicPr>
        <p:blipFill>
          <a:blip r:embed="rId2" cstate="print"/>
          <a:srcRect r="12302"/>
          <a:stretch>
            <a:fillRect/>
          </a:stretch>
        </p:blipFill>
        <p:spPr>
          <a:xfrm>
            <a:off x="1042754" y="1"/>
            <a:ext cx="707443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9.tif"/>
          <p:cNvPicPr>
            <a:picLocks noChangeAspect="1"/>
          </p:cNvPicPr>
          <p:nvPr/>
        </p:nvPicPr>
        <p:blipFill>
          <a:blip r:embed="rId2" cstate="print"/>
          <a:srcRect r="10960"/>
          <a:stretch>
            <a:fillRect/>
          </a:stretch>
        </p:blipFill>
        <p:spPr>
          <a:xfrm>
            <a:off x="642308" y="0"/>
            <a:ext cx="697769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10.tif"/>
          <p:cNvPicPr>
            <a:picLocks noChangeAspect="1"/>
          </p:cNvPicPr>
          <p:nvPr/>
        </p:nvPicPr>
        <p:blipFill>
          <a:blip r:embed="rId2" cstate="print"/>
          <a:srcRect r="18399" b="2222"/>
          <a:stretch>
            <a:fillRect/>
          </a:stretch>
        </p:blipFill>
        <p:spPr>
          <a:xfrm>
            <a:off x="457200" y="0"/>
            <a:ext cx="6781800" cy="670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11.tif"/>
          <p:cNvPicPr>
            <a:picLocks noChangeAspect="1"/>
          </p:cNvPicPr>
          <p:nvPr/>
        </p:nvPicPr>
        <p:blipFill>
          <a:blip r:embed="rId2" cstate="print"/>
          <a:srcRect r="11981"/>
          <a:stretch>
            <a:fillRect/>
          </a:stretch>
        </p:blipFill>
        <p:spPr>
          <a:xfrm>
            <a:off x="457200" y="0"/>
            <a:ext cx="73152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sz="2800" dirty="0" smtClean="0"/>
              <a:t>Figure 2.12(a)  High income households</a:t>
            </a:r>
          </a:p>
        </p:txBody>
      </p:sp>
      <p:pic>
        <p:nvPicPr>
          <p:cNvPr id="2051" name="Picture 5" descr="~max0005"/>
          <p:cNvPicPr>
            <a:picLocks noChangeAspect="1" noChangeArrowheads="1"/>
          </p:cNvPicPr>
          <p:nvPr/>
        </p:nvPicPr>
        <p:blipFill>
          <a:blip r:embed="rId2" cstate="print"/>
          <a:srcRect l="12590" t="32872" r="51157" b="42700"/>
          <a:stretch>
            <a:fillRect/>
          </a:stretch>
        </p:blipFill>
        <p:spPr bwMode="auto">
          <a:xfrm>
            <a:off x="1066800" y="708025"/>
            <a:ext cx="7048500" cy="614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8077200" y="228600"/>
            <a:ext cx="6810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00">
                <a:latin typeface="Calibri" pitchFamily="34" charset="0"/>
              </a:rPr>
              <a:t>[decision-tree-util]</a:t>
            </a:r>
          </a:p>
        </p:txBody>
      </p:sp>
      <p:sp>
        <p:nvSpPr>
          <p:cNvPr id="2053" name="AutoShape 7"/>
          <p:cNvSpPr>
            <a:spLocks noChangeArrowheads="1"/>
          </p:cNvSpPr>
          <p:nvPr/>
        </p:nvSpPr>
        <p:spPr bwMode="auto">
          <a:xfrm>
            <a:off x="1905000" y="1828800"/>
            <a:ext cx="5181600" cy="4343400"/>
          </a:xfrm>
          <a:prstGeom prst="rtTriangle">
            <a:avLst/>
          </a:prstGeom>
          <a:solidFill>
            <a:srgbClr val="CC33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r>
              <a:rPr lang="en-US" sz="2800" dirty="0" smtClean="0"/>
              <a:t>Figure  2.12(b) </a:t>
            </a:r>
            <a:r>
              <a:rPr lang="en-US" sz="2800" dirty="0" smtClean="0"/>
              <a:t> High </a:t>
            </a:r>
            <a:r>
              <a:rPr lang="en-US" sz="2800" dirty="0" smtClean="0"/>
              <a:t>&amp; low income households</a:t>
            </a:r>
          </a:p>
        </p:txBody>
      </p:sp>
      <p:pic>
        <p:nvPicPr>
          <p:cNvPr id="3075" name="Picture 3" descr="~max0005"/>
          <p:cNvPicPr>
            <a:picLocks noChangeAspect="1" noChangeArrowheads="1"/>
          </p:cNvPicPr>
          <p:nvPr/>
        </p:nvPicPr>
        <p:blipFill>
          <a:blip r:embed="rId2" cstate="print"/>
          <a:srcRect l="48898" t="32358" r="14029" b="43251"/>
          <a:stretch>
            <a:fillRect/>
          </a:stretch>
        </p:blipFill>
        <p:spPr bwMode="auto">
          <a:xfrm>
            <a:off x="1039813" y="700088"/>
            <a:ext cx="7229475" cy="615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2057400" y="3505200"/>
            <a:ext cx="3124200" cy="2743200"/>
          </a:xfrm>
          <a:prstGeom prst="rtTriangle">
            <a:avLst/>
          </a:prstGeom>
          <a:solidFill>
            <a:srgbClr val="CC33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ight Triangle 4"/>
          <p:cNvSpPr/>
          <p:nvPr/>
        </p:nvSpPr>
        <p:spPr>
          <a:xfrm>
            <a:off x="1981200" y="1828800"/>
            <a:ext cx="5257800" cy="4419600"/>
          </a:xfrm>
          <a:prstGeom prst="rtTriangle">
            <a:avLst/>
          </a:prstGeom>
          <a:solidFill>
            <a:schemeClr val="accent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2.13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-25879" y="304800"/>
            <a:ext cx="9169879" cy="63505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14.tif"/>
          <p:cNvPicPr>
            <a:picLocks noChangeAspect="1"/>
          </p:cNvPicPr>
          <p:nvPr/>
        </p:nvPicPr>
        <p:blipFill>
          <a:blip r:embed="rId2" cstate="print"/>
          <a:srcRect r="10441"/>
          <a:stretch>
            <a:fillRect/>
          </a:stretch>
        </p:blipFill>
        <p:spPr>
          <a:xfrm>
            <a:off x="609600" y="-1"/>
            <a:ext cx="7922827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15.tif"/>
          <p:cNvPicPr>
            <a:picLocks noChangeAspect="1"/>
          </p:cNvPicPr>
          <p:nvPr/>
        </p:nvPicPr>
        <p:blipFill>
          <a:blip r:embed="rId2" cstate="print"/>
          <a:srcRect r="18439"/>
          <a:stretch>
            <a:fillRect/>
          </a:stretch>
        </p:blipFill>
        <p:spPr>
          <a:xfrm>
            <a:off x="0" y="663278"/>
            <a:ext cx="9144000" cy="56112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16.tif"/>
          <p:cNvPicPr>
            <a:picLocks noChangeAspect="1"/>
          </p:cNvPicPr>
          <p:nvPr/>
        </p:nvPicPr>
        <p:blipFill>
          <a:blip r:embed="rId2" cstate="print"/>
          <a:srcRect r="8586"/>
          <a:stretch>
            <a:fillRect/>
          </a:stretch>
        </p:blipFill>
        <p:spPr>
          <a:xfrm>
            <a:off x="304800" y="0"/>
            <a:ext cx="835612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2.tif"/>
          <p:cNvPicPr>
            <a:picLocks noChangeAspect="1"/>
          </p:cNvPicPr>
          <p:nvPr/>
        </p:nvPicPr>
        <p:blipFill>
          <a:blip r:embed="rId2" cstate="print"/>
          <a:srcRect r="30788" b="5882"/>
          <a:stretch>
            <a:fillRect/>
          </a:stretch>
        </p:blipFill>
        <p:spPr>
          <a:xfrm>
            <a:off x="39755" y="1905000"/>
            <a:ext cx="8957227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17.tif"/>
          <p:cNvPicPr>
            <a:picLocks noChangeAspect="1"/>
          </p:cNvPicPr>
          <p:nvPr/>
        </p:nvPicPr>
        <p:blipFill>
          <a:blip r:embed="rId2" cstate="print"/>
          <a:srcRect r="18301"/>
          <a:stretch>
            <a:fillRect/>
          </a:stretch>
        </p:blipFill>
        <p:spPr>
          <a:xfrm>
            <a:off x="304800" y="0"/>
            <a:ext cx="82966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18.tif"/>
          <p:cNvPicPr>
            <a:picLocks noChangeAspect="1"/>
          </p:cNvPicPr>
          <p:nvPr/>
        </p:nvPicPr>
        <p:blipFill>
          <a:blip r:embed="rId2" cstate="print"/>
          <a:srcRect r="6466" b="3333"/>
          <a:stretch>
            <a:fillRect/>
          </a:stretch>
        </p:blipFill>
        <p:spPr>
          <a:xfrm>
            <a:off x="0" y="1066800"/>
            <a:ext cx="83820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19.tif"/>
          <p:cNvPicPr>
            <a:picLocks noChangeAspect="1"/>
          </p:cNvPicPr>
          <p:nvPr/>
        </p:nvPicPr>
        <p:blipFill>
          <a:blip r:embed="rId2" cstate="print"/>
          <a:srcRect r="20833" b="1839"/>
          <a:stretch>
            <a:fillRect/>
          </a:stretch>
        </p:blipFill>
        <p:spPr>
          <a:xfrm>
            <a:off x="914400" y="533400"/>
            <a:ext cx="7239000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20.tif"/>
          <p:cNvPicPr>
            <a:picLocks noChangeAspect="1"/>
          </p:cNvPicPr>
          <p:nvPr/>
        </p:nvPicPr>
        <p:blipFill>
          <a:blip r:embed="rId2" cstate="print"/>
          <a:srcRect r="2298"/>
          <a:stretch>
            <a:fillRect/>
          </a:stretch>
        </p:blipFill>
        <p:spPr>
          <a:xfrm>
            <a:off x="0" y="1828800"/>
            <a:ext cx="89154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21.tif"/>
          <p:cNvPicPr>
            <a:picLocks noChangeAspect="1"/>
          </p:cNvPicPr>
          <p:nvPr/>
        </p:nvPicPr>
        <p:blipFill>
          <a:blip r:embed="rId2" cstate="print"/>
          <a:srcRect r="21703"/>
          <a:stretch>
            <a:fillRect/>
          </a:stretch>
        </p:blipFill>
        <p:spPr>
          <a:xfrm>
            <a:off x="15199" y="1219200"/>
            <a:ext cx="8290601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22.tif"/>
          <p:cNvPicPr>
            <a:picLocks noChangeAspect="1"/>
          </p:cNvPicPr>
          <p:nvPr/>
        </p:nvPicPr>
        <p:blipFill>
          <a:blip r:embed="rId2" cstate="print"/>
          <a:srcRect r="29833" b="5660"/>
          <a:stretch>
            <a:fillRect/>
          </a:stretch>
        </p:blipFill>
        <p:spPr>
          <a:xfrm>
            <a:off x="0" y="1524000"/>
            <a:ext cx="80772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23.tif"/>
          <p:cNvPicPr>
            <a:picLocks noChangeAspect="1"/>
          </p:cNvPicPr>
          <p:nvPr/>
        </p:nvPicPr>
        <p:blipFill>
          <a:blip r:embed="rId2" cstate="print"/>
          <a:srcRect r="3306" b="6557"/>
          <a:stretch>
            <a:fillRect/>
          </a:stretch>
        </p:blipFill>
        <p:spPr>
          <a:xfrm>
            <a:off x="0" y="1219200"/>
            <a:ext cx="8534400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24.tif"/>
          <p:cNvPicPr>
            <a:picLocks noChangeAspect="1"/>
          </p:cNvPicPr>
          <p:nvPr/>
        </p:nvPicPr>
        <p:blipFill>
          <a:blip r:embed="rId2" cstate="print"/>
          <a:srcRect r="11834" b="3390"/>
          <a:stretch>
            <a:fillRect/>
          </a:stretch>
        </p:blipFill>
        <p:spPr>
          <a:xfrm>
            <a:off x="1" y="737854"/>
            <a:ext cx="8756996" cy="52819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2.25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14826" y="0"/>
            <a:ext cx="55143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26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15394" y="0"/>
            <a:ext cx="61132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2.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01" y="1905000"/>
            <a:ext cx="9102326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27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4998" y="1"/>
            <a:ext cx="653931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28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9181" y="0"/>
            <a:ext cx="702927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29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926" y="2057400"/>
            <a:ext cx="9163851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2.30-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50859"/>
            <a:ext cx="9144000" cy="53562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7400" y="419100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67000" y="419100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3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2000"/>
            <a:ext cx="9124983" cy="53451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3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0"/>
            <a:ext cx="878440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33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57200"/>
            <a:ext cx="8892464" cy="6075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Table 2.4  Benefit measures before accessibility improvement</a:t>
            </a:r>
          </a:p>
        </p:txBody>
      </p:sp>
      <p:graphicFrame>
        <p:nvGraphicFramePr>
          <p:cNvPr id="4294" name="Group 198"/>
          <p:cNvGraphicFramePr>
            <a:graphicFrameLocks noGrp="1"/>
          </p:cNvGraphicFramePr>
          <p:nvPr/>
        </p:nvGraphicFramePr>
        <p:xfrm>
          <a:off x="609600" y="1676400"/>
          <a:ext cx="7924800" cy="4572002"/>
        </p:xfrm>
        <a:graphic>
          <a:graphicData uri="http://schemas.openxmlformats.org/drawingml/2006/table">
            <a:tbl>
              <a:tblPr/>
              <a:tblGrid>
                <a:gridCol w="1482725"/>
                <a:gridCol w="1479550"/>
                <a:gridCol w="2033588"/>
                <a:gridCol w="1377950"/>
                <a:gridCol w="1550987"/>
              </a:tblGrid>
              <a:tr h="652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ij</a:t>
                      </a:r>
                      <a:endParaRPr kumimoji="0" 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exp(–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bC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ij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θ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ij</a:t>
                      </a:r>
                      <a:endParaRPr kumimoji="0" 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ea typeface="Times New Roman" pitchFamily="18" charset="0"/>
                          <a:cs typeface="Times" pitchFamily="18" charset="0"/>
                        </a:rPr>
                        <a:t> 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0.3679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0.6457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6.0629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=8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0.2019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0.3543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4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0.5698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1.0000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0.0498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0.8581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5.4257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=8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0.0082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0.1419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0.0580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1.0000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086600" y="1752600"/>
          <a:ext cx="1311275" cy="444500"/>
        </p:xfrm>
        <a:graphic>
          <a:graphicData uri="http://schemas.openxmlformats.org/presentationml/2006/ole">
            <p:oleObj spid="_x0000_s2050" name="Equation" r:id="rId3" imgW="787320" imgH="266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Table 2.5  Benefit measures after accessibility improvement</a:t>
            </a:r>
          </a:p>
        </p:txBody>
      </p:sp>
      <p:graphicFrame>
        <p:nvGraphicFramePr>
          <p:cNvPr id="6386" name="Group 242"/>
          <p:cNvGraphicFramePr>
            <a:graphicFrameLocks noGrp="1"/>
          </p:cNvGraphicFramePr>
          <p:nvPr/>
        </p:nvGraphicFramePr>
        <p:xfrm>
          <a:off x="457200" y="1524000"/>
          <a:ext cx="8229600" cy="5029200"/>
        </p:xfrm>
        <a:graphic>
          <a:graphicData uri="http://schemas.openxmlformats.org/drawingml/2006/table">
            <a:tbl>
              <a:tblPr/>
              <a:tblGrid>
                <a:gridCol w="1676400"/>
                <a:gridCol w="1371600"/>
                <a:gridCol w="1828800"/>
                <a:gridCol w="1600200"/>
                <a:gridCol w="17526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ij</a:t>
                      </a:r>
                      <a:endParaRPr kumimoji="0" 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exp(–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bC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ij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θ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ij</a:t>
                      </a:r>
                      <a:endParaRPr kumimoji="0" 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0.3679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0.5570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6.8772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=8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0.2019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0.3057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=12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0.0907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0.1373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0.6605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1.0000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0.0498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0.8472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5.5092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=8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0.0082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0.1401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28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=12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0.0008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0.0127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0.0588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1.0000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116763" y="1652588"/>
          <a:ext cx="1311275" cy="444500"/>
        </p:xfrm>
        <a:graphic>
          <a:graphicData uri="http://schemas.openxmlformats.org/presentationml/2006/ole">
            <p:oleObj spid="_x0000_s1026" name="Equation" r:id="rId3" imgW="787320" imgH="266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2.34.tif"/>
          <p:cNvPicPr>
            <a:picLocks noChangeAspect="1"/>
          </p:cNvPicPr>
          <p:nvPr/>
        </p:nvPicPr>
        <p:blipFill>
          <a:blip r:embed="rId2" cstate="print"/>
          <a:srcRect r="8333"/>
          <a:stretch>
            <a:fillRect/>
          </a:stretch>
        </p:blipFill>
        <p:spPr>
          <a:xfrm>
            <a:off x="304800" y="304800"/>
            <a:ext cx="8381999" cy="6099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2.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433" y="1752600"/>
            <a:ext cx="9148866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3.tif"/>
          <p:cNvPicPr>
            <a:picLocks noChangeAspect="1"/>
          </p:cNvPicPr>
          <p:nvPr/>
        </p:nvPicPr>
        <p:blipFill>
          <a:blip r:embed="rId2" cstate="print"/>
          <a:srcRect r="2222" b="3333"/>
          <a:stretch>
            <a:fillRect/>
          </a:stretch>
        </p:blipFill>
        <p:spPr>
          <a:xfrm>
            <a:off x="1295400" y="0"/>
            <a:ext cx="6705600" cy="662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,4.tif"/>
          <p:cNvPicPr>
            <a:picLocks noChangeAspect="1"/>
          </p:cNvPicPr>
          <p:nvPr/>
        </p:nvPicPr>
        <p:blipFill>
          <a:blip r:embed="rId2" cstate="print"/>
          <a:srcRect r="3333" b="2222"/>
          <a:stretch>
            <a:fillRect/>
          </a:stretch>
        </p:blipFill>
        <p:spPr>
          <a:xfrm>
            <a:off x="1066800" y="0"/>
            <a:ext cx="6629400" cy="670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2.3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1905000"/>
            <a:ext cx="9088213" cy="3330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5.tif"/>
          <p:cNvPicPr>
            <a:picLocks noChangeAspect="1"/>
          </p:cNvPicPr>
          <p:nvPr/>
        </p:nvPicPr>
        <p:blipFill>
          <a:blip r:embed="rId2" cstate="print"/>
          <a:srcRect r="5104"/>
          <a:stretch>
            <a:fillRect/>
          </a:stretch>
        </p:blipFill>
        <p:spPr>
          <a:xfrm>
            <a:off x="1905000" y="0"/>
            <a:ext cx="51054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7.tif"/>
          <p:cNvPicPr>
            <a:picLocks noChangeAspect="1"/>
          </p:cNvPicPr>
          <p:nvPr/>
        </p:nvPicPr>
        <p:blipFill>
          <a:blip r:embed="rId2" cstate="print"/>
          <a:srcRect r="13039"/>
          <a:stretch>
            <a:fillRect/>
          </a:stretch>
        </p:blipFill>
        <p:spPr>
          <a:xfrm>
            <a:off x="0" y="1143000"/>
            <a:ext cx="8763000" cy="47788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98</Words>
  <Application>Microsoft Office PowerPoint</Application>
  <PresentationFormat>On-screen Show (4:3)</PresentationFormat>
  <Paragraphs>66</Paragraphs>
  <Slides>39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Figure 2.12(a)  High income households</vt:lpstr>
      <vt:lpstr>Figure  2.12(b)  High &amp; low income households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Table 2.4  Benefit measures before accessibility improvement</vt:lpstr>
      <vt:lpstr>Table 2.5  Benefit measures after accessibility improvement</vt:lpstr>
      <vt:lpstr>Slide 39</vt:lpstr>
    </vt:vector>
  </TitlesOfParts>
  <Company>Systems Engineering Dept of UALR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yxchan2</dc:creator>
  <cp:lastModifiedBy>yxchan2</cp:lastModifiedBy>
  <cp:revision>97</cp:revision>
  <dcterms:created xsi:type="dcterms:W3CDTF">2010-06-26T21:16:46Z</dcterms:created>
  <dcterms:modified xsi:type="dcterms:W3CDTF">2011-06-06T20:40:40Z</dcterms:modified>
</cp:coreProperties>
</file>