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7" r:id="rId9"/>
    <p:sldId id="278" r:id="rId10"/>
    <p:sldId id="279" r:id="rId11"/>
    <p:sldId id="264" r:id="rId12"/>
    <p:sldId id="265" r:id="rId13"/>
    <p:sldId id="288" r:id="rId14"/>
    <p:sldId id="287" r:id="rId15"/>
    <p:sldId id="266" r:id="rId16"/>
    <p:sldId id="267" r:id="rId17"/>
    <p:sldId id="283" r:id="rId18"/>
    <p:sldId id="284" r:id="rId19"/>
    <p:sldId id="285" r:id="rId20"/>
    <p:sldId id="289" r:id="rId21"/>
    <p:sldId id="290" r:id="rId22"/>
    <p:sldId id="286" r:id="rId23"/>
    <p:sldId id="291" r:id="rId24"/>
    <p:sldId id="270" r:id="rId25"/>
    <p:sldId id="271" r:id="rId26"/>
    <p:sldId id="292" r:id="rId27"/>
    <p:sldId id="293" r:id="rId28"/>
    <p:sldId id="294" r:id="rId29"/>
    <p:sldId id="295" r:id="rId30"/>
    <p:sldId id="274" r:id="rId31"/>
    <p:sldId id="275" r:id="rId3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7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B3FC18-363B-454A-9837-AA99E71EB62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570425-F33B-4E64-8CAF-11E1B2DEE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8AE4-CB07-4786-8F25-420DD88BF8BC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4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0239"/>
            <a:ext cx="8991532" cy="62967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1524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A4.1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sicTrees.tif"/>
          <p:cNvPicPr>
            <a:picLocks noChangeAspect="1"/>
          </p:cNvPicPr>
          <p:nvPr/>
        </p:nvPicPr>
        <p:blipFill>
          <a:blip r:embed="rId2" cstate="print"/>
          <a:srcRect l="17557" r="59300" b="17778"/>
          <a:stretch>
            <a:fillRect/>
          </a:stretch>
        </p:blipFill>
        <p:spPr>
          <a:xfrm>
            <a:off x="228600" y="-1"/>
            <a:ext cx="2667000" cy="6805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Orientation sequence </a:t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3200" b="1" dirty="0" smtClean="0">
                <a:solidFill>
                  <a:srgbClr val="C00000"/>
                </a:solidFill>
              </a:rPr>
              <a:t>for basic tree 1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34200" y="3048000"/>
            <a:ext cx="1371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1104900" y="3695700"/>
            <a:ext cx="685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66800" y="3505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</a:t>
            </a:r>
            <a:endParaRPr lang="en-US" sz="2400" dirty="0"/>
          </a:p>
        </p:txBody>
      </p:sp>
      <p:pic>
        <p:nvPicPr>
          <p:cNvPr id="9" name="Picture 8" descr="NWwithSideConstraints.tif"/>
          <p:cNvPicPr>
            <a:picLocks noChangeAspect="1"/>
          </p:cNvPicPr>
          <p:nvPr/>
        </p:nvPicPr>
        <p:blipFill>
          <a:blip r:embed="rId3" cstate="print"/>
          <a:srcRect l="9108" t="4444" r="63290" b="70000"/>
          <a:stretch>
            <a:fillRect/>
          </a:stretch>
        </p:blipFill>
        <p:spPr>
          <a:xfrm>
            <a:off x="3001618" y="1295400"/>
            <a:ext cx="5532782" cy="4713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6655"/>
            <a:ext cx="9165713" cy="60390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3810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A4.7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8.tif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0" y="379439"/>
            <a:ext cx="8915400" cy="6099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3810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A4.8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NSC2: Network synthesis example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" name="Picture 2" descr="Netside2-example.tif"/>
          <p:cNvPicPr>
            <a:picLocks noChangeAspect="1"/>
          </p:cNvPicPr>
          <p:nvPr/>
        </p:nvPicPr>
        <p:blipFill>
          <a:blip r:embed="rId2" cstate="print"/>
          <a:srcRect l="11520" t="12222" r="24370" b="66667"/>
          <a:stretch>
            <a:fillRect/>
          </a:stretch>
        </p:blipFill>
        <p:spPr>
          <a:xfrm>
            <a:off x="0" y="1905000"/>
            <a:ext cx="8686800" cy="37013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24800" y="304800"/>
            <a:ext cx="899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[NWsideConstr9]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8771782" y="31242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v</a:t>
            </a:r>
            <a:r>
              <a:rPr lang="en-US" baseline="30000" dirty="0" smtClean="0">
                <a:solidFill>
                  <a:srgbClr val="7030A0"/>
                </a:solidFill>
              </a:rPr>
              <a:t>1</a:t>
            </a:r>
            <a:endParaRPr lang="en-US" baseline="300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71782" y="43434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v</a:t>
            </a:r>
            <a:r>
              <a:rPr lang="en-US" baseline="30000" dirty="0" smtClean="0">
                <a:solidFill>
                  <a:srgbClr val="7030A0"/>
                </a:solidFill>
              </a:rPr>
              <a:t>2</a:t>
            </a:r>
            <a:endParaRPr lang="en-US" baseline="30000" dirty="0">
              <a:solidFill>
                <a:srgbClr val="7030A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8686800" y="2895600"/>
            <a:ext cx="457200" cy="1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8801101" y="4305299"/>
            <a:ext cx="228600" cy="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8648702" y="3771900"/>
            <a:ext cx="533398" cy="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8725694" y="4838700"/>
            <a:ext cx="380206" cy="7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71600" y="5715000"/>
            <a:ext cx="284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Non-network basic variables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1600200" y="5410199"/>
            <a:ext cx="457200" cy="1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352801" y="5410199"/>
            <a:ext cx="457200" cy="1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3600" y="1371600"/>
            <a:ext cx="2407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Network basic variables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2475706" y="1943100"/>
            <a:ext cx="229394" cy="7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4991100" y="1943100"/>
            <a:ext cx="229394" cy="7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648097" y="2171303"/>
            <a:ext cx="685800" cy="7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5829300" y="1943100"/>
            <a:ext cx="229394" cy="79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90600" y="1371600"/>
            <a:ext cx="4953000" cy="457200"/>
          </a:xfrm>
          <a:prstGeom prst="rect">
            <a:avLst/>
          </a:prstGeom>
          <a:noFill/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3962400" y="1981200"/>
            <a:ext cx="685800" cy="304800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232275" y="5048250"/>
            <a:ext cx="301625" cy="590550"/>
          </a:xfrm>
          <a:custGeom>
            <a:avLst/>
            <a:gdLst>
              <a:gd name="connsiteX0" fmla="*/ 34925 w 301625"/>
              <a:gd name="connsiteY0" fmla="*/ 0 h 590550"/>
              <a:gd name="connsiteX1" fmla="*/ 34925 w 301625"/>
              <a:gd name="connsiteY1" fmla="*/ 457200 h 590550"/>
              <a:gd name="connsiteX2" fmla="*/ 244475 w 301625"/>
              <a:gd name="connsiteY2" fmla="*/ 571500 h 590550"/>
              <a:gd name="connsiteX3" fmla="*/ 282575 w 301625"/>
              <a:gd name="connsiteY3" fmla="*/ 571500 h 590550"/>
              <a:gd name="connsiteX4" fmla="*/ 282575 w 301625"/>
              <a:gd name="connsiteY4" fmla="*/ 571500 h 590550"/>
              <a:gd name="connsiteX5" fmla="*/ 301625 w 301625"/>
              <a:gd name="connsiteY5" fmla="*/ 552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625" h="590550">
                <a:moveTo>
                  <a:pt x="34925" y="0"/>
                </a:moveTo>
                <a:cubicBezTo>
                  <a:pt x="17462" y="180975"/>
                  <a:pt x="0" y="361950"/>
                  <a:pt x="34925" y="457200"/>
                </a:cubicBezTo>
                <a:cubicBezTo>
                  <a:pt x="69850" y="552450"/>
                  <a:pt x="203200" y="552450"/>
                  <a:pt x="244475" y="571500"/>
                </a:cubicBezTo>
                <a:cubicBezTo>
                  <a:pt x="285750" y="590550"/>
                  <a:pt x="282575" y="571500"/>
                  <a:pt x="282575" y="571500"/>
                </a:cubicBezTo>
                <a:lnTo>
                  <a:pt x="282575" y="571500"/>
                </a:lnTo>
                <a:lnTo>
                  <a:pt x="301625" y="552450"/>
                </a:lnTo>
              </a:path>
            </a:pathLst>
          </a:custGeom>
          <a:ln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572000" y="5410200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Entering variable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Dictionary notation of LP simplex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" name="Picture 4" descr="LPdictionery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9083586" cy="1687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9.tif"/>
          <p:cNvPicPr>
            <a:picLocks noChangeAspect="1"/>
          </p:cNvPicPr>
          <p:nvPr/>
        </p:nvPicPr>
        <p:blipFill>
          <a:blip r:embed="rId2" cstate="print"/>
          <a:srcRect b="2978"/>
          <a:stretch>
            <a:fillRect/>
          </a:stretch>
        </p:blipFill>
        <p:spPr>
          <a:xfrm>
            <a:off x="686408" y="0"/>
            <a:ext cx="7742694" cy="66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A4.9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"/>
            <a:ext cx="7620000" cy="63151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A4.10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umnUpdateInRatioTest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14400"/>
            <a:ext cx="64389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A4.11   </a:t>
            </a:r>
            <a:r>
              <a:rPr lang="en-US" sz="2800" b="1" i="1" dirty="0" smtClean="0">
                <a:solidFill>
                  <a:srgbClr val="C00000"/>
                </a:solidFill>
              </a:rPr>
              <a:t>y</a:t>
            </a:r>
            <a:r>
              <a:rPr lang="en-US" sz="2800" baseline="300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calculation in ratio test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4876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248275" y="2190750"/>
            <a:ext cx="1476375" cy="3165475"/>
          </a:xfrm>
          <a:custGeom>
            <a:avLst/>
            <a:gdLst>
              <a:gd name="connsiteX0" fmla="*/ 28575 w 1476375"/>
              <a:gd name="connsiteY0" fmla="*/ 0 h 3165475"/>
              <a:gd name="connsiteX1" fmla="*/ 9525 w 1476375"/>
              <a:gd name="connsiteY1" fmla="*/ 2533650 h 3165475"/>
              <a:gd name="connsiteX2" fmla="*/ 85725 w 1476375"/>
              <a:gd name="connsiteY2" fmla="*/ 3067050 h 3165475"/>
              <a:gd name="connsiteX3" fmla="*/ 352425 w 1476375"/>
              <a:gd name="connsiteY3" fmla="*/ 2952750 h 3165475"/>
              <a:gd name="connsiteX4" fmla="*/ 1476375 w 1476375"/>
              <a:gd name="connsiteY4" fmla="*/ 1790700 h 3165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6375" h="3165475">
                <a:moveTo>
                  <a:pt x="28575" y="0"/>
                </a:moveTo>
                <a:cubicBezTo>
                  <a:pt x="14287" y="1011237"/>
                  <a:pt x="0" y="2022475"/>
                  <a:pt x="9525" y="2533650"/>
                </a:cubicBezTo>
                <a:cubicBezTo>
                  <a:pt x="19050" y="3044825"/>
                  <a:pt x="28575" y="2997200"/>
                  <a:pt x="85725" y="3067050"/>
                </a:cubicBezTo>
                <a:cubicBezTo>
                  <a:pt x="142875" y="3136900"/>
                  <a:pt x="120650" y="3165475"/>
                  <a:pt x="352425" y="2952750"/>
                </a:cubicBezTo>
                <a:cubicBezTo>
                  <a:pt x="584200" y="2740025"/>
                  <a:pt x="1030287" y="2265362"/>
                  <a:pt x="1476375" y="1790700"/>
                </a:cubicBezTo>
              </a:path>
            </a:pathLst>
          </a:custGeom>
          <a:ln w="2540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28800" y="3352800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baseline="-25000" dirty="0" smtClean="0">
                <a:solidFill>
                  <a:srgbClr val="0070C0"/>
                </a:solidFill>
              </a:rPr>
              <a:t>7</a:t>
            </a:r>
            <a:endParaRPr lang="en-US" sz="2000" baseline="-25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4267200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baseline="-25000" dirty="0" smtClean="0">
                <a:solidFill>
                  <a:srgbClr val="0070C0"/>
                </a:solidFill>
              </a:rPr>
              <a:t>2</a:t>
            </a:r>
            <a:endParaRPr lang="en-US" sz="2000" baseline="-250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9600" y="2514600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baseline="-25000" dirty="0" smtClean="0">
                <a:solidFill>
                  <a:srgbClr val="0070C0"/>
                </a:solidFill>
              </a:rPr>
              <a:t>5</a:t>
            </a:r>
            <a:endParaRPr lang="en-US" sz="2000" baseline="-250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4419600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70C0"/>
                </a:solidFill>
              </a:rPr>
              <a:t>x</a:t>
            </a:r>
            <a:r>
              <a:rPr lang="en-US" sz="2000" baseline="-25000" dirty="0" smtClean="0">
                <a:solidFill>
                  <a:srgbClr val="0070C0"/>
                </a:solidFill>
              </a:rPr>
              <a:t>6</a:t>
            </a:r>
            <a:endParaRPr lang="en-US" sz="2000" baseline="-25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Calculation of </a:t>
            </a:r>
            <a:r>
              <a:rPr lang="en-US" sz="3200" b="1" i="1" dirty="0" smtClean="0">
                <a:solidFill>
                  <a:srgbClr val="C00000"/>
                </a:solidFill>
              </a:rPr>
              <a:t>y</a:t>
            </a:r>
            <a:r>
              <a:rPr lang="en-US" sz="3200" baseline="30000" dirty="0" smtClean="0">
                <a:solidFill>
                  <a:srgbClr val="C00000"/>
                </a:solidFill>
              </a:rPr>
              <a:t>1</a:t>
            </a:r>
            <a:r>
              <a:rPr lang="en-US" sz="3200" dirty="0" smtClean="0">
                <a:solidFill>
                  <a:srgbClr val="C00000"/>
                </a:solidFill>
              </a:rPr>
              <a:t> (Node 1 to node 1) 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Picture 3" descr="CalculationOfY1.tif"/>
          <p:cNvPicPr>
            <a:picLocks noChangeAspect="1"/>
          </p:cNvPicPr>
          <p:nvPr/>
        </p:nvPicPr>
        <p:blipFill>
          <a:blip r:embed="rId2" cstate="print"/>
          <a:srcRect t="5100" r="54537" b="51913"/>
          <a:stretch>
            <a:fillRect/>
          </a:stretch>
        </p:blipFill>
        <p:spPr>
          <a:xfrm>
            <a:off x="1074484" y="749744"/>
            <a:ext cx="6012116" cy="5003090"/>
          </a:xfrm>
          <a:prstGeom prst="rect">
            <a:avLst/>
          </a:prstGeom>
        </p:spPr>
      </p:pic>
      <p:pic>
        <p:nvPicPr>
          <p:cNvPr id="5" name="Picture 4" descr="CalculationOfY1.tif"/>
          <p:cNvPicPr>
            <a:picLocks noChangeAspect="1"/>
          </p:cNvPicPr>
          <p:nvPr/>
        </p:nvPicPr>
        <p:blipFill>
          <a:blip r:embed="rId2" cstate="print"/>
          <a:srcRect l="43368" t="87952" r="36485"/>
          <a:stretch>
            <a:fillRect/>
          </a:stretch>
        </p:blipFill>
        <p:spPr>
          <a:xfrm>
            <a:off x="5638800" y="5374105"/>
            <a:ext cx="2819400" cy="1483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Calculation of </a:t>
            </a:r>
            <a:r>
              <a:rPr lang="en-US" sz="2400" b="1" i="1" dirty="0" smtClean="0">
                <a:solidFill>
                  <a:srgbClr val="C00000"/>
                </a:solidFill>
              </a:rPr>
              <a:t>y</a:t>
            </a:r>
            <a:r>
              <a:rPr lang="en-US" sz="2400" baseline="300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</a:rPr>
              <a:t>  (Node2 to node 1)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4" name="Picture 3" descr="CalculationOfY1.tif"/>
          <p:cNvPicPr>
            <a:picLocks noChangeAspect="1"/>
          </p:cNvPicPr>
          <p:nvPr/>
        </p:nvPicPr>
        <p:blipFill>
          <a:blip r:embed="rId2" cstate="print"/>
          <a:srcRect l="51851" b="51807"/>
          <a:stretch>
            <a:fillRect/>
          </a:stretch>
        </p:blipFill>
        <p:spPr>
          <a:xfrm>
            <a:off x="1600200" y="533399"/>
            <a:ext cx="6660544" cy="5867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Figure A4.1A  Graphical interpretation of LP</a:t>
            </a:r>
            <a:endParaRPr lang="en-US" sz="4800" dirty="0" smtClean="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299325" y="6280150"/>
            <a:ext cx="203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/>
              <a:t> </a:t>
            </a:r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1143000" y="53340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828800" y="19050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1752600" y="228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51816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10"/>
          <p:cNvSpPr>
            <a:spLocks noChangeShapeType="1"/>
          </p:cNvSpPr>
          <p:nvPr/>
        </p:nvSpPr>
        <p:spPr bwMode="auto">
          <a:xfrm>
            <a:off x="1752600" y="3810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>
            <a:off x="34290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13"/>
          <p:cNvSpPr>
            <a:spLocks noChangeShapeType="1"/>
          </p:cNvSpPr>
          <p:nvPr/>
        </p:nvSpPr>
        <p:spPr bwMode="auto">
          <a:xfrm>
            <a:off x="1752600" y="2971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15"/>
          <p:cNvSpPr>
            <a:spLocks noChangeShapeType="1"/>
          </p:cNvSpPr>
          <p:nvPr/>
        </p:nvSpPr>
        <p:spPr bwMode="auto">
          <a:xfrm>
            <a:off x="1752600" y="4572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6"/>
          <p:cNvSpPr>
            <a:spLocks noChangeShapeType="1"/>
          </p:cNvSpPr>
          <p:nvPr/>
        </p:nvSpPr>
        <p:spPr bwMode="auto">
          <a:xfrm>
            <a:off x="2590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Line 18"/>
          <p:cNvSpPr>
            <a:spLocks noChangeShapeType="1"/>
          </p:cNvSpPr>
          <p:nvPr/>
        </p:nvSpPr>
        <p:spPr bwMode="auto">
          <a:xfrm>
            <a:off x="4267200" y="5257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9"/>
          <p:cNvSpPr>
            <a:spLocks noChangeShapeType="1"/>
          </p:cNvSpPr>
          <p:nvPr/>
        </p:nvSpPr>
        <p:spPr bwMode="auto">
          <a:xfrm flipH="1" flipV="1">
            <a:off x="762000" y="3581400"/>
            <a:ext cx="38100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20"/>
          <p:cNvSpPr>
            <a:spLocks noChangeShapeType="1"/>
          </p:cNvSpPr>
          <p:nvPr/>
        </p:nvSpPr>
        <p:spPr bwMode="auto">
          <a:xfrm>
            <a:off x="1828800" y="3429000"/>
            <a:ext cx="22098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Line 21"/>
          <p:cNvSpPr>
            <a:spLocks noChangeShapeType="1"/>
          </p:cNvSpPr>
          <p:nvPr/>
        </p:nvSpPr>
        <p:spPr bwMode="auto">
          <a:xfrm flipH="1">
            <a:off x="1828800" y="40386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Line 22"/>
          <p:cNvSpPr>
            <a:spLocks noChangeShapeType="1"/>
          </p:cNvSpPr>
          <p:nvPr/>
        </p:nvSpPr>
        <p:spPr bwMode="auto">
          <a:xfrm>
            <a:off x="1828800" y="5334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Line 23"/>
          <p:cNvSpPr>
            <a:spLocks noChangeShapeType="1"/>
          </p:cNvSpPr>
          <p:nvPr/>
        </p:nvSpPr>
        <p:spPr bwMode="auto">
          <a:xfrm flipH="1" flipV="1">
            <a:off x="2667000" y="4419600"/>
            <a:ext cx="7620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Line 24"/>
          <p:cNvSpPr>
            <a:spLocks noChangeShapeType="1"/>
          </p:cNvSpPr>
          <p:nvPr/>
        </p:nvSpPr>
        <p:spPr bwMode="auto">
          <a:xfrm flipH="1" flipV="1">
            <a:off x="1828800" y="4038600"/>
            <a:ext cx="838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Text Box 25"/>
          <p:cNvSpPr txBox="1">
            <a:spLocks noChangeArrowheads="1"/>
          </p:cNvSpPr>
          <p:nvPr/>
        </p:nvSpPr>
        <p:spPr bwMode="auto">
          <a:xfrm>
            <a:off x="1219200" y="20574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0.4</a:t>
            </a:r>
            <a:endParaRPr lang="en-US"/>
          </a:p>
        </p:txBody>
      </p:sp>
      <p:sp>
        <p:nvSpPr>
          <p:cNvPr id="3093" name="Text Box 26"/>
          <p:cNvSpPr txBox="1">
            <a:spLocks noChangeArrowheads="1"/>
          </p:cNvSpPr>
          <p:nvPr/>
        </p:nvSpPr>
        <p:spPr bwMode="auto">
          <a:xfrm>
            <a:off x="1219200" y="2743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0.3</a:t>
            </a:r>
            <a:endParaRPr lang="en-US"/>
          </a:p>
        </p:txBody>
      </p:sp>
      <p:sp>
        <p:nvSpPr>
          <p:cNvPr id="3094" name="Text Box 27"/>
          <p:cNvSpPr txBox="1">
            <a:spLocks noChangeArrowheads="1"/>
          </p:cNvSpPr>
          <p:nvPr/>
        </p:nvSpPr>
        <p:spPr bwMode="auto">
          <a:xfrm>
            <a:off x="1295400" y="35814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0.2</a:t>
            </a:r>
            <a:endParaRPr lang="en-US"/>
          </a:p>
        </p:txBody>
      </p:sp>
      <p:sp>
        <p:nvSpPr>
          <p:cNvPr id="3095" name="Text Box 28"/>
          <p:cNvSpPr txBox="1">
            <a:spLocks noChangeArrowheads="1"/>
          </p:cNvSpPr>
          <p:nvPr/>
        </p:nvSpPr>
        <p:spPr bwMode="auto">
          <a:xfrm>
            <a:off x="1279525" y="43815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0.1</a:t>
            </a:r>
            <a:endParaRPr lang="en-US"/>
          </a:p>
        </p:txBody>
      </p:sp>
      <p:sp>
        <p:nvSpPr>
          <p:cNvPr id="3096" name="Text Box 29"/>
          <p:cNvSpPr txBox="1">
            <a:spLocks noChangeArrowheads="1"/>
          </p:cNvSpPr>
          <p:nvPr/>
        </p:nvSpPr>
        <p:spPr bwMode="auto">
          <a:xfrm>
            <a:off x="2422525" y="54483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0.1</a:t>
            </a:r>
            <a:endParaRPr lang="en-US"/>
          </a:p>
        </p:txBody>
      </p:sp>
      <p:sp>
        <p:nvSpPr>
          <p:cNvPr id="3097" name="Text Box 30"/>
          <p:cNvSpPr txBox="1">
            <a:spLocks noChangeArrowheads="1"/>
          </p:cNvSpPr>
          <p:nvPr/>
        </p:nvSpPr>
        <p:spPr bwMode="auto">
          <a:xfrm>
            <a:off x="3108325" y="54483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0.2</a:t>
            </a:r>
            <a:endParaRPr lang="en-US"/>
          </a:p>
        </p:txBody>
      </p:sp>
      <p:sp>
        <p:nvSpPr>
          <p:cNvPr id="3098" name="Text Box 31"/>
          <p:cNvSpPr txBox="1">
            <a:spLocks noChangeArrowheads="1"/>
          </p:cNvSpPr>
          <p:nvPr/>
        </p:nvSpPr>
        <p:spPr bwMode="auto">
          <a:xfrm>
            <a:off x="4022725" y="55245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0.3</a:t>
            </a:r>
            <a:endParaRPr lang="en-US"/>
          </a:p>
        </p:txBody>
      </p:sp>
      <p:sp>
        <p:nvSpPr>
          <p:cNvPr id="3099" name="Text Box 32"/>
          <p:cNvSpPr txBox="1">
            <a:spLocks noChangeArrowheads="1"/>
          </p:cNvSpPr>
          <p:nvPr/>
        </p:nvSpPr>
        <p:spPr bwMode="auto">
          <a:xfrm>
            <a:off x="4937125" y="55245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0.4</a:t>
            </a:r>
            <a:endParaRPr lang="en-US"/>
          </a:p>
        </p:txBody>
      </p:sp>
      <p:sp>
        <p:nvSpPr>
          <p:cNvPr id="3100" name="Text Box 36"/>
          <p:cNvSpPr txBox="1">
            <a:spLocks noChangeArrowheads="1"/>
          </p:cNvSpPr>
          <p:nvPr/>
        </p:nvSpPr>
        <p:spPr bwMode="auto">
          <a:xfrm>
            <a:off x="4937125" y="2555875"/>
            <a:ext cx="1030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Primal</a:t>
            </a:r>
            <a:endParaRPr lang="en-US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 flipH="1" flipV="1">
            <a:off x="-1143000" y="4495800"/>
            <a:ext cx="3429000" cy="3352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Text Box 39"/>
          <p:cNvSpPr txBox="1">
            <a:spLocks noChangeArrowheads="1"/>
          </p:cNvSpPr>
          <p:nvPr/>
        </p:nvSpPr>
        <p:spPr bwMode="auto">
          <a:xfrm>
            <a:off x="288925" y="3138488"/>
            <a:ext cx="1381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3</a:t>
            </a:r>
            <a:r>
              <a:rPr lang="en-US" sz="2000" i="1"/>
              <a:t>y</a:t>
            </a:r>
            <a:r>
              <a:rPr lang="en-US" sz="2000" baseline="-25000"/>
              <a:t>1</a:t>
            </a:r>
            <a:r>
              <a:rPr lang="en-US" sz="2000"/>
              <a:t>+6</a:t>
            </a:r>
            <a:r>
              <a:rPr lang="en-US" sz="2000" i="1"/>
              <a:t>y</a:t>
            </a:r>
            <a:r>
              <a:rPr lang="en-US" sz="2000" baseline="-25000"/>
              <a:t>2</a:t>
            </a:r>
            <a:r>
              <a:rPr lang="en-US" sz="2000"/>
              <a:t> </a:t>
            </a:r>
            <a:r>
              <a:rPr lang="en-US" sz="2000">
                <a:cs typeface="Times New Roman" charset="0"/>
                <a:sym typeface="WP MathA" pitchFamily="2" charset="2"/>
              </a:rPr>
              <a:t>≤ </a:t>
            </a:r>
            <a:r>
              <a:rPr lang="en-US" sz="2000"/>
              <a:t>1</a:t>
            </a:r>
            <a:endParaRPr lang="en-US"/>
          </a:p>
        </p:txBody>
      </p:sp>
      <p:sp>
        <p:nvSpPr>
          <p:cNvPr id="3103" name="Text Box 40"/>
          <p:cNvSpPr txBox="1">
            <a:spLocks noChangeArrowheads="1"/>
          </p:cNvSpPr>
          <p:nvPr/>
        </p:nvSpPr>
        <p:spPr bwMode="auto">
          <a:xfrm>
            <a:off x="3870325" y="6110288"/>
            <a:ext cx="1358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5</a:t>
            </a:r>
            <a:r>
              <a:rPr lang="en-US" sz="2000" i="1"/>
              <a:t>y</a:t>
            </a:r>
            <a:r>
              <a:rPr lang="en-US" sz="2000" baseline="-25000"/>
              <a:t>1</a:t>
            </a:r>
            <a:r>
              <a:rPr lang="en-US" sz="2000"/>
              <a:t>+4</a:t>
            </a:r>
            <a:r>
              <a:rPr lang="en-US" sz="2000" i="1"/>
              <a:t>y</a:t>
            </a:r>
            <a:r>
              <a:rPr lang="en-US" sz="2000" baseline="-25000"/>
              <a:t>2 </a:t>
            </a:r>
            <a:r>
              <a:rPr lang="en-US" sz="2000">
                <a:cs typeface="Times New Roman" charset="0"/>
                <a:sym typeface="WP MathA" pitchFamily="2" charset="2"/>
              </a:rPr>
              <a:t>≤ </a:t>
            </a:r>
            <a:r>
              <a:rPr lang="en-US" sz="2000"/>
              <a:t>1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0" y="1828800"/>
            <a:ext cx="1216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/>
              <a:t>w = </a:t>
            </a:r>
            <a:r>
              <a:rPr lang="en-US" sz="2000" i="1"/>
              <a:t>y</a:t>
            </a:r>
            <a:r>
              <a:rPr lang="en-US" sz="2000" baseline="-25000"/>
              <a:t>1</a:t>
            </a:r>
            <a:r>
              <a:rPr lang="en-US" sz="2000"/>
              <a:t>+ </a:t>
            </a:r>
            <a:r>
              <a:rPr lang="en-US" sz="2000" i="1"/>
              <a:t>y</a:t>
            </a:r>
            <a:r>
              <a:rPr lang="en-US" sz="2000" baseline="-25000"/>
              <a:t>2</a:t>
            </a:r>
          </a:p>
        </p:txBody>
      </p:sp>
      <p:sp>
        <p:nvSpPr>
          <p:cNvPr id="3105" name="Line 45"/>
          <p:cNvSpPr>
            <a:spLocks noChangeShapeType="1"/>
          </p:cNvSpPr>
          <p:nvPr/>
        </p:nvSpPr>
        <p:spPr bwMode="auto">
          <a:xfrm flipH="1">
            <a:off x="3810000" y="50292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Line 46"/>
          <p:cNvSpPr>
            <a:spLocks noChangeShapeType="1"/>
          </p:cNvSpPr>
          <p:nvPr/>
        </p:nvSpPr>
        <p:spPr bwMode="auto">
          <a:xfrm flipH="1">
            <a:off x="1981200" y="3810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Text Box 47"/>
          <p:cNvSpPr txBox="1">
            <a:spLocks noChangeArrowheads="1"/>
          </p:cNvSpPr>
          <p:nvPr/>
        </p:nvSpPr>
        <p:spPr bwMode="auto">
          <a:xfrm>
            <a:off x="7223125" y="5500688"/>
            <a:ext cx="379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y</a:t>
            </a:r>
            <a:r>
              <a:rPr lang="en-US" sz="2000" baseline="-25000"/>
              <a:t>1</a:t>
            </a:r>
          </a:p>
        </p:txBody>
      </p:sp>
      <p:sp>
        <p:nvSpPr>
          <p:cNvPr id="3108" name="Text Box 48"/>
          <p:cNvSpPr txBox="1">
            <a:spLocks noChangeArrowheads="1"/>
          </p:cNvSpPr>
          <p:nvPr/>
        </p:nvSpPr>
        <p:spPr bwMode="auto">
          <a:xfrm>
            <a:off x="1965325" y="1690688"/>
            <a:ext cx="379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y</a:t>
            </a:r>
            <a:r>
              <a:rPr lang="en-US" sz="2000" baseline="-25000"/>
              <a:t>2</a:t>
            </a:r>
          </a:p>
        </p:txBody>
      </p:sp>
      <p:sp>
        <p:nvSpPr>
          <p:cNvPr id="3110" name="AutoShape 50"/>
          <p:cNvSpPr>
            <a:spLocks noChangeArrowheads="1"/>
          </p:cNvSpPr>
          <p:nvPr/>
        </p:nvSpPr>
        <p:spPr bwMode="auto">
          <a:xfrm>
            <a:off x="1828800" y="4038600"/>
            <a:ext cx="838200" cy="3810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Rectangle 53"/>
          <p:cNvSpPr>
            <a:spLocks noChangeArrowheads="1"/>
          </p:cNvSpPr>
          <p:nvPr/>
        </p:nvSpPr>
        <p:spPr bwMode="auto">
          <a:xfrm>
            <a:off x="1828800" y="4419600"/>
            <a:ext cx="7620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AutoShape 54"/>
          <p:cNvSpPr>
            <a:spLocks noChangeArrowheads="1"/>
          </p:cNvSpPr>
          <p:nvPr/>
        </p:nvSpPr>
        <p:spPr bwMode="auto">
          <a:xfrm>
            <a:off x="2590800" y="4343400"/>
            <a:ext cx="838200" cy="9906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-0.01113 L 0.1875 -0.31148 " pathEditMode="fixed" rAng="0" ptsTypes="AA">
                                      <p:cBhvr>
                                        <p:cTn id="6" dur="5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5" grpId="0" animBg="1"/>
      <p:bldP spid="208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Calculation of </a:t>
            </a:r>
            <a:r>
              <a:rPr lang="en-US" sz="2800" b="1" i="1" dirty="0" smtClean="0">
                <a:solidFill>
                  <a:srgbClr val="C00000"/>
                </a:solidFill>
              </a:rPr>
              <a:t>y</a:t>
            </a:r>
            <a:r>
              <a:rPr lang="en-US" sz="2800" baseline="300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</a:rPr>
              <a:t>  (Node 3 to node 1)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4" name="Picture 3" descr="CalculationOfY1.tif"/>
          <p:cNvPicPr>
            <a:picLocks noChangeAspect="1"/>
          </p:cNvPicPr>
          <p:nvPr/>
        </p:nvPicPr>
        <p:blipFill>
          <a:blip r:embed="rId2" cstate="print"/>
          <a:srcRect t="50602" r="54512"/>
          <a:stretch>
            <a:fillRect/>
          </a:stretch>
        </p:blipFill>
        <p:spPr>
          <a:xfrm>
            <a:off x="1074484" y="602258"/>
            <a:ext cx="6545516" cy="6255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6200" y="29718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+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Calculation of </a:t>
            </a:r>
            <a:r>
              <a:rPr lang="en-US" sz="2800" b="1" i="1" dirty="0" smtClean="0">
                <a:solidFill>
                  <a:srgbClr val="C00000"/>
                </a:solidFill>
              </a:rPr>
              <a:t>y</a:t>
            </a:r>
            <a:r>
              <a:rPr lang="en-US" sz="2800" baseline="300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</a:rPr>
              <a:t>  (Node 4 to node 1)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4" name="Picture 3" descr="CalculationOfY1.tif"/>
          <p:cNvPicPr>
            <a:picLocks noChangeAspect="1"/>
          </p:cNvPicPr>
          <p:nvPr/>
        </p:nvPicPr>
        <p:blipFill>
          <a:blip r:embed="rId2" cstate="print"/>
          <a:srcRect l="53971" t="50602" b="7229"/>
          <a:stretch>
            <a:fillRect/>
          </a:stretch>
        </p:blipFill>
        <p:spPr>
          <a:xfrm>
            <a:off x="533400" y="685800"/>
            <a:ext cx="7117744" cy="57389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24800" y="30480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=</a:t>
            </a:r>
            <a:endParaRPr lang="en-US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A4.12    </a:t>
            </a:r>
            <a:r>
              <a:rPr lang="en-US" sz="2400" dirty="0" smtClean="0">
                <a:solidFill>
                  <a:srgbClr val="C00000"/>
                </a:solidFill>
              </a:rPr>
              <a:t>Calculation </a:t>
            </a:r>
            <a:r>
              <a:rPr lang="en-US" sz="2400" dirty="0" smtClean="0">
                <a:solidFill>
                  <a:srgbClr val="C00000"/>
                </a:solidFill>
              </a:rPr>
              <a:t>of </a:t>
            </a:r>
            <a:r>
              <a:rPr lang="en-US" sz="2400" b="1" i="1" dirty="0" smtClean="0">
                <a:solidFill>
                  <a:srgbClr val="C00000"/>
                </a:solidFill>
              </a:rPr>
              <a:t>y</a:t>
            </a:r>
            <a:r>
              <a:rPr lang="en-US" sz="2400" baseline="30000" dirty="0" smtClean="0">
                <a:solidFill>
                  <a:srgbClr val="C00000"/>
                </a:solidFill>
              </a:rPr>
              <a:t>1</a:t>
            </a:r>
            <a:r>
              <a:rPr lang="en-US" sz="2400" dirty="0" smtClean="0">
                <a:solidFill>
                  <a:srgbClr val="C00000"/>
                </a:solidFill>
              </a:rPr>
              <a:t>  (All other nodes to node 1)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4" name="Picture 3" descr="CalculationOfY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4484" y="533400"/>
            <a:ext cx="7186260" cy="6324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Refreshed column </a:t>
            </a:r>
            <a:r>
              <a:rPr lang="en-US" sz="2800" i="1" dirty="0" smtClean="0">
                <a:solidFill>
                  <a:srgbClr val="C00000"/>
                </a:solidFill>
              </a:rPr>
              <a:t>x</a:t>
            </a:r>
            <a:r>
              <a:rPr lang="en-US" sz="2800" baseline="-25000" dirty="0" smtClean="0">
                <a:solidFill>
                  <a:srgbClr val="C00000"/>
                </a:solidFill>
              </a:rPr>
              <a:t>4</a:t>
            </a:r>
            <a:endParaRPr lang="en-US" sz="2800" baseline="-25000" dirty="0">
              <a:solidFill>
                <a:srgbClr val="C00000"/>
              </a:solidFill>
            </a:endParaRPr>
          </a:p>
        </p:txBody>
      </p:sp>
      <p:pic>
        <p:nvPicPr>
          <p:cNvPr id="3" name="Picture 2" descr="InitialBasis.tif"/>
          <p:cNvPicPr>
            <a:picLocks noChangeAspect="1"/>
          </p:cNvPicPr>
          <p:nvPr/>
        </p:nvPicPr>
        <p:blipFill>
          <a:blip r:embed="rId2" cstate="print"/>
          <a:srcRect t="3041"/>
          <a:stretch>
            <a:fillRect/>
          </a:stretch>
        </p:blipFill>
        <p:spPr>
          <a:xfrm>
            <a:off x="0" y="1085577"/>
            <a:ext cx="9144000" cy="56029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24800" y="304800"/>
            <a:ext cx="899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[NWsideConstr7]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581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64820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− </a:t>
            </a:r>
            <a:r>
              <a:rPr lang="en-US" dirty="0" smtClean="0">
                <a:solidFill>
                  <a:srgbClr val="0070C0"/>
                </a:solidFill>
              </a:rPr>
              <a:t>3/20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3352800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/>
                <a:cs typeface="Times New Roman"/>
              </a:rPr>
              <a:t>− 19</a:t>
            </a:r>
            <a:r>
              <a:rPr lang="en-US" dirty="0" smtClean="0">
                <a:solidFill>
                  <a:srgbClr val="0070C0"/>
                </a:solidFill>
              </a:rPr>
              <a:t>/20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4572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1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13.tif"/>
          <p:cNvPicPr>
            <a:picLocks noChangeAspect="1"/>
          </p:cNvPicPr>
          <p:nvPr/>
        </p:nvPicPr>
        <p:blipFill>
          <a:blip r:embed="rId2" cstate="print"/>
          <a:srcRect r="1903"/>
          <a:stretch>
            <a:fillRect/>
          </a:stretch>
        </p:blipFill>
        <p:spPr>
          <a:xfrm>
            <a:off x="0" y="145219"/>
            <a:ext cx="8915400" cy="6527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1524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A4.13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gA4.14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7277" y="0"/>
            <a:ext cx="7632639" cy="662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0"/>
            <a:ext cx="81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A4.14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MaxInDualVar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46801"/>
            <a:ext cx="7467600" cy="6511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33496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Figure A4.15  </a:t>
            </a:r>
            <a:r>
              <a:rPr lang="en-US" sz="2000" b="1" dirty="0" smtClean="0">
                <a:solidFill>
                  <a:srgbClr val="C00000"/>
                </a:solidFill>
              </a:rPr>
              <a:t>Maximization </a:t>
            </a:r>
            <a:r>
              <a:rPr lang="en-US" sz="2000" b="1" dirty="0" smtClean="0">
                <a:solidFill>
                  <a:srgbClr val="C00000"/>
                </a:solidFill>
              </a:rPr>
              <a:t>in </a:t>
            </a:r>
            <a:r>
              <a:rPr lang="el-GR" sz="2000" b="1" dirty="0" smtClean="0">
                <a:solidFill>
                  <a:srgbClr val="C00000"/>
                </a:solidFill>
              </a:rPr>
              <a:t>λ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1828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3124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47800" y="3429000"/>
            <a:ext cx="4114800" cy="152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4648200" y="3048000"/>
            <a:ext cx="914400" cy="914400"/>
          </a:xfrm>
          <a:custGeom>
            <a:avLst/>
            <a:gdLst>
              <a:gd name="connsiteX0" fmla="*/ 704850 w 704850"/>
              <a:gd name="connsiteY0" fmla="*/ 38100 h 495300"/>
              <a:gd name="connsiteX1" fmla="*/ 171450 w 704850"/>
              <a:gd name="connsiteY1" fmla="*/ 76200 h 495300"/>
              <a:gd name="connsiteX2" fmla="*/ 0 w 704850"/>
              <a:gd name="connsiteY2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4850" h="495300">
                <a:moveTo>
                  <a:pt x="704850" y="38100"/>
                </a:moveTo>
                <a:cubicBezTo>
                  <a:pt x="496887" y="19050"/>
                  <a:pt x="288925" y="0"/>
                  <a:pt x="171450" y="76200"/>
                </a:cubicBezTo>
                <a:cubicBezTo>
                  <a:pt x="53975" y="152400"/>
                  <a:pt x="26987" y="323850"/>
                  <a:pt x="0" y="495300"/>
                </a:cubicBezTo>
              </a:path>
            </a:pathLst>
          </a:cu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86600" y="47244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8" name="Freeform 17"/>
          <p:cNvSpPr/>
          <p:nvPr/>
        </p:nvSpPr>
        <p:spPr>
          <a:xfrm>
            <a:off x="5132717" y="3312543"/>
            <a:ext cx="2386642" cy="1180382"/>
          </a:xfrm>
          <a:custGeom>
            <a:avLst/>
            <a:gdLst>
              <a:gd name="connsiteX0" fmla="*/ 2251494 w 2386642"/>
              <a:gd name="connsiteY0" fmla="*/ 1078302 h 1180382"/>
              <a:gd name="connsiteX1" fmla="*/ 2251494 w 2386642"/>
              <a:gd name="connsiteY1" fmla="*/ 1026544 h 1180382"/>
              <a:gd name="connsiteX2" fmla="*/ 2078966 w 2386642"/>
              <a:gd name="connsiteY2" fmla="*/ 155276 h 1180382"/>
              <a:gd name="connsiteX3" fmla="*/ 405441 w 2386642"/>
              <a:gd name="connsiteY3" fmla="*/ 94891 h 1180382"/>
              <a:gd name="connsiteX4" fmla="*/ 0 w 2386642"/>
              <a:gd name="connsiteY4" fmla="*/ 267419 h 118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42" h="1180382">
                <a:moveTo>
                  <a:pt x="2251494" y="1078302"/>
                </a:moveTo>
                <a:cubicBezTo>
                  <a:pt x="2265871" y="1129342"/>
                  <a:pt x="2280249" y="1180382"/>
                  <a:pt x="2251494" y="1026544"/>
                </a:cubicBezTo>
                <a:cubicBezTo>
                  <a:pt x="2222739" y="872706"/>
                  <a:pt x="2386642" y="310552"/>
                  <a:pt x="2078966" y="155276"/>
                </a:cubicBezTo>
                <a:cubicBezTo>
                  <a:pt x="1771290" y="0"/>
                  <a:pt x="751935" y="76201"/>
                  <a:pt x="405441" y="94891"/>
                </a:cubicBezTo>
                <a:cubicBezTo>
                  <a:pt x="58947" y="113582"/>
                  <a:pt x="29473" y="190500"/>
                  <a:pt x="0" y="267419"/>
                </a:cubicBezTo>
              </a:path>
            </a:pathLst>
          </a:cu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</a:t>
            </a:r>
            <a:r>
              <a:rPr lang="en-US" sz="2400" dirty="0" smtClean="0">
                <a:solidFill>
                  <a:srgbClr val="C00000"/>
                </a:solidFill>
              </a:rPr>
              <a:t>A4.16(a)  Generic </a:t>
            </a:r>
            <a:r>
              <a:rPr lang="en-US" sz="2400" dirty="0" err="1" smtClean="0">
                <a:solidFill>
                  <a:srgbClr val="C00000"/>
                </a:solidFill>
              </a:rPr>
              <a:t>LR</a:t>
            </a:r>
            <a:r>
              <a:rPr lang="en-US" sz="2400" dirty="0" smtClean="0">
                <a:solidFill>
                  <a:srgbClr val="C00000"/>
                </a:solidFill>
              </a:rPr>
              <a:t> algorithm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GenericLRalgorithm.tif"/>
          <p:cNvPicPr>
            <a:picLocks noChangeAspect="1"/>
          </p:cNvPicPr>
          <p:nvPr/>
        </p:nvPicPr>
        <p:blipFill>
          <a:blip r:embed="rId2" cstate="print"/>
          <a:srcRect b="38295"/>
          <a:stretch>
            <a:fillRect/>
          </a:stretch>
        </p:blipFill>
        <p:spPr>
          <a:xfrm>
            <a:off x="2438400" y="689534"/>
            <a:ext cx="4114800" cy="38062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38400" y="1600200"/>
            <a:ext cx="1524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nericLRalgorithm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1" y="685800"/>
            <a:ext cx="4117290" cy="6172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</a:t>
            </a:r>
            <a:r>
              <a:rPr lang="en-US" sz="2400" dirty="0" smtClean="0">
                <a:solidFill>
                  <a:srgbClr val="C00000"/>
                </a:solidFill>
              </a:rPr>
              <a:t>A4.16(b)  Generic </a:t>
            </a:r>
            <a:r>
              <a:rPr lang="en-US" sz="2400" dirty="0" err="1" smtClean="0">
                <a:solidFill>
                  <a:srgbClr val="C00000"/>
                </a:solidFill>
              </a:rPr>
              <a:t>LR</a:t>
            </a:r>
            <a:r>
              <a:rPr lang="en-US" sz="2400" dirty="0" smtClean="0">
                <a:solidFill>
                  <a:srgbClr val="C00000"/>
                </a:solidFill>
              </a:rPr>
              <a:t> algorithm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00" y="4495800"/>
            <a:ext cx="609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91200" y="6324600"/>
            <a:ext cx="245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k</a:t>
            </a:r>
            <a:endParaRPr lang="en-US" sz="105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nericLRalgorithm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5816" y="457200"/>
            <a:ext cx="4269783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</a:t>
            </a:r>
            <a:r>
              <a:rPr lang="en-US" sz="2400" dirty="0" smtClean="0">
                <a:solidFill>
                  <a:srgbClr val="C00000"/>
                </a:solidFill>
              </a:rPr>
              <a:t>A4.16(c)   Generic </a:t>
            </a:r>
            <a:r>
              <a:rPr lang="en-US" sz="2400" dirty="0" err="1" smtClean="0">
                <a:solidFill>
                  <a:srgbClr val="C00000"/>
                </a:solidFill>
              </a:rPr>
              <a:t>LR</a:t>
            </a:r>
            <a:r>
              <a:rPr lang="en-US" sz="2400" dirty="0" smtClean="0">
                <a:solidFill>
                  <a:srgbClr val="C00000"/>
                </a:solidFill>
              </a:rPr>
              <a:t> algorithm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6324600"/>
            <a:ext cx="245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/>
              <a:t>k</a:t>
            </a:r>
            <a:endParaRPr lang="en-US" sz="105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209800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/>
              <a:t>i</a:t>
            </a:r>
            <a:r>
              <a:rPr lang="en-US" sz="1600" i="1" baseline="-25000" dirty="0" err="1" smtClean="0"/>
              <a:t>k</a:t>
            </a:r>
            <a:endParaRPr lang="en-US" sz="1600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4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0"/>
            <a:ext cx="7218567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A4.2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4.17-1.TIF"/>
          <p:cNvPicPr>
            <a:picLocks noChangeAspect="1"/>
          </p:cNvPicPr>
          <p:nvPr/>
        </p:nvPicPr>
        <p:blipFill>
          <a:blip r:embed="rId2" cstate="print"/>
          <a:srcRect r="1649"/>
          <a:stretch>
            <a:fillRect/>
          </a:stretch>
        </p:blipFill>
        <p:spPr>
          <a:xfrm>
            <a:off x="304800" y="-1"/>
            <a:ext cx="8490472" cy="6477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0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Palatino Linotype" pitchFamily="18" charset="0"/>
              </a:rPr>
              <a:t>A4.17</a:t>
            </a:r>
            <a:endParaRPr lang="en-US" sz="28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18.tif"/>
          <p:cNvPicPr>
            <a:picLocks noChangeAspect="1"/>
          </p:cNvPicPr>
          <p:nvPr/>
        </p:nvPicPr>
        <p:blipFill>
          <a:blip r:embed="rId2" cstate="print"/>
          <a:srcRect r="4082"/>
          <a:stretch>
            <a:fillRect/>
          </a:stretch>
        </p:blipFill>
        <p:spPr>
          <a:xfrm>
            <a:off x="228600" y="533400"/>
            <a:ext cx="8763000" cy="56468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533400"/>
            <a:ext cx="107273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Palatino Linotype" pitchFamily="18" charset="0"/>
              </a:rPr>
              <a:t>A4.18</a:t>
            </a:r>
            <a:endParaRPr lang="en-US" sz="28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4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90" y="0"/>
            <a:ext cx="89834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A4.3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2"/>
          <p:cNvSpPr>
            <a:spLocks noChangeArrowheads="1"/>
          </p:cNvSpPr>
          <p:nvPr/>
        </p:nvSpPr>
        <p:spPr bwMode="auto">
          <a:xfrm rot="10800000">
            <a:off x="1905000" y="3733800"/>
            <a:ext cx="457200" cy="6096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4343400" y="3733800"/>
            <a:ext cx="2514600" cy="160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1905000" y="1828800"/>
            <a:ext cx="4953000" cy="1981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>
            <a:off x="2362200" y="3733800"/>
            <a:ext cx="1981200" cy="609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AutoShape 6"/>
          <p:cNvSpPr>
            <a:spLocks noChangeArrowheads="1"/>
          </p:cNvSpPr>
          <p:nvPr/>
        </p:nvSpPr>
        <p:spPr bwMode="auto">
          <a:xfrm rot="10800000">
            <a:off x="2362200" y="4343400"/>
            <a:ext cx="1981200" cy="9906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Figure A4.3A  Graphical interpretation (Dual LP)</a:t>
            </a:r>
            <a:endParaRPr lang="en-US" sz="4800" dirty="0" smtClean="0"/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1143000" y="5334000"/>
            <a:ext cx="716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>
            <a:off x="1905000" y="16764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Line 10"/>
          <p:cNvSpPr>
            <a:spLocks noChangeShapeType="1"/>
          </p:cNvSpPr>
          <p:nvPr/>
        </p:nvSpPr>
        <p:spPr bwMode="auto">
          <a:xfrm>
            <a:off x="1828800" y="274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Line 11"/>
          <p:cNvSpPr>
            <a:spLocks noChangeShapeType="1"/>
          </p:cNvSpPr>
          <p:nvPr/>
        </p:nvSpPr>
        <p:spPr bwMode="auto">
          <a:xfrm>
            <a:off x="48768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2"/>
          <p:cNvSpPr>
            <a:spLocks noChangeShapeType="1"/>
          </p:cNvSpPr>
          <p:nvPr/>
        </p:nvSpPr>
        <p:spPr bwMode="auto">
          <a:xfrm>
            <a:off x="1828800" y="4114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3"/>
          <p:cNvSpPr>
            <a:spLocks noChangeShapeType="1"/>
          </p:cNvSpPr>
          <p:nvPr/>
        </p:nvSpPr>
        <p:spPr bwMode="auto">
          <a:xfrm>
            <a:off x="3352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Line 14"/>
          <p:cNvSpPr>
            <a:spLocks noChangeShapeType="1"/>
          </p:cNvSpPr>
          <p:nvPr/>
        </p:nvSpPr>
        <p:spPr bwMode="auto">
          <a:xfrm>
            <a:off x="1828800" y="3352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Line 15"/>
          <p:cNvSpPr>
            <a:spLocks noChangeShapeType="1"/>
          </p:cNvSpPr>
          <p:nvPr/>
        </p:nvSpPr>
        <p:spPr bwMode="auto">
          <a:xfrm>
            <a:off x="1828800" y="472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Line 16"/>
          <p:cNvSpPr>
            <a:spLocks noChangeShapeType="1"/>
          </p:cNvSpPr>
          <p:nvPr/>
        </p:nvSpPr>
        <p:spPr bwMode="auto">
          <a:xfrm>
            <a:off x="2590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4114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Line 18"/>
          <p:cNvSpPr>
            <a:spLocks noChangeShapeType="1"/>
          </p:cNvSpPr>
          <p:nvPr/>
        </p:nvSpPr>
        <p:spPr bwMode="auto">
          <a:xfrm>
            <a:off x="18288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5" name="Line 19"/>
          <p:cNvSpPr>
            <a:spLocks noChangeShapeType="1"/>
          </p:cNvSpPr>
          <p:nvPr/>
        </p:nvSpPr>
        <p:spPr bwMode="auto">
          <a:xfrm>
            <a:off x="5562600" y="5257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Line 20"/>
          <p:cNvSpPr>
            <a:spLocks noChangeShapeType="1"/>
          </p:cNvSpPr>
          <p:nvPr/>
        </p:nvSpPr>
        <p:spPr bwMode="auto">
          <a:xfrm>
            <a:off x="1905000" y="4114800"/>
            <a:ext cx="42672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" name="Line 21"/>
          <p:cNvSpPr>
            <a:spLocks noChangeShapeType="1"/>
          </p:cNvSpPr>
          <p:nvPr/>
        </p:nvSpPr>
        <p:spPr bwMode="auto">
          <a:xfrm flipH="1" flipV="1">
            <a:off x="685800" y="1981200"/>
            <a:ext cx="236220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2895600" y="1447800"/>
            <a:ext cx="3200400" cy="2743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9" name="Text Box 23"/>
          <p:cNvSpPr txBox="1">
            <a:spLocks noChangeArrowheads="1"/>
          </p:cNvSpPr>
          <p:nvPr/>
        </p:nvSpPr>
        <p:spPr bwMode="auto">
          <a:xfrm>
            <a:off x="7223125" y="468947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x</a:t>
            </a:r>
            <a:r>
              <a:rPr lang="en-US" baseline="-25000"/>
              <a:t>1</a:t>
            </a:r>
          </a:p>
        </p:txBody>
      </p:sp>
      <p:sp>
        <p:nvSpPr>
          <p:cNvPr id="1050" name="Text Box 24"/>
          <p:cNvSpPr txBox="1">
            <a:spLocks noChangeArrowheads="1"/>
          </p:cNvSpPr>
          <p:nvPr/>
        </p:nvSpPr>
        <p:spPr bwMode="auto">
          <a:xfrm>
            <a:off x="1355725" y="133667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x</a:t>
            </a:r>
            <a:r>
              <a:rPr lang="en-US" baseline="-25000"/>
              <a:t>2</a:t>
            </a:r>
          </a:p>
        </p:txBody>
      </p:sp>
      <p:sp>
        <p:nvSpPr>
          <p:cNvPr id="1051" name="Text Box 25"/>
          <p:cNvSpPr txBox="1">
            <a:spLocks noChangeArrowheads="1"/>
          </p:cNvSpPr>
          <p:nvPr/>
        </p:nvSpPr>
        <p:spPr bwMode="auto">
          <a:xfrm>
            <a:off x="1447800" y="1905000"/>
            <a:ext cx="53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0.5</a:t>
            </a:r>
            <a:endParaRPr lang="en-US"/>
          </a:p>
        </p:txBody>
      </p:sp>
      <p:sp>
        <p:nvSpPr>
          <p:cNvPr id="1052" name="Text Box 26"/>
          <p:cNvSpPr txBox="1">
            <a:spLocks noChangeArrowheads="1"/>
          </p:cNvSpPr>
          <p:nvPr/>
        </p:nvSpPr>
        <p:spPr bwMode="auto">
          <a:xfrm>
            <a:off x="1431925" y="25527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0.4</a:t>
            </a:r>
            <a:endParaRPr lang="en-US"/>
          </a:p>
        </p:txBody>
      </p:sp>
      <p:sp>
        <p:nvSpPr>
          <p:cNvPr id="1053" name="Text Box 27"/>
          <p:cNvSpPr txBox="1">
            <a:spLocks noChangeArrowheads="1"/>
          </p:cNvSpPr>
          <p:nvPr/>
        </p:nvSpPr>
        <p:spPr bwMode="auto">
          <a:xfrm>
            <a:off x="1431925" y="4533900"/>
            <a:ext cx="469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0.1</a:t>
            </a:r>
            <a:endParaRPr lang="en-US"/>
          </a:p>
        </p:txBody>
      </p:sp>
      <p:sp>
        <p:nvSpPr>
          <p:cNvPr id="1054" name="Text Box 28"/>
          <p:cNvSpPr txBox="1">
            <a:spLocks noChangeArrowheads="1"/>
          </p:cNvSpPr>
          <p:nvPr/>
        </p:nvSpPr>
        <p:spPr bwMode="auto">
          <a:xfrm>
            <a:off x="1447800" y="3962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0.2</a:t>
            </a:r>
            <a:endParaRPr lang="en-US"/>
          </a:p>
        </p:txBody>
      </p:sp>
      <p:sp>
        <p:nvSpPr>
          <p:cNvPr id="1055" name="Text Box 29"/>
          <p:cNvSpPr txBox="1">
            <a:spLocks noChangeArrowheads="1"/>
          </p:cNvSpPr>
          <p:nvPr/>
        </p:nvSpPr>
        <p:spPr bwMode="auto">
          <a:xfrm>
            <a:off x="2362200" y="5372100"/>
            <a:ext cx="53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0.1</a:t>
            </a:r>
            <a:endParaRPr lang="en-US"/>
          </a:p>
        </p:txBody>
      </p:sp>
      <p:sp>
        <p:nvSpPr>
          <p:cNvPr id="1056" name="Text Box 30"/>
          <p:cNvSpPr txBox="1">
            <a:spLocks noChangeArrowheads="1"/>
          </p:cNvSpPr>
          <p:nvPr/>
        </p:nvSpPr>
        <p:spPr bwMode="auto">
          <a:xfrm>
            <a:off x="3048000" y="5410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0.2</a:t>
            </a:r>
            <a:endParaRPr lang="en-US"/>
          </a:p>
        </p:txBody>
      </p:sp>
      <p:sp>
        <p:nvSpPr>
          <p:cNvPr id="1057" name="Text Box 31"/>
          <p:cNvSpPr txBox="1">
            <a:spLocks noChangeArrowheads="1"/>
          </p:cNvSpPr>
          <p:nvPr/>
        </p:nvSpPr>
        <p:spPr bwMode="auto">
          <a:xfrm>
            <a:off x="3886200" y="5410200"/>
            <a:ext cx="606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0.3</a:t>
            </a:r>
            <a:endParaRPr lang="en-US"/>
          </a:p>
        </p:txBody>
      </p:sp>
      <p:sp>
        <p:nvSpPr>
          <p:cNvPr id="1058" name="Text Box 32"/>
          <p:cNvSpPr txBox="1">
            <a:spLocks noChangeArrowheads="1"/>
          </p:cNvSpPr>
          <p:nvPr/>
        </p:nvSpPr>
        <p:spPr bwMode="auto">
          <a:xfrm>
            <a:off x="5410200" y="54102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0.5</a:t>
            </a:r>
            <a:endParaRPr lang="en-US"/>
          </a:p>
        </p:txBody>
      </p:sp>
      <p:sp>
        <p:nvSpPr>
          <p:cNvPr id="1059" name="Line 33"/>
          <p:cNvSpPr>
            <a:spLocks noChangeShapeType="1"/>
          </p:cNvSpPr>
          <p:nvPr/>
        </p:nvSpPr>
        <p:spPr bwMode="auto">
          <a:xfrm>
            <a:off x="1905000" y="17526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0" name="Line 34"/>
          <p:cNvSpPr>
            <a:spLocks noChangeShapeType="1"/>
          </p:cNvSpPr>
          <p:nvPr/>
        </p:nvSpPr>
        <p:spPr bwMode="auto">
          <a:xfrm>
            <a:off x="1905000" y="3733800"/>
            <a:ext cx="457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1" name="Line 35"/>
          <p:cNvSpPr>
            <a:spLocks noChangeShapeType="1"/>
          </p:cNvSpPr>
          <p:nvPr/>
        </p:nvSpPr>
        <p:spPr bwMode="auto">
          <a:xfrm>
            <a:off x="2362200" y="4343400"/>
            <a:ext cx="19812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2" name="Line 36"/>
          <p:cNvSpPr>
            <a:spLocks noChangeShapeType="1"/>
          </p:cNvSpPr>
          <p:nvPr/>
        </p:nvSpPr>
        <p:spPr bwMode="auto">
          <a:xfrm>
            <a:off x="4343400" y="53340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3" name="Text Box 37"/>
          <p:cNvSpPr txBox="1">
            <a:spLocks noChangeArrowheads="1"/>
          </p:cNvSpPr>
          <p:nvPr/>
        </p:nvSpPr>
        <p:spPr bwMode="auto">
          <a:xfrm>
            <a:off x="5775325" y="20986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Dual</a:t>
            </a:r>
            <a:endParaRPr lang="en-US"/>
          </a:p>
        </p:txBody>
      </p:sp>
      <p:sp>
        <p:nvSpPr>
          <p:cNvPr id="1064" name="Text Box 38"/>
          <p:cNvSpPr txBox="1">
            <a:spLocks noChangeArrowheads="1"/>
          </p:cNvSpPr>
          <p:nvPr/>
        </p:nvSpPr>
        <p:spPr bwMode="auto">
          <a:xfrm>
            <a:off x="0" y="1600200"/>
            <a:ext cx="1714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6 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sz="1800" dirty="0"/>
              <a:t>+ 4 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>
                <a:latin typeface="WP MathA" pitchFamily="2" charset="2"/>
                <a:sym typeface="WP MathA" pitchFamily="2" charset="2"/>
              </a:rPr>
              <a:t> </a:t>
            </a:r>
            <a:r>
              <a:rPr lang="en-US" dirty="0" smtClean="0">
                <a:latin typeface="Times New Roman"/>
                <a:cs typeface="Times New Roman"/>
                <a:sym typeface="WP MathA" pitchFamily="2" charset="2"/>
              </a:rPr>
              <a:t>≥</a:t>
            </a:r>
            <a:r>
              <a:rPr lang="en-US" dirty="0" smtClean="0">
                <a:latin typeface="WP MathA" pitchFamily="2" charset="2"/>
                <a:sym typeface="WP MathA" pitchFamily="2" charset="2"/>
              </a:rPr>
              <a:t> </a:t>
            </a:r>
            <a:r>
              <a:rPr lang="en-US" sz="2000" dirty="0" smtClean="0"/>
              <a:t>1</a:t>
            </a:r>
            <a:endParaRPr lang="en-US" dirty="0">
              <a:latin typeface="WP MathA" pitchFamily="2" charset="2"/>
            </a:endParaRPr>
          </a:p>
        </p:txBody>
      </p:sp>
      <p:sp>
        <p:nvSpPr>
          <p:cNvPr id="1065" name="Text Box 39"/>
          <p:cNvSpPr txBox="1">
            <a:spLocks noChangeArrowheads="1"/>
          </p:cNvSpPr>
          <p:nvPr/>
        </p:nvSpPr>
        <p:spPr bwMode="auto">
          <a:xfrm>
            <a:off x="6156325" y="5762625"/>
            <a:ext cx="14718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3 </a:t>
            </a:r>
            <a:r>
              <a:rPr lang="en-US" i="1" dirty="0"/>
              <a:t>x</a:t>
            </a:r>
            <a:r>
              <a:rPr lang="en-US" baseline="-25000" dirty="0"/>
              <a:t>1</a:t>
            </a:r>
            <a:r>
              <a:rPr lang="en-US" sz="1800" dirty="0"/>
              <a:t>+5 </a:t>
            </a:r>
            <a:r>
              <a:rPr lang="en-US" i="1" dirty="0"/>
              <a:t>x</a:t>
            </a:r>
            <a:r>
              <a:rPr lang="en-US" baseline="-25000" dirty="0"/>
              <a:t>2</a:t>
            </a:r>
            <a:r>
              <a:rPr lang="en-US" dirty="0">
                <a:latin typeface="WP MathA" pitchFamily="2" charset="2"/>
                <a:sym typeface="WP MathA" pitchFamily="2" charset="2"/>
              </a:rPr>
              <a:t> </a:t>
            </a:r>
            <a:r>
              <a:rPr lang="en-US" dirty="0" smtClean="0">
                <a:latin typeface="WP MathA" pitchFamily="2" charset="2"/>
                <a:sym typeface="WP MathA" pitchFamily="2" charset="2"/>
              </a:rPr>
              <a:t>  </a:t>
            </a:r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1066" name="Line 40"/>
          <p:cNvSpPr>
            <a:spLocks noChangeShapeType="1"/>
          </p:cNvSpPr>
          <p:nvPr/>
        </p:nvSpPr>
        <p:spPr bwMode="auto">
          <a:xfrm flipV="1">
            <a:off x="5105400" y="5486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7" name="Line 41"/>
          <p:cNvSpPr>
            <a:spLocks noChangeShapeType="1"/>
          </p:cNvSpPr>
          <p:nvPr/>
        </p:nvSpPr>
        <p:spPr bwMode="auto">
          <a:xfrm flipV="1">
            <a:off x="914400" y="2209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228600" y="2743200"/>
            <a:ext cx="118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z = </a:t>
            </a:r>
            <a:r>
              <a:rPr lang="en-US" i="1"/>
              <a:t>x</a:t>
            </a:r>
            <a:r>
              <a:rPr lang="en-US" baseline="-25000"/>
              <a:t>1</a:t>
            </a:r>
            <a:r>
              <a:rPr lang="en-US" sz="1800"/>
              <a:t>+ </a:t>
            </a:r>
            <a:r>
              <a:rPr lang="en-US" i="1"/>
              <a:t>x</a:t>
            </a:r>
            <a:r>
              <a:rPr lang="en-US" baseline="-25000"/>
              <a:t>2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7162800" y="5943600"/>
          <a:ext cx="127000" cy="152400"/>
        </p:xfrm>
        <a:graphic>
          <a:graphicData uri="http://schemas.openxmlformats.org/presentationml/2006/ole">
            <p:oleObj spid="_x0000_s1026" name="Equation" r:id="rId3" imgW="126720" imgH="152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17 0.25515 L 3.33333E-6 -3.49203E-6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0" grpId="0" animBg="1"/>
      <p:bldP spid="72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4.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889" y="609600"/>
            <a:ext cx="8925289" cy="56404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600" y="6858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A4.4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WwithSideConstraints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0727" y="381000"/>
            <a:ext cx="7039728" cy="647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411162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Figure </a:t>
            </a:r>
            <a:r>
              <a:rPr lang="en-US" sz="2000" dirty="0" smtClean="0">
                <a:solidFill>
                  <a:srgbClr val="C00000"/>
                </a:solidFill>
              </a:rPr>
              <a:t>A4.5  </a:t>
            </a:r>
            <a:r>
              <a:rPr lang="en-US" sz="2000" dirty="0" err="1" smtClean="0">
                <a:solidFill>
                  <a:srgbClr val="C00000"/>
                </a:solidFill>
              </a:rPr>
              <a:t>Multicommodity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flow </a:t>
            </a:r>
            <a:r>
              <a:rPr lang="en-US" sz="2000" dirty="0" smtClean="0">
                <a:solidFill>
                  <a:srgbClr val="C00000"/>
                </a:solidFill>
              </a:rPr>
              <a:t>Network with Side Constraints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35052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3505200"/>
            <a:ext cx="228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lbertus Medium" pitchFamily="34" charset="0"/>
              </a:rPr>
              <a:t>1</a:t>
            </a:r>
            <a:endParaRPr lang="en-US" sz="1100" dirty="0">
              <a:latin typeface="Albertus Medium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6200" y="6553200"/>
            <a:ext cx="12522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[NWithSideConstraints-1]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sicTrees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801972"/>
            <a:ext cx="8229600" cy="5910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</a:t>
            </a:r>
            <a:r>
              <a:rPr lang="en-US" sz="2400" dirty="0" smtClean="0">
                <a:solidFill>
                  <a:srgbClr val="C00000"/>
                </a:solidFill>
              </a:rPr>
              <a:t>A4.6(a)   </a:t>
            </a:r>
            <a:r>
              <a:rPr lang="en-US" sz="2400" dirty="0" smtClean="0">
                <a:solidFill>
                  <a:srgbClr val="C00000"/>
                </a:solidFill>
              </a:rPr>
              <a:t>Basic </a:t>
            </a:r>
            <a:r>
              <a:rPr lang="en-US" sz="2400" dirty="0" smtClean="0">
                <a:solidFill>
                  <a:srgbClr val="C00000"/>
                </a:solidFill>
              </a:rPr>
              <a:t>tree 1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95800" y="762000"/>
            <a:ext cx="2286000" cy="586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934200" y="3048000"/>
            <a:ext cx="1371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590006" y="3429000"/>
            <a:ext cx="457994" cy="79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4600" y="3276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sicTrees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8001000" cy="5746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Figure </a:t>
            </a:r>
            <a:r>
              <a:rPr lang="en-US" sz="2400" dirty="0" smtClean="0">
                <a:solidFill>
                  <a:srgbClr val="C00000"/>
                </a:solidFill>
              </a:rPr>
              <a:t>A4.6(b)  </a:t>
            </a:r>
            <a:r>
              <a:rPr lang="en-US" sz="2400" dirty="0" smtClean="0">
                <a:solidFill>
                  <a:srgbClr val="C00000"/>
                </a:solidFill>
              </a:rPr>
              <a:t>Basic </a:t>
            </a:r>
            <a:r>
              <a:rPr lang="en-US" sz="2400" dirty="0" smtClean="0">
                <a:solidFill>
                  <a:srgbClr val="C00000"/>
                </a:solidFill>
              </a:rPr>
              <a:t>tree 2 of same orientation sequence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2590006" y="3429000"/>
            <a:ext cx="457994" cy="79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4600" y="3276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200400" y="1600200"/>
            <a:ext cx="457200" cy="1588"/>
          </a:xfrm>
          <a:prstGeom prst="straightConnector1">
            <a:avLst/>
          </a:prstGeom>
          <a:ln w="158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4225</TotalTime>
  <Words>239</Words>
  <Application>Microsoft Office PowerPoint</Application>
  <PresentationFormat>On-screen Show (4:3)</PresentationFormat>
  <Paragraphs>90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Slide 1</vt:lpstr>
      <vt:lpstr>Figure A4.1A  Graphical interpretation of LP</vt:lpstr>
      <vt:lpstr>Slide 3</vt:lpstr>
      <vt:lpstr>Slide 4</vt:lpstr>
      <vt:lpstr>Figure A4.3A  Graphical interpretation (Dual LP)</vt:lpstr>
      <vt:lpstr>Slide 6</vt:lpstr>
      <vt:lpstr>Figure A4.5  Multicommodity flow Network with Side Constraints</vt:lpstr>
      <vt:lpstr>Figure A4.6(a)   Basic tree 1</vt:lpstr>
      <vt:lpstr>Figure A4.6(b)  Basic tree 2 of same orientation sequence</vt:lpstr>
      <vt:lpstr>Orientation sequence  for basic tree 1</vt:lpstr>
      <vt:lpstr>Slide 11</vt:lpstr>
      <vt:lpstr>Slide 12</vt:lpstr>
      <vt:lpstr>NSC2: Network synthesis example</vt:lpstr>
      <vt:lpstr>Dictionary notation of LP simplex</vt:lpstr>
      <vt:lpstr>Slide 15</vt:lpstr>
      <vt:lpstr>Slide 16</vt:lpstr>
      <vt:lpstr>A4.11   y1 calculation in ratio test</vt:lpstr>
      <vt:lpstr>Calculation of y1 (Node 1 to node 1) </vt:lpstr>
      <vt:lpstr>Calculation of y1  (Node2 to node 1)</vt:lpstr>
      <vt:lpstr>Calculation of y1  (Node 3 to node 1)</vt:lpstr>
      <vt:lpstr>Calculation of y1  (Node 4 to node 1)</vt:lpstr>
      <vt:lpstr>Figure A4.12    Calculation of y1  (All other nodes to node 1)</vt:lpstr>
      <vt:lpstr>Refreshed column x4</vt:lpstr>
      <vt:lpstr>Slide 24</vt:lpstr>
      <vt:lpstr>Slide 25</vt:lpstr>
      <vt:lpstr>Figure A4.15  Maximization in λ</vt:lpstr>
      <vt:lpstr>Figure A4.16(a)  Generic LR algorithm</vt:lpstr>
      <vt:lpstr>Figure A4.16(b)  Generic LR algorithm</vt:lpstr>
      <vt:lpstr>Figure A4.16(c)   Generic LR algorithm</vt:lpstr>
      <vt:lpstr>Slide 30</vt:lpstr>
      <vt:lpstr>Slide 31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536</cp:revision>
  <dcterms:created xsi:type="dcterms:W3CDTF">2010-06-30T21:29:48Z</dcterms:created>
  <dcterms:modified xsi:type="dcterms:W3CDTF">2011-06-07T14:55:30Z</dcterms:modified>
</cp:coreProperties>
</file>