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222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12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DB3FC18-363B-454A-9837-AA99E71EB62A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8570425-F33B-4E64-8CAF-11E1B2DEE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A1.1(needCorrection)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224" y="0"/>
            <a:ext cx="806681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0"/>
            <a:ext cx="62228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Garamond" pitchFamily="18" charset="0"/>
              </a:rPr>
              <a:t>A1.1</a:t>
            </a:r>
            <a:endParaRPr lang="en-US" sz="2000" b="1" i="1" dirty="0">
              <a:latin typeface="Garamon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685800"/>
            <a:ext cx="4956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x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7" name="Picture 6" descr="FigA1.1-1.tif"/>
          <p:cNvPicPr>
            <a:picLocks noChangeAspect="1"/>
          </p:cNvPicPr>
          <p:nvPr/>
        </p:nvPicPr>
        <p:blipFill>
          <a:blip r:embed="rId3" cstate="print"/>
          <a:srcRect t="52910" b="7407"/>
          <a:stretch>
            <a:fillRect/>
          </a:stretch>
        </p:blipFill>
        <p:spPr>
          <a:xfrm>
            <a:off x="1676400" y="6248400"/>
            <a:ext cx="6633972" cy="228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153400" y="6096000"/>
            <a:ext cx="359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x</a:t>
            </a:r>
            <a:r>
              <a:rPr lang="en-US" i="1" baseline="-25000" dirty="0" err="1" smtClean="0"/>
              <a:t>q</a:t>
            </a:r>
            <a:endParaRPr lang="en-US" i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A1.9(needCorrection)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2607" y="0"/>
            <a:ext cx="803878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33600" y="990600"/>
            <a:ext cx="108395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i="1" dirty="0"/>
              <a:t>c + d </a:t>
            </a:r>
            <a:r>
              <a:rPr lang="en-US" sz="2000" dirty="0" err="1" smtClean="0"/>
              <a:t>ln</a:t>
            </a:r>
            <a:r>
              <a:rPr lang="en-US" sz="2000" i="1" dirty="0" err="1" smtClean="0"/>
              <a:t>N</a:t>
            </a:r>
            <a:endParaRPr lang="en-US" sz="2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0"/>
            <a:ext cx="7922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A1.9</a:t>
            </a:r>
            <a:endParaRPr lang="en-US" sz="2400" b="1" i="1" dirty="0">
              <a:latin typeface="Palatino Linotyp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6200" y="1066800"/>
            <a:ext cx="90601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v</a:t>
            </a:r>
            <a:r>
              <a:rPr lang="en-US" sz="2000" baseline="30000" dirty="0" smtClean="0"/>
              <a:t>(2)</a:t>
            </a:r>
            <a:r>
              <a:rPr lang="en-US" sz="2000" dirty="0" smtClean="0"/>
              <a:t>(</a:t>
            </a:r>
            <a:r>
              <a:rPr lang="en-US" sz="2000" i="1" dirty="0" smtClean="0"/>
              <a:t>X</a:t>
            </a:r>
            <a:r>
              <a:rPr lang="en-US" sz="2000" i="1" dirty="0"/>
              <a:t>*</a:t>
            </a:r>
            <a:r>
              <a:rPr lang="en-US" sz="2000" dirty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0" y="1371600"/>
            <a:ext cx="8354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/>
              <a:t>v</a:t>
            </a:r>
            <a:r>
              <a:rPr lang="en-US" baseline="30000" dirty="0"/>
              <a:t>(1)</a:t>
            </a:r>
            <a:r>
              <a:rPr lang="en-US" dirty="0"/>
              <a:t>(</a:t>
            </a:r>
            <a:r>
              <a:rPr lang="en-US" i="1" dirty="0"/>
              <a:t>X*</a:t>
            </a:r>
            <a:r>
              <a:rPr lang="en-US" dirty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43800" y="1066800"/>
            <a:ext cx="10166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/>
              <a:t>a + b </a:t>
            </a:r>
            <a:r>
              <a:rPr lang="en-US" dirty="0" err="1"/>
              <a:t>ln</a:t>
            </a:r>
            <a:r>
              <a:rPr lang="en-US" i="1" dirty="0" err="1"/>
              <a:t>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153400" y="3886200"/>
            <a:ext cx="42030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X*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1.10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699" y="1752600"/>
            <a:ext cx="9125301" cy="304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1828800"/>
            <a:ext cx="9460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A1.10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A1.1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828800"/>
            <a:ext cx="9113846" cy="3124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66800" y="1905000"/>
            <a:ext cx="9460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A1.11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1.1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6002" y="0"/>
            <a:ext cx="483199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19400" y="0"/>
            <a:ext cx="56457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latin typeface="Palatino Linotype" pitchFamily="18" charset="0"/>
              </a:rPr>
              <a:t>A1.12</a:t>
            </a:r>
            <a:endParaRPr lang="en-US" sz="12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1.13.tif"/>
          <p:cNvPicPr>
            <a:picLocks noChangeAspect="1"/>
          </p:cNvPicPr>
          <p:nvPr/>
        </p:nvPicPr>
        <p:blipFill>
          <a:blip r:embed="rId2" cstate="print"/>
          <a:srcRect r="2500"/>
          <a:stretch>
            <a:fillRect/>
          </a:stretch>
        </p:blipFill>
        <p:spPr>
          <a:xfrm>
            <a:off x="1" y="469699"/>
            <a:ext cx="8915399" cy="57787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533400"/>
            <a:ext cx="9460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A1.13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1.14.tif"/>
          <p:cNvPicPr>
            <a:picLocks noChangeAspect="1"/>
          </p:cNvPicPr>
          <p:nvPr/>
        </p:nvPicPr>
        <p:blipFill>
          <a:blip r:embed="rId2" cstate="print"/>
          <a:srcRect r="833"/>
          <a:stretch>
            <a:fillRect/>
          </a:stretch>
        </p:blipFill>
        <p:spPr>
          <a:xfrm>
            <a:off x="0" y="1255130"/>
            <a:ext cx="9067800" cy="48049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05400" y="5562600"/>
            <a:ext cx="6928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Franklin Gothic Medium" pitchFamily="34" charset="0"/>
              </a:rPr>
              <a:t>a</a:t>
            </a:r>
            <a:r>
              <a:rPr lang="en-US" dirty="0" smtClean="0">
                <a:latin typeface="Franklin Gothic Medium" pitchFamily="34" charset="0"/>
              </a:rPr>
              <a:t> = 0</a:t>
            </a:r>
            <a:endParaRPr lang="en-US" dirty="0">
              <a:latin typeface="Franklin Gothic Medium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1295400"/>
            <a:ext cx="81945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Palatino Linotype" pitchFamily="18" charset="0"/>
              </a:rPr>
              <a:t>A1.14</a:t>
            </a:r>
            <a:endParaRPr lang="en-US" sz="20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1.15.tif"/>
          <p:cNvPicPr>
            <a:picLocks noChangeAspect="1"/>
          </p:cNvPicPr>
          <p:nvPr/>
        </p:nvPicPr>
        <p:blipFill>
          <a:blip r:embed="rId2" cstate="print"/>
          <a:srcRect r="2500"/>
          <a:stretch>
            <a:fillRect/>
          </a:stretch>
        </p:blipFill>
        <p:spPr>
          <a:xfrm>
            <a:off x="0" y="762000"/>
            <a:ext cx="8915400" cy="55383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6800" y="838200"/>
            <a:ext cx="9460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A1.15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A1.2-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855" y="0"/>
            <a:ext cx="704828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0" y="0"/>
            <a:ext cx="64152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Garamond" pitchFamily="18" charset="0"/>
              </a:rPr>
              <a:t>A1.2</a:t>
            </a:r>
            <a:endParaRPr lang="en-US" sz="2000" b="1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1.3(needCorrection)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000"/>
            <a:ext cx="9102712" cy="38273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" y="1524000"/>
            <a:ext cx="64152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Garamond" pitchFamily="18" charset="0"/>
              </a:rPr>
              <a:t>A1.3</a:t>
            </a:r>
            <a:endParaRPr lang="en-US" sz="2000" b="1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1.4(needCorrection).tif"/>
          <p:cNvPicPr>
            <a:picLocks noChangeAspect="1"/>
          </p:cNvPicPr>
          <p:nvPr/>
        </p:nvPicPr>
        <p:blipFill>
          <a:blip r:embed="rId2" cstate="print"/>
          <a:srcRect r="2500"/>
          <a:stretch>
            <a:fillRect/>
          </a:stretch>
        </p:blipFill>
        <p:spPr>
          <a:xfrm>
            <a:off x="0" y="0"/>
            <a:ext cx="8915400" cy="65675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76200"/>
            <a:ext cx="7328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Garamond" pitchFamily="18" charset="0"/>
              </a:rPr>
              <a:t>A1.4</a:t>
            </a:r>
            <a:endParaRPr lang="en-US" sz="2400" b="1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A1.1(needCorrection).tif"/>
          <p:cNvPicPr>
            <a:picLocks noChangeAspect="1"/>
          </p:cNvPicPr>
          <p:nvPr/>
        </p:nvPicPr>
        <p:blipFill>
          <a:blip r:embed="rId2" cstate="print"/>
          <a:srcRect r="1667"/>
          <a:stretch>
            <a:fillRect/>
          </a:stretch>
        </p:blipFill>
        <p:spPr>
          <a:xfrm>
            <a:off x="0" y="1371599"/>
            <a:ext cx="8991600" cy="44860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1371600"/>
            <a:ext cx="62228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Garamond" pitchFamily="18" charset="0"/>
              </a:rPr>
              <a:t>A1.1</a:t>
            </a:r>
            <a:endParaRPr lang="en-US" sz="2000" b="1" i="1" dirty="0">
              <a:latin typeface="Garamond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05400" y="3962400"/>
            <a:ext cx="36199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400" i="1" dirty="0">
                <a:latin typeface="Palatino Linotype" pitchFamily="18" charset="0"/>
              </a:rPr>
              <a:t>X</a:t>
            </a:r>
            <a:r>
              <a:rPr lang="pl-PL" sz="1400" baseline="-25000" dirty="0">
                <a:latin typeface="Palatino Linotype" pitchFamily="18" charset="0"/>
              </a:rPr>
              <a:t>1</a:t>
            </a:r>
            <a:r>
              <a:rPr lang="pl-PL" sz="1400" baseline="30000" dirty="0">
                <a:latin typeface="Palatino Linotype" pitchFamily="18" charset="0"/>
              </a:rPr>
              <a:t>3</a:t>
            </a:r>
            <a:r>
              <a:rPr lang="pl-PL" sz="1400" dirty="0">
                <a:latin typeface="Palatino Linotype" pitchFamily="18" charset="0"/>
              </a:rPr>
              <a:t>/3</a:t>
            </a:r>
            <a:r>
              <a:rPr lang="pl-PL" sz="1400" i="1" dirty="0">
                <a:latin typeface="Palatino Linotype" pitchFamily="18" charset="0"/>
              </a:rPr>
              <a:t> </a:t>
            </a:r>
            <a:r>
              <a:rPr lang="pl-PL" sz="1400" i="1" dirty="0" smtClean="0">
                <a:latin typeface="Palatino Linotype" pitchFamily="18" charset="0"/>
              </a:rPr>
              <a:t>− </a:t>
            </a:r>
            <a:r>
              <a:rPr lang="pl-PL" sz="1400" i="1" dirty="0">
                <a:latin typeface="Palatino Linotype" pitchFamily="18" charset="0"/>
              </a:rPr>
              <a:t>X</a:t>
            </a:r>
            <a:r>
              <a:rPr lang="pl-PL" sz="1400" baseline="-25000" dirty="0">
                <a:latin typeface="Palatino Linotype" pitchFamily="18" charset="0"/>
              </a:rPr>
              <a:t>1</a:t>
            </a:r>
            <a:r>
              <a:rPr lang="pl-PL" sz="1400" i="1" dirty="0">
                <a:latin typeface="Palatino Linotype" pitchFamily="18" charset="0"/>
              </a:rPr>
              <a:t>X</a:t>
            </a:r>
            <a:r>
              <a:rPr lang="pl-PL" sz="1400" baseline="-25000" dirty="0">
                <a:latin typeface="Palatino Linotype" pitchFamily="18" charset="0"/>
              </a:rPr>
              <a:t>2</a:t>
            </a:r>
            <a:r>
              <a:rPr lang="pl-PL" sz="1400" baseline="30000" dirty="0">
                <a:latin typeface="Palatino Linotype" pitchFamily="18" charset="0"/>
              </a:rPr>
              <a:t>2</a:t>
            </a:r>
            <a:r>
              <a:rPr lang="pl-PL" sz="1400" dirty="0">
                <a:latin typeface="Palatino Linotype" pitchFamily="18" charset="0"/>
              </a:rPr>
              <a:t>/2</a:t>
            </a:r>
            <a:r>
              <a:rPr lang="pl-PL" sz="1400" i="1" dirty="0">
                <a:latin typeface="Palatino Linotype" pitchFamily="18" charset="0"/>
              </a:rPr>
              <a:t> </a:t>
            </a:r>
            <a:r>
              <a:rPr lang="en-US" sz="1400" dirty="0" smtClean="0">
                <a:latin typeface="Palatino Linotype" pitchFamily="18" charset="0"/>
              </a:rPr>
              <a:t>+</a:t>
            </a:r>
            <a:r>
              <a:rPr lang="pl-PL" sz="1400" i="1" dirty="0" smtClean="0">
                <a:latin typeface="Palatino Linotype" pitchFamily="18" charset="0"/>
              </a:rPr>
              <a:t> </a:t>
            </a:r>
            <a:r>
              <a:rPr lang="pl-PL" sz="1400" i="1" dirty="0">
                <a:latin typeface="Palatino Linotype" pitchFamily="18" charset="0"/>
              </a:rPr>
              <a:t>U</a:t>
            </a:r>
            <a:r>
              <a:rPr lang="pl-PL" sz="1400" baseline="-25000" dirty="0">
                <a:latin typeface="Palatino Linotype" pitchFamily="18" charset="0"/>
              </a:rPr>
              <a:t>1</a:t>
            </a:r>
            <a:r>
              <a:rPr lang="pl-PL" sz="1400" dirty="0">
                <a:latin typeface="Palatino Linotype" pitchFamily="18" charset="0"/>
              </a:rPr>
              <a:t>(</a:t>
            </a:r>
            <a:r>
              <a:rPr lang="pl-PL" sz="1400" i="1" dirty="0">
                <a:latin typeface="Palatino Linotype" pitchFamily="18" charset="0"/>
              </a:rPr>
              <a:t>X</a:t>
            </a:r>
            <a:r>
              <a:rPr lang="pl-PL" sz="1400" baseline="-25000" dirty="0">
                <a:latin typeface="Palatino Linotype" pitchFamily="18" charset="0"/>
              </a:rPr>
              <a:t>1</a:t>
            </a:r>
            <a:r>
              <a:rPr lang="pl-PL" sz="1400" baseline="30000" dirty="0">
                <a:latin typeface="Palatino Linotype" pitchFamily="18" charset="0"/>
              </a:rPr>
              <a:t>2</a:t>
            </a:r>
            <a:r>
              <a:rPr lang="pl-PL" sz="1400" i="1" dirty="0">
                <a:latin typeface="Palatino Linotype" pitchFamily="18" charset="0"/>
              </a:rPr>
              <a:t>X</a:t>
            </a:r>
            <a:r>
              <a:rPr lang="pl-PL" sz="1400" baseline="-25000" dirty="0">
                <a:latin typeface="Palatino Linotype" pitchFamily="18" charset="0"/>
              </a:rPr>
              <a:t>2</a:t>
            </a:r>
            <a:r>
              <a:rPr lang="pl-PL" sz="1400" baseline="30000" dirty="0">
                <a:latin typeface="Palatino Linotype" pitchFamily="18" charset="0"/>
              </a:rPr>
              <a:t>2</a:t>
            </a:r>
            <a:r>
              <a:rPr lang="pl-PL" sz="1400" dirty="0">
                <a:latin typeface="Palatino Linotype" pitchFamily="18" charset="0"/>
              </a:rPr>
              <a:t>)/2 </a:t>
            </a:r>
            <a:r>
              <a:rPr lang="pl-PL" sz="1400" i="1" dirty="0" smtClean="0">
                <a:latin typeface="Palatino Linotype" pitchFamily="18" charset="0"/>
              </a:rPr>
              <a:t>− U</a:t>
            </a:r>
            <a:r>
              <a:rPr lang="pl-PL" sz="1400" baseline="-25000" dirty="0" smtClean="0">
                <a:latin typeface="Palatino Linotype" pitchFamily="18" charset="0"/>
              </a:rPr>
              <a:t>2</a:t>
            </a:r>
            <a:r>
              <a:rPr lang="pl-PL" sz="1400" i="1" dirty="0" smtClean="0">
                <a:latin typeface="Palatino Linotype" pitchFamily="18" charset="0"/>
              </a:rPr>
              <a:t>X</a:t>
            </a:r>
            <a:r>
              <a:rPr lang="pl-PL" sz="1400" baseline="-25000" dirty="0" smtClean="0">
                <a:latin typeface="Palatino Linotype" pitchFamily="18" charset="0"/>
              </a:rPr>
              <a:t>1</a:t>
            </a:r>
            <a:r>
              <a:rPr lang="pl-PL" sz="1400" i="1" dirty="0" smtClean="0">
                <a:latin typeface="Palatino Linotype" pitchFamily="18" charset="0"/>
              </a:rPr>
              <a:t> − U</a:t>
            </a:r>
            <a:r>
              <a:rPr lang="pl-PL" sz="1400" baseline="-25000" dirty="0" smtClean="0">
                <a:latin typeface="Palatino Linotype" pitchFamily="18" charset="0"/>
              </a:rPr>
              <a:t>3</a:t>
            </a:r>
            <a:r>
              <a:rPr lang="pl-PL" sz="1400" i="1" dirty="0" smtClean="0">
                <a:latin typeface="Palatino Linotype" pitchFamily="18" charset="0"/>
              </a:rPr>
              <a:t>X</a:t>
            </a:r>
            <a:r>
              <a:rPr lang="pl-PL" sz="1400" baseline="-25000" dirty="0" smtClean="0">
                <a:latin typeface="Palatino Linotype" pitchFamily="18" charset="0"/>
              </a:rPr>
              <a:t>2</a:t>
            </a:r>
            <a:endParaRPr lang="pl-PL" sz="1400" baseline="-25000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1.5.tif"/>
          <p:cNvPicPr>
            <a:picLocks noChangeAspect="1"/>
          </p:cNvPicPr>
          <p:nvPr/>
        </p:nvPicPr>
        <p:blipFill>
          <a:blip r:embed="rId2" cstate="print"/>
          <a:srcRect r="2514"/>
          <a:stretch>
            <a:fillRect/>
          </a:stretch>
        </p:blipFill>
        <p:spPr>
          <a:xfrm>
            <a:off x="51283" y="838200"/>
            <a:ext cx="8864117" cy="5029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6800" y="914400"/>
            <a:ext cx="7922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A1.5</a:t>
            </a:r>
            <a:endParaRPr lang="en-US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1.6(needCorrection).tif"/>
          <p:cNvPicPr>
            <a:picLocks noChangeAspect="1"/>
          </p:cNvPicPr>
          <p:nvPr/>
        </p:nvPicPr>
        <p:blipFill>
          <a:blip r:embed="rId2" cstate="print"/>
          <a:srcRect r="1485"/>
          <a:stretch>
            <a:fillRect/>
          </a:stretch>
        </p:blipFill>
        <p:spPr>
          <a:xfrm>
            <a:off x="95697" y="1524000"/>
            <a:ext cx="8819703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1752600"/>
            <a:ext cx="69121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Palatino Linotype" pitchFamily="18" charset="0"/>
              </a:rPr>
              <a:t>A1.6</a:t>
            </a:r>
            <a:endParaRPr lang="en-US" sz="20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A1.7-1.TIF"/>
          <p:cNvPicPr>
            <a:picLocks noChangeAspect="1"/>
          </p:cNvPicPr>
          <p:nvPr/>
        </p:nvPicPr>
        <p:blipFill>
          <a:blip r:embed="rId2" cstate="print"/>
          <a:srcRect r="2394"/>
          <a:stretch>
            <a:fillRect/>
          </a:stretch>
        </p:blipFill>
        <p:spPr>
          <a:xfrm>
            <a:off x="0" y="1447800"/>
            <a:ext cx="8839200" cy="400126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rot="10800000">
            <a:off x="3352800" y="3505200"/>
            <a:ext cx="19812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A1.8(needCorrection).tif"/>
          <p:cNvPicPr>
            <a:picLocks noChangeAspect="1"/>
          </p:cNvPicPr>
          <p:nvPr/>
        </p:nvPicPr>
        <p:blipFill>
          <a:blip r:embed="rId2" cstate="print"/>
          <a:srcRect r="3031"/>
          <a:stretch>
            <a:fillRect/>
          </a:stretch>
        </p:blipFill>
        <p:spPr>
          <a:xfrm>
            <a:off x="130769" y="1"/>
            <a:ext cx="878463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3000" y="76200"/>
            <a:ext cx="79220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Palatino Linotype" pitchFamily="18" charset="0"/>
              </a:rPr>
              <a:t>A1.8</a:t>
            </a:r>
            <a:endParaRPr lang="en-US" sz="2400" b="1" i="1" dirty="0"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1219200"/>
            <a:ext cx="73609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i="1" dirty="0"/>
              <a:t>P</a:t>
            </a:r>
            <a:r>
              <a:rPr lang="en-US" sz="2000" dirty="0"/>
              <a:t>(</a:t>
            </a:r>
            <a:r>
              <a:rPr lang="en-US" sz="2000" i="1" dirty="0"/>
              <a:t>X*</a:t>
            </a:r>
            <a:r>
              <a:rPr lang="en-US" sz="2000" dirty="0"/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48600" y="5715000"/>
            <a:ext cx="44595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i="1" dirty="0"/>
              <a:t>X*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2782</TotalTime>
  <Words>54</Words>
  <Application>Microsoft Office PowerPoint</Application>
  <PresentationFormat>On-screen Show (4:3)</PresentationFormat>
  <Paragraphs>26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Systems Engineering Dept of UALR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yxchan2</dc:creator>
  <cp:lastModifiedBy>yxchan2</cp:lastModifiedBy>
  <cp:revision>264</cp:revision>
  <dcterms:created xsi:type="dcterms:W3CDTF">2010-06-30T21:29:48Z</dcterms:created>
  <dcterms:modified xsi:type="dcterms:W3CDTF">2010-07-03T21:35:03Z</dcterms:modified>
</cp:coreProperties>
</file>