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9" r:id="rId34"/>
    <p:sldId id="290" r:id="rId35"/>
    <p:sldId id="288" r:id="rId36"/>
    <p:sldId id="304" r:id="rId37"/>
    <p:sldId id="305" r:id="rId38"/>
    <p:sldId id="292" r:id="rId39"/>
    <p:sldId id="307" r:id="rId40"/>
    <p:sldId id="294" r:id="rId41"/>
    <p:sldId id="295" r:id="rId42"/>
    <p:sldId id="296" r:id="rId43"/>
    <p:sldId id="293" r:id="rId44"/>
    <p:sldId id="297" r:id="rId45"/>
    <p:sldId id="299" r:id="rId46"/>
    <p:sldId id="298" r:id="rId47"/>
    <p:sldId id="301" r:id="rId48"/>
    <p:sldId id="300" r:id="rId49"/>
    <p:sldId id="303" r:id="rId50"/>
    <p:sldId id="302" r:id="rId51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52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972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CDB3FC18-363B-454A-9837-AA99E71EB62A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78570425-F33B-4E64-8CAF-11E1B2DEE28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70425-F33B-4E64-8CAF-11E1B2DEE28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98AE4-CB07-4786-8F25-420DD88BF8BC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9B4-833D-4ABA-AA72-9B124BD3B7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98AE4-CB07-4786-8F25-420DD88BF8BC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9B4-833D-4ABA-AA72-9B124BD3B7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98AE4-CB07-4786-8F25-420DD88BF8BC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9B4-833D-4ABA-AA72-9B124BD3B7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98AE4-CB07-4786-8F25-420DD88BF8BC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9B4-833D-4ABA-AA72-9B124BD3B7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98AE4-CB07-4786-8F25-420DD88BF8BC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9B4-833D-4ABA-AA72-9B124BD3B7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98AE4-CB07-4786-8F25-420DD88BF8BC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9B4-833D-4ABA-AA72-9B124BD3B7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98AE4-CB07-4786-8F25-420DD88BF8BC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9B4-833D-4ABA-AA72-9B124BD3B7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98AE4-CB07-4786-8F25-420DD88BF8BC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9B4-833D-4ABA-AA72-9B124BD3B7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98AE4-CB07-4786-8F25-420DD88BF8BC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9B4-833D-4ABA-AA72-9B124BD3B7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98AE4-CB07-4786-8F25-420DD88BF8BC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9B4-833D-4ABA-AA72-9B124BD3B7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98AE4-CB07-4786-8F25-420DD88BF8BC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AB9B4-833D-4ABA-AA72-9B124BD3B7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98AE4-CB07-4786-8F25-420DD88BF8BC}" type="datetimeFigureOut">
              <a:rPr lang="en-US" smtClean="0"/>
              <a:pPr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AB9B4-833D-4ABA-AA72-9B124BD3B7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ab6.1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0"/>
            <a:ext cx="559939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8.tif"/>
          <p:cNvPicPr>
            <a:picLocks noChangeAspect="1"/>
          </p:cNvPicPr>
          <p:nvPr/>
        </p:nvPicPr>
        <p:blipFill>
          <a:blip r:embed="rId2" cstate="print"/>
          <a:srcRect r="1663"/>
          <a:stretch>
            <a:fillRect/>
          </a:stretch>
        </p:blipFill>
        <p:spPr>
          <a:xfrm>
            <a:off x="-19962" y="1219201"/>
            <a:ext cx="9011562" cy="4495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9.tif"/>
          <p:cNvPicPr>
            <a:picLocks noChangeAspect="1"/>
          </p:cNvPicPr>
          <p:nvPr/>
        </p:nvPicPr>
        <p:blipFill>
          <a:blip r:embed="rId2" cstate="print"/>
          <a:srcRect r="1699"/>
          <a:stretch>
            <a:fillRect/>
          </a:stretch>
        </p:blipFill>
        <p:spPr>
          <a:xfrm>
            <a:off x="-7940" y="381000"/>
            <a:ext cx="8999540" cy="601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10.tif"/>
          <p:cNvPicPr>
            <a:picLocks noChangeAspect="1"/>
          </p:cNvPicPr>
          <p:nvPr/>
        </p:nvPicPr>
        <p:blipFill>
          <a:blip r:embed="rId2" cstate="print"/>
          <a:srcRect r="2565"/>
          <a:stretch>
            <a:fillRect/>
          </a:stretch>
        </p:blipFill>
        <p:spPr>
          <a:xfrm>
            <a:off x="231340" y="0"/>
            <a:ext cx="868406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11.tif"/>
          <p:cNvPicPr>
            <a:picLocks noChangeAspect="1"/>
          </p:cNvPicPr>
          <p:nvPr/>
        </p:nvPicPr>
        <p:blipFill>
          <a:blip r:embed="rId2" cstate="print"/>
          <a:srcRect r="2856"/>
          <a:stretch>
            <a:fillRect/>
          </a:stretch>
        </p:blipFill>
        <p:spPr>
          <a:xfrm>
            <a:off x="2133555" y="0"/>
            <a:ext cx="502924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12.tif"/>
          <p:cNvPicPr>
            <a:picLocks noChangeAspect="1"/>
          </p:cNvPicPr>
          <p:nvPr/>
        </p:nvPicPr>
        <p:blipFill>
          <a:blip r:embed="rId2" cstate="print"/>
          <a:srcRect b="4651"/>
          <a:stretch>
            <a:fillRect/>
          </a:stretch>
        </p:blipFill>
        <p:spPr>
          <a:xfrm>
            <a:off x="1451281" y="0"/>
            <a:ext cx="6241439" cy="6248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91000" y="6248400"/>
            <a:ext cx="12426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Garamond" pitchFamily="18" charset="0"/>
              </a:rPr>
              <a:t>Attribute data</a:t>
            </a:r>
            <a:endParaRPr lang="en-US" sz="1400" b="1" dirty="0">
              <a:latin typeface="Garamond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752600" y="6553200"/>
            <a:ext cx="58674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5400000">
            <a:off x="7467600" y="6400800"/>
            <a:ext cx="3048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5400000">
            <a:off x="1600200" y="6400800"/>
            <a:ext cx="3048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sz="1600" dirty="0" smtClean="0"/>
              <a:t>Figure 6.14</a:t>
            </a:r>
            <a:br>
              <a:rPr lang="en-US" sz="1600" dirty="0" smtClean="0"/>
            </a:br>
            <a:r>
              <a:rPr lang="en-US" sz="1600" dirty="0" smtClean="0"/>
              <a:t>Formation of </a:t>
            </a:r>
            <a:br>
              <a:rPr lang="en-US" sz="1600" dirty="0" smtClean="0"/>
            </a:br>
            <a:r>
              <a:rPr lang="en-US" sz="1600" dirty="0" smtClean="0"/>
              <a:t>an IBIS database</a:t>
            </a:r>
          </a:p>
        </p:txBody>
      </p:sp>
      <p:pic>
        <p:nvPicPr>
          <p:cNvPr id="3075" name="Picture 3" descr="~max0008"/>
          <p:cNvPicPr>
            <a:picLocks noChangeAspect="1" noChangeArrowheads="1"/>
          </p:cNvPicPr>
          <p:nvPr/>
        </p:nvPicPr>
        <p:blipFill>
          <a:blip r:embed="rId2" cstate="print"/>
          <a:srcRect l="15828" t="19235" r="17986" b="49765"/>
          <a:stretch>
            <a:fillRect/>
          </a:stretch>
        </p:blipFill>
        <p:spPr bwMode="auto">
          <a:xfrm>
            <a:off x="2484438" y="0"/>
            <a:ext cx="6659562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~max0008"/>
          <p:cNvPicPr>
            <a:picLocks noChangeAspect="1" noChangeArrowheads="1"/>
          </p:cNvPicPr>
          <p:nvPr/>
        </p:nvPicPr>
        <p:blipFill>
          <a:blip r:embed="rId2" cstate="print"/>
          <a:srcRect l="15828" t="50235" r="17986" b="28123"/>
          <a:stretch>
            <a:fillRect/>
          </a:stretch>
        </p:blipFill>
        <p:spPr bwMode="auto">
          <a:xfrm>
            <a:off x="2484438" y="4038600"/>
            <a:ext cx="6659562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g6.14.tif"/>
          <p:cNvPicPr>
            <a:picLocks noChangeAspect="1"/>
          </p:cNvPicPr>
          <p:nvPr/>
        </p:nvPicPr>
        <p:blipFill>
          <a:blip r:embed="rId2" cstate="print"/>
          <a:srcRect r="6859"/>
          <a:stretch>
            <a:fillRect/>
          </a:stretch>
        </p:blipFill>
        <p:spPr>
          <a:xfrm>
            <a:off x="257004" y="0"/>
            <a:ext cx="827739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95400" y="0"/>
            <a:ext cx="67518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Garamond" pitchFamily="18" charset="0"/>
              </a:rPr>
              <a:t>6.14</a:t>
            </a:r>
            <a:endParaRPr lang="en-US" sz="2400" b="1" i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15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12740" y="0"/>
            <a:ext cx="491852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67000" y="0"/>
            <a:ext cx="471604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i="1" dirty="0" smtClean="0">
                <a:latin typeface="Garamond" pitchFamily="18" charset="0"/>
              </a:rPr>
              <a:t>6.15</a:t>
            </a:r>
            <a:endParaRPr lang="en-US" sz="1400" b="1" i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ig6.16.tif"/>
          <p:cNvPicPr>
            <a:picLocks noChangeAspect="1"/>
          </p:cNvPicPr>
          <p:nvPr/>
        </p:nvPicPr>
        <p:blipFill>
          <a:blip r:embed="rId2" cstate="print"/>
          <a:srcRect r="2500" b="3505"/>
          <a:stretch>
            <a:fillRect/>
          </a:stretch>
        </p:blipFill>
        <p:spPr>
          <a:xfrm>
            <a:off x="0" y="1519203"/>
            <a:ext cx="8915400" cy="419579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90600" y="1447800"/>
            <a:ext cx="67518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Garamond" pitchFamily="18" charset="0"/>
              </a:rPr>
              <a:t>6.16</a:t>
            </a:r>
            <a:endParaRPr lang="en-US" sz="2400" b="1" i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17.tif"/>
          <p:cNvPicPr>
            <a:picLocks noChangeAspect="1"/>
          </p:cNvPicPr>
          <p:nvPr/>
        </p:nvPicPr>
        <p:blipFill>
          <a:blip r:embed="rId2" cstate="print"/>
          <a:srcRect b="96666"/>
          <a:stretch>
            <a:fillRect/>
          </a:stretch>
        </p:blipFill>
        <p:spPr>
          <a:xfrm>
            <a:off x="1066800" y="3276600"/>
            <a:ext cx="7394512" cy="304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28800" y="3200400"/>
            <a:ext cx="675185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Garamond" pitchFamily="18" charset="0"/>
              </a:rPr>
              <a:t>6.17</a:t>
            </a:r>
            <a:endParaRPr lang="en-US" sz="2400" b="1" i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1.tif"/>
          <p:cNvPicPr>
            <a:picLocks noChangeAspect="1"/>
          </p:cNvPicPr>
          <p:nvPr/>
        </p:nvPicPr>
        <p:blipFill>
          <a:blip r:embed="rId2" cstate="print"/>
          <a:srcRect b="3333"/>
          <a:stretch>
            <a:fillRect/>
          </a:stretch>
        </p:blipFill>
        <p:spPr>
          <a:xfrm>
            <a:off x="537883" y="0"/>
            <a:ext cx="8068234" cy="662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2800" smtClean="0"/>
              <a:t>Steps 1</a:t>
            </a:r>
          </a:p>
        </p:txBody>
      </p:sp>
      <p:pic>
        <p:nvPicPr>
          <p:cNvPr id="3075" name="Picture 3" descr="~max0005"/>
          <p:cNvPicPr>
            <a:picLocks noChangeAspect="1" noChangeArrowheads="1"/>
          </p:cNvPicPr>
          <p:nvPr/>
        </p:nvPicPr>
        <p:blipFill>
          <a:blip r:embed="rId2" cstate="print"/>
          <a:srcRect l="14389" t="13333" r="6474" b="66380"/>
          <a:stretch>
            <a:fillRect/>
          </a:stretch>
        </p:blipFill>
        <p:spPr bwMode="auto">
          <a:xfrm>
            <a:off x="0" y="914400"/>
            <a:ext cx="9144000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2800" smtClean="0"/>
              <a:t>Step 2</a:t>
            </a:r>
          </a:p>
        </p:txBody>
      </p:sp>
      <p:pic>
        <p:nvPicPr>
          <p:cNvPr id="4099" name="Picture 3" descr="~max0005"/>
          <p:cNvPicPr>
            <a:picLocks noChangeAspect="1" noChangeArrowheads="1"/>
          </p:cNvPicPr>
          <p:nvPr/>
        </p:nvPicPr>
        <p:blipFill>
          <a:blip r:embed="rId2" cstate="print"/>
          <a:srcRect l="14389" t="13333" r="6474" b="46666"/>
          <a:stretch>
            <a:fillRect/>
          </a:stretch>
        </p:blipFill>
        <p:spPr bwMode="auto">
          <a:xfrm>
            <a:off x="0" y="914400"/>
            <a:ext cx="9144000" cy="598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2800" smtClean="0"/>
              <a:t>Step 3</a:t>
            </a:r>
          </a:p>
        </p:txBody>
      </p:sp>
      <p:pic>
        <p:nvPicPr>
          <p:cNvPr id="5123" name="Picture 5" descr="~max0005"/>
          <p:cNvPicPr>
            <a:picLocks noChangeAspect="1" noChangeArrowheads="1"/>
          </p:cNvPicPr>
          <p:nvPr/>
        </p:nvPicPr>
        <p:blipFill>
          <a:blip r:embed="rId2" cstate="print"/>
          <a:srcRect l="15828" t="54445" r="5035" b="26370"/>
          <a:stretch>
            <a:fillRect/>
          </a:stretch>
        </p:blipFill>
        <p:spPr bwMode="auto">
          <a:xfrm>
            <a:off x="0" y="3987800"/>
            <a:ext cx="9144000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3" descr="~max0005"/>
          <p:cNvPicPr>
            <a:picLocks noChangeAspect="1" noChangeArrowheads="1"/>
          </p:cNvPicPr>
          <p:nvPr/>
        </p:nvPicPr>
        <p:blipFill>
          <a:blip r:embed="rId2" cstate="print"/>
          <a:srcRect l="14389" t="33646" r="6474" b="46666"/>
          <a:stretch>
            <a:fillRect/>
          </a:stretch>
        </p:blipFill>
        <p:spPr bwMode="auto">
          <a:xfrm>
            <a:off x="0" y="1066800"/>
            <a:ext cx="9144000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sz="2800" smtClean="0"/>
              <a:t>Step 4</a:t>
            </a:r>
          </a:p>
        </p:txBody>
      </p:sp>
      <p:pic>
        <p:nvPicPr>
          <p:cNvPr id="6147" name="Picture 5" descr="~max0005"/>
          <p:cNvPicPr>
            <a:picLocks noChangeAspect="1" noChangeArrowheads="1"/>
          </p:cNvPicPr>
          <p:nvPr/>
        </p:nvPicPr>
        <p:blipFill>
          <a:blip r:embed="rId2" cstate="print"/>
          <a:srcRect l="15828" t="54445" r="5035" b="6667"/>
          <a:stretch>
            <a:fillRect/>
          </a:stretch>
        </p:blipFill>
        <p:spPr bwMode="auto">
          <a:xfrm>
            <a:off x="0" y="1017588"/>
            <a:ext cx="9144000" cy="581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1371600" cy="762000"/>
          </a:xfrm>
        </p:spPr>
        <p:txBody>
          <a:bodyPr/>
          <a:lstStyle/>
          <a:p>
            <a:pPr eaLnBrk="1" hangingPunct="1"/>
            <a:r>
              <a:rPr lang="en-US" sz="2000" smtClean="0"/>
              <a:t>Summary</a:t>
            </a:r>
          </a:p>
        </p:txBody>
      </p:sp>
      <p:pic>
        <p:nvPicPr>
          <p:cNvPr id="7171" name="Picture 5" descr="~max0005"/>
          <p:cNvPicPr>
            <a:picLocks noChangeAspect="1" noChangeArrowheads="1"/>
          </p:cNvPicPr>
          <p:nvPr/>
        </p:nvPicPr>
        <p:blipFill>
          <a:blip r:embed="rId2" cstate="print"/>
          <a:srcRect l="14029" t="13333" r="5396" b="5556"/>
          <a:stretch>
            <a:fillRect/>
          </a:stretch>
        </p:blipFill>
        <p:spPr bwMode="auto">
          <a:xfrm>
            <a:off x="2895600" y="0"/>
            <a:ext cx="5262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3200400" y="5257800"/>
            <a:ext cx="914400" cy="1371600"/>
          </a:xfrm>
          <a:prstGeom prst="rect">
            <a:avLst/>
          </a:prstGeom>
          <a:solidFill>
            <a:srgbClr val="7030A0">
              <a:alpha val="3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5181600" y="5562600"/>
            <a:ext cx="1066800" cy="1066800"/>
          </a:xfrm>
          <a:prstGeom prst="rect">
            <a:avLst/>
          </a:prstGeom>
          <a:solidFill>
            <a:srgbClr val="7030A0">
              <a:alpha val="3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6172200" y="5562600"/>
            <a:ext cx="990600" cy="381000"/>
          </a:xfrm>
          <a:prstGeom prst="rect">
            <a:avLst/>
          </a:prstGeom>
          <a:solidFill>
            <a:srgbClr val="7030A0">
              <a:alpha val="3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6172200" y="6248400"/>
            <a:ext cx="990600" cy="381000"/>
          </a:xfrm>
          <a:prstGeom prst="rect">
            <a:avLst/>
          </a:prstGeom>
          <a:solidFill>
            <a:srgbClr val="7030A0">
              <a:alpha val="3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nimBg="1"/>
      <p:bldP spid="5127" grpId="0" animBg="1"/>
      <p:bldP spid="5128" grpId="0" animBg="1"/>
      <p:bldP spid="51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g6.18.tif"/>
          <p:cNvPicPr>
            <a:picLocks noChangeAspect="1"/>
          </p:cNvPicPr>
          <p:nvPr/>
        </p:nvPicPr>
        <p:blipFill>
          <a:blip r:embed="rId2" cstate="print"/>
          <a:srcRect r="1569"/>
          <a:stretch>
            <a:fillRect/>
          </a:stretch>
        </p:blipFill>
        <p:spPr>
          <a:xfrm>
            <a:off x="655320" y="0"/>
            <a:ext cx="765048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71600" y="0"/>
            <a:ext cx="55335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i="1" dirty="0" smtClean="0">
                <a:latin typeface="Garamond" pitchFamily="18" charset="0"/>
              </a:rPr>
              <a:t>6.18</a:t>
            </a:r>
            <a:endParaRPr lang="en-US" b="1" i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19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061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66800" y="0"/>
            <a:ext cx="756938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latin typeface="Garamond" pitchFamily="18" charset="0"/>
              </a:rPr>
              <a:t>6.19</a:t>
            </a:r>
            <a:endParaRPr lang="en-US" sz="2800" b="1" i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b6.3.tif"/>
          <p:cNvPicPr>
            <a:picLocks noChangeAspect="1"/>
          </p:cNvPicPr>
          <p:nvPr/>
        </p:nvPicPr>
        <p:blipFill>
          <a:blip r:embed="rId2" cstate="print"/>
          <a:srcRect r="2500"/>
          <a:stretch>
            <a:fillRect/>
          </a:stretch>
        </p:blipFill>
        <p:spPr>
          <a:xfrm>
            <a:off x="0" y="1635445"/>
            <a:ext cx="8915400" cy="343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b6.4.tif"/>
          <p:cNvPicPr>
            <a:picLocks noChangeAspect="1"/>
          </p:cNvPicPr>
          <p:nvPr/>
        </p:nvPicPr>
        <p:blipFill>
          <a:blip r:embed="rId2" cstate="print"/>
          <a:srcRect r="2500"/>
          <a:stretch>
            <a:fillRect/>
          </a:stretch>
        </p:blipFill>
        <p:spPr>
          <a:xfrm>
            <a:off x="0" y="761999"/>
            <a:ext cx="8915400" cy="571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20.tif"/>
          <p:cNvPicPr>
            <a:picLocks noChangeAspect="1"/>
          </p:cNvPicPr>
          <p:nvPr/>
        </p:nvPicPr>
        <p:blipFill>
          <a:blip r:embed="rId2" cstate="print"/>
          <a:srcRect r="3581"/>
          <a:stretch>
            <a:fillRect/>
          </a:stretch>
        </p:blipFill>
        <p:spPr>
          <a:xfrm>
            <a:off x="838200" y="0"/>
            <a:ext cx="71628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2.tif"/>
          <p:cNvPicPr>
            <a:picLocks noChangeAspect="1"/>
          </p:cNvPicPr>
          <p:nvPr/>
        </p:nvPicPr>
        <p:blipFill>
          <a:blip r:embed="rId2" cstate="print"/>
          <a:srcRect r="3333" b="2222"/>
          <a:stretch>
            <a:fillRect/>
          </a:stretch>
        </p:blipFill>
        <p:spPr>
          <a:xfrm>
            <a:off x="0" y="0"/>
            <a:ext cx="8839200" cy="670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b6.5(needCorrection).tif"/>
          <p:cNvPicPr>
            <a:picLocks noChangeAspect="1"/>
          </p:cNvPicPr>
          <p:nvPr/>
        </p:nvPicPr>
        <p:blipFill>
          <a:blip r:embed="rId2" cstate="print"/>
          <a:srcRect r="2239"/>
          <a:stretch>
            <a:fillRect/>
          </a:stretch>
        </p:blipFill>
        <p:spPr>
          <a:xfrm>
            <a:off x="0" y="1295400"/>
            <a:ext cx="8763000" cy="4038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4000" y="1371600"/>
            <a:ext cx="583377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cap="small" dirty="0">
                <a:latin typeface="Garamond" pitchFamily="18" charset="0"/>
              </a:rPr>
              <a:t>Multilevel classification of </a:t>
            </a:r>
            <a:r>
              <a:rPr lang="en-US" sz="2400" b="1" cap="small" dirty="0" smtClean="0">
                <a:latin typeface="Garamond" pitchFamily="18" charset="0"/>
              </a:rPr>
              <a:t>images    </a:t>
            </a:r>
            <a:endParaRPr lang="en-US" sz="2400" b="1" cap="small" dirty="0">
              <a:latin typeface="Garamond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029200"/>
            <a:ext cx="579049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SOURCE: Anderson et al. (1976). Reprinted with permission.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21.tif"/>
          <p:cNvPicPr>
            <a:picLocks noChangeAspect="1"/>
          </p:cNvPicPr>
          <p:nvPr/>
        </p:nvPicPr>
        <p:blipFill>
          <a:blip r:embed="rId2" cstate="print"/>
          <a:srcRect r="1663"/>
          <a:stretch>
            <a:fillRect/>
          </a:stretch>
        </p:blipFill>
        <p:spPr>
          <a:xfrm>
            <a:off x="-18818" y="380999"/>
            <a:ext cx="9010418" cy="59314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381000"/>
            <a:ext cx="593432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latin typeface="Garamond" pitchFamily="18" charset="0"/>
              </a:rPr>
              <a:t>6.21</a:t>
            </a:r>
            <a:endParaRPr lang="en-US" sz="2000" b="1" i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g6.22.tif"/>
          <p:cNvPicPr>
            <a:picLocks noChangeAspect="1"/>
          </p:cNvPicPr>
          <p:nvPr/>
        </p:nvPicPr>
        <p:blipFill>
          <a:blip r:embed="rId2" cstate="print"/>
          <a:srcRect r="1773"/>
          <a:stretch>
            <a:fillRect/>
          </a:stretch>
        </p:blipFill>
        <p:spPr>
          <a:xfrm>
            <a:off x="1" y="1338397"/>
            <a:ext cx="8915399" cy="44528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1447800"/>
            <a:ext cx="612668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latin typeface="Garamond" pitchFamily="18" charset="0"/>
              </a:rPr>
              <a:t>6.22</a:t>
            </a:r>
            <a:endParaRPr lang="en-US" sz="2000" b="1" i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lassifierPDF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414338"/>
            <a:ext cx="5638800" cy="644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5181600" y="1143000"/>
            <a:ext cx="3352800" cy="685800"/>
          </a:xfrm>
        </p:spPr>
        <p:txBody>
          <a:bodyPr>
            <a:noAutofit/>
          </a:bodyPr>
          <a:lstStyle/>
          <a:p>
            <a:pPr algn="l" eaLnBrk="1" hangingPunct="1"/>
            <a:r>
              <a:rPr lang="en-US" sz="1600" b="1" dirty="0" smtClean="0">
                <a:solidFill>
                  <a:srgbClr val="CC3300"/>
                </a:solidFill>
              </a:rPr>
              <a:t>Figure 6.23  </a:t>
            </a:r>
            <a:br>
              <a:rPr lang="en-US" sz="1600" b="1" dirty="0" smtClean="0">
                <a:solidFill>
                  <a:srgbClr val="CC3300"/>
                </a:solidFill>
              </a:rPr>
            </a:br>
            <a:r>
              <a:rPr lang="en-US" sz="1600" b="1" dirty="0" smtClean="0">
                <a:solidFill>
                  <a:srgbClr val="CC3300"/>
                </a:solidFill>
              </a:rPr>
              <a:t>PDF in Bayesian classifier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CC3300"/>
                </a:solidFill>
              </a:rPr>
              <a:t>Figure 6.24  Contextual vs. non-contextual image classification</a:t>
            </a:r>
          </a:p>
        </p:txBody>
      </p:sp>
      <p:pic>
        <p:nvPicPr>
          <p:cNvPr id="10243" name="Picture 3" descr="~max0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4000" cy="463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355725" y="1179513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(a)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4479925" y="1255713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(b)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7070725" y="1179513"/>
            <a:ext cx="450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(c)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25.tif"/>
          <p:cNvPicPr>
            <a:picLocks noChangeAspect="1"/>
          </p:cNvPicPr>
          <p:nvPr/>
        </p:nvPicPr>
        <p:blipFill>
          <a:blip r:embed="rId2" cstate="print"/>
          <a:srcRect r="1668"/>
          <a:stretch>
            <a:fillRect/>
          </a:stretch>
        </p:blipFill>
        <p:spPr>
          <a:xfrm>
            <a:off x="5576" y="1369088"/>
            <a:ext cx="8986024" cy="41173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66800" y="1295400"/>
            <a:ext cx="69762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Garamond" pitchFamily="18" charset="0"/>
              </a:rPr>
              <a:t>6.25</a:t>
            </a:r>
            <a:endParaRPr lang="en-US" sz="2400" b="1" i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z="2400" b="1" dirty="0" smtClean="0">
                <a:solidFill>
                  <a:srgbClr val="CC3300"/>
                </a:solidFill>
              </a:rPr>
              <a:t>Figure </a:t>
            </a:r>
            <a:r>
              <a:rPr lang="en-US" sz="2400" b="1" dirty="0" smtClean="0">
                <a:solidFill>
                  <a:srgbClr val="CC3300"/>
                </a:solidFill>
              </a:rPr>
              <a:t>6.26(a)   </a:t>
            </a:r>
            <a:r>
              <a:rPr lang="en-US" sz="2400" b="1" dirty="0" err="1" smtClean="0">
                <a:solidFill>
                  <a:srgbClr val="CC3300"/>
                </a:solidFill>
              </a:rPr>
              <a:t>Multicriteria</a:t>
            </a:r>
            <a:r>
              <a:rPr lang="en-US" sz="2400" b="1" dirty="0" smtClean="0">
                <a:solidFill>
                  <a:srgbClr val="CC3300"/>
                </a:solidFill>
              </a:rPr>
              <a:t>-optimization model formulation</a:t>
            </a:r>
            <a:endParaRPr lang="en-US" sz="2400" dirty="0" smtClean="0"/>
          </a:p>
        </p:txBody>
      </p:sp>
      <p:pic>
        <p:nvPicPr>
          <p:cNvPr id="4099" name="Picture 5" descr="~max0005"/>
          <p:cNvPicPr>
            <a:picLocks noChangeAspect="1" noChangeArrowheads="1"/>
          </p:cNvPicPr>
          <p:nvPr/>
        </p:nvPicPr>
        <p:blipFill>
          <a:blip r:embed="rId2" cstate="print"/>
          <a:srcRect l="18571" t="3009" r="31905" b="89113"/>
          <a:stretch>
            <a:fillRect/>
          </a:stretch>
        </p:blipFill>
        <p:spPr bwMode="auto">
          <a:xfrm>
            <a:off x="0" y="990600"/>
            <a:ext cx="9144000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 sz="2400" b="1" dirty="0" smtClean="0">
                <a:solidFill>
                  <a:srgbClr val="CC3300"/>
                </a:solidFill>
              </a:rPr>
              <a:t>Figure </a:t>
            </a:r>
            <a:r>
              <a:rPr lang="en-US" sz="2400" b="1" dirty="0" smtClean="0">
                <a:solidFill>
                  <a:srgbClr val="CC3300"/>
                </a:solidFill>
              </a:rPr>
              <a:t>6.26(b)   </a:t>
            </a:r>
            <a:r>
              <a:rPr lang="en-US" sz="2400" b="1" dirty="0" err="1" smtClean="0">
                <a:solidFill>
                  <a:srgbClr val="CC3300"/>
                </a:solidFill>
              </a:rPr>
              <a:t>Multicriteria</a:t>
            </a:r>
            <a:r>
              <a:rPr lang="en-US" sz="2400" b="1" dirty="0" smtClean="0">
                <a:solidFill>
                  <a:srgbClr val="CC3300"/>
                </a:solidFill>
              </a:rPr>
              <a:t>-optimization model formulation</a:t>
            </a:r>
            <a:endParaRPr lang="en-US" sz="2400" dirty="0" smtClean="0"/>
          </a:p>
        </p:txBody>
      </p:sp>
      <p:pic>
        <p:nvPicPr>
          <p:cNvPr id="5123" name="Picture 5" descr="~max0005"/>
          <p:cNvPicPr>
            <a:picLocks noChangeAspect="1" noChangeArrowheads="1"/>
          </p:cNvPicPr>
          <p:nvPr/>
        </p:nvPicPr>
        <p:blipFill>
          <a:blip r:embed="rId2" cstate="print"/>
          <a:srcRect l="18571" t="3009" r="31905" b="83656"/>
          <a:stretch>
            <a:fillRect/>
          </a:stretch>
        </p:blipFill>
        <p:spPr bwMode="auto">
          <a:xfrm>
            <a:off x="0" y="990600"/>
            <a:ext cx="9144000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b="1" dirty="0" smtClean="0">
                <a:solidFill>
                  <a:srgbClr val="CC3300"/>
                </a:solidFill>
              </a:rPr>
              <a:t>Figure </a:t>
            </a:r>
            <a:r>
              <a:rPr lang="en-US" sz="2400" b="1" dirty="0" smtClean="0">
                <a:solidFill>
                  <a:srgbClr val="CC3300"/>
                </a:solidFill>
              </a:rPr>
              <a:t>6.26(c)   </a:t>
            </a:r>
            <a:r>
              <a:rPr lang="en-US" sz="2400" b="1" dirty="0" err="1" smtClean="0">
                <a:solidFill>
                  <a:srgbClr val="CC3300"/>
                </a:solidFill>
              </a:rPr>
              <a:t>Multicriteria</a:t>
            </a:r>
            <a:r>
              <a:rPr lang="en-US" sz="2400" b="1" dirty="0" smtClean="0">
                <a:solidFill>
                  <a:srgbClr val="CC3300"/>
                </a:solidFill>
              </a:rPr>
              <a:t>-optimization model formulation</a:t>
            </a:r>
          </a:p>
        </p:txBody>
      </p:sp>
      <p:pic>
        <p:nvPicPr>
          <p:cNvPr id="14339" name="Picture 3" descr="~max0005"/>
          <p:cNvPicPr>
            <a:picLocks noChangeAspect="1" noChangeArrowheads="1"/>
          </p:cNvPicPr>
          <p:nvPr/>
        </p:nvPicPr>
        <p:blipFill>
          <a:blip r:embed="rId2" cstate="print"/>
          <a:srcRect l="18571" t="3009" r="31905" b="89024"/>
          <a:stretch>
            <a:fillRect/>
          </a:stretch>
        </p:blipFill>
        <p:spPr bwMode="auto">
          <a:xfrm>
            <a:off x="0" y="990600"/>
            <a:ext cx="9144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~max0005"/>
          <p:cNvPicPr>
            <a:picLocks noChangeAspect="1" noChangeArrowheads="1"/>
          </p:cNvPicPr>
          <p:nvPr/>
        </p:nvPicPr>
        <p:blipFill>
          <a:blip r:embed="rId2" cstate="print"/>
          <a:srcRect l="18571" t="10339" r="31905" b="83925"/>
          <a:stretch>
            <a:fillRect/>
          </a:stretch>
        </p:blipFill>
        <p:spPr bwMode="auto">
          <a:xfrm>
            <a:off x="0" y="27432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~max0005"/>
          <p:cNvPicPr>
            <a:picLocks noChangeAspect="1" noChangeArrowheads="1"/>
          </p:cNvPicPr>
          <p:nvPr/>
        </p:nvPicPr>
        <p:blipFill>
          <a:blip r:embed="rId2" cstate="print"/>
          <a:srcRect l="18571" t="16075" r="31905" b="74445"/>
          <a:stretch>
            <a:fillRect/>
          </a:stretch>
        </p:blipFill>
        <p:spPr bwMode="auto">
          <a:xfrm>
            <a:off x="0" y="4114800"/>
            <a:ext cx="914400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sz="2400" b="1" dirty="0" smtClean="0">
                <a:solidFill>
                  <a:srgbClr val="CC3300"/>
                </a:solidFill>
              </a:rPr>
              <a:t>Figure </a:t>
            </a:r>
            <a:r>
              <a:rPr lang="en-US" sz="2400" b="1" dirty="0" smtClean="0">
                <a:solidFill>
                  <a:srgbClr val="CC3300"/>
                </a:solidFill>
              </a:rPr>
              <a:t>6.26(d)   </a:t>
            </a:r>
            <a:r>
              <a:rPr lang="en-US" sz="2400" b="1" dirty="0" err="1" smtClean="0">
                <a:solidFill>
                  <a:srgbClr val="CC3300"/>
                </a:solidFill>
              </a:rPr>
              <a:t>Multicriteria</a:t>
            </a:r>
            <a:r>
              <a:rPr lang="en-US" sz="2400" b="1" dirty="0" smtClean="0">
                <a:solidFill>
                  <a:srgbClr val="CC3300"/>
                </a:solidFill>
              </a:rPr>
              <a:t>-optimization model formulation</a:t>
            </a:r>
            <a:endParaRPr lang="en-US" sz="2400" dirty="0" smtClean="0"/>
          </a:p>
        </p:txBody>
      </p:sp>
      <p:pic>
        <p:nvPicPr>
          <p:cNvPr id="7171" name="Picture 5" descr="~max0005"/>
          <p:cNvPicPr>
            <a:picLocks noChangeAspect="1" noChangeArrowheads="1"/>
          </p:cNvPicPr>
          <p:nvPr/>
        </p:nvPicPr>
        <p:blipFill>
          <a:blip r:embed="rId2" cstate="print"/>
          <a:srcRect l="18269" t="77719" r="30769" b="642"/>
          <a:stretch>
            <a:fillRect/>
          </a:stretch>
        </p:blipFill>
        <p:spPr bwMode="auto">
          <a:xfrm>
            <a:off x="0" y="1219200"/>
            <a:ext cx="9144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3.tif"/>
          <p:cNvPicPr>
            <a:picLocks noChangeAspect="1"/>
          </p:cNvPicPr>
          <p:nvPr/>
        </p:nvPicPr>
        <p:blipFill>
          <a:blip r:embed="rId3" cstate="print"/>
          <a:srcRect r="2204" b="3333"/>
          <a:stretch>
            <a:fillRect/>
          </a:stretch>
        </p:blipFill>
        <p:spPr>
          <a:xfrm>
            <a:off x="457200" y="0"/>
            <a:ext cx="7924800" cy="662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Figure 6.27  Multiple </a:t>
            </a:r>
            <a:r>
              <a:rPr lang="en-US" sz="2400" dirty="0" err="1" smtClean="0"/>
              <a:t>subregion</a:t>
            </a:r>
            <a:r>
              <a:rPr lang="en-US" sz="2400" dirty="0" smtClean="0"/>
              <a:t> </a:t>
            </a:r>
            <a:r>
              <a:rPr lang="en-US" sz="2400" dirty="0" err="1" smtClean="0"/>
              <a:t>noninferior</a:t>
            </a:r>
            <a:r>
              <a:rPr lang="en-US" sz="2400" dirty="0" smtClean="0"/>
              <a:t> solutions</a:t>
            </a:r>
          </a:p>
        </p:txBody>
      </p:sp>
      <p:pic>
        <p:nvPicPr>
          <p:cNvPr id="3075" name="Picture 3" descr="~max0005"/>
          <p:cNvPicPr>
            <a:picLocks noChangeAspect="1" noChangeArrowheads="1"/>
          </p:cNvPicPr>
          <p:nvPr/>
        </p:nvPicPr>
        <p:blipFill>
          <a:blip r:embed="rId2" cstate="print"/>
          <a:srcRect l="22617" t="10948" r="5035" b="83656"/>
          <a:stretch>
            <a:fillRect/>
          </a:stretch>
        </p:blipFill>
        <p:spPr bwMode="auto">
          <a:xfrm>
            <a:off x="0" y="1981200"/>
            <a:ext cx="9144000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~max0005"/>
          <p:cNvPicPr>
            <a:picLocks noChangeAspect="1" noChangeArrowheads="1"/>
          </p:cNvPicPr>
          <p:nvPr/>
        </p:nvPicPr>
        <p:blipFill>
          <a:blip r:embed="rId2" cstate="print"/>
          <a:srcRect l="21799" t="68661" r="5035" b="28189"/>
          <a:stretch>
            <a:fillRect/>
          </a:stretch>
        </p:blipFill>
        <p:spPr bwMode="auto">
          <a:xfrm>
            <a:off x="0" y="4038600"/>
            <a:ext cx="914400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581400" y="4267200"/>
            <a:ext cx="55626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sz="2400" dirty="0" smtClean="0"/>
              <a:t>Figure 6.27A  Multiple </a:t>
            </a:r>
            <a:r>
              <a:rPr lang="en-US" sz="2400" dirty="0" err="1" smtClean="0"/>
              <a:t>subregion</a:t>
            </a:r>
            <a:r>
              <a:rPr lang="en-US" sz="2400" dirty="0" smtClean="0"/>
              <a:t> </a:t>
            </a:r>
            <a:r>
              <a:rPr lang="en-US" sz="2400" dirty="0" err="1" smtClean="0"/>
              <a:t>noninferior</a:t>
            </a:r>
            <a:r>
              <a:rPr lang="en-US" sz="2400" dirty="0" smtClean="0"/>
              <a:t> solutions</a:t>
            </a:r>
          </a:p>
        </p:txBody>
      </p:sp>
      <p:pic>
        <p:nvPicPr>
          <p:cNvPr id="4099" name="Picture 3" descr="~max0005"/>
          <p:cNvPicPr>
            <a:picLocks noChangeAspect="1" noChangeArrowheads="1"/>
          </p:cNvPicPr>
          <p:nvPr/>
        </p:nvPicPr>
        <p:blipFill>
          <a:blip r:embed="rId2" cstate="print"/>
          <a:srcRect l="22617" t="10948" r="5035" b="78807"/>
          <a:stretch>
            <a:fillRect/>
          </a:stretch>
        </p:blipFill>
        <p:spPr bwMode="auto">
          <a:xfrm>
            <a:off x="0" y="1981200"/>
            <a:ext cx="9144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~max0005"/>
          <p:cNvPicPr>
            <a:picLocks noChangeAspect="1" noChangeArrowheads="1"/>
          </p:cNvPicPr>
          <p:nvPr/>
        </p:nvPicPr>
        <p:blipFill>
          <a:blip r:embed="rId2" cstate="print"/>
          <a:srcRect l="21799" t="68661" r="5035" b="27054"/>
          <a:stretch>
            <a:fillRect/>
          </a:stretch>
        </p:blipFill>
        <p:spPr bwMode="auto">
          <a:xfrm>
            <a:off x="0" y="4038600"/>
            <a:ext cx="91440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/>
          <a:lstStyle/>
          <a:p>
            <a:pPr eaLnBrk="1" hangingPunct="1"/>
            <a:r>
              <a:rPr lang="en-US" sz="2800" dirty="0" smtClean="0"/>
              <a:t>Figure 6.28  Multiple </a:t>
            </a:r>
            <a:r>
              <a:rPr lang="en-US" sz="2800" dirty="0" err="1" smtClean="0"/>
              <a:t>subregion</a:t>
            </a:r>
            <a:r>
              <a:rPr lang="en-US" sz="2800" dirty="0" smtClean="0"/>
              <a:t> allocation results</a:t>
            </a:r>
          </a:p>
        </p:txBody>
      </p:sp>
      <p:pic>
        <p:nvPicPr>
          <p:cNvPr id="5123" name="Picture 6" descr="~max0008"/>
          <p:cNvPicPr>
            <a:picLocks noChangeAspect="1" noChangeArrowheads="1"/>
          </p:cNvPicPr>
          <p:nvPr/>
        </p:nvPicPr>
        <p:blipFill>
          <a:blip r:embed="rId2" cstate="print"/>
          <a:srcRect l="20996" t="11111" r="62636" b="55557"/>
          <a:stretch>
            <a:fillRect/>
          </a:stretch>
        </p:blipFill>
        <p:spPr bwMode="auto">
          <a:xfrm>
            <a:off x="1528763" y="990600"/>
            <a:ext cx="2225675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7" descr="~max0008"/>
          <p:cNvPicPr>
            <a:picLocks noChangeAspect="1" noChangeArrowheads="1"/>
          </p:cNvPicPr>
          <p:nvPr/>
        </p:nvPicPr>
        <p:blipFill>
          <a:blip r:embed="rId2" cstate="print"/>
          <a:srcRect l="20996" t="45168" r="62636" b="33820"/>
          <a:stretch>
            <a:fillRect/>
          </a:stretch>
        </p:blipFill>
        <p:spPr bwMode="auto">
          <a:xfrm>
            <a:off x="5737225" y="1981200"/>
            <a:ext cx="22447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29.tif"/>
          <p:cNvPicPr>
            <a:picLocks noChangeAspect="1"/>
          </p:cNvPicPr>
          <p:nvPr/>
        </p:nvPicPr>
        <p:blipFill>
          <a:blip r:embed="rId2" cstate="print"/>
          <a:srcRect r="2500"/>
          <a:stretch>
            <a:fillRect/>
          </a:stretch>
        </p:blipFill>
        <p:spPr>
          <a:xfrm>
            <a:off x="0" y="654894"/>
            <a:ext cx="8915400" cy="54900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0600" y="762000"/>
            <a:ext cx="697627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Garamond" pitchFamily="18" charset="0"/>
              </a:rPr>
              <a:t>6.29</a:t>
            </a:r>
            <a:endParaRPr lang="en-US" sz="2400" b="1" i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30.tif"/>
          <p:cNvPicPr>
            <a:picLocks noChangeAspect="1"/>
          </p:cNvPicPr>
          <p:nvPr/>
        </p:nvPicPr>
        <p:blipFill>
          <a:blip r:embed="rId2" cstate="print"/>
          <a:srcRect r="2500"/>
          <a:stretch>
            <a:fillRect/>
          </a:stretch>
        </p:blipFill>
        <p:spPr>
          <a:xfrm>
            <a:off x="0" y="776429"/>
            <a:ext cx="8915400" cy="54241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71600" y="838200"/>
            <a:ext cx="954107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latin typeface="Garamond" pitchFamily="18" charset="0"/>
              </a:rPr>
              <a:t>6.30</a:t>
            </a:r>
            <a:endParaRPr lang="en-US" sz="3600" b="1" i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Figure 6.31  A split </a:t>
            </a:r>
            <a:r>
              <a:rPr lang="en-US" sz="3600" dirty="0" err="1" smtClean="0"/>
              <a:t>subregion</a:t>
            </a:r>
            <a:r>
              <a:rPr lang="en-US" sz="3600" dirty="0" smtClean="0"/>
              <a:t> at the border</a:t>
            </a:r>
          </a:p>
        </p:txBody>
      </p:sp>
      <p:pic>
        <p:nvPicPr>
          <p:cNvPr id="8195" name="Picture 5" descr="~max0005"/>
          <p:cNvPicPr>
            <a:picLocks noChangeAspect="1" noChangeArrowheads="1"/>
          </p:cNvPicPr>
          <p:nvPr/>
        </p:nvPicPr>
        <p:blipFill>
          <a:blip r:embed="rId2" cstate="print"/>
          <a:srcRect l="36526" t="17355" r="27040" b="54099"/>
          <a:stretch>
            <a:fillRect/>
          </a:stretch>
        </p:blipFill>
        <p:spPr bwMode="auto">
          <a:xfrm rot="-131096">
            <a:off x="2058988" y="1374775"/>
            <a:ext cx="5256212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g6.32-1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7882" y="0"/>
            <a:ext cx="806823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47800" y="5943600"/>
            <a:ext cx="7296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(2005)</a:t>
            </a:r>
            <a:endParaRPr lang="en-US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295400" y="0"/>
            <a:ext cx="697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latin typeface="Garamond" pitchFamily="18" charset="0"/>
              </a:rPr>
              <a:t>6.32</a:t>
            </a:r>
            <a:endParaRPr lang="en-US" sz="2400" b="1" i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CC3300"/>
                </a:solidFill>
              </a:rPr>
              <a:t>Figure 6.33  SPOT sub-image gray values</a:t>
            </a:r>
          </a:p>
        </p:txBody>
      </p:sp>
      <p:pic>
        <p:nvPicPr>
          <p:cNvPr id="12291" name="Picture 4" descr="SpotSubImage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9191625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b6.6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82146"/>
            <a:ext cx="9144000" cy="5490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487363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CC3300"/>
                </a:solidFill>
              </a:rPr>
              <a:t>Figure 6.34  Runs for area </a:t>
            </a:r>
            <a:r>
              <a:rPr lang="en-US" sz="2400" dirty="0" smtClean="0">
                <a:solidFill>
                  <a:srgbClr val="CC3300"/>
                </a:solidFill>
                <a:cs typeface="Times New Roman" pitchFamily="18" charset="0"/>
              </a:rPr>
              <a:t>≥ 24 &amp; border length ≤ 64</a:t>
            </a:r>
          </a:p>
        </p:txBody>
      </p:sp>
      <p:pic>
        <p:nvPicPr>
          <p:cNvPr id="13315" name="Picture 5" descr="~max0005"/>
          <p:cNvPicPr>
            <a:picLocks noChangeAspect="1" noChangeArrowheads="1"/>
          </p:cNvPicPr>
          <p:nvPr/>
        </p:nvPicPr>
        <p:blipFill>
          <a:blip r:embed="rId2" cstate="print"/>
          <a:srcRect l="40288" t="36667" r="5035" b="17778"/>
          <a:stretch>
            <a:fillRect/>
          </a:stretch>
        </p:blipFill>
        <p:spPr bwMode="auto">
          <a:xfrm>
            <a:off x="1498600" y="533400"/>
            <a:ext cx="5859463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4.tif"/>
          <p:cNvPicPr>
            <a:picLocks noChangeAspect="1"/>
          </p:cNvPicPr>
          <p:nvPr/>
        </p:nvPicPr>
        <p:blipFill>
          <a:blip r:embed="rId2" cstate="print"/>
          <a:srcRect r="2694"/>
          <a:stretch>
            <a:fillRect/>
          </a:stretch>
        </p:blipFill>
        <p:spPr>
          <a:xfrm>
            <a:off x="0" y="1752600"/>
            <a:ext cx="891540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ig6.35-1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58959"/>
            <a:ext cx="9144000" cy="57400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533400"/>
            <a:ext cx="612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latin typeface="Garamond" pitchFamily="18" charset="0"/>
              </a:rPr>
              <a:t>6.35</a:t>
            </a:r>
            <a:endParaRPr lang="en-US" sz="2000" b="1" i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5.tif"/>
          <p:cNvPicPr>
            <a:picLocks noChangeAspect="1"/>
          </p:cNvPicPr>
          <p:nvPr/>
        </p:nvPicPr>
        <p:blipFill>
          <a:blip r:embed="rId2" cstate="print"/>
          <a:srcRect r="3142"/>
          <a:stretch>
            <a:fillRect/>
          </a:stretch>
        </p:blipFill>
        <p:spPr>
          <a:xfrm>
            <a:off x="1726163" y="0"/>
            <a:ext cx="551283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b6.2.tif"/>
          <p:cNvPicPr>
            <a:picLocks noChangeAspect="1"/>
          </p:cNvPicPr>
          <p:nvPr/>
        </p:nvPicPr>
        <p:blipFill>
          <a:blip r:embed="rId2" cstate="print"/>
          <a:srcRect r="2160"/>
          <a:stretch>
            <a:fillRect/>
          </a:stretch>
        </p:blipFill>
        <p:spPr>
          <a:xfrm>
            <a:off x="838200" y="0"/>
            <a:ext cx="7239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g6.6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604234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g6.7.tif"/>
          <p:cNvPicPr>
            <a:picLocks noChangeAspect="1"/>
          </p:cNvPicPr>
          <p:nvPr/>
        </p:nvPicPr>
        <p:blipFill>
          <a:blip r:embed="rId2" cstate="print"/>
          <a:srcRect r="3647"/>
          <a:stretch>
            <a:fillRect/>
          </a:stretch>
        </p:blipFill>
        <p:spPr>
          <a:xfrm>
            <a:off x="0" y="1066801"/>
            <a:ext cx="8839200" cy="4709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</TotalTime>
  <Words>134</Words>
  <Application>Microsoft Office PowerPoint</Application>
  <PresentationFormat>On-screen Show (4:3)</PresentationFormat>
  <Paragraphs>39</Paragraphs>
  <Slides>50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Figure 6.14 Formation of  an IBIS database</vt:lpstr>
      <vt:lpstr>Slide 16</vt:lpstr>
      <vt:lpstr>Slide 17</vt:lpstr>
      <vt:lpstr>Slide 18</vt:lpstr>
      <vt:lpstr>Slide 19</vt:lpstr>
      <vt:lpstr>Steps 1</vt:lpstr>
      <vt:lpstr>Step 2</vt:lpstr>
      <vt:lpstr>Step 3</vt:lpstr>
      <vt:lpstr>Step 4</vt:lpstr>
      <vt:lpstr>Summary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Figure 6.23   PDF in Bayesian classifier</vt:lpstr>
      <vt:lpstr>Figure 6.24  Contextual vs. non-contextual image classification</vt:lpstr>
      <vt:lpstr>Slide 35</vt:lpstr>
      <vt:lpstr>Figure 6.26(a)   Multicriteria-optimization model formulation</vt:lpstr>
      <vt:lpstr>Figure 6.26(b)   Multicriteria-optimization model formulation</vt:lpstr>
      <vt:lpstr>Figure 6.26(c)   Multicriteria-optimization model formulation</vt:lpstr>
      <vt:lpstr>Figure 6.26(d)   Multicriteria-optimization model formulation</vt:lpstr>
      <vt:lpstr>Figure 6.27  Multiple subregion noninferior solutions</vt:lpstr>
      <vt:lpstr>Figure 6.27A  Multiple subregion noninferior solutions</vt:lpstr>
      <vt:lpstr>Figure 6.28  Multiple subregion allocation results</vt:lpstr>
      <vt:lpstr>Slide 43</vt:lpstr>
      <vt:lpstr>Slide 44</vt:lpstr>
      <vt:lpstr>Figure 6.31  A split subregion at the border</vt:lpstr>
      <vt:lpstr>Slide 46</vt:lpstr>
      <vt:lpstr>Figure 6.33  SPOT sub-image gray values</vt:lpstr>
      <vt:lpstr>Slide 48</vt:lpstr>
      <vt:lpstr>Figure 6.34  Runs for area ≥ 24 &amp; border length ≤ 64</vt:lpstr>
      <vt:lpstr>Slide 50</vt:lpstr>
    </vt:vector>
  </TitlesOfParts>
  <Company>Systems Engineering Dept of UALR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yxchan2</dc:creator>
  <cp:lastModifiedBy>yxchan2</cp:lastModifiedBy>
  <cp:revision>167</cp:revision>
  <dcterms:created xsi:type="dcterms:W3CDTF">2010-06-30T21:29:48Z</dcterms:created>
  <dcterms:modified xsi:type="dcterms:W3CDTF">2011-06-06T22:51:55Z</dcterms:modified>
</cp:coreProperties>
</file>