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1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D3D3D3"/>
    <a:srgbClr val="5F5F5F"/>
    <a:srgbClr val="4D4D4D"/>
    <a:srgbClr val="333333"/>
    <a:srgbClr val="292929"/>
    <a:srgbClr val="777777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D1F130-FC57-40C5-A8AF-E5CDDDB52554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6733EB-8E17-4AE4-961A-CE4535F682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ADC9C4-7E48-47A2-8766-957DF1C09F6B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B0D8B1-40E8-427C-AE8F-A296DBCB95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ED79B-CA0C-4C17-BC6B-879D114FC301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2ADA6-AEB2-4B36-9A03-64E4D698118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1D1F3-84BC-4670-8C2D-69BF4806537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1557338"/>
            <a:ext cx="8353425" cy="7191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95288" y="2492375"/>
            <a:ext cx="4100512" cy="417671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100513" cy="417671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61568-9C08-4FC5-84EE-2A859AFCA9C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ACAD7-F817-47A4-9912-26977DD0B12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E1D43-6B3F-490C-A656-0883E4C6299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95390-93FD-421D-A180-B0389EF0A98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125F3-DC34-4343-9A09-B13DC5BB15E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9C301-44CB-4A82-91C9-D84D528B526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E13B-954A-44A2-92BE-78EE3F47384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9117-829B-4177-A555-E922E46F89E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F695-170A-4B4F-BD35-5A82544411B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DF0F31D-833D-4C35-B80C-349ACC2CFDE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8"/>
          <p:cNvSpPr>
            <a:spLocks noChangeArrowheads="1"/>
          </p:cNvSpPr>
          <p:nvPr/>
        </p:nvSpPr>
        <p:spPr bwMode="auto">
          <a:xfrm>
            <a:off x="990600" y="765175"/>
            <a:ext cx="3810000" cy="11287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de-DE" sz="1600" dirty="0">
                <a:solidFill>
                  <a:srgbClr val="4D4D4D"/>
                </a:solidFill>
                <a:cs typeface="Courier New" pitchFamily="49" charset="0"/>
              </a:rPr>
              <a:t>S = Spezifisch</a:t>
            </a:r>
            <a:endParaRPr lang="de-DE" sz="1600" dirty="0">
              <a:solidFill>
                <a:srgbClr val="4D4D4D"/>
              </a:solidFill>
              <a:cs typeface="Times New Roman" pitchFamily="18" charset="0"/>
            </a:endParaRPr>
          </a:p>
          <a:p>
            <a:pPr marL="571500" lvl="1" indent="-190500" eaLnBrk="0" hangingPunct="0">
              <a:buFontTx/>
              <a:buChar char="•"/>
            </a:pPr>
            <a:r>
              <a:rPr lang="de-DE" sz="1600" dirty="0">
                <a:solidFill>
                  <a:srgbClr val="4D4D4D"/>
                </a:solidFill>
                <a:cs typeface="Courier New" pitchFamily="49" charset="0"/>
              </a:rPr>
              <a:t>konkret</a:t>
            </a:r>
            <a:endParaRPr lang="de-DE" sz="1600" dirty="0">
              <a:solidFill>
                <a:srgbClr val="4D4D4D"/>
              </a:solidFill>
            </a:endParaRPr>
          </a:p>
          <a:p>
            <a:pPr marL="571500" lvl="1" indent="-190500" eaLnBrk="0" hangingPunct="0">
              <a:buFontTx/>
              <a:buChar char="•"/>
            </a:pPr>
            <a:r>
              <a:rPr lang="de-DE" sz="1600" dirty="0">
                <a:solidFill>
                  <a:srgbClr val="4D4D4D"/>
                </a:solidFill>
                <a:cs typeface="Courier New" pitchFamily="49" charset="0"/>
              </a:rPr>
              <a:t>eindeutig formuliert</a:t>
            </a:r>
            <a:endParaRPr lang="de-DE" sz="1600" dirty="0">
              <a:solidFill>
                <a:srgbClr val="4D4D4D"/>
              </a:solidFill>
            </a:endParaRPr>
          </a:p>
          <a:p>
            <a:pPr marL="571500" lvl="1" indent="-190500" eaLnBrk="0" hangingPunct="0">
              <a:buFontTx/>
              <a:buChar char="•"/>
            </a:pPr>
            <a:r>
              <a:rPr lang="de-DE" sz="1600" dirty="0">
                <a:solidFill>
                  <a:srgbClr val="4D4D4D"/>
                </a:solidFill>
                <a:cs typeface="Courier New" pitchFamily="49" charset="0"/>
              </a:rPr>
              <a:t>schriftlich fixiert</a:t>
            </a:r>
            <a:endParaRPr lang="de-DE" sz="1600" dirty="0">
              <a:solidFill>
                <a:srgbClr val="4D4D4D"/>
              </a:solidFill>
            </a:endParaRPr>
          </a:p>
        </p:txBody>
      </p:sp>
      <p:sp>
        <p:nvSpPr>
          <p:cNvPr id="25603" name="AutoShape 9"/>
          <p:cNvSpPr>
            <a:spLocks noChangeArrowheads="1"/>
          </p:cNvSpPr>
          <p:nvPr/>
        </p:nvSpPr>
        <p:spPr bwMode="auto">
          <a:xfrm>
            <a:off x="990600" y="2919413"/>
            <a:ext cx="3810000" cy="11445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A = Attraktiv</a:t>
            </a:r>
            <a:endParaRPr lang="de-DE" sz="1600">
              <a:solidFill>
                <a:srgbClr val="4D4D4D"/>
              </a:solidFill>
              <a:cs typeface="Times New Roman" pitchFamily="18" charset="0"/>
            </a:endParaRPr>
          </a:p>
          <a:p>
            <a:pPr marL="571500" lvl="1" indent="-190500" eaLnBrk="0" hangingPunct="0">
              <a:buFontTx/>
              <a:buChar char="•"/>
            </a:pPr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herausfordernd</a:t>
            </a:r>
            <a:endParaRPr lang="de-DE" sz="1600">
              <a:solidFill>
                <a:srgbClr val="4D4D4D"/>
              </a:solidFill>
            </a:endParaRPr>
          </a:p>
          <a:p>
            <a:pPr marL="571500" lvl="1" indent="-190500" eaLnBrk="0" hangingPunct="0">
              <a:buFontTx/>
              <a:buChar char="•"/>
            </a:pPr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anspruchsvoll</a:t>
            </a:r>
            <a:endParaRPr lang="de-DE" sz="1600">
              <a:solidFill>
                <a:srgbClr val="4D4D4D"/>
              </a:solidFill>
            </a:endParaRPr>
          </a:p>
          <a:p>
            <a:pPr marL="571500" lvl="1" indent="-190500" eaLnBrk="0" hangingPunct="0">
              <a:buFontTx/>
              <a:buChar char="•"/>
            </a:pPr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relevant</a:t>
            </a:r>
            <a:endParaRPr lang="de-DE" sz="1600">
              <a:solidFill>
                <a:srgbClr val="4D4D4D"/>
              </a:solidFill>
            </a:endParaRPr>
          </a:p>
        </p:txBody>
      </p:sp>
      <p:sp>
        <p:nvSpPr>
          <p:cNvPr id="25604" name="AutoShape 10"/>
          <p:cNvSpPr>
            <a:spLocks noChangeArrowheads="1"/>
          </p:cNvSpPr>
          <p:nvPr/>
        </p:nvSpPr>
        <p:spPr bwMode="auto">
          <a:xfrm>
            <a:off x="990600" y="1973263"/>
            <a:ext cx="3810000" cy="8778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M = Messbar</a:t>
            </a:r>
          </a:p>
          <a:p>
            <a:pPr marL="571500" lvl="1" indent="-190500" eaLnBrk="0" hangingPunct="0">
              <a:buFontTx/>
              <a:buChar char="•"/>
            </a:pPr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qualitativ  formuliert</a:t>
            </a:r>
            <a:endParaRPr lang="de-DE" sz="1600">
              <a:solidFill>
                <a:srgbClr val="4D4D4D"/>
              </a:solidFill>
            </a:endParaRPr>
          </a:p>
          <a:p>
            <a:pPr marL="571500" lvl="1" indent="-190500" eaLnBrk="0" hangingPunct="0">
              <a:buFontTx/>
              <a:buChar char="•"/>
            </a:pPr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quantitativ festgelegt</a:t>
            </a:r>
            <a:endParaRPr lang="de-DE" sz="1600">
              <a:solidFill>
                <a:srgbClr val="4D4D4D"/>
              </a:solidFill>
            </a:endParaRPr>
          </a:p>
        </p:txBody>
      </p:sp>
      <p:sp>
        <p:nvSpPr>
          <p:cNvPr id="25605" name="AutoShape 11"/>
          <p:cNvSpPr>
            <a:spLocks noChangeArrowheads="1"/>
          </p:cNvSpPr>
          <p:nvPr/>
        </p:nvSpPr>
        <p:spPr bwMode="auto">
          <a:xfrm>
            <a:off x="990600" y="4138613"/>
            <a:ext cx="3810000" cy="8540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R = Realistisch</a:t>
            </a:r>
            <a:endParaRPr lang="de-DE" sz="1600">
              <a:solidFill>
                <a:srgbClr val="4D4D4D"/>
              </a:solidFill>
              <a:cs typeface="Times New Roman" pitchFamily="18" charset="0"/>
            </a:endParaRPr>
          </a:p>
          <a:p>
            <a:pPr marL="571500" lvl="1" indent="-190500" eaLnBrk="0" hangingPunct="0">
              <a:buFontTx/>
              <a:buChar char="•"/>
            </a:pPr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erreichbar mit den vorhandenen Ressourcen</a:t>
            </a:r>
            <a:endParaRPr lang="de-DE" sz="1600">
              <a:solidFill>
                <a:srgbClr val="4D4D4D"/>
              </a:solidFill>
            </a:endParaRPr>
          </a:p>
        </p:txBody>
      </p:sp>
      <p:sp>
        <p:nvSpPr>
          <p:cNvPr id="25606" name="AutoShape 12"/>
          <p:cNvSpPr>
            <a:spLocks noChangeArrowheads="1"/>
          </p:cNvSpPr>
          <p:nvPr/>
        </p:nvSpPr>
        <p:spPr bwMode="auto">
          <a:xfrm>
            <a:off x="990600" y="5073650"/>
            <a:ext cx="3810000" cy="8715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T = Terminierbar</a:t>
            </a:r>
            <a:endParaRPr lang="de-DE" sz="1600">
              <a:solidFill>
                <a:srgbClr val="4D4D4D"/>
              </a:solidFill>
              <a:cs typeface="Times New Roman" pitchFamily="18" charset="0"/>
            </a:endParaRPr>
          </a:p>
          <a:p>
            <a:pPr marL="571500" lvl="1" indent="-190500" eaLnBrk="0" hangingPunct="0">
              <a:buFontTx/>
              <a:buChar char="•"/>
            </a:pPr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konkreter Zeitpunkt festgelegt</a:t>
            </a:r>
            <a:endParaRPr lang="de-DE" sz="1600">
              <a:solidFill>
                <a:srgbClr val="4D4D4D"/>
              </a:solidFill>
            </a:endParaRPr>
          </a:p>
          <a:p>
            <a:pPr marL="571500" lvl="1" indent="-190500" eaLnBrk="0" hangingPunct="0">
              <a:buFontTx/>
              <a:buChar char="•"/>
            </a:pPr>
            <a:r>
              <a:rPr lang="de-DE" sz="1600">
                <a:solidFill>
                  <a:srgbClr val="4D4D4D"/>
                </a:solidFill>
                <a:cs typeface="Courier New" pitchFamily="49" charset="0"/>
              </a:rPr>
              <a:t>Teilschritte festgelegt</a:t>
            </a:r>
            <a:endParaRPr lang="de-DE" sz="1600">
              <a:solidFill>
                <a:srgbClr val="4D4D4D"/>
              </a:solidFill>
            </a:endParaRPr>
          </a:p>
        </p:txBody>
      </p:sp>
      <p:sp>
        <p:nvSpPr>
          <p:cNvPr id="25607" name="AutoShape 13"/>
          <p:cNvSpPr>
            <a:spLocks/>
          </p:cNvSpPr>
          <p:nvPr/>
        </p:nvSpPr>
        <p:spPr bwMode="auto">
          <a:xfrm>
            <a:off x="5181600" y="765175"/>
            <a:ext cx="577850" cy="5184775"/>
          </a:xfrm>
          <a:prstGeom prst="rightBrace">
            <a:avLst>
              <a:gd name="adj1" fmla="val 74771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 sz="2400">
              <a:latin typeface="Times New Roman" pitchFamily="18" charset="0"/>
            </a:endParaRPr>
          </a:p>
        </p:txBody>
      </p:sp>
      <p:sp>
        <p:nvSpPr>
          <p:cNvPr id="25608" name="AutoShape 14"/>
          <p:cNvSpPr>
            <a:spLocks noChangeArrowheads="1"/>
          </p:cNvSpPr>
          <p:nvPr/>
        </p:nvSpPr>
        <p:spPr bwMode="auto">
          <a:xfrm>
            <a:off x="6134100" y="1471613"/>
            <a:ext cx="2247900" cy="36591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600">
                <a:solidFill>
                  <a:srgbClr val="4D4D4D"/>
                </a:solidFill>
                <a:cs typeface="Times New Roman" pitchFamily="18" charset="0"/>
              </a:rPr>
              <a:t> </a:t>
            </a:r>
          </a:p>
          <a:p>
            <a:pPr algn="ctr" eaLnBrk="0" hangingPunct="0"/>
            <a:r>
              <a:rPr lang="en-US" sz="2000">
                <a:solidFill>
                  <a:srgbClr val="4D4D4D"/>
                </a:solidFill>
                <a:cs typeface="Times New Roman" pitchFamily="18" charset="0"/>
              </a:rPr>
              <a:t>SMART-Regel</a:t>
            </a:r>
          </a:p>
          <a:p>
            <a:pPr algn="ctr" eaLnBrk="0" hangingPunct="0"/>
            <a:endParaRPr lang="en-US" sz="2000">
              <a:solidFill>
                <a:srgbClr val="4D4D4D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4D4D4D"/>
                </a:solidFill>
                <a:cs typeface="Courier New" pitchFamily="49" charset="0"/>
              </a:rPr>
              <a:t>So</a:t>
            </a:r>
            <a:endParaRPr lang="en-US" sz="1600">
              <a:solidFill>
                <a:srgbClr val="4D4D4D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4D4D4D"/>
                </a:solidFill>
                <a:cs typeface="Courier New" pitchFamily="49" charset="0"/>
              </a:rPr>
              <a:t> </a:t>
            </a:r>
            <a:endParaRPr lang="en-US" sz="1600">
              <a:solidFill>
                <a:srgbClr val="4D4D4D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4D4D4D"/>
                </a:solidFill>
                <a:cs typeface="Courier New" pitchFamily="49" charset="0"/>
              </a:rPr>
              <a:t> </a:t>
            </a:r>
            <a:endParaRPr lang="en-US" sz="1600">
              <a:solidFill>
                <a:srgbClr val="4D4D4D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4D4D4D"/>
                </a:solidFill>
                <a:cs typeface="Courier New" pitchFamily="49" charset="0"/>
              </a:rPr>
              <a:t>sollen</a:t>
            </a:r>
            <a:endParaRPr lang="en-US" sz="1600">
              <a:solidFill>
                <a:srgbClr val="4D4D4D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4D4D4D"/>
                </a:solidFill>
                <a:cs typeface="Courier New" pitchFamily="49" charset="0"/>
              </a:rPr>
              <a:t> </a:t>
            </a:r>
            <a:endParaRPr lang="en-US" sz="1600">
              <a:solidFill>
                <a:srgbClr val="4D4D4D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4D4D4D"/>
                </a:solidFill>
                <a:cs typeface="Courier New" pitchFamily="49" charset="0"/>
              </a:rPr>
              <a:t> </a:t>
            </a:r>
            <a:endParaRPr lang="en-US" sz="1600">
              <a:solidFill>
                <a:srgbClr val="4D4D4D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4D4D4D"/>
                </a:solidFill>
                <a:cs typeface="Courier New" pitchFamily="49" charset="0"/>
              </a:rPr>
              <a:t>Ziele</a:t>
            </a:r>
            <a:endParaRPr lang="en-US" sz="1600">
              <a:solidFill>
                <a:srgbClr val="4D4D4D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4D4D4D"/>
                </a:solidFill>
                <a:cs typeface="Courier New" pitchFamily="49" charset="0"/>
              </a:rPr>
              <a:t> </a:t>
            </a:r>
            <a:endParaRPr lang="en-US" sz="1600">
              <a:solidFill>
                <a:srgbClr val="4D4D4D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4D4D4D"/>
                </a:solidFill>
                <a:cs typeface="Courier New" pitchFamily="49" charset="0"/>
              </a:rPr>
              <a:t> </a:t>
            </a:r>
            <a:endParaRPr lang="en-US" sz="1600">
              <a:solidFill>
                <a:srgbClr val="4D4D4D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4D4D4D"/>
                </a:solidFill>
                <a:cs typeface="Courier New" pitchFamily="49" charset="0"/>
              </a:rPr>
              <a:t>sein!</a:t>
            </a:r>
            <a:endParaRPr lang="en-US" sz="1600">
              <a:solidFill>
                <a:srgbClr val="4D4D4D"/>
              </a:solidFill>
              <a:cs typeface="Times New Roman" pitchFamily="18" charset="0"/>
            </a:endParaRPr>
          </a:p>
          <a:p>
            <a:pPr algn="ctr" eaLnBrk="0" hangingPunct="0"/>
            <a:endParaRPr lang="en-US" sz="1600">
              <a:solidFill>
                <a:srgbClr val="4D4D4D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84887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Bildschirmpräsentation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43</cp:revision>
  <dcterms:created xsi:type="dcterms:W3CDTF">2009-08-10T07:08:32Z</dcterms:created>
  <dcterms:modified xsi:type="dcterms:W3CDTF">2012-03-29T14:56:23Z</dcterms:modified>
</cp:coreProperties>
</file>