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Default Extension="bin" ContentType="application/vnd.openxmlformats-officedocument.oleObject"/>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p:sldMasterIdLst>
    <p:sldMasterId id="2147483649" r:id="rId1"/>
  </p:sldMasterIdLst>
  <p:notesMasterIdLst>
    <p:notesMasterId r:id="rId89"/>
  </p:notesMasterIdLst>
  <p:handoutMasterIdLst>
    <p:handoutMasterId r:id="rId90"/>
  </p:handoutMasterIdLst>
  <p:sldIdLst>
    <p:sldId id="1186" r:id="rId2"/>
    <p:sldId id="1159" r:id="rId3"/>
    <p:sldId id="1192" r:id="rId4"/>
    <p:sldId id="994" r:id="rId5"/>
    <p:sldId id="1045" r:id="rId6"/>
    <p:sldId id="1053" r:id="rId7"/>
    <p:sldId id="1046" r:id="rId8"/>
    <p:sldId id="1047" r:id="rId9"/>
    <p:sldId id="1152" r:id="rId10"/>
    <p:sldId id="1069" r:id="rId11"/>
    <p:sldId id="1070" r:id="rId12"/>
    <p:sldId id="1071" r:id="rId13"/>
    <p:sldId id="1049" r:id="rId14"/>
    <p:sldId id="1050" r:id="rId15"/>
    <p:sldId id="1051" r:id="rId16"/>
    <p:sldId id="1096" r:id="rId17"/>
    <p:sldId id="1097" r:id="rId18"/>
    <p:sldId id="1144" r:id="rId19"/>
    <p:sldId id="1145" r:id="rId20"/>
    <p:sldId id="1146" r:id="rId21"/>
    <p:sldId id="1147" r:id="rId22"/>
    <p:sldId id="1148" r:id="rId23"/>
    <p:sldId id="1153" r:id="rId24"/>
    <p:sldId id="1154" r:id="rId25"/>
    <p:sldId id="1155" r:id="rId26"/>
    <p:sldId id="1156" r:id="rId27"/>
    <p:sldId id="1157" r:id="rId28"/>
    <p:sldId id="1193" r:id="rId29"/>
    <p:sldId id="1158" r:id="rId30"/>
    <p:sldId id="1059" r:id="rId31"/>
    <p:sldId id="1084" r:id="rId32"/>
    <p:sldId id="1060" r:id="rId33"/>
    <p:sldId id="1065" r:id="rId34"/>
    <p:sldId id="1106" r:id="rId35"/>
    <p:sldId id="1112" r:id="rId36"/>
    <p:sldId id="1116" r:id="rId37"/>
    <p:sldId id="1149" r:id="rId38"/>
    <p:sldId id="1061" r:id="rId39"/>
    <p:sldId id="1162" r:id="rId40"/>
    <p:sldId id="1068" r:id="rId41"/>
    <p:sldId id="1073" r:id="rId42"/>
    <p:sldId id="1081" r:id="rId43"/>
    <p:sldId id="1074" r:id="rId44"/>
    <p:sldId id="1076" r:id="rId45"/>
    <p:sldId id="1085" r:id="rId46"/>
    <p:sldId id="1086" r:id="rId47"/>
    <p:sldId id="1087" r:id="rId48"/>
    <p:sldId id="1089" r:id="rId49"/>
    <p:sldId id="1090" r:id="rId50"/>
    <p:sldId id="1091" r:id="rId51"/>
    <p:sldId id="1092" r:id="rId52"/>
    <p:sldId id="1165" r:id="rId53"/>
    <p:sldId id="1093" r:id="rId54"/>
    <p:sldId id="1108" r:id="rId55"/>
    <p:sldId id="1163" r:id="rId56"/>
    <p:sldId id="1062" r:id="rId57"/>
    <p:sldId id="1150" r:id="rId58"/>
    <p:sldId id="1094" r:id="rId59"/>
    <p:sldId id="1064" r:id="rId60"/>
    <p:sldId id="1151" r:id="rId61"/>
    <p:sldId id="1187" r:id="rId62"/>
    <p:sldId id="1167" r:id="rId63"/>
    <p:sldId id="1160" r:id="rId64"/>
    <p:sldId id="1168" r:id="rId65"/>
    <p:sldId id="1188" r:id="rId66"/>
    <p:sldId id="1190" r:id="rId67"/>
    <p:sldId id="1189" r:id="rId68"/>
    <p:sldId id="1191" r:id="rId69"/>
    <p:sldId id="1161" r:id="rId70"/>
    <p:sldId id="1166" r:id="rId71"/>
    <p:sldId id="1164" r:id="rId72"/>
    <p:sldId id="1063" r:id="rId73"/>
    <p:sldId id="1109" r:id="rId74"/>
    <p:sldId id="1110" r:id="rId75"/>
    <p:sldId id="1057" r:id="rId76"/>
    <p:sldId id="1184" r:id="rId77"/>
    <p:sldId id="1183" r:id="rId78"/>
    <p:sldId id="1170" r:id="rId79"/>
    <p:sldId id="1173" r:id="rId80"/>
    <p:sldId id="1174" r:id="rId81"/>
    <p:sldId id="1175" r:id="rId82"/>
    <p:sldId id="1176" r:id="rId83"/>
    <p:sldId id="1178" r:id="rId84"/>
    <p:sldId id="1179" r:id="rId85"/>
    <p:sldId id="1181" r:id="rId86"/>
    <p:sldId id="1182" r:id="rId87"/>
    <p:sldId id="1044" r:id="rId88"/>
  </p:sldIdLst>
  <p:sldSz cx="9144000" cy="6858000" type="screen4x3"/>
  <p:notesSz cx="7099300" cy="10234613"/>
  <p:embeddedFontLst>
    <p:embeddedFont>
      <p:font typeface="Arial Black" pitchFamily="34" charset="0"/>
      <p:bold r:id="rId91"/>
    </p:embeddedFont>
    <p:embeddedFont>
      <p:font typeface="Monotype Sorts"/>
      <p:regular r:id="rId92"/>
    </p:embeddedFont>
    <p:embeddedFont>
      <p:font typeface="SimSun" pitchFamily="2" charset="-122"/>
      <p:regular r:id="rId93"/>
    </p:embeddedFont>
    <p:embeddedFont>
      <p:font typeface="Tahoma" pitchFamily="34" charset="0"/>
      <p:regular r:id="rId94"/>
      <p:bold r:id="rId95"/>
    </p:embeddedFont>
    <p:embeddedFont>
      <p:font typeface="Lucida Console" pitchFamily="49" charset="0"/>
      <p:regular r:id="rId96"/>
    </p:embeddedFont>
    <p:embeddedFont>
      <p:font typeface="Arial Unicode MS" pitchFamily="34" charset="-128"/>
      <p:regular r:id="rId97"/>
    </p:embeddedFont>
    <p:embeddedFont>
      <p:font typeface="Calibri" pitchFamily="34" charset="0"/>
      <p:regular r:id="rId98"/>
      <p:bold r:id="rId99"/>
      <p:italic r:id="rId100"/>
      <p:boldItalic r:id="rId101"/>
    </p:embeddedFont>
  </p:embeddedFontLst>
  <p:defaultTextStyle>
    <a:defPPr>
      <a:defRPr lang="en-US"/>
    </a:defPPr>
    <a:lvl1pPr algn="l" rtl="0" eaLnBrk="0" fontAlgn="base" hangingPunct="0">
      <a:spcBef>
        <a:spcPct val="20000"/>
      </a:spcBef>
      <a:spcAft>
        <a:spcPct val="0"/>
      </a:spcAft>
      <a:buClr>
        <a:schemeClr val="accent2"/>
      </a:buClr>
      <a:buFont typeface="Monotype Sorts" pitchFamily="2" charset="2"/>
      <a:buChar char="•"/>
      <a:defRPr kumimoji="1" sz="2400" kern="1200">
        <a:solidFill>
          <a:schemeClr val="tx1"/>
        </a:solidFill>
        <a:latin typeface="Tahoma" pitchFamily="34" charset="0"/>
        <a:ea typeface="SimSun" pitchFamily="2" charset="-122"/>
        <a:cs typeface="+mn-cs"/>
      </a:defRPr>
    </a:lvl1pPr>
    <a:lvl2pPr marL="457200" algn="l" rtl="0" eaLnBrk="0" fontAlgn="base" hangingPunct="0">
      <a:spcBef>
        <a:spcPct val="20000"/>
      </a:spcBef>
      <a:spcAft>
        <a:spcPct val="0"/>
      </a:spcAft>
      <a:buClr>
        <a:schemeClr val="accent2"/>
      </a:buClr>
      <a:buFont typeface="Monotype Sorts" pitchFamily="2" charset="2"/>
      <a:buChar char="•"/>
      <a:defRPr kumimoji="1" sz="2400" kern="1200">
        <a:solidFill>
          <a:schemeClr val="tx1"/>
        </a:solidFill>
        <a:latin typeface="Tahoma" pitchFamily="34" charset="0"/>
        <a:ea typeface="SimSun" pitchFamily="2" charset="-122"/>
        <a:cs typeface="+mn-cs"/>
      </a:defRPr>
    </a:lvl2pPr>
    <a:lvl3pPr marL="914400" algn="l" rtl="0" eaLnBrk="0" fontAlgn="base" hangingPunct="0">
      <a:spcBef>
        <a:spcPct val="20000"/>
      </a:spcBef>
      <a:spcAft>
        <a:spcPct val="0"/>
      </a:spcAft>
      <a:buClr>
        <a:schemeClr val="accent2"/>
      </a:buClr>
      <a:buFont typeface="Monotype Sorts" pitchFamily="2" charset="2"/>
      <a:buChar char="•"/>
      <a:defRPr kumimoji="1" sz="2400" kern="1200">
        <a:solidFill>
          <a:schemeClr val="tx1"/>
        </a:solidFill>
        <a:latin typeface="Tahoma" pitchFamily="34" charset="0"/>
        <a:ea typeface="SimSun" pitchFamily="2" charset="-122"/>
        <a:cs typeface="+mn-cs"/>
      </a:defRPr>
    </a:lvl3pPr>
    <a:lvl4pPr marL="1371600" algn="l" rtl="0" eaLnBrk="0" fontAlgn="base" hangingPunct="0">
      <a:spcBef>
        <a:spcPct val="20000"/>
      </a:spcBef>
      <a:spcAft>
        <a:spcPct val="0"/>
      </a:spcAft>
      <a:buClr>
        <a:schemeClr val="accent2"/>
      </a:buClr>
      <a:buFont typeface="Monotype Sorts" pitchFamily="2" charset="2"/>
      <a:buChar char="•"/>
      <a:defRPr kumimoji="1" sz="2400" kern="1200">
        <a:solidFill>
          <a:schemeClr val="tx1"/>
        </a:solidFill>
        <a:latin typeface="Tahoma" pitchFamily="34" charset="0"/>
        <a:ea typeface="SimSun" pitchFamily="2" charset="-122"/>
        <a:cs typeface="+mn-cs"/>
      </a:defRPr>
    </a:lvl4pPr>
    <a:lvl5pPr marL="1828800" algn="l" rtl="0" eaLnBrk="0" fontAlgn="base" hangingPunct="0">
      <a:spcBef>
        <a:spcPct val="20000"/>
      </a:spcBef>
      <a:spcAft>
        <a:spcPct val="0"/>
      </a:spcAft>
      <a:buClr>
        <a:schemeClr val="accent2"/>
      </a:buClr>
      <a:buFont typeface="Monotype Sorts" pitchFamily="2" charset="2"/>
      <a:buChar char="•"/>
      <a:defRPr kumimoji="1" sz="2400" kern="1200">
        <a:solidFill>
          <a:schemeClr val="tx1"/>
        </a:solidFill>
        <a:latin typeface="Tahoma" pitchFamily="34" charset="0"/>
        <a:ea typeface="SimSun" pitchFamily="2" charset="-122"/>
        <a:cs typeface="+mn-cs"/>
      </a:defRPr>
    </a:lvl5pPr>
    <a:lvl6pPr marL="2286000" algn="l" defTabSz="914400" rtl="0" eaLnBrk="1" latinLnBrk="0" hangingPunct="1">
      <a:defRPr kumimoji="1" sz="2400" kern="1200">
        <a:solidFill>
          <a:schemeClr val="tx1"/>
        </a:solidFill>
        <a:latin typeface="Tahoma" pitchFamily="34" charset="0"/>
        <a:ea typeface="SimSun" pitchFamily="2" charset="-122"/>
        <a:cs typeface="+mn-cs"/>
      </a:defRPr>
    </a:lvl6pPr>
    <a:lvl7pPr marL="2743200" algn="l" defTabSz="914400" rtl="0" eaLnBrk="1" latinLnBrk="0" hangingPunct="1">
      <a:defRPr kumimoji="1" sz="2400" kern="1200">
        <a:solidFill>
          <a:schemeClr val="tx1"/>
        </a:solidFill>
        <a:latin typeface="Tahoma" pitchFamily="34" charset="0"/>
        <a:ea typeface="SimSun" pitchFamily="2" charset="-122"/>
        <a:cs typeface="+mn-cs"/>
      </a:defRPr>
    </a:lvl7pPr>
    <a:lvl8pPr marL="3200400" algn="l" defTabSz="914400" rtl="0" eaLnBrk="1" latinLnBrk="0" hangingPunct="1">
      <a:defRPr kumimoji="1" sz="2400" kern="1200">
        <a:solidFill>
          <a:schemeClr val="tx1"/>
        </a:solidFill>
        <a:latin typeface="Tahoma" pitchFamily="34" charset="0"/>
        <a:ea typeface="SimSun" pitchFamily="2" charset="-122"/>
        <a:cs typeface="+mn-cs"/>
      </a:defRPr>
    </a:lvl8pPr>
    <a:lvl9pPr marL="3657600" algn="l" defTabSz="914400" rtl="0" eaLnBrk="1" latinLnBrk="0" hangingPunct="1">
      <a:defRPr kumimoji="1" sz="2400" kern="1200">
        <a:solidFill>
          <a:schemeClr val="tx1"/>
        </a:solidFill>
        <a:latin typeface="Tahoma" pitchFamily="34" charset="0"/>
        <a:ea typeface="SimSun"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ore"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00FF"/>
    <a:srgbClr val="FFCC99"/>
    <a:srgbClr val="FF0000"/>
    <a:srgbClr val="CCCC00"/>
    <a:srgbClr val="FFFF00"/>
    <a:srgbClr val="FFFF66"/>
    <a:srgbClr val="CCECFF"/>
    <a:srgbClr val="99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17" autoAdjust="0"/>
    <p:restoredTop sz="87826" autoAdjust="0"/>
  </p:normalViewPr>
  <p:slideViewPr>
    <p:cSldViewPr>
      <p:cViewPr>
        <p:scale>
          <a:sx n="75" d="100"/>
          <a:sy n="75" d="100"/>
        </p:scale>
        <p:origin x="-2478" y="-114"/>
      </p:cViewPr>
      <p:guideLst>
        <p:guide orient="horz" pos="2256"/>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66" d="100"/>
        <a:sy n="66" d="100"/>
      </p:scale>
      <p:origin x="0" y="5226"/>
    </p:cViewPr>
  </p:sorterViewPr>
  <p:notesViewPr>
    <p:cSldViewPr>
      <p:cViewPr varScale="1">
        <p:scale>
          <a:sx n="49" d="100"/>
          <a:sy n="49" d="100"/>
        </p:scale>
        <p:origin x="-1920" y="-84"/>
      </p:cViewPr>
      <p:guideLst>
        <p:guide orient="horz" pos="3223"/>
        <p:guide pos="2235"/>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handoutMaster" Target="handoutMasters/handoutMaster1.xml"/><Relationship Id="rId95" Type="http://schemas.openxmlformats.org/officeDocument/2006/relationships/font" Target="fonts/font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font" Target="fonts/font10.fntdata"/><Relationship Id="rId105"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font" Target="fonts/font3.fntdata"/><Relationship Id="rId98"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font" Target="fonts/font1.fntdata"/><Relationship Id="rId96"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font" Target="fonts/font4.fntdata"/><Relationship Id="rId99" Type="http://schemas.openxmlformats.org/officeDocument/2006/relationships/font" Target="fonts/font9.fntdata"/><Relationship Id="rId10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font" Target="fonts/font7.fntdata"/><Relationship Id="rId104"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85.xml"/><Relationship Id="rId3" Type="http://schemas.openxmlformats.org/officeDocument/2006/relationships/slide" Target="slides/slide80.xml"/><Relationship Id="rId7" Type="http://schemas.openxmlformats.org/officeDocument/2006/relationships/slide" Target="slides/slide84.xml"/><Relationship Id="rId2" Type="http://schemas.openxmlformats.org/officeDocument/2006/relationships/slide" Target="slides/slide79.xml"/><Relationship Id="rId1" Type="http://schemas.openxmlformats.org/officeDocument/2006/relationships/slide" Target="slides/slide78.xml"/><Relationship Id="rId6" Type="http://schemas.openxmlformats.org/officeDocument/2006/relationships/slide" Target="slides/slide83.xml"/><Relationship Id="rId5" Type="http://schemas.openxmlformats.org/officeDocument/2006/relationships/slide" Target="slides/slide82.xml"/><Relationship Id="rId4"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1026"/>
          <p:cNvSpPr>
            <a:spLocks noGrp="1" noChangeArrowheads="1"/>
          </p:cNvSpPr>
          <p:nvPr>
            <p:ph type="hdr" sz="quarter"/>
          </p:nvPr>
        </p:nvSpPr>
        <p:spPr bwMode="auto">
          <a:xfrm>
            <a:off x="0" y="0"/>
            <a:ext cx="3078163" cy="512763"/>
          </a:xfrm>
          <a:prstGeom prst="rect">
            <a:avLst/>
          </a:prstGeom>
          <a:noFill/>
          <a:ln w="9525">
            <a:noFill/>
            <a:miter lim="800000"/>
            <a:headEnd/>
            <a:tailEnd/>
          </a:ln>
          <a:effectLst/>
        </p:spPr>
        <p:txBody>
          <a:bodyPr vert="horz" wrap="square" lIns="94856" tIns="47428" rIns="94856" bIns="47428" numCol="1" anchor="t" anchorCtr="0" compatLnSpc="1">
            <a:prstTxWarp prst="textNoShape">
              <a:avLst/>
            </a:prstTxWarp>
          </a:bodyPr>
          <a:lstStyle>
            <a:lvl1pPr defTabSz="949325">
              <a:spcBef>
                <a:spcPct val="0"/>
              </a:spcBef>
              <a:buClrTx/>
              <a:buFontTx/>
              <a:buNone/>
              <a:defRPr kumimoji="0" sz="1200">
                <a:latin typeface="Times New Roman" pitchFamily="18" charset="0"/>
              </a:defRPr>
            </a:lvl1pPr>
          </a:lstStyle>
          <a:p>
            <a:pPr>
              <a:defRPr/>
            </a:pPr>
            <a:endParaRPr lang="it-IT"/>
          </a:p>
        </p:txBody>
      </p:sp>
      <p:sp>
        <p:nvSpPr>
          <p:cNvPr id="28675" name="Rectangle 1027"/>
          <p:cNvSpPr>
            <a:spLocks noGrp="1" noChangeArrowheads="1"/>
          </p:cNvSpPr>
          <p:nvPr>
            <p:ph type="dt" sz="quarter" idx="1"/>
          </p:nvPr>
        </p:nvSpPr>
        <p:spPr bwMode="auto">
          <a:xfrm>
            <a:off x="4021138" y="0"/>
            <a:ext cx="3078162" cy="512763"/>
          </a:xfrm>
          <a:prstGeom prst="rect">
            <a:avLst/>
          </a:prstGeom>
          <a:noFill/>
          <a:ln w="9525">
            <a:noFill/>
            <a:miter lim="800000"/>
            <a:headEnd/>
            <a:tailEnd/>
          </a:ln>
          <a:effectLst/>
        </p:spPr>
        <p:txBody>
          <a:bodyPr vert="horz" wrap="square" lIns="94856" tIns="47428" rIns="94856" bIns="47428" numCol="1" anchor="t" anchorCtr="0" compatLnSpc="1">
            <a:prstTxWarp prst="textNoShape">
              <a:avLst/>
            </a:prstTxWarp>
          </a:bodyPr>
          <a:lstStyle>
            <a:lvl1pPr algn="r" defTabSz="949325">
              <a:spcBef>
                <a:spcPct val="0"/>
              </a:spcBef>
              <a:buClrTx/>
              <a:buFontTx/>
              <a:buNone/>
              <a:defRPr kumimoji="0" sz="1200">
                <a:latin typeface="Times New Roman" pitchFamily="18" charset="0"/>
              </a:defRPr>
            </a:lvl1pPr>
          </a:lstStyle>
          <a:p>
            <a:pPr>
              <a:defRPr/>
            </a:pPr>
            <a:endParaRPr lang="it-IT"/>
          </a:p>
        </p:txBody>
      </p:sp>
      <p:sp>
        <p:nvSpPr>
          <p:cNvPr id="28676" name="Rectangle 1028"/>
          <p:cNvSpPr>
            <a:spLocks noGrp="1" noChangeArrowheads="1"/>
          </p:cNvSpPr>
          <p:nvPr>
            <p:ph type="ftr" sz="quarter" idx="2"/>
          </p:nvPr>
        </p:nvSpPr>
        <p:spPr bwMode="auto">
          <a:xfrm>
            <a:off x="0" y="9721850"/>
            <a:ext cx="3078163" cy="512763"/>
          </a:xfrm>
          <a:prstGeom prst="rect">
            <a:avLst/>
          </a:prstGeom>
          <a:noFill/>
          <a:ln w="9525">
            <a:noFill/>
            <a:miter lim="800000"/>
            <a:headEnd/>
            <a:tailEnd/>
          </a:ln>
          <a:effectLst/>
        </p:spPr>
        <p:txBody>
          <a:bodyPr vert="horz" wrap="square" lIns="94856" tIns="47428" rIns="94856" bIns="47428" numCol="1" anchor="b" anchorCtr="0" compatLnSpc="1">
            <a:prstTxWarp prst="textNoShape">
              <a:avLst/>
            </a:prstTxWarp>
          </a:bodyPr>
          <a:lstStyle>
            <a:lvl1pPr defTabSz="949325">
              <a:spcBef>
                <a:spcPct val="0"/>
              </a:spcBef>
              <a:buClrTx/>
              <a:buFontTx/>
              <a:buNone/>
              <a:defRPr kumimoji="0" sz="1200">
                <a:latin typeface="Times New Roman" pitchFamily="18" charset="0"/>
              </a:defRPr>
            </a:lvl1pPr>
          </a:lstStyle>
          <a:p>
            <a:pPr>
              <a:defRPr/>
            </a:pPr>
            <a:endParaRPr lang="it-IT"/>
          </a:p>
        </p:txBody>
      </p:sp>
      <p:sp>
        <p:nvSpPr>
          <p:cNvPr id="28677" name="Rectangle 1029"/>
          <p:cNvSpPr>
            <a:spLocks noGrp="1" noChangeArrowheads="1"/>
          </p:cNvSpPr>
          <p:nvPr>
            <p:ph type="sldNum" sz="quarter" idx="3"/>
          </p:nvPr>
        </p:nvSpPr>
        <p:spPr bwMode="auto">
          <a:xfrm>
            <a:off x="4021138" y="9721850"/>
            <a:ext cx="3078162" cy="512763"/>
          </a:xfrm>
          <a:prstGeom prst="rect">
            <a:avLst/>
          </a:prstGeom>
          <a:noFill/>
          <a:ln w="9525">
            <a:noFill/>
            <a:miter lim="800000"/>
            <a:headEnd/>
            <a:tailEnd/>
          </a:ln>
          <a:effectLst/>
        </p:spPr>
        <p:txBody>
          <a:bodyPr vert="horz" wrap="square" lIns="94856" tIns="47428" rIns="94856" bIns="47428" numCol="1" anchor="b" anchorCtr="0" compatLnSpc="1">
            <a:prstTxWarp prst="textNoShape">
              <a:avLst/>
            </a:prstTxWarp>
          </a:bodyPr>
          <a:lstStyle>
            <a:lvl1pPr algn="r" defTabSz="949325">
              <a:spcBef>
                <a:spcPct val="0"/>
              </a:spcBef>
              <a:buClrTx/>
              <a:buFontTx/>
              <a:buNone/>
              <a:defRPr kumimoji="0" sz="1200">
                <a:latin typeface="Times New Roman" pitchFamily="18" charset="0"/>
              </a:defRPr>
            </a:lvl1pPr>
          </a:lstStyle>
          <a:p>
            <a:pPr>
              <a:defRPr/>
            </a:pPr>
            <a:fld id="{F3D4FDB2-8666-45E6-982B-933116093390}" type="slidenum">
              <a:rPr lang="it-IT"/>
              <a:pPr>
                <a:defRPr/>
              </a:pPr>
              <a:t>‹N›</a:t>
            </a:fld>
            <a:endParaRPr lang="it-IT"/>
          </a:p>
        </p:txBody>
      </p:sp>
    </p:spTree>
    <p:extLst>
      <p:ext uri="{BB962C8B-B14F-4D97-AF65-F5344CB8AC3E}">
        <p14:creationId xmlns:p14="http://schemas.microsoft.com/office/powerpoint/2010/main" xmlns="" val="37522713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1026"/>
          <p:cNvSpPr>
            <a:spLocks noGrp="1" noChangeArrowheads="1"/>
          </p:cNvSpPr>
          <p:nvPr>
            <p:ph type="hdr" sz="quarter"/>
          </p:nvPr>
        </p:nvSpPr>
        <p:spPr bwMode="auto">
          <a:xfrm>
            <a:off x="0" y="0"/>
            <a:ext cx="3086100" cy="477838"/>
          </a:xfrm>
          <a:prstGeom prst="rect">
            <a:avLst/>
          </a:prstGeom>
          <a:noFill/>
          <a:ln w="9525">
            <a:noFill/>
            <a:miter lim="800000"/>
            <a:headEnd/>
            <a:tailEnd/>
          </a:ln>
          <a:effectLst/>
        </p:spPr>
        <p:txBody>
          <a:bodyPr vert="horz" wrap="square" lIns="96350" tIns="48175" rIns="96350" bIns="48175" numCol="1" anchor="t" anchorCtr="0" compatLnSpc="1">
            <a:prstTxWarp prst="textNoShape">
              <a:avLst/>
            </a:prstTxWarp>
          </a:bodyPr>
          <a:lstStyle>
            <a:lvl1pPr defTabSz="963613">
              <a:spcBef>
                <a:spcPct val="0"/>
              </a:spcBef>
              <a:buClrTx/>
              <a:buFontTx/>
              <a:buNone/>
              <a:defRPr kumimoji="0" sz="1200">
                <a:latin typeface="Times New Roman" pitchFamily="18" charset="0"/>
              </a:defRPr>
            </a:lvl1pPr>
          </a:lstStyle>
          <a:p>
            <a:pPr>
              <a:defRPr/>
            </a:pPr>
            <a:endParaRPr lang="en-US"/>
          </a:p>
        </p:txBody>
      </p:sp>
      <p:sp>
        <p:nvSpPr>
          <p:cNvPr id="87043" name="Rectangle 1027"/>
          <p:cNvSpPr>
            <a:spLocks noGrp="1" noChangeArrowheads="1"/>
          </p:cNvSpPr>
          <p:nvPr>
            <p:ph type="dt" idx="1"/>
          </p:nvPr>
        </p:nvSpPr>
        <p:spPr bwMode="auto">
          <a:xfrm>
            <a:off x="4059238" y="0"/>
            <a:ext cx="3005137" cy="477838"/>
          </a:xfrm>
          <a:prstGeom prst="rect">
            <a:avLst/>
          </a:prstGeom>
          <a:noFill/>
          <a:ln w="9525">
            <a:noFill/>
            <a:miter lim="800000"/>
            <a:headEnd/>
            <a:tailEnd/>
          </a:ln>
          <a:effectLst/>
        </p:spPr>
        <p:txBody>
          <a:bodyPr vert="horz" wrap="square" lIns="96350" tIns="48175" rIns="96350" bIns="48175" numCol="1" anchor="t" anchorCtr="0" compatLnSpc="1">
            <a:prstTxWarp prst="textNoShape">
              <a:avLst/>
            </a:prstTxWarp>
          </a:bodyPr>
          <a:lstStyle>
            <a:lvl1pPr algn="r" defTabSz="963613">
              <a:spcBef>
                <a:spcPct val="0"/>
              </a:spcBef>
              <a:buClrTx/>
              <a:buFontTx/>
              <a:buNone/>
              <a:defRPr kumimoji="0" sz="1200">
                <a:latin typeface="Times New Roman" pitchFamily="18" charset="0"/>
              </a:defRPr>
            </a:lvl1pPr>
          </a:lstStyle>
          <a:p>
            <a:pPr>
              <a:defRPr/>
            </a:pPr>
            <a:endParaRPr lang="en-US"/>
          </a:p>
        </p:txBody>
      </p:sp>
      <p:sp>
        <p:nvSpPr>
          <p:cNvPr id="156676" name="Rectangle 1028"/>
          <p:cNvSpPr>
            <a:spLocks noGrp="1" noRot="1" noChangeAspect="1" noChangeArrowheads="1" noTextEdit="1"/>
          </p:cNvSpPr>
          <p:nvPr>
            <p:ph type="sldImg" idx="2"/>
          </p:nvPr>
        </p:nvSpPr>
        <p:spPr bwMode="auto">
          <a:xfrm>
            <a:off x="1027113" y="795338"/>
            <a:ext cx="5091112" cy="3817937"/>
          </a:xfrm>
          <a:prstGeom prst="rect">
            <a:avLst/>
          </a:prstGeom>
          <a:noFill/>
          <a:ln w="9525">
            <a:solidFill>
              <a:srgbClr val="000000"/>
            </a:solidFill>
            <a:miter lim="800000"/>
            <a:headEnd/>
            <a:tailEnd/>
          </a:ln>
        </p:spPr>
      </p:sp>
      <p:sp>
        <p:nvSpPr>
          <p:cNvPr id="87045" name="Rectangle 1029"/>
          <p:cNvSpPr>
            <a:spLocks noGrp="1" noChangeArrowheads="1"/>
          </p:cNvSpPr>
          <p:nvPr>
            <p:ph type="body" sz="quarter" idx="3"/>
          </p:nvPr>
        </p:nvSpPr>
        <p:spPr bwMode="auto">
          <a:xfrm>
            <a:off x="974725" y="4852988"/>
            <a:ext cx="5195888" cy="4613275"/>
          </a:xfrm>
          <a:prstGeom prst="rect">
            <a:avLst/>
          </a:prstGeom>
          <a:noFill/>
          <a:ln w="9525">
            <a:noFill/>
            <a:miter lim="800000"/>
            <a:headEnd/>
            <a:tailEnd/>
          </a:ln>
          <a:effectLst/>
        </p:spPr>
        <p:txBody>
          <a:bodyPr vert="horz" wrap="square" lIns="96350" tIns="48175" rIns="96350" bIns="48175" numCol="1" anchor="t" anchorCtr="0" compatLnSpc="1">
            <a:prstTxWarp prst="textNoShape">
              <a:avLst/>
            </a:prstTxWarp>
          </a:bodyPr>
          <a:lstStyle/>
          <a:p>
            <a:pPr lvl="0"/>
            <a:r>
              <a:rPr lang="en-US" noProof="0" smtClean="0"/>
              <a:t>Fare clic per modificare gli stili del testo dello schema</a:t>
            </a:r>
          </a:p>
          <a:p>
            <a:pPr lvl="1"/>
            <a:r>
              <a:rPr lang="en-US" noProof="0" smtClean="0"/>
              <a:t>Secondo livello</a:t>
            </a:r>
          </a:p>
          <a:p>
            <a:pPr lvl="2"/>
            <a:r>
              <a:rPr lang="en-US" noProof="0" smtClean="0"/>
              <a:t>Terzo livello</a:t>
            </a:r>
          </a:p>
          <a:p>
            <a:pPr lvl="3"/>
            <a:r>
              <a:rPr lang="en-US" noProof="0" smtClean="0"/>
              <a:t>Quarto livello</a:t>
            </a:r>
          </a:p>
          <a:p>
            <a:pPr lvl="4"/>
            <a:r>
              <a:rPr lang="en-US" noProof="0" smtClean="0"/>
              <a:t>Quinto livello</a:t>
            </a:r>
          </a:p>
        </p:txBody>
      </p:sp>
      <p:sp>
        <p:nvSpPr>
          <p:cNvPr id="87046" name="Rectangle 1030"/>
          <p:cNvSpPr>
            <a:spLocks noGrp="1" noChangeArrowheads="1"/>
          </p:cNvSpPr>
          <p:nvPr>
            <p:ph type="ftr" sz="quarter" idx="4"/>
          </p:nvPr>
        </p:nvSpPr>
        <p:spPr bwMode="auto">
          <a:xfrm>
            <a:off x="0" y="9705975"/>
            <a:ext cx="3086100" cy="557213"/>
          </a:xfrm>
          <a:prstGeom prst="rect">
            <a:avLst/>
          </a:prstGeom>
          <a:noFill/>
          <a:ln w="9525">
            <a:noFill/>
            <a:miter lim="800000"/>
            <a:headEnd/>
            <a:tailEnd/>
          </a:ln>
          <a:effectLst/>
        </p:spPr>
        <p:txBody>
          <a:bodyPr vert="horz" wrap="square" lIns="96350" tIns="48175" rIns="96350" bIns="48175" numCol="1" anchor="b" anchorCtr="0" compatLnSpc="1">
            <a:prstTxWarp prst="textNoShape">
              <a:avLst/>
            </a:prstTxWarp>
          </a:bodyPr>
          <a:lstStyle>
            <a:lvl1pPr defTabSz="963613">
              <a:spcBef>
                <a:spcPct val="0"/>
              </a:spcBef>
              <a:buClrTx/>
              <a:buFontTx/>
              <a:buNone/>
              <a:defRPr kumimoji="0" sz="1200">
                <a:latin typeface="Times New Roman" pitchFamily="18" charset="0"/>
              </a:defRPr>
            </a:lvl1pPr>
          </a:lstStyle>
          <a:p>
            <a:pPr>
              <a:defRPr/>
            </a:pPr>
            <a:endParaRPr lang="en-US"/>
          </a:p>
        </p:txBody>
      </p:sp>
      <p:sp>
        <p:nvSpPr>
          <p:cNvPr id="87047" name="Rectangle 1031"/>
          <p:cNvSpPr>
            <a:spLocks noGrp="1" noChangeArrowheads="1"/>
          </p:cNvSpPr>
          <p:nvPr>
            <p:ph type="sldNum" sz="quarter" idx="5"/>
          </p:nvPr>
        </p:nvSpPr>
        <p:spPr bwMode="auto">
          <a:xfrm>
            <a:off x="4059238" y="9705975"/>
            <a:ext cx="3005137" cy="557213"/>
          </a:xfrm>
          <a:prstGeom prst="rect">
            <a:avLst/>
          </a:prstGeom>
          <a:noFill/>
          <a:ln w="9525">
            <a:noFill/>
            <a:miter lim="800000"/>
            <a:headEnd/>
            <a:tailEnd/>
          </a:ln>
          <a:effectLst/>
        </p:spPr>
        <p:txBody>
          <a:bodyPr vert="horz" wrap="square" lIns="96350" tIns="48175" rIns="96350" bIns="48175" numCol="1" anchor="b" anchorCtr="0" compatLnSpc="1">
            <a:prstTxWarp prst="textNoShape">
              <a:avLst/>
            </a:prstTxWarp>
          </a:bodyPr>
          <a:lstStyle>
            <a:lvl1pPr algn="r" defTabSz="963613">
              <a:spcBef>
                <a:spcPct val="0"/>
              </a:spcBef>
              <a:buClrTx/>
              <a:buFontTx/>
              <a:buNone/>
              <a:defRPr kumimoji="0" sz="1200">
                <a:latin typeface="Times New Roman" pitchFamily="18" charset="0"/>
              </a:defRPr>
            </a:lvl1pPr>
          </a:lstStyle>
          <a:p>
            <a:pPr>
              <a:defRPr/>
            </a:pPr>
            <a:fld id="{3EC3F439-8044-4016-8753-AB20DE16851E}" type="slidenum">
              <a:rPr lang="en-US"/>
              <a:pPr>
                <a:defRPr/>
              </a:pPr>
              <a:t>‹N›</a:t>
            </a:fld>
            <a:endParaRPr lang="en-US"/>
          </a:p>
        </p:txBody>
      </p:sp>
    </p:spTree>
    <p:extLst>
      <p:ext uri="{BB962C8B-B14F-4D97-AF65-F5344CB8AC3E}">
        <p14:creationId xmlns:p14="http://schemas.microsoft.com/office/powerpoint/2010/main" xmlns="" val="7490728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031"/>
          <p:cNvSpPr>
            <a:spLocks noGrp="1" noChangeArrowheads="1"/>
          </p:cNvSpPr>
          <p:nvPr>
            <p:ph type="sldNum" sz="quarter" idx="5"/>
          </p:nvPr>
        </p:nvSpPr>
        <p:spPr>
          <a:noFill/>
        </p:spPr>
        <p:txBody>
          <a:bodyPr/>
          <a:lstStyle/>
          <a:p>
            <a:fld id="{1BBA232B-F304-40D9-89FB-D5FFC57A671C}" type="slidenum">
              <a:rPr lang="en-US" smtClean="0"/>
              <a:pPr/>
              <a:t>1</a:t>
            </a:fld>
            <a:endParaRPr lang="en-US" smtClean="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p:spPr>
        <p:txBody>
          <a:bodyPr/>
          <a:lstStyle/>
          <a:p>
            <a:pPr lvl="4"/>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19</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2</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23</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dirty="0"/>
          </a:p>
        </p:txBody>
      </p:sp>
      <p:sp>
        <p:nvSpPr>
          <p:cNvPr id="4" name="Segnaposto numero diapositiva 3"/>
          <p:cNvSpPr>
            <a:spLocks noGrp="1"/>
          </p:cNvSpPr>
          <p:nvPr>
            <p:ph type="sldNum" sz="quarter" idx="10"/>
          </p:nvPr>
        </p:nvSpPr>
        <p:spPr/>
        <p:txBody>
          <a:bodyPr/>
          <a:lstStyle/>
          <a:p>
            <a:pPr>
              <a:defRPr/>
            </a:pPr>
            <a:fld id="{ADCDCC4E-40D1-4496-AE17-DF5580D3D1FA}" type="slidenum">
              <a:rPr lang="en-US" smtClean="0"/>
              <a:pPr>
                <a:defRPr/>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28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29</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39576472-23F2-431E-8047-63962D32BA75}" type="slidenum">
              <a:rPr lang="en-US" smtClean="0"/>
              <a:pPr/>
              <a:t>3</a:t>
            </a:fld>
            <a:endParaRPr lang="en-US"/>
          </a:p>
        </p:txBody>
      </p:sp>
    </p:spTree>
    <p:extLst>
      <p:ext uri="{BB962C8B-B14F-4D97-AF65-F5344CB8AC3E}">
        <p14:creationId xmlns:p14="http://schemas.microsoft.com/office/powerpoint/2010/main" xmlns="" val="22275737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38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39</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49</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52</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55</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59</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cap="none" normalizeH="0" baseline="0" dirty="0" smtClean="0">
                <a:ln>
                  <a:noFill/>
                </a:ln>
                <a:solidFill>
                  <a:schemeClr val="tx1"/>
                </a:solidFill>
                <a:effectLst/>
                <a:latin typeface="Tahoma" pitchFamily="34" charset="0"/>
                <a:ea typeface="SimSun" pitchFamily="2" charset="-122"/>
              </a:rPr>
              <a:t>Routes need to be updated not only when a link fails, but also when a router</a:t>
            </a:r>
            <a:r>
              <a:rPr kumimoji="1" lang="en-US" sz="1200" b="0" i="0" u="none" strike="noStrike" cap="none" normalizeH="0" dirty="0" smtClean="0">
                <a:ln>
                  <a:noFill/>
                </a:ln>
                <a:solidFill>
                  <a:schemeClr val="tx1"/>
                </a:solidFill>
                <a:effectLst/>
                <a:latin typeface="Tahoma" pitchFamily="34" charset="0"/>
                <a:ea typeface="SimSun" pitchFamily="2" charset="-122"/>
              </a:rPr>
              <a:t> </a:t>
            </a:r>
            <a:r>
              <a:rPr lang="en-US" dirty="0" smtClean="0"/>
              <a:t>has a failure.</a:t>
            </a:r>
            <a:endParaRPr kumimoji="1" lang="en-US" sz="1200" b="0" i="0" u="none" strike="noStrike" cap="none" normalizeH="0" baseline="0" dirty="0" smtClean="0">
              <a:ln>
                <a:noFill/>
              </a:ln>
              <a:solidFill>
                <a:schemeClr val="tx1"/>
              </a:solidFill>
              <a:effectLst/>
              <a:latin typeface="Tahoma" pitchFamily="34" charset="0"/>
              <a:ea typeface="SimSun" pitchFamily="2" charset="-122"/>
            </a:endParaRPr>
          </a:p>
          <a:p>
            <a:endParaRPr lang="it-IT" dirty="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61</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cap="none" normalizeH="0" baseline="0" dirty="0" smtClean="0">
                <a:ln>
                  <a:noFill/>
                </a:ln>
                <a:solidFill>
                  <a:schemeClr val="tx1"/>
                </a:solidFill>
                <a:effectLst/>
                <a:latin typeface="Tahoma" pitchFamily="34" charset="0"/>
                <a:ea typeface="SimSun" pitchFamily="2" charset="-122"/>
              </a:rPr>
              <a:t>B does not know that A routes</a:t>
            </a:r>
            <a:r>
              <a:rPr kumimoji="1" lang="en-US" sz="1200" b="0" i="0" u="none" strike="noStrike" cap="none" normalizeH="0" dirty="0" smtClean="0">
                <a:ln>
                  <a:noFill/>
                </a:ln>
                <a:solidFill>
                  <a:schemeClr val="tx1"/>
                </a:solidFill>
                <a:effectLst/>
                <a:latin typeface="Tahoma" pitchFamily="34" charset="0"/>
                <a:ea typeface="SimSun" pitchFamily="2" charset="-122"/>
              </a:rPr>
              <a:t> the traffic through B itself to reach C. </a:t>
            </a:r>
            <a:r>
              <a:rPr lang="en-US" dirty="0" smtClean="0"/>
              <a:t>Hence, B takes a wrong decision here.</a:t>
            </a:r>
            <a:endParaRPr kumimoji="1" lang="en-US" sz="1200" b="0" i="0" u="none" strike="noStrike" cap="none" normalizeH="0" baseline="0" dirty="0" smtClean="0">
              <a:ln>
                <a:noFill/>
              </a:ln>
              <a:solidFill>
                <a:schemeClr val="tx1"/>
              </a:solidFill>
              <a:effectLst/>
              <a:latin typeface="Tahoma" pitchFamily="34" charset="0"/>
              <a:ea typeface="SimSun" pitchFamily="2" charset="-122"/>
            </a:endParaRPr>
          </a:p>
          <a:p>
            <a:endParaRPr lang="it-IT" dirty="0"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kumimoji="1" lang="en-US" sz="1200" b="0" i="0" u="none" strike="noStrike" cap="none" normalizeH="0" baseline="0" dirty="0" smtClean="0">
                <a:ln>
                  <a:noFill/>
                </a:ln>
                <a:solidFill>
                  <a:schemeClr val="tx1"/>
                </a:solidFill>
                <a:effectLst/>
                <a:latin typeface="Tahoma" pitchFamily="34" charset="0"/>
                <a:ea typeface="SimSun" pitchFamily="2" charset="-122"/>
              </a:rPr>
              <a:t>A knows from its routing table that it routes</a:t>
            </a:r>
            <a:r>
              <a:rPr kumimoji="1" lang="en-US" sz="1200" b="0" i="0" u="none" strike="noStrike" cap="none" normalizeH="0" dirty="0" smtClean="0">
                <a:ln>
                  <a:noFill/>
                </a:ln>
                <a:solidFill>
                  <a:schemeClr val="tx1"/>
                </a:solidFill>
                <a:effectLst/>
                <a:latin typeface="Tahoma" pitchFamily="34" charset="0"/>
                <a:ea typeface="SimSun" pitchFamily="2" charset="-122"/>
              </a:rPr>
              <a:t> through B to reach C and then if the cost from B to C has changed, A has to update its distance to C as well</a:t>
            </a:r>
            <a:endParaRPr kumimoji="1" lang="en-US" sz="1200" b="0" i="0" u="none" strike="noStrike" cap="none" normalizeH="0" baseline="0" dirty="0" smtClean="0">
              <a:ln>
                <a:noFill/>
              </a:ln>
              <a:solidFill>
                <a:schemeClr val="tx1"/>
              </a:solidFill>
              <a:effectLst/>
              <a:latin typeface="Tahoma" pitchFamily="34" charset="0"/>
              <a:ea typeface="SimSun" pitchFamily="2" charset="-122"/>
            </a:endParaRPr>
          </a:p>
          <a:p>
            <a:endParaRPr lang="it-IT" dirty="0"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69</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70</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71</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72</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73</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74</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75</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76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1031"/>
          <p:cNvSpPr>
            <a:spLocks noGrp="1" noChangeArrowheads="1"/>
          </p:cNvSpPr>
          <p:nvPr>
            <p:ph type="sldNum" sz="quarter" idx="5"/>
          </p:nvPr>
        </p:nvSpPr>
        <p:spPr>
          <a:noFill/>
        </p:spPr>
        <p:txBody>
          <a:bodyPr/>
          <a:lstStyle/>
          <a:p>
            <a:fld id="{35741A1F-582D-4D70-91FC-019081DD96A3}" type="slidenum">
              <a:rPr lang="en-US" smtClean="0"/>
              <a:pPr/>
              <a:t>77</a:t>
            </a:fld>
            <a:endParaRPr lang="en-US" smtClean="0"/>
          </a:p>
        </p:txBody>
      </p:sp>
      <p:sp>
        <p:nvSpPr>
          <p:cNvPr id="354307" name="Rectangle 2"/>
          <p:cNvSpPr>
            <a:spLocks noGrp="1" noRot="1" noChangeAspect="1" noChangeArrowheads="1" noTextEdit="1"/>
          </p:cNvSpPr>
          <p:nvPr>
            <p:ph type="sldImg"/>
          </p:nvPr>
        </p:nvSpPr>
        <p:spPr>
          <a:xfrm>
            <a:off x="974725" y="785813"/>
            <a:ext cx="5132388" cy="3849687"/>
          </a:xfrm>
          <a:ln/>
        </p:spPr>
      </p:sp>
      <p:sp>
        <p:nvSpPr>
          <p:cNvPr id="354308" name="Rectangle 3"/>
          <p:cNvSpPr>
            <a:spLocks noGrp="1" noChangeArrowheads="1"/>
          </p:cNvSpPr>
          <p:nvPr>
            <p:ph type="body" idx="1"/>
          </p:nvPr>
        </p:nvSpPr>
        <p:spPr>
          <a:xfrm>
            <a:off x="955676" y="4870450"/>
            <a:ext cx="5172075" cy="4635500"/>
          </a:xfrm>
          <a:noFill/>
          <a:ln/>
        </p:spPr>
        <p:txBody>
          <a:bodyPr/>
          <a:lstStyle/>
          <a:p>
            <a:endParaRPr lang="it-IT"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78</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79</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8</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80</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81</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82</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83</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84</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Grp="1" noChangeArrowheads="1"/>
          </p:cNvSpPr>
          <p:nvPr>
            <p:ph type="ftr" sz="quarter" idx="4"/>
          </p:nvPr>
        </p:nvSpPr>
        <p:spPr>
          <a:ln/>
        </p:spPr>
        <p:txBody>
          <a:bodyPr/>
          <a:lstStyle/>
          <a:p>
            <a:endParaRPr lang="de-DE"/>
          </a:p>
          <a:p>
            <a:r>
              <a:rPr lang="de-DE"/>
              <a:t>Author: G. Arheilger, Juniper Networks, EMEA Central</a:t>
            </a:r>
          </a:p>
          <a:p>
            <a:r>
              <a:rPr lang="en-US"/>
              <a:t>Copyright © 2001 Juniper Networks, Inc. All rights reserved.</a:t>
            </a:r>
          </a:p>
        </p:txBody>
      </p:sp>
      <p:sp>
        <p:nvSpPr>
          <p:cNvPr id="6" name="Rectangle 12"/>
          <p:cNvSpPr>
            <a:spLocks noGrp="1" noChangeArrowheads="1"/>
          </p:cNvSpPr>
          <p:nvPr>
            <p:ph type="sldNum" sz="quarter" idx="5"/>
          </p:nvPr>
        </p:nvSpPr>
        <p:spPr>
          <a:ln/>
        </p:spPr>
        <p:txBody>
          <a:bodyPr/>
          <a:lstStyle/>
          <a:p>
            <a:fld id="{01A45B52-6050-4D7B-BDFC-12988E9A0CD9}" type="slidenum">
              <a:rPr lang="en-US"/>
              <a:pPr/>
              <a:t>85</a:t>
            </a:fld>
            <a:endParaRPr lang="en-US"/>
          </a:p>
        </p:txBody>
      </p:sp>
      <p:sp>
        <p:nvSpPr>
          <p:cNvPr id="1140738" name="Rectangle 2"/>
          <p:cNvSpPr>
            <a:spLocks noGrp="1" noRot="1" noChangeAspect="1" noChangeArrowheads="1" noTextEdit="1"/>
          </p:cNvSpPr>
          <p:nvPr>
            <p:ph type="sldImg"/>
          </p:nvPr>
        </p:nvSpPr>
        <p:spPr>
          <a:xfrm>
            <a:off x="992188" y="769938"/>
            <a:ext cx="5114925" cy="3835400"/>
          </a:xfrm>
          <a:ln/>
        </p:spPr>
      </p:sp>
      <p:sp>
        <p:nvSpPr>
          <p:cNvPr id="1140739" name="Rectangle 3"/>
          <p:cNvSpPr>
            <a:spLocks noGrp="1" noChangeArrowheads="1"/>
          </p:cNvSpPr>
          <p:nvPr>
            <p:ph type="body" idx="1"/>
          </p:nvPr>
        </p:nvSpPr>
        <p:spPr>
          <a:xfrm>
            <a:off x="947602" y="4861443"/>
            <a:ext cx="5204096" cy="4605576"/>
          </a:xfrm>
          <a:ln/>
        </p:spPr>
        <p:txBody>
          <a:bodyPr lIns="94998" tIns="47499" rIns="94998" bIns="47499"/>
          <a:lstStyle/>
          <a:p>
            <a:endParaRPr lang="it-IT"/>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86</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2" name="Rectangle 1031"/>
          <p:cNvSpPr>
            <a:spLocks noGrp="1" noChangeArrowheads="1"/>
          </p:cNvSpPr>
          <p:nvPr>
            <p:ph type="sldNum" sz="quarter" idx="5"/>
          </p:nvPr>
        </p:nvSpPr>
        <p:spPr>
          <a:noFill/>
        </p:spPr>
        <p:txBody>
          <a:bodyPr/>
          <a:lstStyle/>
          <a:p>
            <a:fld id="{67F42A89-A265-460F-BE45-955EE3CDB308}" type="slidenum">
              <a:rPr lang="en-US" smtClean="0"/>
              <a:pPr/>
              <a:t>87</a:t>
            </a:fld>
            <a:endParaRPr lang="en-US" smtClean="0"/>
          </a:p>
        </p:txBody>
      </p:sp>
      <p:sp>
        <p:nvSpPr>
          <p:cNvPr id="307203" name="Rectangle 2"/>
          <p:cNvSpPr>
            <a:spLocks noGrp="1" noRot="1" noChangeAspect="1" noChangeArrowheads="1" noTextEdit="1"/>
          </p:cNvSpPr>
          <p:nvPr>
            <p:ph type="sldImg"/>
          </p:nvPr>
        </p:nvSpPr>
        <p:spPr>
          <a:ln/>
        </p:spPr>
      </p:sp>
      <p:sp>
        <p:nvSpPr>
          <p:cNvPr id="30720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1031"/>
          <p:cNvSpPr>
            <a:spLocks noGrp="1" noChangeArrowheads="1"/>
          </p:cNvSpPr>
          <p:nvPr>
            <p:ph type="sldNum" sz="quarter" idx="5"/>
          </p:nvPr>
        </p:nvSpPr>
        <p:spPr>
          <a:noFill/>
        </p:spPr>
        <p:txBody>
          <a:bodyPr/>
          <a:lstStyle/>
          <a:p>
            <a:fld id="{1F6EB847-38A6-4C1A-B768-6C60F2A853D6}" type="slidenum">
              <a:rPr lang="en-US" smtClean="0"/>
              <a:pPr/>
              <a:t>9</a:t>
            </a:fld>
            <a:endParaRPr lang="en-US" smtClean="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pic>
        <p:nvPicPr>
          <p:cNvPr id="4" name="Picture 7" descr="paint"/>
          <p:cNvPicPr>
            <a:picLocks noChangeAspect="1" noChangeArrowheads="1"/>
          </p:cNvPicPr>
          <p:nvPr/>
        </p:nvPicPr>
        <p:blipFill>
          <a:blip r:embed="rId2" cstate="print">
            <a:clrChange>
              <a:clrFrom>
                <a:srgbClr val="C0C0C0"/>
              </a:clrFrom>
              <a:clrTo>
                <a:srgbClr val="C0C0C0">
                  <a:alpha val="0"/>
                </a:srgbClr>
              </a:clrTo>
            </a:clrChange>
          </a:blip>
          <a:srcRect/>
          <a:stretch>
            <a:fillRect/>
          </a:stretch>
        </p:blipFill>
        <p:spPr bwMode="auto">
          <a:xfrm>
            <a:off x="914400" y="1520825"/>
            <a:ext cx="8229600" cy="384175"/>
          </a:xfrm>
          <a:prstGeom prst="rect">
            <a:avLst/>
          </a:prstGeom>
          <a:noFill/>
          <a:ln w="9525">
            <a:noFill/>
            <a:miter lim="800000"/>
            <a:headEnd/>
            <a:tailEnd/>
          </a:ln>
        </p:spPr>
      </p:pic>
      <p:sp>
        <p:nvSpPr>
          <p:cNvPr id="3074" name="Rectangle 2"/>
          <p:cNvSpPr>
            <a:spLocks noGrp="1" noChangeArrowheads="1"/>
          </p:cNvSpPr>
          <p:nvPr>
            <p:ph type="ctrTitle"/>
          </p:nvPr>
        </p:nvSpPr>
        <p:spPr>
          <a:xfrm>
            <a:off x="457200" y="368300"/>
            <a:ext cx="8178800" cy="1295400"/>
          </a:xfrm>
        </p:spPr>
        <p:txBody>
          <a:bodyPr anchor="b"/>
          <a:lstStyle>
            <a:lvl1pPr>
              <a:defRPr/>
            </a:lvl1pPr>
          </a:lstStyle>
          <a:p>
            <a:r>
              <a:rPr lang="it-IT" smtClean="0"/>
              <a:t>Fare clic per modificare lo stile del titolo</a:t>
            </a:r>
            <a:endParaRPr lang="it-IT"/>
          </a:p>
        </p:txBody>
      </p:sp>
      <p:sp>
        <p:nvSpPr>
          <p:cNvPr id="3075" name="Rectangle 3"/>
          <p:cNvSpPr>
            <a:spLocks noGrp="1" noChangeArrowheads="1"/>
          </p:cNvSpPr>
          <p:nvPr>
            <p:ph type="subTitle" idx="1"/>
          </p:nvPr>
        </p:nvSpPr>
        <p:spPr bwMode="auto">
          <a:xfrm>
            <a:off x="2133600" y="3886200"/>
            <a:ext cx="6400800" cy="17716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0" indent="0">
              <a:buFont typeface="Monotype Sorts" pitchFamily="2" charset="2"/>
              <a:buNone/>
              <a:defRPr>
                <a:latin typeface="Arial Black" pitchFamily="34" charset="0"/>
              </a:defRPr>
            </a:lvl1pPr>
          </a:lstStyle>
          <a:p>
            <a:r>
              <a:rPr lang="it-IT" smtClean="0"/>
              <a:t>Fare clic per modificare lo stile del sottotitolo dello schema</a:t>
            </a:r>
            <a:endParaRPr lang="it-IT"/>
          </a:p>
        </p:txBody>
      </p:sp>
      <p:sp>
        <p:nvSpPr>
          <p:cNvPr id="5" name="Rectangle 4"/>
          <p:cNvSpPr>
            <a:spLocks noGrp="1" noChangeArrowheads="1"/>
          </p:cNvSpPr>
          <p:nvPr>
            <p:ph type="dt" sz="half" idx="10"/>
          </p:nvPr>
        </p:nvSpPr>
        <p:spPr>
          <a:xfrm>
            <a:off x="711200" y="6229350"/>
            <a:ext cx="1930400" cy="514350"/>
          </a:xfrm>
        </p:spPr>
        <p:txBody>
          <a:bodyPr/>
          <a:lstStyle>
            <a:lvl1pPr>
              <a:defRPr>
                <a:solidFill>
                  <a:srgbClr val="5E574E"/>
                </a:solidFill>
              </a:defRPr>
            </a:lvl1pPr>
          </a:lstStyle>
          <a:p>
            <a:pPr>
              <a:defRPr/>
            </a:pPr>
            <a:endParaRPr lang="it-IT"/>
          </a:p>
        </p:txBody>
      </p:sp>
      <p:sp>
        <p:nvSpPr>
          <p:cNvPr id="6" name="Rectangle 6"/>
          <p:cNvSpPr>
            <a:spLocks noGrp="1" noChangeArrowheads="1"/>
          </p:cNvSpPr>
          <p:nvPr>
            <p:ph type="sldNum" sz="quarter" idx="11"/>
          </p:nvPr>
        </p:nvSpPr>
        <p:spPr>
          <a:xfrm>
            <a:off x="6604000" y="6229350"/>
            <a:ext cx="1828800" cy="514350"/>
          </a:xfrm>
        </p:spPr>
        <p:txBody>
          <a:bodyPr/>
          <a:lstStyle>
            <a:lvl1pPr>
              <a:defRPr>
                <a:solidFill>
                  <a:srgbClr val="5E574E"/>
                </a:solidFill>
              </a:defRPr>
            </a:lvl1pPr>
          </a:lstStyle>
          <a:p>
            <a:pPr>
              <a:defRPr/>
            </a:pPr>
            <a:fld id="{E27355E9-002B-4865-9D41-3FB87D137AD6}" type="slidenum">
              <a:rPr lang="it-IT"/>
              <a:pPr>
                <a:defRPr/>
              </a:pPr>
              <a:t>‹N›</a:t>
            </a:fld>
            <a:endParaRPr lang="it-IT"/>
          </a:p>
        </p:txBody>
      </p:sp>
      <p:sp>
        <p:nvSpPr>
          <p:cNvPr id="7" name="Rectangle 2"/>
          <p:cNvSpPr>
            <a:spLocks noGrp="1" noChangeArrowheads="1"/>
          </p:cNvSpPr>
          <p:nvPr>
            <p:ph type="ftr" sz="quarter" idx="12"/>
          </p:nvPr>
        </p:nvSpPr>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B852E189-025F-48F5-AD84-2B8DF8E3D5CA}" type="slidenum">
              <a:rPr lang="it-IT"/>
              <a:pPr>
                <a:defRPr/>
              </a:pPr>
              <a:t>‹N›</a:t>
            </a:fld>
            <a:endParaRPr lang="it-IT"/>
          </a:p>
        </p:txBody>
      </p:sp>
      <p:sp>
        <p:nvSpPr>
          <p:cNvPr id="6"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73850" y="228600"/>
            <a:ext cx="2089150" cy="5897563"/>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06400" y="228600"/>
            <a:ext cx="6115050" cy="58975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C40E116E-C52A-487B-B48C-00CC1194B629}" type="slidenum">
              <a:rPr lang="it-IT"/>
              <a:pPr>
                <a:defRPr/>
              </a:pPr>
              <a:t>‹N›</a:t>
            </a:fld>
            <a:endParaRPr lang="it-IT"/>
          </a:p>
        </p:txBody>
      </p:sp>
      <p:sp>
        <p:nvSpPr>
          <p:cNvPr id="6"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06400" y="228600"/>
            <a:ext cx="8356600" cy="1143000"/>
          </a:xfrm>
        </p:spPr>
        <p:txBody>
          <a:bodyPr/>
          <a:lstStyle/>
          <a:p>
            <a:r>
              <a:rPr lang="it-IT" smtClean="0"/>
              <a:t>Fare clic per modificare lo stile del titolo</a:t>
            </a:r>
            <a:endParaRPr lang="it-IT"/>
          </a:p>
        </p:txBody>
      </p:sp>
      <p:sp>
        <p:nvSpPr>
          <p:cNvPr id="3" name="Segnaposto testo 2"/>
          <p:cNvSpPr>
            <a:spLocks noGrp="1"/>
          </p:cNvSpPr>
          <p:nvPr>
            <p:ph type="body" sz="half" idx="1"/>
          </p:nvPr>
        </p:nvSpPr>
        <p:spPr>
          <a:xfrm>
            <a:off x="457200" y="1600200"/>
            <a:ext cx="4038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9C0A8B4C-95BF-46B0-9E8A-8B314C2F4E28}" type="slidenum">
              <a:rPr lang="it-IT"/>
              <a:pPr>
                <a:defRPr/>
              </a:pPr>
              <a:t>‹N›</a:t>
            </a:fld>
            <a:endParaRPr lang="it-IT"/>
          </a:p>
        </p:txBody>
      </p:sp>
      <p:sp>
        <p:nvSpPr>
          <p:cNvPr id="7"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406400" y="228600"/>
            <a:ext cx="8356600" cy="58975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6"/>
          <p:cNvSpPr>
            <a:spLocks noGrp="1" noChangeArrowheads="1"/>
          </p:cNvSpPr>
          <p:nvPr>
            <p:ph type="sldNum" sz="quarter" idx="11"/>
          </p:nvPr>
        </p:nvSpPr>
        <p:spPr>
          <a:ln/>
        </p:spPr>
        <p:txBody>
          <a:bodyPr/>
          <a:lstStyle>
            <a:lvl1pPr>
              <a:defRPr/>
            </a:lvl1pPr>
          </a:lstStyle>
          <a:p>
            <a:pPr>
              <a:defRPr/>
            </a:pPr>
            <a:fld id="{93606EBC-0C7B-48A0-AE19-AF4C3B5AB285}" type="slidenum">
              <a:rPr lang="it-IT"/>
              <a:pPr>
                <a:defRPr/>
              </a:pPr>
              <a:t>‹N›</a:t>
            </a:fld>
            <a:endParaRPr lang="it-IT"/>
          </a:p>
        </p:txBody>
      </p:sp>
      <p:sp>
        <p:nvSpPr>
          <p:cNvPr id="5"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E6EB1966-AAB5-42E0-8ABA-569F67217685}" type="slidenum">
              <a:rPr lang="it-IT"/>
              <a:pPr>
                <a:defRPr/>
              </a:pPr>
              <a:t>‹N›</a:t>
            </a:fld>
            <a:endParaRPr lang="it-IT"/>
          </a:p>
        </p:txBody>
      </p:sp>
      <p:sp>
        <p:nvSpPr>
          <p:cNvPr id="6"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6"/>
          <p:cNvSpPr>
            <a:spLocks noGrp="1" noChangeArrowheads="1"/>
          </p:cNvSpPr>
          <p:nvPr>
            <p:ph type="sldNum" sz="quarter" idx="11"/>
          </p:nvPr>
        </p:nvSpPr>
        <p:spPr>
          <a:ln/>
        </p:spPr>
        <p:txBody>
          <a:bodyPr/>
          <a:lstStyle>
            <a:lvl1pPr>
              <a:defRPr/>
            </a:lvl1pPr>
          </a:lstStyle>
          <a:p>
            <a:pPr>
              <a:defRPr/>
            </a:pPr>
            <a:fld id="{52FE68F8-5376-4589-9FAF-4419BDC690FC}" type="slidenum">
              <a:rPr lang="it-IT"/>
              <a:pPr>
                <a:defRPr/>
              </a:pPr>
              <a:t>‹N›</a:t>
            </a:fld>
            <a:endParaRPr lang="it-IT"/>
          </a:p>
        </p:txBody>
      </p:sp>
      <p:sp>
        <p:nvSpPr>
          <p:cNvPr id="6"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7516BEF3-3BC3-4DE5-83A9-4252669B2204}" type="slidenum">
              <a:rPr lang="it-IT"/>
              <a:pPr>
                <a:defRPr/>
              </a:pPr>
              <a:t>‹N›</a:t>
            </a:fld>
            <a:endParaRPr lang="it-IT"/>
          </a:p>
        </p:txBody>
      </p:sp>
      <p:sp>
        <p:nvSpPr>
          <p:cNvPr id="7"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6"/>
          <p:cNvSpPr>
            <a:spLocks noGrp="1" noChangeArrowheads="1"/>
          </p:cNvSpPr>
          <p:nvPr>
            <p:ph type="sldNum" sz="quarter" idx="11"/>
          </p:nvPr>
        </p:nvSpPr>
        <p:spPr>
          <a:ln/>
        </p:spPr>
        <p:txBody>
          <a:bodyPr/>
          <a:lstStyle>
            <a:lvl1pPr>
              <a:defRPr/>
            </a:lvl1pPr>
          </a:lstStyle>
          <a:p>
            <a:pPr>
              <a:defRPr/>
            </a:pPr>
            <a:fld id="{D067CBEE-7D24-4EF3-965A-79C02B03D74D}" type="slidenum">
              <a:rPr lang="it-IT"/>
              <a:pPr>
                <a:defRPr/>
              </a:pPr>
              <a:t>‹N›</a:t>
            </a:fld>
            <a:endParaRPr lang="it-IT"/>
          </a:p>
        </p:txBody>
      </p:sp>
      <p:sp>
        <p:nvSpPr>
          <p:cNvPr id="9"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6"/>
          <p:cNvSpPr>
            <a:spLocks noGrp="1" noChangeArrowheads="1"/>
          </p:cNvSpPr>
          <p:nvPr>
            <p:ph type="sldNum" sz="quarter" idx="11"/>
          </p:nvPr>
        </p:nvSpPr>
        <p:spPr>
          <a:ln/>
        </p:spPr>
        <p:txBody>
          <a:bodyPr/>
          <a:lstStyle>
            <a:lvl1pPr>
              <a:defRPr/>
            </a:lvl1pPr>
          </a:lstStyle>
          <a:p>
            <a:pPr>
              <a:defRPr/>
            </a:pPr>
            <a:fld id="{A7C07BC9-E19C-44DF-B874-D1FCA3865069}" type="slidenum">
              <a:rPr lang="it-IT"/>
              <a:pPr>
                <a:defRPr/>
              </a:pPr>
              <a:t>‹N›</a:t>
            </a:fld>
            <a:endParaRPr lang="it-IT"/>
          </a:p>
        </p:txBody>
      </p:sp>
      <p:sp>
        <p:nvSpPr>
          <p:cNvPr id="5"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6"/>
          <p:cNvSpPr>
            <a:spLocks noGrp="1" noChangeArrowheads="1"/>
          </p:cNvSpPr>
          <p:nvPr>
            <p:ph type="sldNum" sz="quarter" idx="11"/>
          </p:nvPr>
        </p:nvSpPr>
        <p:spPr>
          <a:ln/>
        </p:spPr>
        <p:txBody>
          <a:bodyPr/>
          <a:lstStyle>
            <a:lvl1pPr>
              <a:defRPr/>
            </a:lvl1pPr>
          </a:lstStyle>
          <a:p>
            <a:pPr>
              <a:defRPr/>
            </a:pPr>
            <a:fld id="{A1B4D34B-A863-4FEF-9AFB-E839F8E3933D}" type="slidenum">
              <a:rPr lang="it-IT"/>
              <a:pPr>
                <a:defRPr/>
              </a:pPr>
              <a:t>‹N›</a:t>
            </a:fld>
            <a:endParaRPr lang="it-IT"/>
          </a:p>
        </p:txBody>
      </p:sp>
      <p:sp>
        <p:nvSpPr>
          <p:cNvPr id="4"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0A9F51A0-6F89-4016-96AF-7B76FF5A68CD}" type="slidenum">
              <a:rPr lang="it-IT"/>
              <a:pPr>
                <a:defRPr/>
              </a:pPr>
              <a:t>‹N›</a:t>
            </a:fld>
            <a:endParaRPr lang="it-IT"/>
          </a:p>
        </p:txBody>
      </p:sp>
      <p:sp>
        <p:nvSpPr>
          <p:cNvPr id="7"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smtClean="0"/>
              <a:t>Fare clic sull'icona per inserire un'immagine</a:t>
            </a:r>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6"/>
          <p:cNvSpPr>
            <a:spLocks noGrp="1" noChangeArrowheads="1"/>
          </p:cNvSpPr>
          <p:nvPr>
            <p:ph type="sldNum" sz="quarter" idx="11"/>
          </p:nvPr>
        </p:nvSpPr>
        <p:spPr>
          <a:ln/>
        </p:spPr>
        <p:txBody>
          <a:bodyPr/>
          <a:lstStyle>
            <a:lvl1pPr>
              <a:defRPr/>
            </a:lvl1pPr>
          </a:lstStyle>
          <a:p>
            <a:pPr>
              <a:defRPr/>
            </a:pPr>
            <a:fld id="{28A41C78-A46B-47F6-8AC8-2C90D22CE01C}" type="slidenum">
              <a:rPr lang="it-IT"/>
              <a:pPr>
                <a:defRPr/>
              </a:pPr>
              <a:t>‹N›</a:t>
            </a:fld>
            <a:endParaRPr lang="it-IT"/>
          </a:p>
        </p:txBody>
      </p:sp>
      <p:sp>
        <p:nvSpPr>
          <p:cNvPr id="7" name="Rectangle 8"/>
          <p:cNvSpPr>
            <a:spLocks noGrp="1" noChangeArrowheads="1"/>
          </p:cNvSpPr>
          <p:nvPr>
            <p:ph type="ftr" sz="quarter" idx="12"/>
          </p:nvPr>
        </p:nvSpPr>
        <p:spPr>
          <a:ln/>
        </p:spPr>
        <p:txBody>
          <a:bodyPr/>
          <a:lstStyle>
            <a:lvl1pPr>
              <a:defRPr/>
            </a:lvl1pPr>
          </a:lstStyle>
          <a:p>
            <a:pPr>
              <a:defRPr/>
            </a:pPr>
            <a:r>
              <a:rPr lang="en-US" smtClean="0"/>
              <a:t>© 2013 Queuing Theory and Telecommunications: Networks and Applications – All rights reserved</a:t>
            </a:r>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bwMode="auto">
          <a:xfrm>
            <a:off x="406400" y="228600"/>
            <a:ext cx="8356600"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lo stile del titolo dello schema</a:t>
            </a:r>
          </a:p>
        </p:txBody>
      </p:sp>
      <p:sp>
        <p:nvSpPr>
          <p:cNvPr id="2052" name="Rectangle 4"/>
          <p:cNvSpPr>
            <a:spLocks noGrp="1" noChangeArrowheads="1"/>
          </p:cNvSpPr>
          <p:nvPr>
            <p:ph type="dt" sz="half" idx="2"/>
          </p:nvPr>
        </p:nvSpPr>
        <p:spPr bwMode="auto">
          <a:xfrm>
            <a:off x="4318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spcBef>
                <a:spcPct val="50000"/>
              </a:spcBef>
              <a:buClrTx/>
              <a:buFontTx/>
              <a:buNone/>
              <a:defRPr kumimoji="0" sz="1400">
                <a:solidFill>
                  <a:schemeClr val="bg2"/>
                </a:solidFill>
                <a:latin typeface="Arial" charset="0"/>
              </a:defRPr>
            </a:lvl1pPr>
          </a:lstStyle>
          <a:p>
            <a:pPr>
              <a:defRPr/>
            </a:pPr>
            <a:endParaRPr lang="it-IT"/>
          </a:p>
        </p:txBody>
      </p:sp>
      <p:sp>
        <p:nvSpPr>
          <p:cNvPr id="2054" name="Rectangle 6"/>
          <p:cNvSpPr>
            <a:spLocks noGrp="1" noChangeArrowheads="1"/>
          </p:cNvSpPr>
          <p:nvPr>
            <p:ph type="sldNum" sz="quarter" idx="4"/>
          </p:nvPr>
        </p:nvSpPr>
        <p:spPr bwMode="auto">
          <a:xfrm>
            <a:off x="6731000" y="6229350"/>
            <a:ext cx="19050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spcBef>
                <a:spcPct val="50000"/>
              </a:spcBef>
              <a:buClrTx/>
              <a:buFontTx/>
              <a:buNone/>
              <a:defRPr kumimoji="0" sz="1400">
                <a:solidFill>
                  <a:schemeClr val="bg2"/>
                </a:solidFill>
                <a:latin typeface="Arial" charset="0"/>
              </a:defRPr>
            </a:lvl1pPr>
          </a:lstStyle>
          <a:p>
            <a:pPr>
              <a:defRPr/>
            </a:pPr>
            <a:fld id="{B9BADAFD-892C-4068-BFF3-56712D2A8E18}" type="slidenum">
              <a:rPr lang="it-IT"/>
              <a:pPr>
                <a:defRPr/>
              </a:pPr>
              <a:t>‹N›</a:t>
            </a:fld>
            <a:endParaRPr lang="it-IT"/>
          </a:p>
        </p:txBody>
      </p:sp>
      <p:sp>
        <p:nvSpPr>
          <p:cNvPr id="2056" name="Rectangle 8"/>
          <p:cNvSpPr>
            <a:spLocks noGrp="1" noChangeArrowheads="1"/>
          </p:cNvSpPr>
          <p:nvPr>
            <p:ph type="ftr" sz="quarter" idx="3"/>
          </p:nvPr>
        </p:nvSpPr>
        <p:spPr bwMode="auto">
          <a:xfrm>
            <a:off x="1066800" y="6229350"/>
            <a:ext cx="7010400" cy="5143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spcBef>
                <a:spcPct val="50000"/>
              </a:spcBef>
              <a:buClrTx/>
              <a:buFontTx/>
              <a:buNone/>
              <a:defRPr sz="1100" i="1">
                <a:solidFill>
                  <a:schemeClr val="bg2"/>
                </a:solidFill>
              </a:defRPr>
            </a:lvl1pPr>
          </a:lstStyle>
          <a:p>
            <a:pPr>
              <a:defRPr/>
            </a:pPr>
            <a:r>
              <a:rPr lang="en-US" smtClean="0"/>
              <a:t>© 2013 Queuing Theory and Telecommunications: Networks and Applications – All rights reserved</a:t>
            </a:r>
            <a:endParaRPr lang="en-US" dirty="0"/>
          </a:p>
        </p:txBody>
      </p:sp>
      <p:pic>
        <p:nvPicPr>
          <p:cNvPr id="75782" name="Picture 1024" descr="paint"/>
          <p:cNvPicPr>
            <a:picLocks noChangeAspect="1" noChangeArrowheads="1"/>
          </p:cNvPicPr>
          <p:nvPr/>
        </p:nvPicPr>
        <p:blipFill>
          <a:blip r:embed="rId15" cstate="print">
            <a:clrChange>
              <a:clrFrom>
                <a:srgbClr val="C0C0C0"/>
              </a:clrFrom>
              <a:clrTo>
                <a:srgbClr val="C0C0C0">
                  <a:alpha val="0"/>
                </a:srgbClr>
              </a:clrTo>
            </a:clrChange>
          </a:blip>
          <a:srcRect/>
          <a:stretch>
            <a:fillRect/>
          </a:stretch>
        </p:blipFill>
        <p:spPr bwMode="auto">
          <a:xfrm>
            <a:off x="912813" y="1295400"/>
            <a:ext cx="8229600" cy="3841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012"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 id="2147484011" r:id="rId13"/>
  </p:sldLayoutIdLst>
  <p:transition spd="slow"/>
  <p:hf sldNum="0" hdr="0" dt="0"/>
  <p:txStyles>
    <p:titleStyle>
      <a:lvl1pPr algn="l" rtl="0" eaLnBrk="0" fontAlgn="base" hangingPunct="0">
        <a:spcBef>
          <a:spcPct val="0"/>
        </a:spcBef>
        <a:spcAft>
          <a:spcPct val="0"/>
        </a:spcAft>
        <a:defRPr kumimoji="1" sz="4000">
          <a:solidFill>
            <a:schemeClr val="tx2"/>
          </a:solidFill>
          <a:latin typeface="+mj-lt"/>
          <a:ea typeface="+mj-ea"/>
          <a:cs typeface="+mj-cs"/>
        </a:defRPr>
      </a:lvl1pPr>
      <a:lvl2pPr algn="l" rtl="0" eaLnBrk="0" fontAlgn="base" hangingPunct="0">
        <a:spcBef>
          <a:spcPct val="0"/>
        </a:spcBef>
        <a:spcAft>
          <a:spcPct val="0"/>
        </a:spcAft>
        <a:defRPr kumimoji="1" sz="4000">
          <a:solidFill>
            <a:schemeClr val="tx2"/>
          </a:solidFill>
          <a:latin typeface="Arial Black" pitchFamily="34" charset="0"/>
        </a:defRPr>
      </a:lvl2pPr>
      <a:lvl3pPr algn="l" rtl="0" eaLnBrk="0" fontAlgn="base" hangingPunct="0">
        <a:spcBef>
          <a:spcPct val="0"/>
        </a:spcBef>
        <a:spcAft>
          <a:spcPct val="0"/>
        </a:spcAft>
        <a:defRPr kumimoji="1" sz="4000">
          <a:solidFill>
            <a:schemeClr val="tx2"/>
          </a:solidFill>
          <a:latin typeface="Arial Black" pitchFamily="34" charset="0"/>
        </a:defRPr>
      </a:lvl3pPr>
      <a:lvl4pPr algn="l" rtl="0" eaLnBrk="0" fontAlgn="base" hangingPunct="0">
        <a:spcBef>
          <a:spcPct val="0"/>
        </a:spcBef>
        <a:spcAft>
          <a:spcPct val="0"/>
        </a:spcAft>
        <a:defRPr kumimoji="1" sz="4000">
          <a:solidFill>
            <a:schemeClr val="tx2"/>
          </a:solidFill>
          <a:latin typeface="Arial Black" pitchFamily="34" charset="0"/>
        </a:defRPr>
      </a:lvl4pPr>
      <a:lvl5pPr algn="l" rtl="0" eaLnBrk="0" fontAlgn="base" hangingPunct="0">
        <a:spcBef>
          <a:spcPct val="0"/>
        </a:spcBef>
        <a:spcAft>
          <a:spcPct val="0"/>
        </a:spcAft>
        <a:defRPr kumimoji="1" sz="4000">
          <a:solidFill>
            <a:schemeClr val="tx2"/>
          </a:solidFill>
          <a:latin typeface="Arial Black" pitchFamily="34" charset="0"/>
        </a:defRPr>
      </a:lvl5pPr>
      <a:lvl6pPr marL="457200" algn="l" rtl="0" eaLnBrk="1" fontAlgn="base" hangingPunct="1">
        <a:spcBef>
          <a:spcPct val="0"/>
        </a:spcBef>
        <a:spcAft>
          <a:spcPct val="0"/>
        </a:spcAft>
        <a:defRPr kumimoji="1" sz="4000">
          <a:solidFill>
            <a:schemeClr val="tx2"/>
          </a:solidFill>
          <a:latin typeface="Arial Black" pitchFamily="34" charset="0"/>
        </a:defRPr>
      </a:lvl6pPr>
      <a:lvl7pPr marL="914400" algn="l" rtl="0" eaLnBrk="1" fontAlgn="base" hangingPunct="1">
        <a:spcBef>
          <a:spcPct val="0"/>
        </a:spcBef>
        <a:spcAft>
          <a:spcPct val="0"/>
        </a:spcAft>
        <a:defRPr kumimoji="1" sz="4000">
          <a:solidFill>
            <a:schemeClr val="tx2"/>
          </a:solidFill>
          <a:latin typeface="Arial Black" pitchFamily="34" charset="0"/>
        </a:defRPr>
      </a:lvl7pPr>
      <a:lvl8pPr marL="1371600" algn="l" rtl="0" eaLnBrk="1" fontAlgn="base" hangingPunct="1">
        <a:spcBef>
          <a:spcPct val="0"/>
        </a:spcBef>
        <a:spcAft>
          <a:spcPct val="0"/>
        </a:spcAft>
        <a:defRPr kumimoji="1" sz="4000">
          <a:solidFill>
            <a:schemeClr val="tx2"/>
          </a:solidFill>
          <a:latin typeface="Arial Black" pitchFamily="34" charset="0"/>
        </a:defRPr>
      </a:lvl8pPr>
      <a:lvl9pPr marL="1828800" algn="l" rtl="0" eaLnBrk="1" fontAlgn="base" hangingPunct="1">
        <a:spcBef>
          <a:spcPct val="0"/>
        </a:spcBef>
        <a:spcAft>
          <a:spcPct val="0"/>
        </a:spcAft>
        <a:defRPr kumimoji="1" sz="4000">
          <a:solidFill>
            <a:schemeClr val="tx2"/>
          </a:solidFill>
          <a:latin typeface="Arial Black" pitchFamily="34" charset="0"/>
        </a:defRPr>
      </a:lvl9pPr>
    </p:titleStyle>
    <p:bodyStyle>
      <a:lvl1pPr marL="342900" indent="-342900" algn="l" rtl="0" eaLnBrk="0" fontAlgn="base" hangingPunct="0">
        <a:spcBef>
          <a:spcPct val="20000"/>
        </a:spcBef>
        <a:spcAft>
          <a:spcPct val="0"/>
        </a:spcAft>
        <a:buClr>
          <a:schemeClr val="accent2"/>
        </a:buClr>
        <a:buFont typeface="Monotype Sorts" pitchFamily="2" charset="2"/>
        <a:buChar char="z"/>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Monotype Sorts" pitchFamily="2" charset="2"/>
        <a:buChar char="y"/>
        <a:defRPr kumimoji="1" sz="2000">
          <a:solidFill>
            <a:schemeClr val="tx1"/>
          </a:solidFill>
          <a:latin typeface="+mn-lt"/>
        </a:defRPr>
      </a:lvl2pPr>
      <a:lvl3pPr marL="1143000" indent="-228600" algn="l" rtl="0" eaLnBrk="0" fontAlgn="base" hangingPunct="0">
        <a:spcBef>
          <a:spcPct val="20000"/>
        </a:spcBef>
        <a:spcAft>
          <a:spcPct val="0"/>
        </a:spcAft>
        <a:buClr>
          <a:schemeClr val="accent2"/>
        </a:buClr>
        <a:buFont typeface="Monotype Sorts" pitchFamily="2" charset="2"/>
        <a:buChar char="x"/>
        <a:defRPr kumimoji="1" sz="20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kumimoji="1">
          <a:solidFill>
            <a:schemeClr val="tx1"/>
          </a:solidFill>
          <a:latin typeface="+mn-lt"/>
        </a:defRPr>
      </a:lvl4pPr>
      <a:lvl5pPr marL="2057400" indent="-228600" algn="l" rtl="0" eaLnBrk="0" fontAlgn="base" hangingPunct="0">
        <a:spcBef>
          <a:spcPct val="20000"/>
        </a:spcBef>
        <a:spcAft>
          <a:spcPct val="0"/>
        </a:spcAft>
        <a:buClr>
          <a:schemeClr val="accent2"/>
        </a:buClr>
        <a:buChar char="–"/>
        <a:defRPr kumimoji="1" sz="1600">
          <a:solidFill>
            <a:schemeClr val="tx1"/>
          </a:solidFill>
          <a:latin typeface="+mn-lt"/>
        </a:defRPr>
      </a:lvl5pPr>
      <a:lvl6pPr marL="2514600" indent="-228600" algn="l" rtl="0" eaLnBrk="1" fontAlgn="base" hangingPunct="1">
        <a:spcBef>
          <a:spcPct val="20000"/>
        </a:spcBef>
        <a:spcAft>
          <a:spcPct val="0"/>
        </a:spcAft>
        <a:buClr>
          <a:schemeClr val="accent2"/>
        </a:buClr>
        <a:buChar char="–"/>
        <a:defRPr kumimoji="1" sz="1600">
          <a:solidFill>
            <a:schemeClr val="tx1"/>
          </a:solidFill>
          <a:latin typeface="+mn-lt"/>
        </a:defRPr>
      </a:lvl6pPr>
      <a:lvl7pPr marL="2971800" indent="-228600" algn="l" rtl="0" eaLnBrk="1" fontAlgn="base" hangingPunct="1">
        <a:spcBef>
          <a:spcPct val="20000"/>
        </a:spcBef>
        <a:spcAft>
          <a:spcPct val="0"/>
        </a:spcAft>
        <a:buClr>
          <a:schemeClr val="accent2"/>
        </a:buClr>
        <a:buChar char="–"/>
        <a:defRPr kumimoji="1" sz="1600">
          <a:solidFill>
            <a:schemeClr val="tx1"/>
          </a:solidFill>
          <a:latin typeface="+mn-lt"/>
        </a:defRPr>
      </a:lvl7pPr>
      <a:lvl8pPr marL="3429000" indent="-228600" algn="l" rtl="0" eaLnBrk="1" fontAlgn="base" hangingPunct="1">
        <a:spcBef>
          <a:spcPct val="20000"/>
        </a:spcBef>
        <a:spcAft>
          <a:spcPct val="0"/>
        </a:spcAft>
        <a:buClr>
          <a:schemeClr val="accent2"/>
        </a:buClr>
        <a:buChar char="–"/>
        <a:defRPr kumimoji="1" sz="1600">
          <a:solidFill>
            <a:schemeClr val="tx1"/>
          </a:solidFill>
          <a:latin typeface="+mn-lt"/>
        </a:defRPr>
      </a:lvl8pPr>
      <a:lvl9pPr marL="3886200" indent="-228600" algn="l" rtl="0" eaLnBrk="1" fontAlgn="base" hangingPunct="1">
        <a:spcBef>
          <a:spcPct val="20000"/>
        </a:spcBef>
        <a:spcAft>
          <a:spcPct val="0"/>
        </a:spcAft>
        <a:buClr>
          <a:schemeClr val="accent2"/>
        </a:buClr>
        <a:buChar char="–"/>
        <a:defRPr kumimoji="1" sz="16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caida.org/research/traffic-analysis/AIX/plen_hist/"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caida.org/tool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iana.org/domains"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www.nic.it/about-us/our-history-and-what-we-do"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ietf.org/index.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7"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3.bin"/><Relationship Id="rId5" Type="http://schemas.openxmlformats.org/officeDocument/2006/relationships/oleObject" Target="../embeddings/oleObject12.bin"/><Relationship Id="rId4" Type="http://schemas.openxmlformats.org/officeDocument/2006/relationships/oleObject" Target="../embeddings/oleObject11.bin"/></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7"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oleObject" Target="../embeddings/oleObject15.bin"/></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7" Type="http://schemas.openxmlformats.org/officeDocument/2006/relationships/oleObject" Target="../embeddings/oleObject22.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7" Type="http://schemas.openxmlformats.org/officeDocument/2006/relationships/oleObject" Target="../embeddings/oleObject2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5.bin"/><Relationship Id="rId5" Type="http://schemas.openxmlformats.org/officeDocument/2006/relationships/oleObject" Target="../embeddings/oleObject24.bin"/><Relationship Id="rId4" Type="http://schemas.openxmlformats.org/officeDocument/2006/relationships/oleObject" Target="../embeddings/oleObject23.bin"/></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29.bin"/><Relationship Id="rId5" Type="http://schemas.openxmlformats.org/officeDocument/2006/relationships/oleObject" Target="../embeddings/oleObject28.bin"/><Relationship Id="rId4" Type="http://schemas.openxmlformats.org/officeDocument/2006/relationships/oleObject" Target="../embeddings/oleObject27.bin"/></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oleObject" Target="../embeddings/oleObject31.bin"/></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3"/>
          <p:cNvSpPr>
            <a:spLocks noGrp="1" noChangeArrowheads="1"/>
          </p:cNvSpPr>
          <p:nvPr>
            <p:ph type="subTitle" idx="1"/>
          </p:nvPr>
        </p:nvSpPr>
        <p:spPr>
          <a:xfrm>
            <a:off x="1014412" y="2276475"/>
            <a:ext cx="7302003" cy="2057400"/>
          </a:xfrm>
          <a:noFill/>
        </p:spPr>
        <p:txBody>
          <a:bodyPr/>
          <a:lstStyle/>
          <a:p>
            <a:pPr eaLnBrk="1" hangingPunct="1"/>
            <a:r>
              <a:rPr lang="en-US" sz="3600" dirty="0" smtClean="0"/>
              <a:t>Lesson 12: IP Layer and Routing</a:t>
            </a:r>
            <a:endParaRPr lang="en-US" sz="2800" dirty="0" smtClean="0"/>
          </a:p>
        </p:txBody>
      </p:sp>
      <p:sp>
        <p:nvSpPr>
          <p:cNvPr id="77827" name="Rectangle 4"/>
          <p:cNvSpPr>
            <a:spLocks noChangeArrowheads="1"/>
          </p:cNvSpPr>
          <p:nvPr/>
        </p:nvSpPr>
        <p:spPr bwMode="auto">
          <a:xfrm>
            <a:off x="1012825" y="3645024"/>
            <a:ext cx="5791200" cy="2432050"/>
          </a:xfrm>
          <a:prstGeom prst="rect">
            <a:avLst/>
          </a:prstGeom>
          <a:noFill/>
          <a:ln w="9525">
            <a:noFill/>
            <a:miter lim="800000"/>
            <a:headEnd/>
            <a:tailEnd/>
          </a:ln>
        </p:spPr>
        <p:txBody>
          <a:bodyPr/>
          <a:lstStyle/>
          <a:p>
            <a:pPr>
              <a:lnSpc>
                <a:spcPct val="105000"/>
              </a:lnSpc>
              <a:spcBef>
                <a:spcPct val="0"/>
              </a:spcBef>
              <a:buClrTx/>
              <a:buFontTx/>
              <a:buNone/>
            </a:pPr>
            <a:r>
              <a:rPr lang="en-US" sz="1800" dirty="0" smtClean="0">
                <a:latin typeface="Arial Black" pitchFamily="34" charset="0"/>
              </a:rPr>
              <a:t>Giovanni Giambene</a:t>
            </a:r>
          </a:p>
          <a:p>
            <a:pPr>
              <a:lnSpc>
                <a:spcPct val="105000"/>
              </a:lnSpc>
              <a:spcBef>
                <a:spcPct val="0"/>
              </a:spcBef>
              <a:buClrTx/>
              <a:buFontTx/>
              <a:buNone/>
            </a:pPr>
            <a:endParaRPr lang="en-US" sz="600" i="1" dirty="0" smtClean="0">
              <a:latin typeface="Arial Black" pitchFamily="34" charset="0"/>
            </a:endParaRPr>
          </a:p>
          <a:p>
            <a:pPr>
              <a:lnSpc>
                <a:spcPct val="105000"/>
              </a:lnSpc>
              <a:spcBef>
                <a:spcPct val="0"/>
              </a:spcBef>
              <a:buClrTx/>
              <a:buFontTx/>
              <a:buNone/>
            </a:pPr>
            <a:r>
              <a:rPr lang="en-US" sz="1800" i="1" dirty="0" smtClean="0">
                <a:latin typeface="Arial Black" pitchFamily="34" charset="0"/>
              </a:rPr>
              <a:t>Queuing Theory and Telecommunications: Networks and Applications</a:t>
            </a:r>
          </a:p>
          <a:p>
            <a:pPr>
              <a:lnSpc>
                <a:spcPct val="105000"/>
              </a:lnSpc>
              <a:spcBef>
                <a:spcPct val="0"/>
              </a:spcBef>
              <a:buClrTx/>
              <a:buFontTx/>
              <a:buNone/>
            </a:pPr>
            <a:r>
              <a:rPr lang="en-US" sz="1800" dirty="0" smtClean="0">
                <a:latin typeface="Arial Black" pitchFamily="34" charset="0"/>
              </a:rPr>
              <a:t>2nd edition, Springer</a:t>
            </a:r>
          </a:p>
          <a:p>
            <a:pPr>
              <a:lnSpc>
                <a:spcPct val="105000"/>
              </a:lnSpc>
              <a:spcBef>
                <a:spcPct val="0"/>
              </a:spcBef>
              <a:buClrTx/>
              <a:buFontTx/>
              <a:buNone/>
            </a:pPr>
            <a:endParaRPr lang="en-US" sz="1800" dirty="0" smtClean="0">
              <a:latin typeface="Arial Black" pitchFamily="34" charset="0"/>
            </a:endParaRPr>
          </a:p>
          <a:p>
            <a:pPr>
              <a:lnSpc>
                <a:spcPct val="105000"/>
              </a:lnSpc>
              <a:spcBef>
                <a:spcPct val="0"/>
              </a:spcBef>
              <a:buClrTx/>
              <a:buFontTx/>
              <a:buNone/>
            </a:pPr>
            <a:r>
              <a:rPr lang="en-US" sz="1400" b="1" dirty="0" smtClean="0">
                <a:latin typeface="Arial Black" pitchFamily="34" charset="0"/>
              </a:rPr>
              <a:t>All rights reserved</a:t>
            </a:r>
          </a:p>
          <a:p>
            <a:pPr>
              <a:lnSpc>
                <a:spcPct val="105000"/>
              </a:lnSpc>
              <a:spcBef>
                <a:spcPct val="0"/>
              </a:spcBef>
              <a:buClrTx/>
              <a:buFontTx/>
              <a:buNone/>
            </a:pPr>
            <a:endParaRPr lang="en-US" sz="1600" dirty="0">
              <a:latin typeface="Arial Black" pitchFamily="34" charset="0"/>
            </a:endParaRPr>
          </a:p>
          <a:p>
            <a:pPr>
              <a:spcBef>
                <a:spcPct val="0"/>
              </a:spcBef>
              <a:buClrTx/>
              <a:buFontTx/>
              <a:buNone/>
            </a:pPr>
            <a:endParaRPr lang="en-US" sz="1600" dirty="0">
              <a:latin typeface="Arial Black" pitchFamily="34" charset="0"/>
            </a:endParaRPr>
          </a:p>
        </p:txBody>
      </p:sp>
      <p:sp>
        <p:nvSpPr>
          <p:cNvPr id="77829" name="Rectangle 8"/>
          <p:cNvSpPr>
            <a:spLocks noChangeArrowheads="1"/>
          </p:cNvSpPr>
          <p:nvPr/>
        </p:nvSpPr>
        <p:spPr bwMode="auto">
          <a:xfrm>
            <a:off x="714375" y="-27384"/>
            <a:ext cx="8178800" cy="1295400"/>
          </a:xfrm>
          <a:prstGeom prst="rect">
            <a:avLst/>
          </a:prstGeom>
          <a:noFill/>
          <a:ln w="9525">
            <a:noFill/>
            <a:miter lim="800000"/>
            <a:headEnd/>
            <a:tailEnd/>
          </a:ln>
        </p:spPr>
        <p:txBody>
          <a:bodyPr anchor="b"/>
          <a:lstStyle/>
          <a:p>
            <a:pPr>
              <a:lnSpc>
                <a:spcPct val="90000"/>
              </a:lnSpc>
              <a:spcBef>
                <a:spcPct val="0"/>
              </a:spcBef>
              <a:buClrTx/>
              <a:buFontTx/>
              <a:buNone/>
            </a:pPr>
            <a:r>
              <a:rPr lang="en-US" sz="2800" b="1" i="1" dirty="0" smtClean="0">
                <a:solidFill>
                  <a:schemeClr val="bg2"/>
                </a:solidFill>
              </a:rPr>
              <a:t>Slide supporting material</a:t>
            </a:r>
            <a:endParaRPr lang="it-IT" sz="2800" b="1" i="1" dirty="0">
              <a:solidFill>
                <a:schemeClr val="bg2"/>
              </a:solidFill>
            </a:endParaRPr>
          </a:p>
        </p:txBody>
      </p:sp>
      <p:sp>
        <p:nvSpPr>
          <p:cNvPr id="77830" name="Segnaposto piè di pagina 6"/>
          <p:cNvSpPr>
            <a:spLocks noGrp="1"/>
          </p:cNvSpPr>
          <p:nvPr>
            <p:ph type="ftr" sz="quarter" idx="12"/>
          </p:nvPr>
        </p:nvSpPr>
        <p:spPr>
          <a:noFill/>
        </p:spPr>
        <p:txBody>
          <a:bodyPr/>
          <a:lstStyle/>
          <a:p>
            <a:r>
              <a:rPr lang="en-US" sz="1100" dirty="0" smtClean="0"/>
              <a:t>© 2013 Queuing Theory and Telecommunications: Networks and Applications – All rights reserved</a:t>
            </a:r>
          </a:p>
        </p:txBody>
      </p:sp>
      <p:pic>
        <p:nvPicPr>
          <p:cNvPr id="8" name="Immagine 7" descr="networking.jpg"/>
          <p:cNvPicPr>
            <a:picLocks noChangeAspect="1"/>
          </p:cNvPicPr>
          <p:nvPr/>
        </p:nvPicPr>
        <p:blipFill>
          <a:blip r:embed="rId3" cstate="print"/>
          <a:stretch>
            <a:fillRect/>
          </a:stretch>
        </p:blipFill>
        <p:spPr>
          <a:xfrm>
            <a:off x="7492816" y="188640"/>
            <a:ext cx="1479550" cy="1346200"/>
          </a:xfrm>
          <a:prstGeom prst="rect">
            <a:avLst/>
          </a:prstGeom>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Subnetting</a:t>
            </a:r>
          </a:p>
        </p:txBody>
      </p:sp>
      <p:sp>
        <p:nvSpPr>
          <p:cNvPr id="7885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000" dirty="0"/>
              <a:t>Due to the </a:t>
            </a:r>
            <a:r>
              <a:rPr lang="en-US" sz="2000" b="1" dirty="0"/>
              <a:t>explosive growth of the Internet</a:t>
            </a:r>
            <a:r>
              <a:rPr lang="en-US" sz="2000" dirty="0"/>
              <a:t>, </a:t>
            </a:r>
            <a:r>
              <a:rPr lang="en-US" sz="2000" dirty="0" smtClean="0"/>
              <a:t>there is a strong need for an efficient use of IP addresses. </a:t>
            </a:r>
            <a:r>
              <a:rPr lang="en-US" sz="2000" dirty="0"/>
              <a:t>To avoid this problem, the concept of</a:t>
            </a:r>
            <a:r>
              <a:rPr lang="en-US" sz="2000" b="1" dirty="0"/>
              <a:t> subnets</a:t>
            </a:r>
            <a:r>
              <a:rPr lang="en-US" sz="2000" dirty="0"/>
              <a:t> has been introduced. In particular, </a:t>
            </a:r>
            <a:r>
              <a:rPr lang="en-US" sz="2000" b="1" dirty="0"/>
              <a:t>the host number part of the IP address is further sub-divided into a sub-network number and a host number</a:t>
            </a:r>
            <a:r>
              <a:rPr lang="en-US" sz="2000" dirty="0"/>
              <a:t>. </a:t>
            </a:r>
            <a:r>
              <a:rPr lang="en-US" sz="2000" dirty="0" smtClean="0"/>
              <a:t>The </a:t>
            </a:r>
            <a:r>
              <a:rPr lang="en-US" sz="2000" dirty="0"/>
              <a:t>main network now consists of a number of </a:t>
            </a:r>
            <a:r>
              <a:rPr lang="en-US" sz="2000" dirty="0" smtClean="0"/>
              <a:t>sub-networks or subnets </a:t>
            </a:r>
            <a:r>
              <a:rPr lang="en-US" sz="2000" dirty="0"/>
              <a:t>and the IP address is interpreted </a:t>
            </a:r>
            <a:r>
              <a:rPr lang="en-US" sz="2000" dirty="0" smtClean="0"/>
              <a:t>as:</a:t>
            </a:r>
          </a:p>
          <a:p>
            <a:endParaRPr lang="en-US" sz="600" dirty="0" smtClean="0"/>
          </a:p>
          <a:p>
            <a:pPr marL="0" indent="0" algn="ctr">
              <a:buNone/>
            </a:pPr>
            <a:r>
              <a:rPr lang="en-US" sz="2000" b="1" dirty="0"/>
              <a:t>&lt;network number&gt; + &lt;subnet number&gt; + &lt;host number</a:t>
            </a:r>
            <a:r>
              <a:rPr lang="en-US" sz="2000" b="1" dirty="0" smtClean="0"/>
              <a:t>&gt;</a:t>
            </a:r>
          </a:p>
          <a:p>
            <a:endParaRPr lang="en-US" sz="1200" dirty="0" smtClean="0"/>
          </a:p>
          <a:p>
            <a:r>
              <a:rPr lang="en-US" sz="2000" dirty="0" smtClean="0"/>
              <a:t>“</a:t>
            </a:r>
            <a:r>
              <a:rPr lang="en-US" sz="2000" dirty="0" err="1"/>
              <a:t>Subnetting</a:t>
            </a:r>
            <a:r>
              <a:rPr lang="en-US" sz="2000" dirty="0"/>
              <a:t>” is implemented in a way that is transparent to remote networks</a:t>
            </a:r>
            <a:r>
              <a:rPr lang="en-US" sz="2000" dirty="0" smtClean="0"/>
              <a:t>.</a:t>
            </a:r>
          </a:p>
          <a:p>
            <a:endParaRPr lang="en-US" sz="1200" dirty="0" smtClean="0"/>
          </a:p>
          <a:p>
            <a:r>
              <a:rPr lang="en-US" sz="2000" dirty="0" smtClean="0"/>
              <a:t>The </a:t>
            </a:r>
            <a:r>
              <a:rPr lang="en-US" sz="2000" dirty="0"/>
              <a:t>organization of sub-networks within an IP network implies to use </a:t>
            </a:r>
            <a:r>
              <a:rPr lang="en-US" sz="2000" b="1" dirty="0"/>
              <a:t>a subnet mask, i.e., a sort of ‘filter’ needed by the router to identify the </a:t>
            </a:r>
            <a:r>
              <a:rPr lang="en-US" sz="2000" b="1" dirty="0" smtClean="0"/>
              <a:t>sub-networks connected</a:t>
            </a:r>
            <a:r>
              <a:rPr lang="en-US" sz="2000" dirty="0" smtClean="0"/>
              <a:t>. </a:t>
            </a:r>
            <a:endParaRPr lang="it-IT" sz="2000" dirty="0"/>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1943593361"/>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Subnetting (cont’d)</a:t>
            </a:r>
          </a:p>
        </p:txBody>
      </p:sp>
      <p:sp>
        <p:nvSpPr>
          <p:cNvPr id="78851" name="Rectangle 3"/>
          <p:cNvSpPr>
            <a:spLocks noGrp="1" noChangeArrowheads="1"/>
          </p:cNvSpPr>
          <p:nvPr>
            <p:ph type="body" idx="1"/>
          </p:nvPr>
        </p:nvSpPr>
        <p:spPr bwMode="auto">
          <a:xfrm>
            <a:off x="457200" y="1556792"/>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a:t>L</a:t>
            </a:r>
            <a:r>
              <a:rPr lang="en-US" sz="1800" dirty="0" smtClean="0"/>
              <a:t>et </a:t>
            </a:r>
            <a:r>
              <a:rPr lang="en-US" sz="1800" dirty="0"/>
              <a:t>us consider a router with many interconnected local networks, each forming a </a:t>
            </a:r>
            <a:r>
              <a:rPr lang="en-US" sz="1800" dirty="0" smtClean="0"/>
              <a:t>sub-network. </a:t>
            </a:r>
          </a:p>
          <a:p>
            <a:endParaRPr lang="en-US" sz="400" dirty="0" smtClean="0"/>
          </a:p>
          <a:p>
            <a:r>
              <a:rPr lang="en-US" sz="1800" dirty="0" smtClean="0"/>
              <a:t>The </a:t>
            </a:r>
            <a:r>
              <a:rPr lang="en-US" sz="1800" dirty="0"/>
              <a:t>mask is </a:t>
            </a:r>
            <a:r>
              <a:rPr lang="en-US" sz="1800" dirty="0" smtClean="0"/>
              <a:t>composed of </a:t>
            </a:r>
            <a:r>
              <a:rPr lang="en-US" sz="1800" dirty="0"/>
              <a:t>a certain number of </a:t>
            </a:r>
            <a:r>
              <a:rPr lang="en-US" sz="1800" dirty="0" smtClean="0"/>
              <a:t>higher-order </a:t>
            </a:r>
            <a:r>
              <a:rPr lang="en-US" sz="1800" dirty="0"/>
              <a:t>bits equal to ‘1</a:t>
            </a:r>
            <a:r>
              <a:rPr lang="en-US" sz="1800" dirty="0" smtClean="0"/>
              <a:t>’, while </a:t>
            </a:r>
            <a:r>
              <a:rPr lang="en-US" sz="1800" dirty="0"/>
              <a:t>the remaining </a:t>
            </a:r>
            <a:r>
              <a:rPr lang="en-US" sz="1800" dirty="0" smtClean="0"/>
              <a:t>lower-order </a:t>
            </a:r>
            <a:r>
              <a:rPr lang="en-US" sz="1800" dirty="0"/>
              <a:t>bits </a:t>
            </a:r>
            <a:r>
              <a:rPr lang="en-US" sz="1800" dirty="0" smtClean="0"/>
              <a:t>(corresponding to the host number) are equal </a:t>
            </a:r>
            <a:r>
              <a:rPr lang="en-US" sz="1800" dirty="0"/>
              <a:t>to ‘0’. </a:t>
            </a:r>
            <a:endParaRPr lang="en-US" sz="1800" dirty="0" smtClean="0"/>
          </a:p>
          <a:p>
            <a:endParaRPr lang="en-US" sz="400" dirty="0" smtClean="0"/>
          </a:p>
          <a:p>
            <a:r>
              <a:rPr lang="en-US" sz="1800" dirty="0" smtClean="0"/>
              <a:t>When </a:t>
            </a:r>
            <a:r>
              <a:rPr lang="en-US" sz="1800" dirty="0"/>
              <a:t>a packet arrives, the router makes the </a:t>
            </a:r>
            <a:r>
              <a:rPr lang="en-US" sz="1800" b="1" dirty="0"/>
              <a:t>AND operation between the IP destination address of the packet and the available mask(s) </a:t>
            </a:r>
            <a:r>
              <a:rPr lang="en-US" sz="1800" dirty="0"/>
              <a:t>to determine </a:t>
            </a:r>
            <a:r>
              <a:rPr lang="en-US" sz="1800" dirty="0" smtClean="0"/>
              <a:t>which </a:t>
            </a:r>
            <a:r>
              <a:rPr lang="en-US" sz="1800" dirty="0"/>
              <a:t>sub-network the packet </a:t>
            </a:r>
            <a:r>
              <a:rPr lang="en-US" sz="1800" dirty="0" smtClean="0"/>
              <a:t>belongs. Both </a:t>
            </a:r>
            <a:r>
              <a:rPr lang="en-US" sz="1800" dirty="0"/>
              <a:t>the IP address and the mask(s) are </a:t>
            </a:r>
            <a:r>
              <a:rPr lang="en-US" sz="1800" dirty="0" smtClean="0"/>
              <a:t>in </a:t>
            </a:r>
            <a:r>
              <a:rPr lang="en-US" sz="1800" b="1" dirty="0"/>
              <a:t>binary format</a:t>
            </a:r>
            <a:r>
              <a:rPr lang="en-US" sz="1800" dirty="0"/>
              <a:t>. Such operation permits to extract both network and sub-network numbers from the IP </a:t>
            </a:r>
            <a:r>
              <a:rPr lang="en-US" sz="1800" dirty="0" smtClean="0"/>
              <a:t>address.</a:t>
            </a:r>
          </a:p>
          <a:p>
            <a:endParaRPr lang="en-US" sz="400" b="1" dirty="0" smtClean="0"/>
          </a:p>
          <a:p>
            <a:r>
              <a:rPr lang="en-US" sz="1800" b="1" dirty="0" smtClean="0"/>
              <a:t>If </a:t>
            </a:r>
            <a:r>
              <a:rPr lang="en-US" sz="1800" b="1" dirty="0"/>
              <a:t>the AND procedure yields a match with one of the sub-networks connected to the router, it forwards the packets through the appropriate interface towards the </a:t>
            </a:r>
            <a:r>
              <a:rPr lang="en-US" sz="1800" b="1" dirty="0" smtClean="0"/>
              <a:t>destination</a:t>
            </a:r>
            <a:r>
              <a:rPr lang="en-US" sz="1800" dirty="0" smtClean="0"/>
              <a:t> using the MAC (PHY) address of the destination.</a:t>
            </a:r>
            <a:endParaRPr lang="en-US" sz="1800" dirty="0" smtClean="0"/>
          </a:p>
          <a:p>
            <a:endParaRPr lang="en-US" sz="400" dirty="0" smtClean="0"/>
          </a:p>
          <a:p>
            <a:r>
              <a:rPr lang="en-US" sz="1800" dirty="0" smtClean="0"/>
              <a:t>Otherwise, if </a:t>
            </a:r>
            <a:r>
              <a:rPr lang="en-US" sz="1800" dirty="0"/>
              <a:t>the above match fails, the router has to send the packet towards the Internet </a:t>
            </a:r>
            <a:r>
              <a:rPr lang="en-US" sz="1800" dirty="0" smtClean="0"/>
              <a:t>using a routing table</a:t>
            </a:r>
            <a:r>
              <a:rPr lang="en-US" sz="1800" dirty="0" smtClean="0"/>
              <a:t>.</a:t>
            </a:r>
            <a:endParaRPr lang="en-US"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 name="Rettangolo 5"/>
          <p:cNvSpPr/>
          <p:nvPr/>
        </p:nvSpPr>
        <p:spPr>
          <a:xfrm>
            <a:off x="35496" y="4537720"/>
            <a:ext cx="826445" cy="634020"/>
          </a:xfrm>
          <a:prstGeom prst="rect">
            <a:avLst/>
          </a:prstGeom>
        </p:spPr>
        <p:txBody>
          <a:bodyPr wrap="none">
            <a:spAutoFit/>
          </a:bodyPr>
          <a:lstStyle/>
          <a:p>
            <a:pPr>
              <a:buNone/>
            </a:pPr>
            <a:r>
              <a:rPr lang="en-US" sz="1600" dirty="0" smtClean="0">
                <a:solidFill>
                  <a:srgbClr val="FF0000"/>
                </a:solidFill>
              </a:rPr>
              <a:t>Direct </a:t>
            </a:r>
          </a:p>
          <a:p>
            <a:pPr>
              <a:buNone/>
            </a:pPr>
            <a:r>
              <a:rPr lang="en-US" sz="1600" dirty="0" smtClean="0">
                <a:solidFill>
                  <a:srgbClr val="FF0000"/>
                </a:solidFill>
              </a:rPr>
              <a:t>routing</a:t>
            </a:r>
            <a:endParaRPr lang="en-US" sz="1600" dirty="0">
              <a:solidFill>
                <a:srgbClr val="FF0000"/>
              </a:solidFill>
            </a:endParaRPr>
          </a:p>
        </p:txBody>
      </p:sp>
      <p:sp>
        <p:nvSpPr>
          <p:cNvPr id="7" name="Rettangolo 6"/>
          <p:cNvSpPr/>
          <p:nvPr/>
        </p:nvSpPr>
        <p:spPr>
          <a:xfrm>
            <a:off x="35496" y="5415868"/>
            <a:ext cx="942437" cy="634020"/>
          </a:xfrm>
          <a:prstGeom prst="rect">
            <a:avLst/>
          </a:prstGeom>
        </p:spPr>
        <p:txBody>
          <a:bodyPr wrap="none">
            <a:spAutoFit/>
          </a:bodyPr>
          <a:lstStyle/>
          <a:p>
            <a:pPr>
              <a:buNone/>
            </a:pPr>
            <a:r>
              <a:rPr lang="en-US" sz="1600" dirty="0" smtClean="0">
                <a:solidFill>
                  <a:srgbClr val="FF0000"/>
                </a:solidFill>
              </a:rPr>
              <a:t>Indirect </a:t>
            </a:r>
          </a:p>
          <a:p>
            <a:pPr>
              <a:buNone/>
            </a:pPr>
            <a:r>
              <a:rPr lang="en-US" sz="1600" dirty="0" smtClean="0">
                <a:solidFill>
                  <a:srgbClr val="FF0000"/>
                </a:solidFill>
              </a:rPr>
              <a:t>routing</a:t>
            </a:r>
            <a:endParaRPr lang="en-US" sz="1600" dirty="0">
              <a:solidFill>
                <a:srgbClr val="FF0000"/>
              </a:solidFill>
            </a:endParaRPr>
          </a:p>
        </p:txBody>
      </p:sp>
    </p:spTree>
    <p:extLst>
      <p:ext uri="{BB962C8B-B14F-4D97-AF65-F5344CB8AC3E}">
        <p14:creationId xmlns:p14="http://schemas.microsoft.com/office/powerpoint/2010/main" xmlns="" val="2652115653"/>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Subnetting (cont’d)</a:t>
            </a:r>
          </a:p>
        </p:txBody>
      </p:sp>
      <p:sp>
        <p:nvSpPr>
          <p:cNvPr id="78851" name="Rectangle 3"/>
          <p:cNvSpPr>
            <a:spLocks noGrp="1" noChangeArrowheads="1"/>
          </p:cNvSpPr>
          <p:nvPr>
            <p:ph type="body" idx="1"/>
          </p:nvPr>
        </p:nvSpPr>
        <p:spPr bwMode="auto">
          <a:xfrm>
            <a:off x="457200" y="1556792"/>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GB" sz="1800" dirty="0"/>
              <a:t>When we speak about the </a:t>
            </a:r>
            <a:r>
              <a:rPr lang="en-GB" sz="1800" b="1" dirty="0" smtClean="0"/>
              <a:t>default subnet </a:t>
            </a:r>
            <a:r>
              <a:rPr lang="en-GB" sz="1800" b="1" dirty="0"/>
              <a:t>mask </a:t>
            </a:r>
            <a:r>
              <a:rPr lang="en-GB" sz="1800" dirty="0"/>
              <a:t>for a given address class, we consider a mask that does not modify the length of the host part of the address. The following standard subnet masks can be used:</a:t>
            </a:r>
          </a:p>
          <a:p>
            <a:pPr lvl="1"/>
            <a:endParaRPr lang="en-GB" sz="500" dirty="0" smtClean="0"/>
          </a:p>
          <a:p>
            <a:pPr lvl="1"/>
            <a:r>
              <a:rPr lang="en-GB" sz="1400" dirty="0" smtClean="0"/>
              <a:t>255.0.0.0 </a:t>
            </a:r>
            <a:r>
              <a:rPr lang="en-GB" sz="1400" dirty="0"/>
              <a:t>for class A</a:t>
            </a:r>
          </a:p>
          <a:p>
            <a:pPr lvl="1"/>
            <a:r>
              <a:rPr lang="en-GB" sz="1400" dirty="0"/>
              <a:t>255.255.0.0 for class B</a:t>
            </a:r>
          </a:p>
          <a:p>
            <a:pPr lvl="1"/>
            <a:r>
              <a:rPr lang="en-GB" sz="1400" dirty="0"/>
              <a:t>255.255.255.0 for class C.</a:t>
            </a:r>
          </a:p>
          <a:p>
            <a:endParaRPr lang="en-GB" sz="600" dirty="0"/>
          </a:p>
          <a:p>
            <a:r>
              <a:rPr lang="en-GB" sz="1800" dirty="0"/>
              <a:t>Within a sub-network the host address with all </a:t>
            </a:r>
            <a:r>
              <a:rPr lang="en-GB" sz="1800" dirty="0" smtClean="0"/>
              <a:t>bits </a:t>
            </a:r>
            <a:r>
              <a:rPr lang="en-GB" sz="1800" dirty="0"/>
              <a:t>equal to ‘0’ is used </a:t>
            </a:r>
            <a:r>
              <a:rPr lang="en-GB" sz="1800" dirty="0" smtClean="0"/>
              <a:t>as sub-network </a:t>
            </a:r>
            <a:r>
              <a:rPr lang="en-GB" sz="1800" dirty="0"/>
              <a:t>address; whereas the host address with all </a:t>
            </a:r>
            <a:r>
              <a:rPr lang="en-GB" sz="1800" dirty="0" smtClean="0"/>
              <a:t>bits </a:t>
            </a:r>
            <a:r>
              <a:rPr lang="en-GB" sz="1800" dirty="0"/>
              <a:t>equal to ‘1’ is used </a:t>
            </a:r>
            <a:r>
              <a:rPr lang="en-GB" sz="1800" dirty="0" smtClean="0"/>
              <a:t>as </a:t>
            </a:r>
            <a:r>
              <a:rPr lang="en-GB" sz="1800" dirty="0"/>
              <a:t>sub-network broadcast address</a:t>
            </a:r>
            <a:r>
              <a:rPr lang="en-GB" sz="1800" dirty="0" smtClean="0"/>
              <a:t>.</a:t>
            </a:r>
          </a:p>
          <a:p>
            <a:endParaRPr lang="en-GB" sz="600" dirty="0" smtClean="0"/>
          </a:p>
          <a:p>
            <a:r>
              <a:rPr lang="en-US" sz="1800" b="1" dirty="0"/>
              <a:t>E</a:t>
            </a:r>
            <a:r>
              <a:rPr lang="en-US" sz="1800" b="1" dirty="0" smtClean="0"/>
              <a:t>xample</a:t>
            </a:r>
            <a:r>
              <a:rPr lang="en-US" sz="1800" dirty="0"/>
              <a:t>: given the </a:t>
            </a:r>
            <a:r>
              <a:rPr lang="en-US" sz="1800" dirty="0" smtClean="0"/>
              <a:t>class </a:t>
            </a:r>
            <a:r>
              <a:rPr lang="en-US" sz="1800" dirty="0"/>
              <a:t>B network, 172.16.0.0, we can extend the network part of the address from 16 to 24 bits by selecting a subnet mask equal to </a:t>
            </a:r>
            <a:r>
              <a:rPr lang="en-US" sz="1800" dirty="0" smtClean="0"/>
              <a:t>11111111.11111111.11111111.00000000 </a:t>
            </a:r>
            <a:r>
              <a:rPr lang="en-US" sz="1800" dirty="0"/>
              <a:t>(i.e., 255.255.255.0 in dotted-decimal notation). Now we can create for example two new </a:t>
            </a:r>
            <a:r>
              <a:rPr lang="en-GB" sz="1800" dirty="0" smtClean="0"/>
              <a:t>sub-networks</a:t>
            </a:r>
            <a:r>
              <a:rPr lang="en-US" sz="1800" dirty="0" smtClean="0"/>
              <a:t>: </a:t>
            </a:r>
            <a:r>
              <a:rPr lang="en-US" sz="1800" dirty="0"/>
              <a:t>172.16.8.0 and 172.16.15.0, each one with up to 254 </a:t>
            </a:r>
            <a:r>
              <a:rPr lang="en-US" sz="1800" dirty="0" smtClean="0"/>
              <a:t>addressable hosts.</a:t>
            </a:r>
          </a:p>
          <a:p>
            <a:pPr lvl="1"/>
            <a:endParaRPr lang="en-US" sz="300" dirty="0" smtClean="0"/>
          </a:p>
          <a:p>
            <a:pPr lvl="1"/>
            <a:r>
              <a:rPr lang="en-US" sz="1100" dirty="0" smtClean="0"/>
              <a:t>Referring to the above example, we could use the following notation for a host in the subnet 172.16.8.0: 172.16.8.1/24.</a:t>
            </a:r>
            <a:endParaRPr lang="en-GB" sz="1100" dirty="0"/>
          </a:p>
          <a:p>
            <a:endParaRPr lang="en-US" sz="3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357834229"/>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Packet Format</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smtClean="0"/>
              <a:t>The IPv4 packet (datagram) format was defined in RFC 791. The IPv4 header carries some information that makes it rather large (minimum 20 bytes).</a:t>
            </a:r>
            <a:endParaRPr lang="it-IT"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841" name="Object 1"/>
          <p:cNvGraphicFramePr>
            <a:graphicFrameLocks noChangeAspect="1"/>
          </p:cNvGraphicFramePr>
          <p:nvPr/>
        </p:nvGraphicFramePr>
        <p:xfrm>
          <a:off x="2355586" y="2348880"/>
          <a:ext cx="4376654" cy="3636640"/>
        </p:xfrm>
        <a:graphic>
          <a:graphicData uri="http://schemas.openxmlformats.org/presentationml/2006/ole">
            <p:oleObj spid="_x0000_s35908" name="Picture" r:id="rId4" imgW="5057640" imgH="4210200" progId="Word.Picture.8">
              <p:embed/>
            </p:oleObj>
          </a:graphicData>
        </a:graphic>
      </p:graphicFrame>
      <p:sp>
        <p:nvSpPr>
          <p:cNvPr id="9" name="Rettangolo 8"/>
          <p:cNvSpPr/>
          <p:nvPr/>
        </p:nvSpPr>
        <p:spPr>
          <a:xfrm>
            <a:off x="1135443" y="6084004"/>
            <a:ext cx="5020733" cy="369332"/>
          </a:xfrm>
          <a:prstGeom prst="rect">
            <a:avLst/>
          </a:prstGeom>
        </p:spPr>
        <p:txBody>
          <a:bodyPr wrap="none">
            <a:spAutoFit/>
          </a:bodyPr>
          <a:lstStyle/>
          <a:p>
            <a:pPr>
              <a:buNone/>
            </a:pPr>
            <a:r>
              <a:rPr lang="en-US" sz="1800" dirty="0" smtClean="0"/>
              <a:t>Byte used for QoS support (IntServ or DiffServ)</a:t>
            </a:r>
            <a:endParaRPr lang="en-US" sz="1800" dirty="0"/>
          </a:p>
        </p:txBody>
      </p:sp>
      <p:sp>
        <p:nvSpPr>
          <p:cNvPr id="10" name="Rettangolo 9"/>
          <p:cNvSpPr/>
          <p:nvPr/>
        </p:nvSpPr>
        <p:spPr>
          <a:xfrm>
            <a:off x="6752067" y="2780928"/>
            <a:ext cx="2297424" cy="701731"/>
          </a:xfrm>
          <a:prstGeom prst="rect">
            <a:avLst/>
          </a:prstGeom>
        </p:spPr>
        <p:txBody>
          <a:bodyPr wrap="none">
            <a:spAutoFit/>
          </a:bodyPr>
          <a:lstStyle/>
          <a:p>
            <a:pPr>
              <a:buNone/>
            </a:pPr>
            <a:r>
              <a:rPr lang="en-US" sz="1800" dirty="0" smtClean="0"/>
              <a:t>Length of the whole </a:t>
            </a:r>
          </a:p>
          <a:p>
            <a:pPr>
              <a:buNone/>
            </a:pPr>
            <a:r>
              <a:rPr lang="en-US" sz="1800" dirty="0" smtClean="0"/>
              <a:t>IP packet, 16 bits</a:t>
            </a:r>
            <a:endParaRPr lang="en-US" sz="1800" dirty="0"/>
          </a:p>
        </p:txBody>
      </p:sp>
      <p:sp>
        <p:nvSpPr>
          <p:cNvPr id="11" name="Parentesi graffa aperta 10"/>
          <p:cNvSpPr/>
          <p:nvPr/>
        </p:nvSpPr>
        <p:spPr bwMode="auto">
          <a:xfrm>
            <a:off x="6660232" y="2924944"/>
            <a:ext cx="144016" cy="432048"/>
          </a:xfrm>
          <a:prstGeom prst="leftBrac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Some Fields of the IPv4 Packet Format</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0"/>
            <a:r>
              <a:rPr lang="en-US" sz="1800" b="1" dirty="0" smtClean="0"/>
              <a:t>TTL, Time To Live (8 bits)</a:t>
            </a:r>
            <a:r>
              <a:rPr lang="en-US" sz="1800" dirty="0" smtClean="0"/>
              <a:t>: Specifies how long the datagram is allowed to “live” in the network, in terms of router hops. Each router decreases by one the value of the TTL field prior to transmitting the related datagram. If the TTL field drops to zero, the datagram is not forwarded, but discarded, assuming that the datagram has taken a too long route</a:t>
            </a:r>
            <a:r>
              <a:rPr lang="en-US" sz="1800" dirty="0" smtClean="0"/>
              <a:t>.</a:t>
            </a:r>
          </a:p>
          <a:p>
            <a:pPr lvl="1"/>
            <a:endParaRPr lang="en-US" sz="700" dirty="0" smtClean="0"/>
          </a:p>
          <a:p>
            <a:pPr lvl="1"/>
            <a:r>
              <a:rPr lang="en-US" sz="1400" dirty="0" smtClean="0"/>
              <a:t>The initial value of the TTL field depends on the operating system. The maximum value is 255. The recommended value is 64. Windows XP used initial TTL = 128.</a:t>
            </a:r>
            <a:endParaRPr lang="en-US" sz="1400" dirty="0" smtClean="0"/>
          </a:p>
          <a:p>
            <a:pPr lvl="0"/>
            <a:endParaRPr lang="it-IT" sz="1000" dirty="0" smtClean="0"/>
          </a:p>
          <a:p>
            <a:pPr lvl="0"/>
            <a:r>
              <a:rPr lang="en-US" sz="1800" b="1" dirty="0" smtClean="0"/>
              <a:t>Protocol (8 bits)</a:t>
            </a:r>
            <a:r>
              <a:rPr lang="en-US" sz="1800" dirty="0" smtClean="0"/>
              <a:t>: Identifies the higher-layer protocol carried out in the </a:t>
            </a:r>
            <a:r>
              <a:rPr lang="en-US" sz="1800" dirty="0" smtClean="0"/>
              <a:t>datagram payload. </a:t>
            </a:r>
            <a:r>
              <a:rPr lang="en-US" sz="1800" b="1" dirty="0" smtClean="0"/>
              <a:t>This is used by the network layer to know to which transport layer process the packet has to be delivered. </a:t>
            </a:r>
            <a:r>
              <a:rPr lang="en-US" sz="1800" dirty="0" smtClean="0"/>
              <a:t>The values of this field were originally coded in IETF RFC 1700. For instance, the TCP protocol has a code equal to 6; the Internet Control Message Protocol (ICMP) protocol has a code equal to 1.</a:t>
            </a:r>
            <a:endParaRPr lang="it-IT" sz="1800" dirty="0" smtClean="0"/>
          </a:p>
          <a:p>
            <a:pPr lvl="0"/>
            <a:endParaRPr lang="en-US" sz="1000" b="1" dirty="0" smtClean="0"/>
          </a:p>
          <a:p>
            <a:pPr lvl="0"/>
            <a:r>
              <a:rPr lang="en-US" sz="1800" b="1" dirty="0" smtClean="0"/>
              <a:t>The maximum IP packet length is 65535 </a:t>
            </a:r>
            <a:r>
              <a:rPr lang="en-US" sz="1800" b="1" dirty="0" smtClean="0"/>
              <a:t>bytes</a:t>
            </a:r>
            <a:r>
              <a:rPr lang="en-US" sz="1800" b="1" dirty="0" smtClean="0"/>
              <a:t> </a:t>
            </a:r>
            <a:r>
              <a:rPr lang="en-US" sz="1800" b="1" dirty="0" smtClean="0"/>
              <a:t>due to the 16-bit ‘length’ </a:t>
            </a:r>
            <a:r>
              <a:rPr lang="en-US" sz="1800" b="1" dirty="0" smtClean="0"/>
              <a:t>field </a:t>
            </a:r>
            <a:r>
              <a:rPr lang="en-US" sz="1800" b="1" dirty="0" smtClean="0"/>
              <a:t>in the IP packet header.</a:t>
            </a:r>
            <a:endParaRPr lang="it-IT" sz="1800"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noAutofit/>
          </a:bodyPr>
          <a:lstStyle/>
          <a:p>
            <a:pPr eaLnBrk="1" hangingPunct="1"/>
            <a:r>
              <a:rPr lang="en-US" dirty="0" smtClean="0"/>
              <a:t>Some Fields of the IPv4 Packet Format (cont’d)</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0"/>
            <a:r>
              <a:rPr lang="en-US" sz="1800" b="1" dirty="0" smtClean="0"/>
              <a:t>Header Checksum (16 bits)</a:t>
            </a:r>
            <a:r>
              <a:rPr lang="en-US" sz="1800" dirty="0" smtClean="0"/>
              <a:t>: A checksum </a:t>
            </a:r>
            <a:r>
              <a:rPr lang="en-US" sz="1800" b="1" dirty="0" smtClean="0"/>
              <a:t>computed over the header</a:t>
            </a:r>
            <a:r>
              <a:rPr lang="en-US" sz="1800" dirty="0" smtClean="0"/>
              <a:t> to provide a basic protection against corruption. This is not the complex Cyclic Redundancy Check (CRC) code typically used by data link layer protocols. It is calculated by considering “the 16 bit one’s complement of the one’s complement sum of all 16 bit words in the header”. In particular, the 16 bit one’s complement sum is obtained by </a:t>
            </a:r>
            <a:r>
              <a:rPr lang="en-US" sz="1800" b="1" dirty="0" smtClean="0"/>
              <a:t>dividing the header in blocks of 16 bits</a:t>
            </a:r>
            <a:r>
              <a:rPr lang="en-US" sz="1800" dirty="0" smtClean="0"/>
              <a:t> (note that checksum bits are now considered to be equal to 0 in this case); these blocks are summed and the carry (if any) is summed to the result. Finally, the bits of the resulting binary number are complemented to obtain the checksum bits. </a:t>
            </a:r>
          </a:p>
          <a:p>
            <a:pPr lvl="1"/>
            <a:endParaRPr lang="en-US" sz="1400" dirty="0" smtClean="0"/>
          </a:p>
          <a:p>
            <a:pPr lvl="1"/>
            <a:r>
              <a:rPr lang="en-US" sz="1600" dirty="0" smtClean="0"/>
              <a:t>Since the TTL field changes at each hop, the </a:t>
            </a:r>
            <a:r>
              <a:rPr lang="en-US" sz="1600" b="1" dirty="0" smtClean="0"/>
              <a:t>checksum must be re-calculated at each hop</a:t>
            </a:r>
            <a:r>
              <a:rPr lang="en-US" sz="1600" dirty="0" smtClean="0"/>
              <a:t>. At each hop the device receiving the datagram performs </a:t>
            </a:r>
            <a:r>
              <a:rPr lang="en-US" sz="1600" b="1" dirty="0" smtClean="0"/>
              <a:t>the checksum verification and, in the presence of a mismatch, discards the datagram as damaged</a:t>
            </a:r>
            <a:r>
              <a:rPr lang="en-US" sz="1600" dirty="0" smtClean="0"/>
              <a:t> (otherwise the datagram could be misrouted).</a:t>
            </a:r>
            <a:endParaRPr lang="it-IT" sz="1600"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IPv4 Packet Size Distribution</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b="1" dirty="0" smtClean="0"/>
              <a:t>In typical TCP/IP networks the IP packet size distribution is tri-modal</a:t>
            </a:r>
            <a:r>
              <a:rPr lang="en-US" sz="2000" dirty="0" smtClean="0"/>
              <a:t>: 40 byte packets (the minimum only-header TCP packet), 1500 byte packets (the maximum Ethernet payload size), and 552 / 576 byte packets (for TCP implementations that do not use Path Maximum Transmission Unit -MTU- Discovery, PMTUD).</a:t>
            </a:r>
          </a:p>
          <a:p>
            <a:endParaRPr lang="en-US" sz="1200" dirty="0" smtClean="0"/>
          </a:p>
          <a:p>
            <a:r>
              <a:rPr lang="en-US" sz="2000" dirty="0" smtClean="0"/>
              <a:t>The IP packet size distribution has been analyzed on the basis of the data acquired from the NASA Ames Internet Exchange (AIX) in 2000; data are available at the following link: </a:t>
            </a:r>
            <a:r>
              <a:rPr lang="en-US" sz="2000" dirty="0" smtClean="0">
                <a:hlinkClick r:id="rId3"/>
              </a:rPr>
              <a:t>http://www.caida.org/research/traffic-analysis/AIX/plen_hist/</a:t>
            </a:r>
            <a:endParaRPr lang="en-US" sz="2000" dirty="0" smtClean="0"/>
          </a:p>
          <a:p>
            <a:endParaRPr lang="en-US" sz="1200" dirty="0" smtClean="0"/>
          </a:p>
          <a:p>
            <a:r>
              <a:rPr lang="en-US" sz="2000" dirty="0" smtClean="0"/>
              <a:t>A network analyzer software can be used to take traffic measurements and to characterize the packet size distribution. </a:t>
            </a:r>
          </a:p>
          <a:p>
            <a:endParaRPr lang="en-US" sz="2000"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Packet Size Distribution (cont’d)</a:t>
            </a:r>
          </a:p>
        </p:txBody>
      </p:sp>
      <p:sp>
        <p:nvSpPr>
          <p:cNvPr id="78851" name="Rectangle 3"/>
          <p:cNvSpPr>
            <a:spLocks noGrp="1" noChangeArrowheads="1"/>
          </p:cNvSpPr>
          <p:nvPr>
            <p:ph type="body" idx="1"/>
          </p:nvPr>
        </p:nvSpPr>
        <p:spPr bwMode="auto">
          <a:xfrm>
            <a:off x="457200" y="1628800"/>
            <a:ext cx="3178696"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smtClean="0"/>
              <a:t>Internet traffic data are studied by CAIDA (Cooperative Association for Internet Data Analysis). </a:t>
            </a:r>
            <a:r>
              <a:rPr lang="it-IT" sz="1800" dirty="0" smtClean="0">
                <a:hlinkClick r:id="rId3"/>
              </a:rPr>
              <a:t>http://www.caida.org/</a:t>
            </a:r>
            <a:endParaRPr lang="en-US" sz="1800" dirty="0" smtClean="0"/>
          </a:p>
          <a:p>
            <a:endParaRPr lang="en-US" sz="600" dirty="0" smtClean="0"/>
          </a:p>
          <a:p>
            <a:r>
              <a:rPr lang="en-US" sz="1800" dirty="0" smtClean="0"/>
              <a:t>The graph shows the distribution of IP packet sizes at AIX.</a:t>
            </a:r>
          </a:p>
          <a:p>
            <a:endParaRPr lang="en-US" sz="600" dirty="0" smtClean="0"/>
          </a:p>
          <a:p>
            <a:pPr lvl="1"/>
            <a:r>
              <a:rPr lang="en-US" sz="1400" dirty="0" smtClean="0"/>
              <a:t>The packet length distribution is generated from multiple short traces collected at various times of the day over two approximately one-week periods.</a:t>
            </a:r>
            <a:endParaRPr lang="en-US" sz="7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15041" name="Picture 1"/>
          <p:cNvPicPr>
            <a:picLocks noChangeAspect="1" noChangeArrowheads="1"/>
          </p:cNvPicPr>
          <p:nvPr/>
        </p:nvPicPr>
        <p:blipFill>
          <a:blip r:embed="rId4" cstate="print"/>
          <a:srcRect/>
          <a:stretch>
            <a:fillRect/>
          </a:stretch>
        </p:blipFill>
        <p:spPr bwMode="auto">
          <a:xfrm>
            <a:off x="3419872" y="1628800"/>
            <a:ext cx="5334000" cy="4000500"/>
          </a:xfrm>
          <a:prstGeom prst="rect">
            <a:avLst/>
          </a:prstGeom>
          <a:noFill/>
          <a:ln w="9525">
            <a:noFill/>
            <a:miter lim="800000"/>
            <a:headEnd/>
            <a:tailEnd/>
          </a:ln>
          <a:effectLst/>
        </p:spPr>
      </p:pic>
      <p:sp>
        <p:nvSpPr>
          <p:cNvPr id="11" name="Rettangolo 10"/>
          <p:cNvSpPr/>
          <p:nvPr/>
        </p:nvSpPr>
        <p:spPr>
          <a:xfrm>
            <a:off x="4160884" y="5661248"/>
            <a:ext cx="4048481" cy="634020"/>
          </a:xfrm>
          <a:prstGeom prst="rect">
            <a:avLst/>
          </a:prstGeom>
        </p:spPr>
        <p:txBody>
          <a:bodyPr wrap="none">
            <a:spAutoFit/>
          </a:bodyPr>
          <a:lstStyle/>
          <a:p>
            <a:pPr algn="ctr">
              <a:buNone/>
            </a:pPr>
            <a:r>
              <a:rPr lang="en-US" sz="1600" dirty="0" smtClean="0"/>
              <a:t>This simplified distribution shows that</a:t>
            </a:r>
          </a:p>
          <a:p>
            <a:pPr algn="ctr">
              <a:buNone/>
            </a:pPr>
            <a:r>
              <a:rPr lang="en-US" sz="1600" dirty="0" smtClean="0"/>
              <a:t>the IP packet size distribution is tri-modal.</a:t>
            </a:r>
            <a:endParaRPr lang="en-US" sz="1600" dirty="0"/>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Autonomous Systems</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pPr>
              <a:lnSpc>
                <a:spcPts val="2200"/>
              </a:lnSpc>
              <a:spcBef>
                <a:spcPts val="0"/>
              </a:spcBef>
            </a:pPr>
            <a:r>
              <a:rPr lang="en-US" dirty="0" smtClean="0"/>
              <a:t>Internet can be so large that one routing protocol cannot update the routing tables of all routers: it would be computationally unfeasible.</a:t>
            </a:r>
          </a:p>
          <a:p>
            <a:pPr lvl="1">
              <a:lnSpc>
                <a:spcPts val="1200"/>
              </a:lnSpc>
              <a:spcBef>
                <a:spcPts val="0"/>
              </a:spcBef>
            </a:pPr>
            <a:endParaRPr lang="en-US" sz="600" b="1" dirty="0" smtClean="0"/>
          </a:p>
          <a:p>
            <a:pPr lvl="1">
              <a:lnSpc>
                <a:spcPts val="2200"/>
              </a:lnSpc>
              <a:spcBef>
                <a:spcPts val="0"/>
              </a:spcBef>
            </a:pPr>
            <a:r>
              <a:rPr lang="en-US" sz="1800" b="1" dirty="0" smtClean="0"/>
              <a:t>Internet is divided into Autonomous Systems (ASs): </a:t>
            </a:r>
            <a:r>
              <a:rPr lang="en-US" sz="1800" dirty="0" smtClean="0"/>
              <a:t>An AS is a group of networks and routers under the authority of a single administration.</a:t>
            </a:r>
          </a:p>
          <a:p>
            <a:pPr lvl="1">
              <a:lnSpc>
                <a:spcPts val="1200"/>
              </a:lnSpc>
              <a:spcBef>
                <a:spcPts val="0"/>
              </a:spcBef>
            </a:pPr>
            <a:endParaRPr lang="en-US" sz="600" b="1" dirty="0" smtClean="0"/>
          </a:p>
          <a:p>
            <a:pPr lvl="1">
              <a:lnSpc>
                <a:spcPts val="2200"/>
              </a:lnSpc>
              <a:spcBef>
                <a:spcPts val="0"/>
              </a:spcBef>
            </a:pPr>
            <a:r>
              <a:rPr lang="en-US" sz="1800" b="1" dirty="0" smtClean="0"/>
              <a:t>An AS is also sometimes referred to as a routing domain or simply domain.</a:t>
            </a:r>
          </a:p>
          <a:p>
            <a:pPr>
              <a:lnSpc>
                <a:spcPts val="2200"/>
              </a:lnSpc>
              <a:spcBef>
                <a:spcPts val="0"/>
              </a:spcBef>
            </a:pPr>
            <a:endParaRPr lang="en-US" sz="1600" dirty="0" smtClean="0"/>
          </a:p>
          <a:p>
            <a:pPr>
              <a:lnSpc>
                <a:spcPts val="2200"/>
              </a:lnSpc>
              <a:spcBef>
                <a:spcPts val="0"/>
              </a:spcBef>
            </a:pPr>
            <a:r>
              <a:rPr lang="en-US" b="1" dirty="0" smtClean="0"/>
              <a:t>The routing problem is thus split into smaller (easier) sub-problems inside the ASs or between ASs</a:t>
            </a:r>
            <a:r>
              <a:rPr lang="en-US" dirty="0" smtClean="0"/>
              <a:t>. In particular, we have:</a:t>
            </a:r>
          </a:p>
          <a:p>
            <a:pPr>
              <a:spcBef>
                <a:spcPts val="0"/>
              </a:spcBef>
            </a:pPr>
            <a:endParaRPr lang="en-US" sz="600" dirty="0" smtClean="0"/>
          </a:p>
          <a:p>
            <a:pPr>
              <a:spcBef>
                <a:spcPts val="0"/>
              </a:spcBef>
            </a:pPr>
            <a:endParaRPr lang="en-US" sz="600" dirty="0" smtClean="0"/>
          </a:p>
          <a:p>
            <a:pPr lvl="1">
              <a:lnSpc>
                <a:spcPts val="2200"/>
              </a:lnSpc>
              <a:spcBef>
                <a:spcPts val="0"/>
              </a:spcBef>
            </a:pPr>
            <a:r>
              <a:rPr lang="en-US" b="1" dirty="0" smtClean="0"/>
              <a:t>Intra-domain routing: </a:t>
            </a:r>
            <a:r>
              <a:rPr lang="en-US" dirty="0" smtClean="0"/>
              <a:t>Routing inside an AS. </a:t>
            </a:r>
          </a:p>
          <a:p>
            <a:pPr lvl="1">
              <a:spcBef>
                <a:spcPts val="0"/>
              </a:spcBef>
              <a:buNone/>
            </a:pPr>
            <a:endParaRPr lang="en-US" sz="600" b="1" dirty="0" smtClean="0"/>
          </a:p>
          <a:p>
            <a:pPr lvl="1">
              <a:spcBef>
                <a:spcPts val="0"/>
              </a:spcBef>
              <a:buNone/>
            </a:pPr>
            <a:endParaRPr lang="en-US" sz="600" b="1" dirty="0" smtClean="0"/>
          </a:p>
          <a:p>
            <a:pPr lvl="1">
              <a:lnSpc>
                <a:spcPts val="2200"/>
              </a:lnSpc>
              <a:spcBef>
                <a:spcPts val="0"/>
              </a:spcBef>
            </a:pPr>
            <a:r>
              <a:rPr lang="en-US" b="1" dirty="0" smtClean="0"/>
              <a:t>Inter-domain routing: </a:t>
            </a:r>
            <a:r>
              <a:rPr lang="en-US" dirty="0" smtClean="0"/>
              <a:t>Routing between ASs.</a:t>
            </a:r>
            <a:endParaRPr lang="en-US"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Figura a mano libera 100"/>
          <p:cNvSpPr/>
          <p:nvPr/>
        </p:nvSpPr>
        <p:spPr bwMode="auto">
          <a:xfrm>
            <a:off x="348343" y="4093029"/>
            <a:ext cx="3247499" cy="2673180"/>
          </a:xfrm>
          <a:custGeom>
            <a:avLst/>
            <a:gdLst>
              <a:gd name="connsiteX0" fmla="*/ 0 w 3247499"/>
              <a:gd name="connsiteY0" fmla="*/ 885371 h 2673180"/>
              <a:gd name="connsiteX1" fmla="*/ 14514 w 3247499"/>
              <a:gd name="connsiteY1" fmla="*/ 1161142 h 2673180"/>
              <a:gd name="connsiteX2" fmla="*/ 29028 w 3247499"/>
              <a:gd name="connsiteY2" fmla="*/ 1233714 h 2673180"/>
              <a:gd name="connsiteX3" fmla="*/ 0 w 3247499"/>
              <a:gd name="connsiteY3" fmla="*/ 1538514 h 2673180"/>
              <a:gd name="connsiteX4" fmla="*/ 14514 w 3247499"/>
              <a:gd name="connsiteY4" fmla="*/ 1988457 h 2673180"/>
              <a:gd name="connsiteX5" fmla="*/ 29028 w 3247499"/>
              <a:gd name="connsiteY5" fmla="*/ 2046514 h 2673180"/>
              <a:gd name="connsiteX6" fmla="*/ 72571 w 3247499"/>
              <a:gd name="connsiteY6" fmla="*/ 2162628 h 2673180"/>
              <a:gd name="connsiteX7" fmla="*/ 116114 w 3247499"/>
              <a:gd name="connsiteY7" fmla="*/ 2264228 h 2673180"/>
              <a:gd name="connsiteX8" fmla="*/ 145143 w 3247499"/>
              <a:gd name="connsiteY8" fmla="*/ 2365828 h 2673180"/>
              <a:gd name="connsiteX9" fmla="*/ 217714 w 3247499"/>
              <a:gd name="connsiteY9" fmla="*/ 2510971 h 2673180"/>
              <a:gd name="connsiteX10" fmla="*/ 304800 w 3247499"/>
              <a:gd name="connsiteY10" fmla="*/ 2598057 h 2673180"/>
              <a:gd name="connsiteX11" fmla="*/ 449943 w 3247499"/>
              <a:gd name="connsiteY11" fmla="*/ 2612571 h 2673180"/>
              <a:gd name="connsiteX12" fmla="*/ 508000 w 3247499"/>
              <a:gd name="connsiteY12" fmla="*/ 2641600 h 2673180"/>
              <a:gd name="connsiteX13" fmla="*/ 1161143 w 3247499"/>
              <a:gd name="connsiteY13" fmla="*/ 2612571 h 2673180"/>
              <a:gd name="connsiteX14" fmla="*/ 1204686 w 3247499"/>
              <a:gd name="connsiteY14" fmla="*/ 2598057 h 2673180"/>
              <a:gd name="connsiteX15" fmla="*/ 1277257 w 3247499"/>
              <a:gd name="connsiteY15" fmla="*/ 2525485 h 2673180"/>
              <a:gd name="connsiteX16" fmla="*/ 1422400 w 3247499"/>
              <a:gd name="connsiteY16" fmla="*/ 2394857 h 2673180"/>
              <a:gd name="connsiteX17" fmla="*/ 1494971 w 3247499"/>
              <a:gd name="connsiteY17" fmla="*/ 2307771 h 2673180"/>
              <a:gd name="connsiteX18" fmla="*/ 1596571 w 3247499"/>
              <a:gd name="connsiteY18" fmla="*/ 2177142 h 2673180"/>
              <a:gd name="connsiteX19" fmla="*/ 1611086 w 3247499"/>
              <a:gd name="connsiteY19" fmla="*/ 2119085 h 2673180"/>
              <a:gd name="connsiteX20" fmla="*/ 1727200 w 3247499"/>
              <a:gd name="connsiteY20" fmla="*/ 1988457 h 2673180"/>
              <a:gd name="connsiteX21" fmla="*/ 1901371 w 3247499"/>
              <a:gd name="connsiteY21" fmla="*/ 1814285 h 2673180"/>
              <a:gd name="connsiteX22" fmla="*/ 2002971 w 3247499"/>
              <a:gd name="connsiteY22" fmla="*/ 1727200 h 2673180"/>
              <a:gd name="connsiteX23" fmla="*/ 2046514 w 3247499"/>
              <a:gd name="connsiteY23" fmla="*/ 1698171 h 2673180"/>
              <a:gd name="connsiteX24" fmla="*/ 2090057 w 3247499"/>
              <a:gd name="connsiteY24" fmla="*/ 1683657 h 2673180"/>
              <a:gd name="connsiteX25" fmla="*/ 2235200 w 3247499"/>
              <a:gd name="connsiteY25" fmla="*/ 1596571 h 2673180"/>
              <a:gd name="connsiteX26" fmla="*/ 2336800 w 3247499"/>
              <a:gd name="connsiteY26" fmla="*/ 1538514 h 2673180"/>
              <a:gd name="connsiteX27" fmla="*/ 2380343 w 3247499"/>
              <a:gd name="connsiteY27" fmla="*/ 1524000 h 2673180"/>
              <a:gd name="connsiteX28" fmla="*/ 2481943 w 3247499"/>
              <a:gd name="connsiteY28" fmla="*/ 1480457 h 2673180"/>
              <a:gd name="connsiteX29" fmla="*/ 2569028 w 3247499"/>
              <a:gd name="connsiteY29" fmla="*/ 1436914 h 2673180"/>
              <a:gd name="connsiteX30" fmla="*/ 2670628 w 3247499"/>
              <a:gd name="connsiteY30" fmla="*/ 1393371 h 2673180"/>
              <a:gd name="connsiteX31" fmla="*/ 2728686 w 3247499"/>
              <a:gd name="connsiteY31" fmla="*/ 1364342 h 2673180"/>
              <a:gd name="connsiteX32" fmla="*/ 2830286 w 3247499"/>
              <a:gd name="connsiteY32" fmla="*/ 1291771 h 2673180"/>
              <a:gd name="connsiteX33" fmla="*/ 2902857 w 3247499"/>
              <a:gd name="connsiteY33" fmla="*/ 1262742 h 2673180"/>
              <a:gd name="connsiteX34" fmla="*/ 2989943 w 3247499"/>
              <a:gd name="connsiteY34" fmla="*/ 1175657 h 2673180"/>
              <a:gd name="connsiteX35" fmla="*/ 3033486 w 3247499"/>
              <a:gd name="connsiteY35" fmla="*/ 1132114 h 2673180"/>
              <a:gd name="connsiteX36" fmla="*/ 3077028 w 3247499"/>
              <a:gd name="connsiteY36" fmla="*/ 1103085 h 2673180"/>
              <a:gd name="connsiteX37" fmla="*/ 3106057 w 3247499"/>
              <a:gd name="connsiteY37" fmla="*/ 1059542 h 2673180"/>
              <a:gd name="connsiteX38" fmla="*/ 3149600 w 3247499"/>
              <a:gd name="connsiteY38" fmla="*/ 1045028 h 2673180"/>
              <a:gd name="connsiteX39" fmla="*/ 3178628 w 3247499"/>
              <a:gd name="connsiteY39" fmla="*/ 986971 h 2673180"/>
              <a:gd name="connsiteX40" fmla="*/ 3207657 w 3247499"/>
              <a:gd name="connsiteY40" fmla="*/ 943428 h 2673180"/>
              <a:gd name="connsiteX41" fmla="*/ 3193143 w 3247499"/>
              <a:gd name="connsiteY41" fmla="*/ 478971 h 2673180"/>
              <a:gd name="connsiteX42" fmla="*/ 3091543 w 3247499"/>
              <a:gd name="connsiteY42" fmla="*/ 362857 h 2673180"/>
              <a:gd name="connsiteX43" fmla="*/ 3033486 w 3247499"/>
              <a:gd name="connsiteY43" fmla="*/ 333828 h 2673180"/>
              <a:gd name="connsiteX44" fmla="*/ 2989943 w 3247499"/>
              <a:gd name="connsiteY44" fmla="*/ 290285 h 2673180"/>
              <a:gd name="connsiteX45" fmla="*/ 2902857 w 3247499"/>
              <a:gd name="connsiteY45" fmla="*/ 232228 h 2673180"/>
              <a:gd name="connsiteX46" fmla="*/ 2859314 w 3247499"/>
              <a:gd name="connsiteY46" fmla="*/ 203200 h 2673180"/>
              <a:gd name="connsiteX47" fmla="*/ 2801257 w 3247499"/>
              <a:gd name="connsiteY47" fmla="*/ 174171 h 2673180"/>
              <a:gd name="connsiteX48" fmla="*/ 2685143 w 3247499"/>
              <a:gd name="connsiteY48" fmla="*/ 145142 h 2673180"/>
              <a:gd name="connsiteX49" fmla="*/ 2510971 w 3247499"/>
              <a:gd name="connsiteY49" fmla="*/ 130628 h 2673180"/>
              <a:gd name="connsiteX50" fmla="*/ 2017486 w 3247499"/>
              <a:gd name="connsiteY50" fmla="*/ 101600 h 2673180"/>
              <a:gd name="connsiteX51" fmla="*/ 1886857 w 3247499"/>
              <a:gd name="connsiteY51" fmla="*/ 29028 h 2673180"/>
              <a:gd name="connsiteX52" fmla="*/ 1785257 w 3247499"/>
              <a:gd name="connsiteY52" fmla="*/ 0 h 2673180"/>
              <a:gd name="connsiteX53" fmla="*/ 1451428 w 3247499"/>
              <a:gd name="connsiteY53" fmla="*/ 14514 h 2673180"/>
              <a:gd name="connsiteX54" fmla="*/ 1364343 w 3247499"/>
              <a:gd name="connsiteY54" fmla="*/ 58057 h 2673180"/>
              <a:gd name="connsiteX55" fmla="*/ 1320800 w 3247499"/>
              <a:gd name="connsiteY55" fmla="*/ 72571 h 2673180"/>
              <a:gd name="connsiteX56" fmla="*/ 1190171 w 3247499"/>
              <a:gd name="connsiteY56" fmla="*/ 145142 h 2673180"/>
              <a:gd name="connsiteX57" fmla="*/ 1030514 w 3247499"/>
              <a:gd name="connsiteY57" fmla="*/ 130628 h 2673180"/>
              <a:gd name="connsiteX58" fmla="*/ 682171 w 3247499"/>
              <a:gd name="connsiteY58" fmla="*/ 159657 h 2673180"/>
              <a:gd name="connsiteX59" fmla="*/ 638628 w 3247499"/>
              <a:gd name="connsiteY59" fmla="*/ 188685 h 2673180"/>
              <a:gd name="connsiteX60" fmla="*/ 522514 w 3247499"/>
              <a:gd name="connsiteY60" fmla="*/ 261257 h 2673180"/>
              <a:gd name="connsiteX61" fmla="*/ 391886 w 3247499"/>
              <a:gd name="connsiteY61" fmla="*/ 377371 h 2673180"/>
              <a:gd name="connsiteX62" fmla="*/ 362857 w 3247499"/>
              <a:gd name="connsiteY62" fmla="*/ 420914 h 2673180"/>
              <a:gd name="connsiteX63" fmla="*/ 319314 w 3247499"/>
              <a:gd name="connsiteY63" fmla="*/ 464457 h 2673180"/>
              <a:gd name="connsiteX64" fmla="*/ 304800 w 3247499"/>
              <a:gd name="connsiteY64" fmla="*/ 508000 h 2673180"/>
              <a:gd name="connsiteX65" fmla="*/ 217714 w 3247499"/>
              <a:gd name="connsiteY65" fmla="*/ 595085 h 2673180"/>
              <a:gd name="connsiteX66" fmla="*/ 203200 w 3247499"/>
              <a:gd name="connsiteY66" fmla="*/ 638628 h 2673180"/>
              <a:gd name="connsiteX67" fmla="*/ 145143 w 3247499"/>
              <a:gd name="connsiteY67" fmla="*/ 667657 h 2673180"/>
              <a:gd name="connsiteX68" fmla="*/ 58057 w 3247499"/>
              <a:gd name="connsiteY68" fmla="*/ 711200 h 2673180"/>
              <a:gd name="connsiteX69" fmla="*/ 0 w 3247499"/>
              <a:gd name="connsiteY69" fmla="*/ 841828 h 2673180"/>
              <a:gd name="connsiteX70" fmla="*/ 0 w 3247499"/>
              <a:gd name="connsiteY70" fmla="*/ 885371 h 267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247499" h="2673180">
                <a:moveTo>
                  <a:pt x="0" y="885371"/>
                </a:moveTo>
                <a:cubicBezTo>
                  <a:pt x="4838" y="977295"/>
                  <a:pt x="6870" y="1069409"/>
                  <a:pt x="14514" y="1161142"/>
                </a:cubicBezTo>
                <a:cubicBezTo>
                  <a:pt x="16563" y="1185726"/>
                  <a:pt x="29976" y="1209063"/>
                  <a:pt x="29028" y="1233714"/>
                </a:cubicBezTo>
                <a:cubicBezTo>
                  <a:pt x="25106" y="1335698"/>
                  <a:pt x="0" y="1538514"/>
                  <a:pt x="0" y="1538514"/>
                </a:cubicBezTo>
                <a:cubicBezTo>
                  <a:pt x="4838" y="1688495"/>
                  <a:pt x="5953" y="1838642"/>
                  <a:pt x="14514" y="1988457"/>
                </a:cubicBezTo>
                <a:cubicBezTo>
                  <a:pt x="15652" y="2008372"/>
                  <a:pt x="23548" y="2027334"/>
                  <a:pt x="29028" y="2046514"/>
                </a:cubicBezTo>
                <a:cubicBezTo>
                  <a:pt x="49404" y="2117830"/>
                  <a:pt x="41910" y="2070647"/>
                  <a:pt x="72571" y="2162628"/>
                </a:cubicBezTo>
                <a:cubicBezTo>
                  <a:pt x="132987" y="2343875"/>
                  <a:pt x="39582" y="2111160"/>
                  <a:pt x="116114" y="2264228"/>
                </a:cubicBezTo>
                <a:cubicBezTo>
                  <a:pt x="128306" y="2288613"/>
                  <a:pt x="138169" y="2342582"/>
                  <a:pt x="145143" y="2365828"/>
                </a:cubicBezTo>
                <a:cubicBezTo>
                  <a:pt x="168490" y="2443652"/>
                  <a:pt x="166350" y="2453900"/>
                  <a:pt x="217714" y="2510971"/>
                </a:cubicBezTo>
                <a:cubicBezTo>
                  <a:pt x="245177" y="2541485"/>
                  <a:pt x="263951" y="2593972"/>
                  <a:pt x="304800" y="2598057"/>
                </a:cubicBezTo>
                <a:lnTo>
                  <a:pt x="449943" y="2612571"/>
                </a:lnTo>
                <a:cubicBezTo>
                  <a:pt x="469295" y="2622247"/>
                  <a:pt x="486369" y="2641119"/>
                  <a:pt x="508000" y="2641600"/>
                </a:cubicBezTo>
                <a:cubicBezTo>
                  <a:pt x="740883" y="2646775"/>
                  <a:pt x="949007" y="2673180"/>
                  <a:pt x="1161143" y="2612571"/>
                </a:cubicBezTo>
                <a:cubicBezTo>
                  <a:pt x="1175854" y="2608368"/>
                  <a:pt x="1190172" y="2602895"/>
                  <a:pt x="1204686" y="2598057"/>
                </a:cubicBezTo>
                <a:cubicBezTo>
                  <a:pt x="1320801" y="2520644"/>
                  <a:pt x="1180492" y="2622250"/>
                  <a:pt x="1277257" y="2525485"/>
                </a:cubicBezTo>
                <a:cubicBezTo>
                  <a:pt x="1352205" y="2450537"/>
                  <a:pt x="1345279" y="2510541"/>
                  <a:pt x="1422400" y="2394857"/>
                </a:cubicBezTo>
                <a:cubicBezTo>
                  <a:pt x="1526121" y="2239272"/>
                  <a:pt x="1364599" y="2475393"/>
                  <a:pt x="1494971" y="2307771"/>
                </a:cubicBezTo>
                <a:cubicBezTo>
                  <a:pt x="1616496" y="2151524"/>
                  <a:pt x="1497716" y="2275997"/>
                  <a:pt x="1596571" y="2177142"/>
                </a:cubicBezTo>
                <a:cubicBezTo>
                  <a:pt x="1601409" y="2157790"/>
                  <a:pt x="1603228" y="2137420"/>
                  <a:pt x="1611086" y="2119085"/>
                </a:cubicBezTo>
                <a:cubicBezTo>
                  <a:pt x="1630513" y="2073757"/>
                  <a:pt x="1703966" y="2011691"/>
                  <a:pt x="1727200" y="1988457"/>
                </a:cubicBezTo>
                <a:lnTo>
                  <a:pt x="1901371" y="1814285"/>
                </a:lnTo>
                <a:cubicBezTo>
                  <a:pt x="1954121" y="1761535"/>
                  <a:pt x="1937800" y="1773750"/>
                  <a:pt x="2002971" y="1727200"/>
                </a:cubicBezTo>
                <a:cubicBezTo>
                  <a:pt x="2017166" y="1717061"/>
                  <a:pt x="2030912" y="1705972"/>
                  <a:pt x="2046514" y="1698171"/>
                </a:cubicBezTo>
                <a:cubicBezTo>
                  <a:pt x="2060198" y="1691329"/>
                  <a:pt x="2075543" y="1688495"/>
                  <a:pt x="2090057" y="1683657"/>
                </a:cubicBezTo>
                <a:cubicBezTo>
                  <a:pt x="2303107" y="1541624"/>
                  <a:pt x="2078984" y="1685839"/>
                  <a:pt x="2235200" y="1596571"/>
                </a:cubicBezTo>
                <a:cubicBezTo>
                  <a:pt x="2308081" y="1554924"/>
                  <a:pt x="2249081" y="1576107"/>
                  <a:pt x="2336800" y="1538514"/>
                </a:cubicBezTo>
                <a:cubicBezTo>
                  <a:pt x="2350862" y="1532487"/>
                  <a:pt x="2366281" y="1530027"/>
                  <a:pt x="2380343" y="1524000"/>
                </a:cubicBezTo>
                <a:cubicBezTo>
                  <a:pt x="2505890" y="1470194"/>
                  <a:pt x="2379827" y="1514495"/>
                  <a:pt x="2481943" y="1480457"/>
                </a:cubicBezTo>
                <a:cubicBezTo>
                  <a:pt x="2606733" y="1397263"/>
                  <a:pt x="2448845" y="1497006"/>
                  <a:pt x="2569028" y="1436914"/>
                </a:cubicBezTo>
                <a:cubicBezTo>
                  <a:pt x="2669261" y="1386797"/>
                  <a:pt x="2549801" y="1423577"/>
                  <a:pt x="2670628" y="1393371"/>
                </a:cubicBezTo>
                <a:cubicBezTo>
                  <a:pt x="2689981" y="1383695"/>
                  <a:pt x="2710338" y="1375809"/>
                  <a:pt x="2728686" y="1364342"/>
                </a:cubicBezTo>
                <a:cubicBezTo>
                  <a:pt x="2754978" y="1347910"/>
                  <a:pt x="2799586" y="1307121"/>
                  <a:pt x="2830286" y="1291771"/>
                </a:cubicBezTo>
                <a:cubicBezTo>
                  <a:pt x="2853589" y="1280119"/>
                  <a:pt x="2878667" y="1272418"/>
                  <a:pt x="2902857" y="1262742"/>
                </a:cubicBezTo>
                <a:lnTo>
                  <a:pt x="2989943" y="1175657"/>
                </a:lnTo>
                <a:cubicBezTo>
                  <a:pt x="3004457" y="1161143"/>
                  <a:pt x="3016407" y="1143500"/>
                  <a:pt x="3033486" y="1132114"/>
                </a:cubicBezTo>
                <a:lnTo>
                  <a:pt x="3077028" y="1103085"/>
                </a:lnTo>
                <a:cubicBezTo>
                  <a:pt x="3086704" y="1088571"/>
                  <a:pt x="3092435" y="1070439"/>
                  <a:pt x="3106057" y="1059542"/>
                </a:cubicBezTo>
                <a:cubicBezTo>
                  <a:pt x="3118004" y="1049985"/>
                  <a:pt x="3138782" y="1055846"/>
                  <a:pt x="3149600" y="1045028"/>
                </a:cubicBezTo>
                <a:cubicBezTo>
                  <a:pt x="3164899" y="1029729"/>
                  <a:pt x="3167893" y="1005757"/>
                  <a:pt x="3178628" y="986971"/>
                </a:cubicBezTo>
                <a:cubicBezTo>
                  <a:pt x="3187283" y="971825"/>
                  <a:pt x="3197981" y="957942"/>
                  <a:pt x="3207657" y="943428"/>
                </a:cubicBezTo>
                <a:cubicBezTo>
                  <a:pt x="3243432" y="764549"/>
                  <a:pt x="3247499" y="777930"/>
                  <a:pt x="3193143" y="478971"/>
                </a:cubicBezTo>
                <a:cubicBezTo>
                  <a:pt x="3183186" y="424207"/>
                  <a:pt x="3135227" y="387819"/>
                  <a:pt x="3091543" y="362857"/>
                </a:cubicBezTo>
                <a:cubicBezTo>
                  <a:pt x="3072757" y="352122"/>
                  <a:pt x="3051092" y="346404"/>
                  <a:pt x="3033486" y="333828"/>
                </a:cubicBezTo>
                <a:cubicBezTo>
                  <a:pt x="3016783" y="321897"/>
                  <a:pt x="3006146" y="302887"/>
                  <a:pt x="2989943" y="290285"/>
                </a:cubicBezTo>
                <a:cubicBezTo>
                  <a:pt x="2962404" y="268866"/>
                  <a:pt x="2931886" y="251580"/>
                  <a:pt x="2902857" y="232228"/>
                </a:cubicBezTo>
                <a:cubicBezTo>
                  <a:pt x="2888343" y="222552"/>
                  <a:pt x="2874916" y="211001"/>
                  <a:pt x="2859314" y="203200"/>
                </a:cubicBezTo>
                <a:cubicBezTo>
                  <a:pt x="2839962" y="193524"/>
                  <a:pt x="2821144" y="182694"/>
                  <a:pt x="2801257" y="174171"/>
                </a:cubicBezTo>
                <a:cubicBezTo>
                  <a:pt x="2769205" y="160434"/>
                  <a:pt x="2716450" y="148825"/>
                  <a:pt x="2685143" y="145142"/>
                </a:cubicBezTo>
                <a:cubicBezTo>
                  <a:pt x="2627283" y="138335"/>
                  <a:pt x="2569028" y="135466"/>
                  <a:pt x="2510971" y="130628"/>
                </a:cubicBezTo>
                <a:cubicBezTo>
                  <a:pt x="2292083" y="75907"/>
                  <a:pt x="2618046" y="153077"/>
                  <a:pt x="2017486" y="101600"/>
                </a:cubicBezTo>
                <a:cubicBezTo>
                  <a:pt x="1952703" y="96047"/>
                  <a:pt x="1937672" y="58065"/>
                  <a:pt x="1886857" y="29028"/>
                </a:cubicBezTo>
                <a:cubicBezTo>
                  <a:pt x="1870663" y="19774"/>
                  <a:pt x="1797824" y="3142"/>
                  <a:pt x="1785257" y="0"/>
                </a:cubicBezTo>
                <a:cubicBezTo>
                  <a:pt x="1673981" y="4838"/>
                  <a:pt x="1562481" y="5972"/>
                  <a:pt x="1451428" y="14514"/>
                </a:cubicBezTo>
                <a:cubicBezTo>
                  <a:pt x="1408313" y="17830"/>
                  <a:pt x="1401260" y="39599"/>
                  <a:pt x="1364343" y="58057"/>
                </a:cubicBezTo>
                <a:cubicBezTo>
                  <a:pt x="1350659" y="64899"/>
                  <a:pt x="1335314" y="67733"/>
                  <a:pt x="1320800" y="72571"/>
                </a:cubicBezTo>
                <a:cubicBezTo>
                  <a:pt x="1220984" y="139115"/>
                  <a:pt x="1266812" y="119596"/>
                  <a:pt x="1190171" y="145142"/>
                </a:cubicBezTo>
                <a:cubicBezTo>
                  <a:pt x="1136952" y="140304"/>
                  <a:pt x="1083952" y="130628"/>
                  <a:pt x="1030514" y="130628"/>
                </a:cubicBezTo>
                <a:cubicBezTo>
                  <a:pt x="782342" y="130628"/>
                  <a:pt x="821445" y="124837"/>
                  <a:pt x="682171" y="159657"/>
                </a:cubicBezTo>
                <a:cubicBezTo>
                  <a:pt x="667657" y="169333"/>
                  <a:pt x="653774" y="180030"/>
                  <a:pt x="638628" y="188685"/>
                </a:cubicBezTo>
                <a:cubicBezTo>
                  <a:pt x="572384" y="226538"/>
                  <a:pt x="582843" y="206961"/>
                  <a:pt x="522514" y="261257"/>
                </a:cubicBezTo>
                <a:cubicBezTo>
                  <a:pt x="380482" y="389085"/>
                  <a:pt x="487692" y="313498"/>
                  <a:pt x="391886" y="377371"/>
                </a:cubicBezTo>
                <a:cubicBezTo>
                  <a:pt x="382210" y="391885"/>
                  <a:pt x="374024" y="407513"/>
                  <a:pt x="362857" y="420914"/>
                </a:cubicBezTo>
                <a:cubicBezTo>
                  <a:pt x="349716" y="436683"/>
                  <a:pt x="330700" y="447378"/>
                  <a:pt x="319314" y="464457"/>
                </a:cubicBezTo>
                <a:cubicBezTo>
                  <a:pt x="310827" y="477187"/>
                  <a:pt x="314193" y="495923"/>
                  <a:pt x="304800" y="508000"/>
                </a:cubicBezTo>
                <a:cubicBezTo>
                  <a:pt x="279596" y="540405"/>
                  <a:pt x="217714" y="595085"/>
                  <a:pt x="217714" y="595085"/>
                </a:cubicBezTo>
                <a:cubicBezTo>
                  <a:pt x="212876" y="609599"/>
                  <a:pt x="214018" y="627810"/>
                  <a:pt x="203200" y="638628"/>
                </a:cubicBezTo>
                <a:cubicBezTo>
                  <a:pt x="187901" y="653928"/>
                  <a:pt x="163929" y="656922"/>
                  <a:pt x="145143" y="667657"/>
                </a:cubicBezTo>
                <a:cubicBezTo>
                  <a:pt x="66362" y="712674"/>
                  <a:pt x="137889" y="684588"/>
                  <a:pt x="58057" y="711200"/>
                </a:cubicBezTo>
                <a:cubicBezTo>
                  <a:pt x="12054" y="780201"/>
                  <a:pt x="34544" y="738193"/>
                  <a:pt x="0" y="841828"/>
                </a:cubicBezTo>
                <a:lnTo>
                  <a:pt x="0" y="885371"/>
                </a:lnTo>
                <a:close/>
              </a:path>
            </a:pathLst>
          </a:custGeom>
          <a:solidFill>
            <a:srgbClr val="7030A0">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smtClean="0">
              <a:ln>
                <a:noFill/>
              </a:ln>
              <a:solidFill>
                <a:schemeClr val="tx1"/>
              </a:solidFill>
              <a:effectLst/>
              <a:latin typeface="Tahoma" pitchFamily="34" charset="0"/>
              <a:ea typeface="SimSun" pitchFamily="2" charset="-122"/>
            </a:endParaRPr>
          </a:p>
        </p:txBody>
      </p:sp>
      <p:sp>
        <p:nvSpPr>
          <p:cNvPr id="97" name="Figura a mano libera 96"/>
          <p:cNvSpPr/>
          <p:nvPr/>
        </p:nvSpPr>
        <p:spPr bwMode="auto">
          <a:xfrm>
            <a:off x="3364893" y="1567543"/>
            <a:ext cx="3530248" cy="2723633"/>
          </a:xfrm>
          <a:custGeom>
            <a:avLst/>
            <a:gdLst>
              <a:gd name="connsiteX0" fmla="*/ 45964 w 3530248"/>
              <a:gd name="connsiteY0" fmla="*/ 1669143 h 2723633"/>
              <a:gd name="connsiteX1" fmla="*/ 45964 w 3530248"/>
              <a:gd name="connsiteY1" fmla="*/ 2032000 h 2723633"/>
              <a:gd name="connsiteX2" fmla="*/ 74993 w 3530248"/>
              <a:gd name="connsiteY2" fmla="*/ 2119086 h 2723633"/>
              <a:gd name="connsiteX3" fmla="*/ 89507 w 3530248"/>
              <a:gd name="connsiteY3" fmla="*/ 2162628 h 2723633"/>
              <a:gd name="connsiteX4" fmla="*/ 104021 w 3530248"/>
              <a:gd name="connsiteY4" fmla="*/ 2307771 h 2723633"/>
              <a:gd name="connsiteX5" fmla="*/ 118536 w 3530248"/>
              <a:gd name="connsiteY5" fmla="*/ 2351314 h 2723633"/>
              <a:gd name="connsiteX6" fmla="*/ 133050 w 3530248"/>
              <a:gd name="connsiteY6" fmla="*/ 2423886 h 2723633"/>
              <a:gd name="connsiteX7" fmla="*/ 191107 w 3530248"/>
              <a:gd name="connsiteY7" fmla="*/ 2569028 h 2723633"/>
              <a:gd name="connsiteX8" fmla="*/ 234650 w 3530248"/>
              <a:gd name="connsiteY8" fmla="*/ 2612571 h 2723633"/>
              <a:gd name="connsiteX9" fmla="*/ 249164 w 3530248"/>
              <a:gd name="connsiteY9" fmla="*/ 2656114 h 2723633"/>
              <a:gd name="connsiteX10" fmla="*/ 307221 w 3530248"/>
              <a:gd name="connsiteY10" fmla="*/ 2670628 h 2723633"/>
              <a:gd name="connsiteX11" fmla="*/ 452364 w 3530248"/>
              <a:gd name="connsiteY11" fmla="*/ 2714171 h 2723633"/>
              <a:gd name="connsiteX12" fmla="*/ 974878 w 3530248"/>
              <a:gd name="connsiteY12" fmla="*/ 2670628 h 2723633"/>
              <a:gd name="connsiteX13" fmla="*/ 1090993 w 3530248"/>
              <a:gd name="connsiteY13" fmla="*/ 2627086 h 2723633"/>
              <a:gd name="connsiteX14" fmla="*/ 1134536 w 3530248"/>
              <a:gd name="connsiteY14" fmla="*/ 2598057 h 2723633"/>
              <a:gd name="connsiteX15" fmla="*/ 1207107 w 3530248"/>
              <a:gd name="connsiteY15" fmla="*/ 2569028 h 2723633"/>
              <a:gd name="connsiteX16" fmla="*/ 1265164 w 3530248"/>
              <a:gd name="connsiteY16" fmla="*/ 2540000 h 2723633"/>
              <a:gd name="connsiteX17" fmla="*/ 1337736 w 3530248"/>
              <a:gd name="connsiteY17" fmla="*/ 2525486 h 2723633"/>
              <a:gd name="connsiteX18" fmla="*/ 1468364 w 3530248"/>
              <a:gd name="connsiteY18" fmla="*/ 2467428 h 2723633"/>
              <a:gd name="connsiteX19" fmla="*/ 1511907 w 3530248"/>
              <a:gd name="connsiteY19" fmla="*/ 2438400 h 2723633"/>
              <a:gd name="connsiteX20" fmla="*/ 1613507 w 3530248"/>
              <a:gd name="connsiteY20" fmla="*/ 2394857 h 2723633"/>
              <a:gd name="connsiteX21" fmla="*/ 1889278 w 3530248"/>
              <a:gd name="connsiteY21" fmla="*/ 2409371 h 2723633"/>
              <a:gd name="connsiteX22" fmla="*/ 2063450 w 3530248"/>
              <a:gd name="connsiteY22" fmla="*/ 2438400 h 2723633"/>
              <a:gd name="connsiteX23" fmla="*/ 2266650 w 3530248"/>
              <a:gd name="connsiteY23" fmla="*/ 2409371 h 2723633"/>
              <a:gd name="connsiteX24" fmla="*/ 2368250 w 3530248"/>
              <a:gd name="connsiteY24" fmla="*/ 2322286 h 2723633"/>
              <a:gd name="connsiteX25" fmla="*/ 2426307 w 3530248"/>
              <a:gd name="connsiteY25" fmla="*/ 2278743 h 2723633"/>
              <a:gd name="connsiteX26" fmla="*/ 2469850 w 3530248"/>
              <a:gd name="connsiteY26" fmla="*/ 2235200 h 2723633"/>
              <a:gd name="connsiteX27" fmla="*/ 2527907 w 3530248"/>
              <a:gd name="connsiteY27" fmla="*/ 2191657 h 2723633"/>
              <a:gd name="connsiteX28" fmla="*/ 2571450 w 3530248"/>
              <a:gd name="connsiteY28" fmla="*/ 2133600 h 2723633"/>
              <a:gd name="connsiteX29" fmla="*/ 2614993 w 3530248"/>
              <a:gd name="connsiteY29" fmla="*/ 2090057 h 2723633"/>
              <a:gd name="connsiteX30" fmla="*/ 2644021 w 3530248"/>
              <a:gd name="connsiteY30" fmla="*/ 1944914 h 2723633"/>
              <a:gd name="connsiteX31" fmla="*/ 2673050 w 3530248"/>
              <a:gd name="connsiteY31" fmla="*/ 1799771 h 2723633"/>
              <a:gd name="connsiteX32" fmla="*/ 2687564 w 3530248"/>
              <a:gd name="connsiteY32" fmla="*/ 1611086 h 2723633"/>
              <a:gd name="connsiteX33" fmla="*/ 2745621 w 3530248"/>
              <a:gd name="connsiteY33" fmla="*/ 1596571 h 2723633"/>
              <a:gd name="connsiteX34" fmla="*/ 2905278 w 3530248"/>
              <a:gd name="connsiteY34" fmla="*/ 1509486 h 2723633"/>
              <a:gd name="connsiteX35" fmla="*/ 2992364 w 3530248"/>
              <a:gd name="connsiteY35" fmla="*/ 1494971 h 2723633"/>
              <a:gd name="connsiteX36" fmla="*/ 3050421 w 3530248"/>
              <a:gd name="connsiteY36" fmla="*/ 1465943 h 2723633"/>
              <a:gd name="connsiteX37" fmla="*/ 3108478 w 3530248"/>
              <a:gd name="connsiteY37" fmla="*/ 1451428 h 2723633"/>
              <a:gd name="connsiteX38" fmla="*/ 3224593 w 3530248"/>
              <a:gd name="connsiteY38" fmla="*/ 1364343 h 2723633"/>
              <a:gd name="connsiteX39" fmla="*/ 3282650 w 3530248"/>
              <a:gd name="connsiteY39" fmla="*/ 1335314 h 2723633"/>
              <a:gd name="connsiteX40" fmla="*/ 3326193 w 3530248"/>
              <a:gd name="connsiteY40" fmla="*/ 1306286 h 2723633"/>
              <a:gd name="connsiteX41" fmla="*/ 3413278 w 3530248"/>
              <a:gd name="connsiteY41" fmla="*/ 1219200 h 2723633"/>
              <a:gd name="connsiteX42" fmla="*/ 3471336 w 3530248"/>
              <a:gd name="connsiteY42" fmla="*/ 1117600 h 2723633"/>
              <a:gd name="connsiteX43" fmla="*/ 3500364 w 3530248"/>
              <a:gd name="connsiteY43" fmla="*/ 1059543 h 2723633"/>
              <a:gd name="connsiteX44" fmla="*/ 3514878 w 3530248"/>
              <a:gd name="connsiteY44" fmla="*/ 914400 h 2723633"/>
              <a:gd name="connsiteX45" fmla="*/ 3529393 w 3530248"/>
              <a:gd name="connsiteY45" fmla="*/ 812800 h 2723633"/>
              <a:gd name="connsiteX46" fmla="*/ 3500364 w 3530248"/>
              <a:gd name="connsiteY46" fmla="*/ 333828 h 2723633"/>
              <a:gd name="connsiteX47" fmla="*/ 3384250 w 3530248"/>
              <a:gd name="connsiteY47" fmla="*/ 188686 h 2723633"/>
              <a:gd name="connsiteX48" fmla="*/ 3355221 w 3530248"/>
              <a:gd name="connsiteY48" fmla="*/ 145143 h 2723633"/>
              <a:gd name="connsiteX49" fmla="*/ 3253621 w 3530248"/>
              <a:gd name="connsiteY49" fmla="*/ 101600 h 2723633"/>
              <a:gd name="connsiteX50" fmla="*/ 3093964 w 3530248"/>
              <a:gd name="connsiteY50" fmla="*/ 58057 h 2723633"/>
              <a:gd name="connsiteX51" fmla="*/ 3035907 w 3530248"/>
              <a:gd name="connsiteY51" fmla="*/ 29028 h 2723633"/>
              <a:gd name="connsiteX52" fmla="*/ 2963336 w 3530248"/>
              <a:gd name="connsiteY52" fmla="*/ 14514 h 2723633"/>
              <a:gd name="connsiteX53" fmla="*/ 2919793 w 3530248"/>
              <a:gd name="connsiteY53" fmla="*/ 0 h 2723633"/>
              <a:gd name="connsiteX54" fmla="*/ 2629507 w 3530248"/>
              <a:gd name="connsiteY54" fmla="*/ 14514 h 2723633"/>
              <a:gd name="connsiteX55" fmla="*/ 2585964 w 3530248"/>
              <a:gd name="connsiteY55" fmla="*/ 29028 h 2723633"/>
              <a:gd name="connsiteX56" fmla="*/ 2498878 w 3530248"/>
              <a:gd name="connsiteY56" fmla="*/ 43543 h 2723633"/>
              <a:gd name="connsiteX57" fmla="*/ 2411793 w 3530248"/>
              <a:gd name="connsiteY57" fmla="*/ 72571 h 2723633"/>
              <a:gd name="connsiteX58" fmla="*/ 2295678 w 3530248"/>
              <a:gd name="connsiteY58" fmla="*/ 116114 h 2723633"/>
              <a:gd name="connsiteX59" fmla="*/ 2165050 w 3530248"/>
              <a:gd name="connsiteY59" fmla="*/ 188686 h 2723633"/>
              <a:gd name="connsiteX60" fmla="*/ 2048936 w 3530248"/>
              <a:gd name="connsiteY60" fmla="*/ 232228 h 2723633"/>
              <a:gd name="connsiteX61" fmla="*/ 1976364 w 3530248"/>
              <a:gd name="connsiteY61" fmla="*/ 261257 h 2723633"/>
              <a:gd name="connsiteX62" fmla="*/ 1889278 w 3530248"/>
              <a:gd name="connsiteY62" fmla="*/ 290286 h 2723633"/>
              <a:gd name="connsiteX63" fmla="*/ 1845736 w 3530248"/>
              <a:gd name="connsiteY63" fmla="*/ 304800 h 2723633"/>
              <a:gd name="connsiteX64" fmla="*/ 1657050 w 3530248"/>
              <a:gd name="connsiteY64" fmla="*/ 290286 h 2723633"/>
              <a:gd name="connsiteX65" fmla="*/ 1236136 w 3530248"/>
              <a:gd name="connsiteY65" fmla="*/ 261257 h 2723633"/>
              <a:gd name="connsiteX66" fmla="*/ 1178078 w 3530248"/>
              <a:gd name="connsiteY66" fmla="*/ 232228 h 2723633"/>
              <a:gd name="connsiteX67" fmla="*/ 1090993 w 3530248"/>
              <a:gd name="connsiteY67" fmla="*/ 217714 h 2723633"/>
              <a:gd name="connsiteX68" fmla="*/ 1032936 w 3530248"/>
              <a:gd name="connsiteY68" fmla="*/ 203200 h 2723633"/>
              <a:gd name="connsiteX69" fmla="*/ 989393 w 3530248"/>
              <a:gd name="connsiteY69" fmla="*/ 188686 h 2723633"/>
              <a:gd name="connsiteX70" fmla="*/ 931336 w 3530248"/>
              <a:gd name="connsiteY70" fmla="*/ 174171 h 2723633"/>
              <a:gd name="connsiteX71" fmla="*/ 873278 w 3530248"/>
              <a:gd name="connsiteY71" fmla="*/ 145143 h 2723633"/>
              <a:gd name="connsiteX72" fmla="*/ 757164 w 3530248"/>
              <a:gd name="connsiteY72" fmla="*/ 116114 h 2723633"/>
              <a:gd name="connsiteX73" fmla="*/ 699107 w 3530248"/>
              <a:gd name="connsiteY73" fmla="*/ 101600 h 2723633"/>
              <a:gd name="connsiteX74" fmla="*/ 408821 w 3530248"/>
              <a:gd name="connsiteY74" fmla="*/ 116114 h 2723633"/>
              <a:gd name="connsiteX75" fmla="*/ 350764 w 3530248"/>
              <a:gd name="connsiteY75" fmla="*/ 130628 h 2723633"/>
              <a:gd name="connsiteX76" fmla="*/ 234650 w 3530248"/>
              <a:gd name="connsiteY76" fmla="*/ 188686 h 2723633"/>
              <a:gd name="connsiteX77" fmla="*/ 191107 w 3530248"/>
              <a:gd name="connsiteY77" fmla="*/ 232228 h 2723633"/>
              <a:gd name="connsiteX78" fmla="*/ 133050 w 3530248"/>
              <a:gd name="connsiteY78" fmla="*/ 333828 h 2723633"/>
              <a:gd name="connsiteX79" fmla="*/ 104021 w 3530248"/>
              <a:gd name="connsiteY79" fmla="*/ 1059543 h 2723633"/>
              <a:gd name="connsiteX80" fmla="*/ 89507 w 3530248"/>
              <a:gd name="connsiteY80" fmla="*/ 1117600 h 2723633"/>
              <a:gd name="connsiteX81" fmla="*/ 74993 w 3530248"/>
              <a:gd name="connsiteY81" fmla="*/ 1190171 h 2723633"/>
              <a:gd name="connsiteX82" fmla="*/ 60478 w 3530248"/>
              <a:gd name="connsiteY82" fmla="*/ 1306286 h 2723633"/>
              <a:gd name="connsiteX83" fmla="*/ 45964 w 3530248"/>
              <a:gd name="connsiteY83" fmla="*/ 1364343 h 2723633"/>
              <a:gd name="connsiteX84" fmla="*/ 31450 w 3530248"/>
              <a:gd name="connsiteY84" fmla="*/ 1480457 h 2723633"/>
              <a:gd name="connsiteX85" fmla="*/ 16936 w 3530248"/>
              <a:gd name="connsiteY85" fmla="*/ 1712686 h 272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530248" h="2723633">
                <a:moveTo>
                  <a:pt x="45964" y="1669143"/>
                </a:moveTo>
                <a:cubicBezTo>
                  <a:pt x="0" y="1807037"/>
                  <a:pt x="15135" y="1744264"/>
                  <a:pt x="45964" y="2032000"/>
                </a:cubicBezTo>
                <a:cubicBezTo>
                  <a:pt x="49224" y="2062425"/>
                  <a:pt x="65317" y="2090057"/>
                  <a:pt x="74993" y="2119086"/>
                </a:cubicBezTo>
                <a:lnTo>
                  <a:pt x="89507" y="2162628"/>
                </a:lnTo>
                <a:cubicBezTo>
                  <a:pt x="94345" y="2211009"/>
                  <a:pt x="96628" y="2259714"/>
                  <a:pt x="104021" y="2307771"/>
                </a:cubicBezTo>
                <a:cubicBezTo>
                  <a:pt x="106347" y="2322893"/>
                  <a:pt x="114825" y="2336471"/>
                  <a:pt x="118536" y="2351314"/>
                </a:cubicBezTo>
                <a:cubicBezTo>
                  <a:pt x="124519" y="2375247"/>
                  <a:pt x="126559" y="2400086"/>
                  <a:pt x="133050" y="2423886"/>
                </a:cubicBezTo>
                <a:cubicBezTo>
                  <a:pt x="142381" y="2458102"/>
                  <a:pt x="167160" y="2535502"/>
                  <a:pt x="191107" y="2569028"/>
                </a:cubicBezTo>
                <a:cubicBezTo>
                  <a:pt x="203038" y="2585731"/>
                  <a:pt x="220136" y="2598057"/>
                  <a:pt x="234650" y="2612571"/>
                </a:cubicBezTo>
                <a:cubicBezTo>
                  <a:pt x="239488" y="2627085"/>
                  <a:pt x="237217" y="2646557"/>
                  <a:pt x="249164" y="2656114"/>
                </a:cubicBezTo>
                <a:cubicBezTo>
                  <a:pt x="264741" y="2668575"/>
                  <a:pt x="288114" y="2664896"/>
                  <a:pt x="307221" y="2670628"/>
                </a:cubicBezTo>
                <a:cubicBezTo>
                  <a:pt x="483904" y="2723633"/>
                  <a:pt x="318549" y="2680718"/>
                  <a:pt x="452364" y="2714171"/>
                </a:cubicBezTo>
                <a:cubicBezTo>
                  <a:pt x="565777" y="2706854"/>
                  <a:pt x="814213" y="2710795"/>
                  <a:pt x="974878" y="2670628"/>
                </a:cubicBezTo>
                <a:cubicBezTo>
                  <a:pt x="1000002" y="2664347"/>
                  <a:pt x="1077674" y="2633746"/>
                  <a:pt x="1090993" y="2627086"/>
                </a:cubicBezTo>
                <a:cubicBezTo>
                  <a:pt x="1106596" y="2619285"/>
                  <a:pt x="1118934" y="2605858"/>
                  <a:pt x="1134536" y="2598057"/>
                </a:cubicBezTo>
                <a:cubicBezTo>
                  <a:pt x="1157839" y="2586405"/>
                  <a:pt x="1183299" y="2579609"/>
                  <a:pt x="1207107" y="2569028"/>
                </a:cubicBezTo>
                <a:cubicBezTo>
                  <a:pt x="1226879" y="2560241"/>
                  <a:pt x="1244638" y="2546842"/>
                  <a:pt x="1265164" y="2540000"/>
                </a:cubicBezTo>
                <a:cubicBezTo>
                  <a:pt x="1288568" y="2532199"/>
                  <a:pt x="1313545" y="2530324"/>
                  <a:pt x="1337736" y="2525486"/>
                </a:cubicBezTo>
                <a:cubicBezTo>
                  <a:pt x="1553244" y="2396180"/>
                  <a:pt x="1293962" y="2542172"/>
                  <a:pt x="1468364" y="2467428"/>
                </a:cubicBezTo>
                <a:cubicBezTo>
                  <a:pt x="1484397" y="2460556"/>
                  <a:pt x="1496761" y="2447055"/>
                  <a:pt x="1511907" y="2438400"/>
                </a:cubicBezTo>
                <a:cubicBezTo>
                  <a:pt x="1562129" y="2409702"/>
                  <a:pt x="1564654" y="2411141"/>
                  <a:pt x="1613507" y="2394857"/>
                </a:cubicBezTo>
                <a:cubicBezTo>
                  <a:pt x="1705431" y="2399695"/>
                  <a:pt x="1797655" y="2400504"/>
                  <a:pt x="1889278" y="2409371"/>
                </a:cubicBezTo>
                <a:cubicBezTo>
                  <a:pt x="1947862" y="2415040"/>
                  <a:pt x="2063450" y="2438400"/>
                  <a:pt x="2063450" y="2438400"/>
                </a:cubicBezTo>
                <a:cubicBezTo>
                  <a:pt x="2068145" y="2437931"/>
                  <a:pt x="2227187" y="2429103"/>
                  <a:pt x="2266650" y="2409371"/>
                </a:cubicBezTo>
                <a:cubicBezTo>
                  <a:pt x="2317580" y="2383905"/>
                  <a:pt x="2327582" y="2357144"/>
                  <a:pt x="2368250" y="2322286"/>
                </a:cubicBezTo>
                <a:cubicBezTo>
                  <a:pt x="2386617" y="2306543"/>
                  <a:pt x="2407940" y="2294486"/>
                  <a:pt x="2426307" y="2278743"/>
                </a:cubicBezTo>
                <a:cubicBezTo>
                  <a:pt x="2441892" y="2265385"/>
                  <a:pt x="2454265" y="2248558"/>
                  <a:pt x="2469850" y="2235200"/>
                </a:cubicBezTo>
                <a:cubicBezTo>
                  <a:pt x="2488217" y="2219457"/>
                  <a:pt x="2510802" y="2208762"/>
                  <a:pt x="2527907" y="2191657"/>
                </a:cubicBezTo>
                <a:cubicBezTo>
                  <a:pt x="2545012" y="2174552"/>
                  <a:pt x="2555707" y="2151967"/>
                  <a:pt x="2571450" y="2133600"/>
                </a:cubicBezTo>
                <a:cubicBezTo>
                  <a:pt x="2584808" y="2118015"/>
                  <a:pt x="2600479" y="2104571"/>
                  <a:pt x="2614993" y="2090057"/>
                </a:cubicBezTo>
                <a:cubicBezTo>
                  <a:pt x="2641391" y="2010861"/>
                  <a:pt x="2624960" y="2068811"/>
                  <a:pt x="2644021" y="1944914"/>
                </a:cubicBezTo>
                <a:cubicBezTo>
                  <a:pt x="2658255" y="1852394"/>
                  <a:pt x="2653812" y="1876725"/>
                  <a:pt x="2673050" y="1799771"/>
                </a:cubicBezTo>
                <a:cubicBezTo>
                  <a:pt x="2677888" y="1736876"/>
                  <a:pt x="2666348" y="1670492"/>
                  <a:pt x="2687564" y="1611086"/>
                </a:cubicBezTo>
                <a:cubicBezTo>
                  <a:pt x="2694273" y="1592300"/>
                  <a:pt x="2727286" y="1604429"/>
                  <a:pt x="2745621" y="1596571"/>
                </a:cubicBezTo>
                <a:cubicBezTo>
                  <a:pt x="2829906" y="1560449"/>
                  <a:pt x="2761813" y="1533398"/>
                  <a:pt x="2905278" y="1509486"/>
                </a:cubicBezTo>
                <a:lnTo>
                  <a:pt x="2992364" y="1494971"/>
                </a:lnTo>
                <a:cubicBezTo>
                  <a:pt x="3011716" y="1485295"/>
                  <a:pt x="3030162" y="1473540"/>
                  <a:pt x="3050421" y="1465943"/>
                </a:cubicBezTo>
                <a:cubicBezTo>
                  <a:pt x="3069099" y="1458939"/>
                  <a:pt x="3091247" y="1461479"/>
                  <a:pt x="3108478" y="1451428"/>
                </a:cubicBezTo>
                <a:cubicBezTo>
                  <a:pt x="3150269" y="1427050"/>
                  <a:pt x="3181320" y="1385980"/>
                  <a:pt x="3224593" y="1364343"/>
                </a:cubicBezTo>
                <a:cubicBezTo>
                  <a:pt x="3243945" y="1354667"/>
                  <a:pt x="3263864" y="1346049"/>
                  <a:pt x="3282650" y="1335314"/>
                </a:cubicBezTo>
                <a:cubicBezTo>
                  <a:pt x="3297796" y="1326659"/>
                  <a:pt x="3313155" y="1317875"/>
                  <a:pt x="3326193" y="1306286"/>
                </a:cubicBezTo>
                <a:cubicBezTo>
                  <a:pt x="3356876" y="1279012"/>
                  <a:pt x="3413278" y="1219200"/>
                  <a:pt x="3413278" y="1219200"/>
                </a:cubicBezTo>
                <a:cubicBezTo>
                  <a:pt x="3441795" y="1133652"/>
                  <a:pt x="3408569" y="1218027"/>
                  <a:pt x="3471336" y="1117600"/>
                </a:cubicBezTo>
                <a:cubicBezTo>
                  <a:pt x="3482803" y="1099252"/>
                  <a:pt x="3490688" y="1078895"/>
                  <a:pt x="3500364" y="1059543"/>
                </a:cubicBezTo>
                <a:cubicBezTo>
                  <a:pt x="3505202" y="1011162"/>
                  <a:pt x="3509197" y="962689"/>
                  <a:pt x="3514878" y="914400"/>
                </a:cubicBezTo>
                <a:cubicBezTo>
                  <a:pt x="3518875" y="880424"/>
                  <a:pt x="3530248" y="847000"/>
                  <a:pt x="3529393" y="812800"/>
                </a:cubicBezTo>
                <a:cubicBezTo>
                  <a:pt x="3525396" y="652900"/>
                  <a:pt x="3524686" y="491918"/>
                  <a:pt x="3500364" y="333828"/>
                </a:cubicBezTo>
                <a:cubicBezTo>
                  <a:pt x="3492491" y="282655"/>
                  <a:pt x="3415699" y="225377"/>
                  <a:pt x="3384250" y="188686"/>
                </a:cubicBezTo>
                <a:cubicBezTo>
                  <a:pt x="3372897" y="175441"/>
                  <a:pt x="3367556" y="157478"/>
                  <a:pt x="3355221" y="145143"/>
                </a:cubicBezTo>
                <a:cubicBezTo>
                  <a:pt x="3321809" y="111731"/>
                  <a:pt x="3298037" y="112704"/>
                  <a:pt x="3253621" y="101600"/>
                </a:cubicBezTo>
                <a:cubicBezTo>
                  <a:pt x="3159722" y="39000"/>
                  <a:pt x="3267415" y="101420"/>
                  <a:pt x="3093964" y="58057"/>
                </a:cubicBezTo>
                <a:cubicBezTo>
                  <a:pt x="3072973" y="52809"/>
                  <a:pt x="3056433" y="35870"/>
                  <a:pt x="3035907" y="29028"/>
                </a:cubicBezTo>
                <a:cubicBezTo>
                  <a:pt x="3012504" y="21227"/>
                  <a:pt x="2987269" y="20497"/>
                  <a:pt x="2963336" y="14514"/>
                </a:cubicBezTo>
                <a:cubicBezTo>
                  <a:pt x="2948493" y="10803"/>
                  <a:pt x="2934307" y="4838"/>
                  <a:pt x="2919793" y="0"/>
                </a:cubicBezTo>
                <a:cubicBezTo>
                  <a:pt x="2823031" y="4838"/>
                  <a:pt x="2726026" y="6121"/>
                  <a:pt x="2629507" y="14514"/>
                </a:cubicBezTo>
                <a:cubicBezTo>
                  <a:pt x="2614265" y="15839"/>
                  <a:pt x="2600899" y="25709"/>
                  <a:pt x="2585964" y="29028"/>
                </a:cubicBezTo>
                <a:cubicBezTo>
                  <a:pt x="2557236" y="35412"/>
                  <a:pt x="2527428" y="36405"/>
                  <a:pt x="2498878" y="43543"/>
                </a:cubicBezTo>
                <a:cubicBezTo>
                  <a:pt x="2469193" y="50964"/>
                  <a:pt x="2440821" y="62895"/>
                  <a:pt x="2411793" y="72571"/>
                </a:cubicBezTo>
                <a:cubicBezTo>
                  <a:pt x="2363929" y="88526"/>
                  <a:pt x="2347723" y="92983"/>
                  <a:pt x="2295678" y="116114"/>
                </a:cubicBezTo>
                <a:cubicBezTo>
                  <a:pt x="2169882" y="172023"/>
                  <a:pt x="2311596" y="115413"/>
                  <a:pt x="2165050" y="188686"/>
                </a:cubicBezTo>
                <a:cubicBezTo>
                  <a:pt x="2108951" y="216735"/>
                  <a:pt x="2099181" y="213386"/>
                  <a:pt x="2048936" y="232228"/>
                </a:cubicBezTo>
                <a:cubicBezTo>
                  <a:pt x="2024541" y="241376"/>
                  <a:pt x="2000850" y="252353"/>
                  <a:pt x="1976364" y="261257"/>
                </a:cubicBezTo>
                <a:cubicBezTo>
                  <a:pt x="1947607" y="271714"/>
                  <a:pt x="1918307" y="280610"/>
                  <a:pt x="1889278" y="290286"/>
                </a:cubicBezTo>
                <a:lnTo>
                  <a:pt x="1845736" y="304800"/>
                </a:lnTo>
                <a:lnTo>
                  <a:pt x="1657050" y="290286"/>
                </a:lnTo>
                <a:cubicBezTo>
                  <a:pt x="1255090" y="266641"/>
                  <a:pt x="1475497" y="291177"/>
                  <a:pt x="1236136" y="261257"/>
                </a:cubicBezTo>
                <a:cubicBezTo>
                  <a:pt x="1216783" y="251581"/>
                  <a:pt x="1198802" y="238445"/>
                  <a:pt x="1178078" y="232228"/>
                </a:cubicBezTo>
                <a:cubicBezTo>
                  <a:pt x="1149890" y="223772"/>
                  <a:pt x="1119850" y="223485"/>
                  <a:pt x="1090993" y="217714"/>
                </a:cubicBezTo>
                <a:cubicBezTo>
                  <a:pt x="1071432" y="213802"/>
                  <a:pt x="1052116" y="208680"/>
                  <a:pt x="1032936" y="203200"/>
                </a:cubicBezTo>
                <a:cubicBezTo>
                  <a:pt x="1018225" y="198997"/>
                  <a:pt x="1004104" y="192889"/>
                  <a:pt x="989393" y="188686"/>
                </a:cubicBezTo>
                <a:cubicBezTo>
                  <a:pt x="970213" y="183206"/>
                  <a:pt x="950014" y="181175"/>
                  <a:pt x="931336" y="174171"/>
                </a:cubicBezTo>
                <a:cubicBezTo>
                  <a:pt x="911077" y="166574"/>
                  <a:pt x="893804" y="151985"/>
                  <a:pt x="873278" y="145143"/>
                </a:cubicBezTo>
                <a:cubicBezTo>
                  <a:pt x="835429" y="132527"/>
                  <a:pt x="795869" y="125790"/>
                  <a:pt x="757164" y="116114"/>
                </a:cubicBezTo>
                <a:lnTo>
                  <a:pt x="699107" y="101600"/>
                </a:lnTo>
                <a:cubicBezTo>
                  <a:pt x="602345" y="106438"/>
                  <a:pt x="505369" y="108068"/>
                  <a:pt x="408821" y="116114"/>
                </a:cubicBezTo>
                <a:cubicBezTo>
                  <a:pt x="388942" y="117771"/>
                  <a:pt x="369177" y="122956"/>
                  <a:pt x="350764" y="130628"/>
                </a:cubicBezTo>
                <a:cubicBezTo>
                  <a:pt x="310819" y="147272"/>
                  <a:pt x="265249" y="158088"/>
                  <a:pt x="234650" y="188686"/>
                </a:cubicBezTo>
                <a:cubicBezTo>
                  <a:pt x="220136" y="203200"/>
                  <a:pt x="204248" y="216459"/>
                  <a:pt x="191107" y="232228"/>
                </a:cubicBezTo>
                <a:cubicBezTo>
                  <a:pt x="165462" y="263002"/>
                  <a:pt x="150796" y="298336"/>
                  <a:pt x="133050" y="333828"/>
                </a:cubicBezTo>
                <a:cubicBezTo>
                  <a:pt x="63209" y="613203"/>
                  <a:pt x="133917" y="312150"/>
                  <a:pt x="104021" y="1059543"/>
                </a:cubicBezTo>
                <a:cubicBezTo>
                  <a:pt x="103224" y="1079475"/>
                  <a:pt x="93834" y="1098127"/>
                  <a:pt x="89507" y="1117600"/>
                </a:cubicBezTo>
                <a:cubicBezTo>
                  <a:pt x="84156" y="1141682"/>
                  <a:pt x="78744" y="1165788"/>
                  <a:pt x="74993" y="1190171"/>
                </a:cubicBezTo>
                <a:cubicBezTo>
                  <a:pt x="69062" y="1228724"/>
                  <a:pt x="66891" y="1267810"/>
                  <a:pt x="60478" y="1306286"/>
                </a:cubicBezTo>
                <a:cubicBezTo>
                  <a:pt x="57199" y="1325962"/>
                  <a:pt x="49243" y="1344666"/>
                  <a:pt x="45964" y="1364343"/>
                </a:cubicBezTo>
                <a:cubicBezTo>
                  <a:pt x="39552" y="1402818"/>
                  <a:pt x="36288" y="1441752"/>
                  <a:pt x="31450" y="1480457"/>
                </a:cubicBezTo>
                <a:lnTo>
                  <a:pt x="16936" y="1712686"/>
                </a:lnTo>
              </a:path>
            </a:pathLst>
          </a:custGeom>
          <a:solidFill>
            <a:srgbClr val="92D050">
              <a:alpha val="6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smtClean="0">
              <a:ln>
                <a:noFill/>
              </a:ln>
              <a:solidFill>
                <a:schemeClr val="tx1"/>
              </a:solidFill>
              <a:effectLst/>
              <a:latin typeface="Tahoma" pitchFamily="34" charset="0"/>
              <a:ea typeface="SimSun" pitchFamily="2" charset="-122"/>
            </a:endParaRPr>
          </a:p>
        </p:txBody>
      </p:sp>
      <p:sp>
        <p:nvSpPr>
          <p:cNvPr id="93" name="Figura a mano libera 92"/>
          <p:cNvSpPr/>
          <p:nvPr/>
        </p:nvSpPr>
        <p:spPr bwMode="auto">
          <a:xfrm>
            <a:off x="43542" y="1160579"/>
            <a:ext cx="3232313" cy="2988501"/>
          </a:xfrm>
          <a:custGeom>
            <a:avLst/>
            <a:gdLst>
              <a:gd name="connsiteX0" fmla="*/ 1016000 w 3167912"/>
              <a:gd name="connsiteY0" fmla="*/ 145143 h 2975429"/>
              <a:gd name="connsiteX1" fmla="*/ 928914 w 3167912"/>
              <a:gd name="connsiteY1" fmla="*/ 159658 h 2975429"/>
              <a:gd name="connsiteX2" fmla="*/ 841828 w 3167912"/>
              <a:gd name="connsiteY2" fmla="*/ 217715 h 2975429"/>
              <a:gd name="connsiteX3" fmla="*/ 812800 w 3167912"/>
              <a:gd name="connsiteY3" fmla="*/ 261258 h 2975429"/>
              <a:gd name="connsiteX4" fmla="*/ 725714 w 3167912"/>
              <a:gd name="connsiteY4" fmla="*/ 304800 h 2975429"/>
              <a:gd name="connsiteX5" fmla="*/ 638628 w 3167912"/>
              <a:gd name="connsiteY5" fmla="*/ 348343 h 2975429"/>
              <a:gd name="connsiteX6" fmla="*/ 595086 w 3167912"/>
              <a:gd name="connsiteY6" fmla="*/ 377372 h 2975429"/>
              <a:gd name="connsiteX7" fmla="*/ 537028 w 3167912"/>
              <a:gd name="connsiteY7" fmla="*/ 464458 h 2975429"/>
              <a:gd name="connsiteX8" fmla="*/ 522514 w 3167912"/>
              <a:gd name="connsiteY8" fmla="*/ 508000 h 2975429"/>
              <a:gd name="connsiteX9" fmla="*/ 449943 w 3167912"/>
              <a:gd name="connsiteY9" fmla="*/ 580572 h 2975429"/>
              <a:gd name="connsiteX10" fmla="*/ 435428 w 3167912"/>
              <a:gd name="connsiteY10" fmla="*/ 624115 h 2975429"/>
              <a:gd name="connsiteX11" fmla="*/ 391886 w 3167912"/>
              <a:gd name="connsiteY11" fmla="*/ 653143 h 2975429"/>
              <a:gd name="connsiteX12" fmla="*/ 333828 w 3167912"/>
              <a:gd name="connsiteY12" fmla="*/ 696686 h 2975429"/>
              <a:gd name="connsiteX13" fmla="*/ 261257 w 3167912"/>
              <a:gd name="connsiteY13" fmla="*/ 798286 h 2975429"/>
              <a:gd name="connsiteX14" fmla="*/ 203200 w 3167912"/>
              <a:gd name="connsiteY14" fmla="*/ 885372 h 2975429"/>
              <a:gd name="connsiteX15" fmla="*/ 188686 w 3167912"/>
              <a:gd name="connsiteY15" fmla="*/ 928915 h 2975429"/>
              <a:gd name="connsiteX16" fmla="*/ 145143 w 3167912"/>
              <a:gd name="connsiteY16" fmla="*/ 972458 h 2975429"/>
              <a:gd name="connsiteX17" fmla="*/ 116114 w 3167912"/>
              <a:gd name="connsiteY17" fmla="*/ 1059543 h 2975429"/>
              <a:gd name="connsiteX18" fmla="*/ 87086 w 3167912"/>
              <a:gd name="connsiteY18" fmla="*/ 1306286 h 2975429"/>
              <a:gd name="connsiteX19" fmla="*/ 58057 w 3167912"/>
              <a:gd name="connsiteY19" fmla="*/ 1698172 h 2975429"/>
              <a:gd name="connsiteX20" fmla="*/ 43543 w 3167912"/>
              <a:gd name="connsiteY20" fmla="*/ 1741715 h 2975429"/>
              <a:gd name="connsiteX21" fmla="*/ 29028 w 3167912"/>
              <a:gd name="connsiteY21" fmla="*/ 2017486 h 2975429"/>
              <a:gd name="connsiteX22" fmla="*/ 14514 w 3167912"/>
              <a:gd name="connsiteY22" fmla="*/ 2075543 h 2975429"/>
              <a:gd name="connsiteX23" fmla="*/ 0 w 3167912"/>
              <a:gd name="connsiteY23" fmla="*/ 2162629 h 2975429"/>
              <a:gd name="connsiteX24" fmla="*/ 14514 w 3167912"/>
              <a:gd name="connsiteY24" fmla="*/ 2786743 h 2975429"/>
              <a:gd name="connsiteX25" fmla="*/ 188686 w 3167912"/>
              <a:gd name="connsiteY25" fmla="*/ 2859315 h 2975429"/>
              <a:gd name="connsiteX26" fmla="*/ 638628 w 3167912"/>
              <a:gd name="connsiteY26" fmla="*/ 2873829 h 2975429"/>
              <a:gd name="connsiteX27" fmla="*/ 667657 w 3167912"/>
              <a:gd name="connsiteY27" fmla="*/ 2917372 h 2975429"/>
              <a:gd name="connsiteX28" fmla="*/ 827314 w 3167912"/>
              <a:gd name="connsiteY28" fmla="*/ 2975429 h 2975429"/>
              <a:gd name="connsiteX29" fmla="*/ 1320800 w 3167912"/>
              <a:gd name="connsiteY29" fmla="*/ 2960915 h 2975429"/>
              <a:gd name="connsiteX30" fmla="*/ 1378857 w 3167912"/>
              <a:gd name="connsiteY30" fmla="*/ 2946400 h 2975429"/>
              <a:gd name="connsiteX31" fmla="*/ 1480457 w 3167912"/>
              <a:gd name="connsiteY31" fmla="*/ 2902858 h 2975429"/>
              <a:gd name="connsiteX32" fmla="*/ 1524000 w 3167912"/>
              <a:gd name="connsiteY32" fmla="*/ 2873829 h 2975429"/>
              <a:gd name="connsiteX33" fmla="*/ 1640114 w 3167912"/>
              <a:gd name="connsiteY33" fmla="*/ 2772229 h 2975429"/>
              <a:gd name="connsiteX34" fmla="*/ 1727200 w 3167912"/>
              <a:gd name="connsiteY34" fmla="*/ 2743200 h 2975429"/>
              <a:gd name="connsiteX35" fmla="*/ 1785257 w 3167912"/>
              <a:gd name="connsiteY35" fmla="*/ 2728686 h 2975429"/>
              <a:gd name="connsiteX36" fmla="*/ 1843314 w 3167912"/>
              <a:gd name="connsiteY36" fmla="*/ 2699658 h 2975429"/>
              <a:gd name="connsiteX37" fmla="*/ 1944914 w 3167912"/>
              <a:gd name="connsiteY37" fmla="*/ 2627086 h 2975429"/>
              <a:gd name="connsiteX38" fmla="*/ 2017486 w 3167912"/>
              <a:gd name="connsiteY38" fmla="*/ 2598058 h 2975429"/>
              <a:gd name="connsiteX39" fmla="*/ 2133600 w 3167912"/>
              <a:gd name="connsiteY39" fmla="*/ 2525486 h 2975429"/>
              <a:gd name="connsiteX40" fmla="*/ 2191657 w 3167912"/>
              <a:gd name="connsiteY40" fmla="*/ 2496458 h 2975429"/>
              <a:gd name="connsiteX41" fmla="*/ 2278743 w 3167912"/>
              <a:gd name="connsiteY41" fmla="*/ 2438400 h 2975429"/>
              <a:gd name="connsiteX42" fmla="*/ 2322286 w 3167912"/>
              <a:gd name="connsiteY42" fmla="*/ 2409372 h 2975429"/>
              <a:gd name="connsiteX43" fmla="*/ 2380343 w 3167912"/>
              <a:gd name="connsiteY43" fmla="*/ 2293258 h 2975429"/>
              <a:gd name="connsiteX44" fmla="*/ 2423886 w 3167912"/>
              <a:gd name="connsiteY44" fmla="*/ 2220686 h 2975429"/>
              <a:gd name="connsiteX45" fmla="*/ 2481943 w 3167912"/>
              <a:gd name="connsiteY45" fmla="*/ 2090058 h 2975429"/>
              <a:gd name="connsiteX46" fmla="*/ 2525486 w 3167912"/>
              <a:gd name="connsiteY46" fmla="*/ 2061029 h 2975429"/>
              <a:gd name="connsiteX47" fmla="*/ 2612571 w 3167912"/>
              <a:gd name="connsiteY47" fmla="*/ 2002972 h 2975429"/>
              <a:gd name="connsiteX48" fmla="*/ 2656114 w 3167912"/>
              <a:gd name="connsiteY48" fmla="*/ 1973943 h 2975429"/>
              <a:gd name="connsiteX49" fmla="*/ 2699657 w 3167912"/>
              <a:gd name="connsiteY49" fmla="*/ 1959429 h 2975429"/>
              <a:gd name="connsiteX50" fmla="*/ 2772228 w 3167912"/>
              <a:gd name="connsiteY50" fmla="*/ 1901372 h 2975429"/>
              <a:gd name="connsiteX51" fmla="*/ 2902857 w 3167912"/>
              <a:gd name="connsiteY51" fmla="*/ 1828800 h 2975429"/>
              <a:gd name="connsiteX52" fmla="*/ 2946400 w 3167912"/>
              <a:gd name="connsiteY52" fmla="*/ 1814286 h 2975429"/>
              <a:gd name="connsiteX53" fmla="*/ 2989943 w 3167912"/>
              <a:gd name="connsiteY53" fmla="*/ 1799772 h 2975429"/>
              <a:gd name="connsiteX54" fmla="*/ 3033486 w 3167912"/>
              <a:gd name="connsiteY54" fmla="*/ 1770743 h 2975429"/>
              <a:gd name="connsiteX55" fmla="*/ 3077028 w 3167912"/>
              <a:gd name="connsiteY55" fmla="*/ 1756229 h 2975429"/>
              <a:gd name="connsiteX56" fmla="*/ 3106057 w 3167912"/>
              <a:gd name="connsiteY56" fmla="*/ 1712686 h 2975429"/>
              <a:gd name="connsiteX57" fmla="*/ 3120571 w 3167912"/>
              <a:gd name="connsiteY57" fmla="*/ 1611086 h 2975429"/>
              <a:gd name="connsiteX58" fmla="*/ 3135086 w 3167912"/>
              <a:gd name="connsiteY58" fmla="*/ 1567543 h 2975429"/>
              <a:gd name="connsiteX59" fmla="*/ 3164114 w 3167912"/>
              <a:gd name="connsiteY59" fmla="*/ 1407886 h 2975429"/>
              <a:gd name="connsiteX60" fmla="*/ 3149600 w 3167912"/>
              <a:gd name="connsiteY60" fmla="*/ 1030515 h 2975429"/>
              <a:gd name="connsiteX61" fmla="*/ 3120571 w 3167912"/>
              <a:gd name="connsiteY61" fmla="*/ 943429 h 2975429"/>
              <a:gd name="connsiteX62" fmla="*/ 3106057 w 3167912"/>
              <a:gd name="connsiteY62" fmla="*/ 899886 h 2975429"/>
              <a:gd name="connsiteX63" fmla="*/ 3091543 w 3167912"/>
              <a:gd name="connsiteY63" fmla="*/ 856343 h 2975429"/>
              <a:gd name="connsiteX64" fmla="*/ 3062514 w 3167912"/>
              <a:gd name="connsiteY64" fmla="*/ 798286 h 2975429"/>
              <a:gd name="connsiteX65" fmla="*/ 3048000 w 3167912"/>
              <a:gd name="connsiteY65" fmla="*/ 754743 h 2975429"/>
              <a:gd name="connsiteX66" fmla="*/ 2960914 w 3167912"/>
              <a:gd name="connsiteY66" fmla="*/ 653143 h 2975429"/>
              <a:gd name="connsiteX67" fmla="*/ 2931886 w 3167912"/>
              <a:gd name="connsiteY67" fmla="*/ 595086 h 2975429"/>
              <a:gd name="connsiteX68" fmla="*/ 2888343 w 3167912"/>
              <a:gd name="connsiteY68" fmla="*/ 551543 h 2975429"/>
              <a:gd name="connsiteX69" fmla="*/ 2844800 w 3167912"/>
              <a:gd name="connsiteY69" fmla="*/ 493486 h 2975429"/>
              <a:gd name="connsiteX70" fmla="*/ 2801257 w 3167912"/>
              <a:gd name="connsiteY70" fmla="*/ 449943 h 2975429"/>
              <a:gd name="connsiteX71" fmla="*/ 2743200 w 3167912"/>
              <a:gd name="connsiteY71" fmla="*/ 362858 h 2975429"/>
              <a:gd name="connsiteX72" fmla="*/ 2699657 w 3167912"/>
              <a:gd name="connsiteY72" fmla="*/ 304800 h 2975429"/>
              <a:gd name="connsiteX73" fmla="*/ 2627086 w 3167912"/>
              <a:gd name="connsiteY73" fmla="*/ 174172 h 2975429"/>
              <a:gd name="connsiteX74" fmla="*/ 2583543 w 3167912"/>
              <a:gd name="connsiteY74" fmla="*/ 145143 h 2975429"/>
              <a:gd name="connsiteX75" fmla="*/ 2540000 w 3167912"/>
              <a:gd name="connsiteY75" fmla="*/ 87086 h 2975429"/>
              <a:gd name="connsiteX76" fmla="*/ 2481943 w 3167912"/>
              <a:gd name="connsiteY76" fmla="*/ 72572 h 2975429"/>
              <a:gd name="connsiteX77" fmla="*/ 1930400 w 3167912"/>
              <a:gd name="connsiteY77" fmla="*/ 58058 h 2975429"/>
              <a:gd name="connsiteX78" fmla="*/ 1683657 w 3167912"/>
              <a:gd name="connsiteY78" fmla="*/ 29029 h 2975429"/>
              <a:gd name="connsiteX79" fmla="*/ 1640114 w 3167912"/>
              <a:gd name="connsiteY79" fmla="*/ 14515 h 2975429"/>
              <a:gd name="connsiteX80" fmla="*/ 1567543 w 3167912"/>
              <a:gd name="connsiteY80" fmla="*/ 0 h 2975429"/>
              <a:gd name="connsiteX81" fmla="*/ 1204686 w 3167912"/>
              <a:gd name="connsiteY81" fmla="*/ 14515 h 2975429"/>
              <a:gd name="connsiteX82" fmla="*/ 1103086 w 3167912"/>
              <a:gd name="connsiteY82" fmla="*/ 58058 h 2975429"/>
              <a:gd name="connsiteX83" fmla="*/ 1016000 w 3167912"/>
              <a:gd name="connsiteY83" fmla="*/ 145143 h 29754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167912" h="2975429">
                <a:moveTo>
                  <a:pt x="1016000" y="145143"/>
                </a:moveTo>
                <a:cubicBezTo>
                  <a:pt x="986971" y="162076"/>
                  <a:pt x="956079" y="148339"/>
                  <a:pt x="928914" y="159658"/>
                </a:cubicBezTo>
                <a:cubicBezTo>
                  <a:pt x="896710" y="173077"/>
                  <a:pt x="841828" y="217715"/>
                  <a:pt x="841828" y="217715"/>
                </a:cubicBezTo>
                <a:cubicBezTo>
                  <a:pt x="832152" y="232229"/>
                  <a:pt x="825135" y="248923"/>
                  <a:pt x="812800" y="261258"/>
                </a:cubicBezTo>
                <a:cubicBezTo>
                  <a:pt x="784664" y="289394"/>
                  <a:pt x="761128" y="292996"/>
                  <a:pt x="725714" y="304800"/>
                </a:cubicBezTo>
                <a:cubicBezTo>
                  <a:pt x="600921" y="387997"/>
                  <a:pt x="758816" y="288248"/>
                  <a:pt x="638628" y="348343"/>
                </a:cubicBezTo>
                <a:cubicBezTo>
                  <a:pt x="623026" y="356144"/>
                  <a:pt x="609600" y="367696"/>
                  <a:pt x="595086" y="377372"/>
                </a:cubicBezTo>
                <a:cubicBezTo>
                  <a:pt x="560573" y="480908"/>
                  <a:pt x="609511" y="355734"/>
                  <a:pt x="537028" y="464458"/>
                </a:cubicBezTo>
                <a:cubicBezTo>
                  <a:pt x="528542" y="477188"/>
                  <a:pt x="529356" y="494316"/>
                  <a:pt x="522514" y="508000"/>
                </a:cubicBezTo>
                <a:cubicBezTo>
                  <a:pt x="498323" y="556382"/>
                  <a:pt x="493486" y="551543"/>
                  <a:pt x="449943" y="580572"/>
                </a:cubicBezTo>
                <a:cubicBezTo>
                  <a:pt x="445105" y="595086"/>
                  <a:pt x="444986" y="612168"/>
                  <a:pt x="435428" y="624115"/>
                </a:cubicBezTo>
                <a:cubicBezTo>
                  <a:pt x="424531" y="637736"/>
                  <a:pt x="406081" y="643004"/>
                  <a:pt x="391886" y="653143"/>
                </a:cubicBezTo>
                <a:cubicBezTo>
                  <a:pt x="372201" y="667204"/>
                  <a:pt x="353181" y="682172"/>
                  <a:pt x="333828" y="696686"/>
                </a:cubicBezTo>
                <a:cubicBezTo>
                  <a:pt x="270811" y="822722"/>
                  <a:pt x="343636" y="692370"/>
                  <a:pt x="261257" y="798286"/>
                </a:cubicBezTo>
                <a:cubicBezTo>
                  <a:pt x="239838" y="825825"/>
                  <a:pt x="214232" y="852274"/>
                  <a:pt x="203200" y="885372"/>
                </a:cubicBezTo>
                <a:cubicBezTo>
                  <a:pt x="198362" y="899886"/>
                  <a:pt x="197173" y="916185"/>
                  <a:pt x="188686" y="928915"/>
                </a:cubicBezTo>
                <a:cubicBezTo>
                  <a:pt x="177300" y="945994"/>
                  <a:pt x="159657" y="957944"/>
                  <a:pt x="145143" y="972458"/>
                </a:cubicBezTo>
                <a:cubicBezTo>
                  <a:pt x="135467" y="1001486"/>
                  <a:pt x="118655" y="1029050"/>
                  <a:pt x="116114" y="1059543"/>
                </a:cubicBezTo>
                <a:cubicBezTo>
                  <a:pt x="99551" y="1258299"/>
                  <a:pt x="113025" y="1176588"/>
                  <a:pt x="87086" y="1306286"/>
                </a:cubicBezTo>
                <a:cubicBezTo>
                  <a:pt x="80986" y="1434370"/>
                  <a:pt x="86453" y="1570389"/>
                  <a:pt x="58057" y="1698172"/>
                </a:cubicBezTo>
                <a:cubicBezTo>
                  <a:pt x="54738" y="1713107"/>
                  <a:pt x="48381" y="1727201"/>
                  <a:pt x="43543" y="1741715"/>
                </a:cubicBezTo>
                <a:cubicBezTo>
                  <a:pt x="38705" y="1833639"/>
                  <a:pt x="37002" y="1925781"/>
                  <a:pt x="29028" y="2017486"/>
                </a:cubicBezTo>
                <a:cubicBezTo>
                  <a:pt x="27300" y="2037359"/>
                  <a:pt x="18426" y="2055982"/>
                  <a:pt x="14514" y="2075543"/>
                </a:cubicBezTo>
                <a:cubicBezTo>
                  <a:pt x="8743" y="2104401"/>
                  <a:pt x="4838" y="2133600"/>
                  <a:pt x="0" y="2162629"/>
                </a:cubicBezTo>
                <a:cubicBezTo>
                  <a:pt x="4838" y="2370667"/>
                  <a:pt x="971" y="2579090"/>
                  <a:pt x="14514" y="2786743"/>
                </a:cubicBezTo>
                <a:cubicBezTo>
                  <a:pt x="19295" y="2860051"/>
                  <a:pt x="172431" y="2858791"/>
                  <a:pt x="188686" y="2859315"/>
                </a:cubicBezTo>
                <a:lnTo>
                  <a:pt x="638628" y="2873829"/>
                </a:lnTo>
                <a:cubicBezTo>
                  <a:pt x="648304" y="2888343"/>
                  <a:pt x="654412" y="2906019"/>
                  <a:pt x="667657" y="2917372"/>
                </a:cubicBezTo>
                <a:cubicBezTo>
                  <a:pt x="729040" y="2969986"/>
                  <a:pt x="750398" y="2962610"/>
                  <a:pt x="827314" y="2975429"/>
                </a:cubicBezTo>
                <a:cubicBezTo>
                  <a:pt x="991809" y="2970591"/>
                  <a:pt x="1156461" y="2969565"/>
                  <a:pt x="1320800" y="2960915"/>
                </a:cubicBezTo>
                <a:cubicBezTo>
                  <a:pt x="1340720" y="2959867"/>
                  <a:pt x="1360179" y="2953404"/>
                  <a:pt x="1378857" y="2946400"/>
                </a:cubicBezTo>
                <a:cubicBezTo>
                  <a:pt x="1665753" y="2838813"/>
                  <a:pt x="1264249" y="2974926"/>
                  <a:pt x="1480457" y="2902858"/>
                </a:cubicBezTo>
                <a:cubicBezTo>
                  <a:pt x="1494971" y="2893182"/>
                  <a:pt x="1511665" y="2886164"/>
                  <a:pt x="1524000" y="2873829"/>
                </a:cubicBezTo>
                <a:cubicBezTo>
                  <a:pt x="1583267" y="2814561"/>
                  <a:pt x="1516739" y="2813354"/>
                  <a:pt x="1640114" y="2772229"/>
                </a:cubicBezTo>
                <a:cubicBezTo>
                  <a:pt x="1669143" y="2762553"/>
                  <a:pt x="1697515" y="2750621"/>
                  <a:pt x="1727200" y="2743200"/>
                </a:cubicBezTo>
                <a:cubicBezTo>
                  <a:pt x="1746552" y="2738362"/>
                  <a:pt x="1766579" y="2735690"/>
                  <a:pt x="1785257" y="2728686"/>
                </a:cubicBezTo>
                <a:cubicBezTo>
                  <a:pt x="1805516" y="2721089"/>
                  <a:pt x="1824966" y="2711125"/>
                  <a:pt x="1843314" y="2699658"/>
                </a:cubicBezTo>
                <a:cubicBezTo>
                  <a:pt x="1869608" y="2683224"/>
                  <a:pt x="1914211" y="2642437"/>
                  <a:pt x="1944914" y="2627086"/>
                </a:cubicBezTo>
                <a:cubicBezTo>
                  <a:pt x="1968217" y="2615434"/>
                  <a:pt x="1993677" y="2608639"/>
                  <a:pt x="2017486" y="2598058"/>
                </a:cubicBezTo>
                <a:cubicBezTo>
                  <a:pt x="2119324" y="2552797"/>
                  <a:pt x="2033475" y="2588064"/>
                  <a:pt x="2133600" y="2525486"/>
                </a:cubicBezTo>
                <a:cubicBezTo>
                  <a:pt x="2151948" y="2514019"/>
                  <a:pt x="2173104" y="2507590"/>
                  <a:pt x="2191657" y="2496458"/>
                </a:cubicBezTo>
                <a:cubicBezTo>
                  <a:pt x="2221573" y="2478508"/>
                  <a:pt x="2249714" y="2457753"/>
                  <a:pt x="2278743" y="2438400"/>
                </a:cubicBezTo>
                <a:lnTo>
                  <a:pt x="2322286" y="2409372"/>
                </a:lnTo>
                <a:cubicBezTo>
                  <a:pt x="2341638" y="2370667"/>
                  <a:pt x="2358079" y="2330364"/>
                  <a:pt x="2380343" y="2293258"/>
                </a:cubicBezTo>
                <a:cubicBezTo>
                  <a:pt x="2394857" y="2269067"/>
                  <a:pt x="2412212" y="2246368"/>
                  <a:pt x="2423886" y="2220686"/>
                </a:cubicBezTo>
                <a:cubicBezTo>
                  <a:pt x="2447841" y="2167985"/>
                  <a:pt x="2441977" y="2130023"/>
                  <a:pt x="2481943" y="2090058"/>
                </a:cubicBezTo>
                <a:cubicBezTo>
                  <a:pt x="2494278" y="2077723"/>
                  <a:pt x="2510972" y="2070705"/>
                  <a:pt x="2525486" y="2061029"/>
                </a:cubicBezTo>
                <a:cubicBezTo>
                  <a:pt x="2576507" y="1984496"/>
                  <a:pt x="2525094" y="2040462"/>
                  <a:pt x="2612571" y="2002972"/>
                </a:cubicBezTo>
                <a:cubicBezTo>
                  <a:pt x="2628605" y="1996100"/>
                  <a:pt x="2640512" y="1981744"/>
                  <a:pt x="2656114" y="1973943"/>
                </a:cubicBezTo>
                <a:cubicBezTo>
                  <a:pt x="2669798" y="1967101"/>
                  <a:pt x="2685143" y="1964267"/>
                  <a:pt x="2699657" y="1959429"/>
                </a:cubicBezTo>
                <a:cubicBezTo>
                  <a:pt x="2764580" y="1862046"/>
                  <a:pt x="2688100" y="1957458"/>
                  <a:pt x="2772228" y="1901372"/>
                </a:cubicBezTo>
                <a:cubicBezTo>
                  <a:pt x="2902585" y="1814467"/>
                  <a:pt x="2699137" y="1896707"/>
                  <a:pt x="2902857" y="1828800"/>
                </a:cubicBezTo>
                <a:lnTo>
                  <a:pt x="2946400" y="1814286"/>
                </a:lnTo>
                <a:lnTo>
                  <a:pt x="2989943" y="1799772"/>
                </a:lnTo>
                <a:cubicBezTo>
                  <a:pt x="3004457" y="1790096"/>
                  <a:pt x="3017884" y="1778544"/>
                  <a:pt x="3033486" y="1770743"/>
                </a:cubicBezTo>
                <a:cubicBezTo>
                  <a:pt x="3047170" y="1763901"/>
                  <a:pt x="3065081" y="1765786"/>
                  <a:pt x="3077028" y="1756229"/>
                </a:cubicBezTo>
                <a:cubicBezTo>
                  <a:pt x="3090650" y="1745332"/>
                  <a:pt x="3096381" y="1727200"/>
                  <a:pt x="3106057" y="1712686"/>
                </a:cubicBezTo>
                <a:cubicBezTo>
                  <a:pt x="3110895" y="1678819"/>
                  <a:pt x="3113862" y="1644632"/>
                  <a:pt x="3120571" y="1611086"/>
                </a:cubicBezTo>
                <a:cubicBezTo>
                  <a:pt x="3123572" y="1596084"/>
                  <a:pt x="3132349" y="1582596"/>
                  <a:pt x="3135086" y="1567543"/>
                </a:cubicBezTo>
                <a:cubicBezTo>
                  <a:pt x="3167912" y="1387004"/>
                  <a:pt x="3130827" y="1507748"/>
                  <a:pt x="3164114" y="1407886"/>
                </a:cubicBezTo>
                <a:cubicBezTo>
                  <a:pt x="3159276" y="1282096"/>
                  <a:pt x="3161350" y="1155849"/>
                  <a:pt x="3149600" y="1030515"/>
                </a:cubicBezTo>
                <a:cubicBezTo>
                  <a:pt x="3146744" y="1000050"/>
                  <a:pt x="3130247" y="972458"/>
                  <a:pt x="3120571" y="943429"/>
                </a:cubicBezTo>
                <a:lnTo>
                  <a:pt x="3106057" y="899886"/>
                </a:lnTo>
                <a:cubicBezTo>
                  <a:pt x="3101219" y="885372"/>
                  <a:pt x="3098385" y="870027"/>
                  <a:pt x="3091543" y="856343"/>
                </a:cubicBezTo>
                <a:cubicBezTo>
                  <a:pt x="3081867" y="836991"/>
                  <a:pt x="3071037" y="818173"/>
                  <a:pt x="3062514" y="798286"/>
                </a:cubicBezTo>
                <a:cubicBezTo>
                  <a:pt x="3056487" y="784224"/>
                  <a:pt x="3055591" y="768027"/>
                  <a:pt x="3048000" y="754743"/>
                </a:cubicBezTo>
                <a:cubicBezTo>
                  <a:pt x="3023175" y="711298"/>
                  <a:pt x="2995229" y="687458"/>
                  <a:pt x="2960914" y="653143"/>
                </a:cubicBezTo>
                <a:cubicBezTo>
                  <a:pt x="2951238" y="633791"/>
                  <a:pt x="2944462" y="612692"/>
                  <a:pt x="2931886" y="595086"/>
                </a:cubicBezTo>
                <a:cubicBezTo>
                  <a:pt x="2919955" y="578383"/>
                  <a:pt x="2901701" y="567128"/>
                  <a:pt x="2888343" y="551543"/>
                </a:cubicBezTo>
                <a:cubicBezTo>
                  <a:pt x="2872600" y="533176"/>
                  <a:pt x="2860543" y="511853"/>
                  <a:pt x="2844800" y="493486"/>
                </a:cubicBezTo>
                <a:cubicBezTo>
                  <a:pt x="2831442" y="477901"/>
                  <a:pt x="2813859" y="466146"/>
                  <a:pt x="2801257" y="449943"/>
                </a:cubicBezTo>
                <a:cubicBezTo>
                  <a:pt x="2779838" y="422404"/>
                  <a:pt x="2764133" y="390768"/>
                  <a:pt x="2743200" y="362858"/>
                </a:cubicBezTo>
                <a:lnTo>
                  <a:pt x="2699657" y="304800"/>
                </a:lnTo>
                <a:cubicBezTo>
                  <a:pt x="2681414" y="231825"/>
                  <a:pt x="2691728" y="238814"/>
                  <a:pt x="2627086" y="174172"/>
                </a:cubicBezTo>
                <a:cubicBezTo>
                  <a:pt x="2614751" y="161837"/>
                  <a:pt x="2595878" y="157478"/>
                  <a:pt x="2583543" y="145143"/>
                </a:cubicBezTo>
                <a:cubicBezTo>
                  <a:pt x="2566438" y="128038"/>
                  <a:pt x="2559685" y="101146"/>
                  <a:pt x="2540000" y="87086"/>
                </a:cubicBezTo>
                <a:cubicBezTo>
                  <a:pt x="2523768" y="75492"/>
                  <a:pt x="2501868" y="73521"/>
                  <a:pt x="2481943" y="72572"/>
                </a:cubicBezTo>
                <a:cubicBezTo>
                  <a:pt x="2298240" y="63824"/>
                  <a:pt x="2114248" y="62896"/>
                  <a:pt x="1930400" y="58058"/>
                </a:cubicBezTo>
                <a:cubicBezTo>
                  <a:pt x="1785781" y="21901"/>
                  <a:pt x="1972442" y="65126"/>
                  <a:pt x="1683657" y="29029"/>
                </a:cubicBezTo>
                <a:cubicBezTo>
                  <a:pt x="1668476" y="27131"/>
                  <a:pt x="1654957" y="18226"/>
                  <a:pt x="1640114" y="14515"/>
                </a:cubicBezTo>
                <a:cubicBezTo>
                  <a:pt x="1616181" y="8532"/>
                  <a:pt x="1591733" y="4838"/>
                  <a:pt x="1567543" y="0"/>
                </a:cubicBezTo>
                <a:cubicBezTo>
                  <a:pt x="1446591" y="4838"/>
                  <a:pt x="1325427" y="5890"/>
                  <a:pt x="1204686" y="14515"/>
                </a:cubicBezTo>
                <a:cubicBezTo>
                  <a:pt x="1181958" y="16138"/>
                  <a:pt x="1116361" y="50093"/>
                  <a:pt x="1103086" y="58058"/>
                </a:cubicBezTo>
                <a:cubicBezTo>
                  <a:pt x="1021026" y="107294"/>
                  <a:pt x="1045029" y="128210"/>
                  <a:pt x="1016000" y="145143"/>
                </a:cubicBezTo>
                <a:close/>
              </a:path>
            </a:pathLst>
          </a:custGeom>
          <a:solidFill>
            <a:schemeClr val="accent1">
              <a:lumMod val="40000"/>
              <a:lumOff val="60000"/>
              <a:alpha val="56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smtClean="0">
              <a:ln>
                <a:noFill/>
              </a:ln>
              <a:solidFill>
                <a:schemeClr val="tx1"/>
              </a:solidFill>
              <a:effectLst/>
              <a:latin typeface="Tahoma" pitchFamily="34" charset="0"/>
              <a:ea typeface="SimSun" pitchFamily="2" charset="-122"/>
            </a:endParaRPr>
          </a:p>
        </p:txBody>
      </p:sp>
      <p:sp>
        <p:nvSpPr>
          <p:cNvPr id="78850" name="Rectangle 2"/>
          <p:cNvSpPr>
            <a:spLocks noGrp="1" noChangeArrowheads="1"/>
          </p:cNvSpPr>
          <p:nvPr>
            <p:ph type="title"/>
          </p:nvPr>
        </p:nvSpPr>
        <p:spPr>
          <a:xfrm>
            <a:off x="406400" y="125760"/>
            <a:ext cx="8486080" cy="1143000"/>
          </a:xfrm>
        </p:spPr>
        <p:txBody>
          <a:bodyPr/>
          <a:lstStyle/>
          <a:p>
            <a:pPr eaLnBrk="1" hangingPunct="1"/>
            <a:r>
              <a:rPr lang="en-US" dirty="0" smtClean="0"/>
              <a:t>Autonomous Systems (cont’d)</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6" name="Picture 57"/>
          <p:cNvPicPr>
            <a:picLocks noChangeAspect="1" noChangeArrowheads="1"/>
          </p:cNvPicPr>
          <p:nvPr/>
        </p:nvPicPr>
        <p:blipFill>
          <a:blip r:embed="rId3" cstate="print"/>
          <a:srcRect/>
          <a:stretch>
            <a:fillRect/>
          </a:stretch>
        </p:blipFill>
        <p:spPr bwMode="auto">
          <a:xfrm>
            <a:off x="971600" y="1700808"/>
            <a:ext cx="794271" cy="452888"/>
          </a:xfrm>
          <a:prstGeom prst="rect">
            <a:avLst/>
          </a:prstGeom>
          <a:noFill/>
          <a:ln w="9525">
            <a:noFill/>
            <a:miter lim="800000"/>
            <a:headEnd/>
            <a:tailEnd/>
          </a:ln>
          <a:effectLst/>
        </p:spPr>
      </p:pic>
      <p:pic>
        <p:nvPicPr>
          <p:cNvPr id="17" name="Picture 76"/>
          <p:cNvPicPr>
            <a:picLocks noChangeArrowheads="1"/>
          </p:cNvPicPr>
          <p:nvPr/>
        </p:nvPicPr>
        <p:blipFill>
          <a:blip r:embed="rId4" cstate="print"/>
          <a:srcRect/>
          <a:stretch>
            <a:fillRect/>
          </a:stretch>
        </p:blipFill>
        <p:spPr bwMode="auto">
          <a:xfrm>
            <a:off x="2225378" y="2463552"/>
            <a:ext cx="906462" cy="533400"/>
          </a:xfrm>
          <a:prstGeom prst="rect">
            <a:avLst/>
          </a:prstGeom>
          <a:noFill/>
          <a:ln w="9525">
            <a:noFill/>
            <a:miter lim="800000"/>
            <a:headEnd/>
            <a:tailEnd/>
          </a:ln>
          <a:effectLst/>
        </p:spPr>
      </p:pic>
      <p:pic>
        <p:nvPicPr>
          <p:cNvPr id="18" name="Picture 76"/>
          <p:cNvPicPr>
            <a:picLocks noChangeArrowheads="1"/>
          </p:cNvPicPr>
          <p:nvPr/>
        </p:nvPicPr>
        <p:blipFill>
          <a:blip r:embed="rId4" cstate="print"/>
          <a:srcRect/>
          <a:stretch>
            <a:fillRect/>
          </a:stretch>
        </p:blipFill>
        <p:spPr bwMode="auto">
          <a:xfrm>
            <a:off x="3491880" y="3471664"/>
            <a:ext cx="906462" cy="533400"/>
          </a:xfrm>
          <a:prstGeom prst="rect">
            <a:avLst/>
          </a:prstGeom>
          <a:noFill/>
          <a:ln w="9525">
            <a:noFill/>
            <a:miter lim="800000"/>
            <a:headEnd/>
            <a:tailEnd/>
          </a:ln>
          <a:effectLst/>
        </p:spPr>
      </p:pic>
      <p:cxnSp>
        <p:nvCxnSpPr>
          <p:cNvPr id="21" name="Connettore 1 20"/>
          <p:cNvCxnSpPr>
            <a:stCxn id="17" idx="0"/>
          </p:cNvCxnSpPr>
          <p:nvPr/>
        </p:nvCxnSpPr>
        <p:spPr bwMode="auto">
          <a:xfrm flipV="1">
            <a:off x="2678609" y="1844824"/>
            <a:ext cx="21183" cy="618728"/>
          </a:xfrm>
          <a:prstGeom prst="line">
            <a:avLst/>
          </a:prstGeom>
          <a:noFill/>
          <a:ln w="9525" cap="flat" cmpd="sng" algn="ctr">
            <a:solidFill>
              <a:srgbClr val="000000"/>
            </a:solidFill>
            <a:prstDash val="solid"/>
            <a:round/>
            <a:headEnd type="none" w="med" len="med"/>
            <a:tailEnd type="none" w="med" len="med"/>
          </a:ln>
          <a:effectLst/>
        </p:spPr>
      </p:cxnSp>
      <p:cxnSp>
        <p:nvCxnSpPr>
          <p:cNvPr id="23" name="Connettore 1 22"/>
          <p:cNvCxnSpPr/>
          <p:nvPr/>
        </p:nvCxnSpPr>
        <p:spPr bwMode="auto">
          <a:xfrm flipH="1">
            <a:off x="1691680" y="1844824"/>
            <a:ext cx="1008112" cy="0"/>
          </a:xfrm>
          <a:prstGeom prst="line">
            <a:avLst/>
          </a:prstGeom>
          <a:noFill/>
          <a:ln w="9525" cap="flat" cmpd="sng" algn="ctr">
            <a:solidFill>
              <a:srgbClr val="000000"/>
            </a:solidFill>
            <a:prstDash val="solid"/>
            <a:round/>
            <a:headEnd type="none" w="med" len="med"/>
            <a:tailEnd type="none" w="med" len="med"/>
          </a:ln>
          <a:effectLst/>
        </p:spPr>
      </p:cxnSp>
      <p:pic>
        <p:nvPicPr>
          <p:cNvPr id="24" name="Picture 76"/>
          <p:cNvPicPr>
            <a:picLocks noChangeArrowheads="1"/>
          </p:cNvPicPr>
          <p:nvPr/>
        </p:nvPicPr>
        <p:blipFill>
          <a:blip r:embed="rId4" cstate="print"/>
          <a:srcRect/>
          <a:stretch>
            <a:fillRect/>
          </a:stretch>
        </p:blipFill>
        <p:spPr bwMode="auto">
          <a:xfrm>
            <a:off x="251520" y="2420888"/>
            <a:ext cx="618430" cy="288032"/>
          </a:xfrm>
          <a:prstGeom prst="rect">
            <a:avLst/>
          </a:prstGeom>
          <a:noFill/>
          <a:ln w="9525">
            <a:noFill/>
            <a:miter lim="800000"/>
            <a:headEnd/>
            <a:tailEnd/>
          </a:ln>
          <a:effectLst/>
        </p:spPr>
      </p:pic>
      <p:cxnSp>
        <p:nvCxnSpPr>
          <p:cNvPr id="26" name="Connettore 1 25"/>
          <p:cNvCxnSpPr>
            <a:stCxn id="16" idx="1"/>
            <a:endCxn id="24" idx="0"/>
          </p:cNvCxnSpPr>
          <p:nvPr/>
        </p:nvCxnSpPr>
        <p:spPr bwMode="auto">
          <a:xfrm flipH="1">
            <a:off x="560735" y="1927252"/>
            <a:ext cx="410865" cy="493636"/>
          </a:xfrm>
          <a:prstGeom prst="line">
            <a:avLst/>
          </a:prstGeom>
          <a:noFill/>
          <a:ln w="9525" cap="flat" cmpd="sng" algn="ctr">
            <a:solidFill>
              <a:srgbClr val="000000"/>
            </a:solidFill>
            <a:prstDash val="solid"/>
            <a:round/>
            <a:headEnd type="none" w="med" len="med"/>
            <a:tailEnd type="none" w="med" len="med"/>
          </a:ln>
          <a:effectLst/>
        </p:spPr>
      </p:cxnSp>
      <p:cxnSp>
        <p:nvCxnSpPr>
          <p:cNvPr id="28" name="Connettore 1 27"/>
          <p:cNvCxnSpPr/>
          <p:nvPr/>
        </p:nvCxnSpPr>
        <p:spPr bwMode="auto">
          <a:xfrm flipV="1">
            <a:off x="1403648" y="1484784"/>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30" name="Connettore 1 29"/>
          <p:cNvCxnSpPr/>
          <p:nvPr/>
        </p:nvCxnSpPr>
        <p:spPr bwMode="auto">
          <a:xfrm flipV="1">
            <a:off x="1547664" y="1484784"/>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32" name="Connettore 1 31"/>
          <p:cNvCxnSpPr/>
          <p:nvPr/>
        </p:nvCxnSpPr>
        <p:spPr bwMode="auto">
          <a:xfrm flipH="1" flipV="1">
            <a:off x="1115616" y="1484784"/>
            <a:ext cx="144016" cy="288032"/>
          </a:xfrm>
          <a:prstGeom prst="line">
            <a:avLst/>
          </a:prstGeom>
          <a:noFill/>
          <a:ln w="9525" cap="flat" cmpd="sng" algn="ctr">
            <a:solidFill>
              <a:srgbClr val="000000"/>
            </a:solidFill>
            <a:prstDash val="solid"/>
            <a:round/>
            <a:headEnd type="none" w="med" len="med"/>
            <a:tailEnd type="none" w="med" len="med"/>
          </a:ln>
          <a:effectLst/>
        </p:spPr>
      </p:cxnSp>
      <p:pic>
        <p:nvPicPr>
          <p:cNvPr id="33" name="Picture 57"/>
          <p:cNvPicPr>
            <a:picLocks noChangeAspect="1" noChangeArrowheads="1"/>
          </p:cNvPicPr>
          <p:nvPr/>
        </p:nvPicPr>
        <p:blipFill>
          <a:blip r:embed="rId3" cstate="print"/>
          <a:srcRect/>
          <a:stretch>
            <a:fillRect/>
          </a:stretch>
        </p:blipFill>
        <p:spPr bwMode="auto">
          <a:xfrm>
            <a:off x="105321" y="3120128"/>
            <a:ext cx="794271" cy="452888"/>
          </a:xfrm>
          <a:prstGeom prst="rect">
            <a:avLst/>
          </a:prstGeom>
          <a:noFill/>
          <a:ln w="9525">
            <a:noFill/>
            <a:miter lim="800000"/>
            <a:headEnd/>
            <a:tailEnd/>
          </a:ln>
          <a:effectLst/>
        </p:spPr>
      </p:pic>
      <p:cxnSp>
        <p:nvCxnSpPr>
          <p:cNvPr id="35" name="Connettore 1 34"/>
          <p:cNvCxnSpPr>
            <a:stCxn id="24" idx="2"/>
          </p:cNvCxnSpPr>
          <p:nvPr/>
        </p:nvCxnSpPr>
        <p:spPr bwMode="auto">
          <a:xfrm flipH="1">
            <a:off x="539552" y="2708920"/>
            <a:ext cx="21183" cy="432000"/>
          </a:xfrm>
          <a:prstGeom prst="line">
            <a:avLst/>
          </a:prstGeom>
          <a:noFill/>
          <a:ln w="9525" cap="flat" cmpd="sng" algn="ctr">
            <a:solidFill>
              <a:srgbClr val="000000"/>
            </a:solidFill>
            <a:prstDash val="solid"/>
            <a:round/>
            <a:headEnd type="none" w="med" len="med"/>
            <a:tailEnd type="none" w="med" len="med"/>
          </a:ln>
          <a:effectLst/>
        </p:spPr>
      </p:cxnSp>
      <p:cxnSp>
        <p:nvCxnSpPr>
          <p:cNvPr id="37" name="Connettore 1 36"/>
          <p:cNvCxnSpPr/>
          <p:nvPr/>
        </p:nvCxnSpPr>
        <p:spPr bwMode="auto">
          <a:xfrm>
            <a:off x="755576" y="3356992"/>
            <a:ext cx="1512168" cy="0"/>
          </a:xfrm>
          <a:prstGeom prst="line">
            <a:avLst/>
          </a:prstGeom>
          <a:noFill/>
          <a:ln w="9525" cap="flat" cmpd="sng" algn="ctr">
            <a:solidFill>
              <a:srgbClr val="000000"/>
            </a:solidFill>
            <a:prstDash val="solid"/>
            <a:round/>
            <a:headEnd type="none" w="med" len="med"/>
            <a:tailEnd type="none" w="med" len="med"/>
          </a:ln>
          <a:effectLst/>
        </p:spPr>
      </p:cxnSp>
      <p:cxnSp>
        <p:nvCxnSpPr>
          <p:cNvPr id="39" name="Connettore 1 38"/>
          <p:cNvCxnSpPr/>
          <p:nvPr/>
        </p:nvCxnSpPr>
        <p:spPr bwMode="auto">
          <a:xfrm flipV="1">
            <a:off x="2267744" y="2996952"/>
            <a:ext cx="288032" cy="360040"/>
          </a:xfrm>
          <a:prstGeom prst="line">
            <a:avLst/>
          </a:prstGeom>
          <a:noFill/>
          <a:ln w="9525" cap="flat" cmpd="sng" algn="ctr">
            <a:solidFill>
              <a:srgbClr val="000000"/>
            </a:solidFill>
            <a:prstDash val="solid"/>
            <a:round/>
            <a:headEnd type="none" w="med" len="med"/>
            <a:tailEnd type="none" w="med" len="med"/>
          </a:ln>
          <a:effectLst/>
        </p:spPr>
      </p:cxnSp>
      <p:cxnSp>
        <p:nvCxnSpPr>
          <p:cNvPr id="42" name="Connettore 1 41"/>
          <p:cNvCxnSpPr/>
          <p:nvPr/>
        </p:nvCxnSpPr>
        <p:spPr bwMode="auto">
          <a:xfrm>
            <a:off x="467544" y="3573016"/>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43" name="Connettore 1 42"/>
          <p:cNvCxnSpPr/>
          <p:nvPr/>
        </p:nvCxnSpPr>
        <p:spPr bwMode="auto">
          <a:xfrm>
            <a:off x="611560" y="3573016"/>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44" name="Connettore 1 43"/>
          <p:cNvCxnSpPr/>
          <p:nvPr/>
        </p:nvCxnSpPr>
        <p:spPr bwMode="auto">
          <a:xfrm flipH="1">
            <a:off x="179512" y="3573016"/>
            <a:ext cx="144016" cy="288032"/>
          </a:xfrm>
          <a:prstGeom prst="line">
            <a:avLst/>
          </a:prstGeom>
          <a:noFill/>
          <a:ln w="9525" cap="flat" cmpd="sng" algn="ctr">
            <a:solidFill>
              <a:srgbClr val="000000"/>
            </a:solidFill>
            <a:prstDash val="solid"/>
            <a:round/>
            <a:headEnd type="none" w="med" len="med"/>
            <a:tailEnd type="none" w="med" len="med"/>
          </a:ln>
          <a:effectLst/>
        </p:spPr>
      </p:cxnSp>
      <p:cxnSp>
        <p:nvCxnSpPr>
          <p:cNvPr id="46" name="Connettore 1 45"/>
          <p:cNvCxnSpPr>
            <a:stCxn id="18" idx="0"/>
          </p:cNvCxnSpPr>
          <p:nvPr/>
        </p:nvCxnSpPr>
        <p:spPr bwMode="auto">
          <a:xfrm flipH="1" flipV="1">
            <a:off x="3923928" y="2780928"/>
            <a:ext cx="21183" cy="690736"/>
          </a:xfrm>
          <a:prstGeom prst="line">
            <a:avLst/>
          </a:prstGeom>
          <a:noFill/>
          <a:ln w="9525" cap="flat" cmpd="sng" algn="ctr">
            <a:solidFill>
              <a:srgbClr val="000000"/>
            </a:solidFill>
            <a:prstDash val="solid"/>
            <a:round/>
            <a:headEnd type="none" w="med" len="med"/>
            <a:tailEnd type="none" w="med" len="med"/>
          </a:ln>
          <a:effectLst/>
        </p:spPr>
      </p:cxnSp>
      <p:pic>
        <p:nvPicPr>
          <p:cNvPr id="48" name="Picture 57"/>
          <p:cNvPicPr>
            <a:picLocks noChangeAspect="1" noChangeArrowheads="1"/>
          </p:cNvPicPr>
          <p:nvPr/>
        </p:nvPicPr>
        <p:blipFill>
          <a:blip r:embed="rId3" cstate="print"/>
          <a:srcRect/>
          <a:stretch>
            <a:fillRect/>
          </a:stretch>
        </p:blipFill>
        <p:spPr bwMode="auto">
          <a:xfrm>
            <a:off x="3561705" y="2328040"/>
            <a:ext cx="794271" cy="452888"/>
          </a:xfrm>
          <a:prstGeom prst="rect">
            <a:avLst/>
          </a:prstGeom>
          <a:noFill/>
          <a:ln w="9525">
            <a:noFill/>
            <a:miter lim="800000"/>
            <a:headEnd/>
            <a:tailEnd/>
          </a:ln>
          <a:effectLst/>
        </p:spPr>
      </p:pic>
      <p:pic>
        <p:nvPicPr>
          <p:cNvPr id="49" name="Picture 76"/>
          <p:cNvPicPr>
            <a:picLocks noChangeArrowheads="1"/>
          </p:cNvPicPr>
          <p:nvPr/>
        </p:nvPicPr>
        <p:blipFill>
          <a:blip r:embed="rId4" cstate="print"/>
          <a:srcRect/>
          <a:stretch>
            <a:fillRect/>
          </a:stretch>
        </p:blipFill>
        <p:spPr bwMode="auto">
          <a:xfrm>
            <a:off x="4817666" y="2348880"/>
            <a:ext cx="618430" cy="288032"/>
          </a:xfrm>
          <a:prstGeom prst="rect">
            <a:avLst/>
          </a:prstGeom>
          <a:noFill/>
          <a:ln w="9525">
            <a:noFill/>
            <a:miter lim="800000"/>
            <a:headEnd/>
            <a:tailEnd/>
          </a:ln>
          <a:effectLst/>
        </p:spPr>
      </p:pic>
      <p:cxnSp>
        <p:nvCxnSpPr>
          <p:cNvPr id="51" name="Connettore 1 50"/>
          <p:cNvCxnSpPr>
            <a:endCxn id="49" idx="1"/>
          </p:cNvCxnSpPr>
          <p:nvPr/>
        </p:nvCxnSpPr>
        <p:spPr bwMode="auto">
          <a:xfrm flipV="1">
            <a:off x="4283968" y="2492896"/>
            <a:ext cx="533698" cy="61588"/>
          </a:xfrm>
          <a:prstGeom prst="line">
            <a:avLst/>
          </a:prstGeom>
          <a:noFill/>
          <a:ln w="9525" cap="flat" cmpd="sng" algn="ctr">
            <a:solidFill>
              <a:srgbClr val="000000"/>
            </a:solidFill>
            <a:prstDash val="solid"/>
            <a:round/>
            <a:headEnd type="none" w="med" len="med"/>
            <a:tailEnd type="none" w="med" len="med"/>
          </a:ln>
          <a:effectLst/>
        </p:spPr>
      </p:cxnSp>
      <p:cxnSp>
        <p:nvCxnSpPr>
          <p:cNvPr id="53" name="Connettore 1 52"/>
          <p:cNvCxnSpPr/>
          <p:nvPr/>
        </p:nvCxnSpPr>
        <p:spPr bwMode="auto">
          <a:xfrm>
            <a:off x="5406454" y="2554484"/>
            <a:ext cx="605706" cy="10420"/>
          </a:xfrm>
          <a:prstGeom prst="line">
            <a:avLst/>
          </a:prstGeom>
          <a:noFill/>
          <a:ln w="9525" cap="flat" cmpd="sng" algn="ctr">
            <a:solidFill>
              <a:srgbClr val="000000"/>
            </a:solidFill>
            <a:prstDash val="solid"/>
            <a:round/>
            <a:headEnd type="none" w="med" len="med"/>
            <a:tailEnd type="none" w="med" len="med"/>
          </a:ln>
          <a:effectLst/>
        </p:spPr>
      </p:cxnSp>
      <p:pic>
        <p:nvPicPr>
          <p:cNvPr id="52" name="Picture 57"/>
          <p:cNvPicPr>
            <a:picLocks noChangeAspect="1" noChangeArrowheads="1"/>
          </p:cNvPicPr>
          <p:nvPr/>
        </p:nvPicPr>
        <p:blipFill>
          <a:blip r:embed="rId3" cstate="print"/>
          <a:srcRect/>
          <a:stretch>
            <a:fillRect/>
          </a:stretch>
        </p:blipFill>
        <p:spPr bwMode="auto">
          <a:xfrm>
            <a:off x="5865961" y="2204864"/>
            <a:ext cx="794271" cy="452888"/>
          </a:xfrm>
          <a:prstGeom prst="rect">
            <a:avLst/>
          </a:prstGeom>
          <a:noFill/>
          <a:ln w="9525">
            <a:noFill/>
            <a:miter lim="800000"/>
            <a:headEnd/>
            <a:tailEnd/>
          </a:ln>
          <a:effectLst/>
        </p:spPr>
      </p:pic>
      <p:cxnSp>
        <p:nvCxnSpPr>
          <p:cNvPr id="55" name="Connettore 1 54"/>
          <p:cNvCxnSpPr/>
          <p:nvPr/>
        </p:nvCxnSpPr>
        <p:spPr bwMode="auto">
          <a:xfrm flipV="1">
            <a:off x="3995936" y="2060848"/>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56" name="Connettore 1 55"/>
          <p:cNvCxnSpPr/>
          <p:nvPr/>
        </p:nvCxnSpPr>
        <p:spPr bwMode="auto">
          <a:xfrm flipV="1">
            <a:off x="4139952" y="2060848"/>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57" name="Connettore 1 56"/>
          <p:cNvCxnSpPr/>
          <p:nvPr/>
        </p:nvCxnSpPr>
        <p:spPr bwMode="auto">
          <a:xfrm flipH="1" flipV="1">
            <a:off x="3707904" y="2060848"/>
            <a:ext cx="144016" cy="288032"/>
          </a:xfrm>
          <a:prstGeom prst="line">
            <a:avLst/>
          </a:prstGeom>
          <a:noFill/>
          <a:ln w="9525" cap="flat" cmpd="sng" algn="ctr">
            <a:solidFill>
              <a:srgbClr val="000000"/>
            </a:solidFill>
            <a:prstDash val="solid"/>
            <a:round/>
            <a:headEnd type="none" w="med" len="med"/>
            <a:tailEnd type="none" w="med" len="med"/>
          </a:ln>
          <a:effectLst/>
        </p:spPr>
      </p:cxnSp>
      <p:cxnSp>
        <p:nvCxnSpPr>
          <p:cNvPr id="58" name="Connettore 1 57"/>
          <p:cNvCxnSpPr/>
          <p:nvPr/>
        </p:nvCxnSpPr>
        <p:spPr bwMode="auto">
          <a:xfrm flipV="1">
            <a:off x="6300192" y="1916832"/>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59" name="Connettore 1 58"/>
          <p:cNvCxnSpPr/>
          <p:nvPr/>
        </p:nvCxnSpPr>
        <p:spPr bwMode="auto">
          <a:xfrm flipV="1">
            <a:off x="6444208" y="1916832"/>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60" name="Connettore 1 59"/>
          <p:cNvCxnSpPr/>
          <p:nvPr/>
        </p:nvCxnSpPr>
        <p:spPr bwMode="auto">
          <a:xfrm flipH="1" flipV="1">
            <a:off x="6012160" y="1916832"/>
            <a:ext cx="144016" cy="288032"/>
          </a:xfrm>
          <a:prstGeom prst="line">
            <a:avLst/>
          </a:prstGeom>
          <a:noFill/>
          <a:ln w="9525" cap="flat" cmpd="sng" algn="ctr">
            <a:solidFill>
              <a:srgbClr val="000000"/>
            </a:solidFill>
            <a:prstDash val="solid"/>
            <a:round/>
            <a:headEnd type="none" w="med" len="med"/>
            <a:tailEnd type="none" w="med" len="med"/>
          </a:ln>
          <a:effectLst/>
        </p:spPr>
      </p:cxnSp>
      <p:pic>
        <p:nvPicPr>
          <p:cNvPr id="61" name="Picture 57"/>
          <p:cNvPicPr>
            <a:picLocks noChangeAspect="1" noChangeArrowheads="1"/>
          </p:cNvPicPr>
          <p:nvPr/>
        </p:nvPicPr>
        <p:blipFill>
          <a:blip r:embed="rId3" cstate="print"/>
          <a:srcRect/>
          <a:stretch>
            <a:fillRect/>
          </a:stretch>
        </p:blipFill>
        <p:spPr bwMode="auto">
          <a:xfrm>
            <a:off x="4932040" y="2976112"/>
            <a:ext cx="794271" cy="452888"/>
          </a:xfrm>
          <a:prstGeom prst="rect">
            <a:avLst/>
          </a:prstGeom>
          <a:noFill/>
          <a:ln w="9525">
            <a:noFill/>
            <a:miter lim="800000"/>
            <a:headEnd/>
            <a:tailEnd/>
          </a:ln>
          <a:effectLst/>
        </p:spPr>
      </p:pic>
      <p:cxnSp>
        <p:nvCxnSpPr>
          <p:cNvPr id="63" name="Connettore 1 62"/>
          <p:cNvCxnSpPr>
            <a:stCxn id="49" idx="2"/>
            <a:endCxn id="61" idx="0"/>
          </p:cNvCxnSpPr>
          <p:nvPr/>
        </p:nvCxnSpPr>
        <p:spPr bwMode="auto">
          <a:xfrm>
            <a:off x="5126881" y="2636912"/>
            <a:ext cx="202295" cy="339200"/>
          </a:xfrm>
          <a:prstGeom prst="line">
            <a:avLst/>
          </a:prstGeom>
          <a:noFill/>
          <a:ln w="9525" cap="flat" cmpd="sng" algn="ctr">
            <a:solidFill>
              <a:srgbClr val="000000"/>
            </a:solidFill>
            <a:prstDash val="solid"/>
            <a:round/>
            <a:headEnd type="none" w="med" len="med"/>
            <a:tailEnd type="none" w="med" len="med"/>
          </a:ln>
          <a:effectLst/>
        </p:spPr>
      </p:cxnSp>
      <p:cxnSp>
        <p:nvCxnSpPr>
          <p:cNvPr id="64" name="Connettore 1 63"/>
          <p:cNvCxnSpPr/>
          <p:nvPr/>
        </p:nvCxnSpPr>
        <p:spPr bwMode="auto">
          <a:xfrm>
            <a:off x="5292080" y="3429000"/>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65" name="Connettore 1 64"/>
          <p:cNvCxnSpPr/>
          <p:nvPr/>
        </p:nvCxnSpPr>
        <p:spPr bwMode="auto">
          <a:xfrm>
            <a:off x="5436096" y="3429000"/>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66" name="Connettore 1 65"/>
          <p:cNvCxnSpPr/>
          <p:nvPr/>
        </p:nvCxnSpPr>
        <p:spPr bwMode="auto">
          <a:xfrm flipH="1">
            <a:off x="5004048" y="3429000"/>
            <a:ext cx="144016" cy="288032"/>
          </a:xfrm>
          <a:prstGeom prst="line">
            <a:avLst/>
          </a:prstGeom>
          <a:noFill/>
          <a:ln w="9525" cap="flat" cmpd="sng" algn="ctr">
            <a:solidFill>
              <a:srgbClr val="000000"/>
            </a:solidFill>
            <a:prstDash val="solid"/>
            <a:round/>
            <a:headEnd type="none" w="med" len="med"/>
            <a:tailEnd type="none" w="med" len="med"/>
          </a:ln>
          <a:effectLst/>
        </p:spPr>
      </p:cxnSp>
      <p:pic>
        <p:nvPicPr>
          <p:cNvPr id="67" name="Picture 76"/>
          <p:cNvPicPr>
            <a:picLocks noChangeArrowheads="1"/>
          </p:cNvPicPr>
          <p:nvPr/>
        </p:nvPicPr>
        <p:blipFill>
          <a:blip r:embed="rId4" cstate="print"/>
          <a:srcRect/>
          <a:stretch>
            <a:fillRect/>
          </a:stretch>
        </p:blipFill>
        <p:spPr bwMode="auto">
          <a:xfrm>
            <a:off x="1691680" y="5445224"/>
            <a:ext cx="618430" cy="288032"/>
          </a:xfrm>
          <a:prstGeom prst="rect">
            <a:avLst/>
          </a:prstGeom>
          <a:noFill/>
          <a:ln w="9525">
            <a:noFill/>
            <a:miter lim="800000"/>
            <a:headEnd/>
            <a:tailEnd/>
          </a:ln>
          <a:effectLst/>
        </p:spPr>
      </p:pic>
      <p:cxnSp>
        <p:nvCxnSpPr>
          <p:cNvPr id="71" name="Connettore 1 70"/>
          <p:cNvCxnSpPr>
            <a:endCxn id="67" idx="0"/>
          </p:cNvCxnSpPr>
          <p:nvPr/>
        </p:nvCxnSpPr>
        <p:spPr bwMode="auto">
          <a:xfrm flipH="1">
            <a:off x="2000895" y="5013176"/>
            <a:ext cx="842913" cy="432048"/>
          </a:xfrm>
          <a:prstGeom prst="line">
            <a:avLst/>
          </a:prstGeom>
          <a:noFill/>
          <a:ln w="9525" cap="flat" cmpd="sng" algn="ctr">
            <a:solidFill>
              <a:srgbClr val="000000"/>
            </a:solidFill>
            <a:prstDash val="solid"/>
            <a:round/>
            <a:headEnd type="none" w="med" len="med"/>
            <a:tailEnd type="none" w="med" len="med"/>
          </a:ln>
          <a:effectLst/>
        </p:spPr>
      </p:cxnSp>
      <p:pic>
        <p:nvPicPr>
          <p:cNvPr id="72" name="Picture 57"/>
          <p:cNvPicPr>
            <a:picLocks noChangeAspect="1" noChangeArrowheads="1"/>
          </p:cNvPicPr>
          <p:nvPr/>
        </p:nvPicPr>
        <p:blipFill>
          <a:blip r:embed="rId3" cstate="print"/>
          <a:srcRect/>
          <a:stretch>
            <a:fillRect/>
          </a:stretch>
        </p:blipFill>
        <p:spPr bwMode="auto">
          <a:xfrm>
            <a:off x="971600" y="4632296"/>
            <a:ext cx="794271" cy="452888"/>
          </a:xfrm>
          <a:prstGeom prst="rect">
            <a:avLst/>
          </a:prstGeom>
          <a:noFill/>
          <a:ln w="9525">
            <a:noFill/>
            <a:miter lim="800000"/>
            <a:headEnd/>
            <a:tailEnd/>
          </a:ln>
          <a:effectLst/>
        </p:spPr>
      </p:pic>
      <p:pic>
        <p:nvPicPr>
          <p:cNvPr id="73" name="Picture 57"/>
          <p:cNvPicPr>
            <a:picLocks noChangeAspect="1" noChangeArrowheads="1"/>
          </p:cNvPicPr>
          <p:nvPr/>
        </p:nvPicPr>
        <p:blipFill>
          <a:blip r:embed="rId3" cstate="print"/>
          <a:srcRect/>
          <a:stretch>
            <a:fillRect/>
          </a:stretch>
        </p:blipFill>
        <p:spPr bwMode="auto">
          <a:xfrm>
            <a:off x="971600" y="6021288"/>
            <a:ext cx="794271" cy="452888"/>
          </a:xfrm>
          <a:prstGeom prst="rect">
            <a:avLst/>
          </a:prstGeom>
          <a:noFill/>
          <a:ln w="9525">
            <a:noFill/>
            <a:miter lim="800000"/>
            <a:headEnd/>
            <a:tailEnd/>
          </a:ln>
          <a:effectLst/>
        </p:spPr>
      </p:pic>
      <p:pic>
        <p:nvPicPr>
          <p:cNvPr id="19" name="Picture 76"/>
          <p:cNvPicPr>
            <a:picLocks noChangeArrowheads="1"/>
          </p:cNvPicPr>
          <p:nvPr/>
        </p:nvPicPr>
        <p:blipFill>
          <a:blip r:embed="rId4" cstate="print"/>
          <a:srcRect/>
          <a:stretch>
            <a:fillRect/>
          </a:stretch>
        </p:blipFill>
        <p:spPr bwMode="auto">
          <a:xfrm>
            <a:off x="2585418" y="4581128"/>
            <a:ext cx="906462" cy="533400"/>
          </a:xfrm>
          <a:prstGeom prst="rect">
            <a:avLst/>
          </a:prstGeom>
          <a:noFill/>
          <a:ln w="9525">
            <a:noFill/>
            <a:miter lim="800000"/>
            <a:headEnd/>
            <a:tailEnd/>
          </a:ln>
          <a:effectLst/>
        </p:spPr>
      </p:pic>
      <p:cxnSp>
        <p:nvCxnSpPr>
          <p:cNvPr id="76" name="Connettore 1 75"/>
          <p:cNvCxnSpPr>
            <a:endCxn id="72" idx="2"/>
          </p:cNvCxnSpPr>
          <p:nvPr/>
        </p:nvCxnSpPr>
        <p:spPr bwMode="auto">
          <a:xfrm flipH="1" flipV="1">
            <a:off x="1368736" y="5085184"/>
            <a:ext cx="394952" cy="360040"/>
          </a:xfrm>
          <a:prstGeom prst="line">
            <a:avLst/>
          </a:prstGeom>
          <a:noFill/>
          <a:ln w="9525" cap="flat" cmpd="sng" algn="ctr">
            <a:solidFill>
              <a:srgbClr val="000000"/>
            </a:solidFill>
            <a:prstDash val="solid"/>
            <a:round/>
            <a:headEnd type="none" w="med" len="med"/>
            <a:tailEnd type="none" w="med" len="med"/>
          </a:ln>
          <a:effectLst/>
        </p:spPr>
      </p:cxnSp>
      <p:cxnSp>
        <p:nvCxnSpPr>
          <p:cNvPr id="78" name="Connettore 1 77"/>
          <p:cNvCxnSpPr/>
          <p:nvPr/>
        </p:nvCxnSpPr>
        <p:spPr bwMode="auto">
          <a:xfrm flipH="1">
            <a:off x="1475657" y="5661248"/>
            <a:ext cx="432047" cy="360040"/>
          </a:xfrm>
          <a:prstGeom prst="line">
            <a:avLst/>
          </a:prstGeom>
          <a:noFill/>
          <a:ln w="9525" cap="flat" cmpd="sng" algn="ctr">
            <a:solidFill>
              <a:srgbClr val="000000"/>
            </a:solidFill>
            <a:prstDash val="solid"/>
            <a:round/>
            <a:headEnd type="none" w="med" len="med"/>
            <a:tailEnd type="none" w="med" len="med"/>
          </a:ln>
          <a:effectLst/>
        </p:spPr>
      </p:cxnSp>
      <p:cxnSp>
        <p:nvCxnSpPr>
          <p:cNvPr id="83" name="Connettore 1 82"/>
          <p:cNvCxnSpPr/>
          <p:nvPr/>
        </p:nvCxnSpPr>
        <p:spPr bwMode="auto">
          <a:xfrm flipV="1">
            <a:off x="1403648" y="4365104"/>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84" name="Connettore 1 83"/>
          <p:cNvCxnSpPr/>
          <p:nvPr/>
        </p:nvCxnSpPr>
        <p:spPr bwMode="auto">
          <a:xfrm flipV="1">
            <a:off x="1547664" y="4365104"/>
            <a:ext cx="288032" cy="288032"/>
          </a:xfrm>
          <a:prstGeom prst="line">
            <a:avLst/>
          </a:prstGeom>
          <a:noFill/>
          <a:ln w="9525" cap="flat" cmpd="sng" algn="ctr">
            <a:solidFill>
              <a:srgbClr val="000000"/>
            </a:solidFill>
            <a:prstDash val="solid"/>
            <a:round/>
            <a:headEnd type="none" w="med" len="med"/>
            <a:tailEnd type="none" w="med" len="med"/>
          </a:ln>
          <a:effectLst/>
        </p:spPr>
      </p:cxnSp>
      <p:cxnSp>
        <p:nvCxnSpPr>
          <p:cNvPr id="85" name="Connettore 1 84"/>
          <p:cNvCxnSpPr/>
          <p:nvPr/>
        </p:nvCxnSpPr>
        <p:spPr bwMode="auto">
          <a:xfrm flipH="1" flipV="1">
            <a:off x="1115616" y="4365104"/>
            <a:ext cx="144016" cy="288032"/>
          </a:xfrm>
          <a:prstGeom prst="line">
            <a:avLst/>
          </a:prstGeom>
          <a:noFill/>
          <a:ln w="9525" cap="flat" cmpd="sng" algn="ctr">
            <a:solidFill>
              <a:srgbClr val="000000"/>
            </a:solidFill>
            <a:prstDash val="solid"/>
            <a:round/>
            <a:headEnd type="none" w="med" len="med"/>
            <a:tailEnd type="none" w="med" len="med"/>
          </a:ln>
          <a:effectLst/>
        </p:spPr>
      </p:cxnSp>
      <p:cxnSp>
        <p:nvCxnSpPr>
          <p:cNvPr id="87" name="Connettore 1 86"/>
          <p:cNvCxnSpPr/>
          <p:nvPr/>
        </p:nvCxnSpPr>
        <p:spPr bwMode="auto">
          <a:xfrm flipH="1" flipV="1">
            <a:off x="683568" y="5949280"/>
            <a:ext cx="360040" cy="144016"/>
          </a:xfrm>
          <a:prstGeom prst="line">
            <a:avLst/>
          </a:prstGeom>
          <a:noFill/>
          <a:ln w="9525" cap="flat" cmpd="sng" algn="ctr">
            <a:solidFill>
              <a:srgbClr val="000000"/>
            </a:solidFill>
            <a:prstDash val="solid"/>
            <a:round/>
            <a:headEnd type="none" w="med" len="med"/>
            <a:tailEnd type="none" w="med" len="med"/>
          </a:ln>
          <a:effectLst/>
        </p:spPr>
      </p:cxnSp>
      <p:cxnSp>
        <p:nvCxnSpPr>
          <p:cNvPr id="91" name="Connettore 1 90"/>
          <p:cNvCxnSpPr/>
          <p:nvPr/>
        </p:nvCxnSpPr>
        <p:spPr bwMode="auto">
          <a:xfrm flipH="1">
            <a:off x="611560" y="6381328"/>
            <a:ext cx="432048" cy="144016"/>
          </a:xfrm>
          <a:prstGeom prst="line">
            <a:avLst/>
          </a:prstGeom>
          <a:noFill/>
          <a:ln w="9525" cap="flat" cmpd="sng" algn="ctr">
            <a:solidFill>
              <a:srgbClr val="000000"/>
            </a:solidFill>
            <a:prstDash val="solid"/>
            <a:round/>
            <a:headEnd type="none" w="med" len="med"/>
            <a:tailEnd type="none" w="med" len="med"/>
          </a:ln>
          <a:effectLst/>
        </p:spPr>
      </p:cxnSp>
      <p:sp>
        <p:nvSpPr>
          <p:cNvPr id="94" name="Rettangolo 93"/>
          <p:cNvSpPr/>
          <p:nvPr/>
        </p:nvSpPr>
        <p:spPr>
          <a:xfrm>
            <a:off x="2051720" y="1268760"/>
            <a:ext cx="1127232" cy="461665"/>
          </a:xfrm>
          <a:prstGeom prst="rect">
            <a:avLst/>
          </a:prstGeom>
        </p:spPr>
        <p:txBody>
          <a:bodyPr wrap="none">
            <a:spAutoFit/>
          </a:bodyPr>
          <a:lstStyle/>
          <a:p>
            <a:pPr>
              <a:buNone/>
            </a:pPr>
            <a:r>
              <a:rPr lang="en-US" b="1" dirty="0" smtClean="0"/>
              <a:t>AS #1</a:t>
            </a:r>
            <a:endParaRPr lang="en-US" b="1" dirty="0"/>
          </a:p>
        </p:txBody>
      </p:sp>
      <p:sp>
        <p:nvSpPr>
          <p:cNvPr id="98" name="Rettangolo 97"/>
          <p:cNvSpPr/>
          <p:nvPr/>
        </p:nvSpPr>
        <p:spPr>
          <a:xfrm>
            <a:off x="4572000" y="1743199"/>
            <a:ext cx="1127232" cy="461665"/>
          </a:xfrm>
          <a:prstGeom prst="rect">
            <a:avLst/>
          </a:prstGeom>
        </p:spPr>
        <p:txBody>
          <a:bodyPr wrap="none">
            <a:spAutoFit/>
          </a:bodyPr>
          <a:lstStyle/>
          <a:p>
            <a:pPr>
              <a:buNone/>
            </a:pPr>
            <a:r>
              <a:rPr lang="en-US" b="1" dirty="0" smtClean="0"/>
              <a:t>AS #2</a:t>
            </a:r>
            <a:endParaRPr lang="en-US" b="1" dirty="0"/>
          </a:p>
        </p:txBody>
      </p:sp>
      <p:sp>
        <p:nvSpPr>
          <p:cNvPr id="102" name="Rettangolo 101"/>
          <p:cNvSpPr/>
          <p:nvPr/>
        </p:nvSpPr>
        <p:spPr>
          <a:xfrm>
            <a:off x="35496" y="5199583"/>
            <a:ext cx="1127232" cy="461665"/>
          </a:xfrm>
          <a:prstGeom prst="rect">
            <a:avLst/>
          </a:prstGeom>
        </p:spPr>
        <p:txBody>
          <a:bodyPr wrap="none">
            <a:spAutoFit/>
          </a:bodyPr>
          <a:lstStyle/>
          <a:p>
            <a:pPr>
              <a:buNone/>
            </a:pPr>
            <a:r>
              <a:rPr lang="en-US" b="1" dirty="0" smtClean="0"/>
              <a:t>AS #3</a:t>
            </a:r>
            <a:endParaRPr lang="en-US" b="1" dirty="0"/>
          </a:p>
        </p:txBody>
      </p:sp>
      <p:pic>
        <p:nvPicPr>
          <p:cNvPr id="103" name="Picture 57"/>
          <p:cNvPicPr>
            <a:picLocks noChangeAspect="1" noChangeArrowheads="1"/>
          </p:cNvPicPr>
          <p:nvPr/>
        </p:nvPicPr>
        <p:blipFill>
          <a:blip r:embed="rId3" cstate="print"/>
          <a:srcRect/>
          <a:stretch>
            <a:fillRect/>
          </a:stretch>
        </p:blipFill>
        <p:spPr bwMode="auto">
          <a:xfrm>
            <a:off x="4699896" y="4621843"/>
            <a:ext cx="794271" cy="452888"/>
          </a:xfrm>
          <a:prstGeom prst="rect">
            <a:avLst/>
          </a:prstGeom>
          <a:noFill/>
          <a:ln w="9525">
            <a:noFill/>
            <a:miter lim="800000"/>
            <a:headEnd/>
            <a:tailEnd/>
          </a:ln>
          <a:effectLst/>
        </p:spPr>
      </p:pic>
      <p:sp>
        <p:nvSpPr>
          <p:cNvPr id="104" name="Rettangolo 103"/>
          <p:cNvSpPr/>
          <p:nvPr/>
        </p:nvSpPr>
        <p:spPr>
          <a:xfrm>
            <a:off x="5530678" y="4541058"/>
            <a:ext cx="896912" cy="400110"/>
          </a:xfrm>
          <a:prstGeom prst="rect">
            <a:avLst/>
          </a:prstGeom>
        </p:spPr>
        <p:txBody>
          <a:bodyPr wrap="none">
            <a:spAutoFit/>
          </a:bodyPr>
          <a:lstStyle/>
          <a:p>
            <a:pPr>
              <a:buNone/>
            </a:pPr>
            <a:r>
              <a:rPr lang="en-US" sz="2000" dirty="0" smtClean="0"/>
              <a:t>switch</a:t>
            </a:r>
            <a:endParaRPr lang="en-US" sz="2000" dirty="0"/>
          </a:p>
        </p:txBody>
      </p:sp>
      <p:pic>
        <p:nvPicPr>
          <p:cNvPr id="105" name="Picture 76"/>
          <p:cNvPicPr>
            <a:picLocks noChangeArrowheads="1"/>
          </p:cNvPicPr>
          <p:nvPr/>
        </p:nvPicPr>
        <p:blipFill>
          <a:blip r:embed="rId4" cstate="print"/>
          <a:srcRect/>
          <a:stretch>
            <a:fillRect/>
          </a:stretch>
        </p:blipFill>
        <p:spPr bwMode="auto">
          <a:xfrm>
            <a:off x="4771904" y="5362763"/>
            <a:ext cx="618430" cy="288032"/>
          </a:xfrm>
          <a:prstGeom prst="rect">
            <a:avLst/>
          </a:prstGeom>
          <a:noFill/>
          <a:ln w="9525">
            <a:noFill/>
            <a:miter lim="800000"/>
            <a:headEnd/>
            <a:tailEnd/>
          </a:ln>
          <a:effectLst/>
        </p:spPr>
      </p:pic>
      <p:sp>
        <p:nvSpPr>
          <p:cNvPr id="106" name="Rettangolo 105"/>
          <p:cNvSpPr/>
          <p:nvPr/>
        </p:nvSpPr>
        <p:spPr>
          <a:xfrm>
            <a:off x="5501036" y="5189130"/>
            <a:ext cx="872675" cy="400110"/>
          </a:xfrm>
          <a:prstGeom prst="rect">
            <a:avLst/>
          </a:prstGeom>
        </p:spPr>
        <p:txBody>
          <a:bodyPr wrap="none">
            <a:spAutoFit/>
          </a:bodyPr>
          <a:lstStyle/>
          <a:p>
            <a:pPr>
              <a:buNone/>
            </a:pPr>
            <a:r>
              <a:rPr lang="en-US" sz="2000" dirty="0" smtClean="0"/>
              <a:t>router</a:t>
            </a:r>
            <a:endParaRPr lang="en-US" sz="2000" dirty="0"/>
          </a:p>
        </p:txBody>
      </p:sp>
      <p:cxnSp>
        <p:nvCxnSpPr>
          <p:cNvPr id="108" name="Connettore 1 107"/>
          <p:cNvCxnSpPr>
            <a:stCxn id="17" idx="2"/>
            <a:endCxn id="19" idx="0"/>
          </p:cNvCxnSpPr>
          <p:nvPr/>
        </p:nvCxnSpPr>
        <p:spPr bwMode="auto">
          <a:xfrm>
            <a:off x="2678609" y="2996952"/>
            <a:ext cx="360040" cy="1584176"/>
          </a:xfrm>
          <a:prstGeom prst="line">
            <a:avLst/>
          </a:prstGeom>
          <a:noFill/>
          <a:ln w="50800" cap="flat" cmpd="sng" algn="ctr">
            <a:solidFill>
              <a:srgbClr val="000000"/>
            </a:solidFill>
            <a:prstDash val="solid"/>
            <a:round/>
            <a:headEnd type="none" w="med" len="med"/>
            <a:tailEnd type="none" w="med" len="med"/>
          </a:ln>
          <a:effectLst/>
        </p:spPr>
      </p:cxnSp>
      <p:cxnSp>
        <p:nvCxnSpPr>
          <p:cNvPr id="110" name="Connettore 1 109"/>
          <p:cNvCxnSpPr>
            <a:stCxn id="17" idx="2"/>
            <a:endCxn id="18" idx="1"/>
          </p:cNvCxnSpPr>
          <p:nvPr/>
        </p:nvCxnSpPr>
        <p:spPr bwMode="auto">
          <a:xfrm>
            <a:off x="2678609" y="2996952"/>
            <a:ext cx="813271" cy="741412"/>
          </a:xfrm>
          <a:prstGeom prst="line">
            <a:avLst/>
          </a:prstGeom>
          <a:noFill/>
          <a:ln w="50800" cap="flat" cmpd="sng" algn="ctr">
            <a:solidFill>
              <a:srgbClr val="000000"/>
            </a:solidFill>
            <a:prstDash val="solid"/>
            <a:round/>
            <a:headEnd type="none" w="med" len="med"/>
            <a:tailEnd type="none" w="med" len="med"/>
          </a:ln>
          <a:effectLst/>
        </p:spPr>
      </p:cxnSp>
      <p:cxnSp>
        <p:nvCxnSpPr>
          <p:cNvPr id="112" name="Connettore 1 111"/>
          <p:cNvCxnSpPr>
            <a:stCxn id="18" idx="1"/>
            <a:endCxn id="19" idx="0"/>
          </p:cNvCxnSpPr>
          <p:nvPr/>
        </p:nvCxnSpPr>
        <p:spPr bwMode="auto">
          <a:xfrm flipH="1">
            <a:off x="3038649" y="3738364"/>
            <a:ext cx="453231" cy="842764"/>
          </a:xfrm>
          <a:prstGeom prst="line">
            <a:avLst/>
          </a:prstGeom>
          <a:noFill/>
          <a:ln w="50800" cap="flat" cmpd="sng" algn="ctr">
            <a:solidFill>
              <a:srgbClr val="000000"/>
            </a:solidFill>
            <a:prstDash val="solid"/>
            <a:round/>
            <a:headEnd type="none" w="med" len="med"/>
            <a:tailEnd type="none" w="med" len="med"/>
          </a:ln>
          <a:effectLst/>
        </p:spPr>
      </p:cxnSp>
      <p:cxnSp>
        <p:nvCxnSpPr>
          <p:cNvPr id="114" name="Connettore 1 113"/>
          <p:cNvCxnSpPr/>
          <p:nvPr/>
        </p:nvCxnSpPr>
        <p:spPr bwMode="auto">
          <a:xfrm>
            <a:off x="4843912" y="6010835"/>
            <a:ext cx="504056" cy="0"/>
          </a:xfrm>
          <a:prstGeom prst="line">
            <a:avLst/>
          </a:prstGeom>
          <a:noFill/>
          <a:ln w="50800" cap="flat" cmpd="sng" algn="ctr">
            <a:solidFill>
              <a:srgbClr val="000000"/>
            </a:solidFill>
            <a:prstDash val="solid"/>
            <a:round/>
            <a:headEnd type="none" w="med" len="med"/>
            <a:tailEnd type="none" w="med" len="med"/>
          </a:ln>
          <a:effectLst/>
        </p:spPr>
      </p:cxnSp>
      <p:sp>
        <p:nvSpPr>
          <p:cNvPr id="115" name="Rettangolo 114"/>
          <p:cNvSpPr/>
          <p:nvPr/>
        </p:nvSpPr>
        <p:spPr>
          <a:xfrm>
            <a:off x="5490202" y="5765194"/>
            <a:ext cx="3402278" cy="400110"/>
          </a:xfrm>
          <a:prstGeom prst="rect">
            <a:avLst/>
          </a:prstGeom>
        </p:spPr>
        <p:txBody>
          <a:bodyPr wrap="none">
            <a:spAutoFit/>
          </a:bodyPr>
          <a:lstStyle/>
          <a:p>
            <a:pPr>
              <a:buNone/>
            </a:pPr>
            <a:r>
              <a:rPr lang="en-US" sz="2000" dirty="0" smtClean="0"/>
              <a:t>inter-system interconnection</a:t>
            </a:r>
            <a:endParaRPr lang="en-US" sz="2000"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IP Layer Introduction and IPv4</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Hierarchical Structure of Domains</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GB" sz="2000" dirty="0"/>
              <a:t>A </a:t>
            </a:r>
            <a:r>
              <a:rPr lang="en-GB" sz="2000" b="1" dirty="0"/>
              <a:t>domain name </a:t>
            </a:r>
            <a:r>
              <a:rPr lang="en-GB" sz="2000" dirty="0"/>
              <a:t>is an identification label that defines a realm of administrative autonomy, authority, or control in the Internet. </a:t>
            </a:r>
            <a:endParaRPr lang="en-GB" sz="2000" dirty="0" smtClean="0"/>
          </a:p>
          <a:p>
            <a:endParaRPr lang="en-GB" sz="600" dirty="0" smtClean="0"/>
          </a:p>
          <a:p>
            <a:r>
              <a:rPr lang="en-GB" sz="2000" dirty="0" smtClean="0"/>
              <a:t>Domains </a:t>
            </a:r>
            <a:r>
              <a:rPr lang="en-GB" sz="2000" dirty="0"/>
              <a:t>are organized </a:t>
            </a:r>
            <a:r>
              <a:rPr lang="en-GB" sz="2000" dirty="0" smtClean="0"/>
              <a:t>according to a </a:t>
            </a:r>
            <a:r>
              <a:rPr lang="en-GB" sz="2000" b="1" dirty="0" smtClean="0"/>
              <a:t>hierarchical structure</a:t>
            </a:r>
            <a:r>
              <a:rPr lang="en-GB" sz="2000" dirty="0" smtClean="0"/>
              <a:t> (sub-domains): </a:t>
            </a:r>
          </a:p>
          <a:p>
            <a:pPr lvl="1"/>
            <a:endParaRPr lang="en-GB" sz="200" dirty="0" smtClean="0"/>
          </a:p>
          <a:p>
            <a:pPr lvl="1"/>
            <a:r>
              <a:rPr lang="en-GB" sz="1800" dirty="0" smtClean="0"/>
              <a:t>The </a:t>
            </a:r>
            <a:r>
              <a:rPr lang="en-GB" sz="1800" b="1" dirty="0"/>
              <a:t>first-level </a:t>
            </a:r>
            <a:r>
              <a:rPr lang="en-GB" sz="1800" b="1" dirty="0" smtClean="0"/>
              <a:t>of domains</a:t>
            </a:r>
            <a:r>
              <a:rPr lang="en-GB" sz="1800" dirty="0" smtClean="0"/>
              <a:t> </a:t>
            </a:r>
            <a:r>
              <a:rPr lang="en-GB" sz="1800" dirty="0"/>
              <a:t>are </a:t>
            </a:r>
            <a:r>
              <a:rPr lang="en-GB" sz="1800" dirty="0" smtClean="0"/>
              <a:t>the </a:t>
            </a:r>
            <a:r>
              <a:rPr lang="en-GB" sz="1800" b="1" dirty="0"/>
              <a:t>top-level </a:t>
            </a:r>
            <a:r>
              <a:rPr lang="en-GB" sz="1800" b="1" dirty="0" smtClean="0"/>
              <a:t>domains</a:t>
            </a:r>
            <a:r>
              <a:rPr lang="en-GB" sz="1800" dirty="0" smtClean="0"/>
              <a:t>, </a:t>
            </a:r>
            <a:r>
              <a:rPr lang="en-GB" sz="1800" dirty="0"/>
              <a:t>such </a:t>
            </a:r>
            <a:r>
              <a:rPr lang="en-GB" sz="1800" dirty="0" smtClean="0"/>
              <a:t>as .com</a:t>
            </a:r>
            <a:r>
              <a:rPr lang="en-GB" sz="1800" dirty="0"/>
              <a:t>, </a:t>
            </a:r>
            <a:r>
              <a:rPr lang="en-GB" sz="1800" dirty="0" smtClean="0"/>
              <a:t>.net, .org</a:t>
            </a:r>
            <a:r>
              <a:rPr lang="en-GB" sz="1800" dirty="0"/>
              <a:t>, and the country code top-level </a:t>
            </a:r>
            <a:r>
              <a:rPr lang="en-GB" sz="1800" dirty="0" smtClean="0"/>
              <a:t>domains.  These domains are directly administered by the </a:t>
            </a:r>
            <a:r>
              <a:rPr lang="en-US" sz="1800" dirty="0" smtClean="0"/>
              <a:t>Internet Assigned Number Authority (</a:t>
            </a:r>
            <a:r>
              <a:rPr lang="en-US" sz="1800" b="1" dirty="0" smtClean="0"/>
              <a:t>IANA</a:t>
            </a:r>
            <a:r>
              <a:rPr lang="en-US" sz="1800" dirty="0" smtClean="0"/>
              <a:t>)</a:t>
            </a:r>
            <a:r>
              <a:rPr lang="en-GB" sz="1800" dirty="0" smtClean="0"/>
              <a:t>.</a:t>
            </a:r>
          </a:p>
          <a:p>
            <a:pPr lvl="1"/>
            <a:endParaRPr lang="en-GB" sz="200" dirty="0" smtClean="0"/>
          </a:p>
          <a:p>
            <a:pPr lvl="1"/>
            <a:r>
              <a:rPr lang="en-GB" sz="1800" dirty="0" smtClean="0"/>
              <a:t>Below </a:t>
            </a:r>
            <a:r>
              <a:rPr lang="en-GB" sz="1800" dirty="0"/>
              <a:t>these top-level </a:t>
            </a:r>
            <a:r>
              <a:rPr lang="en-GB" sz="1800" dirty="0" smtClean="0"/>
              <a:t>domains, there are </a:t>
            </a:r>
            <a:r>
              <a:rPr lang="en-GB" sz="1800" b="1" dirty="0" smtClean="0"/>
              <a:t>second-level </a:t>
            </a:r>
            <a:r>
              <a:rPr lang="en-GB" sz="1800" b="1" dirty="0"/>
              <a:t>and </a:t>
            </a:r>
            <a:r>
              <a:rPr lang="en-GB" sz="1800" b="1" dirty="0" smtClean="0"/>
              <a:t>third-level domains</a:t>
            </a:r>
            <a:r>
              <a:rPr lang="en-GB" sz="1800" dirty="0" smtClean="0"/>
              <a:t> </a:t>
            </a:r>
            <a:r>
              <a:rPr lang="en-GB" sz="1800" dirty="0"/>
              <a:t>that </a:t>
            </a:r>
            <a:r>
              <a:rPr lang="en-GB" sz="1800" dirty="0" smtClean="0"/>
              <a:t>represent (local area) networks needing </a:t>
            </a:r>
            <a:r>
              <a:rPr lang="en-GB" sz="1800" dirty="0"/>
              <a:t>to </a:t>
            </a:r>
            <a:r>
              <a:rPr lang="en-GB" sz="1800" dirty="0" smtClean="0"/>
              <a:t>be interconnected to </a:t>
            </a:r>
            <a:r>
              <a:rPr lang="en-GB" sz="1800" dirty="0"/>
              <a:t>the </a:t>
            </a:r>
            <a:r>
              <a:rPr lang="en-GB" sz="1800" dirty="0" smtClean="0"/>
              <a:t>Internet. </a:t>
            </a:r>
          </a:p>
          <a:p>
            <a:endParaRPr lang="en-GB" sz="600" dirty="0" smtClean="0"/>
          </a:p>
          <a:p>
            <a:r>
              <a:rPr lang="en-GB" sz="2000" dirty="0" smtClean="0"/>
              <a:t>The </a:t>
            </a:r>
            <a:r>
              <a:rPr lang="en-GB" sz="2000" b="1" dirty="0"/>
              <a:t>registration of </a:t>
            </a:r>
            <a:r>
              <a:rPr lang="en-GB" sz="2000" b="1" dirty="0" smtClean="0"/>
              <a:t>the </a:t>
            </a:r>
            <a:r>
              <a:rPr lang="en-GB" sz="2000" b="1" dirty="0"/>
              <a:t>domain names</a:t>
            </a:r>
            <a:r>
              <a:rPr lang="en-GB" sz="2000" dirty="0"/>
              <a:t> is usually administered by domain name </a:t>
            </a:r>
            <a:r>
              <a:rPr lang="en-GB" sz="2000" dirty="0" smtClean="0"/>
              <a:t>Registries, which </a:t>
            </a:r>
            <a:r>
              <a:rPr lang="en-GB" sz="2000" dirty="0"/>
              <a:t>sell their services to the </a:t>
            </a:r>
            <a:r>
              <a:rPr lang="en-GB" sz="2000" dirty="0" smtClean="0"/>
              <a:t>public.</a:t>
            </a:r>
            <a:endParaRPr lang="en-US" sz="2000"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3355917499"/>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Hierarchical Structure of Domains (cont’d)</a:t>
            </a:r>
          </a:p>
        </p:txBody>
      </p:sp>
      <p:sp>
        <p:nvSpPr>
          <p:cNvPr id="78851" name="Rectangle 3"/>
          <p:cNvSpPr>
            <a:spLocks noGrp="1" noChangeArrowheads="1"/>
          </p:cNvSpPr>
          <p:nvPr>
            <p:ph type="body" idx="1"/>
          </p:nvPr>
        </p:nvSpPr>
        <p:spPr bwMode="auto">
          <a:xfrm>
            <a:off x="457200" y="1628800"/>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GB" sz="1800" dirty="0" smtClean="0"/>
              <a:t>Domain names are formed according to suitable rules and procedures. </a:t>
            </a:r>
            <a:r>
              <a:rPr lang="en-US" sz="1800" dirty="0" smtClean="0"/>
              <a:t>IANA</a:t>
            </a:r>
            <a:r>
              <a:rPr lang="en-US" sz="1800" b="1" dirty="0" smtClean="0"/>
              <a:t> </a:t>
            </a:r>
            <a:r>
              <a:rPr lang="en-US" sz="1800" dirty="0" smtClean="0"/>
              <a:t>administers the data in the root </a:t>
            </a:r>
            <a:r>
              <a:rPr lang="en-US" sz="1800" dirty="0" err="1" smtClean="0"/>
              <a:t>nameservers</a:t>
            </a:r>
            <a:r>
              <a:rPr lang="en-US" sz="1800" dirty="0" smtClean="0"/>
              <a:t>, which form the top of the </a:t>
            </a:r>
            <a:r>
              <a:rPr lang="en-US" sz="1800" b="1" dirty="0" smtClean="0"/>
              <a:t>hierarchical </a:t>
            </a:r>
            <a:r>
              <a:rPr lang="en-US" sz="1800" b="1" dirty="0" smtClean="0"/>
              <a:t>tree of </a:t>
            </a:r>
            <a:r>
              <a:rPr lang="en-GB" sz="1800" b="1" dirty="0" smtClean="0"/>
              <a:t>Domain </a:t>
            </a:r>
            <a:r>
              <a:rPr lang="en-GB" sz="1800" b="1" dirty="0" smtClean="0"/>
              <a:t>Name </a:t>
            </a:r>
            <a:r>
              <a:rPr lang="en-GB" sz="1800" b="1" dirty="0" smtClean="0"/>
              <a:t>Systems </a:t>
            </a:r>
            <a:r>
              <a:rPr lang="en-GB" sz="1800" b="1" dirty="0" smtClean="0"/>
              <a:t>(</a:t>
            </a:r>
            <a:r>
              <a:rPr lang="en-US" sz="1800" b="1" dirty="0" smtClean="0"/>
              <a:t>DNSs)</a:t>
            </a:r>
            <a:r>
              <a:rPr lang="en-US" sz="1800" dirty="0" smtClean="0"/>
              <a:t> </a:t>
            </a:r>
            <a:r>
              <a:rPr lang="en-US" sz="1800" dirty="0" smtClean="0"/>
              <a:t>(</a:t>
            </a:r>
            <a:r>
              <a:rPr lang="en-US" sz="1800" dirty="0" smtClean="0">
                <a:hlinkClick r:id="rId3"/>
              </a:rPr>
              <a:t>http://www.iana.org/domains</a:t>
            </a:r>
            <a:r>
              <a:rPr lang="en-US" sz="1800" dirty="0" smtClean="0"/>
              <a:t>)</a:t>
            </a:r>
            <a:r>
              <a:rPr lang="en-GB" sz="1800" dirty="0" smtClean="0"/>
              <a:t>.</a:t>
            </a:r>
          </a:p>
          <a:p>
            <a:endParaRPr lang="en-GB" sz="1200" dirty="0" smtClean="0"/>
          </a:p>
          <a:p>
            <a:r>
              <a:rPr lang="en-GB" sz="1800" dirty="0" smtClean="0"/>
              <a:t>IANA delegates the management of local domains and blocks of IP addresses to </a:t>
            </a:r>
            <a:r>
              <a:rPr lang="en-GB" sz="1800" b="1" dirty="0" smtClean="0"/>
              <a:t>Regional Internet Registries</a:t>
            </a:r>
            <a:r>
              <a:rPr lang="en-GB" sz="1800" dirty="0" smtClean="0"/>
              <a:t>.</a:t>
            </a:r>
            <a:endParaRPr lang="en-US" sz="1800" b="1" dirty="0" smtClean="0"/>
          </a:p>
          <a:p>
            <a:endParaRPr lang="en-GB" sz="1200" dirty="0" smtClean="0"/>
          </a:p>
          <a:p>
            <a:r>
              <a:rPr lang="en-GB" sz="1800" dirty="0" smtClean="0"/>
              <a:t>In </a:t>
            </a:r>
            <a:r>
              <a:rPr lang="en-GB" sz="1800" dirty="0"/>
              <a:t>Italy, the </a:t>
            </a:r>
            <a:r>
              <a:rPr lang="en-GB" sz="1800" dirty="0" smtClean="0"/>
              <a:t>Registry </a:t>
            </a:r>
            <a:r>
              <a:rPr lang="en-GB" sz="1800" dirty="0"/>
              <a:t>of Italian Internet domains (.it</a:t>
            </a:r>
            <a:r>
              <a:rPr lang="en-GB" sz="1800" dirty="0" smtClean="0"/>
              <a:t>), that is the national </a:t>
            </a:r>
            <a:r>
              <a:rPr lang="en-GB" sz="1800" b="1" dirty="0" smtClean="0"/>
              <a:t>DNS</a:t>
            </a:r>
            <a:r>
              <a:rPr lang="en-GB" sz="1800" dirty="0" smtClean="0"/>
              <a:t>, is </a:t>
            </a:r>
            <a:r>
              <a:rPr lang="en-GB" sz="1800" dirty="0"/>
              <a:t>provided by the </a:t>
            </a:r>
            <a:r>
              <a:rPr lang="en-GB" sz="1800" b="1" dirty="0"/>
              <a:t>Institute of Informatics and Telematics (IIT-CNR)</a:t>
            </a:r>
            <a:r>
              <a:rPr lang="en-GB" sz="1800" dirty="0"/>
              <a:t> in Pisa (</a:t>
            </a:r>
            <a:r>
              <a:rPr lang="en-GB" sz="1800" dirty="0">
                <a:hlinkClick r:id="rId4"/>
              </a:rPr>
              <a:t>http://</a:t>
            </a:r>
            <a:r>
              <a:rPr lang="en-GB" sz="1800" dirty="0" smtClean="0">
                <a:hlinkClick r:id="rId4"/>
              </a:rPr>
              <a:t>www.nic.it/about-us/our-history-and-what-we-do</a:t>
            </a:r>
            <a:r>
              <a:rPr lang="en-GB" sz="1800" dirty="0" smtClean="0"/>
              <a:t>).</a:t>
            </a:r>
            <a:endParaRPr lang="en-GB" sz="1800" dirty="0"/>
          </a:p>
          <a:p>
            <a:endParaRPr lang="en-GB" sz="1200" dirty="0"/>
          </a:p>
          <a:p>
            <a:r>
              <a:rPr lang="en-GB" sz="1800" dirty="0"/>
              <a:t>At the request of </a:t>
            </a:r>
            <a:r>
              <a:rPr lang="en-GB" sz="1800" dirty="0" smtClean="0"/>
              <a:t>‘users’, </a:t>
            </a:r>
            <a:r>
              <a:rPr lang="en-GB" sz="1800" b="1" dirty="0"/>
              <a:t>the Registry associates a </a:t>
            </a:r>
            <a:r>
              <a:rPr lang="en-GB" sz="1800" b="1" u="sng" dirty="0"/>
              <a:t>name</a:t>
            </a:r>
            <a:r>
              <a:rPr lang="en-GB" sz="1800" b="1" dirty="0"/>
              <a:t> with the long and difficult-to-memorize </a:t>
            </a:r>
            <a:r>
              <a:rPr lang="en-GB" sz="1800" b="1" u="sng" dirty="0"/>
              <a:t>numerical </a:t>
            </a:r>
            <a:r>
              <a:rPr lang="en-GB" sz="1800" b="1" u="sng" dirty="0" smtClean="0"/>
              <a:t>IP address</a:t>
            </a:r>
            <a:r>
              <a:rPr lang="en-GB" sz="1800" b="1" dirty="0" smtClean="0"/>
              <a:t> </a:t>
            </a:r>
            <a:r>
              <a:rPr lang="en-GB" sz="1800" b="1" dirty="0"/>
              <a:t>needed to navigate </a:t>
            </a:r>
            <a:r>
              <a:rPr lang="en-GB" sz="1800" b="1" dirty="0" smtClean="0"/>
              <a:t>the Internet.</a:t>
            </a:r>
            <a:r>
              <a:rPr lang="en-GB" sz="1800" dirty="0" smtClean="0"/>
              <a:t> This association </a:t>
            </a:r>
            <a:r>
              <a:rPr lang="en-GB" sz="1800" dirty="0"/>
              <a:t>is stored in an archive </a:t>
            </a:r>
            <a:r>
              <a:rPr lang="en-GB" sz="1800" dirty="0" smtClean="0"/>
              <a:t>(the DNS) that </a:t>
            </a:r>
            <a:r>
              <a:rPr lang="en-GB" sz="1800" dirty="0"/>
              <a:t>all computers </a:t>
            </a:r>
            <a:r>
              <a:rPr lang="en-GB" sz="1800" dirty="0" smtClean="0"/>
              <a:t>must </a:t>
            </a:r>
            <a:r>
              <a:rPr lang="en-GB" sz="1800" dirty="0"/>
              <a:t>query in order to reach </a:t>
            </a:r>
            <a:r>
              <a:rPr lang="en-GB" sz="1800" dirty="0" smtClean="0"/>
              <a:t>a local domain.</a:t>
            </a:r>
          </a:p>
          <a:p>
            <a:endParaRPr lang="en-GB" sz="700" dirty="0" smtClean="0"/>
          </a:p>
          <a:p>
            <a:endParaRPr lang="en-GB"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3574799616"/>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DNS</a:t>
            </a:r>
          </a:p>
        </p:txBody>
      </p:sp>
      <p:sp>
        <p:nvSpPr>
          <p:cNvPr id="78851" name="Rectangle 3"/>
          <p:cNvSpPr>
            <a:spLocks noGrp="1" noChangeArrowheads="1"/>
          </p:cNvSpPr>
          <p:nvPr>
            <p:ph type="body" idx="1"/>
          </p:nvPr>
        </p:nvSpPr>
        <p:spPr bwMode="auto">
          <a:xfrm>
            <a:off x="457200" y="1783357"/>
            <a:ext cx="2818656"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smtClean="0"/>
              <a:t>The DNS is basically a large </a:t>
            </a:r>
            <a:r>
              <a:rPr lang="en-US" sz="1800" b="1" dirty="0" smtClean="0"/>
              <a:t>distributed database, which resides on various computers </a:t>
            </a:r>
            <a:r>
              <a:rPr lang="en-US" sz="1800" dirty="0" smtClean="0"/>
              <a:t>and contains the associations of names and IP addresses of various routers and domains in the Internet.</a:t>
            </a:r>
          </a:p>
          <a:p>
            <a:endParaRPr lang="en-GB" sz="1800" dirty="0" smtClean="0">
              <a:latin typeface="Arial Unicode MS" pitchFamily="34" charset="-128"/>
            </a:endParaRPr>
          </a:p>
          <a:p>
            <a:r>
              <a:rPr lang="en-GB" sz="1800" dirty="0" smtClean="0"/>
              <a:t>The DNS has  a hierarchical structure.</a:t>
            </a:r>
          </a:p>
          <a:p>
            <a:endParaRPr lang="en-US" sz="1800" dirty="0">
              <a:latin typeface="Arial Unicode MS" pitchFamily="34" charset="-128"/>
            </a:endParaRP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 name="Rettangolo arrotondato 9"/>
          <p:cNvSpPr/>
          <p:nvPr/>
        </p:nvSpPr>
        <p:spPr bwMode="auto">
          <a:xfrm>
            <a:off x="5796136" y="1844824"/>
            <a:ext cx="864096" cy="504056"/>
          </a:xfrm>
          <a:prstGeom prst="roundRect">
            <a:avLst/>
          </a:prstGeom>
          <a:solidFill>
            <a:srgbClr val="FF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root</a:t>
            </a:r>
          </a:p>
        </p:txBody>
      </p:sp>
      <p:sp>
        <p:nvSpPr>
          <p:cNvPr id="11" name="Rettangolo arrotondato 10"/>
          <p:cNvSpPr/>
          <p:nvPr/>
        </p:nvSpPr>
        <p:spPr bwMode="auto">
          <a:xfrm>
            <a:off x="3635896" y="2636912"/>
            <a:ext cx="864096" cy="504056"/>
          </a:xfrm>
          <a:prstGeom prst="round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sz="2200" dirty="0" smtClean="0"/>
              <a:t>.</a:t>
            </a:r>
            <a:r>
              <a:rPr lang="en-US" sz="2200" dirty="0" err="1" smtClean="0"/>
              <a:t>arpa</a:t>
            </a:r>
            <a:endParaRPr kumimoji="1" lang="en-US" sz="22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12" name="Rettangolo arrotondato 11"/>
          <p:cNvSpPr/>
          <p:nvPr/>
        </p:nvSpPr>
        <p:spPr bwMode="auto">
          <a:xfrm>
            <a:off x="4644008" y="2636912"/>
            <a:ext cx="864096" cy="504056"/>
          </a:xfrm>
          <a:prstGeom prst="round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dirty="0" smtClean="0"/>
              <a:t>.</a:t>
            </a:r>
            <a:r>
              <a:rPr lang="en-US" dirty="0" err="1" smtClean="0"/>
              <a:t>edu</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13" name="Rettangolo arrotondato 12"/>
          <p:cNvSpPr/>
          <p:nvPr/>
        </p:nvSpPr>
        <p:spPr bwMode="auto">
          <a:xfrm>
            <a:off x="5652120" y="2636912"/>
            <a:ext cx="864096" cy="504056"/>
          </a:xfrm>
          <a:prstGeom prst="round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dirty="0" smtClean="0"/>
              <a:t>.</a:t>
            </a:r>
            <a:r>
              <a:rPr lang="en-US" dirty="0" err="1" smtClean="0"/>
              <a:t>gov</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14" name="Rettangolo arrotondato 13"/>
          <p:cNvSpPr/>
          <p:nvPr/>
        </p:nvSpPr>
        <p:spPr bwMode="auto">
          <a:xfrm>
            <a:off x="6660232" y="2636912"/>
            <a:ext cx="864096" cy="504056"/>
          </a:xfrm>
          <a:prstGeom prst="round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dirty="0" smtClean="0"/>
              <a:t>.mil</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15" name="Rettangolo arrotondato 14"/>
          <p:cNvSpPr/>
          <p:nvPr/>
        </p:nvSpPr>
        <p:spPr bwMode="auto">
          <a:xfrm>
            <a:off x="7668344" y="2636912"/>
            <a:ext cx="864096" cy="504056"/>
          </a:xfrm>
          <a:prstGeom prst="round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.us</a:t>
            </a:r>
          </a:p>
        </p:txBody>
      </p:sp>
      <p:cxnSp>
        <p:nvCxnSpPr>
          <p:cNvPr id="17" name="Connettore 1 16"/>
          <p:cNvCxnSpPr>
            <a:stCxn id="10" idx="2"/>
            <a:endCxn id="11" idx="0"/>
          </p:cNvCxnSpPr>
          <p:nvPr/>
        </p:nvCxnSpPr>
        <p:spPr bwMode="auto">
          <a:xfrm flipH="1">
            <a:off x="4067944" y="2348880"/>
            <a:ext cx="2160240" cy="288032"/>
          </a:xfrm>
          <a:prstGeom prst="line">
            <a:avLst/>
          </a:prstGeom>
          <a:noFill/>
          <a:ln w="9525" cap="flat" cmpd="sng" algn="ctr">
            <a:solidFill>
              <a:srgbClr val="000000"/>
            </a:solidFill>
            <a:prstDash val="solid"/>
            <a:round/>
            <a:headEnd type="none" w="med" len="med"/>
            <a:tailEnd type="none" w="med" len="med"/>
          </a:ln>
          <a:effectLst/>
        </p:spPr>
      </p:cxnSp>
      <p:cxnSp>
        <p:nvCxnSpPr>
          <p:cNvPr id="19" name="Connettore 1 18"/>
          <p:cNvCxnSpPr>
            <a:stCxn id="10" idx="2"/>
            <a:endCxn id="12" idx="0"/>
          </p:cNvCxnSpPr>
          <p:nvPr/>
        </p:nvCxnSpPr>
        <p:spPr bwMode="auto">
          <a:xfrm flipH="1">
            <a:off x="5076056" y="2348880"/>
            <a:ext cx="1152128" cy="288032"/>
          </a:xfrm>
          <a:prstGeom prst="line">
            <a:avLst/>
          </a:prstGeom>
          <a:noFill/>
          <a:ln w="9525" cap="flat" cmpd="sng" algn="ctr">
            <a:solidFill>
              <a:srgbClr val="000000"/>
            </a:solidFill>
            <a:prstDash val="solid"/>
            <a:round/>
            <a:headEnd type="none" w="med" len="med"/>
            <a:tailEnd type="none" w="med" len="med"/>
          </a:ln>
          <a:effectLst/>
        </p:spPr>
      </p:cxnSp>
      <p:cxnSp>
        <p:nvCxnSpPr>
          <p:cNvPr id="21" name="Connettore 1 20"/>
          <p:cNvCxnSpPr>
            <a:stCxn id="10" idx="2"/>
            <a:endCxn id="13" idx="0"/>
          </p:cNvCxnSpPr>
          <p:nvPr/>
        </p:nvCxnSpPr>
        <p:spPr bwMode="auto">
          <a:xfrm flipH="1">
            <a:off x="6084168" y="2348880"/>
            <a:ext cx="144016" cy="288032"/>
          </a:xfrm>
          <a:prstGeom prst="line">
            <a:avLst/>
          </a:prstGeom>
          <a:noFill/>
          <a:ln w="9525" cap="flat" cmpd="sng" algn="ctr">
            <a:solidFill>
              <a:srgbClr val="000000"/>
            </a:solidFill>
            <a:prstDash val="solid"/>
            <a:round/>
            <a:headEnd type="none" w="med" len="med"/>
            <a:tailEnd type="none" w="med" len="med"/>
          </a:ln>
          <a:effectLst/>
        </p:spPr>
      </p:cxnSp>
      <p:cxnSp>
        <p:nvCxnSpPr>
          <p:cNvPr id="23" name="Connettore 1 22"/>
          <p:cNvCxnSpPr>
            <a:stCxn id="10" idx="2"/>
            <a:endCxn id="14" idx="0"/>
          </p:cNvCxnSpPr>
          <p:nvPr/>
        </p:nvCxnSpPr>
        <p:spPr bwMode="auto">
          <a:xfrm>
            <a:off x="6228184" y="2348880"/>
            <a:ext cx="864096" cy="288032"/>
          </a:xfrm>
          <a:prstGeom prst="line">
            <a:avLst/>
          </a:prstGeom>
          <a:noFill/>
          <a:ln w="9525" cap="flat" cmpd="sng" algn="ctr">
            <a:solidFill>
              <a:srgbClr val="000000"/>
            </a:solidFill>
            <a:prstDash val="solid"/>
            <a:round/>
            <a:headEnd type="none" w="med" len="med"/>
            <a:tailEnd type="none" w="med" len="med"/>
          </a:ln>
          <a:effectLst/>
        </p:spPr>
      </p:cxnSp>
      <p:cxnSp>
        <p:nvCxnSpPr>
          <p:cNvPr id="25" name="Connettore 1 24"/>
          <p:cNvCxnSpPr>
            <a:stCxn id="10" idx="2"/>
            <a:endCxn id="15" idx="0"/>
          </p:cNvCxnSpPr>
          <p:nvPr/>
        </p:nvCxnSpPr>
        <p:spPr bwMode="auto">
          <a:xfrm>
            <a:off x="6228184" y="2348880"/>
            <a:ext cx="1872208" cy="288032"/>
          </a:xfrm>
          <a:prstGeom prst="line">
            <a:avLst/>
          </a:prstGeom>
          <a:noFill/>
          <a:ln w="9525" cap="flat" cmpd="sng" algn="ctr">
            <a:solidFill>
              <a:srgbClr val="000000"/>
            </a:solidFill>
            <a:prstDash val="solid"/>
            <a:round/>
            <a:headEnd type="none" w="med" len="med"/>
            <a:tailEnd type="none" w="med" len="med"/>
          </a:ln>
          <a:effectLst/>
        </p:spPr>
      </p:cxnSp>
      <p:sp>
        <p:nvSpPr>
          <p:cNvPr id="26" name="Rettangolo arrotondato 25"/>
          <p:cNvSpPr/>
          <p:nvPr/>
        </p:nvSpPr>
        <p:spPr bwMode="auto">
          <a:xfrm>
            <a:off x="3635896" y="3429000"/>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27" name="Rettangolo arrotondato 26"/>
          <p:cNvSpPr/>
          <p:nvPr/>
        </p:nvSpPr>
        <p:spPr bwMode="auto">
          <a:xfrm>
            <a:off x="3635896" y="4221088"/>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28" name="Rettangolo arrotondato 27"/>
          <p:cNvSpPr/>
          <p:nvPr/>
        </p:nvSpPr>
        <p:spPr bwMode="auto">
          <a:xfrm>
            <a:off x="3635896" y="5013176"/>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cxnSp>
        <p:nvCxnSpPr>
          <p:cNvPr id="30" name="Connettore 1 29"/>
          <p:cNvCxnSpPr>
            <a:stCxn id="11" idx="2"/>
            <a:endCxn id="26" idx="0"/>
          </p:cNvCxnSpPr>
          <p:nvPr/>
        </p:nvCxnSpPr>
        <p:spPr bwMode="auto">
          <a:xfrm>
            <a:off x="4067944" y="3140968"/>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31" name="Connettore 1 30"/>
          <p:cNvCxnSpPr/>
          <p:nvPr/>
        </p:nvCxnSpPr>
        <p:spPr bwMode="auto">
          <a:xfrm>
            <a:off x="4067944" y="3933056"/>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32" name="Connettore 1 31"/>
          <p:cNvCxnSpPr/>
          <p:nvPr/>
        </p:nvCxnSpPr>
        <p:spPr bwMode="auto">
          <a:xfrm>
            <a:off x="4067944" y="4725144"/>
            <a:ext cx="0" cy="288032"/>
          </a:xfrm>
          <a:prstGeom prst="line">
            <a:avLst/>
          </a:prstGeom>
          <a:noFill/>
          <a:ln w="9525" cap="flat" cmpd="sng" algn="ctr">
            <a:solidFill>
              <a:srgbClr val="000000"/>
            </a:solidFill>
            <a:prstDash val="solid"/>
            <a:round/>
            <a:headEnd type="none" w="med" len="med"/>
            <a:tailEnd type="none" w="med" len="med"/>
          </a:ln>
          <a:effectLst/>
        </p:spPr>
      </p:cxnSp>
      <p:sp>
        <p:nvSpPr>
          <p:cNvPr id="33" name="Rettangolo arrotondato 32"/>
          <p:cNvSpPr/>
          <p:nvPr/>
        </p:nvSpPr>
        <p:spPr bwMode="auto">
          <a:xfrm>
            <a:off x="4644008" y="3429000"/>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34" name="Rettangolo arrotondato 33"/>
          <p:cNvSpPr/>
          <p:nvPr/>
        </p:nvSpPr>
        <p:spPr bwMode="auto">
          <a:xfrm>
            <a:off x="4644008" y="4221088"/>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cxnSp>
        <p:nvCxnSpPr>
          <p:cNvPr id="35" name="Connettore 1 34"/>
          <p:cNvCxnSpPr>
            <a:endCxn id="33" idx="0"/>
          </p:cNvCxnSpPr>
          <p:nvPr/>
        </p:nvCxnSpPr>
        <p:spPr bwMode="auto">
          <a:xfrm>
            <a:off x="5076056" y="3140968"/>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36" name="Connettore 1 35"/>
          <p:cNvCxnSpPr/>
          <p:nvPr/>
        </p:nvCxnSpPr>
        <p:spPr bwMode="auto">
          <a:xfrm>
            <a:off x="5076056" y="3933056"/>
            <a:ext cx="0" cy="288032"/>
          </a:xfrm>
          <a:prstGeom prst="line">
            <a:avLst/>
          </a:prstGeom>
          <a:noFill/>
          <a:ln w="9525" cap="flat" cmpd="sng" algn="ctr">
            <a:solidFill>
              <a:srgbClr val="000000"/>
            </a:solidFill>
            <a:prstDash val="solid"/>
            <a:round/>
            <a:headEnd type="none" w="med" len="med"/>
            <a:tailEnd type="none" w="med" len="med"/>
          </a:ln>
          <a:effectLst/>
        </p:spPr>
      </p:cxnSp>
      <p:sp>
        <p:nvSpPr>
          <p:cNvPr id="41" name="Rettangolo arrotondato 40"/>
          <p:cNvSpPr/>
          <p:nvPr/>
        </p:nvSpPr>
        <p:spPr bwMode="auto">
          <a:xfrm>
            <a:off x="6660232" y="3429000"/>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42" name="Rettangolo arrotondato 41"/>
          <p:cNvSpPr/>
          <p:nvPr/>
        </p:nvSpPr>
        <p:spPr bwMode="auto">
          <a:xfrm>
            <a:off x="6660232" y="4221088"/>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43" name="Rettangolo arrotondato 42"/>
          <p:cNvSpPr/>
          <p:nvPr/>
        </p:nvSpPr>
        <p:spPr bwMode="auto">
          <a:xfrm>
            <a:off x="6660232" y="5013176"/>
            <a:ext cx="864096" cy="504056"/>
          </a:xfrm>
          <a:prstGeom prst="round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cxnSp>
        <p:nvCxnSpPr>
          <p:cNvPr id="44" name="Connettore 1 43"/>
          <p:cNvCxnSpPr>
            <a:endCxn id="41" idx="0"/>
          </p:cNvCxnSpPr>
          <p:nvPr/>
        </p:nvCxnSpPr>
        <p:spPr bwMode="auto">
          <a:xfrm>
            <a:off x="7092280" y="3140968"/>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45" name="Connettore 1 44"/>
          <p:cNvCxnSpPr/>
          <p:nvPr/>
        </p:nvCxnSpPr>
        <p:spPr bwMode="auto">
          <a:xfrm>
            <a:off x="7092280" y="3933056"/>
            <a:ext cx="0" cy="288032"/>
          </a:xfrm>
          <a:prstGeom prst="line">
            <a:avLst/>
          </a:prstGeom>
          <a:noFill/>
          <a:ln w="9525" cap="flat" cmpd="sng" algn="ctr">
            <a:solidFill>
              <a:srgbClr val="000000"/>
            </a:solidFill>
            <a:prstDash val="solid"/>
            <a:round/>
            <a:headEnd type="none" w="med" len="med"/>
            <a:tailEnd type="none" w="med" len="med"/>
          </a:ln>
          <a:effectLst/>
        </p:spPr>
      </p:cxnSp>
      <p:cxnSp>
        <p:nvCxnSpPr>
          <p:cNvPr id="46" name="Connettore 1 45"/>
          <p:cNvCxnSpPr/>
          <p:nvPr/>
        </p:nvCxnSpPr>
        <p:spPr bwMode="auto">
          <a:xfrm>
            <a:off x="7092280" y="4725144"/>
            <a:ext cx="0" cy="288032"/>
          </a:xfrm>
          <a:prstGeom prst="line">
            <a:avLst/>
          </a:prstGeom>
          <a:noFill/>
          <a:ln w="9525" cap="flat" cmpd="sng" algn="ctr">
            <a:solidFill>
              <a:srgbClr val="000000"/>
            </a:solidFill>
            <a:prstDash val="solid"/>
            <a:round/>
            <a:headEnd type="none" w="med" len="med"/>
            <a:tailEnd type="none" w="med" len="med"/>
          </a:ln>
          <a:effectLst/>
        </p:spPr>
      </p:cxnSp>
      <p:sp>
        <p:nvSpPr>
          <p:cNvPr id="47" name="Rettangolo 46"/>
          <p:cNvSpPr/>
          <p:nvPr/>
        </p:nvSpPr>
        <p:spPr>
          <a:xfrm>
            <a:off x="4045240" y="5651956"/>
            <a:ext cx="3839128" cy="701731"/>
          </a:xfrm>
          <a:prstGeom prst="rect">
            <a:avLst/>
          </a:prstGeom>
        </p:spPr>
        <p:txBody>
          <a:bodyPr wrap="none">
            <a:spAutoFit/>
          </a:bodyPr>
          <a:lstStyle/>
          <a:p>
            <a:pPr>
              <a:buNone/>
            </a:pPr>
            <a:r>
              <a:rPr lang="en-US" sz="1800" dirty="0" smtClean="0"/>
              <a:t>Partial DNS hierarchy with root and </a:t>
            </a:r>
          </a:p>
          <a:p>
            <a:pPr algn="ctr">
              <a:buNone/>
            </a:pPr>
            <a:r>
              <a:rPr lang="en-US" sz="1800" dirty="0" smtClean="0"/>
              <a:t>domains of different levels.</a:t>
            </a:r>
            <a:endParaRPr lang="en-US" sz="1800" dirty="0"/>
          </a:p>
        </p:txBody>
      </p:sp>
      <p:cxnSp>
        <p:nvCxnSpPr>
          <p:cNvPr id="49" name="Connettore 1 48"/>
          <p:cNvCxnSpPr>
            <a:stCxn id="10" idx="2"/>
          </p:cNvCxnSpPr>
          <p:nvPr/>
        </p:nvCxnSpPr>
        <p:spPr bwMode="auto">
          <a:xfrm>
            <a:off x="6228184" y="2348880"/>
            <a:ext cx="2915816" cy="216024"/>
          </a:xfrm>
          <a:prstGeom prst="line">
            <a:avLst/>
          </a:prstGeom>
          <a:noFill/>
          <a:ln w="9525" cap="flat" cmpd="sng" algn="ctr">
            <a:solidFill>
              <a:srgbClr val="000000"/>
            </a:solidFill>
            <a:prstDash val="solid"/>
            <a:round/>
            <a:headEnd type="none" w="med" len="med"/>
            <a:tailEnd type="none" w="med" len="med"/>
          </a:ln>
          <a:effectLst/>
        </p:spPr>
      </p:cxnSp>
    </p:spTree>
    <p:extLst>
      <p:ext uri="{BB962C8B-B14F-4D97-AF65-F5344CB8AC3E}">
        <p14:creationId xmlns:p14="http://schemas.microsoft.com/office/powerpoint/2010/main" xmlns="" val="3574799616"/>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Private/Public IP Addresses</a:t>
            </a: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Public IPv4 Addresses</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So far we have considered IP addresses that are ‘public’: these numbers have the widest geographical validity. These </a:t>
            </a:r>
            <a:r>
              <a:rPr lang="en-US" b="1" dirty="0" smtClean="0"/>
              <a:t>public IP addresses are used for those servers that need to be reachable by the whole Internet</a:t>
            </a:r>
            <a:r>
              <a:rPr lang="en-US" dirty="0" smtClean="0"/>
              <a:t>:</a:t>
            </a:r>
          </a:p>
          <a:p>
            <a:pPr lvl="1"/>
            <a:endParaRPr lang="en-US" sz="300" dirty="0" smtClean="0"/>
          </a:p>
          <a:p>
            <a:pPr lvl="1"/>
            <a:r>
              <a:rPr lang="en-US" sz="1800" dirty="0" smtClean="0"/>
              <a:t>Web serves</a:t>
            </a:r>
          </a:p>
          <a:p>
            <a:pPr lvl="1"/>
            <a:endParaRPr lang="en-US" sz="300" dirty="0" smtClean="0"/>
          </a:p>
          <a:p>
            <a:pPr lvl="1"/>
            <a:r>
              <a:rPr lang="en-US" sz="1800" dirty="0" smtClean="0"/>
              <a:t>E-mail servers (POP, SMTP protocols)</a:t>
            </a:r>
          </a:p>
          <a:p>
            <a:pPr lvl="1"/>
            <a:endParaRPr lang="en-US" sz="300" dirty="0" smtClean="0"/>
          </a:p>
          <a:p>
            <a:pPr lvl="1"/>
            <a:r>
              <a:rPr lang="en-US" sz="1800" dirty="0" smtClean="0"/>
              <a:t>Database servers.</a:t>
            </a:r>
          </a:p>
          <a:p>
            <a:pPr lvl="1"/>
            <a:endParaRPr lang="en-US" sz="1200" dirty="0" smtClean="0"/>
          </a:p>
          <a:p>
            <a:r>
              <a:rPr lang="en-US" sz="2000" dirty="0" smtClean="0"/>
              <a:t>A local institution could purchase one or more IP sub-networks to interconnect to the Internet, but </a:t>
            </a:r>
            <a:r>
              <a:rPr lang="en-US" sz="2000" b="1" dirty="0" smtClean="0"/>
              <a:t>due to the limited number of public IP addresses that are available, this approach is very expensive</a:t>
            </a:r>
            <a:r>
              <a:rPr lang="en-US" sz="2000" dirty="0" smtClean="0"/>
              <a:t>.</a:t>
            </a:r>
          </a:p>
          <a:p>
            <a:pPr lvl="1"/>
            <a:endParaRPr lang="en-US"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Private IPv4 Addresses</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100" dirty="0" smtClean="0"/>
              <a:t>For realizing a local institution network (Intranet) there is no need to use public IP addresses. </a:t>
            </a:r>
            <a:r>
              <a:rPr lang="en-US" sz="2100" b="1" dirty="0" smtClean="0"/>
              <a:t>Internal IP addresses to the Intranet (i.e., ‘private’ IP addresses with local meaning) could be used with some translation functionality at the gateway of the local network towards the Internet.</a:t>
            </a:r>
          </a:p>
          <a:p>
            <a:endParaRPr lang="en-US" sz="100" dirty="0" smtClean="0"/>
          </a:p>
          <a:p>
            <a:endParaRPr lang="en-US" sz="1200" dirty="0" smtClean="0"/>
          </a:p>
          <a:p>
            <a:r>
              <a:rPr lang="en-US" sz="2100" dirty="0" smtClean="0"/>
              <a:t>Private IP addresses (RFC 1918) have not a global validity.</a:t>
            </a:r>
          </a:p>
          <a:p>
            <a:endParaRPr lang="en-US" sz="1200" dirty="0" smtClean="0"/>
          </a:p>
          <a:p>
            <a:r>
              <a:rPr lang="en-US" sz="2100" dirty="0" smtClean="0"/>
              <a:t>IANA has reserved the following three blocks of IP </a:t>
            </a:r>
            <a:r>
              <a:rPr lang="en-US" sz="2100" dirty="0" smtClean="0"/>
              <a:t>network addresses </a:t>
            </a:r>
            <a:r>
              <a:rPr lang="en-US" sz="2100" dirty="0" smtClean="0"/>
              <a:t>for private networks:</a:t>
            </a:r>
          </a:p>
          <a:p>
            <a:pPr lvl="1"/>
            <a:endParaRPr lang="en-US" sz="300" dirty="0" smtClean="0"/>
          </a:p>
          <a:p>
            <a:pPr lvl="1"/>
            <a:endParaRPr lang="en-US" sz="300" dirty="0" smtClean="0"/>
          </a:p>
          <a:p>
            <a:pPr lvl="1"/>
            <a:r>
              <a:rPr lang="en-US" sz="1700" b="1" dirty="0" smtClean="0"/>
              <a:t>10.</a:t>
            </a:r>
            <a:r>
              <a:rPr lang="en-US" sz="1700" dirty="0" smtClean="0"/>
              <a:t>0.0.0 - </a:t>
            </a:r>
            <a:r>
              <a:rPr lang="en-US" sz="1700" b="1" dirty="0" smtClean="0"/>
              <a:t>10.</a:t>
            </a:r>
            <a:r>
              <a:rPr lang="en-US" sz="1700" dirty="0" smtClean="0"/>
              <a:t>255.255.255 (class A)</a:t>
            </a:r>
          </a:p>
          <a:p>
            <a:pPr lvl="1"/>
            <a:endParaRPr lang="en-US" sz="300" dirty="0" smtClean="0"/>
          </a:p>
          <a:p>
            <a:pPr lvl="1"/>
            <a:r>
              <a:rPr lang="en-US" sz="1700" b="1" dirty="0" smtClean="0"/>
              <a:t>172.16.</a:t>
            </a:r>
            <a:r>
              <a:rPr lang="en-US" sz="1700" dirty="0" smtClean="0"/>
              <a:t>0.0 - </a:t>
            </a:r>
            <a:r>
              <a:rPr lang="en-US" sz="1700" b="1" dirty="0" smtClean="0"/>
              <a:t>172.31.</a:t>
            </a:r>
            <a:r>
              <a:rPr lang="en-US" sz="1700" dirty="0" smtClean="0"/>
              <a:t>255.255 (class B)</a:t>
            </a:r>
          </a:p>
          <a:p>
            <a:pPr lvl="1"/>
            <a:endParaRPr lang="en-US" sz="300" dirty="0" smtClean="0"/>
          </a:p>
          <a:p>
            <a:pPr lvl="1"/>
            <a:r>
              <a:rPr lang="en-US" sz="1700" b="1" dirty="0" smtClean="0"/>
              <a:t>192.168.</a:t>
            </a:r>
            <a:r>
              <a:rPr lang="en-US" sz="1700" dirty="0" smtClean="0"/>
              <a:t>0.0 - </a:t>
            </a:r>
            <a:r>
              <a:rPr lang="en-US" sz="1700" b="1" dirty="0" smtClean="0"/>
              <a:t>192.168.</a:t>
            </a:r>
            <a:r>
              <a:rPr lang="en-US" sz="1700" dirty="0" smtClean="0"/>
              <a:t>255.255 (class C)</a:t>
            </a:r>
            <a:endParaRPr lang="it-IT" sz="17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0705" name="Rectangle 1"/>
          <p:cNvSpPr>
            <a:spLocks noChangeArrowheads="1"/>
          </p:cNvSpPr>
          <p:nvPr/>
        </p:nvSpPr>
        <p:spPr bwMode="auto">
          <a:xfrm>
            <a:off x="5436096" y="5157192"/>
            <a:ext cx="3491880"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Unicode MS" pitchFamily="34" charset="-128"/>
                <a:cs typeface="Arial" charset="0"/>
              </a:rPr>
              <a:t>The first block is </a:t>
            </a:r>
            <a:r>
              <a:rPr kumimoji="0" lang="en-US" sz="1000" dirty="0" smtClean="0">
                <a:solidFill>
                  <a:srgbClr val="000000"/>
                </a:solidFill>
                <a:latin typeface="Arial Unicode MS" pitchFamily="34" charset="-128"/>
                <a:cs typeface="Arial" charset="0"/>
              </a:rPr>
              <a:t>a </a:t>
            </a:r>
            <a:r>
              <a:rPr kumimoji="0" lang="en-US" sz="1000" b="0" i="0" u="none" strike="noStrike" cap="none" normalizeH="0" baseline="0" dirty="0" smtClean="0">
                <a:ln>
                  <a:noFill/>
                </a:ln>
                <a:solidFill>
                  <a:srgbClr val="000000"/>
                </a:solidFill>
                <a:effectLst/>
                <a:latin typeface="Arial Unicode MS" pitchFamily="34" charset="-128"/>
                <a:cs typeface="Arial" charset="0"/>
              </a:rPr>
              <a:t>single class A network number, while the second block is a set of 16 contiguous class B network numbers, and the third block is a set of 256 contiguous class C network numbers</a:t>
            </a:r>
            <a:r>
              <a:rPr kumimoji="0" lang="en-US" sz="700" b="0" i="0" u="none" strike="noStrike" cap="none" normalizeH="0" baseline="0" dirty="0" smtClean="0">
                <a:ln>
                  <a:noFill/>
                </a:ln>
                <a:solidFill>
                  <a:schemeClr val="tx1"/>
                </a:solidFill>
                <a:effectLst/>
                <a:latin typeface="Arial" charset="0"/>
                <a:cs typeface="Arial" charset="0"/>
              </a:rPr>
              <a:t>.</a:t>
            </a:r>
            <a:endParaRPr kumimoji="0" lang="en-US" sz="1800" b="0" i="0" u="none" strike="noStrike" cap="none" normalizeH="0" baseline="0" dirty="0" smtClean="0">
              <a:ln>
                <a:noFill/>
              </a:ln>
              <a:solidFill>
                <a:schemeClr val="tx1"/>
              </a:solidFill>
              <a:effectLst/>
              <a:latin typeface="Arial" charset="0"/>
              <a:cs typeface="Arial" charset="0"/>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Network Address Translator (NAT)</a:t>
            </a:r>
          </a:p>
        </p:txBody>
      </p:sp>
      <p:sp>
        <p:nvSpPr>
          <p:cNvPr id="78851" name="Rectangle 3"/>
          <p:cNvSpPr>
            <a:spLocks noGrp="1" noChangeArrowheads="1"/>
          </p:cNvSpPr>
          <p:nvPr>
            <p:ph type="body" idx="1"/>
          </p:nvPr>
        </p:nvSpPr>
        <p:spPr bwMode="auto">
          <a:xfrm>
            <a:off x="457200" y="1556792"/>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NAT (RFC 1631 and 2663) permits to connect LANs with private IP addresses to the Internet.</a:t>
            </a:r>
          </a:p>
          <a:p>
            <a:endParaRPr lang="en-US" sz="800" dirty="0" smtClean="0"/>
          </a:p>
          <a:p>
            <a:r>
              <a:rPr lang="en-US" sz="2000" dirty="0" smtClean="0"/>
              <a:t>Advantages of using a NAT:</a:t>
            </a:r>
          </a:p>
          <a:p>
            <a:pPr lvl="1"/>
            <a:endParaRPr lang="en-US" sz="400" dirty="0" smtClean="0"/>
          </a:p>
          <a:p>
            <a:pPr lvl="1"/>
            <a:r>
              <a:rPr lang="en-US" sz="1600" dirty="0" smtClean="0"/>
              <a:t>Limits the number of public IP addresses to connect a LAN to the Internet</a:t>
            </a:r>
          </a:p>
          <a:p>
            <a:pPr lvl="1"/>
            <a:endParaRPr lang="en-US" sz="400" dirty="0" smtClean="0"/>
          </a:p>
          <a:p>
            <a:pPr lvl="1"/>
            <a:r>
              <a:rPr lang="en-US" sz="1600" dirty="0" smtClean="0"/>
              <a:t>The private addressing space is wide and this allows some flexibility and protection of local machines.</a:t>
            </a:r>
          </a:p>
          <a:p>
            <a:endParaRPr lang="it-IT"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ttangolo 7"/>
          <p:cNvSpPr/>
          <p:nvPr/>
        </p:nvSpPr>
        <p:spPr>
          <a:xfrm rot="16200000">
            <a:off x="-783131" y="4626596"/>
            <a:ext cx="3168352" cy="917174"/>
          </a:xfrm>
          <a:prstGeom prst="rect">
            <a:avLst/>
          </a:prstGeom>
        </p:spPr>
        <p:txBody>
          <a:bodyPr wrap="square">
            <a:spAutoFit/>
          </a:bodyPr>
          <a:lstStyle/>
          <a:p>
            <a:pPr algn="ctr">
              <a:lnSpc>
                <a:spcPts val="2000"/>
              </a:lnSpc>
              <a:buNone/>
            </a:pPr>
            <a:r>
              <a:rPr lang="en-US" sz="1800" dirty="0" smtClean="0"/>
              <a:t>One-to-many NAT:</a:t>
            </a:r>
          </a:p>
          <a:p>
            <a:pPr algn="ctr">
              <a:lnSpc>
                <a:spcPts val="2000"/>
              </a:lnSpc>
              <a:buNone/>
            </a:pPr>
            <a:r>
              <a:rPr lang="en-US" sz="1800" dirty="0" smtClean="0"/>
              <a:t>Local addresses are class C ones in this example. </a:t>
            </a:r>
            <a:endParaRPr lang="en-US" sz="1800" dirty="0"/>
          </a:p>
        </p:txBody>
      </p:sp>
      <p:sp>
        <p:nvSpPr>
          <p:cNvPr id="10" name="Fumetto 4 9"/>
          <p:cNvSpPr/>
          <p:nvPr/>
        </p:nvSpPr>
        <p:spPr bwMode="auto">
          <a:xfrm>
            <a:off x="2267744" y="5085184"/>
            <a:ext cx="3384376" cy="864096"/>
          </a:xfrm>
          <a:prstGeom prst="cloudCallout">
            <a:avLst>
              <a:gd name="adj1" fmla="val -23968"/>
              <a:gd name="adj2" fmla="val 36142"/>
            </a:avLst>
          </a:prstGeom>
          <a:solidFill>
            <a:srgbClr val="FFCC99"/>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r>
              <a:rPr kumimoji="1" lang="en-US" sz="2800" b="0" i="0" u="none" strike="noStrike" cap="none" normalizeH="0" baseline="0" dirty="0" smtClean="0">
                <a:ln>
                  <a:noFill/>
                </a:ln>
                <a:solidFill>
                  <a:schemeClr val="tx1"/>
                </a:solidFill>
                <a:effectLst/>
                <a:latin typeface="Tahoma" pitchFamily="34" charset="0"/>
                <a:ea typeface="SimSun" pitchFamily="2" charset="-122"/>
              </a:rPr>
              <a:t>Intranet</a:t>
            </a:r>
          </a:p>
        </p:txBody>
      </p:sp>
      <p:sp>
        <p:nvSpPr>
          <p:cNvPr id="11" name="Fumetto 4 10"/>
          <p:cNvSpPr/>
          <p:nvPr/>
        </p:nvSpPr>
        <p:spPr bwMode="auto">
          <a:xfrm>
            <a:off x="5292080" y="3573016"/>
            <a:ext cx="3384376" cy="864096"/>
          </a:xfrm>
          <a:prstGeom prst="cloudCallout">
            <a:avLst>
              <a:gd name="adj1" fmla="val -23968"/>
              <a:gd name="adj2" fmla="val 36142"/>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800" b="0" i="0" u="none" strike="noStrike" cap="none" normalizeH="0" baseline="0" dirty="0" smtClean="0">
                <a:ln>
                  <a:noFill/>
                </a:ln>
                <a:solidFill>
                  <a:schemeClr val="tx1"/>
                </a:solidFill>
                <a:effectLst/>
                <a:latin typeface="Tahoma" pitchFamily="34" charset="0"/>
                <a:ea typeface="SimSun" pitchFamily="2" charset="-122"/>
              </a:rPr>
              <a:t>Internet</a:t>
            </a:r>
          </a:p>
        </p:txBody>
      </p:sp>
      <p:cxnSp>
        <p:nvCxnSpPr>
          <p:cNvPr id="36" name="Connettore 1 35"/>
          <p:cNvCxnSpPr>
            <a:stCxn id="10" idx="3"/>
            <a:endCxn id="196610" idx="4"/>
          </p:cNvCxnSpPr>
          <p:nvPr/>
        </p:nvCxnSpPr>
        <p:spPr bwMode="auto">
          <a:xfrm flipV="1">
            <a:off x="3959932" y="4788843"/>
            <a:ext cx="126590" cy="345746"/>
          </a:xfrm>
          <a:prstGeom prst="line">
            <a:avLst/>
          </a:prstGeom>
          <a:noFill/>
          <a:ln w="38100" cap="flat" cmpd="sng" algn="ctr">
            <a:solidFill>
              <a:srgbClr val="000000"/>
            </a:solidFill>
            <a:prstDash val="solid"/>
            <a:round/>
            <a:headEnd type="none" w="med" len="med"/>
            <a:tailEnd type="none" w="med" len="med"/>
          </a:ln>
          <a:effectLst/>
        </p:spPr>
      </p:cxnSp>
      <p:cxnSp>
        <p:nvCxnSpPr>
          <p:cNvPr id="38" name="Connettore 1 37"/>
          <p:cNvCxnSpPr>
            <a:stCxn id="196631" idx="0"/>
          </p:cNvCxnSpPr>
          <p:nvPr/>
        </p:nvCxnSpPr>
        <p:spPr bwMode="auto">
          <a:xfrm flipV="1">
            <a:off x="4464220" y="4149080"/>
            <a:ext cx="971876" cy="184318"/>
          </a:xfrm>
          <a:prstGeom prst="line">
            <a:avLst/>
          </a:prstGeom>
          <a:noFill/>
          <a:ln w="38100" cap="flat" cmpd="sng" algn="ctr">
            <a:solidFill>
              <a:srgbClr val="000000"/>
            </a:solidFill>
            <a:prstDash val="solid"/>
            <a:round/>
            <a:headEnd type="none" w="med" len="med"/>
            <a:tailEnd type="none" w="med" len="med"/>
          </a:ln>
          <a:effectLst/>
        </p:spPr>
      </p:cxnSp>
      <p:sp>
        <p:nvSpPr>
          <p:cNvPr id="39" name="Rettangolo 38"/>
          <p:cNvSpPr/>
          <p:nvPr/>
        </p:nvSpPr>
        <p:spPr>
          <a:xfrm>
            <a:off x="4018537" y="3717032"/>
            <a:ext cx="1993623" cy="338554"/>
          </a:xfrm>
          <a:prstGeom prst="rect">
            <a:avLst/>
          </a:prstGeom>
        </p:spPr>
        <p:txBody>
          <a:bodyPr wrap="none">
            <a:spAutoFit/>
          </a:bodyPr>
          <a:lstStyle/>
          <a:p>
            <a:pPr>
              <a:buNone/>
            </a:pPr>
            <a:r>
              <a:rPr lang="en-US" sz="1600" dirty="0" smtClean="0"/>
              <a:t>Public IP addresses </a:t>
            </a:r>
            <a:endParaRPr lang="en-US" sz="1600" dirty="0"/>
          </a:p>
        </p:txBody>
      </p:sp>
      <p:sp>
        <p:nvSpPr>
          <p:cNvPr id="40" name="Rettangolo 39"/>
          <p:cNvSpPr/>
          <p:nvPr/>
        </p:nvSpPr>
        <p:spPr>
          <a:xfrm>
            <a:off x="4572000" y="5013176"/>
            <a:ext cx="2080891" cy="338554"/>
          </a:xfrm>
          <a:prstGeom prst="rect">
            <a:avLst/>
          </a:prstGeom>
        </p:spPr>
        <p:txBody>
          <a:bodyPr wrap="none">
            <a:spAutoFit/>
          </a:bodyPr>
          <a:lstStyle/>
          <a:p>
            <a:pPr>
              <a:buNone/>
            </a:pPr>
            <a:r>
              <a:rPr lang="en-US" sz="1600" dirty="0" smtClean="0"/>
              <a:t>Private IP addresses </a:t>
            </a:r>
            <a:endParaRPr lang="en-US" sz="1600" dirty="0"/>
          </a:p>
        </p:txBody>
      </p:sp>
      <p:sp>
        <p:nvSpPr>
          <p:cNvPr id="41" name="Rettangolo 40"/>
          <p:cNvSpPr/>
          <p:nvPr/>
        </p:nvSpPr>
        <p:spPr>
          <a:xfrm>
            <a:off x="3995936" y="4725144"/>
            <a:ext cx="1269899" cy="338554"/>
          </a:xfrm>
          <a:prstGeom prst="rect">
            <a:avLst/>
          </a:prstGeom>
        </p:spPr>
        <p:txBody>
          <a:bodyPr wrap="none">
            <a:spAutoFit/>
          </a:bodyPr>
          <a:lstStyle/>
          <a:p>
            <a:pPr>
              <a:buNone/>
            </a:pPr>
            <a:r>
              <a:rPr lang="en-US" sz="1600" dirty="0" smtClean="0"/>
              <a:t>192.168.1.5</a:t>
            </a:r>
            <a:endParaRPr lang="en-US" sz="1600" dirty="0"/>
          </a:p>
        </p:txBody>
      </p:sp>
      <p:sp>
        <p:nvSpPr>
          <p:cNvPr id="42" name="Rettangolo 41"/>
          <p:cNvSpPr/>
          <p:nvPr/>
        </p:nvSpPr>
        <p:spPr>
          <a:xfrm>
            <a:off x="4670253" y="4242574"/>
            <a:ext cx="1269899" cy="338554"/>
          </a:xfrm>
          <a:prstGeom prst="rect">
            <a:avLst/>
          </a:prstGeom>
        </p:spPr>
        <p:txBody>
          <a:bodyPr wrap="none">
            <a:spAutoFit/>
          </a:bodyPr>
          <a:lstStyle/>
          <a:p>
            <a:pPr>
              <a:buNone/>
            </a:pPr>
            <a:r>
              <a:rPr lang="en-US" sz="1600" dirty="0" smtClean="0"/>
              <a:t>220.100.1.1</a:t>
            </a:r>
            <a:endParaRPr lang="en-US" sz="1600" dirty="0"/>
          </a:p>
        </p:txBody>
      </p:sp>
      <p:grpSp>
        <p:nvGrpSpPr>
          <p:cNvPr id="196632" name="Group 24"/>
          <p:cNvGrpSpPr>
            <a:grpSpLocks noChangeAspect="1"/>
          </p:cNvGrpSpPr>
          <p:nvPr/>
        </p:nvGrpSpPr>
        <p:grpSpPr bwMode="auto">
          <a:xfrm>
            <a:off x="1681674" y="5281200"/>
            <a:ext cx="370046" cy="380048"/>
            <a:chOff x="4615" y="9485"/>
            <a:chExt cx="476" cy="488"/>
          </a:xfrm>
        </p:grpSpPr>
        <p:sp>
          <p:nvSpPr>
            <p:cNvPr id="196633" name="Rectangle 25"/>
            <p:cNvSpPr>
              <a:spLocks noChangeAspect="1" noChangeArrowheads="1"/>
            </p:cNvSpPr>
            <p:nvPr/>
          </p:nvSpPr>
          <p:spPr bwMode="auto">
            <a:xfrm>
              <a:off x="4674" y="9775"/>
              <a:ext cx="358" cy="110"/>
            </a:xfrm>
            <a:prstGeom prst="rect">
              <a:avLst/>
            </a:prstGeom>
            <a:solidFill>
              <a:srgbClr val="D9D9D9"/>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4" name="Rectangle 26"/>
            <p:cNvSpPr>
              <a:spLocks noChangeAspect="1" noChangeArrowheads="1"/>
            </p:cNvSpPr>
            <p:nvPr/>
          </p:nvSpPr>
          <p:spPr bwMode="auto">
            <a:xfrm>
              <a:off x="4871" y="9792"/>
              <a:ext cx="32" cy="23"/>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5" name="Rectangle 27"/>
            <p:cNvSpPr>
              <a:spLocks noChangeAspect="1" noChangeArrowheads="1"/>
            </p:cNvSpPr>
            <p:nvPr/>
          </p:nvSpPr>
          <p:spPr bwMode="auto">
            <a:xfrm>
              <a:off x="4919" y="9775"/>
              <a:ext cx="92" cy="40"/>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6" name="Rectangle 28"/>
            <p:cNvSpPr>
              <a:spLocks noChangeAspect="1" noChangeArrowheads="1"/>
            </p:cNvSpPr>
            <p:nvPr/>
          </p:nvSpPr>
          <p:spPr bwMode="auto">
            <a:xfrm>
              <a:off x="4923" y="9789"/>
              <a:ext cx="87" cy="25"/>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7" name="Rectangle 29"/>
            <p:cNvSpPr>
              <a:spLocks noChangeAspect="1" noChangeArrowheads="1"/>
            </p:cNvSpPr>
            <p:nvPr/>
          </p:nvSpPr>
          <p:spPr bwMode="auto">
            <a:xfrm>
              <a:off x="4965" y="9792"/>
              <a:ext cx="35" cy="18"/>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8" name="Rectangle 30"/>
            <p:cNvSpPr>
              <a:spLocks noChangeAspect="1" noChangeArrowheads="1"/>
            </p:cNvSpPr>
            <p:nvPr/>
          </p:nvSpPr>
          <p:spPr bwMode="auto">
            <a:xfrm>
              <a:off x="4924" y="9804"/>
              <a:ext cx="84"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39" name="Rectangle 31"/>
            <p:cNvSpPr>
              <a:spLocks noChangeAspect="1" noChangeArrowheads="1"/>
            </p:cNvSpPr>
            <p:nvPr/>
          </p:nvSpPr>
          <p:spPr bwMode="auto">
            <a:xfrm>
              <a:off x="4687" y="9786"/>
              <a:ext cx="165" cy="21"/>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0" name="Rectangle 32"/>
            <p:cNvSpPr>
              <a:spLocks noChangeAspect="1" noChangeArrowheads="1"/>
            </p:cNvSpPr>
            <p:nvPr/>
          </p:nvSpPr>
          <p:spPr bwMode="auto">
            <a:xfrm>
              <a:off x="4687" y="9789"/>
              <a:ext cx="165"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1" name="Freeform 33"/>
            <p:cNvSpPr>
              <a:spLocks noChangeAspect="1"/>
            </p:cNvSpPr>
            <p:nvPr/>
          </p:nvSpPr>
          <p:spPr bwMode="auto">
            <a:xfrm>
              <a:off x="4683" y="9792"/>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42" name="Rectangle 34"/>
            <p:cNvSpPr>
              <a:spLocks noChangeAspect="1" noChangeArrowheads="1"/>
            </p:cNvSpPr>
            <p:nvPr/>
          </p:nvSpPr>
          <p:spPr bwMode="auto">
            <a:xfrm>
              <a:off x="4687" y="9801"/>
              <a:ext cx="165"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3" name="Freeform 35"/>
            <p:cNvSpPr>
              <a:spLocks noChangeAspect="1"/>
            </p:cNvSpPr>
            <p:nvPr/>
          </p:nvSpPr>
          <p:spPr bwMode="auto">
            <a:xfrm>
              <a:off x="4683" y="9806"/>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44" name="Rectangle 36"/>
            <p:cNvSpPr>
              <a:spLocks noChangeAspect="1" noChangeArrowheads="1"/>
            </p:cNvSpPr>
            <p:nvPr/>
          </p:nvSpPr>
          <p:spPr bwMode="auto">
            <a:xfrm>
              <a:off x="4687" y="9867"/>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5" name="Rectangle 37"/>
            <p:cNvSpPr>
              <a:spLocks noChangeAspect="1" noChangeArrowheads="1"/>
            </p:cNvSpPr>
            <p:nvPr/>
          </p:nvSpPr>
          <p:spPr bwMode="auto">
            <a:xfrm>
              <a:off x="4687" y="9875"/>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6" name="Rectangle 38"/>
            <p:cNvSpPr>
              <a:spLocks noChangeAspect="1" noChangeArrowheads="1"/>
            </p:cNvSpPr>
            <p:nvPr/>
          </p:nvSpPr>
          <p:spPr bwMode="auto">
            <a:xfrm>
              <a:off x="4687" y="9864"/>
              <a:ext cx="332"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7" name="Rectangle 39"/>
            <p:cNvSpPr>
              <a:spLocks noChangeAspect="1" noChangeArrowheads="1"/>
            </p:cNvSpPr>
            <p:nvPr/>
          </p:nvSpPr>
          <p:spPr bwMode="auto">
            <a:xfrm>
              <a:off x="4687" y="9886"/>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8" name="Rectangle 40"/>
            <p:cNvSpPr>
              <a:spLocks noChangeAspect="1" noChangeArrowheads="1"/>
            </p:cNvSpPr>
            <p:nvPr/>
          </p:nvSpPr>
          <p:spPr bwMode="auto">
            <a:xfrm>
              <a:off x="4687" y="9888"/>
              <a:ext cx="332" cy="19"/>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49" name="Rectangle 41"/>
            <p:cNvSpPr>
              <a:spLocks noChangeAspect="1" noChangeArrowheads="1"/>
            </p:cNvSpPr>
            <p:nvPr/>
          </p:nvSpPr>
          <p:spPr bwMode="auto">
            <a:xfrm>
              <a:off x="4687" y="9883"/>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50" name="Freeform 42"/>
            <p:cNvSpPr>
              <a:spLocks noChangeAspect="1"/>
            </p:cNvSpPr>
            <p:nvPr/>
          </p:nvSpPr>
          <p:spPr bwMode="auto">
            <a:xfrm>
              <a:off x="4982" y="9790"/>
              <a:ext cx="19" cy="26"/>
            </a:xfrm>
            <a:custGeom>
              <a:avLst/>
              <a:gdLst/>
              <a:ahLst/>
              <a:cxnLst>
                <a:cxn ang="0">
                  <a:pos x="0" y="5"/>
                </a:cxn>
                <a:cxn ang="0">
                  <a:pos x="0" y="0"/>
                </a:cxn>
                <a:cxn ang="0">
                  <a:pos x="19" y="0"/>
                </a:cxn>
                <a:cxn ang="0">
                  <a:pos x="19" y="3"/>
                </a:cxn>
                <a:cxn ang="0">
                  <a:pos x="19" y="26"/>
                </a:cxn>
                <a:cxn ang="0">
                  <a:pos x="14" y="26"/>
                </a:cxn>
                <a:cxn ang="0">
                  <a:pos x="14" y="10"/>
                </a:cxn>
                <a:cxn ang="0">
                  <a:pos x="0" y="10"/>
                </a:cxn>
                <a:cxn ang="0">
                  <a:pos x="0" y="5"/>
                </a:cxn>
              </a:cxnLst>
              <a:rect l="0" t="0" r="r" b="b"/>
              <a:pathLst>
                <a:path w="19" h="26">
                  <a:moveTo>
                    <a:pt x="0" y="5"/>
                  </a:moveTo>
                  <a:lnTo>
                    <a:pt x="0" y="0"/>
                  </a:lnTo>
                  <a:lnTo>
                    <a:pt x="19" y="0"/>
                  </a:lnTo>
                  <a:lnTo>
                    <a:pt x="19" y="3"/>
                  </a:lnTo>
                  <a:lnTo>
                    <a:pt x="19" y="26"/>
                  </a:lnTo>
                  <a:lnTo>
                    <a:pt x="14" y="26"/>
                  </a:lnTo>
                  <a:lnTo>
                    <a:pt x="14" y="10"/>
                  </a:lnTo>
                  <a:lnTo>
                    <a:pt x="0" y="10"/>
                  </a:lnTo>
                  <a:lnTo>
                    <a:pt x="0" y="5"/>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1" name="Rectangle 43"/>
            <p:cNvSpPr>
              <a:spLocks noChangeAspect="1" noChangeArrowheads="1"/>
            </p:cNvSpPr>
            <p:nvPr/>
          </p:nvSpPr>
          <p:spPr bwMode="auto">
            <a:xfrm>
              <a:off x="4619" y="9952"/>
              <a:ext cx="470" cy="21"/>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52" name="Freeform 44"/>
            <p:cNvSpPr>
              <a:spLocks noChangeAspect="1"/>
            </p:cNvSpPr>
            <p:nvPr/>
          </p:nvSpPr>
          <p:spPr bwMode="auto">
            <a:xfrm>
              <a:off x="4615" y="9882"/>
              <a:ext cx="476" cy="66"/>
            </a:xfrm>
            <a:custGeom>
              <a:avLst/>
              <a:gdLst/>
              <a:ahLst/>
              <a:cxnLst>
                <a:cxn ang="0">
                  <a:pos x="0" y="66"/>
                </a:cxn>
                <a:cxn ang="0">
                  <a:pos x="59" y="0"/>
                </a:cxn>
                <a:cxn ang="0">
                  <a:pos x="415" y="0"/>
                </a:cxn>
                <a:cxn ang="0">
                  <a:pos x="476" y="66"/>
                </a:cxn>
                <a:cxn ang="0">
                  <a:pos x="0" y="66"/>
                </a:cxn>
              </a:cxnLst>
              <a:rect l="0" t="0" r="r" b="b"/>
              <a:pathLst>
                <a:path w="476" h="66">
                  <a:moveTo>
                    <a:pt x="0" y="66"/>
                  </a:moveTo>
                  <a:lnTo>
                    <a:pt x="59" y="0"/>
                  </a:lnTo>
                  <a:lnTo>
                    <a:pt x="415" y="0"/>
                  </a:lnTo>
                  <a:lnTo>
                    <a:pt x="476" y="66"/>
                  </a:lnTo>
                  <a:lnTo>
                    <a:pt x="0" y="66"/>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3" name="Freeform 45"/>
            <p:cNvSpPr>
              <a:spLocks noChangeAspect="1"/>
            </p:cNvSpPr>
            <p:nvPr/>
          </p:nvSpPr>
          <p:spPr bwMode="auto">
            <a:xfrm>
              <a:off x="4622" y="9895"/>
              <a:ext cx="461" cy="47"/>
            </a:xfrm>
            <a:custGeom>
              <a:avLst/>
              <a:gdLst/>
              <a:ahLst/>
              <a:cxnLst>
                <a:cxn ang="0">
                  <a:pos x="461" y="47"/>
                </a:cxn>
                <a:cxn ang="0">
                  <a:pos x="0" y="47"/>
                </a:cxn>
                <a:cxn ang="0">
                  <a:pos x="43" y="0"/>
                </a:cxn>
                <a:cxn ang="0">
                  <a:pos x="414" y="0"/>
                </a:cxn>
                <a:cxn ang="0">
                  <a:pos x="461" y="47"/>
                </a:cxn>
              </a:cxnLst>
              <a:rect l="0" t="0" r="r" b="b"/>
              <a:pathLst>
                <a:path w="461" h="47">
                  <a:moveTo>
                    <a:pt x="461" y="47"/>
                  </a:moveTo>
                  <a:lnTo>
                    <a:pt x="0" y="47"/>
                  </a:lnTo>
                  <a:lnTo>
                    <a:pt x="43" y="0"/>
                  </a:lnTo>
                  <a:lnTo>
                    <a:pt x="414" y="0"/>
                  </a:lnTo>
                  <a:lnTo>
                    <a:pt x="461" y="47"/>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4" name="Freeform 46"/>
            <p:cNvSpPr>
              <a:spLocks noChangeAspect="1"/>
            </p:cNvSpPr>
            <p:nvPr/>
          </p:nvSpPr>
          <p:spPr bwMode="auto">
            <a:xfrm>
              <a:off x="4633" y="9898"/>
              <a:ext cx="74" cy="44"/>
            </a:xfrm>
            <a:custGeom>
              <a:avLst/>
              <a:gdLst/>
              <a:ahLst/>
              <a:cxnLst>
                <a:cxn ang="0">
                  <a:pos x="37" y="0"/>
                </a:cxn>
                <a:cxn ang="0">
                  <a:pos x="0" y="44"/>
                </a:cxn>
                <a:cxn ang="0">
                  <a:pos x="52" y="44"/>
                </a:cxn>
                <a:cxn ang="0">
                  <a:pos x="74" y="0"/>
                </a:cxn>
                <a:cxn ang="0">
                  <a:pos x="37" y="0"/>
                </a:cxn>
              </a:cxnLst>
              <a:rect l="0" t="0" r="r" b="b"/>
              <a:pathLst>
                <a:path w="74" h="44">
                  <a:moveTo>
                    <a:pt x="37" y="0"/>
                  </a:moveTo>
                  <a:lnTo>
                    <a:pt x="0" y="44"/>
                  </a:lnTo>
                  <a:lnTo>
                    <a:pt x="52" y="44"/>
                  </a:lnTo>
                  <a:lnTo>
                    <a:pt x="74" y="0"/>
                  </a:lnTo>
                  <a:lnTo>
                    <a:pt x="37"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5" name="Freeform 47"/>
            <p:cNvSpPr>
              <a:spLocks noChangeAspect="1"/>
            </p:cNvSpPr>
            <p:nvPr/>
          </p:nvSpPr>
          <p:spPr bwMode="auto">
            <a:xfrm>
              <a:off x="4985" y="9914"/>
              <a:ext cx="84" cy="28"/>
            </a:xfrm>
            <a:custGeom>
              <a:avLst/>
              <a:gdLst/>
              <a:ahLst/>
              <a:cxnLst>
                <a:cxn ang="0">
                  <a:pos x="84" y="28"/>
                </a:cxn>
                <a:cxn ang="0">
                  <a:pos x="14" y="28"/>
                </a:cxn>
                <a:cxn ang="0">
                  <a:pos x="0" y="0"/>
                </a:cxn>
                <a:cxn ang="0">
                  <a:pos x="56" y="0"/>
                </a:cxn>
                <a:cxn ang="0">
                  <a:pos x="84" y="28"/>
                </a:cxn>
              </a:cxnLst>
              <a:rect l="0" t="0" r="r" b="b"/>
              <a:pathLst>
                <a:path w="84" h="28">
                  <a:moveTo>
                    <a:pt x="84" y="28"/>
                  </a:moveTo>
                  <a:lnTo>
                    <a:pt x="14" y="28"/>
                  </a:lnTo>
                  <a:lnTo>
                    <a:pt x="0" y="0"/>
                  </a:lnTo>
                  <a:lnTo>
                    <a:pt x="56" y="0"/>
                  </a:lnTo>
                  <a:lnTo>
                    <a:pt x="84" y="28"/>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6" name="Freeform 48"/>
            <p:cNvSpPr>
              <a:spLocks noChangeAspect="1"/>
            </p:cNvSpPr>
            <p:nvPr/>
          </p:nvSpPr>
          <p:spPr bwMode="auto">
            <a:xfrm>
              <a:off x="4969" y="9903"/>
              <a:ext cx="66" cy="26"/>
            </a:xfrm>
            <a:custGeom>
              <a:avLst/>
              <a:gdLst/>
              <a:ahLst/>
              <a:cxnLst>
                <a:cxn ang="0">
                  <a:pos x="66" y="26"/>
                </a:cxn>
                <a:cxn ang="0">
                  <a:pos x="3" y="26"/>
                </a:cxn>
                <a:cxn ang="0">
                  <a:pos x="0" y="0"/>
                </a:cxn>
                <a:cxn ang="0">
                  <a:pos x="59" y="0"/>
                </a:cxn>
                <a:cxn ang="0">
                  <a:pos x="66" y="26"/>
                </a:cxn>
              </a:cxnLst>
              <a:rect l="0" t="0" r="r" b="b"/>
              <a:pathLst>
                <a:path w="66" h="26">
                  <a:moveTo>
                    <a:pt x="66" y="26"/>
                  </a:moveTo>
                  <a:lnTo>
                    <a:pt x="3" y="26"/>
                  </a:lnTo>
                  <a:lnTo>
                    <a:pt x="0" y="0"/>
                  </a:lnTo>
                  <a:lnTo>
                    <a:pt x="59" y="0"/>
                  </a:lnTo>
                  <a:lnTo>
                    <a:pt x="66" y="26"/>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7" name="Freeform 49"/>
            <p:cNvSpPr>
              <a:spLocks noChangeAspect="1"/>
            </p:cNvSpPr>
            <p:nvPr/>
          </p:nvSpPr>
          <p:spPr bwMode="auto">
            <a:xfrm>
              <a:off x="4704" y="9898"/>
              <a:ext cx="266" cy="44"/>
            </a:xfrm>
            <a:custGeom>
              <a:avLst/>
              <a:gdLst/>
              <a:ahLst/>
              <a:cxnLst>
                <a:cxn ang="0">
                  <a:pos x="255" y="4"/>
                </a:cxn>
                <a:cxn ang="0">
                  <a:pos x="258" y="10"/>
                </a:cxn>
                <a:cxn ang="0">
                  <a:pos x="250" y="10"/>
                </a:cxn>
                <a:cxn ang="0">
                  <a:pos x="255" y="18"/>
                </a:cxn>
                <a:cxn ang="0">
                  <a:pos x="261" y="18"/>
                </a:cxn>
                <a:cxn ang="0">
                  <a:pos x="266" y="37"/>
                </a:cxn>
                <a:cxn ang="0">
                  <a:pos x="200" y="37"/>
                </a:cxn>
                <a:cxn ang="0">
                  <a:pos x="200" y="44"/>
                </a:cxn>
                <a:cxn ang="0">
                  <a:pos x="74" y="44"/>
                </a:cxn>
                <a:cxn ang="0">
                  <a:pos x="79" y="37"/>
                </a:cxn>
                <a:cxn ang="0">
                  <a:pos x="0" y="37"/>
                </a:cxn>
                <a:cxn ang="0">
                  <a:pos x="8" y="18"/>
                </a:cxn>
                <a:cxn ang="0">
                  <a:pos x="15" y="18"/>
                </a:cxn>
                <a:cxn ang="0">
                  <a:pos x="18" y="5"/>
                </a:cxn>
                <a:cxn ang="0">
                  <a:pos x="15" y="5"/>
                </a:cxn>
                <a:cxn ang="0">
                  <a:pos x="16" y="0"/>
                </a:cxn>
                <a:cxn ang="0">
                  <a:pos x="123" y="0"/>
                </a:cxn>
                <a:cxn ang="0">
                  <a:pos x="123" y="5"/>
                </a:cxn>
                <a:cxn ang="0">
                  <a:pos x="137" y="5"/>
                </a:cxn>
                <a:cxn ang="0">
                  <a:pos x="137" y="0"/>
                </a:cxn>
                <a:cxn ang="0">
                  <a:pos x="255" y="0"/>
                </a:cxn>
                <a:cxn ang="0">
                  <a:pos x="255" y="4"/>
                </a:cxn>
              </a:cxnLst>
              <a:rect l="0" t="0" r="r" b="b"/>
              <a:pathLst>
                <a:path w="266" h="44">
                  <a:moveTo>
                    <a:pt x="255" y="4"/>
                  </a:moveTo>
                  <a:lnTo>
                    <a:pt x="258" y="10"/>
                  </a:lnTo>
                  <a:lnTo>
                    <a:pt x="250" y="10"/>
                  </a:lnTo>
                  <a:lnTo>
                    <a:pt x="255" y="18"/>
                  </a:lnTo>
                  <a:lnTo>
                    <a:pt x="261" y="18"/>
                  </a:lnTo>
                  <a:lnTo>
                    <a:pt x="266" y="37"/>
                  </a:lnTo>
                  <a:lnTo>
                    <a:pt x="200" y="37"/>
                  </a:lnTo>
                  <a:lnTo>
                    <a:pt x="200" y="44"/>
                  </a:lnTo>
                  <a:lnTo>
                    <a:pt x="74" y="44"/>
                  </a:lnTo>
                  <a:lnTo>
                    <a:pt x="79" y="37"/>
                  </a:lnTo>
                  <a:lnTo>
                    <a:pt x="0" y="37"/>
                  </a:lnTo>
                  <a:lnTo>
                    <a:pt x="8" y="18"/>
                  </a:lnTo>
                  <a:lnTo>
                    <a:pt x="15" y="18"/>
                  </a:lnTo>
                  <a:lnTo>
                    <a:pt x="18" y="5"/>
                  </a:lnTo>
                  <a:lnTo>
                    <a:pt x="15" y="5"/>
                  </a:lnTo>
                  <a:lnTo>
                    <a:pt x="16" y="0"/>
                  </a:lnTo>
                  <a:lnTo>
                    <a:pt x="123" y="0"/>
                  </a:lnTo>
                  <a:lnTo>
                    <a:pt x="123" y="5"/>
                  </a:lnTo>
                  <a:lnTo>
                    <a:pt x="137" y="5"/>
                  </a:lnTo>
                  <a:lnTo>
                    <a:pt x="137" y="0"/>
                  </a:lnTo>
                  <a:lnTo>
                    <a:pt x="255" y="0"/>
                  </a:lnTo>
                  <a:lnTo>
                    <a:pt x="255" y="4"/>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8" name="Freeform 50"/>
            <p:cNvSpPr>
              <a:spLocks noChangeAspect="1"/>
            </p:cNvSpPr>
            <p:nvPr/>
          </p:nvSpPr>
          <p:spPr bwMode="auto">
            <a:xfrm>
              <a:off x="4691" y="9485"/>
              <a:ext cx="328" cy="253"/>
            </a:xfrm>
            <a:custGeom>
              <a:avLst/>
              <a:gdLst/>
              <a:ahLst/>
              <a:cxnLst>
                <a:cxn ang="0">
                  <a:pos x="15" y="0"/>
                </a:cxn>
                <a:cxn ang="0">
                  <a:pos x="10" y="0"/>
                </a:cxn>
                <a:cxn ang="0">
                  <a:pos x="8" y="0"/>
                </a:cxn>
                <a:cxn ang="0">
                  <a:pos x="7" y="0"/>
                </a:cxn>
                <a:cxn ang="0">
                  <a:pos x="5" y="3"/>
                </a:cxn>
                <a:cxn ang="0">
                  <a:pos x="0" y="6"/>
                </a:cxn>
                <a:cxn ang="0">
                  <a:pos x="0" y="10"/>
                </a:cxn>
                <a:cxn ang="0">
                  <a:pos x="0" y="247"/>
                </a:cxn>
                <a:cxn ang="0">
                  <a:pos x="2" y="249"/>
                </a:cxn>
                <a:cxn ang="0">
                  <a:pos x="5" y="250"/>
                </a:cxn>
                <a:cxn ang="0">
                  <a:pos x="7" y="253"/>
                </a:cxn>
                <a:cxn ang="0">
                  <a:pos x="8" y="253"/>
                </a:cxn>
                <a:cxn ang="0">
                  <a:pos x="10" y="253"/>
                </a:cxn>
                <a:cxn ang="0">
                  <a:pos x="315" y="253"/>
                </a:cxn>
                <a:cxn ang="0">
                  <a:pos x="316" y="253"/>
                </a:cxn>
                <a:cxn ang="0">
                  <a:pos x="318" y="253"/>
                </a:cxn>
                <a:cxn ang="0">
                  <a:pos x="320" y="253"/>
                </a:cxn>
                <a:cxn ang="0">
                  <a:pos x="324" y="247"/>
                </a:cxn>
                <a:cxn ang="0">
                  <a:pos x="326" y="241"/>
                </a:cxn>
                <a:cxn ang="0">
                  <a:pos x="328" y="241"/>
                </a:cxn>
                <a:cxn ang="0">
                  <a:pos x="328" y="13"/>
                </a:cxn>
                <a:cxn ang="0">
                  <a:pos x="326" y="10"/>
                </a:cxn>
                <a:cxn ang="0">
                  <a:pos x="326" y="6"/>
                </a:cxn>
                <a:cxn ang="0">
                  <a:pos x="324" y="5"/>
                </a:cxn>
                <a:cxn ang="0">
                  <a:pos x="323" y="3"/>
                </a:cxn>
                <a:cxn ang="0">
                  <a:pos x="321" y="0"/>
                </a:cxn>
                <a:cxn ang="0">
                  <a:pos x="320" y="0"/>
                </a:cxn>
                <a:cxn ang="0">
                  <a:pos x="318" y="0"/>
                </a:cxn>
                <a:cxn ang="0">
                  <a:pos x="316" y="0"/>
                </a:cxn>
                <a:cxn ang="0">
                  <a:pos x="15" y="0"/>
                </a:cxn>
              </a:cxnLst>
              <a:rect l="0" t="0" r="r" b="b"/>
              <a:pathLst>
                <a:path w="328" h="253">
                  <a:moveTo>
                    <a:pt x="15" y="0"/>
                  </a:moveTo>
                  <a:lnTo>
                    <a:pt x="10" y="0"/>
                  </a:lnTo>
                  <a:lnTo>
                    <a:pt x="8" y="0"/>
                  </a:lnTo>
                  <a:lnTo>
                    <a:pt x="7" y="0"/>
                  </a:lnTo>
                  <a:lnTo>
                    <a:pt x="5" y="3"/>
                  </a:lnTo>
                  <a:lnTo>
                    <a:pt x="0" y="6"/>
                  </a:lnTo>
                  <a:lnTo>
                    <a:pt x="0" y="10"/>
                  </a:lnTo>
                  <a:lnTo>
                    <a:pt x="0" y="247"/>
                  </a:lnTo>
                  <a:lnTo>
                    <a:pt x="2" y="249"/>
                  </a:lnTo>
                  <a:lnTo>
                    <a:pt x="5" y="250"/>
                  </a:lnTo>
                  <a:lnTo>
                    <a:pt x="7" y="253"/>
                  </a:lnTo>
                  <a:lnTo>
                    <a:pt x="8" y="253"/>
                  </a:lnTo>
                  <a:lnTo>
                    <a:pt x="10" y="253"/>
                  </a:lnTo>
                  <a:lnTo>
                    <a:pt x="315" y="253"/>
                  </a:lnTo>
                  <a:lnTo>
                    <a:pt x="316" y="253"/>
                  </a:lnTo>
                  <a:lnTo>
                    <a:pt x="318" y="253"/>
                  </a:lnTo>
                  <a:lnTo>
                    <a:pt x="320" y="253"/>
                  </a:lnTo>
                  <a:lnTo>
                    <a:pt x="324" y="247"/>
                  </a:lnTo>
                  <a:lnTo>
                    <a:pt x="326" y="241"/>
                  </a:lnTo>
                  <a:lnTo>
                    <a:pt x="328" y="241"/>
                  </a:lnTo>
                  <a:lnTo>
                    <a:pt x="328" y="13"/>
                  </a:lnTo>
                  <a:lnTo>
                    <a:pt x="326" y="10"/>
                  </a:lnTo>
                  <a:lnTo>
                    <a:pt x="326" y="6"/>
                  </a:lnTo>
                  <a:lnTo>
                    <a:pt x="324" y="5"/>
                  </a:lnTo>
                  <a:lnTo>
                    <a:pt x="323" y="3"/>
                  </a:lnTo>
                  <a:lnTo>
                    <a:pt x="321" y="0"/>
                  </a:lnTo>
                  <a:lnTo>
                    <a:pt x="320" y="0"/>
                  </a:lnTo>
                  <a:lnTo>
                    <a:pt x="318" y="0"/>
                  </a:lnTo>
                  <a:lnTo>
                    <a:pt x="316" y="0"/>
                  </a:lnTo>
                  <a:lnTo>
                    <a:pt x="15"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59" name="Rectangle 51"/>
            <p:cNvSpPr>
              <a:spLocks noChangeAspect="1" noChangeArrowheads="1"/>
            </p:cNvSpPr>
            <p:nvPr/>
          </p:nvSpPr>
          <p:spPr bwMode="auto">
            <a:xfrm>
              <a:off x="4769" y="9751"/>
              <a:ext cx="189" cy="17"/>
            </a:xfrm>
            <a:prstGeom prst="rect">
              <a:avLst/>
            </a:prstGeom>
            <a:solidFill>
              <a:srgbClr val="40404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96660" name="Freeform 52"/>
            <p:cNvSpPr>
              <a:spLocks noChangeAspect="1"/>
            </p:cNvSpPr>
            <p:nvPr/>
          </p:nvSpPr>
          <p:spPr bwMode="auto">
            <a:xfrm>
              <a:off x="4759" y="9750"/>
              <a:ext cx="205" cy="24"/>
            </a:xfrm>
            <a:custGeom>
              <a:avLst/>
              <a:gdLst/>
              <a:ahLst/>
              <a:cxnLst>
                <a:cxn ang="0">
                  <a:pos x="200" y="0"/>
                </a:cxn>
                <a:cxn ang="0">
                  <a:pos x="205" y="24"/>
                </a:cxn>
                <a:cxn ang="0">
                  <a:pos x="0" y="24"/>
                </a:cxn>
                <a:cxn ang="0">
                  <a:pos x="10" y="0"/>
                </a:cxn>
                <a:cxn ang="0">
                  <a:pos x="200" y="0"/>
                </a:cxn>
              </a:cxnLst>
              <a:rect l="0" t="0" r="r" b="b"/>
              <a:pathLst>
                <a:path w="205" h="24">
                  <a:moveTo>
                    <a:pt x="200" y="0"/>
                  </a:moveTo>
                  <a:lnTo>
                    <a:pt x="205" y="24"/>
                  </a:lnTo>
                  <a:lnTo>
                    <a:pt x="0" y="24"/>
                  </a:lnTo>
                  <a:lnTo>
                    <a:pt x="10" y="0"/>
                  </a:lnTo>
                  <a:lnTo>
                    <a:pt x="200"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61" name="Freeform 53"/>
            <p:cNvSpPr>
              <a:spLocks noChangeAspect="1"/>
            </p:cNvSpPr>
            <p:nvPr/>
          </p:nvSpPr>
          <p:spPr bwMode="auto">
            <a:xfrm>
              <a:off x="4724" y="9751"/>
              <a:ext cx="270" cy="26"/>
            </a:xfrm>
            <a:custGeom>
              <a:avLst/>
              <a:gdLst/>
              <a:ahLst/>
              <a:cxnLst>
                <a:cxn ang="0">
                  <a:pos x="267" y="0"/>
                </a:cxn>
                <a:cxn ang="0">
                  <a:pos x="270" y="26"/>
                </a:cxn>
                <a:cxn ang="0">
                  <a:pos x="0" y="26"/>
                </a:cxn>
                <a:cxn ang="0">
                  <a:pos x="4" y="0"/>
                </a:cxn>
                <a:cxn ang="0">
                  <a:pos x="267" y="0"/>
                </a:cxn>
              </a:cxnLst>
              <a:rect l="0" t="0" r="r" b="b"/>
              <a:pathLst>
                <a:path w="270" h="26">
                  <a:moveTo>
                    <a:pt x="267" y="0"/>
                  </a:moveTo>
                  <a:lnTo>
                    <a:pt x="270" y="26"/>
                  </a:lnTo>
                  <a:lnTo>
                    <a:pt x="0" y="26"/>
                  </a:lnTo>
                  <a:lnTo>
                    <a:pt x="4" y="0"/>
                  </a:lnTo>
                  <a:lnTo>
                    <a:pt x="267"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62" name="Freeform 54"/>
            <p:cNvSpPr>
              <a:spLocks noChangeAspect="1"/>
            </p:cNvSpPr>
            <p:nvPr/>
          </p:nvSpPr>
          <p:spPr bwMode="auto">
            <a:xfrm>
              <a:off x="4719" y="9509"/>
              <a:ext cx="271" cy="202"/>
            </a:xfrm>
            <a:custGeom>
              <a:avLst/>
              <a:gdLst/>
              <a:ahLst/>
              <a:cxnLst>
                <a:cxn ang="0">
                  <a:pos x="9" y="0"/>
                </a:cxn>
                <a:cxn ang="0">
                  <a:pos x="8" y="0"/>
                </a:cxn>
                <a:cxn ang="0">
                  <a:pos x="8" y="3"/>
                </a:cxn>
                <a:cxn ang="0">
                  <a:pos x="6" y="3"/>
                </a:cxn>
                <a:cxn ang="0">
                  <a:pos x="6" y="5"/>
                </a:cxn>
                <a:cxn ang="0">
                  <a:pos x="3" y="7"/>
                </a:cxn>
                <a:cxn ang="0">
                  <a:pos x="3" y="11"/>
                </a:cxn>
                <a:cxn ang="0">
                  <a:pos x="0" y="11"/>
                </a:cxn>
                <a:cxn ang="0">
                  <a:pos x="0" y="197"/>
                </a:cxn>
                <a:cxn ang="0">
                  <a:pos x="3" y="197"/>
                </a:cxn>
                <a:cxn ang="0">
                  <a:pos x="3" y="200"/>
                </a:cxn>
                <a:cxn ang="0">
                  <a:pos x="6" y="200"/>
                </a:cxn>
                <a:cxn ang="0">
                  <a:pos x="6" y="202"/>
                </a:cxn>
                <a:cxn ang="0">
                  <a:pos x="8" y="202"/>
                </a:cxn>
                <a:cxn ang="0">
                  <a:pos x="9" y="202"/>
                </a:cxn>
                <a:cxn ang="0">
                  <a:pos x="263" y="202"/>
                </a:cxn>
                <a:cxn ang="0">
                  <a:pos x="264" y="202"/>
                </a:cxn>
                <a:cxn ang="0">
                  <a:pos x="264" y="200"/>
                </a:cxn>
                <a:cxn ang="0">
                  <a:pos x="266" y="200"/>
                </a:cxn>
                <a:cxn ang="0">
                  <a:pos x="267" y="197"/>
                </a:cxn>
                <a:cxn ang="0">
                  <a:pos x="271" y="197"/>
                </a:cxn>
                <a:cxn ang="0">
                  <a:pos x="271" y="194"/>
                </a:cxn>
                <a:cxn ang="0">
                  <a:pos x="271" y="11"/>
                </a:cxn>
                <a:cxn ang="0">
                  <a:pos x="269" y="7"/>
                </a:cxn>
                <a:cxn ang="0">
                  <a:pos x="267" y="7"/>
                </a:cxn>
                <a:cxn ang="0">
                  <a:pos x="267" y="5"/>
                </a:cxn>
                <a:cxn ang="0">
                  <a:pos x="266" y="5"/>
                </a:cxn>
                <a:cxn ang="0">
                  <a:pos x="264" y="3"/>
                </a:cxn>
                <a:cxn ang="0">
                  <a:pos x="263" y="3"/>
                </a:cxn>
                <a:cxn ang="0">
                  <a:pos x="263" y="0"/>
                </a:cxn>
                <a:cxn ang="0">
                  <a:pos x="9" y="0"/>
                </a:cxn>
              </a:cxnLst>
              <a:rect l="0" t="0" r="r" b="b"/>
              <a:pathLst>
                <a:path w="271" h="202">
                  <a:moveTo>
                    <a:pt x="9" y="0"/>
                  </a:moveTo>
                  <a:lnTo>
                    <a:pt x="8" y="0"/>
                  </a:lnTo>
                  <a:lnTo>
                    <a:pt x="8" y="3"/>
                  </a:lnTo>
                  <a:lnTo>
                    <a:pt x="6" y="3"/>
                  </a:lnTo>
                  <a:lnTo>
                    <a:pt x="6" y="5"/>
                  </a:lnTo>
                  <a:lnTo>
                    <a:pt x="3" y="7"/>
                  </a:lnTo>
                  <a:lnTo>
                    <a:pt x="3" y="11"/>
                  </a:lnTo>
                  <a:lnTo>
                    <a:pt x="0" y="11"/>
                  </a:lnTo>
                  <a:lnTo>
                    <a:pt x="0" y="197"/>
                  </a:lnTo>
                  <a:lnTo>
                    <a:pt x="3" y="197"/>
                  </a:lnTo>
                  <a:lnTo>
                    <a:pt x="3" y="200"/>
                  </a:lnTo>
                  <a:lnTo>
                    <a:pt x="6" y="200"/>
                  </a:lnTo>
                  <a:lnTo>
                    <a:pt x="6" y="202"/>
                  </a:lnTo>
                  <a:lnTo>
                    <a:pt x="8" y="202"/>
                  </a:lnTo>
                  <a:lnTo>
                    <a:pt x="9" y="202"/>
                  </a:lnTo>
                  <a:lnTo>
                    <a:pt x="263" y="202"/>
                  </a:lnTo>
                  <a:lnTo>
                    <a:pt x="264" y="202"/>
                  </a:lnTo>
                  <a:lnTo>
                    <a:pt x="264" y="200"/>
                  </a:lnTo>
                  <a:lnTo>
                    <a:pt x="266" y="200"/>
                  </a:lnTo>
                  <a:lnTo>
                    <a:pt x="267" y="197"/>
                  </a:lnTo>
                  <a:lnTo>
                    <a:pt x="271" y="197"/>
                  </a:lnTo>
                  <a:lnTo>
                    <a:pt x="271" y="194"/>
                  </a:lnTo>
                  <a:lnTo>
                    <a:pt x="271" y="11"/>
                  </a:lnTo>
                  <a:lnTo>
                    <a:pt x="269" y="7"/>
                  </a:lnTo>
                  <a:lnTo>
                    <a:pt x="267" y="7"/>
                  </a:lnTo>
                  <a:lnTo>
                    <a:pt x="267" y="5"/>
                  </a:lnTo>
                  <a:lnTo>
                    <a:pt x="266" y="5"/>
                  </a:lnTo>
                  <a:lnTo>
                    <a:pt x="264" y="3"/>
                  </a:lnTo>
                  <a:lnTo>
                    <a:pt x="263" y="3"/>
                  </a:lnTo>
                  <a:lnTo>
                    <a:pt x="263" y="0"/>
                  </a:lnTo>
                  <a:lnTo>
                    <a:pt x="9"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6663" name="Freeform 55"/>
            <p:cNvSpPr>
              <a:spLocks noChangeAspect="1"/>
            </p:cNvSpPr>
            <p:nvPr/>
          </p:nvSpPr>
          <p:spPr bwMode="auto">
            <a:xfrm>
              <a:off x="4724" y="9517"/>
              <a:ext cx="262" cy="188"/>
            </a:xfrm>
            <a:custGeom>
              <a:avLst/>
              <a:gdLst/>
              <a:ahLst/>
              <a:cxnLst>
                <a:cxn ang="0">
                  <a:pos x="8" y="0"/>
                </a:cxn>
                <a:cxn ang="0">
                  <a:pos x="6" y="0"/>
                </a:cxn>
                <a:cxn ang="0">
                  <a:pos x="6" y="3"/>
                </a:cxn>
                <a:cxn ang="0">
                  <a:pos x="4" y="3"/>
                </a:cxn>
                <a:cxn ang="0">
                  <a:pos x="1" y="5"/>
                </a:cxn>
                <a:cxn ang="0">
                  <a:pos x="0" y="5"/>
                </a:cxn>
                <a:cxn ang="0">
                  <a:pos x="0" y="10"/>
                </a:cxn>
                <a:cxn ang="0">
                  <a:pos x="0" y="179"/>
                </a:cxn>
                <a:cxn ang="0">
                  <a:pos x="1" y="183"/>
                </a:cxn>
                <a:cxn ang="0">
                  <a:pos x="4" y="186"/>
                </a:cxn>
                <a:cxn ang="0">
                  <a:pos x="6" y="186"/>
                </a:cxn>
                <a:cxn ang="0">
                  <a:pos x="6" y="188"/>
                </a:cxn>
                <a:cxn ang="0">
                  <a:pos x="253" y="188"/>
                </a:cxn>
                <a:cxn ang="0">
                  <a:pos x="253" y="186"/>
                </a:cxn>
                <a:cxn ang="0">
                  <a:pos x="254" y="186"/>
                </a:cxn>
                <a:cxn ang="0">
                  <a:pos x="258" y="186"/>
                </a:cxn>
                <a:cxn ang="0">
                  <a:pos x="259" y="181"/>
                </a:cxn>
                <a:cxn ang="0">
                  <a:pos x="259" y="179"/>
                </a:cxn>
                <a:cxn ang="0">
                  <a:pos x="261" y="176"/>
                </a:cxn>
                <a:cxn ang="0">
                  <a:pos x="262" y="176"/>
                </a:cxn>
                <a:cxn ang="0">
                  <a:pos x="262" y="12"/>
                </a:cxn>
                <a:cxn ang="0">
                  <a:pos x="261" y="10"/>
                </a:cxn>
                <a:cxn ang="0">
                  <a:pos x="259" y="5"/>
                </a:cxn>
                <a:cxn ang="0">
                  <a:pos x="258" y="3"/>
                </a:cxn>
                <a:cxn ang="0">
                  <a:pos x="254" y="3"/>
                </a:cxn>
                <a:cxn ang="0">
                  <a:pos x="253" y="0"/>
                </a:cxn>
                <a:cxn ang="0">
                  <a:pos x="8" y="0"/>
                </a:cxn>
              </a:cxnLst>
              <a:rect l="0" t="0" r="r" b="b"/>
              <a:pathLst>
                <a:path w="262" h="188">
                  <a:moveTo>
                    <a:pt x="8" y="0"/>
                  </a:moveTo>
                  <a:lnTo>
                    <a:pt x="6" y="0"/>
                  </a:lnTo>
                  <a:lnTo>
                    <a:pt x="6" y="3"/>
                  </a:lnTo>
                  <a:lnTo>
                    <a:pt x="4" y="3"/>
                  </a:lnTo>
                  <a:lnTo>
                    <a:pt x="1" y="5"/>
                  </a:lnTo>
                  <a:lnTo>
                    <a:pt x="0" y="5"/>
                  </a:lnTo>
                  <a:lnTo>
                    <a:pt x="0" y="10"/>
                  </a:lnTo>
                  <a:lnTo>
                    <a:pt x="0" y="179"/>
                  </a:lnTo>
                  <a:lnTo>
                    <a:pt x="1" y="183"/>
                  </a:lnTo>
                  <a:lnTo>
                    <a:pt x="4" y="186"/>
                  </a:lnTo>
                  <a:lnTo>
                    <a:pt x="6" y="186"/>
                  </a:lnTo>
                  <a:lnTo>
                    <a:pt x="6" y="188"/>
                  </a:lnTo>
                  <a:lnTo>
                    <a:pt x="253" y="188"/>
                  </a:lnTo>
                  <a:lnTo>
                    <a:pt x="253" y="186"/>
                  </a:lnTo>
                  <a:lnTo>
                    <a:pt x="254" y="186"/>
                  </a:lnTo>
                  <a:lnTo>
                    <a:pt x="258" y="186"/>
                  </a:lnTo>
                  <a:lnTo>
                    <a:pt x="259" y="181"/>
                  </a:lnTo>
                  <a:lnTo>
                    <a:pt x="259" y="179"/>
                  </a:lnTo>
                  <a:lnTo>
                    <a:pt x="261" y="176"/>
                  </a:lnTo>
                  <a:lnTo>
                    <a:pt x="262" y="176"/>
                  </a:lnTo>
                  <a:lnTo>
                    <a:pt x="262" y="12"/>
                  </a:lnTo>
                  <a:lnTo>
                    <a:pt x="261" y="10"/>
                  </a:lnTo>
                  <a:lnTo>
                    <a:pt x="259" y="5"/>
                  </a:lnTo>
                  <a:lnTo>
                    <a:pt x="258" y="3"/>
                  </a:lnTo>
                  <a:lnTo>
                    <a:pt x="254" y="3"/>
                  </a:lnTo>
                  <a:lnTo>
                    <a:pt x="253" y="0"/>
                  </a:lnTo>
                  <a:lnTo>
                    <a:pt x="8" y="0"/>
                  </a:lnTo>
                  <a:close/>
                </a:path>
              </a:pathLst>
            </a:custGeom>
            <a:solidFill>
              <a:srgbClr val="0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75" name="Group 24"/>
          <p:cNvGrpSpPr>
            <a:grpSpLocks noChangeAspect="1"/>
          </p:cNvGrpSpPr>
          <p:nvPr/>
        </p:nvGrpSpPr>
        <p:grpSpPr bwMode="auto">
          <a:xfrm>
            <a:off x="2833802" y="6001280"/>
            <a:ext cx="370046" cy="380048"/>
            <a:chOff x="4615" y="9485"/>
            <a:chExt cx="476" cy="488"/>
          </a:xfrm>
        </p:grpSpPr>
        <p:sp>
          <p:nvSpPr>
            <p:cNvPr id="76" name="Rectangle 25"/>
            <p:cNvSpPr>
              <a:spLocks noChangeAspect="1" noChangeArrowheads="1"/>
            </p:cNvSpPr>
            <p:nvPr/>
          </p:nvSpPr>
          <p:spPr bwMode="auto">
            <a:xfrm>
              <a:off x="4674" y="9775"/>
              <a:ext cx="358" cy="110"/>
            </a:xfrm>
            <a:prstGeom prst="rect">
              <a:avLst/>
            </a:prstGeom>
            <a:solidFill>
              <a:srgbClr val="D9D9D9"/>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Rectangle 26"/>
            <p:cNvSpPr>
              <a:spLocks noChangeAspect="1" noChangeArrowheads="1"/>
            </p:cNvSpPr>
            <p:nvPr/>
          </p:nvSpPr>
          <p:spPr bwMode="auto">
            <a:xfrm>
              <a:off x="4871" y="9792"/>
              <a:ext cx="32" cy="23"/>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Rectangle 27"/>
            <p:cNvSpPr>
              <a:spLocks noChangeAspect="1" noChangeArrowheads="1"/>
            </p:cNvSpPr>
            <p:nvPr/>
          </p:nvSpPr>
          <p:spPr bwMode="auto">
            <a:xfrm>
              <a:off x="4919" y="9775"/>
              <a:ext cx="92" cy="40"/>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Rectangle 28"/>
            <p:cNvSpPr>
              <a:spLocks noChangeAspect="1" noChangeArrowheads="1"/>
            </p:cNvSpPr>
            <p:nvPr/>
          </p:nvSpPr>
          <p:spPr bwMode="auto">
            <a:xfrm>
              <a:off x="4923" y="9789"/>
              <a:ext cx="87" cy="25"/>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Rectangle 29"/>
            <p:cNvSpPr>
              <a:spLocks noChangeAspect="1" noChangeArrowheads="1"/>
            </p:cNvSpPr>
            <p:nvPr/>
          </p:nvSpPr>
          <p:spPr bwMode="auto">
            <a:xfrm>
              <a:off x="4965" y="9792"/>
              <a:ext cx="35" cy="18"/>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Rectangle 30"/>
            <p:cNvSpPr>
              <a:spLocks noChangeAspect="1" noChangeArrowheads="1"/>
            </p:cNvSpPr>
            <p:nvPr/>
          </p:nvSpPr>
          <p:spPr bwMode="auto">
            <a:xfrm>
              <a:off x="4924" y="9804"/>
              <a:ext cx="84"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Rectangle 31"/>
            <p:cNvSpPr>
              <a:spLocks noChangeAspect="1" noChangeArrowheads="1"/>
            </p:cNvSpPr>
            <p:nvPr/>
          </p:nvSpPr>
          <p:spPr bwMode="auto">
            <a:xfrm>
              <a:off x="4687" y="9786"/>
              <a:ext cx="165" cy="21"/>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Rectangle 32"/>
            <p:cNvSpPr>
              <a:spLocks noChangeAspect="1" noChangeArrowheads="1"/>
            </p:cNvSpPr>
            <p:nvPr/>
          </p:nvSpPr>
          <p:spPr bwMode="auto">
            <a:xfrm>
              <a:off x="4687" y="9789"/>
              <a:ext cx="165"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33"/>
            <p:cNvSpPr>
              <a:spLocks noChangeAspect="1"/>
            </p:cNvSpPr>
            <p:nvPr/>
          </p:nvSpPr>
          <p:spPr bwMode="auto">
            <a:xfrm>
              <a:off x="4683" y="9792"/>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5" name="Rectangle 34"/>
            <p:cNvSpPr>
              <a:spLocks noChangeAspect="1" noChangeArrowheads="1"/>
            </p:cNvSpPr>
            <p:nvPr/>
          </p:nvSpPr>
          <p:spPr bwMode="auto">
            <a:xfrm>
              <a:off x="4687" y="9801"/>
              <a:ext cx="165"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35"/>
            <p:cNvSpPr>
              <a:spLocks noChangeAspect="1"/>
            </p:cNvSpPr>
            <p:nvPr/>
          </p:nvSpPr>
          <p:spPr bwMode="auto">
            <a:xfrm>
              <a:off x="4683" y="9806"/>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7" name="Rectangle 36"/>
            <p:cNvSpPr>
              <a:spLocks noChangeAspect="1" noChangeArrowheads="1"/>
            </p:cNvSpPr>
            <p:nvPr/>
          </p:nvSpPr>
          <p:spPr bwMode="auto">
            <a:xfrm>
              <a:off x="4687" y="9867"/>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Rectangle 37"/>
            <p:cNvSpPr>
              <a:spLocks noChangeAspect="1" noChangeArrowheads="1"/>
            </p:cNvSpPr>
            <p:nvPr/>
          </p:nvSpPr>
          <p:spPr bwMode="auto">
            <a:xfrm>
              <a:off x="4687" y="9875"/>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Rectangle 38"/>
            <p:cNvSpPr>
              <a:spLocks noChangeAspect="1" noChangeArrowheads="1"/>
            </p:cNvSpPr>
            <p:nvPr/>
          </p:nvSpPr>
          <p:spPr bwMode="auto">
            <a:xfrm>
              <a:off x="4687" y="9864"/>
              <a:ext cx="332"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Rectangle 39"/>
            <p:cNvSpPr>
              <a:spLocks noChangeAspect="1" noChangeArrowheads="1"/>
            </p:cNvSpPr>
            <p:nvPr/>
          </p:nvSpPr>
          <p:spPr bwMode="auto">
            <a:xfrm>
              <a:off x="4687" y="9886"/>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Rectangle 40"/>
            <p:cNvSpPr>
              <a:spLocks noChangeAspect="1" noChangeArrowheads="1"/>
            </p:cNvSpPr>
            <p:nvPr/>
          </p:nvSpPr>
          <p:spPr bwMode="auto">
            <a:xfrm>
              <a:off x="4687" y="9888"/>
              <a:ext cx="332" cy="19"/>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Rectangle 41"/>
            <p:cNvSpPr>
              <a:spLocks noChangeAspect="1" noChangeArrowheads="1"/>
            </p:cNvSpPr>
            <p:nvPr/>
          </p:nvSpPr>
          <p:spPr bwMode="auto">
            <a:xfrm>
              <a:off x="4687" y="9883"/>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2"/>
            <p:cNvSpPr>
              <a:spLocks noChangeAspect="1"/>
            </p:cNvSpPr>
            <p:nvPr/>
          </p:nvSpPr>
          <p:spPr bwMode="auto">
            <a:xfrm>
              <a:off x="4982" y="9790"/>
              <a:ext cx="19" cy="26"/>
            </a:xfrm>
            <a:custGeom>
              <a:avLst/>
              <a:gdLst/>
              <a:ahLst/>
              <a:cxnLst>
                <a:cxn ang="0">
                  <a:pos x="0" y="5"/>
                </a:cxn>
                <a:cxn ang="0">
                  <a:pos x="0" y="0"/>
                </a:cxn>
                <a:cxn ang="0">
                  <a:pos x="19" y="0"/>
                </a:cxn>
                <a:cxn ang="0">
                  <a:pos x="19" y="3"/>
                </a:cxn>
                <a:cxn ang="0">
                  <a:pos x="19" y="26"/>
                </a:cxn>
                <a:cxn ang="0">
                  <a:pos x="14" y="26"/>
                </a:cxn>
                <a:cxn ang="0">
                  <a:pos x="14" y="10"/>
                </a:cxn>
                <a:cxn ang="0">
                  <a:pos x="0" y="10"/>
                </a:cxn>
                <a:cxn ang="0">
                  <a:pos x="0" y="5"/>
                </a:cxn>
              </a:cxnLst>
              <a:rect l="0" t="0" r="r" b="b"/>
              <a:pathLst>
                <a:path w="19" h="26">
                  <a:moveTo>
                    <a:pt x="0" y="5"/>
                  </a:moveTo>
                  <a:lnTo>
                    <a:pt x="0" y="0"/>
                  </a:lnTo>
                  <a:lnTo>
                    <a:pt x="19" y="0"/>
                  </a:lnTo>
                  <a:lnTo>
                    <a:pt x="19" y="3"/>
                  </a:lnTo>
                  <a:lnTo>
                    <a:pt x="19" y="26"/>
                  </a:lnTo>
                  <a:lnTo>
                    <a:pt x="14" y="26"/>
                  </a:lnTo>
                  <a:lnTo>
                    <a:pt x="14" y="10"/>
                  </a:lnTo>
                  <a:lnTo>
                    <a:pt x="0" y="10"/>
                  </a:lnTo>
                  <a:lnTo>
                    <a:pt x="0" y="5"/>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4" name="Rectangle 43"/>
            <p:cNvSpPr>
              <a:spLocks noChangeAspect="1" noChangeArrowheads="1"/>
            </p:cNvSpPr>
            <p:nvPr/>
          </p:nvSpPr>
          <p:spPr bwMode="auto">
            <a:xfrm>
              <a:off x="4619" y="9952"/>
              <a:ext cx="470" cy="21"/>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4"/>
            <p:cNvSpPr>
              <a:spLocks noChangeAspect="1"/>
            </p:cNvSpPr>
            <p:nvPr/>
          </p:nvSpPr>
          <p:spPr bwMode="auto">
            <a:xfrm>
              <a:off x="4615" y="9882"/>
              <a:ext cx="476" cy="66"/>
            </a:xfrm>
            <a:custGeom>
              <a:avLst/>
              <a:gdLst/>
              <a:ahLst/>
              <a:cxnLst>
                <a:cxn ang="0">
                  <a:pos x="0" y="66"/>
                </a:cxn>
                <a:cxn ang="0">
                  <a:pos x="59" y="0"/>
                </a:cxn>
                <a:cxn ang="0">
                  <a:pos x="415" y="0"/>
                </a:cxn>
                <a:cxn ang="0">
                  <a:pos x="476" y="66"/>
                </a:cxn>
                <a:cxn ang="0">
                  <a:pos x="0" y="66"/>
                </a:cxn>
              </a:cxnLst>
              <a:rect l="0" t="0" r="r" b="b"/>
              <a:pathLst>
                <a:path w="476" h="66">
                  <a:moveTo>
                    <a:pt x="0" y="66"/>
                  </a:moveTo>
                  <a:lnTo>
                    <a:pt x="59" y="0"/>
                  </a:lnTo>
                  <a:lnTo>
                    <a:pt x="415" y="0"/>
                  </a:lnTo>
                  <a:lnTo>
                    <a:pt x="476" y="66"/>
                  </a:lnTo>
                  <a:lnTo>
                    <a:pt x="0" y="66"/>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5"/>
            <p:cNvSpPr>
              <a:spLocks noChangeAspect="1"/>
            </p:cNvSpPr>
            <p:nvPr/>
          </p:nvSpPr>
          <p:spPr bwMode="auto">
            <a:xfrm>
              <a:off x="4622" y="9895"/>
              <a:ext cx="461" cy="47"/>
            </a:xfrm>
            <a:custGeom>
              <a:avLst/>
              <a:gdLst/>
              <a:ahLst/>
              <a:cxnLst>
                <a:cxn ang="0">
                  <a:pos x="461" y="47"/>
                </a:cxn>
                <a:cxn ang="0">
                  <a:pos x="0" y="47"/>
                </a:cxn>
                <a:cxn ang="0">
                  <a:pos x="43" y="0"/>
                </a:cxn>
                <a:cxn ang="0">
                  <a:pos x="414" y="0"/>
                </a:cxn>
                <a:cxn ang="0">
                  <a:pos x="461" y="47"/>
                </a:cxn>
              </a:cxnLst>
              <a:rect l="0" t="0" r="r" b="b"/>
              <a:pathLst>
                <a:path w="461" h="47">
                  <a:moveTo>
                    <a:pt x="461" y="47"/>
                  </a:moveTo>
                  <a:lnTo>
                    <a:pt x="0" y="47"/>
                  </a:lnTo>
                  <a:lnTo>
                    <a:pt x="43" y="0"/>
                  </a:lnTo>
                  <a:lnTo>
                    <a:pt x="414" y="0"/>
                  </a:lnTo>
                  <a:lnTo>
                    <a:pt x="461" y="47"/>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6"/>
            <p:cNvSpPr>
              <a:spLocks noChangeAspect="1"/>
            </p:cNvSpPr>
            <p:nvPr/>
          </p:nvSpPr>
          <p:spPr bwMode="auto">
            <a:xfrm>
              <a:off x="4633" y="9898"/>
              <a:ext cx="74" cy="44"/>
            </a:xfrm>
            <a:custGeom>
              <a:avLst/>
              <a:gdLst/>
              <a:ahLst/>
              <a:cxnLst>
                <a:cxn ang="0">
                  <a:pos x="37" y="0"/>
                </a:cxn>
                <a:cxn ang="0">
                  <a:pos x="0" y="44"/>
                </a:cxn>
                <a:cxn ang="0">
                  <a:pos x="52" y="44"/>
                </a:cxn>
                <a:cxn ang="0">
                  <a:pos x="74" y="0"/>
                </a:cxn>
                <a:cxn ang="0">
                  <a:pos x="37" y="0"/>
                </a:cxn>
              </a:cxnLst>
              <a:rect l="0" t="0" r="r" b="b"/>
              <a:pathLst>
                <a:path w="74" h="44">
                  <a:moveTo>
                    <a:pt x="37" y="0"/>
                  </a:moveTo>
                  <a:lnTo>
                    <a:pt x="0" y="44"/>
                  </a:lnTo>
                  <a:lnTo>
                    <a:pt x="52" y="44"/>
                  </a:lnTo>
                  <a:lnTo>
                    <a:pt x="74" y="0"/>
                  </a:lnTo>
                  <a:lnTo>
                    <a:pt x="37"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7"/>
            <p:cNvSpPr>
              <a:spLocks noChangeAspect="1"/>
            </p:cNvSpPr>
            <p:nvPr/>
          </p:nvSpPr>
          <p:spPr bwMode="auto">
            <a:xfrm>
              <a:off x="4985" y="9914"/>
              <a:ext cx="84" cy="28"/>
            </a:xfrm>
            <a:custGeom>
              <a:avLst/>
              <a:gdLst/>
              <a:ahLst/>
              <a:cxnLst>
                <a:cxn ang="0">
                  <a:pos x="84" y="28"/>
                </a:cxn>
                <a:cxn ang="0">
                  <a:pos x="14" y="28"/>
                </a:cxn>
                <a:cxn ang="0">
                  <a:pos x="0" y="0"/>
                </a:cxn>
                <a:cxn ang="0">
                  <a:pos x="56" y="0"/>
                </a:cxn>
                <a:cxn ang="0">
                  <a:pos x="84" y="28"/>
                </a:cxn>
              </a:cxnLst>
              <a:rect l="0" t="0" r="r" b="b"/>
              <a:pathLst>
                <a:path w="84" h="28">
                  <a:moveTo>
                    <a:pt x="84" y="28"/>
                  </a:moveTo>
                  <a:lnTo>
                    <a:pt x="14" y="28"/>
                  </a:lnTo>
                  <a:lnTo>
                    <a:pt x="0" y="0"/>
                  </a:lnTo>
                  <a:lnTo>
                    <a:pt x="56" y="0"/>
                  </a:lnTo>
                  <a:lnTo>
                    <a:pt x="84" y="28"/>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8"/>
            <p:cNvSpPr>
              <a:spLocks noChangeAspect="1"/>
            </p:cNvSpPr>
            <p:nvPr/>
          </p:nvSpPr>
          <p:spPr bwMode="auto">
            <a:xfrm>
              <a:off x="4969" y="9903"/>
              <a:ext cx="66" cy="26"/>
            </a:xfrm>
            <a:custGeom>
              <a:avLst/>
              <a:gdLst/>
              <a:ahLst/>
              <a:cxnLst>
                <a:cxn ang="0">
                  <a:pos x="66" y="26"/>
                </a:cxn>
                <a:cxn ang="0">
                  <a:pos x="3" y="26"/>
                </a:cxn>
                <a:cxn ang="0">
                  <a:pos x="0" y="0"/>
                </a:cxn>
                <a:cxn ang="0">
                  <a:pos x="59" y="0"/>
                </a:cxn>
                <a:cxn ang="0">
                  <a:pos x="66" y="26"/>
                </a:cxn>
              </a:cxnLst>
              <a:rect l="0" t="0" r="r" b="b"/>
              <a:pathLst>
                <a:path w="66" h="26">
                  <a:moveTo>
                    <a:pt x="66" y="26"/>
                  </a:moveTo>
                  <a:lnTo>
                    <a:pt x="3" y="26"/>
                  </a:lnTo>
                  <a:lnTo>
                    <a:pt x="0" y="0"/>
                  </a:lnTo>
                  <a:lnTo>
                    <a:pt x="59" y="0"/>
                  </a:lnTo>
                  <a:lnTo>
                    <a:pt x="66" y="26"/>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9"/>
            <p:cNvSpPr>
              <a:spLocks noChangeAspect="1"/>
            </p:cNvSpPr>
            <p:nvPr/>
          </p:nvSpPr>
          <p:spPr bwMode="auto">
            <a:xfrm>
              <a:off x="4704" y="9898"/>
              <a:ext cx="266" cy="44"/>
            </a:xfrm>
            <a:custGeom>
              <a:avLst/>
              <a:gdLst/>
              <a:ahLst/>
              <a:cxnLst>
                <a:cxn ang="0">
                  <a:pos x="255" y="4"/>
                </a:cxn>
                <a:cxn ang="0">
                  <a:pos x="258" y="10"/>
                </a:cxn>
                <a:cxn ang="0">
                  <a:pos x="250" y="10"/>
                </a:cxn>
                <a:cxn ang="0">
                  <a:pos x="255" y="18"/>
                </a:cxn>
                <a:cxn ang="0">
                  <a:pos x="261" y="18"/>
                </a:cxn>
                <a:cxn ang="0">
                  <a:pos x="266" y="37"/>
                </a:cxn>
                <a:cxn ang="0">
                  <a:pos x="200" y="37"/>
                </a:cxn>
                <a:cxn ang="0">
                  <a:pos x="200" y="44"/>
                </a:cxn>
                <a:cxn ang="0">
                  <a:pos x="74" y="44"/>
                </a:cxn>
                <a:cxn ang="0">
                  <a:pos x="79" y="37"/>
                </a:cxn>
                <a:cxn ang="0">
                  <a:pos x="0" y="37"/>
                </a:cxn>
                <a:cxn ang="0">
                  <a:pos x="8" y="18"/>
                </a:cxn>
                <a:cxn ang="0">
                  <a:pos x="15" y="18"/>
                </a:cxn>
                <a:cxn ang="0">
                  <a:pos x="18" y="5"/>
                </a:cxn>
                <a:cxn ang="0">
                  <a:pos x="15" y="5"/>
                </a:cxn>
                <a:cxn ang="0">
                  <a:pos x="16" y="0"/>
                </a:cxn>
                <a:cxn ang="0">
                  <a:pos x="123" y="0"/>
                </a:cxn>
                <a:cxn ang="0">
                  <a:pos x="123" y="5"/>
                </a:cxn>
                <a:cxn ang="0">
                  <a:pos x="137" y="5"/>
                </a:cxn>
                <a:cxn ang="0">
                  <a:pos x="137" y="0"/>
                </a:cxn>
                <a:cxn ang="0">
                  <a:pos x="255" y="0"/>
                </a:cxn>
                <a:cxn ang="0">
                  <a:pos x="255" y="4"/>
                </a:cxn>
              </a:cxnLst>
              <a:rect l="0" t="0" r="r" b="b"/>
              <a:pathLst>
                <a:path w="266" h="44">
                  <a:moveTo>
                    <a:pt x="255" y="4"/>
                  </a:moveTo>
                  <a:lnTo>
                    <a:pt x="258" y="10"/>
                  </a:lnTo>
                  <a:lnTo>
                    <a:pt x="250" y="10"/>
                  </a:lnTo>
                  <a:lnTo>
                    <a:pt x="255" y="18"/>
                  </a:lnTo>
                  <a:lnTo>
                    <a:pt x="261" y="18"/>
                  </a:lnTo>
                  <a:lnTo>
                    <a:pt x="266" y="37"/>
                  </a:lnTo>
                  <a:lnTo>
                    <a:pt x="200" y="37"/>
                  </a:lnTo>
                  <a:lnTo>
                    <a:pt x="200" y="44"/>
                  </a:lnTo>
                  <a:lnTo>
                    <a:pt x="74" y="44"/>
                  </a:lnTo>
                  <a:lnTo>
                    <a:pt x="79" y="37"/>
                  </a:lnTo>
                  <a:lnTo>
                    <a:pt x="0" y="37"/>
                  </a:lnTo>
                  <a:lnTo>
                    <a:pt x="8" y="18"/>
                  </a:lnTo>
                  <a:lnTo>
                    <a:pt x="15" y="18"/>
                  </a:lnTo>
                  <a:lnTo>
                    <a:pt x="18" y="5"/>
                  </a:lnTo>
                  <a:lnTo>
                    <a:pt x="15" y="5"/>
                  </a:lnTo>
                  <a:lnTo>
                    <a:pt x="16" y="0"/>
                  </a:lnTo>
                  <a:lnTo>
                    <a:pt x="123" y="0"/>
                  </a:lnTo>
                  <a:lnTo>
                    <a:pt x="123" y="5"/>
                  </a:lnTo>
                  <a:lnTo>
                    <a:pt x="137" y="5"/>
                  </a:lnTo>
                  <a:lnTo>
                    <a:pt x="137" y="0"/>
                  </a:lnTo>
                  <a:lnTo>
                    <a:pt x="255" y="0"/>
                  </a:lnTo>
                  <a:lnTo>
                    <a:pt x="255" y="4"/>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50"/>
            <p:cNvSpPr>
              <a:spLocks noChangeAspect="1"/>
            </p:cNvSpPr>
            <p:nvPr/>
          </p:nvSpPr>
          <p:spPr bwMode="auto">
            <a:xfrm>
              <a:off x="4691" y="9485"/>
              <a:ext cx="328" cy="253"/>
            </a:xfrm>
            <a:custGeom>
              <a:avLst/>
              <a:gdLst/>
              <a:ahLst/>
              <a:cxnLst>
                <a:cxn ang="0">
                  <a:pos x="15" y="0"/>
                </a:cxn>
                <a:cxn ang="0">
                  <a:pos x="10" y="0"/>
                </a:cxn>
                <a:cxn ang="0">
                  <a:pos x="8" y="0"/>
                </a:cxn>
                <a:cxn ang="0">
                  <a:pos x="7" y="0"/>
                </a:cxn>
                <a:cxn ang="0">
                  <a:pos x="5" y="3"/>
                </a:cxn>
                <a:cxn ang="0">
                  <a:pos x="0" y="6"/>
                </a:cxn>
                <a:cxn ang="0">
                  <a:pos x="0" y="10"/>
                </a:cxn>
                <a:cxn ang="0">
                  <a:pos x="0" y="247"/>
                </a:cxn>
                <a:cxn ang="0">
                  <a:pos x="2" y="249"/>
                </a:cxn>
                <a:cxn ang="0">
                  <a:pos x="5" y="250"/>
                </a:cxn>
                <a:cxn ang="0">
                  <a:pos x="7" y="253"/>
                </a:cxn>
                <a:cxn ang="0">
                  <a:pos x="8" y="253"/>
                </a:cxn>
                <a:cxn ang="0">
                  <a:pos x="10" y="253"/>
                </a:cxn>
                <a:cxn ang="0">
                  <a:pos x="315" y="253"/>
                </a:cxn>
                <a:cxn ang="0">
                  <a:pos x="316" y="253"/>
                </a:cxn>
                <a:cxn ang="0">
                  <a:pos x="318" y="253"/>
                </a:cxn>
                <a:cxn ang="0">
                  <a:pos x="320" y="253"/>
                </a:cxn>
                <a:cxn ang="0">
                  <a:pos x="324" y="247"/>
                </a:cxn>
                <a:cxn ang="0">
                  <a:pos x="326" y="241"/>
                </a:cxn>
                <a:cxn ang="0">
                  <a:pos x="328" y="241"/>
                </a:cxn>
                <a:cxn ang="0">
                  <a:pos x="328" y="13"/>
                </a:cxn>
                <a:cxn ang="0">
                  <a:pos x="326" y="10"/>
                </a:cxn>
                <a:cxn ang="0">
                  <a:pos x="326" y="6"/>
                </a:cxn>
                <a:cxn ang="0">
                  <a:pos x="324" y="5"/>
                </a:cxn>
                <a:cxn ang="0">
                  <a:pos x="323" y="3"/>
                </a:cxn>
                <a:cxn ang="0">
                  <a:pos x="321" y="0"/>
                </a:cxn>
                <a:cxn ang="0">
                  <a:pos x="320" y="0"/>
                </a:cxn>
                <a:cxn ang="0">
                  <a:pos x="318" y="0"/>
                </a:cxn>
                <a:cxn ang="0">
                  <a:pos x="316" y="0"/>
                </a:cxn>
                <a:cxn ang="0">
                  <a:pos x="15" y="0"/>
                </a:cxn>
              </a:cxnLst>
              <a:rect l="0" t="0" r="r" b="b"/>
              <a:pathLst>
                <a:path w="328" h="253">
                  <a:moveTo>
                    <a:pt x="15" y="0"/>
                  </a:moveTo>
                  <a:lnTo>
                    <a:pt x="10" y="0"/>
                  </a:lnTo>
                  <a:lnTo>
                    <a:pt x="8" y="0"/>
                  </a:lnTo>
                  <a:lnTo>
                    <a:pt x="7" y="0"/>
                  </a:lnTo>
                  <a:lnTo>
                    <a:pt x="5" y="3"/>
                  </a:lnTo>
                  <a:lnTo>
                    <a:pt x="0" y="6"/>
                  </a:lnTo>
                  <a:lnTo>
                    <a:pt x="0" y="10"/>
                  </a:lnTo>
                  <a:lnTo>
                    <a:pt x="0" y="247"/>
                  </a:lnTo>
                  <a:lnTo>
                    <a:pt x="2" y="249"/>
                  </a:lnTo>
                  <a:lnTo>
                    <a:pt x="5" y="250"/>
                  </a:lnTo>
                  <a:lnTo>
                    <a:pt x="7" y="253"/>
                  </a:lnTo>
                  <a:lnTo>
                    <a:pt x="8" y="253"/>
                  </a:lnTo>
                  <a:lnTo>
                    <a:pt x="10" y="253"/>
                  </a:lnTo>
                  <a:lnTo>
                    <a:pt x="315" y="253"/>
                  </a:lnTo>
                  <a:lnTo>
                    <a:pt x="316" y="253"/>
                  </a:lnTo>
                  <a:lnTo>
                    <a:pt x="318" y="253"/>
                  </a:lnTo>
                  <a:lnTo>
                    <a:pt x="320" y="253"/>
                  </a:lnTo>
                  <a:lnTo>
                    <a:pt x="324" y="247"/>
                  </a:lnTo>
                  <a:lnTo>
                    <a:pt x="326" y="241"/>
                  </a:lnTo>
                  <a:lnTo>
                    <a:pt x="328" y="241"/>
                  </a:lnTo>
                  <a:lnTo>
                    <a:pt x="328" y="13"/>
                  </a:lnTo>
                  <a:lnTo>
                    <a:pt x="326" y="10"/>
                  </a:lnTo>
                  <a:lnTo>
                    <a:pt x="326" y="6"/>
                  </a:lnTo>
                  <a:lnTo>
                    <a:pt x="324" y="5"/>
                  </a:lnTo>
                  <a:lnTo>
                    <a:pt x="323" y="3"/>
                  </a:lnTo>
                  <a:lnTo>
                    <a:pt x="321" y="0"/>
                  </a:lnTo>
                  <a:lnTo>
                    <a:pt x="320" y="0"/>
                  </a:lnTo>
                  <a:lnTo>
                    <a:pt x="318" y="0"/>
                  </a:lnTo>
                  <a:lnTo>
                    <a:pt x="316" y="0"/>
                  </a:lnTo>
                  <a:lnTo>
                    <a:pt x="15"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2" name="Rectangle 51"/>
            <p:cNvSpPr>
              <a:spLocks noChangeAspect="1" noChangeArrowheads="1"/>
            </p:cNvSpPr>
            <p:nvPr/>
          </p:nvSpPr>
          <p:spPr bwMode="auto">
            <a:xfrm>
              <a:off x="4769" y="9751"/>
              <a:ext cx="189" cy="17"/>
            </a:xfrm>
            <a:prstGeom prst="rect">
              <a:avLst/>
            </a:prstGeom>
            <a:solidFill>
              <a:srgbClr val="40404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52"/>
            <p:cNvSpPr>
              <a:spLocks noChangeAspect="1"/>
            </p:cNvSpPr>
            <p:nvPr/>
          </p:nvSpPr>
          <p:spPr bwMode="auto">
            <a:xfrm>
              <a:off x="4759" y="9750"/>
              <a:ext cx="205" cy="24"/>
            </a:xfrm>
            <a:custGeom>
              <a:avLst/>
              <a:gdLst/>
              <a:ahLst/>
              <a:cxnLst>
                <a:cxn ang="0">
                  <a:pos x="200" y="0"/>
                </a:cxn>
                <a:cxn ang="0">
                  <a:pos x="205" y="24"/>
                </a:cxn>
                <a:cxn ang="0">
                  <a:pos x="0" y="24"/>
                </a:cxn>
                <a:cxn ang="0">
                  <a:pos x="10" y="0"/>
                </a:cxn>
                <a:cxn ang="0">
                  <a:pos x="200" y="0"/>
                </a:cxn>
              </a:cxnLst>
              <a:rect l="0" t="0" r="r" b="b"/>
              <a:pathLst>
                <a:path w="205" h="24">
                  <a:moveTo>
                    <a:pt x="200" y="0"/>
                  </a:moveTo>
                  <a:lnTo>
                    <a:pt x="205" y="24"/>
                  </a:lnTo>
                  <a:lnTo>
                    <a:pt x="0" y="24"/>
                  </a:lnTo>
                  <a:lnTo>
                    <a:pt x="10" y="0"/>
                  </a:lnTo>
                  <a:lnTo>
                    <a:pt x="200"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53"/>
            <p:cNvSpPr>
              <a:spLocks noChangeAspect="1"/>
            </p:cNvSpPr>
            <p:nvPr/>
          </p:nvSpPr>
          <p:spPr bwMode="auto">
            <a:xfrm>
              <a:off x="4724" y="9751"/>
              <a:ext cx="270" cy="26"/>
            </a:xfrm>
            <a:custGeom>
              <a:avLst/>
              <a:gdLst/>
              <a:ahLst/>
              <a:cxnLst>
                <a:cxn ang="0">
                  <a:pos x="267" y="0"/>
                </a:cxn>
                <a:cxn ang="0">
                  <a:pos x="270" y="26"/>
                </a:cxn>
                <a:cxn ang="0">
                  <a:pos x="0" y="26"/>
                </a:cxn>
                <a:cxn ang="0">
                  <a:pos x="4" y="0"/>
                </a:cxn>
                <a:cxn ang="0">
                  <a:pos x="267" y="0"/>
                </a:cxn>
              </a:cxnLst>
              <a:rect l="0" t="0" r="r" b="b"/>
              <a:pathLst>
                <a:path w="270" h="26">
                  <a:moveTo>
                    <a:pt x="267" y="0"/>
                  </a:moveTo>
                  <a:lnTo>
                    <a:pt x="270" y="26"/>
                  </a:lnTo>
                  <a:lnTo>
                    <a:pt x="0" y="26"/>
                  </a:lnTo>
                  <a:lnTo>
                    <a:pt x="4" y="0"/>
                  </a:lnTo>
                  <a:lnTo>
                    <a:pt x="267"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54"/>
            <p:cNvSpPr>
              <a:spLocks noChangeAspect="1"/>
            </p:cNvSpPr>
            <p:nvPr/>
          </p:nvSpPr>
          <p:spPr bwMode="auto">
            <a:xfrm>
              <a:off x="4719" y="9509"/>
              <a:ext cx="271" cy="202"/>
            </a:xfrm>
            <a:custGeom>
              <a:avLst/>
              <a:gdLst/>
              <a:ahLst/>
              <a:cxnLst>
                <a:cxn ang="0">
                  <a:pos x="9" y="0"/>
                </a:cxn>
                <a:cxn ang="0">
                  <a:pos x="8" y="0"/>
                </a:cxn>
                <a:cxn ang="0">
                  <a:pos x="8" y="3"/>
                </a:cxn>
                <a:cxn ang="0">
                  <a:pos x="6" y="3"/>
                </a:cxn>
                <a:cxn ang="0">
                  <a:pos x="6" y="5"/>
                </a:cxn>
                <a:cxn ang="0">
                  <a:pos x="3" y="7"/>
                </a:cxn>
                <a:cxn ang="0">
                  <a:pos x="3" y="11"/>
                </a:cxn>
                <a:cxn ang="0">
                  <a:pos x="0" y="11"/>
                </a:cxn>
                <a:cxn ang="0">
                  <a:pos x="0" y="197"/>
                </a:cxn>
                <a:cxn ang="0">
                  <a:pos x="3" y="197"/>
                </a:cxn>
                <a:cxn ang="0">
                  <a:pos x="3" y="200"/>
                </a:cxn>
                <a:cxn ang="0">
                  <a:pos x="6" y="200"/>
                </a:cxn>
                <a:cxn ang="0">
                  <a:pos x="6" y="202"/>
                </a:cxn>
                <a:cxn ang="0">
                  <a:pos x="8" y="202"/>
                </a:cxn>
                <a:cxn ang="0">
                  <a:pos x="9" y="202"/>
                </a:cxn>
                <a:cxn ang="0">
                  <a:pos x="263" y="202"/>
                </a:cxn>
                <a:cxn ang="0">
                  <a:pos x="264" y="202"/>
                </a:cxn>
                <a:cxn ang="0">
                  <a:pos x="264" y="200"/>
                </a:cxn>
                <a:cxn ang="0">
                  <a:pos x="266" y="200"/>
                </a:cxn>
                <a:cxn ang="0">
                  <a:pos x="267" y="197"/>
                </a:cxn>
                <a:cxn ang="0">
                  <a:pos x="271" y="197"/>
                </a:cxn>
                <a:cxn ang="0">
                  <a:pos x="271" y="194"/>
                </a:cxn>
                <a:cxn ang="0">
                  <a:pos x="271" y="11"/>
                </a:cxn>
                <a:cxn ang="0">
                  <a:pos x="269" y="7"/>
                </a:cxn>
                <a:cxn ang="0">
                  <a:pos x="267" y="7"/>
                </a:cxn>
                <a:cxn ang="0">
                  <a:pos x="267" y="5"/>
                </a:cxn>
                <a:cxn ang="0">
                  <a:pos x="266" y="5"/>
                </a:cxn>
                <a:cxn ang="0">
                  <a:pos x="264" y="3"/>
                </a:cxn>
                <a:cxn ang="0">
                  <a:pos x="263" y="3"/>
                </a:cxn>
                <a:cxn ang="0">
                  <a:pos x="263" y="0"/>
                </a:cxn>
                <a:cxn ang="0">
                  <a:pos x="9" y="0"/>
                </a:cxn>
              </a:cxnLst>
              <a:rect l="0" t="0" r="r" b="b"/>
              <a:pathLst>
                <a:path w="271" h="202">
                  <a:moveTo>
                    <a:pt x="9" y="0"/>
                  </a:moveTo>
                  <a:lnTo>
                    <a:pt x="8" y="0"/>
                  </a:lnTo>
                  <a:lnTo>
                    <a:pt x="8" y="3"/>
                  </a:lnTo>
                  <a:lnTo>
                    <a:pt x="6" y="3"/>
                  </a:lnTo>
                  <a:lnTo>
                    <a:pt x="6" y="5"/>
                  </a:lnTo>
                  <a:lnTo>
                    <a:pt x="3" y="7"/>
                  </a:lnTo>
                  <a:lnTo>
                    <a:pt x="3" y="11"/>
                  </a:lnTo>
                  <a:lnTo>
                    <a:pt x="0" y="11"/>
                  </a:lnTo>
                  <a:lnTo>
                    <a:pt x="0" y="197"/>
                  </a:lnTo>
                  <a:lnTo>
                    <a:pt x="3" y="197"/>
                  </a:lnTo>
                  <a:lnTo>
                    <a:pt x="3" y="200"/>
                  </a:lnTo>
                  <a:lnTo>
                    <a:pt x="6" y="200"/>
                  </a:lnTo>
                  <a:lnTo>
                    <a:pt x="6" y="202"/>
                  </a:lnTo>
                  <a:lnTo>
                    <a:pt x="8" y="202"/>
                  </a:lnTo>
                  <a:lnTo>
                    <a:pt x="9" y="202"/>
                  </a:lnTo>
                  <a:lnTo>
                    <a:pt x="263" y="202"/>
                  </a:lnTo>
                  <a:lnTo>
                    <a:pt x="264" y="202"/>
                  </a:lnTo>
                  <a:lnTo>
                    <a:pt x="264" y="200"/>
                  </a:lnTo>
                  <a:lnTo>
                    <a:pt x="266" y="200"/>
                  </a:lnTo>
                  <a:lnTo>
                    <a:pt x="267" y="197"/>
                  </a:lnTo>
                  <a:lnTo>
                    <a:pt x="271" y="197"/>
                  </a:lnTo>
                  <a:lnTo>
                    <a:pt x="271" y="194"/>
                  </a:lnTo>
                  <a:lnTo>
                    <a:pt x="271" y="11"/>
                  </a:lnTo>
                  <a:lnTo>
                    <a:pt x="269" y="7"/>
                  </a:lnTo>
                  <a:lnTo>
                    <a:pt x="267" y="7"/>
                  </a:lnTo>
                  <a:lnTo>
                    <a:pt x="267" y="5"/>
                  </a:lnTo>
                  <a:lnTo>
                    <a:pt x="266" y="5"/>
                  </a:lnTo>
                  <a:lnTo>
                    <a:pt x="264" y="3"/>
                  </a:lnTo>
                  <a:lnTo>
                    <a:pt x="263" y="3"/>
                  </a:lnTo>
                  <a:lnTo>
                    <a:pt x="263" y="0"/>
                  </a:lnTo>
                  <a:lnTo>
                    <a:pt x="9"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55"/>
            <p:cNvSpPr>
              <a:spLocks noChangeAspect="1"/>
            </p:cNvSpPr>
            <p:nvPr/>
          </p:nvSpPr>
          <p:spPr bwMode="auto">
            <a:xfrm>
              <a:off x="4724" y="9517"/>
              <a:ext cx="262" cy="188"/>
            </a:xfrm>
            <a:custGeom>
              <a:avLst/>
              <a:gdLst/>
              <a:ahLst/>
              <a:cxnLst>
                <a:cxn ang="0">
                  <a:pos x="8" y="0"/>
                </a:cxn>
                <a:cxn ang="0">
                  <a:pos x="6" y="0"/>
                </a:cxn>
                <a:cxn ang="0">
                  <a:pos x="6" y="3"/>
                </a:cxn>
                <a:cxn ang="0">
                  <a:pos x="4" y="3"/>
                </a:cxn>
                <a:cxn ang="0">
                  <a:pos x="1" y="5"/>
                </a:cxn>
                <a:cxn ang="0">
                  <a:pos x="0" y="5"/>
                </a:cxn>
                <a:cxn ang="0">
                  <a:pos x="0" y="10"/>
                </a:cxn>
                <a:cxn ang="0">
                  <a:pos x="0" y="179"/>
                </a:cxn>
                <a:cxn ang="0">
                  <a:pos x="1" y="183"/>
                </a:cxn>
                <a:cxn ang="0">
                  <a:pos x="4" y="186"/>
                </a:cxn>
                <a:cxn ang="0">
                  <a:pos x="6" y="186"/>
                </a:cxn>
                <a:cxn ang="0">
                  <a:pos x="6" y="188"/>
                </a:cxn>
                <a:cxn ang="0">
                  <a:pos x="253" y="188"/>
                </a:cxn>
                <a:cxn ang="0">
                  <a:pos x="253" y="186"/>
                </a:cxn>
                <a:cxn ang="0">
                  <a:pos x="254" y="186"/>
                </a:cxn>
                <a:cxn ang="0">
                  <a:pos x="258" y="186"/>
                </a:cxn>
                <a:cxn ang="0">
                  <a:pos x="259" y="181"/>
                </a:cxn>
                <a:cxn ang="0">
                  <a:pos x="259" y="179"/>
                </a:cxn>
                <a:cxn ang="0">
                  <a:pos x="261" y="176"/>
                </a:cxn>
                <a:cxn ang="0">
                  <a:pos x="262" y="176"/>
                </a:cxn>
                <a:cxn ang="0">
                  <a:pos x="262" y="12"/>
                </a:cxn>
                <a:cxn ang="0">
                  <a:pos x="261" y="10"/>
                </a:cxn>
                <a:cxn ang="0">
                  <a:pos x="259" y="5"/>
                </a:cxn>
                <a:cxn ang="0">
                  <a:pos x="258" y="3"/>
                </a:cxn>
                <a:cxn ang="0">
                  <a:pos x="254" y="3"/>
                </a:cxn>
                <a:cxn ang="0">
                  <a:pos x="253" y="0"/>
                </a:cxn>
                <a:cxn ang="0">
                  <a:pos x="8" y="0"/>
                </a:cxn>
              </a:cxnLst>
              <a:rect l="0" t="0" r="r" b="b"/>
              <a:pathLst>
                <a:path w="262" h="188">
                  <a:moveTo>
                    <a:pt x="8" y="0"/>
                  </a:moveTo>
                  <a:lnTo>
                    <a:pt x="6" y="0"/>
                  </a:lnTo>
                  <a:lnTo>
                    <a:pt x="6" y="3"/>
                  </a:lnTo>
                  <a:lnTo>
                    <a:pt x="4" y="3"/>
                  </a:lnTo>
                  <a:lnTo>
                    <a:pt x="1" y="5"/>
                  </a:lnTo>
                  <a:lnTo>
                    <a:pt x="0" y="5"/>
                  </a:lnTo>
                  <a:lnTo>
                    <a:pt x="0" y="10"/>
                  </a:lnTo>
                  <a:lnTo>
                    <a:pt x="0" y="179"/>
                  </a:lnTo>
                  <a:lnTo>
                    <a:pt x="1" y="183"/>
                  </a:lnTo>
                  <a:lnTo>
                    <a:pt x="4" y="186"/>
                  </a:lnTo>
                  <a:lnTo>
                    <a:pt x="6" y="186"/>
                  </a:lnTo>
                  <a:lnTo>
                    <a:pt x="6" y="188"/>
                  </a:lnTo>
                  <a:lnTo>
                    <a:pt x="253" y="188"/>
                  </a:lnTo>
                  <a:lnTo>
                    <a:pt x="253" y="186"/>
                  </a:lnTo>
                  <a:lnTo>
                    <a:pt x="254" y="186"/>
                  </a:lnTo>
                  <a:lnTo>
                    <a:pt x="258" y="186"/>
                  </a:lnTo>
                  <a:lnTo>
                    <a:pt x="259" y="181"/>
                  </a:lnTo>
                  <a:lnTo>
                    <a:pt x="259" y="179"/>
                  </a:lnTo>
                  <a:lnTo>
                    <a:pt x="261" y="176"/>
                  </a:lnTo>
                  <a:lnTo>
                    <a:pt x="262" y="176"/>
                  </a:lnTo>
                  <a:lnTo>
                    <a:pt x="262" y="12"/>
                  </a:lnTo>
                  <a:lnTo>
                    <a:pt x="261" y="10"/>
                  </a:lnTo>
                  <a:lnTo>
                    <a:pt x="259" y="5"/>
                  </a:lnTo>
                  <a:lnTo>
                    <a:pt x="258" y="3"/>
                  </a:lnTo>
                  <a:lnTo>
                    <a:pt x="254" y="3"/>
                  </a:lnTo>
                  <a:lnTo>
                    <a:pt x="253" y="0"/>
                  </a:lnTo>
                  <a:lnTo>
                    <a:pt x="8" y="0"/>
                  </a:lnTo>
                  <a:close/>
                </a:path>
              </a:pathLst>
            </a:custGeom>
            <a:solidFill>
              <a:srgbClr val="0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07" name="Group 24"/>
          <p:cNvGrpSpPr>
            <a:grpSpLocks noChangeAspect="1"/>
          </p:cNvGrpSpPr>
          <p:nvPr/>
        </p:nvGrpSpPr>
        <p:grpSpPr bwMode="auto">
          <a:xfrm>
            <a:off x="2401754" y="4653136"/>
            <a:ext cx="370046" cy="380048"/>
            <a:chOff x="4615" y="9485"/>
            <a:chExt cx="476" cy="488"/>
          </a:xfrm>
        </p:grpSpPr>
        <p:sp>
          <p:nvSpPr>
            <p:cNvPr id="108" name="Rectangle 25"/>
            <p:cNvSpPr>
              <a:spLocks noChangeAspect="1" noChangeArrowheads="1"/>
            </p:cNvSpPr>
            <p:nvPr/>
          </p:nvSpPr>
          <p:spPr bwMode="auto">
            <a:xfrm>
              <a:off x="4674" y="9775"/>
              <a:ext cx="358" cy="110"/>
            </a:xfrm>
            <a:prstGeom prst="rect">
              <a:avLst/>
            </a:prstGeom>
            <a:solidFill>
              <a:srgbClr val="D9D9D9"/>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Rectangle 26"/>
            <p:cNvSpPr>
              <a:spLocks noChangeAspect="1" noChangeArrowheads="1"/>
            </p:cNvSpPr>
            <p:nvPr/>
          </p:nvSpPr>
          <p:spPr bwMode="auto">
            <a:xfrm>
              <a:off x="4871" y="9792"/>
              <a:ext cx="32" cy="23"/>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Rectangle 27"/>
            <p:cNvSpPr>
              <a:spLocks noChangeAspect="1" noChangeArrowheads="1"/>
            </p:cNvSpPr>
            <p:nvPr/>
          </p:nvSpPr>
          <p:spPr bwMode="auto">
            <a:xfrm>
              <a:off x="4919" y="9775"/>
              <a:ext cx="92" cy="40"/>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Rectangle 28"/>
            <p:cNvSpPr>
              <a:spLocks noChangeAspect="1" noChangeArrowheads="1"/>
            </p:cNvSpPr>
            <p:nvPr/>
          </p:nvSpPr>
          <p:spPr bwMode="auto">
            <a:xfrm>
              <a:off x="4923" y="9789"/>
              <a:ext cx="87" cy="25"/>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Rectangle 29"/>
            <p:cNvSpPr>
              <a:spLocks noChangeAspect="1" noChangeArrowheads="1"/>
            </p:cNvSpPr>
            <p:nvPr/>
          </p:nvSpPr>
          <p:spPr bwMode="auto">
            <a:xfrm>
              <a:off x="4965" y="9792"/>
              <a:ext cx="35" cy="18"/>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Rectangle 30"/>
            <p:cNvSpPr>
              <a:spLocks noChangeAspect="1" noChangeArrowheads="1"/>
            </p:cNvSpPr>
            <p:nvPr/>
          </p:nvSpPr>
          <p:spPr bwMode="auto">
            <a:xfrm>
              <a:off x="4924" y="9804"/>
              <a:ext cx="84"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Rectangle 31"/>
            <p:cNvSpPr>
              <a:spLocks noChangeAspect="1" noChangeArrowheads="1"/>
            </p:cNvSpPr>
            <p:nvPr/>
          </p:nvSpPr>
          <p:spPr bwMode="auto">
            <a:xfrm>
              <a:off x="4687" y="9786"/>
              <a:ext cx="165" cy="21"/>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Rectangle 32"/>
            <p:cNvSpPr>
              <a:spLocks noChangeAspect="1" noChangeArrowheads="1"/>
            </p:cNvSpPr>
            <p:nvPr/>
          </p:nvSpPr>
          <p:spPr bwMode="auto">
            <a:xfrm>
              <a:off x="4687" y="9789"/>
              <a:ext cx="165"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33"/>
            <p:cNvSpPr>
              <a:spLocks noChangeAspect="1"/>
            </p:cNvSpPr>
            <p:nvPr/>
          </p:nvSpPr>
          <p:spPr bwMode="auto">
            <a:xfrm>
              <a:off x="4683" y="9792"/>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Rectangle 34"/>
            <p:cNvSpPr>
              <a:spLocks noChangeAspect="1" noChangeArrowheads="1"/>
            </p:cNvSpPr>
            <p:nvPr/>
          </p:nvSpPr>
          <p:spPr bwMode="auto">
            <a:xfrm>
              <a:off x="4687" y="9801"/>
              <a:ext cx="165"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35"/>
            <p:cNvSpPr>
              <a:spLocks noChangeAspect="1"/>
            </p:cNvSpPr>
            <p:nvPr/>
          </p:nvSpPr>
          <p:spPr bwMode="auto">
            <a:xfrm>
              <a:off x="4683" y="9806"/>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Rectangle 36"/>
            <p:cNvSpPr>
              <a:spLocks noChangeAspect="1" noChangeArrowheads="1"/>
            </p:cNvSpPr>
            <p:nvPr/>
          </p:nvSpPr>
          <p:spPr bwMode="auto">
            <a:xfrm>
              <a:off x="4687" y="9867"/>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Rectangle 37"/>
            <p:cNvSpPr>
              <a:spLocks noChangeAspect="1" noChangeArrowheads="1"/>
            </p:cNvSpPr>
            <p:nvPr/>
          </p:nvSpPr>
          <p:spPr bwMode="auto">
            <a:xfrm>
              <a:off x="4687" y="9875"/>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Rectangle 38"/>
            <p:cNvSpPr>
              <a:spLocks noChangeAspect="1" noChangeArrowheads="1"/>
            </p:cNvSpPr>
            <p:nvPr/>
          </p:nvSpPr>
          <p:spPr bwMode="auto">
            <a:xfrm>
              <a:off x="4687" y="9864"/>
              <a:ext cx="332"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Rectangle 39"/>
            <p:cNvSpPr>
              <a:spLocks noChangeAspect="1" noChangeArrowheads="1"/>
            </p:cNvSpPr>
            <p:nvPr/>
          </p:nvSpPr>
          <p:spPr bwMode="auto">
            <a:xfrm>
              <a:off x="4687" y="9886"/>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Rectangle 40"/>
            <p:cNvSpPr>
              <a:spLocks noChangeAspect="1" noChangeArrowheads="1"/>
            </p:cNvSpPr>
            <p:nvPr/>
          </p:nvSpPr>
          <p:spPr bwMode="auto">
            <a:xfrm>
              <a:off x="4687" y="9888"/>
              <a:ext cx="332" cy="19"/>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Rectangle 41"/>
            <p:cNvSpPr>
              <a:spLocks noChangeAspect="1" noChangeArrowheads="1"/>
            </p:cNvSpPr>
            <p:nvPr/>
          </p:nvSpPr>
          <p:spPr bwMode="auto">
            <a:xfrm>
              <a:off x="4687" y="9883"/>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42"/>
            <p:cNvSpPr>
              <a:spLocks noChangeAspect="1"/>
            </p:cNvSpPr>
            <p:nvPr/>
          </p:nvSpPr>
          <p:spPr bwMode="auto">
            <a:xfrm>
              <a:off x="4982" y="9790"/>
              <a:ext cx="19" cy="26"/>
            </a:xfrm>
            <a:custGeom>
              <a:avLst/>
              <a:gdLst/>
              <a:ahLst/>
              <a:cxnLst>
                <a:cxn ang="0">
                  <a:pos x="0" y="5"/>
                </a:cxn>
                <a:cxn ang="0">
                  <a:pos x="0" y="0"/>
                </a:cxn>
                <a:cxn ang="0">
                  <a:pos x="19" y="0"/>
                </a:cxn>
                <a:cxn ang="0">
                  <a:pos x="19" y="3"/>
                </a:cxn>
                <a:cxn ang="0">
                  <a:pos x="19" y="26"/>
                </a:cxn>
                <a:cxn ang="0">
                  <a:pos x="14" y="26"/>
                </a:cxn>
                <a:cxn ang="0">
                  <a:pos x="14" y="10"/>
                </a:cxn>
                <a:cxn ang="0">
                  <a:pos x="0" y="10"/>
                </a:cxn>
                <a:cxn ang="0">
                  <a:pos x="0" y="5"/>
                </a:cxn>
              </a:cxnLst>
              <a:rect l="0" t="0" r="r" b="b"/>
              <a:pathLst>
                <a:path w="19" h="26">
                  <a:moveTo>
                    <a:pt x="0" y="5"/>
                  </a:moveTo>
                  <a:lnTo>
                    <a:pt x="0" y="0"/>
                  </a:lnTo>
                  <a:lnTo>
                    <a:pt x="19" y="0"/>
                  </a:lnTo>
                  <a:lnTo>
                    <a:pt x="19" y="3"/>
                  </a:lnTo>
                  <a:lnTo>
                    <a:pt x="19" y="26"/>
                  </a:lnTo>
                  <a:lnTo>
                    <a:pt x="14" y="26"/>
                  </a:lnTo>
                  <a:lnTo>
                    <a:pt x="14" y="10"/>
                  </a:lnTo>
                  <a:lnTo>
                    <a:pt x="0" y="10"/>
                  </a:lnTo>
                  <a:lnTo>
                    <a:pt x="0" y="5"/>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6" name="Rectangle 43"/>
            <p:cNvSpPr>
              <a:spLocks noChangeAspect="1" noChangeArrowheads="1"/>
            </p:cNvSpPr>
            <p:nvPr/>
          </p:nvSpPr>
          <p:spPr bwMode="auto">
            <a:xfrm>
              <a:off x="4619" y="9952"/>
              <a:ext cx="470" cy="21"/>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44"/>
            <p:cNvSpPr>
              <a:spLocks noChangeAspect="1"/>
            </p:cNvSpPr>
            <p:nvPr/>
          </p:nvSpPr>
          <p:spPr bwMode="auto">
            <a:xfrm>
              <a:off x="4615" y="9882"/>
              <a:ext cx="476" cy="66"/>
            </a:xfrm>
            <a:custGeom>
              <a:avLst/>
              <a:gdLst/>
              <a:ahLst/>
              <a:cxnLst>
                <a:cxn ang="0">
                  <a:pos x="0" y="66"/>
                </a:cxn>
                <a:cxn ang="0">
                  <a:pos x="59" y="0"/>
                </a:cxn>
                <a:cxn ang="0">
                  <a:pos x="415" y="0"/>
                </a:cxn>
                <a:cxn ang="0">
                  <a:pos x="476" y="66"/>
                </a:cxn>
                <a:cxn ang="0">
                  <a:pos x="0" y="66"/>
                </a:cxn>
              </a:cxnLst>
              <a:rect l="0" t="0" r="r" b="b"/>
              <a:pathLst>
                <a:path w="476" h="66">
                  <a:moveTo>
                    <a:pt x="0" y="66"/>
                  </a:moveTo>
                  <a:lnTo>
                    <a:pt x="59" y="0"/>
                  </a:lnTo>
                  <a:lnTo>
                    <a:pt x="415" y="0"/>
                  </a:lnTo>
                  <a:lnTo>
                    <a:pt x="476" y="66"/>
                  </a:lnTo>
                  <a:lnTo>
                    <a:pt x="0" y="66"/>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45"/>
            <p:cNvSpPr>
              <a:spLocks noChangeAspect="1"/>
            </p:cNvSpPr>
            <p:nvPr/>
          </p:nvSpPr>
          <p:spPr bwMode="auto">
            <a:xfrm>
              <a:off x="4622" y="9895"/>
              <a:ext cx="461" cy="47"/>
            </a:xfrm>
            <a:custGeom>
              <a:avLst/>
              <a:gdLst/>
              <a:ahLst/>
              <a:cxnLst>
                <a:cxn ang="0">
                  <a:pos x="461" y="47"/>
                </a:cxn>
                <a:cxn ang="0">
                  <a:pos x="0" y="47"/>
                </a:cxn>
                <a:cxn ang="0">
                  <a:pos x="43" y="0"/>
                </a:cxn>
                <a:cxn ang="0">
                  <a:pos x="414" y="0"/>
                </a:cxn>
                <a:cxn ang="0">
                  <a:pos x="461" y="47"/>
                </a:cxn>
              </a:cxnLst>
              <a:rect l="0" t="0" r="r" b="b"/>
              <a:pathLst>
                <a:path w="461" h="47">
                  <a:moveTo>
                    <a:pt x="461" y="47"/>
                  </a:moveTo>
                  <a:lnTo>
                    <a:pt x="0" y="47"/>
                  </a:lnTo>
                  <a:lnTo>
                    <a:pt x="43" y="0"/>
                  </a:lnTo>
                  <a:lnTo>
                    <a:pt x="414" y="0"/>
                  </a:lnTo>
                  <a:lnTo>
                    <a:pt x="461" y="47"/>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46"/>
            <p:cNvSpPr>
              <a:spLocks noChangeAspect="1"/>
            </p:cNvSpPr>
            <p:nvPr/>
          </p:nvSpPr>
          <p:spPr bwMode="auto">
            <a:xfrm>
              <a:off x="4633" y="9898"/>
              <a:ext cx="74" cy="44"/>
            </a:xfrm>
            <a:custGeom>
              <a:avLst/>
              <a:gdLst/>
              <a:ahLst/>
              <a:cxnLst>
                <a:cxn ang="0">
                  <a:pos x="37" y="0"/>
                </a:cxn>
                <a:cxn ang="0">
                  <a:pos x="0" y="44"/>
                </a:cxn>
                <a:cxn ang="0">
                  <a:pos x="52" y="44"/>
                </a:cxn>
                <a:cxn ang="0">
                  <a:pos x="74" y="0"/>
                </a:cxn>
                <a:cxn ang="0">
                  <a:pos x="37" y="0"/>
                </a:cxn>
              </a:cxnLst>
              <a:rect l="0" t="0" r="r" b="b"/>
              <a:pathLst>
                <a:path w="74" h="44">
                  <a:moveTo>
                    <a:pt x="37" y="0"/>
                  </a:moveTo>
                  <a:lnTo>
                    <a:pt x="0" y="44"/>
                  </a:lnTo>
                  <a:lnTo>
                    <a:pt x="52" y="44"/>
                  </a:lnTo>
                  <a:lnTo>
                    <a:pt x="74" y="0"/>
                  </a:lnTo>
                  <a:lnTo>
                    <a:pt x="37"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47"/>
            <p:cNvSpPr>
              <a:spLocks noChangeAspect="1"/>
            </p:cNvSpPr>
            <p:nvPr/>
          </p:nvSpPr>
          <p:spPr bwMode="auto">
            <a:xfrm>
              <a:off x="4985" y="9914"/>
              <a:ext cx="84" cy="28"/>
            </a:xfrm>
            <a:custGeom>
              <a:avLst/>
              <a:gdLst/>
              <a:ahLst/>
              <a:cxnLst>
                <a:cxn ang="0">
                  <a:pos x="84" y="28"/>
                </a:cxn>
                <a:cxn ang="0">
                  <a:pos x="14" y="28"/>
                </a:cxn>
                <a:cxn ang="0">
                  <a:pos x="0" y="0"/>
                </a:cxn>
                <a:cxn ang="0">
                  <a:pos x="56" y="0"/>
                </a:cxn>
                <a:cxn ang="0">
                  <a:pos x="84" y="28"/>
                </a:cxn>
              </a:cxnLst>
              <a:rect l="0" t="0" r="r" b="b"/>
              <a:pathLst>
                <a:path w="84" h="28">
                  <a:moveTo>
                    <a:pt x="84" y="28"/>
                  </a:moveTo>
                  <a:lnTo>
                    <a:pt x="14" y="28"/>
                  </a:lnTo>
                  <a:lnTo>
                    <a:pt x="0" y="0"/>
                  </a:lnTo>
                  <a:lnTo>
                    <a:pt x="56" y="0"/>
                  </a:lnTo>
                  <a:lnTo>
                    <a:pt x="84" y="28"/>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48"/>
            <p:cNvSpPr>
              <a:spLocks noChangeAspect="1"/>
            </p:cNvSpPr>
            <p:nvPr/>
          </p:nvSpPr>
          <p:spPr bwMode="auto">
            <a:xfrm>
              <a:off x="4969" y="9903"/>
              <a:ext cx="66" cy="26"/>
            </a:xfrm>
            <a:custGeom>
              <a:avLst/>
              <a:gdLst/>
              <a:ahLst/>
              <a:cxnLst>
                <a:cxn ang="0">
                  <a:pos x="66" y="26"/>
                </a:cxn>
                <a:cxn ang="0">
                  <a:pos x="3" y="26"/>
                </a:cxn>
                <a:cxn ang="0">
                  <a:pos x="0" y="0"/>
                </a:cxn>
                <a:cxn ang="0">
                  <a:pos x="59" y="0"/>
                </a:cxn>
                <a:cxn ang="0">
                  <a:pos x="66" y="26"/>
                </a:cxn>
              </a:cxnLst>
              <a:rect l="0" t="0" r="r" b="b"/>
              <a:pathLst>
                <a:path w="66" h="26">
                  <a:moveTo>
                    <a:pt x="66" y="26"/>
                  </a:moveTo>
                  <a:lnTo>
                    <a:pt x="3" y="26"/>
                  </a:lnTo>
                  <a:lnTo>
                    <a:pt x="0" y="0"/>
                  </a:lnTo>
                  <a:lnTo>
                    <a:pt x="59" y="0"/>
                  </a:lnTo>
                  <a:lnTo>
                    <a:pt x="66" y="26"/>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49"/>
            <p:cNvSpPr>
              <a:spLocks noChangeAspect="1"/>
            </p:cNvSpPr>
            <p:nvPr/>
          </p:nvSpPr>
          <p:spPr bwMode="auto">
            <a:xfrm>
              <a:off x="4704" y="9898"/>
              <a:ext cx="266" cy="44"/>
            </a:xfrm>
            <a:custGeom>
              <a:avLst/>
              <a:gdLst/>
              <a:ahLst/>
              <a:cxnLst>
                <a:cxn ang="0">
                  <a:pos x="255" y="4"/>
                </a:cxn>
                <a:cxn ang="0">
                  <a:pos x="258" y="10"/>
                </a:cxn>
                <a:cxn ang="0">
                  <a:pos x="250" y="10"/>
                </a:cxn>
                <a:cxn ang="0">
                  <a:pos x="255" y="18"/>
                </a:cxn>
                <a:cxn ang="0">
                  <a:pos x="261" y="18"/>
                </a:cxn>
                <a:cxn ang="0">
                  <a:pos x="266" y="37"/>
                </a:cxn>
                <a:cxn ang="0">
                  <a:pos x="200" y="37"/>
                </a:cxn>
                <a:cxn ang="0">
                  <a:pos x="200" y="44"/>
                </a:cxn>
                <a:cxn ang="0">
                  <a:pos x="74" y="44"/>
                </a:cxn>
                <a:cxn ang="0">
                  <a:pos x="79" y="37"/>
                </a:cxn>
                <a:cxn ang="0">
                  <a:pos x="0" y="37"/>
                </a:cxn>
                <a:cxn ang="0">
                  <a:pos x="8" y="18"/>
                </a:cxn>
                <a:cxn ang="0">
                  <a:pos x="15" y="18"/>
                </a:cxn>
                <a:cxn ang="0">
                  <a:pos x="18" y="5"/>
                </a:cxn>
                <a:cxn ang="0">
                  <a:pos x="15" y="5"/>
                </a:cxn>
                <a:cxn ang="0">
                  <a:pos x="16" y="0"/>
                </a:cxn>
                <a:cxn ang="0">
                  <a:pos x="123" y="0"/>
                </a:cxn>
                <a:cxn ang="0">
                  <a:pos x="123" y="5"/>
                </a:cxn>
                <a:cxn ang="0">
                  <a:pos x="137" y="5"/>
                </a:cxn>
                <a:cxn ang="0">
                  <a:pos x="137" y="0"/>
                </a:cxn>
                <a:cxn ang="0">
                  <a:pos x="255" y="0"/>
                </a:cxn>
                <a:cxn ang="0">
                  <a:pos x="255" y="4"/>
                </a:cxn>
              </a:cxnLst>
              <a:rect l="0" t="0" r="r" b="b"/>
              <a:pathLst>
                <a:path w="266" h="44">
                  <a:moveTo>
                    <a:pt x="255" y="4"/>
                  </a:moveTo>
                  <a:lnTo>
                    <a:pt x="258" y="10"/>
                  </a:lnTo>
                  <a:lnTo>
                    <a:pt x="250" y="10"/>
                  </a:lnTo>
                  <a:lnTo>
                    <a:pt x="255" y="18"/>
                  </a:lnTo>
                  <a:lnTo>
                    <a:pt x="261" y="18"/>
                  </a:lnTo>
                  <a:lnTo>
                    <a:pt x="266" y="37"/>
                  </a:lnTo>
                  <a:lnTo>
                    <a:pt x="200" y="37"/>
                  </a:lnTo>
                  <a:lnTo>
                    <a:pt x="200" y="44"/>
                  </a:lnTo>
                  <a:lnTo>
                    <a:pt x="74" y="44"/>
                  </a:lnTo>
                  <a:lnTo>
                    <a:pt x="79" y="37"/>
                  </a:lnTo>
                  <a:lnTo>
                    <a:pt x="0" y="37"/>
                  </a:lnTo>
                  <a:lnTo>
                    <a:pt x="8" y="18"/>
                  </a:lnTo>
                  <a:lnTo>
                    <a:pt x="15" y="18"/>
                  </a:lnTo>
                  <a:lnTo>
                    <a:pt x="18" y="5"/>
                  </a:lnTo>
                  <a:lnTo>
                    <a:pt x="15" y="5"/>
                  </a:lnTo>
                  <a:lnTo>
                    <a:pt x="16" y="0"/>
                  </a:lnTo>
                  <a:lnTo>
                    <a:pt x="123" y="0"/>
                  </a:lnTo>
                  <a:lnTo>
                    <a:pt x="123" y="5"/>
                  </a:lnTo>
                  <a:lnTo>
                    <a:pt x="137" y="5"/>
                  </a:lnTo>
                  <a:lnTo>
                    <a:pt x="137" y="0"/>
                  </a:lnTo>
                  <a:lnTo>
                    <a:pt x="255" y="0"/>
                  </a:lnTo>
                  <a:lnTo>
                    <a:pt x="255" y="4"/>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50"/>
            <p:cNvSpPr>
              <a:spLocks noChangeAspect="1"/>
            </p:cNvSpPr>
            <p:nvPr/>
          </p:nvSpPr>
          <p:spPr bwMode="auto">
            <a:xfrm>
              <a:off x="4691" y="9485"/>
              <a:ext cx="328" cy="253"/>
            </a:xfrm>
            <a:custGeom>
              <a:avLst/>
              <a:gdLst/>
              <a:ahLst/>
              <a:cxnLst>
                <a:cxn ang="0">
                  <a:pos x="15" y="0"/>
                </a:cxn>
                <a:cxn ang="0">
                  <a:pos x="10" y="0"/>
                </a:cxn>
                <a:cxn ang="0">
                  <a:pos x="8" y="0"/>
                </a:cxn>
                <a:cxn ang="0">
                  <a:pos x="7" y="0"/>
                </a:cxn>
                <a:cxn ang="0">
                  <a:pos x="5" y="3"/>
                </a:cxn>
                <a:cxn ang="0">
                  <a:pos x="0" y="6"/>
                </a:cxn>
                <a:cxn ang="0">
                  <a:pos x="0" y="10"/>
                </a:cxn>
                <a:cxn ang="0">
                  <a:pos x="0" y="247"/>
                </a:cxn>
                <a:cxn ang="0">
                  <a:pos x="2" y="249"/>
                </a:cxn>
                <a:cxn ang="0">
                  <a:pos x="5" y="250"/>
                </a:cxn>
                <a:cxn ang="0">
                  <a:pos x="7" y="253"/>
                </a:cxn>
                <a:cxn ang="0">
                  <a:pos x="8" y="253"/>
                </a:cxn>
                <a:cxn ang="0">
                  <a:pos x="10" y="253"/>
                </a:cxn>
                <a:cxn ang="0">
                  <a:pos x="315" y="253"/>
                </a:cxn>
                <a:cxn ang="0">
                  <a:pos x="316" y="253"/>
                </a:cxn>
                <a:cxn ang="0">
                  <a:pos x="318" y="253"/>
                </a:cxn>
                <a:cxn ang="0">
                  <a:pos x="320" y="253"/>
                </a:cxn>
                <a:cxn ang="0">
                  <a:pos x="324" y="247"/>
                </a:cxn>
                <a:cxn ang="0">
                  <a:pos x="326" y="241"/>
                </a:cxn>
                <a:cxn ang="0">
                  <a:pos x="328" y="241"/>
                </a:cxn>
                <a:cxn ang="0">
                  <a:pos x="328" y="13"/>
                </a:cxn>
                <a:cxn ang="0">
                  <a:pos x="326" y="10"/>
                </a:cxn>
                <a:cxn ang="0">
                  <a:pos x="326" y="6"/>
                </a:cxn>
                <a:cxn ang="0">
                  <a:pos x="324" y="5"/>
                </a:cxn>
                <a:cxn ang="0">
                  <a:pos x="323" y="3"/>
                </a:cxn>
                <a:cxn ang="0">
                  <a:pos x="321" y="0"/>
                </a:cxn>
                <a:cxn ang="0">
                  <a:pos x="320" y="0"/>
                </a:cxn>
                <a:cxn ang="0">
                  <a:pos x="318" y="0"/>
                </a:cxn>
                <a:cxn ang="0">
                  <a:pos x="316" y="0"/>
                </a:cxn>
                <a:cxn ang="0">
                  <a:pos x="15" y="0"/>
                </a:cxn>
              </a:cxnLst>
              <a:rect l="0" t="0" r="r" b="b"/>
              <a:pathLst>
                <a:path w="328" h="253">
                  <a:moveTo>
                    <a:pt x="15" y="0"/>
                  </a:moveTo>
                  <a:lnTo>
                    <a:pt x="10" y="0"/>
                  </a:lnTo>
                  <a:lnTo>
                    <a:pt x="8" y="0"/>
                  </a:lnTo>
                  <a:lnTo>
                    <a:pt x="7" y="0"/>
                  </a:lnTo>
                  <a:lnTo>
                    <a:pt x="5" y="3"/>
                  </a:lnTo>
                  <a:lnTo>
                    <a:pt x="0" y="6"/>
                  </a:lnTo>
                  <a:lnTo>
                    <a:pt x="0" y="10"/>
                  </a:lnTo>
                  <a:lnTo>
                    <a:pt x="0" y="247"/>
                  </a:lnTo>
                  <a:lnTo>
                    <a:pt x="2" y="249"/>
                  </a:lnTo>
                  <a:lnTo>
                    <a:pt x="5" y="250"/>
                  </a:lnTo>
                  <a:lnTo>
                    <a:pt x="7" y="253"/>
                  </a:lnTo>
                  <a:lnTo>
                    <a:pt x="8" y="253"/>
                  </a:lnTo>
                  <a:lnTo>
                    <a:pt x="10" y="253"/>
                  </a:lnTo>
                  <a:lnTo>
                    <a:pt x="315" y="253"/>
                  </a:lnTo>
                  <a:lnTo>
                    <a:pt x="316" y="253"/>
                  </a:lnTo>
                  <a:lnTo>
                    <a:pt x="318" y="253"/>
                  </a:lnTo>
                  <a:lnTo>
                    <a:pt x="320" y="253"/>
                  </a:lnTo>
                  <a:lnTo>
                    <a:pt x="324" y="247"/>
                  </a:lnTo>
                  <a:lnTo>
                    <a:pt x="326" y="241"/>
                  </a:lnTo>
                  <a:lnTo>
                    <a:pt x="328" y="241"/>
                  </a:lnTo>
                  <a:lnTo>
                    <a:pt x="328" y="13"/>
                  </a:lnTo>
                  <a:lnTo>
                    <a:pt x="326" y="10"/>
                  </a:lnTo>
                  <a:lnTo>
                    <a:pt x="326" y="6"/>
                  </a:lnTo>
                  <a:lnTo>
                    <a:pt x="324" y="5"/>
                  </a:lnTo>
                  <a:lnTo>
                    <a:pt x="323" y="3"/>
                  </a:lnTo>
                  <a:lnTo>
                    <a:pt x="321" y="0"/>
                  </a:lnTo>
                  <a:lnTo>
                    <a:pt x="320" y="0"/>
                  </a:lnTo>
                  <a:lnTo>
                    <a:pt x="318" y="0"/>
                  </a:lnTo>
                  <a:lnTo>
                    <a:pt x="316" y="0"/>
                  </a:lnTo>
                  <a:lnTo>
                    <a:pt x="15"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4" name="Rectangle 51"/>
            <p:cNvSpPr>
              <a:spLocks noChangeAspect="1" noChangeArrowheads="1"/>
            </p:cNvSpPr>
            <p:nvPr/>
          </p:nvSpPr>
          <p:spPr bwMode="auto">
            <a:xfrm>
              <a:off x="4769" y="9751"/>
              <a:ext cx="189" cy="17"/>
            </a:xfrm>
            <a:prstGeom prst="rect">
              <a:avLst/>
            </a:prstGeom>
            <a:solidFill>
              <a:srgbClr val="40404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52"/>
            <p:cNvSpPr>
              <a:spLocks noChangeAspect="1"/>
            </p:cNvSpPr>
            <p:nvPr/>
          </p:nvSpPr>
          <p:spPr bwMode="auto">
            <a:xfrm>
              <a:off x="4759" y="9750"/>
              <a:ext cx="205" cy="24"/>
            </a:xfrm>
            <a:custGeom>
              <a:avLst/>
              <a:gdLst/>
              <a:ahLst/>
              <a:cxnLst>
                <a:cxn ang="0">
                  <a:pos x="200" y="0"/>
                </a:cxn>
                <a:cxn ang="0">
                  <a:pos x="205" y="24"/>
                </a:cxn>
                <a:cxn ang="0">
                  <a:pos x="0" y="24"/>
                </a:cxn>
                <a:cxn ang="0">
                  <a:pos x="10" y="0"/>
                </a:cxn>
                <a:cxn ang="0">
                  <a:pos x="200" y="0"/>
                </a:cxn>
              </a:cxnLst>
              <a:rect l="0" t="0" r="r" b="b"/>
              <a:pathLst>
                <a:path w="205" h="24">
                  <a:moveTo>
                    <a:pt x="200" y="0"/>
                  </a:moveTo>
                  <a:lnTo>
                    <a:pt x="205" y="24"/>
                  </a:lnTo>
                  <a:lnTo>
                    <a:pt x="0" y="24"/>
                  </a:lnTo>
                  <a:lnTo>
                    <a:pt x="10" y="0"/>
                  </a:lnTo>
                  <a:lnTo>
                    <a:pt x="200"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53"/>
            <p:cNvSpPr>
              <a:spLocks noChangeAspect="1"/>
            </p:cNvSpPr>
            <p:nvPr/>
          </p:nvSpPr>
          <p:spPr bwMode="auto">
            <a:xfrm>
              <a:off x="4724" y="9751"/>
              <a:ext cx="270" cy="26"/>
            </a:xfrm>
            <a:custGeom>
              <a:avLst/>
              <a:gdLst/>
              <a:ahLst/>
              <a:cxnLst>
                <a:cxn ang="0">
                  <a:pos x="267" y="0"/>
                </a:cxn>
                <a:cxn ang="0">
                  <a:pos x="270" y="26"/>
                </a:cxn>
                <a:cxn ang="0">
                  <a:pos x="0" y="26"/>
                </a:cxn>
                <a:cxn ang="0">
                  <a:pos x="4" y="0"/>
                </a:cxn>
                <a:cxn ang="0">
                  <a:pos x="267" y="0"/>
                </a:cxn>
              </a:cxnLst>
              <a:rect l="0" t="0" r="r" b="b"/>
              <a:pathLst>
                <a:path w="270" h="26">
                  <a:moveTo>
                    <a:pt x="267" y="0"/>
                  </a:moveTo>
                  <a:lnTo>
                    <a:pt x="270" y="26"/>
                  </a:lnTo>
                  <a:lnTo>
                    <a:pt x="0" y="26"/>
                  </a:lnTo>
                  <a:lnTo>
                    <a:pt x="4" y="0"/>
                  </a:lnTo>
                  <a:lnTo>
                    <a:pt x="267"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54"/>
            <p:cNvSpPr>
              <a:spLocks noChangeAspect="1"/>
            </p:cNvSpPr>
            <p:nvPr/>
          </p:nvSpPr>
          <p:spPr bwMode="auto">
            <a:xfrm>
              <a:off x="4719" y="9509"/>
              <a:ext cx="271" cy="202"/>
            </a:xfrm>
            <a:custGeom>
              <a:avLst/>
              <a:gdLst/>
              <a:ahLst/>
              <a:cxnLst>
                <a:cxn ang="0">
                  <a:pos x="9" y="0"/>
                </a:cxn>
                <a:cxn ang="0">
                  <a:pos x="8" y="0"/>
                </a:cxn>
                <a:cxn ang="0">
                  <a:pos x="8" y="3"/>
                </a:cxn>
                <a:cxn ang="0">
                  <a:pos x="6" y="3"/>
                </a:cxn>
                <a:cxn ang="0">
                  <a:pos x="6" y="5"/>
                </a:cxn>
                <a:cxn ang="0">
                  <a:pos x="3" y="7"/>
                </a:cxn>
                <a:cxn ang="0">
                  <a:pos x="3" y="11"/>
                </a:cxn>
                <a:cxn ang="0">
                  <a:pos x="0" y="11"/>
                </a:cxn>
                <a:cxn ang="0">
                  <a:pos x="0" y="197"/>
                </a:cxn>
                <a:cxn ang="0">
                  <a:pos x="3" y="197"/>
                </a:cxn>
                <a:cxn ang="0">
                  <a:pos x="3" y="200"/>
                </a:cxn>
                <a:cxn ang="0">
                  <a:pos x="6" y="200"/>
                </a:cxn>
                <a:cxn ang="0">
                  <a:pos x="6" y="202"/>
                </a:cxn>
                <a:cxn ang="0">
                  <a:pos x="8" y="202"/>
                </a:cxn>
                <a:cxn ang="0">
                  <a:pos x="9" y="202"/>
                </a:cxn>
                <a:cxn ang="0">
                  <a:pos x="263" y="202"/>
                </a:cxn>
                <a:cxn ang="0">
                  <a:pos x="264" y="202"/>
                </a:cxn>
                <a:cxn ang="0">
                  <a:pos x="264" y="200"/>
                </a:cxn>
                <a:cxn ang="0">
                  <a:pos x="266" y="200"/>
                </a:cxn>
                <a:cxn ang="0">
                  <a:pos x="267" y="197"/>
                </a:cxn>
                <a:cxn ang="0">
                  <a:pos x="271" y="197"/>
                </a:cxn>
                <a:cxn ang="0">
                  <a:pos x="271" y="194"/>
                </a:cxn>
                <a:cxn ang="0">
                  <a:pos x="271" y="11"/>
                </a:cxn>
                <a:cxn ang="0">
                  <a:pos x="269" y="7"/>
                </a:cxn>
                <a:cxn ang="0">
                  <a:pos x="267" y="7"/>
                </a:cxn>
                <a:cxn ang="0">
                  <a:pos x="267" y="5"/>
                </a:cxn>
                <a:cxn ang="0">
                  <a:pos x="266" y="5"/>
                </a:cxn>
                <a:cxn ang="0">
                  <a:pos x="264" y="3"/>
                </a:cxn>
                <a:cxn ang="0">
                  <a:pos x="263" y="3"/>
                </a:cxn>
                <a:cxn ang="0">
                  <a:pos x="263" y="0"/>
                </a:cxn>
                <a:cxn ang="0">
                  <a:pos x="9" y="0"/>
                </a:cxn>
              </a:cxnLst>
              <a:rect l="0" t="0" r="r" b="b"/>
              <a:pathLst>
                <a:path w="271" h="202">
                  <a:moveTo>
                    <a:pt x="9" y="0"/>
                  </a:moveTo>
                  <a:lnTo>
                    <a:pt x="8" y="0"/>
                  </a:lnTo>
                  <a:lnTo>
                    <a:pt x="8" y="3"/>
                  </a:lnTo>
                  <a:lnTo>
                    <a:pt x="6" y="3"/>
                  </a:lnTo>
                  <a:lnTo>
                    <a:pt x="6" y="5"/>
                  </a:lnTo>
                  <a:lnTo>
                    <a:pt x="3" y="7"/>
                  </a:lnTo>
                  <a:lnTo>
                    <a:pt x="3" y="11"/>
                  </a:lnTo>
                  <a:lnTo>
                    <a:pt x="0" y="11"/>
                  </a:lnTo>
                  <a:lnTo>
                    <a:pt x="0" y="197"/>
                  </a:lnTo>
                  <a:lnTo>
                    <a:pt x="3" y="197"/>
                  </a:lnTo>
                  <a:lnTo>
                    <a:pt x="3" y="200"/>
                  </a:lnTo>
                  <a:lnTo>
                    <a:pt x="6" y="200"/>
                  </a:lnTo>
                  <a:lnTo>
                    <a:pt x="6" y="202"/>
                  </a:lnTo>
                  <a:lnTo>
                    <a:pt x="8" y="202"/>
                  </a:lnTo>
                  <a:lnTo>
                    <a:pt x="9" y="202"/>
                  </a:lnTo>
                  <a:lnTo>
                    <a:pt x="263" y="202"/>
                  </a:lnTo>
                  <a:lnTo>
                    <a:pt x="264" y="202"/>
                  </a:lnTo>
                  <a:lnTo>
                    <a:pt x="264" y="200"/>
                  </a:lnTo>
                  <a:lnTo>
                    <a:pt x="266" y="200"/>
                  </a:lnTo>
                  <a:lnTo>
                    <a:pt x="267" y="197"/>
                  </a:lnTo>
                  <a:lnTo>
                    <a:pt x="271" y="197"/>
                  </a:lnTo>
                  <a:lnTo>
                    <a:pt x="271" y="194"/>
                  </a:lnTo>
                  <a:lnTo>
                    <a:pt x="271" y="11"/>
                  </a:lnTo>
                  <a:lnTo>
                    <a:pt x="269" y="7"/>
                  </a:lnTo>
                  <a:lnTo>
                    <a:pt x="267" y="7"/>
                  </a:lnTo>
                  <a:lnTo>
                    <a:pt x="267" y="5"/>
                  </a:lnTo>
                  <a:lnTo>
                    <a:pt x="266" y="5"/>
                  </a:lnTo>
                  <a:lnTo>
                    <a:pt x="264" y="3"/>
                  </a:lnTo>
                  <a:lnTo>
                    <a:pt x="263" y="3"/>
                  </a:lnTo>
                  <a:lnTo>
                    <a:pt x="263" y="0"/>
                  </a:lnTo>
                  <a:lnTo>
                    <a:pt x="9"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55"/>
            <p:cNvSpPr>
              <a:spLocks noChangeAspect="1"/>
            </p:cNvSpPr>
            <p:nvPr/>
          </p:nvSpPr>
          <p:spPr bwMode="auto">
            <a:xfrm>
              <a:off x="4724" y="9517"/>
              <a:ext cx="262" cy="188"/>
            </a:xfrm>
            <a:custGeom>
              <a:avLst/>
              <a:gdLst/>
              <a:ahLst/>
              <a:cxnLst>
                <a:cxn ang="0">
                  <a:pos x="8" y="0"/>
                </a:cxn>
                <a:cxn ang="0">
                  <a:pos x="6" y="0"/>
                </a:cxn>
                <a:cxn ang="0">
                  <a:pos x="6" y="3"/>
                </a:cxn>
                <a:cxn ang="0">
                  <a:pos x="4" y="3"/>
                </a:cxn>
                <a:cxn ang="0">
                  <a:pos x="1" y="5"/>
                </a:cxn>
                <a:cxn ang="0">
                  <a:pos x="0" y="5"/>
                </a:cxn>
                <a:cxn ang="0">
                  <a:pos x="0" y="10"/>
                </a:cxn>
                <a:cxn ang="0">
                  <a:pos x="0" y="179"/>
                </a:cxn>
                <a:cxn ang="0">
                  <a:pos x="1" y="183"/>
                </a:cxn>
                <a:cxn ang="0">
                  <a:pos x="4" y="186"/>
                </a:cxn>
                <a:cxn ang="0">
                  <a:pos x="6" y="186"/>
                </a:cxn>
                <a:cxn ang="0">
                  <a:pos x="6" y="188"/>
                </a:cxn>
                <a:cxn ang="0">
                  <a:pos x="253" y="188"/>
                </a:cxn>
                <a:cxn ang="0">
                  <a:pos x="253" y="186"/>
                </a:cxn>
                <a:cxn ang="0">
                  <a:pos x="254" y="186"/>
                </a:cxn>
                <a:cxn ang="0">
                  <a:pos x="258" y="186"/>
                </a:cxn>
                <a:cxn ang="0">
                  <a:pos x="259" y="181"/>
                </a:cxn>
                <a:cxn ang="0">
                  <a:pos x="259" y="179"/>
                </a:cxn>
                <a:cxn ang="0">
                  <a:pos x="261" y="176"/>
                </a:cxn>
                <a:cxn ang="0">
                  <a:pos x="262" y="176"/>
                </a:cxn>
                <a:cxn ang="0">
                  <a:pos x="262" y="12"/>
                </a:cxn>
                <a:cxn ang="0">
                  <a:pos x="261" y="10"/>
                </a:cxn>
                <a:cxn ang="0">
                  <a:pos x="259" y="5"/>
                </a:cxn>
                <a:cxn ang="0">
                  <a:pos x="258" y="3"/>
                </a:cxn>
                <a:cxn ang="0">
                  <a:pos x="254" y="3"/>
                </a:cxn>
                <a:cxn ang="0">
                  <a:pos x="253" y="0"/>
                </a:cxn>
                <a:cxn ang="0">
                  <a:pos x="8" y="0"/>
                </a:cxn>
              </a:cxnLst>
              <a:rect l="0" t="0" r="r" b="b"/>
              <a:pathLst>
                <a:path w="262" h="188">
                  <a:moveTo>
                    <a:pt x="8" y="0"/>
                  </a:moveTo>
                  <a:lnTo>
                    <a:pt x="6" y="0"/>
                  </a:lnTo>
                  <a:lnTo>
                    <a:pt x="6" y="3"/>
                  </a:lnTo>
                  <a:lnTo>
                    <a:pt x="4" y="3"/>
                  </a:lnTo>
                  <a:lnTo>
                    <a:pt x="1" y="5"/>
                  </a:lnTo>
                  <a:lnTo>
                    <a:pt x="0" y="5"/>
                  </a:lnTo>
                  <a:lnTo>
                    <a:pt x="0" y="10"/>
                  </a:lnTo>
                  <a:lnTo>
                    <a:pt x="0" y="179"/>
                  </a:lnTo>
                  <a:lnTo>
                    <a:pt x="1" y="183"/>
                  </a:lnTo>
                  <a:lnTo>
                    <a:pt x="4" y="186"/>
                  </a:lnTo>
                  <a:lnTo>
                    <a:pt x="6" y="186"/>
                  </a:lnTo>
                  <a:lnTo>
                    <a:pt x="6" y="188"/>
                  </a:lnTo>
                  <a:lnTo>
                    <a:pt x="253" y="188"/>
                  </a:lnTo>
                  <a:lnTo>
                    <a:pt x="253" y="186"/>
                  </a:lnTo>
                  <a:lnTo>
                    <a:pt x="254" y="186"/>
                  </a:lnTo>
                  <a:lnTo>
                    <a:pt x="258" y="186"/>
                  </a:lnTo>
                  <a:lnTo>
                    <a:pt x="259" y="181"/>
                  </a:lnTo>
                  <a:lnTo>
                    <a:pt x="259" y="179"/>
                  </a:lnTo>
                  <a:lnTo>
                    <a:pt x="261" y="176"/>
                  </a:lnTo>
                  <a:lnTo>
                    <a:pt x="262" y="176"/>
                  </a:lnTo>
                  <a:lnTo>
                    <a:pt x="262" y="12"/>
                  </a:lnTo>
                  <a:lnTo>
                    <a:pt x="261" y="10"/>
                  </a:lnTo>
                  <a:lnTo>
                    <a:pt x="259" y="5"/>
                  </a:lnTo>
                  <a:lnTo>
                    <a:pt x="258" y="3"/>
                  </a:lnTo>
                  <a:lnTo>
                    <a:pt x="254" y="3"/>
                  </a:lnTo>
                  <a:lnTo>
                    <a:pt x="253" y="0"/>
                  </a:lnTo>
                  <a:lnTo>
                    <a:pt x="8" y="0"/>
                  </a:lnTo>
                  <a:close/>
                </a:path>
              </a:pathLst>
            </a:custGeom>
            <a:solidFill>
              <a:srgbClr val="0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39" name="Group 24"/>
          <p:cNvGrpSpPr>
            <a:grpSpLocks noChangeAspect="1"/>
          </p:cNvGrpSpPr>
          <p:nvPr/>
        </p:nvGrpSpPr>
        <p:grpSpPr bwMode="auto">
          <a:xfrm>
            <a:off x="4778018" y="6001280"/>
            <a:ext cx="370046" cy="380048"/>
            <a:chOff x="4615" y="9485"/>
            <a:chExt cx="476" cy="488"/>
          </a:xfrm>
        </p:grpSpPr>
        <p:sp>
          <p:nvSpPr>
            <p:cNvPr id="140" name="Rectangle 25"/>
            <p:cNvSpPr>
              <a:spLocks noChangeAspect="1" noChangeArrowheads="1"/>
            </p:cNvSpPr>
            <p:nvPr/>
          </p:nvSpPr>
          <p:spPr bwMode="auto">
            <a:xfrm>
              <a:off x="4674" y="9775"/>
              <a:ext cx="358" cy="110"/>
            </a:xfrm>
            <a:prstGeom prst="rect">
              <a:avLst/>
            </a:prstGeom>
            <a:solidFill>
              <a:srgbClr val="D9D9D9"/>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Rectangle 26"/>
            <p:cNvSpPr>
              <a:spLocks noChangeAspect="1" noChangeArrowheads="1"/>
            </p:cNvSpPr>
            <p:nvPr/>
          </p:nvSpPr>
          <p:spPr bwMode="auto">
            <a:xfrm>
              <a:off x="4871" y="9792"/>
              <a:ext cx="32" cy="23"/>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Rectangle 27"/>
            <p:cNvSpPr>
              <a:spLocks noChangeAspect="1" noChangeArrowheads="1"/>
            </p:cNvSpPr>
            <p:nvPr/>
          </p:nvSpPr>
          <p:spPr bwMode="auto">
            <a:xfrm>
              <a:off x="4919" y="9775"/>
              <a:ext cx="92" cy="40"/>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Rectangle 28"/>
            <p:cNvSpPr>
              <a:spLocks noChangeAspect="1" noChangeArrowheads="1"/>
            </p:cNvSpPr>
            <p:nvPr/>
          </p:nvSpPr>
          <p:spPr bwMode="auto">
            <a:xfrm>
              <a:off x="4923" y="9789"/>
              <a:ext cx="87" cy="25"/>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Rectangle 29"/>
            <p:cNvSpPr>
              <a:spLocks noChangeAspect="1" noChangeArrowheads="1"/>
            </p:cNvSpPr>
            <p:nvPr/>
          </p:nvSpPr>
          <p:spPr bwMode="auto">
            <a:xfrm>
              <a:off x="4965" y="9792"/>
              <a:ext cx="35" cy="18"/>
            </a:xfrm>
            <a:prstGeom prst="rect">
              <a:avLst/>
            </a:prstGeom>
            <a:solidFill>
              <a:srgbClr val="80808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Rectangle 30"/>
            <p:cNvSpPr>
              <a:spLocks noChangeAspect="1" noChangeArrowheads="1"/>
            </p:cNvSpPr>
            <p:nvPr/>
          </p:nvSpPr>
          <p:spPr bwMode="auto">
            <a:xfrm>
              <a:off x="4924" y="9804"/>
              <a:ext cx="84"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Rectangle 31"/>
            <p:cNvSpPr>
              <a:spLocks noChangeAspect="1" noChangeArrowheads="1"/>
            </p:cNvSpPr>
            <p:nvPr/>
          </p:nvSpPr>
          <p:spPr bwMode="auto">
            <a:xfrm>
              <a:off x="4687" y="9786"/>
              <a:ext cx="165" cy="21"/>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Rectangle 32"/>
            <p:cNvSpPr>
              <a:spLocks noChangeAspect="1" noChangeArrowheads="1"/>
            </p:cNvSpPr>
            <p:nvPr/>
          </p:nvSpPr>
          <p:spPr bwMode="auto">
            <a:xfrm>
              <a:off x="4687" y="9789"/>
              <a:ext cx="165"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33"/>
            <p:cNvSpPr>
              <a:spLocks noChangeAspect="1"/>
            </p:cNvSpPr>
            <p:nvPr/>
          </p:nvSpPr>
          <p:spPr bwMode="auto">
            <a:xfrm>
              <a:off x="4683" y="9792"/>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9" name="Rectangle 34"/>
            <p:cNvSpPr>
              <a:spLocks noChangeAspect="1" noChangeArrowheads="1"/>
            </p:cNvSpPr>
            <p:nvPr/>
          </p:nvSpPr>
          <p:spPr bwMode="auto">
            <a:xfrm>
              <a:off x="4687" y="9801"/>
              <a:ext cx="165"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5"/>
            <p:cNvSpPr>
              <a:spLocks noChangeAspect="1"/>
            </p:cNvSpPr>
            <p:nvPr/>
          </p:nvSpPr>
          <p:spPr bwMode="auto">
            <a:xfrm>
              <a:off x="4683" y="9806"/>
              <a:ext cx="171" cy="1"/>
            </a:xfrm>
            <a:custGeom>
              <a:avLst/>
              <a:gdLst/>
              <a:ahLst/>
              <a:cxnLst>
                <a:cxn ang="0">
                  <a:pos x="0" y="0"/>
                </a:cxn>
                <a:cxn ang="0">
                  <a:pos x="0" y="0"/>
                </a:cxn>
                <a:cxn ang="0">
                  <a:pos x="171" y="0"/>
                </a:cxn>
                <a:cxn ang="0">
                  <a:pos x="0" y="0"/>
                </a:cxn>
              </a:cxnLst>
              <a:rect l="0" t="0" r="r" b="b"/>
              <a:pathLst>
                <a:path w="171">
                  <a:moveTo>
                    <a:pt x="0" y="0"/>
                  </a:moveTo>
                  <a:lnTo>
                    <a:pt x="0" y="0"/>
                  </a:lnTo>
                  <a:lnTo>
                    <a:pt x="171" y="0"/>
                  </a:lnTo>
                  <a:lnTo>
                    <a:pt x="0" y="0"/>
                  </a:lnTo>
                  <a:close/>
                </a:path>
              </a:pathLst>
            </a:custGeom>
            <a:solidFill>
              <a:srgbClr val="00000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1" name="Rectangle 36"/>
            <p:cNvSpPr>
              <a:spLocks noChangeAspect="1" noChangeArrowheads="1"/>
            </p:cNvSpPr>
            <p:nvPr/>
          </p:nvSpPr>
          <p:spPr bwMode="auto">
            <a:xfrm>
              <a:off x="4687" y="9867"/>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Rectangle 37"/>
            <p:cNvSpPr>
              <a:spLocks noChangeAspect="1" noChangeArrowheads="1"/>
            </p:cNvSpPr>
            <p:nvPr/>
          </p:nvSpPr>
          <p:spPr bwMode="auto">
            <a:xfrm>
              <a:off x="4687" y="9875"/>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Rectangle 38"/>
            <p:cNvSpPr>
              <a:spLocks noChangeAspect="1" noChangeArrowheads="1"/>
            </p:cNvSpPr>
            <p:nvPr/>
          </p:nvSpPr>
          <p:spPr bwMode="auto">
            <a:xfrm>
              <a:off x="4687" y="9864"/>
              <a:ext cx="332" cy="17"/>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Rectangle 39"/>
            <p:cNvSpPr>
              <a:spLocks noChangeAspect="1" noChangeArrowheads="1"/>
            </p:cNvSpPr>
            <p:nvPr/>
          </p:nvSpPr>
          <p:spPr bwMode="auto">
            <a:xfrm>
              <a:off x="4687" y="9886"/>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Rectangle 40"/>
            <p:cNvSpPr>
              <a:spLocks noChangeAspect="1" noChangeArrowheads="1"/>
            </p:cNvSpPr>
            <p:nvPr/>
          </p:nvSpPr>
          <p:spPr bwMode="auto">
            <a:xfrm>
              <a:off x="4687" y="9888"/>
              <a:ext cx="332" cy="19"/>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Rectangle 41"/>
            <p:cNvSpPr>
              <a:spLocks noChangeAspect="1" noChangeArrowheads="1"/>
            </p:cNvSpPr>
            <p:nvPr/>
          </p:nvSpPr>
          <p:spPr bwMode="auto">
            <a:xfrm>
              <a:off x="4687" y="9883"/>
              <a:ext cx="332" cy="18"/>
            </a:xfrm>
            <a:prstGeom prst="rect">
              <a:avLst/>
            </a:prstGeom>
            <a:solidFill>
              <a:srgbClr val="00000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42"/>
            <p:cNvSpPr>
              <a:spLocks noChangeAspect="1"/>
            </p:cNvSpPr>
            <p:nvPr/>
          </p:nvSpPr>
          <p:spPr bwMode="auto">
            <a:xfrm>
              <a:off x="4982" y="9790"/>
              <a:ext cx="19" cy="26"/>
            </a:xfrm>
            <a:custGeom>
              <a:avLst/>
              <a:gdLst/>
              <a:ahLst/>
              <a:cxnLst>
                <a:cxn ang="0">
                  <a:pos x="0" y="5"/>
                </a:cxn>
                <a:cxn ang="0">
                  <a:pos x="0" y="0"/>
                </a:cxn>
                <a:cxn ang="0">
                  <a:pos x="19" y="0"/>
                </a:cxn>
                <a:cxn ang="0">
                  <a:pos x="19" y="3"/>
                </a:cxn>
                <a:cxn ang="0">
                  <a:pos x="19" y="26"/>
                </a:cxn>
                <a:cxn ang="0">
                  <a:pos x="14" y="26"/>
                </a:cxn>
                <a:cxn ang="0">
                  <a:pos x="14" y="10"/>
                </a:cxn>
                <a:cxn ang="0">
                  <a:pos x="0" y="10"/>
                </a:cxn>
                <a:cxn ang="0">
                  <a:pos x="0" y="5"/>
                </a:cxn>
              </a:cxnLst>
              <a:rect l="0" t="0" r="r" b="b"/>
              <a:pathLst>
                <a:path w="19" h="26">
                  <a:moveTo>
                    <a:pt x="0" y="5"/>
                  </a:moveTo>
                  <a:lnTo>
                    <a:pt x="0" y="0"/>
                  </a:lnTo>
                  <a:lnTo>
                    <a:pt x="19" y="0"/>
                  </a:lnTo>
                  <a:lnTo>
                    <a:pt x="19" y="3"/>
                  </a:lnTo>
                  <a:lnTo>
                    <a:pt x="19" y="26"/>
                  </a:lnTo>
                  <a:lnTo>
                    <a:pt x="14" y="26"/>
                  </a:lnTo>
                  <a:lnTo>
                    <a:pt x="14" y="10"/>
                  </a:lnTo>
                  <a:lnTo>
                    <a:pt x="0" y="10"/>
                  </a:lnTo>
                  <a:lnTo>
                    <a:pt x="0" y="5"/>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8" name="Rectangle 43"/>
            <p:cNvSpPr>
              <a:spLocks noChangeAspect="1" noChangeArrowheads="1"/>
            </p:cNvSpPr>
            <p:nvPr/>
          </p:nvSpPr>
          <p:spPr bwMode="auto">
            <a:xfrm>
              <a:off x="4619" y="9952"/>
              <a:ext cx="470" cy="21"/>
            </a:xfrm>
            <a:prstGeom prst="rect">
              <a:avLst/>
            </a:prstGeom>
            <a:solidFill>
              <a:srgbClr val="BFBFBF"/>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44"/>
            <p:cNvSpPr>
              <a:spLocks noChangeAspect="1"/>
            </p:cNvSpPr>
            <p:nvPr/>
          </p:nvSpPr>
          <p:spPr bwMode="auto">
            <a:xfrm>
              <a:off x="4615" y="9882"/>
              <a:ext cx="476" cy="66"/>
            </a:xfrm>
            <a:custGeom>
              <a:avLst/>
              <a:gdLst/>
              <a:ahLst/>
              <a:cxnLst>
                <a:cxn ang="0">
                  <a:pos x="0" y="66"/>
                </a:cxn>
                <a:cxn ang="0">
                  <a:pos x="59" y="0"/>
                </a:cxn>
                <a:cxn ang="0">
                  <a:pos x="415" y="0"/>
                </a:cxn>
                <a:cxn ang="0">
                  <a:pos x="476" y="66"/>
                </a:cxn>
                <a:cxn ang="0">
                  <a:pos x="0" y="66"/>
                </a:cxn>
              </a:cxnLst>
              <a:rect l="0" t="0" r="r" b="b"/>
              <a:pathLst>
                <a:path w="476" h="66">
                  <a:moveTo>
                    <a:pt x="0" y="66"/>
                  </a:moveTo>
                  <a:lnTo>
                    <a:pt x="59" y="0"/>
                  </a:lnTo>
                  <a:lnTo>
                    <a:pt x="415" y="0"/>
                  </a:lnTo>
                  <a:lnTo>
                    <a:pt x="476" y="66"/>
                  </a:lnTo>
                  <a:lnTo>
                    <a:pt x="0" y="66"/>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45"/>
            <p:cNvSpPr>
              <a:spLocks noChangeAspect="1"/>
            </p:cNvSpPr>
            <p:nvPr/>
          </p:nvSpPr>
          <p:spPr bwMode="auto">
            <a:xfrm>
              <a:off x="4622" y="9895"/>
              <a:ext cx="461" cy="47"/>
            </a:xfrm>
            <a:custGeom>
              <a:avLst/>
              <a:gdLst/>
              <a:ahLst/>
              <a:cxnLst>
                <a:cxn ang="0">
                  <a:pos x="461" y="47"/>
                </a:cxn>
                <a:cxn ang="0">
                  <a:pos x="0" y="47"/>
                </a:cxn>
                <a:cxn ang="0">
                  <a:pos x="43" y="0"/>
                </a:cxn>
                <a:cxn ang="0">
                  <a:pos x="414" y="0"/>
                </a:cxn>
                <a:cxn ang="0">
                  <a:pos x="461" y="47"/>
                </a:cxn>
              </a:cxnLst>
              <a:rect l="0" t="0" r="r" b="b"/>
              <a:pathLst>
                <a:path w="461" h="47">
                  <a:moveTo>
                    <a:pt x="461" y="47"/>
                  </a:moveTo>
                  <a:lnTo>
                    <a:pt x="0" y="47"/>
                  </a:lnTo>
                  <a:lnTo>
                    <a:pt x="43" y="0"/>
                  </a:lnTo>
                  <a:lnTo>
                    <a:pt x="414" y="0"/>
                  </a:lnTo>
                  <a:lnTo>
                    <a:pt x="461" y="47"/>
                  </a:lnTo>
                  <a:close/>
                </a:path>
              </a:pathLst>
            </a:custGeom>
            <a:solidFill>
              <a:srgbClr val="BFBFBF"/>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46"/>
            <p:cNvSpPr>
              <a:spLocks noChangeAspect="1"/>
            </p:cNvSpPr>
            <p:nvPr/>
          </p:nvSpPr>
          <p:spPr bwMode="auto">
            <a:xfrm>
              <a:off x="4633" y="9898"/>
              <a:ext cx="74" cy="44"/>
            </a:xfrm>
            <a:custGeom>
              <a:avLst/>
              <a:gdLst/>
              <a:ahLst/>
              <a:cxnLst>
                <a:cxn ang="0">
                  <a:pos x="37" y="0"/>
                </a:cxn>
                <a:cxn ang="0">
                  <a:pos x="0" y="44"/>
                </a:cxn>
                <a:cxn ang="0">
                  <a:pos x="52" y="44"/>
                </a:cxn>
                <a:cxn ang="0">
                  <a:pos x="74" y="0"/>
                </a:cxn>
                <a:cxn ang="0">
                  <a:pos x="37" y="0"/>
                </a:cxn>
              </a:cxnLst>
              <a:rect l="0" t="0" r="r" b="b"/>
              <a:pathLst>
                <a:path w="74" h="44">
                  <a:moveTo>
                    <a:pt x="37" y="0"/>
                  </a:moveTo>
                  <a:lnTo>
                    <a:pt x="0" y="44"/>
                  </a:lnTo>
                  <a:lnTo>
                    <a:pt x="52" y="44"/>
                  </a:lnTo>
                  <a:lnTo>
                    <a:pt x="74" y="0"/>
                  </a:lnTo>
                  <a:lnTo>
                    <a:pt x="37"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47"/>
            <p:cNvSpPr>
              <a:spLocks noChangeAspect="1"/>
            </p:cNvSpPr>
            <p:nvPr/>
          </p:nvSpPr>
          <p:spPr bwMode="auto">
            <a:xfrm>
              <a:off x="4985" y="9914"/>
              <a:ext cx="84" cy="28"/>
            </a:xfrm>
            <a:custGeom>
              <a:avLst/>
              <a:gdLst/>
              <a:ahLst/>
              <a:cxnLst>
                <a:cxn ang="0">
                  <a:pos x="84" y="28"/>
                </a:cxn>
                <a:cxn ang="0">
                  <a:pos x="14" y="28"/>
                </a:cxn>
                <a:cxn ang="0">
                  <a:pos x="0" y="0"/>
                </a:cxn>
                <a:cxn ang="0">
                  <a:pos x="56" y="0"/>
                </a:cxn>
                <a:cxn ang="0">
                  <a:pos x="84" y="28"/>
                </a:cxn>
              </a:cxnLst>
              <a:rect l="0" t="0" r="r" b="b"/>
              <a:pathLst>
                <a:path w="84" h="28">
                  <a:moveTo>
                    <a:pt x="84" y="28"/>
                  </a:moveTo>
                  <a:lnTo>
                    <a:pt x="14" y="28"/>
                  </a:lnTo>
                  <a:lnTo>
                    <a:pt x="0" y="0"/>
                  </a:lnTo>
                  <a:lnTo>
                    <a:pt x="56" y="0"/>
                  </a:lnTo>
                  <a:lnTo>
                    <a:pt x="84" y="28"/>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48"/>
            <p:cNvSpPr>
              <a:spLocks noChangeAspect="1"/>
            </p:cNvSpPr>
            <p:nvPr/>
          </p:nvSpPr>
          <p:spPr bwMode="auto">
            <a:xfrm>
              <a:off x="4969" y="9903"/>
              <a:ext cx="66" cy="26"/>
            </a:xfrm>
            <a:custGeom>
              <a:avLst/>
              <a:gdLst/>
              <a:ahLst/>
              <a:cxnLst>
                <a:cxn ang="0">
                  <a:pos x="66" y="26"/>
                </a:cxn>
                <a:cxn ang="0">
                  <a:pos x="3" y="26"/>
                </a:cxn>
                <a:cxn ang="0">
                  <a:pos x="0" y="0"/>
                </a:cxn>
                <a:cxn ang="0">
                  <a:pos x="59" y="0"/>
                </a:cxn>
                <a:cxn ang="0">
                  <a:pos x="66" y="26"/>
                </a:cxn>
              </a:cxnLst>
              <a:rect l="0" t="0" r="r" b="b"/>
              <a:pathLst>
                <a:path w="66" h="26">
                  <a:moveTo>
                    <a:pt x="66" y="26"/>
                  </a:moveTo>
                  <a:lnTo>
                    <a:pt x="3" y="26"/>
                  </a:lnTo>
                  <a:lnTo>
                    <a:pt x="0" y="0"/>
                  </a:lnTo>
                  <a:lnTo>
                    <a:pt x="59" y="0"/>
                  </a:lnTo>
                  <a:lnTo>
                    <a:pt x="66" y="26"/>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49"/>
            <p:cNvSpPr>
              <a:spLocks noChangeAspect="1"/>
            </p:cNvSpPr>
            <p:nvPr/>
          </p:nvSpPr>
          <p:spPr bwMode="auto">
            <a:xfrm>
              <a:off x="4704" y="9898"/>
              <a:ext cx="266" cy="44"/>
            </a:xfrm>
            <a:custGeom>
              <a:avLst/>
              <a:gdLst/>
              <a:ahLst/>
              <a:cxnLst>
                <a:cxn ang="0">
                  <a:pos x="255" y="4"/>
                </a:cxn>
                <a:cxn ang="0">
                  <a:pos x="258" y="10"/>
                </a:cxn>
                <a:cxn ang="0">
                  <a:pos x="250" y="10"/>
                </a:cxn>
                <a:cxn ang="0">
                  <a:pos x="255" y="18"/>
                </a:cxn>
                <a:cxn ang="0">
                  <a:pos x="261" y="18"/>
                </a:cxn>
                <a:cxn ang="0">
                  <a:pos x="266" y="37"/>
                </a:cxn>
                <a:cxn ang="0">
                  <a:pos x="200" y="37"/>
                </a:cxn>
                <a:cxn ang="0">
                  <a:pos x="200" y="44"/>
                </a:cxn>
                <a:cxn ang="0">
                  <a:pos x="74" y="44"/>
                </a:cxn>
                <a:cxn ang="0">
                  <a:pos x="79" y="37"/>
                </a:cxn>
                <a:cxn ang="0">
                  <a:pos x="0" y="37"/>
                </a:cxn>
                <a:cxn ang="0">
                  <a:pos x="8" y="18"/>
                </a:cxn>
                <a:cxn ang="0">
                  <a:pos x="15" y="18"/>
                </a:cxn>
                <a:cxn ang="0">
                  <a:pos x="18" y="5"/>
                </a:cxn>
                <a:cxn ang="0">
                  <a:pos x="15" y="5"/>
                </a:cxn>
                <a:cxn ang="0">
                  <a:pos x="16" y="0"/>
                </a:cxn>
                <a:cxn ang="0">
                  <a:pos x="123" y="0"/>
                </a:cxn>
                <a:cxn ang="0">
                  <a:pos x="123" y="5"/>
                </a:cxn>
                <a:cxn ang="0">
                  <a:pos x="137" y="5"/>
                </a:cxn>
                <a:cxn ang="0">
                  <a:pos x="137" y="0"/>
                </a:cxn>
                <a:cxn ang="0">
                  <a:pos x="255" y="0"/>
                </a:cxn>
                <a:cxn ang="0">
                  <a:pos x="255" y="4"/>
                </a:cxn>
              </a:cxnLst>
              <a:rect l="0" t="0" r="r" b="b"/>
              <a:pathLst>
                <a:path w="266" h="44">
                  <a:moveTo>
                    <a:pt x="255" y="4"/>
                  </a:moveTo>
                  <a:lnTo>
                    <a:pt x="258" y="10"/>
                  </a:lnTo>
                  <a:lnTo>
                    <a:pt x="250" y="10"/>
                  </a:lnTo>
                  <a:lnTo>
                    <a:pt x="255" y="18"/>
                  </a:lnTo>
                  <a:lnTo>
                    <a:pt x="261" y="18"/>
                  </a:lnTo>
                  <a:lnTo>
                    <a:pt x="266" y="37"/>
                  </a:lnTo>
                  <a:lnTo>
                    <a:pt x="200" y="37"/>
                  </a:lnTo>
                  <a:lnTo>
                    <a:pt x="200" y="44"/>
                  </a:lnTo>
                  <a:lnTo>
                    <a:pt x="74" y="44"/>
                  </a:lnTo>
                  <a:lnTo>
                    <a:pt x="79" y="37"/>
                  </a:lnTo>
                  <a:lnTo>
                    <a:pt x="0" y="37"/>
                  </a:lnTo>
                  <a:lnTo>
                    <a:pt x="8" y="18"/>
                  </a:lnTo>
                  <a:lnTo>
                    <a:pt x="15" y="18"/>
                  </a:lnTo>
                  <a:lnTo>
                    <a:pt x="18" y="5"/>
                  </a:lnTo>
                  <a:lnTo>
                    <a:pt x="15" y="5"/>
                  </a:lnTo>
                  <a:lnTo>
                    <a:pt x="16" y="0"/>
                  </a:lnTo>
                  <a:lnTo>
                    <a:pt x="123" y="0"/>
                  </a:lnTo>
                  <a:lnTo>
                    <a:pt x="123" y="5"/>
                  </a:lnTo>
                  <a:lnTo>
                    <a:pt x="137" y="5"/>
                  </a:lnTo>
                  <a:lnTo>
                    <a:pt x="137" y="0"/>
                  </a:lnTo>
                  <a:lnTo>
                    <a:pt x="255" y="0"/>
                  </a:lnTo>
                  <a:lnTo>
                    <a:pt x="255" y="4"/>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50"/>
            <p:cNvSpPr>
              <a:spLocks noChangeAspect="1"/>
            </p:cNvSpPr>
            <p:nvPr/>
          </p:nvSpPr>
          <p:spPr bwMode="auto">
            <a:xfrm>
              <a:off x="4691" y="9485"/>
              <a:ext cx="328" cy="253"/>
            </a:xfrm>
            <a:custGeom>
              <a:avLst/>
              <a:gdLst/>
              <a:ahLst/>
              <a:cxnLst>
                <a:cxn ang="0">
                  <a:pos x="15" y="0"/>
                </a:cxn>
                <a:cxn ang="0">
                  <a:pos x="10" y="0"/>
                </a:cxn>
                <a:cxn ang="0">
                  <a:pos x="8" y="0"/>
                </a:cxn>
                <a:cxn ang="0">
                  <a:pos x="7" y="0"/>
                </a:cxn>
                <a:cxn ang="0">
                  <a:pos x="5" y="3"/>
                </a:cxn>
                <a:cxn ang="0">
                  <a:pos x="0" y="6"/>
                </a:cxn>
                <a:cxn ang="0">
                  <a:pos x="0" y="10"/>
                </a:cxn>
                <a:cxn ang="0">
                  <a:pos x="0" y="247"/>
                </a:cxn>
                <a:cxn ang="0">
                  <a:pos x="2" y="249"/>
                </a:cxn>
                <a:cxn ang="0">
                  <a:pos x="5" y="250"/>
                </a:cxn>
                <a:cxn ang="0">
                  <a:pos x="7" y="253"/>
                </a:cxn>
                <a:cxn ang="0">
                  <a:pos x="8" y="253"/>
                </a:cxn>
                <a:cxn ang="0">
                  <a:pos x="10" y="253"/>
                </a:cxn>
                <a:cxn ang="0">
                  <a:pos x="315" y="253"/>
                </a:cxn>
                <a:cxn ang="0">
                  <a:pos x="316" y="253"/>
                </a:cxn>
                <a:cxn ang="0">
                  <a:pos x="318" y="253"/>
                </a:cxn>
                <a:cxn ang="0">
                  <a:pos x="320" y="253"/>
                </a:cxn>
                <a:cxn ang="0">
                  <a:pos x="324" y="247"/>
                </a:cxn>
                <a:cxn ang="0">
                  <a:pos x="326" y="241"/>
                </a:cxn>
                <a:cxn ang="0">
                  <a:pos x="328" y="241"/>
                </a:cxn>
                <a:cxn ang="0">
                  <a:pos x="328" y="13"/>
                </a:cxn>
                <a:cxn ang="0">
                  <a:pos x="326" y="10"/>
                </a:cxn>
                <a:cxn ang="0">
                  <a:pos x="326" y="6"/>
                </a:cxn>
                <a:cxn ang="0">
                  <a:pos x="324" y="5"/>
                </a:cxn>
                <a:cxn ang="0">
                  <a:pos x="323" y="3"/>
                </a:cxn>
                <a:cxn ang="0">
                  <a:pos x="321" y="0"/>
                </a:cxn>
                <a:cxn ang="0">
                  <a:pos x="320" y="0"/>
                </a:cxn>
                <a:cxn ang="0">
                  <a:pos x="318" y="0"/>
                </a:cxn>
                <a:cxn ang="0">
                  <a:pos x="316" y="0"/>
                </a:cxn>
                <a:cxn ang="0">
                  <a:pos x="15" y="0"/>
                </a:cxn>
              </a:cxnLst>
              <a:rect l="0" t="0" r="r" b="b"/>
              <a:pathLst>
                <a:path w="328" h="253">
                  <a:moveTo>
                    <a:pt x="15" y="0"/>
                  </a:moveTo>
                  <a:lnTo>
                    <a:pt x="10" y="0"/>
                  </a:lnTo>
                  <a:lnTo>
                    <a:pt x="8" y="0"/>
                  </a:lnTo>
                  <a:lnTo>
                    <a:pt x="7" y="0"/>
                  </a:lnTo>
                  <a:lnTo>
                    <a:pt x="5" y="3"/>
                  </a:lnTo>
                  <a:lnTo>
                    <a:pt x="0" y="6"/>
                  </a:lnTo>
                  <a:lnTo>
                    <a:pt x="0" y="10"/>
                  </a:lnTo>
                  <a:lnTo>
                    <a:pt x="0" y="247"/>
                  </a:lnTo>
                  <a:lnTo>
                    <a:pt x="2" y="249"/>
                  </a:lnTo>
                  <a:lnTo>
                    <a:pt x="5" y="250"/>
                  </a:lnTo>
                  <a:lnTo>
                    <a:pt x="7" y="253"/>
                  </a:lnTo>
                  <a:lnTo>
                    <a:pt x="8" y="253"/>
                  </a:lnTo>
                  <a:lnTo>
                    <a:pt x="10" y="253"/>
                  </a:lnTo>
                  <a:lnTo>
                    <a:pt x="315" y="253"/>
                  </a:lnTo>
                  <a:lnTo>
                    <a:pt x="316" y="253"/>
                  </a:lnTo>
                  <a:lnTo>
                    <a:pt x="318" y="253"/>
                  </a:lnTo>
                  <a:lnTo>
                    <a:pt x="320" y="253"/>
                  </a:lnTo>
                  <a:lnTo>
                    <a:pt x="324" y="247"/>
                  </a:lnTo>
                  <a:lnTo>
                    <a:pt x="326" y="241"/>
                  </a:lnTo>
                  <a:lnTo>
                    <a:pt x="328" y="241"/>
                  </a:lnTo>
                  <a:lnTo>
                    <a:pt x="328" y="13"/>
                  </a:lnTo>
                  <a:lnTo>
                    <a:pt x="326" y="10"/>
                  </a:lnTo>
                  <a:lnTo>
                    <a:pt x="326" y="6"/>
                  </a:lnTo>
                  <a:lnTo>
                    <a:pt x="324" y="5"/>
                  </a:lnTo>
                  <a:lnTo>
                    <a:pt x="323" y="3"/>
                  </a:lnTo>
                  <a:lnTo>
                    <a:pt x="321" y="0"/>
                  </a:lnTo>
                  <a:lnTo>
                    <a:pt x="320" y="0"/>
                  </a:lnTo>
                  <a:lnTo>
                    <a:pt x="318" y="0"/>
                  </a:lnTo>
                  <a:lnTo>
                    <a:pt x="316" y="0"/>
                  </a:lnTo>
                  <a:lnTo>
                    <a:pt x="15"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Rectangle 51"/>
            <p:cNvSpPr>
              <a:spLocks noChangeAspect="1" noChangeArrowheads="1"/>
            </p:cNvSpPr>
            <p:nvPr/>
          </p:nvSpPr>
          <p:spPr bwMode="auto">
            <a:xfrm>
              <a:off x="4769" y="9751"/>
              <a:ext cx="189" cy="17"/>
            </a:xfrm>
            <a:prstGeom prst="rect">
              <a:avLst/>
            </a:prstGeom>
            <a:solidFill>
              <a:srgbClr val="404040"/>
            </a:solidFill>
            <a:ln w="508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52"/>
            <p:cNvSpPr>
              <a:spLocks noChangeAspect="1"/>
            </p:cNvSpPr>
            <p:nvPr/>
          </p:nvSpPr>
          <p:spPr bwMode="auto">
            <a:xfrm>
              <a:off x="4759" y="9750"/>
              <a:ext cx="205" cy="24"/>
            </a:xfrm>
            <a:custGeom>
              <a:avLst/>
              <a:gdLst/>
              <a:ahLst/>
              <a:cxnLst>
                <a:cxn ang="0">
                  <a:pos x="200" y="0"/>
                </a:cxn>
                <a:cxn ang="0">
                  <a:pos x="205" y="24"/>
                </a:cxn>
                <a:cxn ang="0">
                  <a:pos x="0" y="24"/>
                </a:cxn>
                <a:cxn ang="0">
                  <a:pos x="10" y="0"/>
                </a:cxn>
                <a:cxn ang="0">
                  <a:pos x="200" y="0"/>
                </a:cxn>
              </a:cxnLst>
              <a:rect l="0" t="0" r="r" b="b"/>
              <a:pathLst>
                <a:path w="205" h="24">
                  <a:moveTo>
                    <a:pt x="200" y="0"/>
                  </a:moveTo>
                  <a:lnTo>
                    <a:pt x="205" y="24"/>
                  </a:lnTo>
                  <a:lnTo>
                    <a:pt x="0" y="24"/>
                  </a:lnTo>
                  <a:lnTo>
                    <a:pt x="10" y="0"/>
                  </a:lnTo>
                  <a:lnTo>
                    <a:pt x="200"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53"/>
            <p:cNvSpPr>
              <a:spLocks noChangeAspect="1"/>
            </p:cNvSpPr>
            <p:nvPr/>
          </p:nvSpPr>
          <p:spPr bwMode="auto">
            <a:xfrm>
              <a:off x="4724" y="9751"/>
              <a:ext cx="270" cy="26"/>
            </a:xfrm>
            <a:custGeom>
              <a:avLst/>
              <a:gdLst/>
              <a:ahLst/>
              <a:cxnLst>
                <a:cxn ang="0">
                  <a:pos x="267" y="0"/>
                </a:cxn>
                <a:cxn ang="0">
                  <a:pos x="270" y="26"/>
                </a:cxn>
                <a:cxn ang="0">
                  <a:pos x="0" y="26"/>
                </a:cxn>
                <a:cxn ang="0">
                  <a:pos x="4" y="0"/>
                </a:cxn>
                <a:cxn ang="0">
                  <a:pos x="267" y="0"/>
                </a:cxn>
              </a:cxnLst>
              <a:rect l="0" t="0" r="r" b="b"/>
              <a:pathLst>
                <a:path w="270" h="26">
                  <a:moveTo>
                    <a:pt x="267" y="0"/>
                  </a:moveTo>
                  <a:lnTo>
                    <a:pt x="270" y="26"/>
                  </a:lnTo>
                  <a:lnTo>
                    <a:pt x="0" y="26"/>
                  </a:lnTo>
                  <a:lnTo>
                    <a:pt x="4" y="0"/>
                  </a:lnTo>
                  <a:lnTo>
                    <a:pt x="267" y="0"/>
                  </a:lnTo>
                  <a:close/>
                </a:path>
              </a:pathLst>
            </a:custGeom>
            <a:solidFill>
              <a:srgbClr val="D9D9D9"/>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54"/>
            <p:cNvSpPr>
              <a:spLocks noChangeAspect="1"/>
            </p:cNvSpPr>
            <p:nvPr/>
          </p:nvSpPr>
          <p:spPr bwMode="auto">
            <a:xfrm>
              <a:off x="4719" y="9509"/>
              <a:ext cx="271" cy="202"/>
            </a:xfrm>
            <a:custGeom>
              <a:avLst/>
              <a:gdLst/>
              <a:ahLst/>
              <a:cxnLst>
                <a:cxn ang="0">
                  <a:pos x="9" y="0"/>
                </a:cxn>
                <a:cxn ang="0">
                  <a:pos x="8" y="0"/>
                </a:cxn>
                <a:cxn ang="0">
                  <a:pos x="8" y="3"/>
                </a:cxn>
                <a:cxn ang="0">
                  <a:pos x="6" y="3"/>
                </a:cxn>
                <a:cxn ang="0">
                  <a:pos x="6" y="5"/>
                </a:cxn>
                <a:cxn ang="0">
                  <a:pos x="3" y="7"/>
                </a:cxn>
                <a:cxn ang="0">
                  <a:pos x="3" y="11"/>
                </a:cxn>
                <a:cxn ang="0">
                  <a:pos x="0" y="11"/>
                </a:cxn>
                <a:cxn ang="0">
                  <a:pos x="0" y="197"/>
                </a:cxn>
                <a:cxn ang="0">
                  <a:pos x="3" y="197"/>
                </a:cxn>
                <a:cxn ang="0">
                  <a:pos x="3" y="200"/>
                </a:cxn>
                <a:cxn ang="0">
                  <a:pos x="6" y="200"/>
                </a:cxn>
                <a:cxn ang="0">
                  <a:pos x="6" y="202"/>
                </a:cxn>
                <a:cxn ang="0">
                  <a:pos x="8" y="202"/>
                </a:cxn>
                <a:cxn ang="0">
                  <a:pos x="9" y="202"/>
                </a:cxn>
                <a:cxn ang="0">
                  <a:pos x="263" y="202"/>
                </a:cxn>
                <a:cxn ang="0">
                  <a:pos x="264" y="202"/>
                </a:cxn>
                <a:cxn ang="0">
                  <a:pos x="264" y="200"/>
                </a:cxn>
                <a:cxn ang="0">
                  <a:pos x="266" y="200"/>
                </a:cxn>
                <a:cxn ang="0">
                  <a:pos x="267" y="197"/>
                </a:cxn>
                <a:cxn ang="0">
                  <a:pos x="271" y="197"/>
                </a:cxn>
                <a:cxn ang="0">
                  <a:pos x="271" y="194"/>
                </a:cxn>
                <a:cxn ang="0">
                  <a:pos x="271" y="11"/>
                </a:cxn>
                <a:cxn ang="0">
                  <a:pos x="269" y="7"/>
                </a:cxn>
                <a:cxn ang="0">
                  <a:pos x="267" y="7"/>
                </a:cxn>
                <a:cxn ang="0">
                  <a:pos x="267" y="5"/>
                </a:cxn>
                <a:cxn ang="0">
                  <a:pos x="266" y="5"/>
                </a:cxn>
                <a:cxn ang="0">
                  <a:pos x="264" y="3"/>
                </a:cxn>
                <a:cxn ang="0">
                  <a:pos x="263" y="3"/>
                </a:cxn>
                <a:cxn ang="0">
                  <a:pos x="263" y="0"/>
                </a:cxn>
                <a:cxn ang="0">
                  <a:pos x="9" y="0"/>
                </a:cxn>
              </a:cxnLst>
              <a:rect l="0" t="0" r="r" b="b"/>
              <a:pathLst>
                <a:path w="271" h="202">
                  <a:moveTo>
                    <a:pt x="9" y="0"/>
                  </a:moveTo>
                  <a:lnTo>
                    <a:pt x="8" y="0"/>
                  </a:lnTo>
                  <a:lnTo>
                    <a:pt x="8" y="3"/>
                  </a:lnTo>
                  <a:lnTo>
                    <a:pt x="6" y="3"/>
                  </a:lnTo>
                  <a:lnTo>
                    <a:pt x="6" y="5"/>
                  </a:lnTo>
                  <a:lnTo>
                    <a:pt x="3" y="7"/>
                  </a:lnTo>
                  <a:lnTo>
                    <a:pt x="3" y="11"/>
                  </a:lnTo>
                  <a:lnTo>
                    <a:pt x="0" y="11"/>
                  </a:lnTo>
                  <a:lnTo>
                    <a:pt x="0" y="197"/>
                  </a:lnTo>
                  <a:lnTo>
                    <a:pt x="3" y="197"/>
                  </a:lnTo>
                  <a:lnTo>
                    <a:pt x="3" y="200"/>
                  </a:lnTo>
                  <a:lnTo>
                    <a:pt x="6" y="200"/>
                  </a:lnTo>
                  <a:lnTo>
                    <a:pt x="6" y="202"/>
                  </a:lnTo>
                  <a:lnTo>
                    <a:pt x="8" y="202"/>
                  </a:lnTo>
                  <a:lnTo>
                    <a:pt x="9" y="202"/>
                  </a:lnTo>
                  <a:lnTo>
                    <a:pt x="263" y="202"/>
                  </a:lnTo>
                  <a:lnTo>
                    <a:pt x="264" y="202"/>
                  </a:lnTo>
                  <a:lnTo>
                    <a:pt x="264" y="200"/>
                  </a:lnTo>
                  <a:lnTo>
                    <a:pt x="266" y="200"/>
                  </a:lnTo>
                  <a:lnTo>
                    <a:pt x="267" y="197"/>
                  </a:lnTo>
                  <a:lnTo>
                    <a:pt x="271" y="197"/>
                  </a:lnTo>
                  <a:lnTo>
                    <a:pt x="271" y="194"/>
                  </a:lnTo>
                  <a:lnTo>
                    <a:pt x="271" y="11"/>
                  </a:lnTo>
                  <a:lnTo>
                    <a:pt x="269" y="7"/>
                  </a:lnTo>
                  <a:lnTo>
                    <a:pt x="267" y="7"/>
                  </a:lnTo>
                  <a:lnTo>
                    <a:pt x="267" y="5"/>
                  </a:lnTo>
                  <a:lnTo>
                    <a:pt x="266" y="5"/>
                  </a:lnTo>
                  <a:lnTo>
                    <a:pt x="264" y="3"/>
                  </a:lnTo>
                  <a:lnTo>
                    <a:pt x="263" y="3"/>
                  </a:lnTo>
                  <a:lnTo>
                    <a:pt x="263" y="0"/>
                  </a:lnTo>
                  <a:lnTo>
                    <a:pt x="9" y="0"/>
                  </a:lnTo>
                  <a:close/>
                </a:path>
              </a:pathLst>
            </a:custGeom>
            <a:solidFill>
              <a:srgbClr val="8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55"/>
            <p:cNvSpPr>
              <a:spLocks noChangeAspect="1"/>
            </p:cNvSpPr>
            <p:nvPr/>
          </p:nvSpPr>
          <p:spPr bwMode="auto">
            <a:xfrm>
              <a:off x="4724" y="9517"/>
              <a:ext cx="262" cy="188"/>
            </a:xfrm>
            <a:custGeom>
              <a:avLst/>
              <a:gdLst/>
              <a:ahLst/>
              <a:cxnLst>
                <a:cxn ang="0">
                  <a:pos x="8" y="0"/>
                </a:cxn>
                <a:cxn ang="0">
                  <a:pos x="6" y="0"/>
                </a:cxn>
                <a:cxn ang="0">
                  <a:pos x="6" y="3"/>
                </a:cxn>
                <a:cxn ang="0">
                  <a:pos x="4" y="3"/>
                </a:cxn>
                <a:cxn ang="0">
                  <a:pos x="1" y="5"/>
                </a:cxn>
                <a:cxn ang="0">
                  <a:pos x="0" y="5"/>
                </a:cxn>
                <a:cxn ang="0">
                  <a:pos x="0" y="10"/>
                </a:cxn>
                <a:cxn ang="0">
                  <a:pos x="0" y="179"/>
                </a:cxn>
                <a:cxn ang="0">
                  <a:pos x="1" y="183"/>
                </a:cxn>
                <a:cxn ang="0">
                  <a:pos x="4" y="186"/>
                </a:cxn>
                <a:cxn ang="0">
                  <a:pos x="6" y="186"/>
                </a:cxn>
                <a:cxn ang="0">
                  <a:pos x="6" y="188"/>
                </a:cxn>
                <a:cxn ang="0">
                  <a:pos x="253" y="188"/>
                </a:cxn>
                <a:cxn ang="0">
                  <a:pos x="253" y="186"/>
                </a:cxn>
                <a:cxn ang="0">
                  <a:pos x="254" y="186"/>
                </a:cxn>
                <a:cxn ang="0">
                  <a:pos x="258" y="186"/>
                </a:cxn>
                <a:cxn ang="0">
                  <a:pos x="259" y="181"/>
                </a:cxn>
                <a:cxn ang="0">
                  <a:pos x="259" y="179"/>
                </a:cxn>
                <a:cxn ang="0">
                  <a:pos x="261" y="176"/>
                </a:cxn>
                <a:cxn ang="0">
                  <a:pos x="262" y="176"/>
                </a:cxn>
                <a:cxn ang="0">
                  <a:pos x="262" y="12"/>
                </a:cxn>
                <a:cxn ang="0">
                  <a:pos x="261" y="10"/>
                </a:cxn>
                <a:cxn ang="0">
                  <a:pos x="259" y="5"/>
                </a:cxn>
                <a:cxn ang="0">
                  <a:pos x="258" y="3"/>
                </a:cxn>
                <a:cxn ang="0">
                  <a:pos x="254" y="3"/>
                </a:cxn>
                <a:cxn ang="0">
                  <a:pos x="253" y="0"/>
                </a:cxn>
                <a:cxn ang="0">
                  <a:pos x="8" y="0"/>
                </a:cxn>
              </a:cxnLst>
              <a:rect l="0" t="0" r="r" b="b"/>
              <a:pathLst>
                <a:path w="262" h="188">
                  <a:moveTo>
                    <a:pt x="8" y="0"/>
                  </a:moveTo>
                  <a:lnTo>
                    <a:pt x="6" y="0"/>
                  </a:lnTo>
                  <a:lnTo>
                    <a:pt x="6" y="3"/>
                  </a:lnTo>
                  <a:lnTo>
                    <a:pt x="4" y="3"/>
                  </a:lnTo>
                  <a:lnTo>
                    <a:pt x="1" y="5"/>
                  </a:lnTo>
                  <a:lnTo>
                    <a:pt x="0" y="5"/>
                  </a:lnTo>
                  <a:lnTo>
                    <a:pt x="0" y="10"/>
                  </a:lnTo>
                  <a:lnTo>
                    <a:pt x="0" y="179"/>
                  </a:lnTo>
                  <a:lnTo>
                    <a:pt x="1" y="183"/>
                  </a:lnTo>
                  <a:lnTo>
                    <a:pt x="4" y="186"/>
                  </a:lnTo>
                  <a:lnTo>
                    <a:pt x="6" y="186"/>
                  </a:lnTo>
                  <a:lnTo>
                    <a:pt x="6" y="188"/>
                  </a:lnTo>
                  <a:lnTo>
                    <a:pt x="253" y="188"/>
                  </a:lnTo>
                  <a:lnTo>
                    <a:pt x="253" y="186"/>
                  </a:lnTo>
                  <a:lnTo>
                    <a:pt x="254" y="186"/>
                  </a:lnTo>
                  <a:lnTo>
                    <a:pt x="258" y="186"/>
                  </a:lnTo>
                  <a:lnTo>
                    <a:pt x="259" y="181"/>
                  </a:lnTo>
                  <a:lnTo>
                    <a:pt x="259" y="179"/>
                  </a:lnTo>
                  <a:lnTo>
                    <a:pt x="261" y="176"/>
                  </a:lnTo>
                  <a:lnTo>
                    <a:pt x="262" y="176"/>
                  </a:lnTo>
                  <a:lnTo>
                    <a:pt x="262" y="12"/>
                  </a:lnTo>
                  <a:lnTo>
                    <a:pt x="261" y="10"/>
                  </a:lnTo>
                  <a:lnTo>
                    <a:pt x="259" y="5"/>
                  </a:lnTo>
                  <a:lnTo>
                    <a:pt x="258" y="3"/>
                  </a:lnTo>
                  <a:lnTo>
                    <a:pt x="254" y="3"/>
                  </a:lnTo>
                  <a:lnTo>
                    <a:pt x="253" y="0"/>
                  </a:lnTo>
                  <a:lnTo>
                    <a:pt x="8" y="0"/>
                  </a:lnTo>
                  <a:close/>
                </a:path>
              </a:pathLst>
            </a:custGeom>
            <a:solidFill>
              <a:srgbClr val="008080"/>
            </a:solidFill>
            <a:ln w="508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172" name="Connettore 1 171"/>
          <p:cNvCxnSpPr/>
          <p:nvPr/>
        </p:nvCxnSpPr>
        <p:spPr bwMode="auto">
          <a:xfrm>
            <a:off x="2627784" y="5013176"/>
            <a:ext cx="72008" cy="216024"/>
          </a:xfrm>
          <a:prstGeom prst="line">
            <a:avLst/>
          </a:prstGeom>
          <a:noFill/>
          <a:ln w="9525" cap="flat" cmpd="sng" algn="ctr">
            <a:solidFill>
              <a:srgbClr val="000000"/>
            </a:solidFill>
            <a:prstDash val="solid"/>
            <a:round/>
            <a:headEnd type="none" w="med" len="med"/>
            <a:tailEnd type="none" w="med" len="med"/>
          </a:ln>
          <a:effectLst/>
        </p:spPr>
      </p:cxnSp>
      <p:cxnSp>
        <p:nvCxnSpPr>
          <p:cNvPr id="174" name="Connettore 1 173"/>
          <p:cNvCxnSpPr>
            <a:endCxn id="10" idx="0"/>
          </p:cNvCxnSpPr>
          <p:nvPr/>
        </p:nvCxnSpPr>
        <p:spPr bwMode="auto">
          <a:xfrm>
            <a:off x="1979712" y="5517232"/>
            <a:ext cx="298530" cy="0"/>
          </a:xfrm>
          <a:prstGeom prst="line">
            <a:avLst/>
          </a:prstGeom>
          <a:noFill/>
          <a:ln w="9525" cap="flat" cmpd="sng" algn="ctr">
            <a:solidFill>
              <a:srgbClr val="000000"/>
            </a:solidFill>
            <a:prstDash val="solid"/>
            <a:round/>
            <a:headEnd type="none" w="med" len="med"/>
            <a:tailEnd type="none" w="med" len="med"/>
          </a:ln>
          <a:effectLst/>
        </p:spPr>
      </p:cxnSp>
      <p:cxnSp>
        <p:nvCxnSpPr>
          <p:cNvPr id="176" name="Connettore 1 175"/>
          <p:cNvCxnSpPr/>
          <p:nvPr/>
        </p:nvCxnSpPr>
        <p:spPr bwMode="auto">
          <a:xfrm flipV="1">
            <a:off x="3131840" y="5877272"/>
            <a:ext cx="360040" cy="288032"/>
          </a:xfrm>
          <a:prstGeom prst="line">
            <a:avLst/>
          </a:prstGeom>
          <a:noFill/>
          <a:ln w="9525" cap="flat" cmpd="sng" algn="ctr">
            <a:solidFill>
              <a:srgbClr val="000000"/>
            </a:solidFill>
            <a:prstDash val="solid"/>
            <a:round/>
            <a:headEnd type="none" w="med" len="med"/>
            <a:tailEnd type="none" w="med" len="med"/>
          </a:ln>
          <a:effectLst/>
        </p:spPr>
      </p:cxnSp>
      <p:cxnSp>
        <p:nvCxnSpPr>
          <p:cNvPr id="178" name="Connettore 1 177"/>
          <p:cNvCxnSpPr>
            <a:stCxn id="170" idx="20"/>
          </p:cNvCxnSpPr>
          <p:nvPr/>
        </p:nvCxnSpPr>
        <p:spPr bwMode="auto">
          <a:xfrm flipH="1" flipV="1">
            <a:off x="4788024" y="5805264"/>
            <a:ext cx="74993" cy="220949"/>
          </a:xfrm>
          <a:prstGeom prst="line">
            <a:avLst/>
          </a:prstGeom>
          <a:noFill/>
          <a:ln w="9525" cap="flat" cmpd="sng" algn="ctr">
            <a:solidFill>
              <a:srgbClr val="000000"/>
            </a:solidFill>
            <a:prstDash val="solid"/>
            <a:round/>
            <a:headEnd type="none" w="med" len="med"/>
            <a:tailEnd type="none" w="med" len="med"/>
          </a:ln>
          <a:effectLst/>
        </p:spPr>
      </p:cxnSp>
      <p:sp>
        <p:nvSpPr>
          <p:cNvPr id="179" name="Rettangolo 178"/>
          <p:cNvSpPr/>
          <p:nvPr/>
        </p:nvSpPr>
        <p:spPr>
          <a:xfrm>
            <a:off x="2051720" y="4314582"/>
            <a:ext cx="1269899" cy="338554"/>
          </a:xfrm>
          <a:prstGeom prst="rect">
            <a:avLst/>
          </a:prstGeom>
        </p:spPr>
        <p:txBody>
          <a:bodyPr wrap="none">
            <a:spAutoFit/>
          </a:bodyPr>
          <a:lstStyle/>
          <a:p>
            <a:pPr>
              <a:buNone/>
            </a:pPr>
            <a:r>
              <a:rPr lang="en-US" sz="1600" dirty="0" smtClean="0"/>
              <a:t>192.168.1.1</a:t>
            </a:r>
            <a:endParaRPr lang="en-US" sz="1600" dirty="0"/>
          </a:p>
        </p:txBody>
      </p:sp>
      <p:sp>
        <p:nvSpPr>
          <p:cNvPr id="180" name="Rettangolo 179"/>
          <p:cNvSpPr/>
          <p:nvPr/>
        </p:nvSpPr>
        <p:spPr>
          <a:xfrm>
            <a:off x="1285877" y="5661248"/>
            <a:ext cx="1269899" cy="338554"/>
          </a:xfrm>
          <a:prstGeom prst="rect">
            <a:avLst/>
          </a:prstGeom>
        </p:spPr>
        <p:txBody>
          <a:bodyPr wrap="none">
            <a:spAutoFit/>
          </a:bodyPr>
          <a:lstStyle/>
          <a:p>
            <a:pPr>
              <a:buNone/>
            </a:pPr>
            <a:r>
              <a:rPr lang="en-US" sz="1600" dirty="0" smtClean="0"/>
              <a:t>192.168.1.2</a:t>
            </a:r>
            <a:endParaRPr lang="en-US" sz="1600" dirty="0"/>
          </a:p>
        </p:txBody>
      </p:sp>
      <p:sp>
        <p:nvSpPr>
          <p:cNvPr id="181" name="Rettangolo 180"/>
          <p:cNvSpPr/>
          <p:nvPr/>
        </p:nvSpPr>
        <p:spPr>
          <a:xfrm>
            <a:off x="3086077" y="6093296"/>
            <a:ext cx="1269899" cy="338554"/>
          </a:xfrm>
          <a:prstGeom prst="rect">
            <a:avLst/>
          </a:prstGeom>
        </p:spPr>
        <p:txBody>
          <a:bodyPr wrap="none">
            <a:spAutoFit/>
          </a:bodyPr>
          <a:lstStyle/>
          <a:p>
            <a:pPr>
              <a:buNone/>
            </a:pPr>
            <a:r>
              <a:rPr lang="en-US" sz="1600" dirty="0" smtClean="0"/>
              <a:t>192.168.1.3</a:t>
            </a:r>
            <a:endParaRPr lang="en-US" sz="1600" dirty="0"/>
          </a:p>
        </p:txBody>
      </p:sp>
      <p:sp>
        <p:nvSpPr>
          <p:cNvPr id="182" name="Rettangolo 181"/>
          <p:cNvSpPr/>
          <p:nvPr/>
        </p:nvSpPr>
        <p:spPr>
          <a:xfrm>
            <a:off x="5076056" y="6021288"/>
            <a:ext cx="1269899" cy="338554"/>
          </a:xfrm>
          <a:prstGeom prst="rect">
            <a:avLst/>
          </a:prstGeom>
        </p:spPr>
        <p:txBody>
          <a:bodyPr wrap="none">
            <a:spAutoFit/>
          </a:bodyPr>
          <a:lstStyle/>
          <a:p>
            <a:pPr>
              <a:buNone/>
            </a:pPr>
            <a:r>
              <a:rPr lang="en-US" sz="1600" dirty="0" smtClean="0"/>
              <a:t>192.168.1.4</a:t>
            </a:r>
            <a:endParaRPr lang="en-US" sz="1600" dirty="0"/>
          </a:p>
        </p:txBody>
      </p:sp>
      <p:pic>
        <p:nvPicPr>
          <p:cNvPr id="175" name="Picture 76"/>
          <p:cNvPicPr>
            <a:picLocks noChangeArrowheads="1"/>
          </p:cNvPicPr>
          <p:nvPr/>
        </p:nvPicPr>
        <p:blipFill>
          <a:blip r:embed="rId3" cstate="print"/>
          <a:srcRect/>
          <a:stretch>
            <a:fillRect/>
          </a:stretch>
        </p:blipFill>
        <p:spPr bwMode="auto">
          <a:xfrm>
            <a:off x="3737546" y="4149080"/>
            <a:ext cx="906462" cy="677416"/>
          </a:xfrm>
          <a:prstGeom prst="rect">
            <a:avLst/>
          </a:prstGeom>
          <a:noFill/>
          <a:ln w="9525">
            <a:noFill/>
            <a:miter lim="800000"/>
            <a:headEnd/>
            <a:tailEnd/>
          </a:ln>
          <a:effectLst/>
        </p:spPr>
      </p:pic>
      <p:sp>
        <p:nvSpPr>
          <p:cNvPr id="171" name="Rettangolo 170"/>
          <p:cNvSpPr/>
          <p:nvPr/>
        </p:nvSpPr>
        <p:spPr>
          <a:xfrm>
            <a:off x="3419872" y="3933056"/>
            <a:ext cx="609462" cy="338554"/>
          </a:xfrm>
          <a:prstGeom prst="rect">
            <a:avLst/>
          </a:prstGeom>
        </p:spPr>
        <p:txBody>
          <a:bodyPr wrap="none">
            <a:spAutoFit/>
          </a:bodyPr>
          <a:lstStyle/>
          <a:p>
            <a:pPr>
              <a:buNone/>
            </a:pPr>
            <a:r>
              <a:rPr lang="en-US" sz="1600" b="1" dirty="0" smtClean="0"/>
              <a:t>NAT</a:t>
            </a:r>
            <a:endParaRPr lang="en-US" sz="1600" b="1" dirty="0"/>
          </a:p>
        </p:txBody>
      </p:sp>
    </p:spTree>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09600" y="304800"/>
            <a:ext cx="7772400" cy="762000"/>
          </a:xfrm>
        </p:spPr>
        <p:txBody>
          <a:bodyPr/>
          <a:lstStyle/>
          <a:p>
            <a:pPr algn="l" eaLnBrk="1" hangingPunct="1"/>
            <a:r>
              <a:rPr lang="en-US" smtClean="0"/>
              <a:t>Translation Modes</a:t>
            </a:r>
          </a:p>
        </p:txBody>
      </p:sp>
      <p:sp>
        <p:nvSpPr>
          <p:cNvPr id="5123" name="Rectangle 3"/>
          <p:cNvSpPr>
            <a:spLocks noGrp="1" noChangeArrowheads="1"/>
          </p:cNvSpPr>
          <p:nvPr>
            <p:ph type="body" idx="1"/>
          </p:nvPr>
        </p:nvSpPr>
        <p:spPr>
          <a:xfrm>
            <a:off x="685800" y="1906488"/>
            <a:ext cx="7772400" cy="4114800"/>
          </a:xfrm>
        </p:spPr>
        <p:txBody>
          <a:bodyPr/>
          <a:lstStyle/>
          <a:p>
            <a:pPr eaLnBrk="1" hangingPunct="1"/>
            <a:r>
              <a:rPr lang="en-US" sz="2400" b="1" dirty="0" smtClean="0"/>
              <a:t>Dynamic translation (one-to-many NAT):</a:t>
            </a:r>
          </a:p>
          <a:p>
            <a:pPr lvl="1" eaLnBrk="1" hangingPunct="1"/>
            <a:endParaRPr lang="en-US" sz="700" dirty="0" smtClean="0"/>
          </a:p>
          <a:p>
            <a:pPr lvl="1" eaLnBrk="1" hangingPunct="1"/>
            <a:r>
              <a:rPr lang="en-US" sz="2000" dirty="0" smtClean="0"/>
              <a:t>A large number of internal users share a single external IP address. </a:t>
            </a:r>
          </a:p>
          <a:p>
            <a:pPr lvl="1" eaLnBrk="1" hangingPunct="1"/>
            <a:endParaRPr lang="en-US" sz="700" b="1" dirty="0" smtClean="0"/>
          </a:p>
          <a:p>
            <a:pPr lvl="1" eaLnBrk="1" hangingPunct="1"/>
            <a:r>
              <a:rPr lang="en-US" sz="2000" b="1" dirty="0" smtClean="0"/>
              <a:t>IP masquerading</a:t>
            </a:r>
            <a:r>
              <a:rPr lang="en-US" sz="2000" dirty="0" smtClean="0"/>
              <a:t>: The </a:t>
            </a:r>
            <a:r>
              <a:rPr lang="en-US" dirty="0" smtClean="0"/>
              <a:t>NAT-firewall dynamically translates source </a:t>
            </a:r>
            <a:r>
              <a:rPr lang="en-US" sz="2000" dirty="0" smtClean="0"/>
              <a:t>IP addresses and port addresses. This is the typical approach adopted in </a:t>
            </a:r>
            <a:r>
              <a:rPr lang="en-US" dirty="0" smtClean="0"/>
              <a:t>LAN</a:t>
            </a:r>
            <a:r>
              <a:rPr lang="en-US" sz="2000" dirty="0" smtClean="0"/>
              <a:t>s.</a:t>
            </a:r>
          </a:p>
          <a:p>
            <a:pPr eaLnBrk="1" hangingPunct="1"/>
            <a:endParaRPr lang="en-US" sz="1400" b="1" dirty="0" smtClean="0"/>
          </a:p>
          <a:p>
            <a:pPr eaLnBrk="1" hangingPunct="1"/>
            <a:r>
              <a:rPr lang="en-US" sz="2400" b="1" dirty="0" smtClean="0"/>
              <a:t>Static </a:t>
            </a:r>
            <a:r>
              <a:rPr lang="en-US" b="1" dirty="0" smtClean="0"/>
              <a:t>tr</a:t>
            </a:r>
            <a:r>
              <a:rPr lang="en-US" sz="2400" b="1" dirty="0" smtClean="0"/>
              <a:t>anslation:</a:t>
            </a:r>
          </a:p>
          <a:p>
            <a:pPr lvl="1" eaLnBrk="1" hangingPunct="1"/>
            <a:endParaRPr lang="en-US" sz="700" dirty="0" smtClean="0"/>
          </a:p>
          <a:p>
            <a:pPr lvl="1" eaLnBrk="1" hangingPunct="1"/>
            <a:r>
              <a:rPr lang="en-US" sz="2000" dirty="0" smtClean="0"/>
              <a:t>A block of external addresses </a:t>
            </a:r>
            <a:r>
              <a:rPr lang="en-US" dirty="0" smtClean="0"/>
              <a:t>is</a:t>
            </a:r>
            <a:r>
              <a:rPr lang="en-US" sz="2000" dirty="0" smtClean="0"/>
              <a:t> translated into a block of internal addresses (same size).</a:t>
            </a:r>
          </a:p>
        </p:txBody>
      </p:sp>
      <p:sp>
        <p:nvSpPr>
          <p:cNvPr id="4" name="Segnaposto piè di pagina 3"/>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Example of a LAN with Details</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22897" name="Rectangle 33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322561" name="Group 1"/>
          <p:cNvGrpSpPr>
            <a:grpSpLocks noChangeAspect="1"/>
          </p:cNvGrpSpPr>
          <p:nvPr/>
        </p:nvGrpSpPr>
        <p:grpSpPr bwMode="auto">
          <a:xfrm>
            <a:off x="1062400" y="1701030"/>
            <a:ext cx="6677952" cy="4536282"/>
            <a:chOff x="974" y="1832"/>
            <a:chExt cx="7012" cy="4762"/>
          </a:xfrm>
        </p:grpSpPr>
        <p:sp>
          <p:nvSpPr>
            <p:cNvPr id="322896" name="AutoShape 336"/>
            <p:cNvSpPr>
              <a:spLocks noChangeAspect="1" noChangeArrowheads="1" noTextEdit="1"/>
            </p:cNvSpPr>
            <p:nvPr/>
          </p:nvSpPr>
          <p:spPr bwMode="auto">
            <a:xfrm>
              <a:off x="1155" y="1832"/>
              <a:ext cx="6831" cy="4762"/>
            </a:xfrm>
            <a:prstGeom prst="rect">
              <a:avLst/>
            </a:prstGeom>
            <a:noFill/>
          </p:spPr>
          <p:txBody>
            <a:bodyPr vert="horz" wrap="square" lIns="91440" tIns="45720" rIns="91440" bIns="45720" numCol="1" anchor="t" anchorCtr="0" compatLnSpc="1">
              <a:prstTxWarp prst="textNoShape">
                <a:avLst/>
              </a:prstTxWarp>
            </a:bodyPr>
            <a:lstStyle/>
            <a:p>
              <a:endParaRPr lang="en-US" sz="4000"/>
            </a:p>
          </p:txBody>
        </p:sp>
        <p:sp>
          <p:nvSpPr>
            <p:cNvPr id="322895" name="AutoShape 335"/>
            <p:cNvSpPr>
              <a:spLocks noChangeShapeType="1"/>
            </p:cNvSpPr>
            <p:nvPr/>
          </p:nvSpPr>
          <p:spPr bwMode="auto">
            <a:xfrm>
              <a:off x="5303" y="3391"/>
              <a:ext cx="582" cy="1494"/>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94" name="AutoShape 334"/>
            <p:cNvSpPr>
              <a:spLocks noChangeShapeType="1"/>
            </p:cNvSpPr>
            <p:nvPr/>
          </p:nvSpPr>
          <p:spPr bwMode="auto">
            <a:xfrm>
              <a:off x="5303" y="3310"/>
              <a:ext cx="677" cy="635"/>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93" name="AutoShape 333"/>
            <p:cNvSpPr>
              <a:spLocks noChangeShapeType="1"/>
            </p:cNvSpPr>
            <p:nvPr/>
          </p:nvSpPr>
          <p:spPr bwMode="auto">
            <a:xfrm flipV="1">
              <a:off x="5303" y="3062"/>
              <a:ext cx="591" cy="248"/>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92" name="Oval 332"/>
            <p:cNvSpPr>
              <a:spLocks noChangeArrowheads="1"/>
            </p:cNvSpPr>
            <p:nvPr/>
          </p:nvSpPr>
          <p:spPr bwMode="auto">
            <a:xfrm>
              <a:off x="1157" y="2099"/>
              <a:ext cx="2716" cy="4409"/>
            </a:xfrm>
            <a:prstGeom prst="ellipse">
              <a:avLst/>
            </a:prstGeom>
            <a:solidFill>
              <a:srgbClr val="BFBFB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91" name="Freeform 331"/>
            <p:cNvSpPr>
              <a:spLocks/>
            </p:cNvSpPr>
            <p:nvPr/>
          </p:nvSpPr>
          <p:spPr bwMode="auto">
            <a:xfrm>
              <a:off x="1956" y="3326"/>
              <a:ext cx="530" cy="52"/>
            </a:xfrm>
            <a:custGeom>
              <a:avLst/>
              <a:gdLst/>
              <a:ahLst/>
              <a:cxnLst>
                <a:cxn ang="0">
                  <a:pos x="605" y="9"/>
                </a:cxn>
                <a:cxn ang="0">
                  <a:pos x="1" y="60"/>
                </a:cxn>
                <a:cxn ang="0">
                  <a:pos x="0" y="51"/>
                </a:cxn>
                <a:cxn ang="0">
                  <a:pos x="604" y="0"/>
                </a:cxn>
                <a:cxn ang="0">
                  <a:pos x="605" y="9"/>
                </a:cxn>
              </a:cxnLst>
              <a:rect l="0" t="0" r="r" b="b"/>
              <a:pathLst>
                <a:path w="605" h="60">
                  <a:moveTo>
                    <a:pt x="605" y="9"/>
                  </a:moveTo>
                  <a:lnTo>
                    <a:pt x="1" y="60"/>
                  </a:lnTo>
                  <a:lnTo>
                    <a:pt x="0" y="51"/>
                  </a:lnTo>
                  <a:lnTo>
                    <a:pt x="604" y="0"/>
                  </a:lnTo>
                  <a:lnTo>
                    <a:pt x="605" y="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90" name="Freeform 330"/>
            <p:cNvSpPr>
              <a:spLocks/>
            </p:cNvSpPr>
            <p:nvPr/>
          </p:nvSpPr>
          <p:spPr bwMode="auto">
            <a:xfrm>
              <a:off x="1785" y="3451"/>
              <a:ext cx="840" cy="502"/>
            </a:xfrm>
            <a:custGeom>
              <a:avLst/>
              <a:gdLst/>
              <a:ahLst/>
              <a:cxnLst>
                <a:cxn ang="0">
                  <a:pos x="960" y="8"/>
                </a:cxn>
                <a:cxn ang="0">
                  <a:pos x="4" y="574"/>
                </a:cxn>
                <a:cxn ang="0">
                  <a:pos x="0" y="566"/>
                </a:cxn>
                <a:cxn ang="0">
                  <a:pos x="955" y="0"/>
                </a:cxn>
                <a:cxn ang="0">
                  <a:pos x="960" y="8"/>
                </a:cxn>
              </a:cxnLst>
              <a:rect l="0" t="0" r="r" b="b"/>
              <a:pathLst>
                <a:path w="960" h="574">
                  <a:moveTo>
                    <a:pt x="960" y="8"/>
                  </a:moveTo>
                  <a:lnTo>
                    <a:pt x="4" y="574"/>
                  </a:lnTo>
                  <a:lnTo>
                    <a:pt x="0" y="566"/>
                  </a:lnTo>
                  <a:lnTo>
                    <a:pt x="955" y="0"/>
                  </a:lnTo>
                  <a:lnTo>
                    <a:pt x="960" y="8"/>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9" name="Freeform 329"/>
            <p:cNvSpPr>
              <a:spLocks/>
            </p:cNvSpPr>
            <p:nvPr/>
          </p:nvSpPr>
          <p:spPr bwMode="auto">
            <a:xfrm>
              <a:off x="3010" y="3473"/>
              <a:ext cx="397" cy="596"/>
            </a:xfrm>
            <a:custGeom>
              <a:avLst/>
              <a:gdLst/>
              <a:ahLst/>
              <a:cxnLst>
                <a:cxn ang="0">
                  <a:pos x="7" y="0"/>
                </a:cxn>
                <a:cxn ang="0">
                  <a:pos x="454" y="675"/>
                </a:cxn>
                <a:cxn ang="0">
                  <a:pos x="446" y="680"/>
                </a:cxn>
                <a:cxn ang="0">
                  <a:pos x="0" y="5"/>
                </a:cxn>
                <a:cxn ang="0">
                  <a:pos x="7" y="0"/>
                </a:cxn>
              </a:cxnLst>
              <a:rect l="0" t="0" r="r" b="b"/>
              <a:pathLst>
                <a:path w="454" h="680">
                  <a:moveTo>
                    <a:pt x="7" y="0"/>
                  </a:moveTo>
                  <a:lnTo>
                    <a:pt x="454" y="675"/>
                  </a:lnTo>
                  <a:lnTo>
                    <a:pt x="446" y="680"/>
                  </a:lnTo>
                  <a:lnTo>
                    <a:pt x="0" y="5"/>
                  </a:lnTo>
                  <a:lnTo>
                    <a:pt x="7"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8" name="Freeform 328"/>
            <p:cNvSpPr>
              <a:spLocks/>
            </p:cNvSpPr>
            <p:nvPr/>
          </p:nvSpPr>
          <p:spPr bwMode="auto">
            <a:xfrm>
              <a:off x="3424" y="3835"/>
              <a:ext cx="209" cy="948"/>
            </a:xfrm>
            <a:custGeom>
              <a:avLst/>
              <a:gdLst/>
              <a:ahLst/>
              <a:cxnLst>
                <a:cxn ang="0">
                  <a:pos x="0" y="189"/>
                </a:cxn>
                <a:cxn ang="0">
                  <a:pos x="238" y="0"/>
                </a:cxn>
                <a:cxn ang="0">
                  <a:pos x="238" y="895"/>
                </a:cxn>
                <a:cxn ang="0">
                  <a:pos x="0" y="1084"/>
                </a:cxn>
                <a:cxn ang="0">
                  <a:pos x="0" y="189"/>
                </a:cxn>
              </a:cxnLst>
              <a:rect l="0" t="0" r="r" b="b"/>
              <a:pathLst>
                <a:path w="238" h="1084">
                  <a:moveTo>
                    <a:pt x="0" y="189"/>
                  </a:moveTo>
                  <a:lnTo>
                    <a:pt x="238" y="0"/>
                  </a:lnTo>
                  <a:lnTo>
                    <a:pt x="238" y="895"/>
                  </a:lnTo>
                  <a:lnTo>
                    <a:pt x="0" y="1084"/>
                  </a:lnTo>
                  <a:lnTo>
                    <a:pt x="0" y="189"/>
                  </a:lnTo>
                  <a:close/>
                </a:path>
              </a:pathLst>
            </a:custGeom>
            <a:solidFill>
              <a:srgbClr val="77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7" name="Freeform 327"/>
            <p:cNvSpPr>
              <a:spLocks/>
            </p:cNvSpPr>
            <p:nvPr/>
          </p:nvSpPr>
          <p:spPr bwMode="auto">
            <a:xfrm>
              <a:off x="3430" y="3839"/>
              <a:ext cx="208" cy="949"/>
            </a:xfrm>
            <a:custGeom>
              <a:avLst/>
              <a:gdLst/>
              <a:ahLst/>
              <a:cxnLst>
                <a:cxn ang="0">
                  <a:pos x="0" y="189"/>
                </a:cxn>
                <a:cxn ang="0">
                  <a:pos x="238" y="0"/>
                </a:cxn>
                <a:cxn ang="0">
                  <a:pos x="238" y="895"/>
                </a:cxn>
                <a:cxn ang="0">
                  <a:pos x="0" y="1084"/>
                </a:cxn>
                <a:cxn ang="0">
                  <a:pos x="0" y="189"/>
                </a:cxn>
              </a:cxnLst>
              <a:rect l="0" t="0" r="r" b="b"/>
              <a:pathLst>
                <a:path w="238" h="1084">
                  <a:moveTo>
                    <a:pt x="0" y="189"/>
                  </a:moveTo>
                  <a:lnTo>
                    <a:pt x="238" y="0"/>
                  </a:lnTo>
                  <a:lnTo>
                    <a:pt x="238" y="895"/>
                  </a:lnTo>
                  <a:lnTo>
                    <a:pt x="0" y="1084"/>
                  </a:lnTo>
                  <a:lnTo>
                    <a:pt x="0" y="189"/>
                  </a:lnTo>
                  <a:close/>
                </a:path>
              </a:pathLst>
            </a:custGeom>
            <a:solidFill>
              <a:srgbClr val="77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6" name="Freeform 326"/>
            <p:cNvSpPr>
              <a:spLocks/>
            </p:cNvSpPr>
            <p:nvPr/>
          </p:nvSpPr>
          <p:spPr bwMode="auto">
            <a:xfrm>
              <a:off x="3430" y="3839"/>
              <a:ext cx="208" cy="949"/>
            </a:xfrm>
            <a:custGeom>
              <a:avLst/>
              <a:gdLst/>
              <a:ahLst/>
              <a:cxnLst>
                <a:cxn ang="0">
                  <a:pos x="0" y="189"/>
                </a:cxn>
                <a:cxn ang="0">
                  <a:pos x="238" y="0"/>
                </a:cxn>
                <a:cxn ang="0">
                  <a:pos x="238" y="895"/>
                </a:cxn>
                <a:cxn ang="0">
                  <a:pos x="0" y="1084"/>
                </a:cxn>
                <a:cxn ang="0">
                  <a:pos x="0" y="189"/>
                </a:cxn>
              </a:cxnLst>
              <a:rect l="0" t="0" r="r" b="b"/>
              <a:pathLst>
                <a:path w="238" h="1084">
                  <a:moveTo>
                    <a:pt x="0" y="189"/>
                  </a:moveTo>
                  <a:lnTo>
                    <a:pt x="238" y="0"/>
                  </a:lnTo>
                  <a:lnTo>
                    <a:pt x="238" y="895"/>
                  </a:lnTo>
                  <a:lnTo>
                    <a:pt x="0" y="1084"/>
                  </a:lnTo>
                  <a:lnTo>
                    <a:pt x="0" y="189"/>
                  </a:lnTo>
                  <a:close/>
                </a:path>
              </a:pathLst>
            </a:cu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5" name="Line 325"/>
            <p:cNvSpPr>
              <a:spLocks noChangeShapeType="1"/>
            </p:cNvSpPr>
            <p:nvPr/>
          </p:nvSpPr>
          <p:spPr bwMode="auto">
            <a:xfrm flipV="1">
              <a:off x="3221" y="3968"/>
              <a:ext cx="417" cy="335"/>
            </a:xfrm>
            <a:prstGeom prst="line">
              <a:avLst/>
            </a:prstGeom>
            <a:noFill/>
            <a:ln w="14605"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4" name="Line 324"/>
            <p:cNvSpPr>
              <a:spLocks noChangeShapeType="1"/>
            </p:cNvSpPr>
            <p:nvPr/>
          </p:nvSpPr>
          <p:spPr bwMode="auto">
            <a:xfrm flipV="1">
              <a:off x="3221" y="4130"/>
              <a:ext cx="417" cy="299"/>
            </a:xfrm>
            <a:prstGeom prst="line">
              <a:avLst/>
            </a:prstGeom>
            <a:noFill/>
            <a:ln w="14605"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3" name="Line 323"/>
            <p:cNvSpPr>
              <a:spLocks noChangeShapeType="1"/>
            </p:cNvSpPr>
            <p:nvPr/>
          </p:nvSpPr>
          <p:spPr bwMode="auto">
            <a:xfrm flipV="1">
              <a:off x="3221" y="4246"/>
              <a:ext cx="421" cy="307"/>
            </a:xfrm>
            <a:prstGeom prst="line">
              <a:avLst/>
            </a:prstGeom>
            <a:noFill/>
            <a:ln w="14605"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2" name="Line 322"/>
            <p:cNvSpPr>
              <a:spLocks noChangeShapeType="1"/>
            </p:cNvSpPr>
            <p:nvPr/>
          </p:nvSpPr>
          <p:spPr bwMode="auto">
            <a:xfrm flipV="1">
              <a:off x="3221" y="4183"/>
              <a:ext cx="625" cy="496"/>
            </a:xfrm>
            <a:prstGeom prst="line">
              <a:avLst/>
            </a:prstGeom>
            <a:noFill/>
            <a:ln w="14605"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1" name="Line 321"/>
            <p:cNvSpPr>
              <a:spLocks noChangeShapeType="1"/>
            </p:cNvSpPr>
            <p:nvPr/>
          </p:nvSpPr>
          <p:spPr bwMode="auto">
            <a:xfrm flipV="1">
              <a:off x="3233" y="4506"/>
              <a:ext cx="405" cy="253"/>
            </a:xfrm>
            <a:prstGeom prst="line">
              <a:avLst/>
            </a:prstGeom>
            <a:noFill/>
            <a:ln w="14605"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80" name="Line 320"/>
            <p:cNvSpPr>
              <a:spLocks noChangeShapeType="1"/>
            </p:cNvSpPr>
            <p:nvPr/>
          </p:nvSpPr>
          <p:spPr bwMode="auto">
            <a:xfrm>
              <a:off x="3500" y="3831"/>
              <a:ext cx="1" cy="376"/>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9" name="Line 319"/>
            <p:cNvSpPr>
              <a:spLocks noChangeShapeType="1"/>
            </p:cNvSpPr>
            <p:nvPr/>
          </p:nvSpPr>
          <p:spPr bwMode="auto">
            <a:xfrm>
              <a:off x="3556" y="3912"/>
              <a:ext cx="1" cy="376"/>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8" name="Line 318"/>
            <p:cNvSpPr>
              <a:spLocks noChangeShapeType="1"/>
            </p:cNvSpPr>
            <p:nvPr/>
          </p:nvSpPr>
          <p:spPr bwMode="auto">
            <a:xfrm>
              <a:off x="3506" y="4098"/>
              <a:ext cx="1" cy="339"/>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7" name="Line 317"/>
            <p:cNvSpPr>
              <a:spLocks noChangeShapeType="1"/>
            </p:cNvSpPr>
            <p:nvPr/>
          </p:nvSpPr>
          <p:spPr bwMode="auto">
            <a:xfrm>
              <a:off x="3562" y="4186"/>
              <a:ext cx="1" cy="327"/>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6" name="Line 316"/>
            <p:cNvSpPr>
              <a:spLocks noChangeShapeType="1"/>
            </p:cNvSpPr>
            <p:nvPr/>
          </p:nvSpPr>
          <p:spPr bwMode="auto">
            <a:xfrm>
              <a:off x="3511" y="4335"/>
              <a:ext cx="1" cy="376"/>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5" name="Line 315"/>
            <p:cNvSpPr>
              <a:spLocks noChangeShapeType="1"/>
            </p:cNvSpPr>
            <p:nvPr/>
          </p:nvSpPr>
          <p:spPr bwMode="auto">
            <a:xfrm>
              <a:off x="3567" y="4420"/>
              <a:ext cx="0" cy="259"/>
            </a:xfrm>
            <a:prstGeom prst="line">
              <a:avLst/>
            </a:prstGeom>
            <a:noFill/>
            <a:ln w="11430" cap="rnd">
              <a:solidFill>
                <a:srgbClr val="AAAAAA"/>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4" name="Rectangle 314"/>
            <p:cNvSpPr>
              <a:spLocks noChangeArrowheads="1"/>
            </p:cNvSpPr>
            <p:nvPr/>
          </p:nvSpPr>
          <p:spPr bwMode="auto">
            <a:xfrm>
              <a:off x="3131" y="4000"/>
              <a:ext cx="293" cy="130"/>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3" name="Rectangle 313"/>
            <p:cNvSpPr>
              <a:spLocks noChangeArrowheads="1"/>
            </p:cNvSpPr>
            <p:nvPr/>
          </p:nvSpPr>
          <p:spPr bwMode="auto">
            <a:xfrm>
              <a:off x="3136" y="4005"/>
              <a:ext cx="294"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2" name="Rectangle 312"/>
            <p:cNvSpPr>
              <a:spLocks noChangeArrowheads="1"/>
            </p:cNvSpPr>
            <p:nvPr/>
          </p:nvSpPr>
          <p:spPr bwMode="auto">
            <a:xfrm>
              <a:off x="3136" y="4005"/>
              <a:ext cx="294" cy="129"/>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1" name="Rectangle 311"/>
            <p:cNvSpPr>
              <a:spLocks noChangeArrowheads="1"/>
            </p:cNvSpPr>
            <p:nvPr/>
          </p:nvSpPr>
          <p:spPr bwMode="auto">
            <a:xfrm>
              <a:off x="3131" y="4130"/>
              <a:ext cx="293"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70" name="Rectangle 310"/>
            <p:cNvSpPr>
              <a:spLocks noChangeArrowheads="1"/>
            </p:cNvSpPr>
            <p:nvPr/>
          </p:nvSpPr>
          <p:spPr bwMode="auto">
            <a:xfrm>
              <a:off x="3136" y="4134"/>
              <a:ext cx="294"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9" name="Rectangle 309"/>
            <p:cNvSpPr>
              <a:spLocks noChangeArrowheads="1"/>
            </p:cNvSpPr>
            <p:nvPr/>
          </p:nvSpPr>
          <p:spPr bwMode="auto">
            <a:xfrm>
              <a:off x="3136" y="4134"/>
              <a:ext cx="294" cy="129"/>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8" name="Rectangle 308"/>
            <p:cNvSpPr>
              <a:spLocks noChangeArrowheads="1"/>
            </p:cNvSpPr>
            <p:nvPr/>
          </p:nvSpPr>
          <p:spPr bwMode="auto">
            <a:xfrm>
              <a:off x="3131" y="4259"/>
              <a:ext cx="293"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7" name="Rectangle 307"/>
            <p:cNvSpPr>
              <a:spLocks noChangeArrowheads="1"/>
            </p:cNvSpPr>
            <p:nvPr/>
          </p:nvSpPr>
          <p:spPr bwMode="auto">
            <a:xfrm>
              <a:off x="3136" y="4263"/>
              <a:ext cx="294"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6" name="Rectangle 306"/>
            <p:cNvSpPr>
              <a:spLocks noChangeArrowheads="1"/>
            </p:cNvSpPr>
            <p:nvPr/>
          </p:nvSpPr>
          <p:spPr bwMode="auto">
            <a:xfrm>
              <a:off x="3136" y="4263"/>
              <a:ext cx="294" cy="129"/>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5" name="Rectangle 305"/>
            <p:cNvSpPr>
              <a:spLocks noChangeArrowheads="1"/>
            </p:cNvSpPr>
            <p:nvPr/>
          </p:nvSpPr>
          <p:spPr bwMode="auto">
            <a:xfrm>
              <a:off x="3131" y="4388"/>
              <a:ext cx="293" cy="134"/>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4" name="Rectangle 304"/>
            <p:cNvSpPr>
              <a:spLocks noChangeArrowheads="1"/>
            </p:cNvSpPr>
            <p:nvPr/>
          </p:nvSpPr>
          <p:spPr bwMode="auto">
            <a:xfrm>
              <a:off x="3136" y="4392"/>
              <a:ext cx="294" cy="133"/>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3" name="Rectangle 303"/>
            <p:cNvSpPr>
              <a:spLocks noChangeArrowheads="1"/>
            </p:cNvSpPr>
            <p:nvPr/>
          </p:nvSpPr>
          <p:spPr bwMode="auto">
            <a:xfrm>
              <a:off x="3136" y="4392"/>
              <a:ext cx="294" cy="133"/>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2" name="Rectangle 302"/>
            <p:cNvSpPr>
              <a:spLocks noChangeArrowheads="1"/>
            </p:cNvSpPr>
            <p:nvPr/>
          </p:nvSpPr>
          <p:spPr bwMode="auto">
            <a:xfrm>
              <a:off x="3131" y="4522"/>
              <a:ext cx="293"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1" name="Rectangle 301"/>
            <p:cNvSpPr>
              <a:spLocks noChangeArrowheads="1"/>
            </p:cNvSpPr>
            <p:nvPr/>
          </p:nvSpPr>
          <p:spPr bwMode="auto">
            <a:xfrm>
              <a:off x="3136" y="4525"/>
              <a:ext cx="294" cy="130"/>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60" name="Rectangle 300"/>
            <p:cNvSpPr>
              <a:spLocks noChangeArrowheads="1"/>
            </p:cNvSpPr>
            <p:nvPr/>
          </p:nvSpPr>
          <p:spPr bwMode="auto">
            <a:xfrm>
              <a:off x="3136" y="4525"/>
              <a:ext cx="294" cy="130"/>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9" name="Rectangle 299"/>
            <p:cNvSpPr>
              <a:spLocks noChangeArrowheads="1"/>
            </p:cNvSpPr>
            <p:nvPr/>
          </p:nvSpPr>
          <p:spPr bwMode="auto">
            <a:xfrm>
              <a:off x="3131" y="4651"/>
              <a:ext cx="293" cy="129"/>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8" name="Rectangle 298"/>
            <p:cNvSpPr>
              <a:spLocks noChangeArrowheads="1"/>
            </p:cNvSpPr>
            <p:nvPr/>
          </p:nvSpPr>
          <p:spPr bwMode="auto">
            <a:xfrm>
              <a:off x="3136" y="4655"/>
              <a:ext cx="294" cy="128"/>
            </a:xfrm>
            <a:prstGeom prst="rect">
              <a:avLst/>
            </a:prstGeom>
            <a:solidFill>
              <a:srgbClr val="AA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7" name="Rectangle 297"/>
            <p:cNvSpPr>
              <a:spLocks noChangeArrowheads="1"/>
            </p:cNvSpPr>
            <p:nvPr/>
          </p:nvSpPr>
          <p:spPr bwMode="auto">
            <a:xfrm>
              <a:off x="3136" y="4655"/>
              <a:ext cx="294" cy="128"/>
            </a:xfrm>
            <a:prstGeom prst="rect">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6" name="Line 296"/>
            <p:cNvSpPr>
              <a:spLocks noChangeShapeType="1"/>
            </p:cNvSpPr>
            <p:nvPr/>
          </p:nvSpPr>
          <p:spPr bwMode="auto">
            <a:xfrm>
              <a:off x="3232" y="3888"/>
              <a:ext cx="1" cy="363"/>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5" name="Line 295"/>
            <p:cNvSpPr>
              <a:spLocks noChangeShapeType="1"/>
            </p:cNvSpPr>
            <p:nvPr/>
          </p:nvSpPr>
          <p:spPr bwMode="auto">
            <a:xfrm>
              <a:off x="3328" y="4021"/>
              <a:ext cx="1" cy="352"/>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4" name="Line 294"/>
            <p:cNvSpPr>
              <a:spLocks noChangeShapeType="1"/>
            </p:cNvSpPr>
            <p:nvPr/>
          </p:nvSpPr>
          <p:spPr bwMode="auto">
            <a:xfrm>
              <a:off x="3232" y="4155"/>
              <a:ext cx="1" cy="351"/>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3" name="Line 293"/>
            <p:cNvSpPr>
              <a:spLocks noChangeShapeType="1"/>
            </p:cNvSpPr>
            <p:nvPr/>
          </p:nvSpPr>
          <p:spPr bwMode="auto">
            <a:xfrm>
              <a:off x="3328" y="4275"/>
              <a:ext cx="1" cy="363"/>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2" name="Line 292"/>
            <p:cNvSpPr>
              <a:spLocks noChangeShapeType="1"/>
            </p:cNvSpPr>
            <p:nvPr/>
          </p:nvSpPr>
          <p:spPr bwMode="auto">
            <a:xfrm>
              <a:off x="3232" y="4408"/>
              <a:ext cx="1" cy="363"/>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1" name="Line 291"/>
            <p:cNvSpPr>
              <a:spLocks noChangeShapeType="1"/>
            </p:cNvSpPr>
            <p:nvPr/>
          </p:nvSpPr>
          <p:spPr bwMode="auto">
            <a:xfrm>
              <a:off x="3328" y="4542"/>
              <a:ext cx="1" cy="241"/>
            </a:xfrm>
            <a:prstGeom prst="line">
              <a:avLst/>
            </a:prstGeom>
            <a:noFill/>
            <a:ln w="11430" cap="rnd">
              <a:solidFill>
                <a:srgbClr val="C7C7C7"/>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50" name="Freeform 290"/>
            <p:cNvSpPr>
              <a:spLocks/>
            </p:cNvSpPr>
            <p:nvPr/>
          </p:nvSpPr>
          <p:spPr bwMode="auto">
            <a:xfrm>
              <a:off x="3131" y="3835"/>
              <a:ext cx="502" cy="165"/>
            </a:xfrm>
            <a:custGeom>
              <a:avLst/>
              <a:gdLst/>
              <a:ahLst/>
              <a:cxnLst>
                <a:cxn ang="0">
                  <a:pos x="0" y="189"/>
                </a:cxn>
                <a:cxn ang="0">
                  <a:pos x="244" y="0"/>
                </a:cxn>
                <a:cxn ang="0">
                  <a:pos x="574" y="0"/>
                </a:cxn>
                <a:cxn ang="0">
                  <a:pos x="331" y="189"/>
                </a:cxn>
                <a:cxn ang="0">
                  <a:pos x="0" y="189"/>
                </a:cxn>
              </a:cxnLst>
              <a:rect l="0" t="0" r="r" b="b"/>
              <a:pathLst>
                <a:path w="574" h="189">
                  <a:moveTo>
                    <a:pt x="0" y="189"/>
                  </a:moveTo>
                  <a:lnTo>
                    <a:pt x="244" y="0"/>
                  </a:lnTo>
                  <a:lnTo>
                    <a:pt x="574" y="0"/>
                  </a:lnTo>
                  <a:lnTo>
                    <a:pt x="331" y="189"/>
                  </a:lnTo>
                  <a:lnTo>
                    <a:pt x="0" y="189"/>
                  </a:lnTo>
                  <a:close/>
                </a:path>
              </a:pathLst>
            </a:custGeom>
            <a:solidFill>
              <a:srgbClr val="FF555D"/>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9" name="Freeform 289"/>
            <p:cNvSpPr>
              <a:spLocks/>
            </p:cNvSpPr>
            <p:nvPr/>
          </p:nvSpPr>
          <p:spPr bwMode="auto">
            <a:xfrm>
              <a:off x="3136" y="3839"/>
              <a:ext cx="502" cy="166"/>
            </a:xfrm>
            <a:custGeom>
              <a:avLst/>
              <a:gdLst/>
              <a:ahLst/>
              <a:cxnLst>
                <a:cxn ang="0">
                  <a:pos x="0" y="189"/>
                </a:cxn>
                <a:cxn ang="0">
                  <a:pos x="243" y="0"/>
                </a:cxn>
                <a:cxn ang="0">
                  <a:pos x="574" y="0"/>
                </a:cxn>
                <a:cxn ang="0">
                  <a:pos x="330" y="189"/>
                </a:cxn>
                <a:cxn ang="0">
                  <a:pos x="0" y="189"/>
                </a:cxn>
              </a:cxnLst>
              <a:rect l="0" t="0" r="r" b="b"/>
              <a:pathLst>
                <a:path w="574" h="189">
                  <a:moveTo>
                    <a:pt x="0" y="189"/>
                  </a:moveTo>
                  <a:lnTo>
                    <a:pt x="243" y="0"/>
                  </a:lnTo>
                  <a:lnTo>
                    <a:pt x="574" y="0"/>
                  </a:lnTo>
                  <a:lnTo>
                    <a:pt x="330" y="189"/>
                  </a:lnTo>
                  <a:lnTo>
                    <a:pt x="0" y="189"/>
                  </a:lnTo>
                  <a:close/>
                </a:path>
              </a:pathLst>
            </a:custGeom>
            <a:solidFill>
              <a:srgbClr val="FF555D"/>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8" name="Freeform 288"/>
            <p:cNvSpPr>
              <a:spLocks/>
            </p:cNvSpPr>
            <p:nvPr/>
          </p:nvSpPr>
          <p:spPr bwMode="auto">
            <a:xfrm>
              <a:off x="3136" y="3839"/>
              <a:ext cx="502" cy="166"/>
            </a:xfrm>
            <a:custGeom>
              <a:avLst/>
              <a:gdLst/>
              <a:ahLst/>
              <a:cxnLst>
                <a:cxn ang="0">
                  <a:pos x="0" y="189"/>
                </a:cxn>
                <a:cxn ang="0">
                  <a:pos x="243" y="0"/>
                </a:cxn>
                <a:cxn ang="0">
                  <a:pos x="574" y="0"/>
                </a:cxn>
                <a:cxn ang="0">
                  <a:pos x="330" y="189"/>
                </a:cxn>
                <a:cxn ang="0">
                  <a:pos x="0" y="189"/>
                </a:cxn>
              </a:cxnLst>
              <a:rect l="0" t="0" r="r" b="b"/>
              <a:pathLst>
                <a:path w="574" h="189">
                  <a:moveTo>
                    <a:pt x="0" y="189"/>
                  </a:moveTo>
                  <a:lnTo>
                    <a:pt x="243" y="0"/>
                  </a:lnTo>
                  <a:lnTo>
                    <a:pt x="574" y="0"/>
                  </a:lnTo>
                  <a:lnTo>
                    <a:pt x="330" y="189"/>
                  </a:lnTo>
                  <a:lnTo>
                    <a:pt x="0" y="189"/>
                  </a:lnTo>
                  <a:close/>
                </a:path>
              </a:pathLst>
            </a:custGeom>
            <a:noFill/>
            <a:ln w="11430" cap="rnd">
              <a:solidFill>
                <a:srgbClr val="E3E3E3"/>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7" name="Line 287"/>
            <p:cNvSpPr>
              <a:spLocks noChangeShapeType="1"/>
            </p:cNvSpPr>
            <p:nvPr/>
          </p:nvSpPr>
          <p:spPr bwMode="auto">
            <a:xfrm flipH="1">
              <a:off x="3095" y="3957"/>
              <a:ext cx="609" cy="0"/>
            </a:xfrm>
            <a:prstGeom prst="line">
              <a:avLst/>
            </a:prstGeom>
            <a:noFill/>
            <a:ln w="11430" cap="rnd">
              <a:solidFill>
                <a:srgbClr val="E3E3E3"/>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6" name="Line 286"/>
            <p:cNvSpPr>
              <a:spLocks noChangeShapeType="1"/>
            </p:cNvSpPr>
            <p:nvPr/>
          </p:nvSpPr>
          <p:spPr bwMode="auto">
            <a:xfrm>
              <a:off x="3165" y="3908"/>
              <a:ext cx="290" cy="1"/>
            </a:xfrm>
            <a:prstGeom prst="line">
              <a:avLst/>
            </a:prstGeom>
            <a:noFill/>
            <a:ln w="11430" cap="rnd">
              <a:solidFill>
                <a:srgbClr val="E3E3E3"/>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5" name="Rectangle 285"/>
            <p:cNvSpPr>
              <a:spLocks noChangeArrowheads="1"/>
            </p:cNvSpPr>
            <p:nvPr/>
          </p:nvSpPr>
          <p:spPr bwMode="auto">
            <a:xfrm>
              <a:off x="4085" y="3788"/>
              <a:ext cx="767" cy="351"/>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grpSp>
          <p:nvGrpSpPr>
            <p:cNvPr id="322819" name="Group 259"/>
            <p:cNvGrpSpPr>
              <a:grpSpLocks/>
            </p:cNvGrpSpPr>
            <p:nvPr/>
          </p:nvGrpSpPr>
          <p:grpSpPr bwMode="auto">
            <a:xfrm>
              <a:off x="4066" y="3799"/>
              <a:ext cx="766" cy="351"/>
              <a:chOff x="3693" y="2455"/>
              <a:chExt cx="876" cy="401"/>
            </a:xfrm>
          </p:grpSpPr>
          <p:sp>
            <p:nvSpPr>
              <p:cNvPr id="322844" name="Rectangle 284"/>
              <p:cNvSpPr>
                <a:spLocks noChangeArrowheads="1"/>
              </p:cNvSpPr>
              <p:nvPr/>
            </p:nvSpPr>
            <p:spPr bwMode="auto">
              <a:xfrm>
                <a:off x="3693" y="2672"/>
                <a:ext cx="669"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3" name="Rectangle 283"/>
              <p:cNvSpPr>
                <a:spLocks noChangeArrowheads="1"/>
              </p:cNvSpPr>
              <p:nvPr/>
            </p:nvSpPr>
            <p:spPr bwMode="auto">
              <a:xfrm>
                <a:off x="3693" y="2672"/>
                <a:ext cx="669"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2" name="Rectangle 282"/>
              <p:cNvSpPr>
                <a:spLocks noChangeArrowheads="1"/>
              </p:cNvSpPr>
              <p:nvPr/>
            </p:nvSpPr>
            <p:spPr bwMode="auto">
              <a:xfrm>
                <a:off x="3693" y="2672"/>
                <a:ext cx="669" cy="184"/>
              </a:xfrm>
              <a:prstGeom prst="rect">
                <a:avLst/>
              </a:pr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1" name="Freeform 281"/>
              <p:cNvSpPr>
                <a:spLocks/>
              </p:cNvSpPr>
              <p:nvPr/>
            </p:nvSpPr>
            <p:spPr bwMode="auto">
              <a:xfrm>
                <a:off x="4362" y="2455"/>
                <a:ext cx="207" cy="401"/>
              </a:xfrm>
              <a:custGeom>
                <a:avLst/>
                <a:gdLst/>
                <a:ahLst/>
                <a:cxnLst>
                  <a:cxn ang="0">
                    <a:pos x="0" y="217"/>
                  </a:cxn>
                  <a:cxn ang="0">
                    <a:pos x="207" y="0"/>
                  </a:cxn>
                  <a:cxn ang="0">
                    <a:pos x="207" y="184"/>
                  </a:cxn>
                  <a:cxn ang="0">
                    <a:pos x="0" y="401"/>
                  </a:cxn>
                  <a:cxn ang="0">
                    <a:pos x="0" y="217"/>
                  </a:cxn>
                </a:cxnLst>
                <a:rect l="0" t="0" r="r" b="b"/>
                <a:pathLst>
                  <a:path w="207" h="401">
                    <a:moveTo>
                      <a:pt x="0" y="217"/>
                    </a:moveTo>
                    <a:lnTo>
                      <a:pt x="207" y="0"/>
                    </a:lnTo>
                    <a:lnTo>
                      <a:pt x="207" y="184"/>
                    </a:lnTo>
                    <a:lnTo>
                      <a:pt x="0" y="401"/>
                    </a:lnTo>
                    <a:lnTo>
                      <a:pt x="0" y="217"/>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40" name="Freeform 280"/>
              <p:cNvSpPr>
                <a:spLocks/>
              </p:cNvSpPr>
              <p:nvPr/>
            </p:nvSpPr>
            <p:spPr bwMode="auto">
              <a:xfrm>
                <a:off x="4362" y="2455"/>
                <a:ext cx="207" cy="401"/>
              </a:xfrm>
              <a:custGeom>
                <a:avLst/>
                <a:gdLst/>
                <a:ahLst/>
                <a:cxnLst>
                  <a:cxn ang="0">
                    <a:pos x="0" y="217"/>
                  </a:cxn>
                  <a:cxn ang="0">
                    <a:pos x="207" y="0"/>
                  </a:cxn>
                  <a:cxn ang="0">
                    <a:pos x="207" y="184"/>
                  </a:cxn>
                  <a:cxn ang="0">
                    <a:pos x="0" y="401"/>
                  </a:cxn>
                  <a:cxn ang="0">
                    <a:pos x="0" y="217"/>
                  </a:cxn>
                </a:cxnLst>
                <a:rect l="0" t="0" r="r" b="b"/>
                <a:pathLst>
                  <a:path w="207" h="401">
                    <a:moveTo>
                      <a:pt x="0" y="217"/>
                    </a:moveTo>
                    <a:lnTo>
                      <a:pt x="207" y="0"/>
                    </a:lnTo>
                    <a:lnTo>
                      <a:pt x="207" y="184"/>
                    </a:lnTo>
                    <a:lnTo>
                      <a:pt x="0" y="401"/>
                    </a:lnTo>
                    <a:lnTo>
                      <a:pt x="0" y="217"/>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9" name="Freeform 279"/>
              <p:cNvSpPr>
                <a:spLocks/>
              </p:cNvSpPr>
              <p:nvPr/>
            </p:nvSpPr>
            <p:spPr bwMode="auto">
              <a:xfrm>
                <a:off x="4362" y="2455"/>
                <a:ext cx="207" cy="401"/>
              </a:xfrm>
              <a:custGeom>
                <a:avLst/>
                <a:gdLst/>
                <a:ahLst/>
                <a:cxnLst>
                  <a:cxn ang="0">
                    <a:pos x="0" y="217"/>
                  </a:cxn>
                  <a:cxn ang="0">
                    <a:pos x="207" y="0"/>
                  </a:cxn>
                  <a:cxn ang="0">
                    <a:pos x="207" y="184"/>
                  </a:cxn>
                  <a:cxn ang="0">
                    <a:pos x="0" y="401"/>
                  </a:cxn>
                  <a:cxn ang="0">
                    <a:pos x="0" y="217"/>
                  </a:cxn>
                </a:cxnLst>
                <a:rect l="0" t="0" r="r" b="b"/>
                <a:pathLst>
                  <a:path w="207" h="401">
                    <a:moveTo>
                      <a:pt x="0" y="217"/>
                    </a:moveTo>
                    <a:lnTo>
                      <a:pt x="207" y="0"/>
                    </a:lnTo>
                    <a:lnTo>
                      <a:pt x="207" y="184"/>
                    </a:lnTo>
                    <a:lnTo>
                      <a:pt x="0" y="401"/>
                    </a:lnTo>
                    <a:lnTo>
                      <a:pt x="0" y="217"/>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8" name="Freeform 278"/>
              <p:cNvSpPr>
                <a:spLocks/>
              </p:cNvSpPr>
              <p:nvPr/>
            </p:nvSpPr>
            <p:spPr bwMode="auto">
              <a:xfrm>
                <a:off x="3693" y="2455"/>
                <a:ext cx="876" cy="217"/>
              </a:xfrm>
              <a:custGeom>
                <a:avLst/>
                <a:gdLst/>
                <a:ahLst/>
                <a:cxnLst>
                  <a:cxn ang="0">
                    <a:pos x="669" y="217"/>
                  </a:cxn>
                  <a:cxn ang="0">
                    <a:pos x="876" y="0"/>
                  </a:cxn>
                  <a:cxn ang="0">
                    <a:pos x="207" y="0"/>
                  </a:cxn>
                  <a:cxn ang="0">
                    <a:pos x="0" y="217"/>
                  </a:cxn>
                  <a:cxn ang="0">
                    <a:pos x="669" y="217"/>
                  </a:cxn>
                </a:cxnLst>
                <a:rect l="0" t="0" r="r" b="b"/>
                <a:pathLst>
                  <a:path w="876" h="217">
                    <a:moveTo>
                      <a:pt x="669" y="217"/>
                    </a:moveTo>
                    <a:lnTo>
                      <a:pt x="876" y="0"/>
                    </a:lnTo>
                    <a:lnTo>
                      <a:pt x="207" y="0"/>
                    </a:lnTo>
                    <a:lnTo>
                      <a:pt x="0" y="217"/>
                    </a:lnTo>
                    <a:lnTo>
                      <a:pt x="669" y="217"/>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7" name="Freeform 277"/>
              <p:cNvSpPr>
                <a:spLocks/>
              </p:cNvSpPr>
              <p:nvPr/>
            </p:nvSpPr>
            <p:spPr bwMode="auto">
              <a:xfrm>
                <a:off x="3693" y="2455"/>
                <a:ext cx="876" cy="217"/>
              </a:xfrm>
              <a:custGeom>
                <a:avLst/>
                <a:gdLst/>
                <a:ahLst/>
                <a:cxnLst>
                  <a:cxn ang="0">
                    <a:pos x="669" y="217"/>
                  </a:cxn>
                  <a:cxn ang="0">
                    <a:pos x="876" y="0"/>
                  </a:cxn>
                  <a:cxn ang="0">
                    <a:pos x="207" y="0"/>
                  </a:cxn>
                  <a:cxn ang="0">
                    <a:pos x="0" y="217"/>
                  </a:cxn>
                  <a:cxn ang="0">
                    <a:pos x="669" y="217"/>
                  </a:cxn>
                </a:cxnLst>
                <a:rect l="0" t="0" r="r" b="b"/>
                <a:pathLst>
                  <a:path w="876" h="217">
                    <a:moveTo>
                      <a:pt x="669" y="217"/>
                    </a:moveTo>
                    <a:lnTo>
                      <a:pt x="876" y="0"/>
                    </a:lnTo>
                    <a:lnTo>
                      <a:pt x="207" y="0"/>
                    </a:lnTo>
                    <a:lnTo>
                      <a:pt x="0" y="217"/>
                    </a:lnTo>
                    <a:lnTo>
                      <a:pt x="669" y="217"/>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6" name="Freeform 276"/>
              <p:cNvSpPr>
                <a:spLocks/>
              </p:cNvSpPr>
              <p:nvPr/>
            </p:nvSpPr>
            <p:spPr bwMode="auto">
              <a:xfrm>
                <a:off x="3693" y="2455"/>
                <a:ext cx="876" cy="217"/>
              </a:xfrm>
              <a:custGeom>
                <a:avLst/>
                <a:gdLst/>
                <a:ahLst/>
                <a:cxnLst>
                  <a:cxn ang="0">
                    <a:pos x="669" y="217"/>
                  </a:cxn>
                  <a:cxn ang="0">
                    <a:pos x="876" y="0"/>
                  </a:cxn>
                  <a:cxn ang="0">
                    <a:pos x="207" y="0"/>
                  </a:cxn>
                  <a:cxn ang="0">
                    <a:pos x="0" y="217"/>
                  </a:cxn>
                  <a:cxn ang="0">
                    <a:pos x="669" y="217"/>
                  </a:cxn>
                </a:cxnLst>
                <a:rect l="0" t="0" r="r" b="b"/>
                <a:pathLst>
                  <a:path w="876" h="217">
                    <a:moveTo>
                      <a:pt x="669" y="217"/>
                    </a:moveTo>
                    <a:lnTo>
                      <a:pt x="876" y="0"/>
                    </a:lnTo>
                    <a:lnTo>
                      <a:pt x="207" y="0"/>
                    </a:lnTo>
                    <a:lnTo>
                      <a:pt x="0" y="217"/>
                    </a:lnTo>
                    <a:lnTo>
                      <a:pt x="669" y="217"/>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5" name="Freeform 275"/>
              <p:cNvSpPr>
                <a:spLocks/>
              </p:cNvSpPr>
              <p:nvPr/>
            </p:nvSpPr>
            <p:spPr bwMode="auto">
              <a:xfrm>
                <a:off x="4088" y="2554"/>
                <a:ext cx="286" cy="72"/>
              </a:xfrm>
              <a:custGeom>
                <a:avLst/>
                <a:gdLst/>
                <a:ahLst/>
                <a:cxnLst>
                  <a:cxn ang="0">
                    <a:pos x="25" y="13"/>
                  </a:cxn>
                  <a:cxn ang="0">
                    <a:pos x="0" y="39"/>
                  </a:cxn>
                  <a:cxn ang="0">
                    <a:pos x="171" y="39"/>
                  </a:cxn>
                  <a:cxn ang="0">
                    <a:pos x="146" y="72"/>
                  </a:cxn>
                  <a:cxn ang="0">
                    <a:pos x="286" y="33"/>
                  </a:cxn>
                  <a:cxn ang="0">
                    <a:pos x="213" y="0"/>
                  </a:cxn>
                  <a:cxn ang="0">
                    <a:pos x="195" y="13"/>
                  </a:cxn>
                  <a:cxn ang="0">
                    <a:pos x="25" y="13"/>
                  </a:cxn>
                </a:cxnLst>
                <a:rect l="0" t="0" r="r" b="b"/>
                <a:pathLst>
                  <a:path w="286" h="72">
                    <a:moveTo>
                      <a:pt x="25" y="13"/>
                    </a:moveTo>
                    <a:lnTo>
                      <a:pt x="0" y="39"/>
                    </a:lnTo>
                    <a:lnTo>
                      <a:pt x="171" y="39"/>
                    </a:lnTo>
                    <a:lnTo>
                      <a:pt x="146" y="72"/>
                    </a:lnTo>
                    <a:lnTo>
                      <a:pt x="286" y="33"/>
                    </a:lnTo>
                    <a:lnTo>
                      <a:pt x="213" y="0"/>
                    </a:lnTo>
                    <a:lnTo>
                      <a:pt x="195" y="13"/>
                    </a:lnTo>
                    <a:lnTo>
                      <a:pt x="25"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4" name="Freeform 274"/>
              <p:cNvSpPr>
                <a:spLocks/>
              </p:cNvSpPr>
              <p:nvPr/>
            </p:nvSpPr>
            <p:spPr bwMode="auto">
              <a:xfrm>
                <a:off x="4088" y="2554"/>
                <a:ext cx="286" cy="72"/>
              </a:xfrm>
              <a:custGeom>
                <a:avLst/>
                <a:gdLst/>
                <a:ahLst/>
                <a:cxnLst>
                  <a:cxn ang="0">
                    <a:pos x="25" y="13"/>
                  </a:cxn>
                  <a:cxn ang="0">
                    <a:pos x="0" y="39"/>
                  </a:cxn>
                  <a:cxn ang="0">
                    <a:pos x="171" y="39"/>
                  </a:cxn>
                  <a:cxn ang="0">
                    <a:pos x="146" y="72"/>
                  </a:cxn>
                  <a:cxn ang="0">
                    <a:pos x="286" y="33"/>
                  </a:cxn>
                  <a:cxn ang="0">
                    <a:pos x="213" y="0"/>
                  </a:cxn>
                  <a:cxn ang="0">
                    <a:pos x="195" y="13"/>
                  </a:cxn>
                  <a:cxn ang="0">
                    <a:pos x="25" y="13"/>
                  </a:cxn>
                </a:cxnLst>
                <a:rect l="0" t="0" r="r" b="b"/>
                <a:pathLst>
                  <a:path w="286" h="72">
                    <a:moveTo>
                      <a:pt x="25" y="13"/>
                    </a:moveTo>
                    <a:lnTo>
                      <a:pt x="0" y="39"/>
                    </a:lnTo>
                    <a:lnTo>
                      <a:pt x="171" y="39"/>
                    </a:lnTo>
                    <a:lnTo>
                      <a:pt x="146" y="72"/>
                    </a:lnTo>
                    <a:lnTo>
                      <a:pt x="286" y="33"/>
                    </a:lnTo>
                    <a:lnTo>
                      <a:pt x="213" y="0"/>
                    </a:lnTo>
                    <a:lnTo>
                      <a:pt x="195" y="13"/>
                    </a:lnTo>
                    <a:lnTo>
                      <a:pt x="25"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3" name="Freeform 273"/>
              <p:cNvSpPr>
                <a:spLocks/>
              </p:cNvSpPr>
              <p:nvPr/>
            </p:nvSpPr>
            <p:spPr bwMode="auto">
              <a:xfrm>
                <a:off x="4174" y="2462"/>
                <a:ext cx="285" cy="79"/>
              </a:xfrm>
              <a:custGeom>
                <a:avLst/>
                <a:gdLst/>
                <a:ahLst/>
                <a:cxnLst>
                  <a:cxn ang="0">
                    <a:pos x="24" y="20"/>
                  </a:cxn>
                  <a:cxn ang="0">
                    <a:pos x="0" y="46"/>
                  </a:cxn>
                  <a:cxn ang="0">
                    <a:pos x="170" y="46"/>
                  </a:cxn>
                  <a:cxn ang="0">
                    <a:pos x="139" y="79"/>
                  </a:cxn>
                  <a:cxn ang="0">
                    <a:pos x="285" y="33"/>
                  </a:cxn>
                  <a:cxn ang="0">
                    <a:pos x="206" y="0"/>
                  </a:cxn>
                  <a:cxn ang="0">
                    <a:pos x="194" y="20"/>
                  </a:cxn>
                  <a:cxn ang="0">
                    <a:pos x="24" y="20"/>
                  </a:cxn>
                </a:cxnLst>
                <a:rect l="0" t="0" r="r" b="b"/>
                <a:pathLst>
                  <a:path w="285" h="79">
                    <a:moveTo>
                      <a:pt x="24" y="20"/>
                    </a:moveTo>
                    <a:lnTo>
                      <a:pt x="0" y="46"/>
                    </a:lnTo>
                    <a:lnTo>
                      <a:pt x="170" y="46"/>
                    </a:lnTo>
                    <a:lnTo>
                      <a:pt x="139"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2" name="Freeform 272"/>
              <p:cNvSpPr>
                <a:spLocks/>
              </p:cNvSpPr>
              <p:nvPr/>
            </p:nvSpPr>
            <p:spPr bwMode="auto">
              <a:xfrm>
                <a:off x="4174" y="2462"/>
                <a:ext cx="285" cy="79"/>
              </a:xfrm>
              <a:custGeom>
                <a:avLst/>
                <a:gdLst/>
                <a:ahLst/>
                <a:cxnLst>
                  <a:cxn ang="0">
                    <a:pos x="24" y="20"/>
                  </a:cxn>
                  <a:cxn ang="0">
                    <a:pos x="0" y="46"/>
                  </a:cxn>
                  <a:cxn ang="0">
                    <a:pos x="170" y="46"/>
                  </a:cxn>
                  <a:cxn ang="0">
                    <a:pos x="139" y="79"/>
                  </a:cxn>
                  <a:cxn ang="0">
                    <a:pos x="285" y="33"/>
                  </a:cxn>
                  <a:cxn ang="0">
                    <a:pos x="206" y="0"/>
                  </a:cxn>
                  <a:cxn ang="0">
                    <a:pos x="194" y="20"/>
                  </a:cxn>
                  <a:cxn ang="0">
                    <a:pos x="24" y="20"/>
                  </a:cxn>
                </a:cxnLst>
                <a:rect l="0" t="0" r="r" b="b"/>
                <a:pathLst>
                  <a:path w="285" h="79">
                    <a:moveTo>
                      <a:pt x="24" y="20"/>
                    </a:moveTo>
                    <a:lnTo>
                      <a:pt x="0" y="46"/>
                    </a:lnTo>
                    <a:lnTo>
                      <a:pt x="170" y="46"/>
                    </a:lnTo>
                    <a:lnTo>
                      <a:pt x="139"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1" name="Freeform 271"/>
              <p:cNvSpPr>
                <a:spLocks/>
              </p:cNvSpPr>
              <p:nvPr/>
            </p:nvSpPr>
            <p:spPr bwMode="auto">
              <a:xfrm>
                <a:off x="3791" y="2580"/>
                <a:ext cx="285" cy="72"/>
              </a:xfrm>
              <a:custGeom>
                <a:avLst/>
                <a:gdLst/>
                <a:ahLst/>
                <a:cxnLst>
                  <a:cxn ang="0">
                    <a:pos x="261" y="59"/>
                  </a:cxn>
                  <a:cxn ang="0">
                    <a:pos x="285" y="33"/>
                  </a:cxn>
                  <a:cxn ang="0">
                    <a:pos x="109" y="33"/>
                  </a:cxn>
                  <a:cxn ang="0">
                    <a:pos x="139" y="0"/>
                  </a:cxn>
                  <a:cxn ang="0">
                    <a:pos x="0" y="39"/>
                  </a:cxn>
                  <a:cxn ang="0">
                    <a:pos x="73" y="72"/>
                  </a:cxn>
                  <a:cxn ang="0">
                    <a:pos x="85" y="59"/>
                  </a:cxn>
                  <a:cxn ang="0">
                    <a:pos x="261" y="59"/>
                  </a:cxn>
                </a:cxnLst>
                <a:rect l="0" t="0" r="r" b="b"/>
                <a:pathLst>
                  <a:path w="285" h="72">
                    <a:moveTo>
                      <a:pt x="261" y="59"/>
                    </a:moveTo>
                    <a:lnTo>
                      <a:pt x="285" y="33"/>
                    </a:lnTo>
                    <a:lnTo>
                      <a:pt x="109" y="33"/>
                    </a:lnTo>
                    <a:lnTo>
                      <a:pt x="139" y="0"/>
                    </a:lnTo>
                    <a:lnTo>
                      <a:pt x="0" y="39"/>
                    </a:lnTo>
                    <a:lnTo>
                      <a:pt x="73" y="72"/>
                    </a:lnTo>
                    <a:lnTo>
                      <a:pt x="85" y="59"/>
                    </a:lnTo>
                    <a:lnTo>
                      <a:pt x="261"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30" name="Freeform 270"/>
              <p:cNvSpPr>
                <a:spLocks/>
              </p:cNvSpPr>
              <p:nvPr/>
            </p:nvSpPr>
            <p:spPr bwMode="auto">
              <a:xfrm>
                <a:off x="3791" y="2580"/>
                <a:ext cx="285" cy="72"/>
              </a:xfrm>
              <a:custGeom>
                <a:avLst/>
                <a:gdLst/>
                <a:ahLst/>
                <a:cxnLst>
                  <a:cxn ang="0">
                    <a:pos x="261" y="59"/>
                  </a:cxn>
                  <a:cxn ang="0">
                    <a:pos x="285" y="33"/>
                  </a:cxn>
                  <a:cxn ang="0">
                    <a:pos x="109" y="33"/>
                  </a:cxn>
                  <a:cxn ang="0">
                    <a:pos x="139" y="0"/>
                  </a:cxn>
                  <a:cxn ang="0">
                    <a:pos x="0" y="39"/>
                  </a:cxn>
                  <a:cxn ang="0">
                    <a:pos x="73" y="72"/>
                  </a:cxn>
                  <a:cxn ang="0">
                    <a:pos x="85" y="59"/>
                  </a:cxn>
                  <a:cxn ang="0">
                    <a:pos x="261" y="59"/>
                  </a:cxn>
                </a:cxnLst>
                <a:rect l="0" t="0" r="r" b="b"/>
                <a:pathLst>
                  <a:path w="285" h="72">
                    <a:moveTo>
                      <a:pt x="261" y="59"/>
                    </a:moveTo>
                    <a:lnTo>
                      <a:pt x="285" y="33"/>
                    </a:lnTo>
                    <a:lnTo>
                      <a:pt x="109" y="33"/>
                    </a:lnTo>
                    <a:lnTo>
                      <a:pt x="139" y="0"/>
                    </a:lnTo>
                    <a:lnTo>
                      <a:pt x="0" y="39"/>
                    </a:lnTo>
                    <a:lnTo>
                      <a:pt x="73" y="72"/>
                    </a:lnTo>
                    <a:lnTo>
                      <a:pt x="85" y="59"/>
                    </a:lnTo>
                    <a:lnTo>
                      <a:pt x="261"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9" name="Freeform 269"/>
              <p:cNvSpPr>
                <a:spLocks/>
              </p:cNvSpPr>
              <p:nvPr/>
            </p:nvSpPr>
            <p:spPr bwMode="auto">
              <a:xfrm>
                <a:off x="3870" y="2488"/>
                <a:ext cx="285" cy="79"/>
              </a:xfrm>
              <a:custGeom>
                <a:avLst/>
                <a:gdLst/>
                <a:ahLst/>
                <a:cxnLst>
                  <a:cxn ang="0">
                    <a:pos x="261" y="59"/>
                  </a:cxn>
                  <a:cxn ang="0">
                    <a:pos x="285" y="33"/>
                  </a:cxn>
                  <a:cxn ang="0">
                    <a:pos x="115" y="33"/>
                  </a:cxn>
                  <a:cxn ang="0">
                    <a:pos x="146" y="0"/>
                  </a:cxn>
                  <a:cxn ang="0">
                    <a:pos x="0" y="46"/>
                  </a:cxn>
                  <a:cxn ang="0">
                    <a:pos x="79" y="79"/>
                  </a:cxn>
                  <a:cxn ang="0">
                    <a:pos x="91" y="59"/>
                  </a:cxn>
                  <a:cxn ang="0">
                    <a:pos x="261" y="59"/>
                  </a:cxn>
                </a:cxnLst>
                <a:rect l="0" t="0" r="r" b="b"/>
                <a:pathLst>
                  <a:path w="285" h="79">
                    <a:moveTo>
                      <a:pt x="261" y="59"/>
                    </a:moveTo>
                    <a:lnTo>
                      <a:pt x="285" y="33"/>
                    </a:lnTo>
                    <a:lnTo>
                      <a:pt x="115" y="33"/>
                    </a:lnTo>
                    <a:lnTo>
                      <a:pt x="146" y="0"/>
                    </a:lnTo>
                    <a:lnTo>
                      <a:pt x="0" y="46"/>
                    </a:lnTo>
                    <a:lnTo>
                      <a:pt x="79" y="79"/>
                    </a:lnTo>
                    <a:lnTo>
                      <a:pt x="91" y="59"/>
                    </a:lnTo>
                    <a:lnTo>
                      <a:pt x="261"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8" name="Freeform 268"/>
              <p:cNvSpPr>
                <a:spLocks/>
              </p:cNvSpPr>
              <p:nvPr/>
            </p:nvSpPr>
            <p:spPr bwMode="auto">
              <a:xfrm>
                <a:off x="3870" y="2488"/>
                <a:ext cx="285" cy="79"/>
              </a:xfrm>
              <a:custGeom>
                <a:avLst/>
                <a:gdLst/>
                <a:ahLst/>
                <a:cxnLst>
                  <a:cxn ang="0">
                    <a:pos x="261" y="59"/>
                  </a:cxn>
                  <a:cxn ang="0">
                    <a:pos x="285" y="33"/>
                  </a:cxn>
                  <a:cxn ang="0">
                    <a:pos x="115" y="33"/>
                  </a:cxn>
                  <a:cxn ang="0">
                    <a:pos x="146" y="0"/>
                  </a:cxn>
                  <a:cxn ang="0">
                    <a:pos x="0" y="46"/>
                  </a:cxn>
                  <a:cxn ang="0">
                    <a:pos x="79" y="79"/>
                  </a:cxn>
                  <a:cxn ang="0">
                    <a:pos x="91" y="59"/>
                  </a:cxn>
                  <a:cxn ang="0">
                    <a:pos x="261" y="59"/>
                  </a:cxn>
                </a:cxnLst>
                <a:rect l="0" t="0" r="r" b="b"/>
                <a:pathLst>
                  <a:path w="285" h="79">
                    <a:moveTo>
                      <a:pt x="261" y="59"/>
                    </a:moveTo>
                    <a:lnTo>
                      <a:pt x="285" y="33"/>
                    </a:lnTo>
                    <a:lnTo>
                      <a:pt x="115" y="33"/>
                    </a:lnTo>
                    <a:lnTo>
                      <a:pt x="146" y="0"/>
                    </a:lnTo>
                    <a:lnTo>
                      <a:pt x="0" y="46"/>
                    </a:lnTo>
                    <a:lnTo>
                      <a:pt x="79" y="79"/>
                    </a:lnTo>
                    <a:lnTo>
                      <a:pt x="91" y="59"/>
                    </a:lnTo>
                    <a:lnTo>
                      <a:pt x="261"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7" name="Freeform 267"/>
              <p:cNvSpPr>
                <a:spLocks/>
              </p:cNvSpPr>
              <p:nvPr/>
            </p:nvSpPr>
            <p:spPr bwMode="auto">
              <a:xfrm>
                <a:off x="4095" y="2560"/>
                <a:ext cx="285" cy="73"/>
              </a:xfrm>
              <a:custGeom>
                <a:avLst/>
                <a:gdLst/>
                <a:ahLst/>
                <a:cxnLst>
                  <a:cxn ang="0">
                    <a:pos x="24" y="13"/>
                  </a:cxn>
                  <a:cxn ang="0">
                    <a:pos x="0" y="40"/>
                  </a:cxn>
                  <a:cxn ang="0">
                    <a:pos x="170" y="40"/>
                  </a:cxn>
                  <a:cxn ang="0">
                    <a:pos x="145" y="73"/>
                  </a:cxn>
                  <a:cxn ang="0">
                    <a:pos x="285" y="33"/>
                  </a:cxn>
                  <a:cxn ang="0">
                    <a:pos x="212" y="0"/>
                  </a:cxn>
                  <a:cxn ang="0">
                    <a:pos x="194" y="13"/>
                  </a:cxn>
                  <a:cxn ang="0">
                    <a:pos x="24" y="13"/>
                  </a:cxn>
                </a:cxnLst>
                <a:rect l="0" t="0" r="r" b="b"/>
                <a:pathLst>
                  <a:path w="285" h="73">
                    <a:moveTo>
                      <a:pt x="24" y="13"/>
                    </a:moveTo>
                    <a:lnTo>
                      <a:pt x="0" y="40"/>
                    </a:lnTo>
                    <a:lnTo>
                      <a:pt x="170" y="40"/>
                    </a:lnTo>
                    <a:lnTo>
                      <a:pt x="145" y="73"/>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6" name="Freeform 266"/>
              <p:cNvSpPr>
                <a:spLocks/>
              </p:cNvSpPr>
              <p:nvPr/>
            </p:nvSpPr>
            <p:spPr bwMode="auto">
              <a:xfrm>
                <a:off x="4095" y="2560"/>
                <a:ext cx="285" cy="73"/>
              </a:xfrm>
              <a:custGeom>
                <a:avLst/>
                <a:gdLst/>
                <a:ahLst/>
                <a:cxnLst>
                  <a:cxn ang="0">
                    <a:pos x="24" y="13"/>
                  </a:cxn>
                  <a:cxn ang="0">
                    <a:pos x="0" y="40"/>
                  </a:cxn>
                  <a:cxn ang="0">
                    <a:pos x="170" y="40"/>
                  </a:cxn>
                  <a:cxn ang="0">
                    <a:pos x="145" y="73"/>
                  </a:cxn>
                  <a:cxn ang="0">
                    <a:pos x="285" y="33"/>
                  </a:cxn>
                  <a:cxn ang="0">
                    <a:pos x="212" y="0"/>
                  </a:cxn>
                  <a:cxn ang="0">
                    <a:pos x="194" y="13"/>
                  </a:cxn>
                  <a:cxn ang="0">
                    <a:pos x="24" y="13"/>
                  </a:cxn>
                </a:cxnLst>
                <a:rect l="0" t="0" r="r" b="b"/>
                <a:pathLst>
                  <a:path w="285" h="73">
                    <a:moveTo>
                      <a:pt x="24" y="13"/>
                    </a:moveTo>
                    <a:lnTo>
                      <a:pt x="0" y="40"/>
                    </a:lnTo>
                    <a:lnTo>
                      <a:pt x="170" y="40"/>
                    </a:lnTo>
                    <a:lnTo>
                      <a:pt x="145" y="73"/>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5" name="Freeform 265"/>
              <p:cNvSpPr>
                <a:spLocks/>
              </p:cNvSpPr>
              <p:nvPr/>
            </p:nvSpPr>
            <p:spPr bwMode="auto">
              <a:xfrm>
                <a:off x="4180" y="2468"/>
                <a:ext cx="285" cy="79"/>
              </a:xfrm>
              <a:custGeom>
                <a:avLst/>
                <a:gdLst/>
                <a:ahLst/>
                <a:cxnLst>
                  <a:cxn ang="0">
                    <a:pos x="24" y="20"/>
                  </a:cxn>
                  <a:cxn ang="0">
                    <a:pos x="0" y="46"/>
                  </a:cxn>
                  <a:cxn ang="0">
                    <a:pos x="170" y="46"/>
                  </a:cxn>
                  <a:cxn ang="0">
                    <a:pos x="139" y="79"/>
                  </a:cxn>
                  <a:cxn ang="0">
                    <a:pos x="285" y="33"/>
                  </a:cxn>
                  <a:cxn ang="0">
                    <a:pos x="206" y="0"/>
                  </a:cxn>
                  <a:cxn ang="0">
                    <a:pos x="194" y="20"/>
                  </a:cxn>
                  <a:cxn ang="0">
                    <a:pos x="24" y="20"/>
                  </a:cxn>
                </a:cxnLst>
                <a:rect l="0" t="0" r="r" b="b"/>
                <a:pathLst>
                  <a:path w="285" h="79">
                    <a:moveTo>
                      <a:pt x="24" y="20"/>
                    </a:moveTo>
                    <a:lnTo>
                      <a:pt x="0" y="46"/>
                    </a:lnTo>
                    <a:lnTo>
                      <a:pt x="170" y="46"/>
                    </a:lnTo>
                    <a:lnTo>
                      <a:pt x="139" y="79"/>
                    </a:lnTo>
                    <a:lnTo>
                      <a:pt x="285" y="33"/>
                    </a:lnTo>
                    <a:lnTo>
                      <a:pt x="206" y="0"/>
                    </a:lnTo>
                    <a:lnTo>
                      <a:pt x="194" y="20"/>
                    </a:lnTo>
                    <a:lnTo>
                      <a:pt x="24" y="2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4" name="Freeform 264"/>
              <p:cNvSpPr>
                <a:spLocks/>
              </p:cNvSpPr>
              <p:nvPr/>
            </p:nvSpPr>
            <p:spPr bwMode="auto">
              <a:xfrm>
                <a:off x="4180" y="2468"/>
                <a:ext cx="285" cy="79"/>
              </a:xfrm>
              <a:custGeom>
                <a:avLst/>
                <a:gdLst/>
                <a:ahLst/>
                <a:cxnLst>
                  <a:cxn ang="0">
                    <a:pos x="24" y="20"/>
                  </a:cxn>
                  <a:cxn ang="0">
                    <a:pos x="0" y="46"/>
                  </a:cxn>
                  <a:cxn ang="0">
                    <a:pos x="170" y="46"/>
                  </a:cxn>
                  <a:cxn ang="0">
                    <a:pos x="139" y="79"/>
                  </a:cxn>
                  <a:cxn ang="0">
                    <a:pos x="285" y="33"/>
                  </a:cxn>
                  <a:cxn ang="0">
                    <a:pos x="206" y="0"/>
                  </a:cxn>
                  <a:cxn ang="0">
                    <a:pos x="194" y="20"/>
                  </a:cxn>
                  <a:cxn ang="0">
                    <a:pos x="24" y="20"/>
                  </a:cxn>
                </a:cxnLst>
                <a:rect l="0" t="0" r="r" b="b"/>
                <a:pathLst>
                  <a:path w="285" h="79">
                    <a:moveTo>
                      <a:pt x="24" y="20"/>
                    </a:moveTo>
                    <a:lnTo>
                      <a:pt x="0" y="46"/>
                    </a:lnTo>
                    <a:lnTo>
                      <a:pt x="170" y="46"/>
                    </a:lnTo>
                    <a:lnTo>
                      <a:pt x="139" y="79"/>
                    </a:lnTo>
                    <a:lnTo>
                      <a:pt x="285" y="33"/>
                    </a:lnTo>
                    <a:lnTo>
                      <a:pt x="206" y="0"/>
                    </a:lnTo>
                    <a:lnTo>
                      <a:pt x="194" y="20"/>
                    </a:lnTo>
                    <a:lnTo>
                      <a:pt x="24" y="2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3" name="Freeform 263"/>
              <p:cNvSpPr>
                <a:spLocks/>
              </p:cNvSpPr>
              <p:nvPr/>
            </p:nvSpPr>
            <p:spPr bwMode="auto">
              <a:xfrm>
                <a:off x="3797" y="2587"/>
                <a:ext cx="285" cy="72"/>
              </a:xfrm>
              <a:custGeom>
                <a:avLst/>
                <a:gdLst/>
                <a:ahLst/>
                <a:cxnLst>
                  <a:cxn ang="0">
                    <a:pos x="261" y="59"/>
                  </a:cxn>
                  <a:cxn ang="0">
                    <a:pos x="285" y="32"/>
                  </a:cxn>
                  <a:cxn ang="0">
                    <a:pos x="109" y="32"/>
                  </a:cxn>
                  <a:cxn ang="0">
                    <a:pos x="139" y="0"/>
                  </a:cxn>
                  <a:cxn ang="0">
                    <a:pos x="0" y="39"/>
                  </a:cxn>
                  <a:cxn ang="0">
                    <a:pos x="73" y="72"/>
                  </a:cxn>
                  <a:cxn ang="0">
                    <a:pos x="85" y="59"/>
                  </a:cxn>
                  <a:cxn ang="0">
                    <a:pos x="261" y="59"/>
                  </a:cxn>
                </a:cxnLst>
                <a:rect l="0" t="0" r="r" b="b"/>
                <a:pathLst>
                  <a:path w="285" h="72">
                    <a:moveTo>
                      <a:pt x="261" y="59"/>
                    </a:moveTo>
                    <a:lnTo>
                      <a:pt x="285" y="32"/>
                    </a:lnTo>
                    <a:lnTo>
                      <a:pt x="109" y="32"/>
                    </a:lnTo>
                    <a:lnTo>
                      <a:pt x="139" y="0"/>
                    </a:lnTo>
                    <a:lnTo>
                      <a:pt x="0" y="39"/>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2" name="Freeform 262"/>
              <p:cNvSpPr>
                <a:spLocks/>
              </p:cNvSpPr>
              <p:nvPr/>
            </p:nvSpPr>
            <p:spPr bwMode="auto">
              <a:xfrm>
                <a:off x="3797" y="2587"/>
                <a:ext cx="285" cy="72"/>
              </a:xfrm>
              <a:custGeom>
                <a:avLst/>
                <a:gdLst/>
                <a:ahLst/>
                <a:cxnLst>
                  <a:cxn ang="0">
                    <a:pos x="261" y="59"/>
                  </a:cxn>
                  <a:cxn ang="0">
                    <a:pos x="285" y="32"/>
                  </a:cxn>
                  <a:cxn ang="0">
                    <a:pos x="109" y="32"/>
                  </a:cxn>
                  <a:cxn ang="0">
                    <a:pos x="139" y="0"/>
                  </a:cxn>
                  <a:cxn ang="0">
                    <a:pos x="0" y="39"/>
                  </a:cxn>
                  <a:cxn ang="0">
                    <a:pos x="73" y="72"/>
                  </a:cxn>
                  <a:cxn ang="0">
                    <a:pos x="85" y="59"/>
                  </a:cxn>
                  <a:cxn ang="0">
                    <a:pos x="261" y="59"/>
                  </a:cxn>
                </a:cxnLst>
                <a:rect l="0" t="0" r="r" b="b"/>
                <a:pathLst>
                  <a:path w="285" h="72">
                    <a:moveTo>
                      <a:pt x="261" y="59"/>
                    </a:moveTo>
                    <a:lnTo>
                      <a:pt x="285" y="32"/>
                    </a:lnTo>
                    <a:lnTo>
                      <a:pt x="109" y="32"/>
                    </a:lnTo>
                    <a:lnTo>
                      <a:pt x="139" y="0"/>
                    </a:lnTo>
                    <a:lnTo>
                      <a:pt x="0" y="39"/>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1" name="Freeform 261"/>
              <p:cNvSpPr>
                <a:spLocks/>
              </p:cNvSpPr>
              <p:nvPr/>
            </p:nvSpPr>
            <p:spPr bwMode="auto">
              <a:xfrm>
                <a:off x="3876" y="2495"/>
                <a:ext cx="285" cy="78"/>
              </a:xfrm>
              <a:custGeom>
                <a:avLst/>
                <a:gdLst/>
                <a:ahLst/>
                <a:cxnLst>
                  <a:cxn ang="0">
                    <a:pos x="261" y="59"/>
                  </a:cxn>
                  <a:cxn ang="0">
                    <a:pos x="285" y="32"/>
                  </a:cxn>
                  <a:cxn ang="0">
                    <a:pos x="115" y="32"/>
                  </a:cxn>
                  <a:cxn ang="0">
                    <a:pos x="146" y="0"/>
                  </a:cxn>
                  <a:cxn ang="0">
                    <a:pos x="0" y="46"/>
                  </a:cxn>
                  <a:cxn ang="0">
                    <a:pos x="79" y="78"/>
                  </a:cxn>
                  <a:cxn ang="0">
                    <a:pos x="91" y="59"/>
                  </a:cxn>
                  <a:cxn ang="0">
                    <a:pos x="261" y="59"/>
                  </a:cxn>
                </a:cxnLst>
                <a:rect l="0" t="0" r="r" b="b"/>
                <a:pathLst>
                  <a:path w="285" h="78">
                    <a:moveTo>
                      <a:pt x="261" y="59"/>
                    </a:moveTo>
                    <a:lnTo>
                      <a:pt x="285" y="32"/>
                    </a:lnTo>
                    <a:lnTo>
                      <a:pt x="115" y="32"/>
                    </a:lnTo>
                    <a:lnTo>
                      <a:pt x="146" y="0"/>
                    </a:lnTo>
                    <a:lnTo>
                      <a:pt x="0" y="46"/>
                    </a:lnTo>
                    <a:lnTo>
                      <a:pt x="79" y="78"/>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20" name="Freeform 260"/>
              <p:cNvSpPr>
                <a:spLocks/>
              </p:cNvSpPr>
              <p:nvPr/>
            </p:nvSpPr>
            <p:spPr bwMode="auto">
              <a:xfrm>
                <a:off x="3876" y="2495"/>
                <a:ext cx="285" cy="78"/>
              </a:xfrm>
              <a:custGeom>
                <a:avLst/>
                <a:gdLst/>
                <a:ahLst/>
                <a:cxnLst>
                  <a:cxn ang="0">
                    <a:pos x="261" y="59"/>
                  </a:cxn>
                  <a:cxn ang="0">
                    <a:pos x="285" y="32"/>
                  </a:cxn>
                  <a:cxn ang="0">
                    <a:pos x="115" y="32"/>
                  </a:cxn>
                  <a:cxn ang="0">
                    <a:pos x="146" y="0"/>
                  </a:cxn>
                  <a:cxn ang="0">
                    <a:pos x="0" y="46"/>
                  </a:cxn>
                  <a:cxn ang="0">
                    <a:pos x="79" y="78"/>
                  </a:cxn>
                  <a:cxn ang="0">
                    <a:pos x="91" y="59"/>
                  </a:cxn>
                  <a:cxn ang="0">
                    <a:pos x="261" y="59"/>
                  </a:cxn>
                </a:cxnLst>
                <a:rect l="0" t="0" r="r" b="b"/>
                <a:pathLst>
                  <a:path w="285" h="78">
                    <a:moveTo>
                      <a:pt x="261" y="59"/>
                    </a:moveTo>
                    <a:lnTo>
                      <a:pt x="285" y="32"/>
                    </a:lnTo>
                    <a:lnTo>
                      <a:pt x="115" y="32"/>
                    </a:lnTo>
                    <a:lnTo>
                      <a:pt x="146" y="0"/>
                    </a:lnTo>
                    <a:lnTo>
                      <a:pt x="0" y="46"/>
                    </a:lnTo>
                    <a:lnTo>
                      <a:pt x="79" y="78"/>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818" name="Freeform 258"/>
            <p:cNvSpPr>
              <a:spLocks/>
            </p:cNvSpPr>
            <p:nvPr/>
          </p:nvSpPr>
          <p:spPr bwMode="auto">
            <a:xfrm>
              <a:off x="1875" y="3473"/>
              <a:ext cx="863" cy="1536"/>
            </a:xfrm>
            <a:custGeom>
              <a:avLst/>
              <a:gdLst/>
              <a:ahLst/>
              <a:cxnLst>
                <a:cxn ang="0">
                  <a:pos x="986" y="4"/>
                </a:cxn>
                <a:cxn ang="0">
                  <a:pos x="7" y="1754"/>
                </a:cxn>
                <a:cxn ang="0">
                  <a:pos x="0" y="1750"/>
                </a:cxn>
                <a:cxn ang="0">
                  <a:pos x="978" y="0"/>
                </a:cxn>
                <a:cxn ang="0">
                  <a:pos x="986" y="4"/>
                </a:cxn>
              </a:cxnLst>
              <a:rect l="0" t="0" r="r" b="b"/>
              <a:pathLst>
                <a:path w="986" h="1754">
                  <a:moveTo>
                    <a:pt x="986" y="4"/>
                  </a:moveTo>
                  <a:lnTo>
                    <a:pt x="7" y="1754"/>
                  </a:lnTo>
                  <a:lnTo>
                    <a:pt x="0" y="1750"/>
                  </a:lnTo>
                  <a:lnTo>
                    <a:pt x="978" y="0"/>
                  </a:lnTo>
                  <a:lnTo>
                    <a:pt x="986" y="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7" name="Rectangle 257"/>
            <p:cNvSpPr>
              <a:spLocks noChangeArrowheads="1"/>
            </p:cNvSpPr>
            <p:nvPr/>
          </p:nvSpPr>
          <p:spPr bwMode="auto">
            <a:xfrm>
              <a:off x="1500" y="5137"/>
              <a:ext cx="531" cy="649"/>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6" name="Freeform 256"/>
            <p:cNvSpPr>
              <a:spLocks noEditPoints="1"/>
            </p:cNvSpPr>
            <p:nvPr/>
          </p:nvSpPr>
          <p:spPr bwMode="auto">
            <a:xfrm>
              <a:off x="1499" y="5136"/>
              <a:ext cx="534" cy="651"/>
            </a:xfrm>
            <a:custGeom>
              <a:avLst/>
              <a:gdLst/>
              <a:ahLst/>
              <a:cxnLst>
                <a:cxn ang="0">
                  <a:pos x="0" y="0"/>
                </a:cxn>
                <a:cxn ang="0">
                  <a:pos x="610" y="0"/>
                </a:cxn>
                <a:cxn ang="0">
                  <a:pos x="610" y="743"/>
                </a:cxn>
                <a:cxn ang="0">
                  <a:pos x="0" y="743"/>
                </a:cxn>
                <a:cxn ang="0">
                  <a:pos x="0" y="0"/>
                </a:cxn>
                <a:cxn ang="0">
                  <a:pos x="3" y="742"/>
                </a:cxn>
                <a:cxn ang="0">
                  <a:pos x="1" y="740"/>
                </a:cxn>
                <a:cxn ang="0">
                  <a:pos x="608" y="740"/>
                </a:cxn>
                <a:cxn ang="0">
                  <a:pos x="607" y="742"/>
                </a:cxn>
                <a:cxn ang="0">
                  <a:pos x="607" y="1"/>
                </a:cxn>
                <a:cxn ang="0">
                  <a:pos x="608" y="2"/>
                </a:cxn>
                <a:cxn ang="0">
                  <a:pos x="1" y="2"/>
                </a:cxn>
                <a:cxn ang="0">
                  <a:pos x="3" y="1"/>
                </a:cxn>
                <a:cxn ang="0">
                  <a:pos x="3" y="742"/>
                </a:cxn>
              </a:cxnLst>
              <a:rect l="0" t="0" r="r" b="b"/>
              <a:pathLst>
                <a:path w="610" h="743">
                  <a:moveTo>
                    <a:pt x="0" y="0"/>
                  </a:moveTo>
                  <a:lnTo>
                    <a:pt x="610" y="0"/>
                  </a:lnTo>
                  <a:lnTo>
                    <a:pt x="610" y="743"/>
                  </a:lnTo>
                  <a:lnTo>
                    <a:pt x="0" y="743"/>
                  </a:lnTo>
                  <a:lnTo>
                    <a:pt x="0" y="0"/>
                  </a:lnTo>
                  <a:close/>
                  <a:moveTo>
                    <a:pt x="3" y="742"/>
                  </a:moveTo>
                  <a:lnTo>
                    <a:pt x="1" y="740"/>
                  </a:lnTo>
                  <a:lnTo>
                    <a:pt x="608" y="740"/>
                  </a:lnTo>
                  <a:lnTo>
                    <a:pt x="607" y="742"/>
                  </a:lnTo>
                  <a:lnTo>
                    <a:pt x="607" y="1"/>
                  </a:lnTo>
                  <a:lnTo>
                    <a:pt x="608" y="2"/>
                  </a:lnTo>
                  <a:lnTo>
                    <a:pt x="1" y="2"/>
                  </a:lnTo>
                  <a:lnTo>
                    <a:pt x="3" y="1"/>
                  </a:lnTo>
                  <a:lnTo>
                    <a:pt x="3" y="74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5" name="Rectangle 255"/>
            <p:cNvSpPr>
              <a:spLocks noChangeArrowheads="1"/>
            </p:cNvSpPr>
            <p:nvPr/>
          </p:nvSpPr>
          <p:spPr bwMode="auto">
            <a:xfrm>
              <a:off x="1559" y="5196"/>
              <a:ext cx="413" cy="530"/>
            </a:xfrm>
            <a:prstGeom prst="rect">
              <a:avLst/>
            </a:prstGeom>
            <a:solidFill>
              <a:srgbClr val="FAFD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4" name="Freeform 254"/>
            <p:cNvSpPr>
              <a:spLocks noEditPoints="1"/>
            </p:cNvSpPr>
            <p:nvPr/>
          </p:nvSpPr>
          <p:spPr bwMode="auto">
            <a:xfrm>
              <a:off x="1558" y="5195"/>
              <a:ext cx="415" cy="533"/>
            </a:xfrm>
            <a:custGeom>
              <a:avLst/>
              <a:gdLst/>
              <a:ahLst/>
              <a:cxnLst>
                <a:cxn ang="0">
                  <a:pos x="0" y="0"/>
                </a:cxn>
                <a:cxn ang="0">
                  <a:pos x="475" y="0"/>
                </a:cxn>
                <a:cxn ang="0">
                  <a:pos x="475" y="609"/>
                </a:cxn>
                <a:cxn ang="0">
                  <a:pos x="0" y="609"/>
                </a:cxn>
                <a:cxn ang="0">
                  <a:pos x="0" y="0"/>
                </a:cxn>
                <a:cxn ang="0">
                  <a:pos x="3" y="607"/>
                </a:cxn>
                <a:cxn ang="0">
                  <a:pos x="2" y="606"/>
                </a:cxn>
                <a:cxn ang="0">
                  <a:pos x="474" y="606"/>
                </a:cxn>
                <a:cxn ang="0">
                  <a:pos x="473" y="607"/>
                </a:cxn>
                <a:cxn ang="0">
                  <a:pos x="473" y="1"/>
                </a:cxn>
                <a:cxn ang="0">
                  <a:pos x="474" y="3"/>
                </a:cxn>
                <a:cxn ang="0">
                  <a:pos x="2" y="3"/>
                </a:cxn>
                <a:cxn ang="0">
                  <a:pos x="3" y="1"/>
                </a:cxn>
                <a:cxn ang="0">
                  <a:pos x="3" y="607"/>
                </a:cxn>
              </a:cxnLst>
              <a:rect l="0" t="0" r="r" b="b"/>
              <a:pathLst>
                <a:path w="475" h="609">
                  <a:moveTo>
                    <a:pt x="0" y="0"/>
                  </a:moveTo>
                  <a:lnTo>
                    <a:pt x="475" y="0"/>
                  </a:lnTo>
                  <a:lnTo>
                    <a:pt x="475" y="609"/>
                  </a:lnTo>
                  <a:lnTo>
                    <a:pt x="0" y="609"/>
                  </a:lnTo>
                  <a:lnTo>
                    <a:pt x="0" y="0"/>
                  </a:lnTo>
                  <a:close/>
                  <a:moveTo>
                    <a:pt x="3" y="607"/>
                  </a:moveTo>
                  <a:lnTo>
                    <a:pt x="2" y="606"/>
                  </a:lnTo>
                  <a:lnTo>
                    <a:pt x="474" y="606"/>
                  </a:lnTo>
                  <a:lnTo>
                    <a:pt x="473" y="607"/>
                  </a:lnTo>
                  <a:lnTo>
                    <a:pt x="473" y="1"/>
                  </a:lnTo>
                  <a:lnTo>
                    <a:pt x="474" y="3"/>
                  </a:lnTo>
                  <a:lnTo>
                    <a:pt x="2" y="3"/>
                  </a:lnTo>
                  <a:lnTo>
                    <a:pt x="3" y="1"/>
                  </a:lnTo>
                  <a:lnTo>
                    <a:pt x="3" y="607"/>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3" name="Rectangle 253"/>
            <p:cNvSpPr>
              <a:spLocks noChangeArrowheads="1"/>
            </p:cNvSpPr>
            <p:nvPr/>
          </p:nvSpPr>
          <p:spPr bwMode="auto">
            <a:xfrm>
              <a:off x="1749" y="5257"/>
              <a:ext cx="32" cy="413"/>
            </a:xfrm>
            <a:prstGeom prst="rect">
              <a:avLst/>
            </a:prstGeom>
            <a:solidFill>
              <a:srgbClr val="FC012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2" name="Freeform 252"/>
            <p:cNvSpPr>
              <a:spLocks noEditPoints="1"/>
            </p:cNvSpPr>
            <p:nvPr/>
          </p:nvSpPr>
          <p:spPr bwMode="auto">
            <a:xfrm>
              <a:off x="1748" y="5256"/>
              <a:ext cx="34" cy="415"/>
            </a:xfrm>
            <a:custGeom>
              <a:avLst/>
              <a:gdLst/>
              <a:ahLst/>
              <a:cxnLst>
                <a:cxn ang="0">
                  <a:pos x="0" y="0"/>
                </a:cxn>
                <a:cxn ang="0">
                  <a:pos x="40" y="0"/>
                </a:cxn>
                <a:cxn ang="0">
                  <a:pos x="40" y="474"/>
                </a:cxn>
                <a:cxn ang="0">
                  <a:pos x="0" y="474"/>
                </a:cxn>
                <a:cxn ang="0">
                  <a:pos x="0" y="0"/>
                </a:cxn>
                <a:cxn ang="0">
                  <a:pos x="3" y="473"/>
                </a:cxn>
                <a:cxn ang="0">
                  <a:pos x="1" y="471"/>
                </a:cxn>
                <a:cxn ang="0">
                  <a:pos x="39" y="471"/>
                </a:cxn>
                <a:cxn ang="0">
                  <a:pos x="38" y="473"/>
                </a:cxn>
                <a:cxn ang="0">
                  <a:pos x="38" y="1"/>
                </a:cxn>
                <a:cxn ang="0">
                  <a:pos x="39" y="3"/>
                </a:cxn>
                <a:cxn ang="0">
                  <a:pos x="1" y="3"/>
                </a:cxn>
                <a:cxn ang="0">
                  <a:pos x="3" y="1"/>
                </a:cxn>
                <a:cxn ang="0">
                  <a:pos x="3" y="473"/>
                </a:cxn>
              </a:cxnLst>
              <a:rect l="0" t="0" r="r" b="b"/>
              <a:pathLst>
                <a:path w="40" h="474">
                  <a:moveTo>
                    <a:pt x="0" y="0"/>
                  </a:moveTo>
                  <a:lnTo>
                    <a:pt x="40" y="0"/>
                  </a:lnTo>
                  <a:lnTo>
                    <a:pt x="40" y="474"/>
                  </a:lnTo>
                  <a:lnTo>
                    <a:pt x="0" y="474"/>
                  </a:lnTo>
                  <a:lnTo>
                    <a:pt x="0" y="0"/>
                  </a:lnTo>
                  <a:close/>
                  <a:moveTo>
                    <a:pt x="3" y="473"/>
                  </a:moveTo>
                  <a:lnTo>
                    <a:pt x="1" y="471"/>
                  </a:lnTo>
                  <a:lnTo>
                    <a:pt x="39" y="471"/>
                  </a:lnTo>
                  <a:lnTo>
                    <a:pt x="38" y="473"/>
                  </a:lnTo>
                  <a:lnTo>
                    <a:pt x="38" y="1"/>
                  </a:lnTo>
                  <a:lnTo>
                    <a:pt x="39" y="3"/>
                  </a:lnTo>
                  <a:lnTo>
                    <a:pt x="1" y="3"/>
                  </a:lnTo>
                  <a:lnTo>
                    <a:pt x="3" y="1"/>
                  </a:lnTo>
                  <a:lnTo>
                    <a:pt x="3" y="47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1" name="Freeform 251"/>
            <p:cNvSpPr>
              <a:spLocks/>
            </p:cNvSpPr>
            <p:nvPr/>
          </p:nvSpPr>
          <p:spPr bwMode="auto">
            <a:xfrm>
              <a:off x="1618" y="5434"/>
              <a:ext cx="118" cy="60"/>
            </a:xfrm>
            <a:custGeom>
              <a:avLst/>
              <a:gdLst/>
              <a:ahLst/>
              <a:cxnLst>
                <a:cxn ang="0">
                  <a:pos x="0" y="34"/>
                </a:cxn>
                <a:cxn ang="0">
                  <a:pos x="34" y="0"/>
                </a:cxn>
                <a:cxn ang="0">
                  <a:pos x="34" y="17"/>
                </a:cxn>
                <a:cxn ang="0">
                  <a:pos x="135" y="17"/>
                </a:cxn>
                <a:cxn ang="0">
                  <a:pos x="135" y="51"/>
                </a:cxn>
                <a:cxn ang="0">
                  <a:pos x="34" y="51"/>
                </a:cxn>
                <a:cxn ang="0">
                  <a:pos x="34" y="68"/>
                </a:cxn>
                <a:cxn ang="0">
                  <a:pos x="0" y="34"/>
                </a:cxn>
              </a:cxnLst>
              <a:rect l="0" t="0" r="r" b="b"/>
              <a:pathLst>
                <a:path w="135" h="68">
                  <a:moveTo>
                    <a:pt x="0" y="34"/>
                  </a:moveTo>
                  <a:lnTo>
                    <a:pt x="34" y="0"/>
                  </a:lnTo>
                  <a:lnTo>
                    <a:pt x="34" y="17"/>
                  </a:lnTo>
                  <a:lnTo>
                    <a:pt x="135" y="17"/>
                  </a:lnTo>
                  <a:lnTo>
                    <a:pt x="135" y="51"/>
                  </a:lnTo>
                  <a:lnTo>
                    <a:pt x="34" y="51"/>
                  </a:lnTo>
                  <a:lnTo>
                    <a:pt x="34" y="68"/>
                  </a:lnTo>
                  <a:lnTo>
                    <a:pt x="0" y="34"/>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10" name="Freeform 250"/>
            <p:cNvSpPr>
              <a:spLocks noEditPoints="1"/>
            </p:cNvSpPr>
            <p:nvPr/>
          </p:nvSpPr>
          <p:spPr bwMode="auto">
            <a:xfrm>
              <a:off x="1617" y="5431"/>
              <a:ext cx="120" cy="65"/>
            </a:xfrm>
            <a:custGeom>
              <a:avLst/>
              <a:gdLst/>
              <a:ahLst/>
              <a:cxnLst>
                <a:cxn ang="0">
                  <a:pos x="0" y="37"/>
                </a:cxn>
                <a:cxn ang="0">
                  <a:pos x="37" y="0"/>
                </a:cxn>
                <a:cxn ang="0">
                  <a:pos x="37" y="20"/>
                </a:cxn>
                <a:cxn ang="0">
                  <a:pos x="36" y="19"/>
                </a:cxn>
                <a:cxn ang="0">
                  <a:pos x="138" y="19"/>
                </a:cxn>
                <a:cxn ang="0">
                  <a:pos x="138" y="55"/>
                </a:cxn>
                <a:cxn ang="0">
                  <a:pos x="36" y="55"/>
                </a:cxn>
                <a:cxn ang="0">
                  <a:pos x="37" y="54"/>
                </a:cxn>
                <a:cxn ang="0">
                  <a:pos x="37" y="74"/>
                </a:cxn>
                <a:cxn ang="0">
                  <a:pos x="0" y="37"/>
                </a:cxn>
                <a:cxn ang="0">
                  <a:pos x="37" y="70"/>
                </a:cxn>
                <a:cxn ang="0">
                  <a:pos x="35" y="71"/>
                </a:cxn>
                <a:cxn ang="0">
                  <a:pos x="35" y="53"/>
                </a:cxn>
                <a:cxn ang="0">
                  <a:pos x="137" y="53"/>
                </a:cxn>
                <a:cxn ang="0">
                  <a:pos x="136" y="54"/>
                </a:cxn>
                <a:cxn ang="0">
                  <a:pos x="136" y="20"/>
                </a:cxn>
                <a:cxn ang="0">
                  <a:pos x="137" y="22"/>
                </a:cxn>
                <a:cxn ang="0">
                  <a:pos x="35" y="22"/>
                </a:cxn>
                <a:cxn ang="0">
                  <a:pos x="35" y="3"/>
                </a:cxn>
                <a:cxn ang="0">
                  <a:pos x="37" y="4"/>
                </a:cxn>
                <a:cxn ang="0">
                  <a:pos x="3" y="38"/>
                </a:cxn>
                <a:cxn ang="0">
                  <a:pos x="3" y="36"/>
                </a:cxn>
                <a:cxn ang="0">
                  <a:pos x="37" y="70"/>
                </a:cxn>
              </a:cxnLst>
              <a:rect l="0" t="0" r="r" b="b"/>
              <a:pathLst>
                <a:path w="138" h="74">
                  <a:moveTo>
                    <a:pt x="0" y="37"/>
                  </a:moveTo>
                  <a:lnTo>
                    <a:pt x="37" y="0"/>
                  </a:lnTo>
                  <a:lnTo>
                    <a:pt x="37" y="20"/>
                  </a:lnTo>
                  <a:lnTo>
                    <a:pt x="36" y="19"/>
                  </a:lnTo>
                  <a:lnTo>
                    <a:pt x="138" y="19"/>
                  </a:lnTo>
                  <a:lnTo>
                    <a:pt x="138" y="55"/>
                  </a:lnTo>
                  <a:lnTo>
                    <a:pt x="36" y="55"/>
                  </a:lnTo>
                  <a:lnTo>
                    <a:pt x="37" y="54"/>
                  </a:lnTo>
                  <a:lnTo>
                    <a:pt x="37" y="74"/>
                  </a:lnTo>
                  <a:lnTo>
                    <a:pt x="0" y="37"/>
                  </a:lnTo>
                  <a:close/>
                  <a:moveTo>
                    <a:pt x="37" y="70"/>
                  </a:moveTo>
                  <a:lnTo>
                    <a:pt x="35" y="71"/>
                  </a:lnTo>
                  <a:lnTo>
                    <a:pt x="35" y="53"/>
                  </a:lnTo>
                  <a:lnTo>
                    <a:pt x="137" y="53"/>
                  </a:lnTo>
                  <a:lnTo>
                    <a:pt x="136" y="54"/>
                  </a:lnTo>
                  <a:lnTo>
                    <a:pt x="136" y="20"/>
                  </a:lnTo>
                  <a:lnTo>
                    <a:pt x="137" y="22"/>
                  </a:lnTo>
                  <a:lnTo>
                    <a:pt x="35" y="22"/>
                  </a:lnTo>
                  <a:lnTo>
                    <a:pt x="35" y="3"/>
                  </a:lnTo>
                  <a:lnTo>
                    <a:pt x="37" y="4"/>
                  </a:lnTo>
                  <a:lnTo>
                    <a:pt x="3" y="38"/>
                  </a:lnTo>
                  <a:lnTo>
                    <a:pt x="3" y="36"/>
                  </a:lnTo>
                  <a:lnTo>
                    <a:pt x="37" y="7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9" name="Freeform 249"/>
            <p:cNvSpPr>
              <a:spLocks/>
            </p:cNvSpPr>
            <p:nvPr/>
          </p:nvSpPr>
          <p:spPr bwMode="auto">
            <a:xfrm>
              <a:off x="1795" y="5434"/>
              <a:ext cx="118" cy="60"/>
            </a:xfrm>
            <a:custGeom>
              <a:avLst/>
              <a:gdLst/>
              <a:ahLst/>
              <a:cxnLst>
                <a:cxn ang="0">
                  <a:pos x="0" y="17"/>
                </a:cxn>
                <a:cxn ang="0">
                  <a:pos x="101" y="17"/>
                </a:cxn>
                <a:cxn ang="0">
                  <a:pos x="101" y="0"/>
                </a:cxn>
                <a:cxn ang="0">
                  <a:pos x="134" y="34"/>
                </a:cxn>
                <a:cxn ang="0">
                  <a:pos x="101" y="68"/>
                </a:cxn>
                <a:cxn ang="0">
                  <a:pos x="101" y="51"/>
                </a:cxn>
                <a:cxn ang="0">
                  <a:pos x="0" y="51"/>
                </a:cxn>
                <a:cxn ang="0">
                  <a:pos x="0" y="17"/>
                </a:cxn>
              </a:cxnLst>
              <a:rect l="0" t="0" r="r" b="b"/>
              <a:pathLst>
                <a:path w="134" h="68">
                  <a:moveTo>
                    <a:pt x="0" y="17"/>
                  </a:moveTo>
                  <a:lnTo>
                    <a:pt x="101" y="17"/>
                  </a:lnTo>
                  <a:lnTo>
                    <a:pt x="101" y="0"/>
                  </a:lnTo>
                  <a:lnTo>
                    <a:pt x="134" y="34"/>
                  </a:lnTo>
                  <a:lnTo>
                    <a:pt x="101" y="68"/>
                  </a:lnTo>
                  <a:lnTo>
                    <a:pt x="101" y="51"/>
                  </a:lnTo>
                  <a:lnTo>
                    <a:pt x="0" y="51"/>
                  </a:lnTo>
                  <a:lnTo>
                    <a:pt x="0" y="17"/>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8" name="Freeform 248"/>
            <p:cNvSpPr>
              <a:spLocks noEditPoints="1"/>
            </p:cNvSpPr>
            <p:nvPr/>
          </p:nvSpPr>
          <p:spPr bwMode="auto">
            <a:xfrm>
              <a:off x="1793" y="5431"/>
              <a:ext cx="121" cy="65"/>
            </a:xfrm>
            <a:custGeom>
              <a:avLst/>
              <a:gdLst/>
              <a:ahLst/>
              <a:cxnLst>
                <a:cxn ang="0">
                  <a:pos x="0" y="19"/>
                </a:cxn>
                <a:cxn ang="0">
                  <a:pos x="103" y="19"/>
                </a:cxn>
                <a:cxn ang="0">
                  <a:pos x="101" y="20"/>
                </a:cxn>
                <a:cxn ang="0">
                  <a:pos x="101" y="0"/>
                </a:cxn>
                <a:cxn ang="0">
                  <a:pos x="138" y="37"/>
                </a:cxn>
                <a:cxn ang="0">
                  <a:pos x="101" y="74"/>
                </a:cxn>
                <a:cxn ang="0">
                  <a:pos x="101" y="54"/>
                </a:cxn>
                <a:cxn ang="0">
                  <a:pos x="103" y="55"/>
                </a:cxn>
                <a:cxn ang="0">
                  <a:pos x="0" y="55"/>
                </a:cxn>
                <a:cxn ang="0">
                  <a:pos x="0" y="19"/>
                </a:cxn>
                <a:cxn ang="0">
                  <a:pos x="3" y="54"/>
                </a:cxn>
                <a:cxn ang="0">
                  <a:pos x="2" y="53"/>
                </a:cxn>
                <a:cxn ang="0">
                  <a:pos x="104" y="53"/>
                </a:cxn>
                <a:cxn ang="0">
                  <a:pos x="104" y="71"/>
                </a:cxn>
                <a:cxn ang="0">
                  <a:pos x="102" y="70"/>
                </a:cxn>
                <a:cxn ang="0">
                  <a:pos x="136" y="36"/>
                </a:cxn>
                <a:cxn ang="0">
                  <a:pos x="136" y="38"/>
                </a:cxn>
                <a:cxn ang="0">
                  <a:pos x="102" y="4"/>
                </a:cxn>
                <a:cxn ang="0">
                  <a:pos x="104" y="3"/>
                </a:cxn>
                <a:cxn ang="0">
                  <a:pos x="104" y="22"/>
                </a:cxn>
                <a:cxn ang="0">
                  <a:pos x="2" y="22"/>
                </a:cxn>
                <a:cxn ang="0">
                  <a:pos x="3" y="20"/>
                </a:cxn>
                <a:cxn ang="0">
                  <a:pos x="3" y="54"/>
                </a:cxn>
              </a:cxnLst>
              <a:rect l="0" t="0" r="r" b="b"/>
              <a:pathLst>
                <a:path w="138" h="74">
                  <a:moveTo>
                    <a:pt x="0" y="19"/>
                  </a:moveTo>
                  <a:lnTo>
                    <a:pt x="103" y="19"/>
                  </a:lnTo>
                  <a:lnTo>
                    <a:pt x="101" y="20"/>
                  </a:lnTo>
                  <a:lnTo>
                    <a:pt x="101" y="0"/>
                  </a:lnTo>
                  <a:lnTo>
                    <a:pt x="138" y="37"/>
                  </a:lnTo>
                  <a:lnTo>
                    <a:pt x="101" y="74"/>
                  </a:lnTo>
                  <a:lnTo>
                    <a:pt x="101" y="54"/>
                  </a:lnTo>
                  <a:lnTo>
                    <a:pt x="103" y="55"/>
                  </a:lnTo>
                  <a:lnTo>
                    <a:pt x="0" y="55"/>
                  </a:lnTo>
                  <a:lnTo>
                    <a:pt x="0" y="19"/>
                  </a:lnTo>
                  <a:close/>
                  <a:moveTo>
                    <a:pt x="3" y="54"/>
                  </a:moveTo>
                  <a:lnTo>
                    <a:pt x="2" y="53"/>
                  </a:lnTo>
                  <a:lnTo>
                    <a:pt x="104" y="53"/>
                  </a:lnTo>
                  <a:lnTo>
                    <a:pt x="104" y="71"/>
                  </a:lnTo>
                  <a:lnTo>
                    <a:pt x="102" y="70"/>
                  </a:lnTo>
                  <a:lnTo>
                    <a:pt x="136" y="36"/>
                  </a:lnTo>
                  <a:lnTo>
                    <a:pt x="136" y="38"/>
                  </a:lnTo>
                  <a:lnTo>
                    <a:pt x="102" y="4"/>
                  </a:lnTo>
                  <a:lnTo>
                    <a:pt x="104" y="3"/>
                  </a:lnTo>
                  <a:lnTo>
                    <a:pt x="104" y="22"/>
                  </a:lnTo>
                  <a:lnTo>
                    <a:pt x="2" y="22"/>
                  </a:lnTo>
                  <a:lnTo>
                    <a:pt x="3" y="20"/>
                  </a:lnTo>
                  <a:lnTo>
                    <a:pt x="3" y="5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7" name="Freeform 247"/>
            <p:cNvSpPr>
              <a:spLocks/>
            </p:cNvSpPr>
            <p:nvPr/>
          </p:nvSpPr>
          <p:spPr bwMode="auto">
            <a:xfrm>
              <a:off x="1596" y="5510"/>
              <a:ext cx="130" cy="141"/>
            </a:xfrm>
            <a:custGeom>
              <a:avLst/>
              <a:gdLst/>
              <a:ahLst/>
              <a:cxnLst>
                <a:cxn ang="0">
                  <a:pos x="9" y="101"/>
                </a:cxn>
                <a:cxn ang="0">
                  <a:pos x="0" y="161"/>
                </a:cxn>
                <a:cxn ang="0">
                  <a:pos x="59" y="146"/>
                </a:cxn>
                <a:cxn ang="0">
                  <a:pos x="46" y="135"/>
                </a:cxn>
                <a:cxn ang="0">
                  <a:pos x="148" y="23"/>
                </a:cxn>
                <a:cxn ang="0">
                  <a:pos x="123" y="0"/>
                </a:cxn>
                <a:cxn ang="0">
                  <a:pos x="21" y="112"/>
                </a:cxn>
                <a:cxn ang="0">
                  <a:pos x="9" y="101"/>
                </a:cxn>
              </a:cxnLst>
              <a:rect l="0" t="0" r="r" b="b"/>
              <a:pathLst>
                <a:path w="148" h="161">
                  <a:moveTo>
                    <a:pt x="9" y="101"/>
                  </a:moveTo>
                  <a:lnTo>
                    <a:pt x="0" y="161"/>
                  </a:lnTo>
                  <a:lnTo>
                    <a:pt x="59" y="146"/>
                  </a:lnTo>
                  <a:lnTo>
                    <a:pt x="46" y="135"/>
                  </a:lnTo>
                  <a:lnTo>
                    <a:pt x="148" y="23"/>
                  </a:lnTo>
                  <a:lnTo>
                    <a:pt x="123" y="0"/>
                  </a:lnTo>
                  <a:lnTo>
                    <a:pt x="21" y="112"/>
                  </a:lnTo>
                  <a:lnTo>
                    <a:pt x="9"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6" name="Freeform 246"/>
            <p:cNvSpPr>
              <a:spLocks noEditPoints="1"/>
            </p:cNvSpPr>
            <p:nvPr/>
          </p:nvSpPr>
          <p:spPr bwMode="auto">
            <a:xfrm>
              <a:off x="1594" y="5508"/>
              <a:ext cx="133" cy="145"/>
            </a:xfrm>
            <a:custGeom>
              <a:avLst/>
              <a:gdLst/>
              <a:ahLst/>
              <a:cxnLst>
                <a:cxn ang="0">
                  <a:pos x="10" y="104"/>
                </a:cxn>
                <a:cxn ang="0">
                  <a:pos x="12" y="103"/>
                </a:cxn>
                <a:cxn ang="0">
                  <a:pos x="3" y="163"/>
                </a:cxn>
                <a:cxn ang="0">
                  <a:pos x="1" y="162"/>
                </a:cxn>
                <a:cxn ang="0">
                  <a:pos x="60" y="147"/>
                </a:cxn>
                <a:cxn ang="0">
                  <a:pos x="60" y="149"/>
                </a:cxn>
                <a:cxn ang="0">
                  <a:pos x="46" y="137"/>
                </a:cxn>
                <a:cxn ang="0">
                  <a:pos x="149" y="24"/>
                </a:cxn>
                <a:cxn ang="0">
                  <a:pos x="149" y="26"/>
                </a:cxn>
                <a:cxn ang="0">
                  <a:pos x="124" y="3"/>
                </a:cxn>
                <a:cxn ang="0">
                  <a:pos x="126" y="3"/>
                </a:cxn>
                <a:cxn ang="0">
                  <a:pos x="23" y="116"/>
                </a:cxn>
                <a:cxn ang="0">
                  <a:pos x="10" y="104"/>
                </a:cxn>
                <a:cxn ang="0">
                  <a:pos x="24" y="113"/>
                </a:cxn>
                <a:cxn ang="0">
                  <a:pos x="22" y="113"/>
                </a:cxn>
                <a:cxn ang="0">
                  <a:pos x="125" y="0"/>
                </a:cxn>
                <a:cxn ang="0">
                  <a:pos x="152" y="25"/>
                </a:cxn>
                <a:cxn ang="0">
                  <a:pos x="49" y="138"/>
                </a:cxn>
                <a:cxn ang="0">
                  <a:pos x="49" y="136"/>
                </a:cxn>
                <a:cxn ang="0">
                  <a:pos x="63" y="149"/>
                </a:cxn>
                <a:cxn ang="0">
                  <a:pos x="0" y="165"/>
                </a:cxn>
                <a:cxn ang="0">
                  <a:pos x="10" y="100"/>
                </a:cxn>
                <a:cxn ang="0">
                  <a:pos x="24" y="113"/>
                </a:cxn>
              </a:cxnLst>
              <a:rect l="0" t="0" r="r" b="b"/>
              <a:pathLst>
                <a:path w="152" h="165">
                  <a:moveTo>
                    <a:pt x="10" y="104"/>
                  </a:moveTo>
                  <a:lnTo>
                    <a:pt x="12" y="103"/>
                  </a:lnTo>
                  <a:lnTo>
                    <a:pt x="3" y="163"/>
                  </a:lnTo>
                  <a:lnTo>
                    <a:pt x="1" y="162"/>
                  </a:lnTo>
                  <a:lnTo>
                    <a:pt x="60" y="147"/>
                  </a:lnTo>
                  <a:lnTo>
                    <a:pt x="60" y="149"/>
                  </a:lnTo>
                  <a:lnTo>
                    <a:pt x="46" y="137"/>
                  </a:lnTo>
                  <a:lnTo>
                    <a:pt x="149" y="24"/>
                  </a:lnTo>
                  <a:lnTo>
                    <a:pt x="149" y="26"/>
                  </a:lnTo>
                  <a:lnTo>
                    <a:pt x="124" y="3"/>
                  </a:lnTo>
                  <a:lnTo>
                    <a:pt x="126" y="3"/>
                  </a:lnTo>
                  <a:lnTo>
                    <a:pt x="23" y="116"/>
                  </a:lnTo>
                  <a:lnTo>
                    <a:pt x="10" y="104"/>
                  </a:lnTo>
                  <a:close/>
                  <a:moveTo>
                    <a:pt x="24" y="113"/>
                  </a:moveTo>
                  <a:lnTo>
                    <a:pt x="22" y="113"/>
                  </a:lnTo>
                  <a:lnTo>
                    <a:pt x="125" y="0"/>
                  </a:lnTo>
                  <a:lnTo>
                    <a:pt x="152" y="25"/>
                  </a:lnTo>
                  <a:lnTo>
                    <a:pt x="49" y="138"/>
                  </a:lnTo>
                  <a:lnTo>
                    <a:pt x="49" y="136"/>
                  </a:lnTo>
                  <a:lnTo>
                    <a:pt x="63" y="149"/>
                  </a:lnTo>
                  <a:lnTo>
                    <a:pt x="0" y="165"/>
                  </a:lnTo>
                  <a:lnTo>
                    <a:pt x="10" y="100"/>
                  </a:lnTo>
                  <a:lnTo>
                    <a:pt x="24" y="11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5" name="Freeform 245"/>
            <p:cNvSpPr>
              <a:spLocks/>
            </p:cNvSpPr>
            <p:nvPr/>
          </p:nvSpPr>
          <p:spPr bwMode="auto">
            <a:xfrm>
              <a:off x="1807" y="5510"/>
              <a:ext cx="131" cy="141"/>
            </a:xfrm>
            <a:custGeom>
              <a:avLst/>
              <a:gdLst/>
              <a:ahLst/>
              <a:cxnLst>
                <a:cxn ang="0">
                  <a:pos x="140" y="101"/>
                </a:cxn>
                <a:cxn ang="0">
                  <a:pos x="149" y="161"/>
                </a:cxn>
                <a:cxn ang="0">
                  <a:pos x="90" y="146"/>
                </a:cxn>
                <a:cxn ang="0">
                  <a:pos x="103" y="135"/>
                </a:cxn>
                <a:cxn ang="0">
                  <a:pos x="0" y="23"/>
                </a:cxn>
                <a:cxn ang="0">
                  <a:pos x="25" y="0"/>
                </a:cxn>
                <a:cxn ang="0">
                  <a:pos x="128" y="112"/>
                </a:cxn>
                <a:cxn ang="0">
                  <a:pos x="140" y="101"/>
                </a:cxn>
              </a:cxnLst>
              <a:rect l="0" t="0" r="r" b="b"/>
              <a:pathLst>
                <a:path w="149" h="161">
                  <a:moveTo>
                    <a:pt x="140" y="101"/>
                  </a:moveTo>
                  <a:lnTo>
                    <a:pt x="149" y="161"/>
                  </a:lnTo>
                  <a:lnTo>
                    <a:pt x="90" y="146"/>
                  </a:lnTo>
                  <a:lnTo>
                    <a:pt x="103" y="135"/>
                  </a:lnTo>
                  <a:lnTo>
                    <a:pt x="0" y="23"/>
                  </a:lnTo>
                  <a:lnTo>
                    <a:pt x="25" y="0"/>
                  </a:lnTo>
                  <a:lnTo>
                    <a:pt x="128" y="112"/>
                  </a:lnTo>
                  <a:lnTo>
                    <a:pt x="140"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4" name="Freeform 244"/>
            <p:cNvSpPr>
              <a:spLocks noEditPoints="1"/>
            </p:cNvSpPr>
            <p:nvPr/>
          </p:nvSpPr>
          <p:spPr bwMode="auto">
            <a:xfrm>
              <a:off x="1806" y="5508"/>
              <a:ext cx="133" cy="145"/>
            </a:xfrm>
            <a:custGeom>
              <a:avLst/>
              <a:gdLst/>
              <a:ahLst/>
              <a:cxnLst>
                <a:cxn ang="0">
                  <a:pos x="143" y="100"/>
                </a:cxn>
                <a:cxn ang="0">
                  <a:pos x="153" y="165"/>
                </a:cxn>
                <a:cxn ang="0">
                  <a:pos x="89" y="149"/>
                </a:cxn>
                <a:cxn ang="0">
                  <a:pos x="104" y="136"/>
                </a:cxn>
                <a:cxn ang="0">
                  <a:pos x="104" y="138"/>
                </a:cxn>
                <a:cxn ang="0">
                  <a:pos x="0" y="25"/>
                </a:cxn>
                <a:cxn ang="0">
                  <a:pos x="28" y="0"/>
                </a:cxn>
                <a:cxn ang="0">
                  <a:pos x="131" y="113"/>
                </a:cxn>
                <a:cxn ang="0">
                  <a:pos x="128" y="113"/>
                </a:cxn>
                <a:cxn ang="0">
                  <a:pos x="143" y="100"/>
                </a:cxn>
                <a:cxn ang="0">
                  <a:pos x="129" y="116"/>
                </a:cxn>
                <a:cxn ang="0">
                  <a:pos x="26" y="3"/>
                </a:cxn>
                <a:cxn ang="0">
                  <a:pos x="28" y="3"/>
                </a:cxn>
                <a:cxn ang="0">
                  <a:pos x="3" y="26"/>
                </a:cxn>
                <a:cxn ang="0">
                  <a:pos x="3" y="24"/>
                </a:cxn>
                <a:cxn ang="0">
                  <a:pos x="107" y="137"/>
                </a:cxn>
                <a:cxn ang="0">
                  <a:pos x="93" y="149"/>
                </a:cxn>
                <a:cxn ang="0">
                  <a:pos x="92" y="147"/>
                </a:cxn>
                <a:cxn ang="0">
                  <a:pos x="151" y="162"/>
                </a:cxn>
                <a:cxn ang="0">
                  <a:pos x="150" y="163"/>
                </a:cxn>
                <a:cxn ang="0">
                  <a:pos x="140" y="103"/>
                </a:cxn>
                <a:cxn ang="0">
                  <a:pos x="143" y="104"/>
                </a:cxn>
                <a:cxn ang="0">
                  <a:pos x="129" y="116"/>
                </a:cxn>
              </a:cxnLst>
              <a:rect l="0" t="0" r="r" b="b"/>
              <a:pathLst>
                <a:path w="153" h="165">
                  <a:moveTo>
                    <a:pt x="143" y="100"/>
                  </a:moveTo>
                  <a:lnTo>
                    <a:pt x="153" y="165"/>
                  </a:lnTo>
                  <a:lnTo>
                    <a:pt x="89" y="149"/>
                  </a:lnTo>
                  <a:lnTo>
                    <a:pt x="104" y="136"/>
                  </a:lnTo>
                  <a:lnTo>
                    <a:pt x="104" y="138"/>
                  </a:lnTo>
                  <a:lnTo>
                    <a:pt x="0" y="25"/>
                  </a:lnTo>
                  <a:lnTo>
                    <a:pt x="28" y="0"/>
                  </a:lnTo>
                  <a:lnTo>
                    <a:pt x="131" y="113"/>
                  </a:lnTo>
                  <a:lnTo>
                    <a:pt x="128" y="113"/>
                  </a:lnTo>
                  <a:lnTo>
                    <a:pt x="143" y="100"/>
                  </a:lnTo>
                  <a:close/>
                  <a:moveTo>
                    <a:pt x="129" y="116"/>
                  </a:moveTo>
                  <a:lnTo>
                    <a:pt x="26" y="3"/>
                  </a:lnTo>
                  <a:lnTo>
                    <a:pt x="28" y="3"/>
                  </a:lnTo>
                  <a:lnTo>
                    <a:pt x="3" y="26"/>
                  </a:lnTo>
                  <a:lnTo>
                    <a:pt x="3" y="24"/>
                  </a:lnTo>
                  <a:lnTo>
                    <a:pt x="107" y="137"/>
                  </a:lnTo>
                  <a:lnTo>
                    <a:pt x="93" y="149"/>
                  </a:lnTo>
                  <a:lnTo>
                    <a:pt x="92" y="147"/>
                  </a:lnTo>
                  <a:lnTo>
                    <a:pt x="151" y="162"/>
                  </a:lnTo>
                  <a:lnTo>
                    <a:pt x="150" y="163"/>
                  </a:lnTo>
                  <a:lnTo>
                    <a:pt x="140" y="103"/>
                  </a:lnTo>
                  <a:lnTo>
                    <a:pt x="143" y="104"/>
                  </a:lnTo>
                  <a:lnTo>
                    <a:pt x="129" y="116"/>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3" name="Freeform 243"/>
            <p:cNvSpPr>
              <a:spLocks/>
            </p:cNvSpPr>
            <p:nvPr/>
          </p:nvSpPr>
          <p:spPr bwMode="auto">
            <a:xfrm>
              <a:off x="1596" y="5279"/>
              <a:ext cx="130" cy="140"/>
            </a:xfrm>
            <a:custGeom>
              <a:avLst/>
              <a:gdLst/>
              <a:ahLst/>
              <a:cxnLst>
                <a:cxn ang="0">
                  <a:pos x="9" y="60"/>
                </a:cxn>
                <a:cxn ang="0">
                  <a:pos x="0" y="0"/>
                </a:cxn>
                <a:cxn ang="0">
                  <a:pos x="59" y="15"/>
                </a:cxn>
                <a:cxn ang="0">
                  <a:pos x="46" y="26"/>
                </a:cxn>
                <a:cxn ang="0">
                  <a:pos x="148" y="138"/>
                </a:cxn>
                <a:cxn ang="0">
                  <a:pos x="123" y="161"/>
                </a:cxn>
                <a:cxn ang="0">
                  <a:pos x="21" y="49"/>
                </a:cxn>
                <a:cxn ang="0">
                  <a:pos x="9" y="60"/>
                </a:cxn>
              </a:cxnLst>
              <a:rect l="0" t="0" r="r" b="b"/>
              <a:pathLst>
                <a:path w="148" h="161">
                  <a:moveTo>
                    <a:pt x="9" y="60"/>
                  </a:moveTo>
                  <a:lnTo>
                    <a:pt x="0" y="0"/>
                  </a:lnTo>
                  <a:lnTo>
                    <a:pt x="59" y="15"/>
                  </a:lnTo>
                  <a:lnTo>
                    <a:pt x="46" y="26"/>
                  </a:lnTo>
                  <a:lnTo>
                    <a:pt x="148" y="138"/>
                  </a:lnTo>
                  <a:lnTo>
                    <a:pt x="123" y="161"/>
                  </a:lnTo>
                  <a:lnTo>
                    <a:pt x="21" y="49"/>
                  </a:lnTo>
                  <a:lnTo>
                    <a:pt x="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2" name="Freeform 242"/>
            <p:cNvSpPr>
              <a:spLocks noEditPoints="1"/>
            </p:cNvSpPr>
            <p:nvPr/>
          </p:nvSpPr>
          <p:spPr bwMode="auto">
            <a:xfrm>
              <a:off x="1594" y="5277"/>
              <a:ext cx="133" cy="144"/>
            </a:xfrm>
            <a:custGeom>
              <a:avLst/>
              <a:gdLst/>
              <a:ahLst/>
              <a:cxnLst>
                <a:cxn ang="0">
                  <a:pos x="10" y="65"/>
                </a:cxn>
                <a:cxn ang="0">
                  <a:pos x="0" y="0"/>
                </a:cxn>
                <a:cxn ang="0">
                  <a:pos x="63" y="16"/>
                </a:cxn>
                <a:cxn ang="0">
                  <a:pos x="49" y="29"/>
                </a:cxn>
                <a:cxn ang="0">
                  <a:pos x="49" y="27"/>
                </a:cxn>
                <a:cxn ang="0">
                  <a:pos x="152" y="141"/>
                </a:cxn>
                <a:cxn ang="0">
                  <a:pos x="125" y="165"/>
                </a:cxn>
                <a:cxn ang="0">
                  <a:pos x="22" y="52"/>
                </a:cxn>
                <a:cxn ang="0">
                  <a:pos x="24" y="52"/>
                </a:cxn>
                <a:cxn ang="0">
                  <a:pos x="10" y="65"/>
                </a:cxn>
                <a:cxn ang="0">
                  <a:pos x="23" y="49"/>
                </a:cxn>
                <a:cxn ang="0">
                  <a:pos x="126" y="162"/>
                </a:cxn>
                <a:cxn ang="0">
                  <a:pos x="124" y="162"/>
                </a:cxn>
                <a:cxn ang="0">
                  <a:pos x="149" y="139"/>
                </a:cxn>
                <a:cxn ang="0">
                  <a:pos x="149" y="141"/>
                </a:cxn>
                <a:cxn ang="0">
                  <a:pos x="46" y="28"/>
                </a:cxn>
                <a:cxn ang="0">
                  <a:pos x="60" y="16"/>
                </a:cxn>
                <a:cxn ang="0">
                  <a:pos x="60" y="18"/>
                </a:cxn>
                <a:cxn ang="0">
                  <a:pos x="1" y="4"/>
                </a:cxn>
                <a:cxn ang="0">
                  <a:pos x="3" y="2"/>
                </a:cxn>
                <a:cxn ang="0">
                  <a:pos x="12" y="62"/>
                </a:cxn>
                <a:cxn ang="0">
                  <a:pos x="10" y="61"/>
                </a:cxn>
                <a:cxn ang="0">
                  <a:pos x="23" y="49"/>
                </a:cxn>
              </a:cxnLst>
              <a:rect l="0" t="0" r="r" b="b"/>
              <a:pathLst>
                <a:path w="152" h="165">
                  <a:moveTo>
                    <a:pt x="10" y="65"/>
                  </a:moveTo>
                  <a:lnTo>
                    <a:pt x="0" y="0"/>
                  </a:lnTo>
                  <a:lnTo>
                    <a:pt x="63" y="16"/>
                  </a:lnTo>
                  <a:lnTo>
                    <a:pt x="49" y="29"/>
                  </a:lnTo>
                  <a:lnTo>
                    <a:pt x="49" y="27"/>
                  </a:lnTo>
                  <a:lnTo>
                    <a:pt x="152" y="141"/>
                  </a:lnTo>
                  <a:lnTo>
                    <a:pt x="125" y="165"/>
                  </a:lnTo>
                  <a:lnTo>
                    <a:pt x="22" y="52"/>
                  </a:lnTo>
                  <a:lnTo>
                    <a:pt x="24" y="52"/>
                  </a:lnTo>
                  <a:lnTo>
                    <a:pt x="10" y="65"/>
                  </a:lnTo>
                  <a:close/>
                  <a:moveTo>
                    <a:pt x="23" y="49"/>
                  </a:moveTo>
                  <a:lnTo>
                    <a:pt x="126" y="162"/>
                  </a:lnTo>
                  <a:lnTo>
                    <a:pt x="124" y="162"/>
                  </a:lnTo>
                  <a:lnTo>
                    <a:pt x="149" y="139"/>
                  </a:lnTo>
                  <a:lnTo>
                    <a:pt x="149" y="141"/>
                  </a:lnTo>
                  <a:lnTo>
                    <a:pt x="46" y="28"/>
                  </a:lnTo>
                  <a:lnTo>
                    <a:pt x="60" y="16"/>
                  </a:lnTo>
                  <a:lnTo>
                    <a:pt x="60" y="18"/>
                  </a:lnTo>
                  <a:lnTo>
                    <a:pt x="1" y="4"/>
                  </a:lnTo>
                  <a:lnTo>
                    <a:pt x="3" y="2"/>
                  </a:lnTo>
                  <a:lnTo>
                    <a:pt x="12" y="62"/>
                  </a:lnTo>
                  <a:lnTo>
                    <a:pt x="10" y="61"/>
                  </a:lnTo>
                  <a:lnTo>
                    <a:pt x="23" y="4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1" name="Freeform 241"/>
            <p:cNvSpPr>
              <a:spLocks/>
            </p:cNvSpPr>
            <p:nvPr/>
          </p:nvSpPr>
          <p:spPr bwMode="auto">
            <a:xfrm>
              <a:off x="1807" y="5279"/>
              <a:ext cx="131" cy="140"/>
            </a:xfrm>
            <a:custGeom>
              <a:avLst/>
              <a:gdLst/>
              <a:ahLst/>
              <a:cxnLst>
                <a:cxn ang="0">
                  <a:pos x="140" y="60"/>
                </a:cxn>
                <a:cxn ang="0">
                  <a:pos x="149" y="0"/>
                </a:cxn>
                <a:cxn ang="0">
                  <a:pos x="90" y="15"/>
                </a:cxn>
                <a:cxn ang="0">
                  <a:pos x="103" y="26"/>
                </a:cxn>
                <a:cxn ang="0">
                  <a:pos x="0" y="138"/>
                </a:cxn>
                <a:cxn ang="0">
                  <a:pos x="25" y="161"/>
                </a:cxn>
                <a:cxn ang="0">
                  <a:pos x="128" y="49"/>
                </a:cxn>
                <a:cxn ang="0">
                  <a:pos x="140" y="60"/>
                </a:cxn>
              </a:cxnLst>
              <a:rect l="0" t="0" r="r" b="b"/>
              <a:pathLst>
                <a:path w="149" h="161">
                  <a:moveTo>
                    <a:pt x="140" y="60"/>
                  </a:moveTo>
                  <a:lnTo>
                    <a:pt x="149" y="0"/>
                  </a:lnTo>
                  <a:lnTo>
                    <a:pt x="90" y="15"/>
                  </a:lnTo>
                  <a:lnTo>
                    <a:pt x="103" y="26"/>
                  </a:lnTo>
                  <a:lnTo>
                    <a:pt x="0" y="138"/>
                  </a:lnTo>
                  <a:lnTo>
                    <a:pt x="25" y="161"/>
                  </a:lnTo>
                  <a:lnTo>
                    <a:pt x="128" y="49"/>
                  </a:lnTo>
                  <a:lnTo>
                    <a:pt x="140"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800" name="Freeform 240"/>
            <p:cNvSpPr>
              <a:spLocks noEditPoints="1"/>
            </p:cNvSpPr>
            <p:nvPr/>
          </p:nvSpPr>
          <p:spPr bwMode="auto">
            <a:xfrm>
              <a:off x="1806" y="5277"/>
              <a:ext cx="133" cy="144"/>
            </a:xfrm>
            <a:custGeom>
              <a:avLst/>
              <a:gdLst/>
              <a:ahLst/>
              <a:cxnLst>
                <a:cxn ang="0">
                  <a:pos x="143" y="61"/>
                </a:cxn>
                <a:cxn ang="0">
                  <a:pos x="140" y="62"/>
                </a:cxn>
                <a:cxn ang="0">
                  <a:pos x="150" y="2"/>
                </a:cxn>
                <a:cxn ang="0">
                  <a:pos x="151" y="4"/>
                </a:cxn>
                <a:cxn ang="0">
                  <a:pos x="92" y="18"/>
                </a:cxn>
                <a:cxn ang="0">
                  <a:pos x="93" y="16"/>
                </a:cxn>
                <a:cxn ang="0">
                  <a:pos x="107" y="28"/>
                </a:cxn>
                <a:cxn ang="0">
                  <a:pos x="3" y="141"/>
                </a:cxn>
                <a:cxn ang="0">
                  <a:pos x="3" y="139"/>
                </a:cxn>
                <a:cxn ang="0">
                  <a:pos x="28" y="162"/>
                </a:cxn>
                <a:cxn ang="0">
                  <a:pos x="26" y="162"/>
                </a:cxn>
                <a:cxn ang="0">
                  <a:pos x="129" y="49"/>
                </a:cxn>
                <a:cxn ang="0">
                  <a:pos x="143" y="61"/>
                </a:cxn>
                <a:cxn ang="0">
                  <a:pos x="128" y="52"/>
                </a:cxn>
                <a:cxn ang="0">
                  <a:pos x="131" y="52"/>
                </a:cxn>
                <a:cxn ang="0">
                  <a:pos x="28" y="165"/>
                </a:cxn>
                <a:cxn ang="0">
                  <a:pos x="0" y="141"/>
                </a:cxn>
                <a:cxn ang="0">
                  <a:pos x="104" y="27"/>
                </a:cxn>
                <a:cxn ang="0">
                  <a:pos x="104" y="29"/>
                </a:cxn>
                <a:cxn ang="0">
                  <a:pos x="89" y="16"/>
                </a:cxn>
                <a:cxn ang="0">
                  <a:pos x="153" y="0"/>
                </a:cxn>
                <a:cxn ang="0">
                  <a:pos x="143" y="65"/>
                </a:cxn>
                <a:cxn ang="0">
                  <a:pos x="128" y="52"/>
                </a:cxn>
              </a:cxnLst>
              <a:rect l="0" t="0" r="r" b="b"/>
              <a:pathLst>
                <a:path w="153" h="165">
                  <a:moveTo>
                    <a:pt x="143" y="61"/>
                  </a:moveTo>
                  <a:lnTo>
                    <a:pt x="140" y="62"/>
                  </a:lnTo>
                  <a:lnTo>
                    <a:pt x="150" y="2"/>
                  </a:lnTo>
                  <a:lnTo>
                    <a:pt x="151" y="4"/>
                  </a:lnTo>
                  <a:lnTo>
                    <a:pt x="92" y="18"/>
                  </a:lnTo>
                  <a:lnTo>
                    <a:pt x="93" y="16"/>
                  </a:lnTo>
                  <a:lnTo>
                    <a:pt x="107" y="28"/>
                  </a:lnTo>
                  <a:lnTo>
                    <a:pt x="3" y="141"/>
                  </a:lnTo>
                  <a:lnTo>
                    <a:pt x="3" y="139"/>
                  </a:lnTo>
                  <a:lnTo>
                    <a:pt x="28" y="162"/>
                  </a:lnTo>
                  <a:lnTo>
                    <a:pt x="26" y="162"/>
                  </a:lnTo>
                  <a:lnTo>
                    <a:pt x="129" y="49"/>
                  </a:lnTo>
                  <a:lnTo>
                    <a:pt x="143" y="61"/>
                  </a:lnTo>
                  <a:close/>
                  <a:moveTo>
                    <a:pt x="128" y="52"/>
                  </a:moveTo>
                  <a:lnTo>
                    <a:pt x="131" y="52"/>
                  </a:lnTo>
                  <a:lnTo>
                    <a:pt x="28" y="165"/>
                  </a:lnTo>
                  <a:lnTo>
                    <a:pt x="0" y="141"/>
                  </a:lnTo>
                  <a:lnTo>
                    <a:pt x="104" y="27"/>
                  </a:lnTo>
                  <a:lnTo>
                    <a:pt x="104" y="29"/>
                  </a:lnTo>
                  <a:lnTo>
                    <a:pt x="89" y="16"/>
                  </a:lnTo>
                  <a:lnTo>
                    <a:pt x="153" y="0"/>
                  </a:lnTo>
                  <a:lnTo>
                    <a:pt x="143" y="65"/>
                  </a:lnTo>
                  <a:lnTo>
                    <a:pt x="128" y="5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9" name="Freeform 239"/>
            <p:cNvSpPr>
              <a:spLocks/>
            </p:cNvSpPr>
            <p:nvPr/>
          </p:nvSpPr>
          <p:spPr bwMode="auto">
            <a:xfrm>
              <a:off x="1500" y="5019"/>
              <a:ext cx="649" cy="118"/>
            </a:xfrm>
            <a:custGeom>
              <a:avLst/>
              <a:gdLst/>
              <a:ahLst/>
              <a:cxnLst>
                <a:cxn ang="0">
                  <a:pos x="0" y="135"/>
                </a:cxn>
                <a:cxn ang="0">
                  <a:pos x="135" y="0"/>
                </a:cxn>
                <a:cxn ang="0">
                  <a:pos x="742" y="0"/>
                </a:cxn>
                <a:cxn ang="0">
                  <a:pos x="607" y="135"/>
                </a:cxn>
                <a:cxn ang="0">
                  <a:pos x="0" y="135"/>
                </a:cxn>
              </a:cxnLst>
              <a:rect l="0" t="0" r="r" b="b"/>
              <a:pathLst>
                <a:path w="742" h="135">
                  <a:moveTo>
                    <a:pt x="0" y="135"/>
                  </a:moveTo>
                  <a:lnTo>
                    <a:pt x="135" y="0"/>
                  </a:lnTo>
                  <a:lnTo>
                    <a:pt x="742" y="0"/>
                  </a:lnTo>
                  <a:lnTo>
                    <a:pt x="607" y="135"/>
                  </a:lnTo>
                  <a:lnTo>
                    <a:pt x="0" y="135"/>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8" name="Freeform 238"/>
            <p:cNvSpPr>
              <a:spLocks noEditPoints="1"/>
            </p:cNvSpPr>
            <p:nvPr/>
          </p:nvSpPr>
          <p:spPr bwMode="auto">
            <a:xfrm>
              <a:off x="1499" y="5018"/>
              <a:ext cx="652" cy="120"/>
            </a:xfrm>
            <a:custGeom>
              <a:avLst/>
              <a:gdLst/>
              <a:ahLst/>
              <a:cxnLst>
                <a:cxn ang="0">
                  <a:pos x="8" y="816"/>
                </a:cxn>
                <a:cxn ang="0">
                  <a:pos x="1" y="812"/>
                </a:cxn>
                <a:cxn ang="0">
                  <a:pos x="3" y="803"/>
                </a:cxn>
                <a:cxn ang="0">
                  <a:pos x="803" y="3"/>
                </a:cxn>
                <a:cxn ang="0">
                  <a:pos x="808" y="0"/>
                </a:cxn>
                <a:cxn ang="0">
                  <a:pos x="4408" y="0"/>
                </a:cxn>
                <a:cxn ang="0">
                  <a:pos x="4416" y="5"/>
                </a:cxn>
                <a:cxn ang="0">
                  <a:pos x="4414" y="14"/>
                </a:cxn>
                <a:cxn ang="0">
                  <a:pos x="3614" y="814"/>
                </a:cxn>
                <a:cxn ang="0">
                  <a:pos x="3608" y="816"/>
                </a:cxn>
                <a:cxn ang="0">
                  <a:pos x="8" y="816"/>
                </a:cxn>
                <a:cxn ang="0">
                  <a:pos x="3608" y="800"/>
                </a:cxn>
                <a:cxn ang="0">
                  <a:pos x="3603" y="803"/>
                </a:cxn>
                <a:cxn ang="0">
                  <a:pos x="4403" y="3"/>
                </a:cxn>
                <a:cxn ang="0">
                  <a:pos x="4408" y="16"/>
                </a:cxn>
                <a:cxn ang="0">
                  <a:pos x="808" y="16"/>
                </a:cxn>
                <a:cxn ang="0">
                  <a:pos x="814" y="14"/>
                </a:cxn>
                <a:cxn ang="0">
                  <a:pos x="14" y="814"/>
                </a:cxn>
                <a:cxn ang="0">
                  <a:pos x="8" y="800"/>
                </a:cxn>
                <a:cxn ang="0">
                  <a:pos x="3608" y="800"/>
                </a:cxn>
              </a:cxnLst>
              <a:rect l="0" t="0" r="r" b="b"/>
              <a:pathLst>
                <a:path w="4417" h="816">
                  <a:moveTo>
                    <a:pt x="8" y="816"/>
                  </a:moveTo>
                  <a:cubicBezTo>
                    <a:pt x="5" y="816"/>
                    <a:pt x="2" y="815"/>
                    <a:pt x="1" y="812"/>
                  </a:cubicBezTo>
                  <a:cubicBezTo>
                    <a:pt x="0" y="809"/>
                    <a:pt x="1" y="805"/>
                    <a:pt x="3" y="803"/>
                  </a:cubicBezTo>
                  <a:lnTo>
                    <a:pt x="803" y="3"/>
                  </a:lnTo>
                  <a:cubicBezTo>
                    <a:pt x="804" y="1"/>
                    <a:pt x="806" y="0"/>
                    <a:pt x="808" y="0"/>
                  </a:cubicBezTo>
                  <a:lnTo>
                    <a:pt x="4408" y="0"/>
                  </a:lnTo>
                  <a:cubicBezTo>
                    <a:pt x="4412" y="0"/>
                    <a:pt x="4415" y="2"/>
                    <a:pt x="4416" y="5"/>
                  </a:cubicBezTo>
                  <a:cubicBezTo>
                    <a:pt x="4417" y="8"/>
                    <a:pt x="4416" y="12"/>
                    <a:pt x="4414" y="14"/>
                  </a:cubicBezTo>
                  <a:lnTo>
                    <a:pt x="3614" y="814"/>
                  </a:lnTo>
                  <a:cubicBezTo>
                    <a:pt x="3613" y="816"/>
                    <a:pt x="3611" y="816"/>
                    <a:pt x="3608" y="816"/>
                  </a:cubicBezTo>
                  <a:lnTo>
                    <a:pt x="8" y="816"/>
                  </a:lnTo>
                  <a:close/>
                  <a:moveTo>
                    <a:pt x="3608" y="800"/>
                  </a:moveTo>
                  <a:lnTo>
                    <a:pt x="3603" y="803"/>
                  </a:lnTo>
                  <a:lnTo>
                    <a:pt x="4403" y="3"/>
                  </a:lnTo>
                  <a:lnTo>
                    <a:pt x="4408" y="16"/>
                  </a:lnTo>
                  <a:lnTo>
                    <a:pt x="808" y="16"/>
                  </a:lnTo>
                  <a:lnTo>
                    <a:pt x="814" y="14"/>
                  </a:lnTo>
                  <a:lnTo>
                    <a:pt x="14" y="814"/>
                  </a:lnTo>
                  <a:lnTo>
                    <a:pt x="8" y="800"/>
                  </a:lnTo>
                  <a:lnTo>
                    <a:pt x="3608" y="80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7" name="Freeform 237"/>
            <p:cNvSpPr>
              <a:spLocks/>
            </p:cNvSpPr>
            <p:nvPr/>
          </p:nvSpPr>
          <p:spPr bwMode="auto">
            <a:xfrm>
              <a:off x="2031" y="5019"/>
              <a:ext cx="118" cy="767"/>
            </a:xfrm>
            <a:custGeom>
              <a:avLst/>
              <a:gdLst/>
              <a:ahLst/>
              <a:cxnLst>
                <a:cxn ang="0">
                  <a:pos x="0" y="876"/>
                </a:cxn>
                <a:cxn ang="0">
                  <a:pos x="135" y="741"/>
                </a:cxn>
                <a:cxn ang="0">
                  <a:pos x="135" y="0"/>
                </a:cxn>
                <a:cxn ang="0">
                  <a:pos x="0" y="135"/>
                </a:cxn>
                <a:cxn ang="0">
                  <a:pos x="0" y="876"/>
                </a:cxn>
              </a:cxnLst>
              <a:rect l="0" t="0" r="r" b="b"/>
              <a:pathLst>
                <a:path w="135" h="876">
                  <a:moveTo>
                    <a:pt x="0" y="876"/>
                  </a:moveTo>
                  <a:lnTo>
                    <a:pt x="135" y="741"/>
                  </a:lnTo>
                  <a:lnTo>
                    <a:pt x="135" y="0"/>
                  </a:lnTo>
                  <a:lnTo>
                    <a:pt x="0" y="135"/>
                  </a:lnTo>
                  <a:lnTo>
                    <a:pt x="0" y="876"/>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6" name="Freeform 236"/>
            <p:cNvSpPr>
              <a:spLocks noEditPoints="1"/>
            </p:cNvSpPr>
            <p:nvPr/>
          </p:nvSpPr>
          <p:spPr bwMode="auto">
            <a:xfrm>
              <a:off x="2030" y="5018"/>
              <a:ext cx="121" cy="769"/>
            </a:xfrm>
            <a:custGeom>
              <a:avLst/>
              <a:gdLst/>
              <a:ahLst/>
              <a:cxnLst>
                <a:cxn ang="0">
                  <a:pos x="16" y="5208"/>
                </a:cxn>
                <a:cxn ang="0">
                  <a:pos x="3" y="5203"/>
                </a:cxn>
                <a:cxn ang="0">
                  <a:pos x="803" y="4403"/>
                </a:cxn>
                <a:cxn ang="0">
                  <a:pos x="800" y="4408"/>
                </a:cxn>
                <a:cxn ang="0">
                  <a:pos x="800" y="8"/>
                </a:cxn>
                <a:cxn ang="0">
                  <a:pos x="814" y="14"/>
                </a:cxn>
                <a:cxn ang="0">
                  <a:pos x="14" y="814"/>
                </a:cxn>
                <a:cxn ang="0">
                  <a:pos x="16" y="808"/>
                </a:cxn>
                <a:cxn ang="0">
                  <a:pos x="16" y="5208"/>
                </a:cxn>
                <a:cxn ang="0">
                  <a:pos x="0" y="808"/>
                </a:cxn>
                <a:cxn ang="0">
                  <a:pos x="3" y="803"/>
                </a:cxn>
                <a:cxn ang="0">
                  <a:pos x="803" y="3"/>
                </a:cxn>
                <a:cxn ang="0">
                  <a:pos x="812" y="1"/>
                </a:cxn>
                <a:cxn ang="0">
                  <a:pos x="816" y="8"/>
                </a:cxn>
                <a:cxn ang="0">
                  <a:pos x="816" y="4408"/>
                </a:cxn>
                <a:cxn ang="0">
                  <a:pos x="814" y="4414"/>
                </a:cxn>
                <a:cxn ang="0">
                  <a:pos x="14" y="5214"/>
                </a:cxn>
                <a:cxn ang="0">
                  <a:pos x="5" y="5216"/>
                </a:cxn>
                <a:cxn ang="0">
                  <a:pos x="0" y="5208"/>
                </a:cxn>
                <a:cxn ang="0">
                  <a:pos x="0" y="808"/>
                </a:cxn>
              </a:cxnLst>
              <a:rect l="0" t="0" r="r" b="b"/>
              <a:pathLst>
                <a:path w="816" h="5217">
                  <a:moveTo>
                    <a:pt x="16" y="5208"/>
                  </a:moveTo>
                  <a:lnTo>
                    <a:pt x="3" y="5203"/>
                  </a:lnTo>
                  <a:lnTo>
                    <a:pt x="803" y="4403"/>
                  </a:lnTo>
                  <a:lnTo>
                    <a:pt x="800" y="4408"/>
                  </a:lnTo>
                  <a:lnTo>
                    <a:pt x="800" y="8"/>
                  </a:lnTo>
                  <a:lnTo>
                    <a:pt x="814" y="14"/>
                  </a:lnTo>
                  <a:lnTo>
                    <a:pt x="14" y="814"/>
                  </a:lnTo>
                  <a:lnTo>
                    <a:pt x="16" y="808"/>
                  </a:lnTo>
                  <a:lnTo>
                    <a:pt x="16" y="5208"/>
                  </a:lnTo>
                  <a:close/>
                  <a:moveTo>
                    <a:pt x="0" y="808"/>
                  </a:moveTo>
                  <a:cubicBezTo>
                    <a:pt x="0" y="806"/>
                    <a:pt x="1" y="804"/>
                    <a:pt x="3" y="803"/>
                  </a:cubicBezTo>
                  <a:lnTo>
                    <a:pt x="803" y="3"/>
                  </a:lnTo>
                  <a:cubicBezTo>
                    <a:pt x="805" y="1"/>
                    <a:pt x="809" y="0"/>
                    <a:pt x="812" y="1"/>
                  </a:cubicBezTo>
                  <a:cubicBezTo>
                    <a:pt x="815" y="2"/>
                    <a:pt x="816" y="5"/>
                    <a:pt x="816" y="8"/>
                  </a:cubicBezTo>
                  <a:lnTo>
                    <a:pt x="816" y="4408"/>
                  </a:lnTo>
                  <a:cubicBezTo>
                    <a:pt x="816" y="4411"/>
                    <a:pt x="816" y="4413"/>
                    <a:pt x="814" y="4414"/>
                  </a:cubicBezTo>
                  <a:lnTo>
                    <a:pt x="14" y="5214"/>
                  </a:lnTo>
                  <a:cubicBezTo>
                    <a:pt x="12" y="5216"/>
                    <a:pt x="8" y="5217"/>
                    <a:pt x="5" y="5216"/>
                  </a:cubicBezTo>
                  <a:cubicBezTo>
                    <a:pt x="2" y="5215"/>
                    <a:pt x="0" y="5212"/>
                    <a:pt x="0" y="5208"/>
                  </a:cubicBezTo>
                  <a:lnTo>
                    <a:pt x="0" y="808"/>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grpSp>
          <p:nvGrpSpPr>
            <p:cNvPr id="322773" name="Group 213"/>
            <p:cNvGrpSpPr>
              <a:grpSpLocks/>
            </p:cNvGrpSpPr>
            <p:nvPr/>
          </p:nvGrpSpPr>
          <p:grpSpPr bwMode="auto">
            <a:xfrm>
              <a:off x="5775" y="2617"/>
              <a:ext cx="653" cy="769"/>
              <a:chOff x="5316" y="2617"/>
              <a:chExt cx="653" cy="769"/>
            </a:xfrm>
          </p:grpSpPr>
          <p:sp>
            <p:nvSpPr>
              <p:cNvPr id="322795" name="Rectangle 235"/>
              <p:cNvSpPr>
                <a:spLocks noChangeArrowheads="1"/>
              </p:cNvSpPr>
              <p:nvPr/>
            </p:nvSpPr>
            <p:spPr bwMode="auto">
              <a:xfrm>
                <a:off x="5318" y="2736"/>
                <a:ext cx="532" cy="648"/>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4" name="Freeform 234"/>
              <p:cNvSpPr>
                <a:spLocks noEditPoints="1"/>
              </p:cNvSpPr>
              <p:nvPr/>
            </p:nvSpPr>
            <p:spPr bwMode="auto">
              <a:xfrm>
                <a:off x="5316" y="2735"/>
                <a:ext cx="535" cy="650"/>
              </a:xfrm>
              <a:custGeom>
                <a:avLst/>
                <a:gdLst/>
                <a:ahLst/>
                <a:cxnLst>
                  <a:cxn ang="0">
                    <a:pos x="0" y="0"/>
                  </a:cxn>
                  <a:cxn ang="0">
                    <a:pos x="610" y="0"/>
                  </a:cxn>
                  <a:cxn ang="0">
                    <a:pos x="610" y="743"/>
                  </a:cxn>
                  <a:cxn ang="0">
                    <a:pos x="0" y="743"/>
                  </a:cxn>
                  <a:cxn ang="0">
                    <a:pos x="0" y="0"/>
                  </a:cxn>
                  <a:cxn ang="0">
                    <a:pos x="3" y="742"/>
                  </a:cxn>
                  <a:cxn ang="0">
                    <a:pos x="2" y="741"/>
                  </a:cxn>
                  <a:cxn ang="0">
                    <a:pos x="609" y="741"/>
                  </a:cxn>
                  <a:cxn ang="0">
                    <a:pos x="607" y="742"/>
                  </a:cxn>
                  <a:cxn ang="0">
                    <a:pos x="607" y="1"/>
                  </a:cxn>
                  <a:cxn ang="0">
                    <a:pos x="609" y="2"/>
                  </a:cxn>
                  <a:cxn ang="0">
                    <a:pos x="2" y="2"/>
                  </a:cxn>
                  <a:cxn ang="0">
                    <a:pos x="3" y="1"/>
                  </a:cxn>
                  <a:cxn ang="0">
                    <a:pos x="3" y="742"/>
                  </a:cxn>
                </a:cxnLst>
                <a:rect l="0" t="0" r="r" b="b"/>
                <a:pathLst>
                  <a:path w="610" h="743">
                    <a:moveTo>
                      <a:pt x="0" y="0"/>
                    </a:moveTo>
                    <a:lnTo>
                      <a:pt x="610" y="0"/>
                    </a:lnTo>
                    <a:lnTo>
                      <a:pt x="610" y="743"/>
                    </a:lnTo>
                    <a:lnTo>
                      <a:pt x="0" y="743"/>
                    </a:lnTo>
                    <a:lnTo>
                      <a:pt x="0" y="0"/>
                    </a:lnTo>
                    <a:close/>
                    <a:moveTo>
                      <a:pt x="3" y="742"/>
                    </a:moveTo>
                    <a:lnTo>
                      <a:pt x="2" y="741"/>
                    </a:lnTo>
                    <a:lnTo>
                      <a:pt x="609" y="741"/>
                    </a:lnTo>
                    <a:lnTo>
                      <a:pt x="607" y="742"/>
                    </a:lnTo>
                    <a:lnTo>
                      <a:pt x="607" y="1"/>
                    </a:lnTo>
                    <a:lnTo>
                      <a:pt x="609" y="2"/>
                    </a:lnTo>
                    <a:lnTo>
                      <a:pt x="2" y="2"/>
                    </a:lnTo>
                    <a:lnTo>
                      <a:pt x="3" y="1"/>
                    </a:lnTo>
                    <a:lnTo>
                      <a:pt x="3" y="74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3" name="Rectangle 233"/>
              <p:cNvSpPr>
                <a:spLocks noChangeArrowheads="1"/>
              </p:cNvSpPr>
              <p:nvPr/>
            </p:nvSpPr>
            <p:spPr bwMode="auto">
              <a:xfrm>
                <a:off x="5377" y="2795"/>
                <a:ext cx="413" cy="531"/>
              </a:xfrm>
              <a:prstGeom prst="rect">
                <a:avLst/>
              </a:prstGeom>
              <a:solidFill>
                <a:srgbClr val="FAFD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2" name="Freeform 232"/>
              <p:cNvSpPr>
                <a:spLocks noEditPoints="1"/>
              </p:cNvSpPr>
              <p:nvPr/>
            </p:nvSpPr>
            <p:spPr bwMode="auto">
              <a:xfrm>
                <a:off x="5376" y="2794"/>
                <a:ext cx="416" cy="532"/>
              </a:xfrm>
              <a:custGeom>
                <a:avLst/>
                <a:gdLst/>
                <a:ahLst/>
                <a:cxnLst>
                  <a:cxn ang="0">
                    <a:pos x="0" y="0"/>
                  </a:cxn>
                  <a:cxn ang="0">
                    <a:pos x="475" y="0"/>
                  </a:cxn>
                  <a:cxn ang="0">
                    <a:pos x="475" y="609"/>
                  </a:cxn>
                  <a:cxn ang="0">
                    <a:pos x="0" y="609"/>
                  </a:cxn>
                  <a:cxn ang="0">
                    <a:pos x="0" y="0"/>
                  </a:cxn>
                  <a:cxn ang="0">
                    <a:pos x="3" y="608"/>
                  </a:cxn>
                  <a:cxn ang="0">
                    <a:pos x="1" y="606"/>
                  </a:cxn>
                  <a:cxn ang="0">
                    <a:pos x="473" y="606"/>
                  </a:cxn>
                  <a:cxn ang="0">
                    <a:pos x="472" y="608"/>
                  </a:cxn>
                  <a:cxn ang="0">
                    <a:pos x="472" y="1"/>
                  </a:cxn>
                  <a:cxn ang="0">
                    <a:pos x="473" y="3"/>
                  </a:cxn>
                  <a:cxn ang="0">
                    <a:pos x="1" y="3"/>
                  </a:cxn>
                  <a:cxn ang="0">
                    <a:pos x="3" y="1"/>
                  </a:cxn>
                  <a:cxn ang="0">
                    <a:pos x="3" y="608"/>
                  </a:cxn>
                </a:cxnLst>
                <a:rect l="0" t="0" r="r" b="b"/>
                <a:pathLst>
                  <a:path w="475" h="609">
                    <a:moveTo>
                      <a:pt x="0" y="0"/>
                    </a:moveTo>
                    <a:lnTo>
                      <a:pt x="475" y="0"/>
                    </a:lnTo>
                    <a:lnTo>
                      <a:pt x="475" y="609"/>
                    </a:lnTo>
                    <a:lnTo>
                      <a:pt x="0" y="609"/>
                    </a:lnTo>
                    <a:lnTo>
                      <a:pt x="0" y="0"/>
                    </a:lnTo>
                    <a:close/>
                    <a:moveTo>
                      <a:pt x="3" y="608"/>
                    </a:moveTo>
                    <a:lnTo>
                      <a:pt x="1" y="606"/>
                    </a:lnTo>
                    <a:lnTo>
                      <a:pt x="473" y="606"/>
                    </a:lnTo>
                    <a:lnTo>
                      <a:pt x="472" y="608"/>
                    </a:lnTo>
                    <a:lnTo>
                      <a:pt x="472" y="1"/>
                    </a:lnTo>
                    <a:lnTo>
                      <a:pt x="473" y="3"/>
                    </a:lnTo>
                    <a:lnTo>
                      <a:pt x="1" y="3"/>
                    </a:lnTo>
                    <a:lnTo>
                      <a:pt x="3" y="1"/>
                    </a:lnTo>
                    <a:lnTo>
                      <a:pt x="3" y="608"/>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1" name="Rectangle 231"/>
              <p:cNvSpPr>
                <a:spLocks noChangeArrowheads="1"/>
              </p:cNvSpPr>
              <p:nvPr/>
            </p:nvSpPr>
            <p:spPr bwMode="auto">
              <a:xfrm>
                <a:off x="5567" y="2856"/>
                <a:ext cx="33" cy="413"/>
              </a:xfrm>
              <a:prstGeom prst="rect">
                <a:avLst/>
              </a:prstGeom>
              <a:solidFill>
                <a:srgbClr val="FC012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90" name="Freeform 230"/>
              <p:cNvSpPr>
                <a:spLocks noEditPoints="1"/>
              </p:cNvSpPr>
              <p:nvPr/>
            </p:nvSpPr>
            <p:spPr bwMode="auto">
              <a:xfrm>
                <a:off x="5565" y="2855"/>
                <a:ext cx="37" cy="414"/>
              </a:xfrm>
              <a:custGeom>
                <a:avLst/>
                <a:gdLst/>
                <a:ahLst/>
                <a:cxnLst>
                  <a:cxn ang="0">
                    <a:pos x="0" y="0"/>
                  </a:cxn>
                  <a:cxn ang="0">
                    <a:pos x="42" y="0"/>
                  </a:cxn>
                  <a:cxn ang="0">
                    <a:pos x="42" y="474"/>
                  </a:cxn>
                  <a:cxn ang="0">
                    <a:pos x="0" y="474"/>
                  </a:cxn>
                  <a:cxn ang="0">
                    <a:pos x="0" y="0"/>
                  </a:cxn>
                  <a:cxn ang="0">
                    <a:pos x="3" y="473"/>
                  </a:cxn>
                  <a:cxn ang="0">
                    <a:pos x="2" y="472"/>
                  </a:cxn>
                  <a:cxn ang="0">
                    <a:pos x="40" y="472"/>
                  </a:cxn>
                  <a:cxn ang="0">
                    <a:pos x="39" y="473"/>
                  </a:cxn>
                  <a:cxn ang="0">
                    <a:pos x="39" y="1"/>
                  </a:cxn>
                  <a:cxn ang="0">
                    <a:pos x="40" y="3"/>
                  </a:cxn>
                  <a:cxn ang="0">
                    <a:pos x="2" y="3"/>
                  </a:cxn>
                  <a:cxn ang="0">
                    <a:pos x="3" y="1"/>
                  </a:cxn>
                  <a:cxn ang="0">
                    <a:pos x="3" y="473"/>
                  </a:cxn>
                </a:cxnLst>
                <a:rect l="0" t="0" r="r" b="b"/>
                <a:pathLst>
                  <a:path w="42" h="474">
                    <a:moveTo>
                      <a:pt x="0" y="0"/>
                    </a:moveTo>
                    <a:lnTo>
                      <a:pt x="42" y="0"/>
                    </a:lnTo>
                    <a:lnTo>
                      <a:pt x="42" y="474"/>
                    </a:lnTo>
                    <a:lnTo>
                      <a:pt x="0" y="474"/>
                    </a:lnTo>
                    <a:lnTo>
                      <a:pt x="0" y="0"/>
                    </a:lnTo>
                    <a:close/>
                    <a:moveTo>
                      <a:pt x="3" y="473"/>
                    </a:moveTo>
                    <a:lnTo>
                      <a:pt x="2" y="472"/>
                    </a:lnTo>
                    <a:lnTo>
                      <a:pt x="40" y="472"/>
                    </a:lnTo>
                    <a:lnTo>
                      <a:pt x="39" y="473"/>
                    </a:lnTo>
                    <a:lnTo>
                      <a:pt x="39" y="1"/>
                    </a:lnTo>
                    <a:lnTo>
                      <a:pt x="40" y="3"/>
                    </a:lnTo>
                    <a:lnTo>
                      <a:pt x="2" y="3"/>
                    </a:lnTo>
                    <a:lnTo>
                      <a:pt x="3" y="1"/>
                    </a:lnTo>
                    <a:lnTo>
                      <a:pt x="3" y="47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9" name="Freeform 229"/>
              <p:cNvSpPr>
                <a:spLocks/>
              </p:cNvSpPr>
              <p:nvPr/>
            </p:nvSpPr>
            <p:spPr bwMode="auto">
              <a:xfrm>
                <a:off x="5436" y="3034"/>
                <a:ext cx="119" cy="59"/>
              </a:xfrm>
              <a:custGeom>
                <a:avLst/>
                <a:gdLst/>
                <a:ahLst/>
                <a:cxnLst>
                  <a:cxn ang="0">
                    <a:pos x="0" y="33"/>
                  </a:cxn>
                  <a:cxn ang="0">
                    <a:pos x="33" y="0"/>
                  </a:cxn>
                  <a:cxn ang="0">
                    <a:pos x="33" y="16"/>
                  </a:cxn>
                  <a:cxn ang="0">
                    <a:pos x="135" y="16"/>
                  </a:cxn>
                  <a:cxn ang="0">
                    <a:pos x="135" y="50"/>
                  </a:cxn>
                  <a:cxn ang="0">
                    <a:pos x="33" y="50"/>
                  </a:cxn>
                  <a:cxn ang="0">
                    <a:pos x="33" y="67"/>
                  </a:cxn>
                  <a:cxn ang="0">
                    <a:pos x="0" y="33"/>
                  </a:cxn>
                </a:cxnLst>
                <a:rect l="0" t="0" r="r" b="b"/>
                <a:pathLst>
                  <a:path w="135" h="67">
                    <a:moveTo>
                      <a:pt x="0" y="33"/>
                    </a:moveTo>
                    <a:lnTo>
                      <a:pt x="33" y="0"/>
                    </a:lnTo>
                    <a:lnTo>
                      <a:pt x="33" y="16"/>
                    </a:lnTo>
                    <a:lnTo>
                      <a:pt x="135" y="16"/>
                    </a:lnTo>
                    <a:lnTo>
                      <a:pt x="135" y="50"/>
                    </a:lnTo>
                    <a:lnTo>
                      <a:pt x="33" y="50"/>
                    </a:lnTo>
                    <a:lnTo>
                      <a:pt x="33" y="67"/>
                    </a:lnTo>
                    <a:lnTo>
                      <a:pt x="0" y="33"/>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8" name="Freeform 228"/>
              <p:cNvSpPr>
                <a:spLocks noEditPoints="1"/>
              </p:cNvSpPr>
              <p:nvPr/>
            </p:nvSpPr>
            <p:spPr bwMode="auto">
              <a:xfrm>
                <a:off x="5435" y="3030"/>
                <a:ext cx="121" cy="64"/>
              </a:xfrm>
              <a:custGeom>
                <a:avLst/>
                <a:gdLst/>
                <a:ahLst/>
                <a:cxnLst>
                  <a:cxn ang="0">
                    <a:pos x="0" y="37"/>
                  </a:cxn>
                  <a:cxn ang="0">
                    <a:pos x="37" y="0"/>
                  </a:cxn>
                  <a:cxn ang="0">
                    <a:pos x="37" y="20"/>
                  </a:cxn>
                  <a:cxn ang="0">
                    <a:pos x="35" y="19"/>
                  </a:cxn>
                  <a:cxn ang="0">
                    <a:pos x="138" y="19"/>
                  </a:cxn>
                  <a:cxn ang="0">
                    <a:pos x="138" y="55"/>
                  </a:cxn>
                  <a:cxn ang="0">
                    <a:pos x="35" y="55"/>
                  </a:cxn>
                  <a:cxn ang="0">
                    <a:pos x="37" y="54"/>
                  </a:cxn>
                  <a:cxn ang="0">
                    <a:pos x="37" y="74"/>
                  </a:cxn>
                  <a:cxn ang="0">
                    <a:pos x="0" y="37"/>
                  </a:cxn>
                  <a:cxn ang="0">
                    <a:pos x="36" y="70"/>
                  </a:cxn>
                  <a:cxn ang="0">
                    <a:pos x="34" y="71"/>
                  </a:cxn>
                  <a:cxn ang="0">
                    <a:pos x="34" y="53"/>
                  </a:cxn>
                  <a:cxn ang="0">
                    <a:pos x="137" y="53"/>
                  </a:cxn>
                  <a:cxn ang="0">
                    <a:pos x="135" y="54"/>
                  </a:cxn>
                  <a:cxn ang="0">
                    <a:pos x="135" y="20"/>
                  </a:cxn>
                  <a:cxn ang="0">
                    <a:pos x="137" y="22"/>
                  </a:cxn>
                  <a:cxn ang="0">
                    <a:pos x="34" y="22"/>
                  </a:cxn>
                  <a:cxn ang="0">
                    <a:pos x="34" y="4"/>
                  </a:cxn>
                  <a:cxn ang="0">
                    <a:pos x="36" y="5"/>
                  </a:cxn>
                  <a:cxn ang="0">
                    <a:pos x="3" y="38"/>
                  </a:cxn>
                  <a:cxn ang="0">
                    <a:pos x="3" y="37"/>
                  </a:cxn>
                  <a:cxn ang="0">
                    <a:pos x="36" y="70"/>
                  </a:cxn>
                </a:cxnLst>
                <a:rect l="0" t="0" r="r" b="b"/>
                <a:pathLst>
                  <a:path w="138" h="74">
                    <a:moveTo>
                      <a:pt x="0" y="37"/>
                    </a:moveTo>
                    <a:lnTo>
                      <a:pt x="37" y="0"/>
                    </a:lnTo>
                    <a:lnTo>
                      <a:pt x="37" y="20"/>
                    </a:lnTo>
                    <a:lnTo>
                      <a:pt x="35" y="19"/>
                    </a:lnTo>
                    <a:lnTo>
                      <a:pt x="138" y="19"/>
                    </a:lnTo>
                    <a:lnTo>
                      <a:pt x="138" y="55"/>
                    </a:lnTo>
                    <a:lnTo>
                      <a:pt x="35" y="55"/>
                    </a:lnTo>
                    <a:lnTo>
                      <a:pt x="37" y="54"/>
                    </a:lnTo>
                    <a:lnTo>
                      <a:pt x="37" y="74"/>
                    </a:lnTo>
                    <a:lnTo>
                      <a:pt x="0" y="37"/>
                    </a:lnTo>
                    <a:close/>
                    <a:moveTo>
                      <a:pt x="36" y="70"/>
                    </a:moveTo>
                    <a:lnTo>
                      <a:pt x="34" y="71"/>
                    </a:lnTo>
                    <a:lnTo>
                      <a:pt x="34" y="53"/>
                    </a:lnTo>
                    <a:lnTo>
                      <a:pt x="137" y="53"/>
                    </a:lnTo>
                    <a:lnTo>
                      <a:pt x="135" y="54"/>
                    </a:lnTo>
                    <a:lnTo>
                      <a:pt x="135" y="20"/>
                    </a:lnTo>
                    <a:lnTo>
                      <a:pt x="137" y="22"/>
                    </a:lnTo>
                    <a:lnTo>
                      <a:pt x="34" y="22"/>
                    </a:lnTo>
                    <a:lnTo>
                      <a:pt x="34" y="4"/>
                    </a:lnTo>
                    <a:lnTo>
                      <a:pt x="36" y="5"/>
                    </a:lnTo>
                    <a:lnTo>
                      <a:pt x="3" y="38"/>
                    </a:lnTo>
                    <a:lnTo>
                      <a:pt x="3" y="37"/>
                    </a:lnTo>
                    <a:lnTo>
                      <a:pt x="36" y="7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7" name="Freeform 227"/>
              <p:cNvSpPr>
                <a:spLocks/>
              </p:cNvSpPr>
              <p:nvPr/>
            </p:nvSpPr>
            <p:spPr bwMode="auto">
              <a:xfrm>
                <a:off x="5613" y="3034"/>
                <a:ext cx="118" cy="59"/>
              </a:xfrm>
              <a:custGeom>
                <a:avLst/>
                <a:gdLst/>
                <a:ahLst/>
                <a:cxnLst>
                  <a:cxn ang="0">
                    <a:pos x="0" y="16"/>
                  </a:cxn>
                  <a:cxn ang="0">
                    <a:pos x="101" y="16"/>
                  </a:cxn>
                  <a:cxn ang="0">
                    <a:pos x="101" y="0"/>
                  </a:cxn>
                  <a:cxn ang="0">
                    <a:pos x="135" y="33"/>
                  </a:cxn>
                  <a:cxn ang="0">
                    <a:pos x="101" y="67"/>
                  </a:cxn>
                  <a:cxn ang="0">
                    <a:pos x="101" y="50"/>
                  </a:cxn>
                  <a:cxn ang="0">
                    <a:pos x="0" y="50"/>
                  </a:cxn>
                  <a:cxn ang="0">
                    <a:pos x="0" y="16"/>
                  </a:cxn>
                </a:cxnLst>
                <a:rect l="0" t="0" r="r" b="b"/>
                <a:pathLst>
                  <a:path w="135" h="67">
                    <a:moveTo>
                      <a:pt x="0" y="16"/>
                    </a:moveTo>
                    <a:lnTo>
                      <a:pt x="101" y="16"/>
                    </a:lnTo>
                    <a:lnTo>
                      <a:pt x="101" y="0"/>
                    </a:lnTo>
                    <a:lnTo>
                      <a:pt x="135" y="33"/>
                    </a:lnTo>
                    <a:lnTo>
                      <a:pt x="101" y="67"/>
                    </a:lnTo>
                    <a:lnTo>
                      <a:pt x="101" y="50"/>
                    </a:lnTo>
                    <a:lnTo>
                      <a:pt x="0" y="50"/>
                    </a:lnTo>
                    <a:lnTo>
                      <a:pt x="0" y="16"/>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6" name="Freeform 226"/>
              <p:cNvSpPr>
                <a:spLocks noEditPoints="1"/>
              </p:cNvSpPr>
              <p:nvPr/>
            </p:nvSpPr>
            <p:spPr bwMode="auto">
              <a:xfrm>
                <a:off x="5612" y="3030"/>
                <a:ext cx="121" cy="64"/>
              </a:xfrm>
              <a:custGeom>
                <a:avLst/>
                <a:gdLst/>
                <a:ahLst/>
                <a:cxnLst>
                  <a:cxn ang="0">
                    <a:pos x="0" y="19"/>
                  </a:cxn>
                  <a:cxn ang="0">
                    <a:pos x="102" y="19"/>
                  </a:cxn>
                  <a:cxn ang="0">
                    <a:pos x="101" y="20"/>
                  </a:cxn>
                  <a:cxn ang="0">
                    <a:pos x="101" y="0"/>
                  </a:cxn>
                  <a:cxn ang="0">
                    <a:pos x="138" y="37"/>
                  </a:cxn>
                  <a:cxn ang="0">
                    <a:pos x="101" y="74"/>
                  </a:cxn>
                  <a:cxn ang="0">
                    <a:pos x="101" y="54"/>
                  </a:cxn>
                  <a:cxn ang="0">
                    <a:pos x="102" y="55"/>
                  </a:cxn>
                  <a:cxn ang="0">
                    <a:pos x="0" y="55"/>
                  </a:cxn>
                  <a:cxn ang="0">
                    <a:pos x="0" y="19"/>
                  </a:cxn>
                  <a:cxn ang="0">
                    <a:pos x="2" y="54"/>
                  </a:cxn>
                  <a:cxn ang="0">
                    <a:pos x="1" y="53"/>
                  </a:cxn>
                  <a:cxn ang="0">
                    <a:pos x="104" y="53"/>
                  </a:cxn>
                  <a:cxn ang="0">
                    <a:pos x="104" y="71"/>
                  </a:cxn>
                  <a:cxn ang="0">
                    <a:pos x="102" y="70"/>
                  </a:cxn>
                  <a:cxn ang="0">
                    <a:pos x="135" y="37"/>
                  </a:cxn>
                  <a:cxn ang="0">
                    <a:pos x="135" y="38"/>
                  </a:cxn>
                  <a:cxn ang="0">
                    <a:pos x="102" y="5"/>
                  </a:cxn>
                  <a:cxn ang="0">
                    <a:pos x="104" y="4"/>
                  </a:cxn>
                  <a:cxn ang="0">
                    <a:pos x="104" y="22"/>
                  </a:cxn>
                  <a:cxn ang="0">
                    <a:pos x="1" y="22"/>
                  </a:cxn>
                  <a:cxn ang="0">
                    <a:pos x="2" y="20"/>
                  </a:cxn>
                  <a:cxn ang="0">
                    <a:pos x="2" y="54"/>
                  </a:cxn>
                </a:cxnLst>
                <a:rect l="0" t="0" r="r" b="b"/>
                <a:pathLst>
                  <a:path w="138" h="74">
                    <a:moveTo>
                      <a:pt x="0" y="19"/>
                    </a:moveTo>
                    <a:lnTo>
                      <a:pt x="102" y="19"/>
                    </a:lnTo>
                    <a:lnTo>
                      <a:pt x="101" y="20"/>
                    </a:lnTo>
                    <a:lnTo>
                      <a:pt x="101" y="0"/>
                    </a:lnTo>
                    <a:lnTo>
                      <a:pt x="138" y="37"/>
                    </a:lnTo>
                    <a:lnTo>
                      <a:pt x="101" y="74"/>
                    </a:lnTo>
                    <a:lnTo>
                      <a:pt x="101" y="54"/>
                    </a:lnTo>
                    <a:lnTo>
                      <a:pt x="102" y="55"/>
                    </a:lnTo>
                    <a:lnTo>
                      <a:pt x="0" y="55"/>
                    </a:lnTo>
                    <a:lnTo>
                      <a:pt x="0" y="19"/>
                    </a:lnTo>
                    <a:close/>
                    <a:moveTo>
                      <a:pt x="2" y="54"/>
                    </a:moveTo>
                    <a:lnTo>
                      <a:pt x="1" y="53"/>
                    </a:lnTo>
                    <a:lnTo>
                      <a:pt x="104" y="53"/>
                    </a:lnTo>
                    <a:lnTo>
                      <a:pt x="104" y="71"/>
                    </a:lnTo>
                    <a:lnTo>
                      <a:pt x="102" y="70"/>
                    </a:lnTo>
                    <a:lnTo>
                      <a:pt x="135" y="37"/>
                    </a:lnTo>
                    <a:lnTo>
                      <a:pt x="135" y="38"/>
                    </a:lnTo>
                    <a:lnTo>
                      <a:pt x="102" y="5"/>
                    </a:lnTo>
                    <a:lnTo>
                      <a:pt x="104" y="4"/>
                    </a:lnTo>
                    <a:lnTo>
                      <a:pt x="104" y="22"/>
                    </a:lnTo>
                    <a:lnTo>
                      <a:pt x="1" y="22"/>
                    </a:lnTo>
                    <a:lnTo>
                      <a:pt x="2" y="20"/>
                    </a:lnTo>
                    <a:lnTo>
                      <a:pt x="2" y="5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5" name="Freeform 225"/>
              <p:cNvSpPr>
                <a:spLocks/>
              </p:cNvSpPr>
              <p:nvPr/>
            </p:nvSpPr>
            <p:spPr bwMode="auto">
              <a:xfrm>
                <a:off x="5414" y="3108"/>
                <a:ext cx="130" cy="142"/>
              </a:xfrm>
              <a:custGeom>
                <a:avLst/>
                <a:gdLst/>
                <a:ahLst/>
                <a:cxnLst>
                  <a:cxn ang="0">
                    <a:pos x="9" y="101"/>
                  </a:cxn>
                  <a:cxn ang="0">
                    <a:pos x="0" y="161"/>
                  </a:cxn>
                  <a:cxn ang="0">
                    <a:pos x="59" y="147"/>
                  </a:cxn>
                  <a:cxn ang="0">
                    <a:pos x="47" y="135"/>
                  </a:cxn>
                  <a:cxn ang="0">
                    <a:pos x="149" y="23"/>
                  </a:cxn>
                  <a:cxn ang="0">
                    <a:pos x="124" y="0"/>
                  </a:cxn>
                  <a:cxn ang="0">
                    <a:pos x="22" y="113"/>
                  </a:cxn>
                  <a:cxn ang="0">
                    <a:pos x="9" y="101"/>
                  </a:cxn>
                </a:cxnLst>
                <a:rect l="0" t="0" r="r" b="b"/>
                <a:pathLst>
                  <a:path w="149" h="161">
                    <a:moveTo>
                      <a:pt x="9" y="101"/>
                    </a:moveTo>
                    <a:lnTo>
                      <a:pt x="0" y="161"/>
                    </a:lnTo>
                    <a:lnTo>
                      <a:pt x="59" y="147"/>
                    </a:lnTo>
                    <a:lnTo>
                      <a:pt x="47" y="135"/>
                    </a:lnTo>
                    <a:lnTo>
                      <a:pt x="149" y="23"/>
                    </a:lnTo>
                    <a:lnTo>
                      <a:pt x="124" y="0"/>
                    </a:lnTo>
                    <a:lnTo>
                      <a:pt x="22" y="113"/>
                    </a:lnTo>
                    <a:lnTo>
                      <a:pt x="9"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4" name="Freeform 224"/>
              <p:cNvSpPr>
                <a:spLocks noEditPoints="1"/>
              </p:cNvSpPr>
              <p:nvPr/>
            </p:nvSpPr>
            <p:spPr bwMode="auto">
              <a:xfrm>
                <a:off x="5412" y="3107"/>
                <a:ext cx="134" cy="145"/>
              </a:xfrm>
              <a:custGeom>
                <a:avLst/>
                <a:gdLst/>
                <a:ahLst/>
                <a:cxnLst>
                  <a:cxn ang="0">
                    <a:pos x="11" y="104"/>
                  </a:cxn>
                  <a:cxn ang="0">
                    <a:pos x="13" y="103"/>
                  </a:cxn>
                  <a:cxn ang="0">
                    <a:pos x="4" y="163"/>
                  </a:cxn>
                  <a:cxn ang="0">
                    <a:pos x="2" y="162"/>
                  </a:cxn>
                  <a:cxn ang="0">
                    <a:pos x="61" y="147"/>
                  </a:cxn>
                  <a:cxn ang="0">
                    <a:pos x="60" y="150"/>
                  </a:cxn>
                  <a:cxn ang="0">
                    <a:pos x="47" y="137"/>
                  </a:cxn>
                  <a:cxn ang="0">
                    <a:pos x="150" y="24"/>
                  </a:cxn>
                  <a:cxn ang="0">
                    <a:pos x="150" y="26"/>
                  </a:cxn>
                  <a:cxn ang="0">
                    <a:pos x="125" y="3"/>
                  </a:cxn>
                  <a:cxn ang="0">
                    <a:pos x="127" y="3"/>
                  </a:cxn>
                  <a:cxn ang="0">
                    <a:pos x="24" y="117"/>
                  </a:cxn>
                  <a:cxn ang="0">
                    <a:pos x="11" y="104"/>
                  </a:cxn>
                  <a:cxn ang="0">
                    <a:pos x="25" y="114"/>
                  </a:cxn>
                  <a:cxn ang="0">
                    <a:pos x="23" y="114"/>
                  </a:cxn>
                  <a:cxn ang="0">
                    <a:pos x="126" y="0"/>
                  </a:cxn>
                  <a:cxn ang="0">
                    <a:pos x="153" y="25"/>
                  </a:cxn>
                  <a:cxn ang="0">
                    <a:pos x="50" y="138"/>
                  </a:cxn>
                  <a:cxn ang="0">
                    <a:pos x="50" y="136"/>
                  </a:cxn>
                  <a:cxn ang="0">
                    <a:pos x="64" y="149"/>
                  </a:cxn>
                  <a:cxn ang="0">
                    <a:pos x="0" y="165"/>
                  </a:cxn>
                  <a:cxn ang="0">
                    <a:pos x="10" y="100"/>
                  </a:cxn>
                  <a:cxn ang="0">
                    <a:pos x="25" y="114"/>
                  </a:cxn>
                </a:cxnLst>
                <a:rect l="0" t="0" r="r" b="b"/>
                <a:pathLst>
                  <a:path w="153" h="165">
                    <a:moveTo>
                      <a:pt x="11" y="104"/>
                    </a:moveTo>
                    <a:lnTo>
                      <a:pt x="13" y="103"/>
                    </a:lnTo>
                    <a:lnTo>
                      <a:pt x="4" y="163"/>
                    </a:lnTo>
                    <a:lnTo>
                      <a:pt x="2" y="162"/>
                    </a:lnTo>
                    <a:lnTo>
                      <a:pt x="61" y="147"/>
                    </a:lnTo>
                    <a:lnTo>
                      <a:pt x="60" y="150"/>
                    </a:lnTo>
                    <a:lnTo>
                      <a:pt x="47" y="137"/>
                    </a:lnTo>
                    <a:lnTo>
                      <a:pt x="150" y="24"/>
                    </a:lnTo>
                    <a:lnTo>
                      <a:pt x="150" y="26"/>
                    </a:lnTo>
                    <a:lnTo>
                      <a:pt x="125" y="3"/>
                    </a:lnTo>
                    <a:lnTo>
                      <a:pt x="127" y="3"/>
                    </a:lnTo>
                    <a:lnTo>
                      <a:pt x="24" y="117"/>
                    </a:lnTo>
                    <a:lnTo>
                      <a:pt x="11" y="104"/>
                    </a:lnTo>
                    <a:close/>
                    <a:moveTo>
                      <a:pt x="25" y="114"/>
                    </a:moveTo>
                    <a:lnTo>
                      <a:pt x="23" y="114"/>
                    </a:lnTo>
                    <a:lnTo>
                      <a:pt x="126" y="0"/>
                    </a:lnTo>
                    <a:lnTo>
                      <a:pt x="153" y="25"/>
                    </a:lnTo>
                    <a:lnTo>
                      <a:pt x="50" y="138"/>
                    </a:lnTo>
                    <a:lnTo>
                      <a:pt x="50" y="136"/>
                    </a:lnTo>
                    <a:lnTo>
                      <a:pt x="64" y="149"/>
                    </a:lnTo>
                    <a:lnTo>
                      <a:pt x="0" y="165"/>
                    </a:lnTo>
                    <a:lnTo>
                      <a:pt x="10" y="100"/>
                    </a:lnTo>
                    <a:lnTo>
                      <a:pt x="25" y="11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3" name="Freeform 223"/>
              <p:cNvSpPr>
                <a:spLocks/>
              </p:cNvSpPr>
              <p:nvPr/>
            </p:nvSpPr>
            <p:spPr bwMode="auto">
              <a:xfrm>
                <a:off x="5625" y="3108"/>
                <a:ext cx="131" cy="142"/>
              </a:xfrm>
              <a:custGeom>
                <a:avLst/>
                <a:gdLst/>
                <a:ahLst/>
                <a:cxnLst>
                  <a:cxn ang="0">
                    <a:pos x="139" y="101"/>
                  </a:cxn>
                  <a:cxn ang="0">
                    <a:pos x="149" y="161"/>
                  </a:cxn>
                  <a:cxn ang="0">
                    <a:pos x="90" y="147"/>
                  </a:cxn>
                  <a:cxn ang="0">
                    <a:pos x="102" y="135"/>
                  </a:cxn>
                  <a:cxn ang="0">
                    <a:pos x="0" y="23"/>
                  </a:cxn>
                  <a:cxn ang="0">
                    <a:pos x="25" y="0"/>
                  </a:cxn>
                  <a:cxn ang="0">
                    <a:pos x="127" y="113"/>
                  </a:cxn>
                  <a:cxn ang="0">
                    <a:pos x="139" y="101"/>
                  </a:cxn>
                </a:cxnLst>
                <a:rect l="0" t="0" r="r" b="b"/>
                <a:pathLst>
                  <a:path w="149" h="161">
                    <a:moveTo>
                      <a:pt x="139" y="101"/>
                    </a:moveTo>
                    <a:lnTo>
                      <a:pt x="149" y="161"/>
                    </a:lnTo>
                    <a:lnTo>
                      <a:pt x="90" y="147"/>
                    </a:lnTo>
                    <a:lnTo>
                      <a:pt x="102" y="135"/>
                    </a:lnTo>
                    <a:lnTo>
                      <a:pt x="0" y="23"/>
                    </a:lnTo>
                    <a:lnTo>
                      <a:pt x="25" y="0"/>
                    </a:lnTo>
                    <a:lnTo>
                      <a:pt x="127" y="113"/>
                    </a:lnTo>
                    <a:lnTo>
                      <a:pt x="139"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2" name="Freeform 222"/>
              <p:cNvSpPr>
                <a:spLocks noEditPoints="1"/>
              </p:cNvSpPr>
              <p:nvPr/>
            </p:nvSpPr>
            <p:spPr bwMode="auto">
              <a:xfrm>
                <a:off x="5624" y="3107"/>
                <a:ext cx="133" cy="145"/>
              </a:xfrm>
              <a:custGeom>
                <a:avLst/>
                <a:gdLst/>
                <a:ahLst/>
                <a:cxnLst>
                  <a:cxn ang="0">
                    <a:pos x="142" y="100"/>
                  </a:cxn>
                  <a:cxn ang="0">
                    <a:pos x="152" y="165"/>
                  </a:cxn>
                  <a:cxn ang="0">
                    <a:pos x="89" y="149"/>
                  </a:cxn>
                  <a:cxn ang="0">
                    <a:pos x="103" y="136"/>
                  </a:cxn>
                  <a:cxn ang="0">
                    <a:pos x="103" y="138"/>
                  </a:cxn>
                  <a:cxn ang="0">
                    <a:pos x="0" y="25"/>
                  </a:cxn>
                  <a:cxn ang="0">
                    <a:pos x="27" y="0"/>
                  </a:cxn>
                  <a:cxn ang="0">
                    <a:pos x="130" y="114"/>
                  </a:cxn>
                  <a:cxn ang="0">
                    <a:pos x="128" y="114"/>
                  </a:cxn>
                  <a:cxn ang="0">
                    <a:pos x="142" y="100"/>
                  </a:cxn>
                  <a:cxn ang="0">
                    <a:pos x="129" y="117"/>
                  </a:cxn>
                  <a:cxn ang="0">
                    <a:pos x="26" y="3"/>
                  </a:cxn>
                  <a:cxn ang="0">
                    <a:pos x="28" y="3"/>
                  </a:cxn>
                  <a:cxn ang="0">
                    <a:pos x="3" y="26"/>
                  </a:cxn>
                  <a:cxn ang="0">
                    <a:pos x="3" y="24"/>
                  </a:cxn>
                  <a:cxn ang="0">
                    <a:pos x="106" y="137"/>
                  </a:cxn>
                  <a:cxn ang="0">
                    <a:pos x="93" y="150"/>
                  </a:cxn>
                  <a:cxn ang="0">
                    <a:pos x="92" y="147"/>
                  </a:cxn>
                  <a:cxn ang="0">
                    <a:pos x="151" y="162"/>
                  </a:cxn>
                  <a:cxn ang="0">
                    <a:pos x="149" y="163"/>
                  </a:cxn>
                  <a:cxn ang="0">
                    <a:pos x="140" y="103"/>
                  </a:cxn>
                  <a:cxn ang="0">
                    <a:pos x="142" y="104"/>
                  </a:cxn>
                  <a:cxn ang="0">
                    <a:pos x="129" y="117"/>
                  </a:cxn>
                </a:cxnLst>
                <a:rect l="0" t="0" r="r" b="b"/>
                <a:pathLst>
                  <a:path w="152" h="165">
                    <a:moveTo>
                      <a:pt x="142" y="100"/>
                    </a:moveTo>
                    <a:lnTo>
                      <a:pt x="152" y="165"/>
                    </a:lnTo>
                    <a:lnTo>
                      <a:pt x="89" y="149"/>
                    </a:lnTo>
                    <a:lnTo>
                      <a:pt x="103" y="136"/>
                    </a:lnTo>
                    <a:lnTo>
                      <a:pt x="103" y="138"/>
                    </a:lnTo>
                    <a:lnTo>
                      <a:pt x="0" y="25"/>
                    </a:lnTo>
                    <a:lnTo>
                      <a:pt x="27" y="0"/>
                    </a:lnTo>
                    <a:lnTo>
                      <a:pt x="130" y="114"/>
                    </a:lnTo>
                    <a:lnTo>
                      <a:pt x="128" y="114"/>
                    </a:lnTo>
                    <a:lnTo>
                      <a:pt x="142" y="100"/>
                    </a:lnTo>
                    <a:close/>
                    <a:moveTo>
                      <a:pt x="129" y="117"/>
                    </a:moveTo>
                    <a:lnTo>
                      <a:pt x="26" y="3"/>
                    </a:lnTo>
                    <a:lnTo>
                      <a:pt x="28" y="3"/>
                    </a:lnTo>
                    <a:lnTo>
                      <a:pt x="3" y="26"/>
                    </a:lnTo>
                    <a:lnTo>
                      <a:pt x="3" y="24"/>
                    </a:lnTo>
                    <a:lnTo>
                      <a:pt x="106" y="137"/>
                    </a:lnTo>
                    <a:lnTo>
                      <a:pt x="93" y="150"/>
                    </a:lnTo>
                    <a:lnTo>
                      <a:pt x="92" y="147"/>
                    </a:lnTo>
                    <a:lnTo>
                      <a:pt x="151" y="162"/>
                    </a:lnTo>
                    <a:lnTo>
                      <a:pt x="149" y="163"/>
                    </a:lnTo>
                    <a:lnTo>
                      <a:pt x="140" y="103"/>
                    </a:lnTo>
                    <a:lnTo>
                      <a:pt x="142" y="104"/>
                    </a:lnTo>
                    <a:lnTo>
                      <a:pt x="129" y="117"/>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1" name="Freeform 221"/>
              <p:cNvSpPr>
                <a:spLocks/>
              </p:cNvSpPr>
              <p:nvPr/>
            </p:nvSpPr>
            <p:spPr bwMode="auto">
              <a:xfrm>
                <a:off x="5414" y="2877"/>
                <a:ext cx="130" cy="141"/>
              </a:xfrm>
              <a:custGeom>
                <a:avLst/>
                <a:gdLst/>
                <a:ahLst/>
                <a:cxnLst>
                  <a:cxn ang="0">
                    <a:pos x="9" y="60"/>
                  </a:cxn>
                  <a:cxn ang="0">
                    <a:pos x="0" y="0"/>
                  </a:cxn>
                  <a:cxn ang="0">
                    <a:pos x="59" y="15"/>
                  </a:cxn>
                  <a:cxn ang="0">
                    <a:pos x="47" y="26"/>
                  </a:cxn>
                  <a:cxn ang="0">
                    <a:pos x="149" y="138"/>
                  </a:cxn>
                  <a:cxn ang="0">
                    <a:pos x="124" y="161"/>
                  </a:cxn>
                  <a:cxn ang="0">
                    <a:pos x="22" y="49"/>
                  </a:cxn>
                  <a:cxn ang="0">
                    <a:pos x="9" y="60"/>
                  </a:cxn>
                </a:cxnLst>
                <a:rect l="0" t="0" r="r" b="b"/>
                <a:pathLst>
                  <a:path w="149" h="161">
                    <a:moveTo>
                      <a:pt x="9" y="60"/>
                    </a:moveTo>
                    <a:lnTo>
                      <a:pt x="0" y="0"/>
                    </a:lnTo>
                    <a:lnTo>
                      <a:pt x="59" y="15"/>
                    </a:lnTo>
                    <a:lnTo>
                      <a:pt x="47" y="26"/>
                    </a:lnTo>
                    <a:lnTo>
                      <a:pt x="149" y="138"/>
                    </a:lnTo>
                    <a:lnTo>
                      <a:pt x="124" y="161"/>
                    </a:lnTo>
                    <a:lnTo>
                      <a:pt x="22" y="49"/>
                    </a:lnTo>
                    <a:lnTo>
                      <a:pt x="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80" name="Freeform 220"/>
              <p:cNvSpPr>
                <a:spLocks noEditPoints="1"/>
              </p:cNvSpPr>
              <p:nvPr/>
            </p:nvSpPr>
            <p:spPr bwMode="auto">
              <a:xfrm>
                <a:off x="5412" y="2875"/>
                <a:ext cx="134" cy="145"/>
              </a:xfrm>
              <a:custGeom>
                <a:avLst/>
                <a:gdLst/>
                <a:ahLst/>
                <a:cxnLst>
                  <a:cxn ang="0">
                    <a:pos x="10" y="65"/>
                  </a:cxn>
                  <a:cxn ang="0">
                    <a:pos x="0" y="0"/>
                  </a:cxn>
                  <a:cxn ang="0">
                    <a:pos x="64" y="16"/>
                  </a:cxn>
                  <a:cxn ang="0">
                    <a:pos x="50" y="29"/>
                  </a:cxn>
                  <a:cxn ang="0">
                    <a:pos x="50" y="27"/>
                  </a:cxn>
                  <a:cxn ang="0">
                    <a:pos x="153" y="140"/>
                  </a:cxn>
                  <a:cxn ang="0">
                    <a:pos x="126" y="165"/>
                  </a:cxn>
                  <a:cxn ang="0">
                    <a:pos x="23" y="52"/>
                  </a:cxn>
                  <a:cxn ang="0">
                    <a:pos x="25" y="52"/>
                  </a:cxn>
                  <a:cxn ang="0">
                    <a:pos x="10" y="65"/>
                  </a:cxn>
                  <a:cxn ang="0">
                    <a:pos x="24" y="49"/>
                  </a:cxn>
                  <a:cxn ang="0">
                    <a:pos x="127" y="162"/>
                  </a:cxn>
                  <a:cxn ang="0">
                    <a:pos x="125" y="162"/>
                  </a:cxn>
                  <a:cxn ang="0">
                    <a:pos x="150" y="139"/>
                  </a:cxn>
                  <a:cxn ang="0">
                    <a:pos x="150" y="141"/>
                  </a:cxn>
                  <a:cxn ang="0">
                    <a:pos x="47" y="28"/>
                  </a:cxn>
                  <a:cxn ang="0">
                    <a:pos x="60" y="16"/>
                  </a:cxn>
                  <a:cxn ang="0">
                    <a:pos x="61" y="18"/>
                  </a:cxn>
                  <a:cxn ang="0">
                    <a:pos x="2" y="4"/>
                  </a:cxn>
                  <a:cxn ang="0">
                    <a:pos x="4" y="2"/>
                  </a:cxn>
                  <a:cxn ang="0">
                    <a:pos x="13" y="62"/>
                  </a:cxn>
                  <a:cxn ang="0">
                    <a:pos x="11" y="61"/>
                  </a:cxn>
                  <a:cxn ang="0">
                    <a:pos x="24" y="49"/>
                  </a:cxn>
                </a:cxnLst>
                <a:rect l="0" t="0" r="r" b="b"/>
                <a:pathLst>
                  <a:path w="153" h="165">
                    <a:moveTo>
                      <a:pt x="10" y="65"/>
                    </a:moveTo>
                    <a:lnTo>
                      <a:pt x="0" y="0"/>
                    </a:lnTo>
                    <a:lnTo>
                      <a:pt x="64" y="16"/>
                    </a:lnTo>
                    <a:lnTo>
                      <a:pt x="50" y="29"/>
                    </a:lnTo>
                    <a:lnTo>
                      <a:pt x="50" y="27"/>
                    </a:lnTo>
                    <a:lnTo>
                      <a:pt x="153" y="140"/>
                    </a:lnTo>
                    <a:lnTo>
                      <a:pt x="126" y="165"/>
                    </a:lnTo>
                    <a:lnTo>
                      <a:pt x="23" y="52"/>
                    </a:lnTo>
                    <a:lnTo>
                      <a:pt x="25" y="52"/>
                    </a:lnTo>
                    <a:lnTo>
                      <a:pt x="10" y="65"/>
                    </a:lnTo>
                    <a:close/>
                    <a:moveTo>
                      <a:pt x="24" y="49"/>
                    </a:moveTo>
                    <a:lnTo>
                      <a:pt x="127" y="162"/>
                    </a:lnTo>
                    <a:lnTo>
                      <a:pt x="125" y="162"/>
                    </a:lnTo>
                    <a:lnTo>
                      <a:pt x="150" y="139"/>
                    </a:lnTo>
                    <a:lnTo>
                      <a:pt x="150" y="141"/>
                    </a:lnTo>
                    <a:lnTo>
                      <a:pt x="47" y="28"/>
                    </a:lnTo>
                    <a:lnTo>
                      <a:pt x="60" y="16"/>
                    </a:lnTo>
                    <a:lnTo>
                      <a:pt x="61" y="18"/>
                    </a:lnTo>
                    <a:lnTo>
                      <a:pt x="2" y="4"/>
                    </a:lnTo>
                    <a:lnTo>
                      <a:pt x="4" y="2"/>
                    </a:lnTo>
                    <a:lnTo>
                      <a:pt x="13" y="62"/>
                    </a:lnTo>
                    <a:lnTo>
                      <a:pt x="11" y="61"/>
                    </a:lnTo>
                    <a:lnTo>
                      <a:pt x="24" y="4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9" name="Freeform 219"/>
              <p:cNvSpPr>
                <a:spLocks/>
              </p:cNvSpPr>
              <p:nvPr/>
            </p:nvSpPr>
            <p:spPr bwMode="auto">
              <a:xfrm>
                <a:off x="5625" y="2877"/>
                <a:ext cx="131" cy="141"/>
              </a:xfrm>
              <a:custGeom>
                <a:avLst/>
                <a:gdLst/>
                <a:ahLst/>
                <a:cxnLst>
                  <a:cxn ang="0">
                    <a:pos x="139" y="60"/>
                  </a:cxn>
                  <a:cxn ang="0">
                    <a:pos x="149" y="0"/>
                  </a:cxn>
                  <a:cxn ang="0">
                    <a:pos x="90" y="15"/>
                  </a:cxn>
                  <a:cxn ang="0">
                    <a:pos x="102" y="26"/>
                  </a:cxn>
                  <a:cxn ang="0">
                    <a:pos x="0" y="138"/>
                  </a:cxn>
                  <a:cxn ang="0">
                    <a:pos x="25" y="161"/>
                  </a:cxn>
                  <a:cxn ang="0">
                    <a:pos x="127" y="49"/>
                  </a:cxn>
                  <a:cxn ang="0">
                    <a:pos x="139" y="60"/>
                  </a:cxn>
                </a:cxnLst>
                <a:rect l="0" t="0" r="r" b="b"/>
                <a:pathLst>
                  <a:path w="149" h="161">
                    <a:moveTo>
                      <a:pt x="139" y="60"/>
                    </a:moveTo>
                    <a:lnTo>
                      <a:pt x="149" y="0"/>
                    </a:lnTo>
                    <a:lnTo>
                      <a:pt x="90" y="15"/>
                    </a:lnTo>
                    <a:lnTo>
                      <a:pt x="102" y="26"/>
                    </a:lnTo>
                    <a:lnTo>
                      <a:pt x="0" y="138"/>
                    </a:lnTo>
                    <a:lnTo>
                      <a:pt x="25" y="161"/>
                    </a:lnTo>
                    <a:lnTo>
                      <a:pt x="127" y="49"/>
                    </a:lnTo>
                    <a:lnTo>
                      <a:pt x="13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8" name="Freeform 218"/>
              <p:cNvSpPr>
                <a:spLocks noEditPoints="1"/>
              </p:cNvSpPr>
              <p:nvPr/>
            </p:nvSpPr>
            <p:spPr bwMode="auto">
              <a:xfrm>
                <a:off x="5624" y="2875"/>
                <a:ext cx="133" cy="145"/>
              </a:xfrm>
              <a:custGeom>
                <a:avLst/>
                <a:gdLst/>
                <a:ahLst/>
                <a:cxnLst>
                  <a:cxn ang="0">
                    <a:pos x="142" y="61"/>
                  </a:cxn>
                  <a:cxn ang="0">
                    <a:pos x="140" y="62"/>
                  </a:cxn>
                  <a:cxn ang="0">
                    <a:pos x="149" y="2"/>
                  </a:cxn>
                  <a:cxn ang="0">
                    <a:pos x="151" y="4"/>
                  </a:cxn>
                  <a:cxn ang="0">
                    <a:pos x="92" y="18"/>
                  </a:cxn>
                  <a:cxn ang="0">
                    <a:pos x="93" y="16"/>
                  </a:cxn>
                  <a:cxn ang="0">
                    <a:pos x="106" y="28"/>
                  </a:cxn>
                  <a:cxn ang="0">
                    <a:pos x="3" y="141"/>
                  </a:cxn>
                  <a:cxn ang="0">
                    <a:pos x="3" y="139"/>
                  </a:cxn>
                  <a:cxn ang="0">
                    <a:pos x="28" y="162"/>
                  </a:cxn>
                  <a:cxn ang="0">
                    <a:pos x="26" y="162"/>
                  </a:cxn>
                  <a:cxn ang="0">
                    <a:pos x="129" y="49"/>
                  </a:cxn>
                  <a:cxn ang="0">
                    <a:pos x="142" y="61"/>
                  </a:cxn>
                  <a:cxn ang="0">
                    <a:pos x="128" y="52"/>
                  </a:cxn>
                  <a:cxn ang="0">
                    <a:pos x="130" y="52"/>
                  </a:cxn>
                  <a:cxn ang="0">
                    <a:pos x="27" y="165"/>
                  </a:cxn>
                  <a:cxn ang="0">
                    <a:pos x="0" y="140"/>
                  </a:cxn>
                  <a:cxn ang="0">
                    <a:pos x="103" y="27"/>
                  </a:cxn>
                  <a:cxn ang="0">
                    <a:pos x="103" y="29"/>
                  </a:cxn>
                  <a:cxn ang="0">
                    <a:pos x="89" y="16"/>
                  </a:cxn>
                  <a:cxn ang="0">
                    <a:pos x="152" y="0"/>
                  </a:cxn>
                  <a:cxn ang="0">
                    <a:pos x="142" y="65"/>
                  </a:cxn>
                  <a:cxn ang="0">
                    <a:pos x="128" y="52"/>
                  </a:cxn>
                </a:cxnLst>
                <a:rect l="0" t="0" r="r" b="b"/>
                <a:pathLst>
                  <a:path w="152" h="165">
                    <a:moveTo>
                      <a:pt x="142" y="61"/>
                    </a:moveTo>
                    <a:lnTo>
                      <a:pt x="140" y="62"/>
                    </a:lnTo>
                    <a:lnTo>
                      <a:pt x="149" y="2"/>
                    </a:lnTo>
                    <a:lnTo>
                      <a:pt x="151" y="4"/>
                    </a:lnTo>
                    <a:lnTo>
                      <a:pt x="92" y="18"/>
                    </a:lnTo>
                    <a:lnTo>
                      <a:pt x="93" y="16"/>
                    </a:lnTo>
                    <a:lnTo>
                      <a:pt x="106" y="28"/>
                    </a:lnTo>
                    <a:lnTo>
                      <a:pt x="3" y="141"/>
                    </a:lnTo>
                    <a:lnTo>
                      <a:pt x="3" y="139"/>
                    </a:lnTo>
                    <a:lnTo>
                      <a:pt x="28" y="162"/>
                    </a:lnTo>
                    <a:lnTo>
                      <a:pt x="26" y="162"/>
                    </a:lnTo>
                    <a:lnTo>
                      <a:pt x="129" y="49"/>
                    </a:lnTo>
                    <a:lnTo>
                      <a:pt x="142" y="61"/>
                    </a:lnTo>
                    <a:close/>
                    <a:moveTo>
                      <a:pt x="128" y="52"/>
                    </a:moveTo>
                    <a:lnTo>
                      <a:pt x="130" y="52"/>
                    </a:lnTo>
                    <a:lnTo>
                      <a:pt x="27" y="165"/>
                    </a:lnTo>
                    <a:lnTo>
                      <a:pt x="0" y="140"/>
                    </a:lnTo>
                    <a:lnTo>
                      <a:pt x="103" y="27"/>
                    </a:lnTo>
                    <a:lnTo>
                      <a:pt x="103" y="29"/>
                    </a:lnTo>
                    <a:lnTo>
                      <a:pt x="89" y="16"/>
                    </a:lnTo>
                    <a:lnTo>
                      <a:pt x="152" y="0"/>
                    </a:lnTo>
                    <a:lnTo>
                      <a:pt x="142" y="65"/>
                    </a:lnTo>
                    <a:lnTo>
                      <a:pt x="128" y="5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7" name="Freeform 217"/>
              <p:cNvSpPr>
                <a:spLocks/>
              </p:cNvSpPr>
              <p:nvPr/>
            </p:nvSpPr>
            <p:spPr bwMode="auto">
              <a:xfrm>
                <a:off x="5318" y="2618"/>
                <a:ext cx="650" cy="118"/>
              </a:xfrm>
              <a:custGeom>
                <a:avLst/>
                <a:gdLst/>
                <a:ahLst/>
                <a:cxnLst>
                  <a:cxn ang="0">
                    <a:pos x="0" y="135"/>
                  </a:cxn>
                  <a:cxn ang="0">
                    <a:pos x="135" y="0"/>
                  </a:cxn>
                  <a:cxn ang="0">
                    <a:pos x="742" y="0"/>
                  </a:cxn>
                  <a:cxn ang="0">
                    <a:pos x="607" y="135"/>
                  </a:cxn>
                  <a:cxn ang="0">
                    <a:pos x="0" y="135"/>
                  </a:cxn>
                </a:cxnLst>
                <a:rect l="0" t="0" r="r" b="b"/>
                <a:pathLst>
                  <a:path w="742" h="135">
                    <a:moveTo>
                      <a:pt x="0" y="135"/>
                    </a:moveTo>
                    <a:lnTo>
                      <a:pt x="135" y="0"/>
                    </a:lnTo>
                    <a:lnTo>
                      <a:pt x="742" y="0"/>
                    </a:lnTo>
                    <a:lnTo>
                      <a:pt x="607" y="135"/>
                    </a:lnTo>
                    <a:lnTo>
                      <a:pt x="0" y="135"/>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6" name="Freeform 216"/>
              <p:cNvSpPr>
                <a:spLocks noEditPoints="1"/>
              </p:cNvSpPr>
              <p:nvPr/>
            </p:nvSpPr>
            <p:spPr bwMode="auto">
              <a:xfrm>
                <a:off x="5316" y="2617"/>
                <a:ext cx="653" cy="120"/>
              </a:xfrm>
              <a:custGeom>
                <a:avLst/>
                <a:gdLst/>
                <a:ahLst/>
                <a:cxnLst>
                  <a:cxn ang="0">
                    <a:pos x="4" y="408"/>
                  </a:cxn>
                  <a:cxn ang="0">
                    <a:pos x="1" y="406"/>
                  </a:cxn>
                  <a:cxn ang="0">
                    <a:pos x="2" y="402"/>
                  </a:cxn>
                  <a:cxn ang="0">
                    <a:pos x="402" y="2"/>
                  </a:cxn>
                  <a:cxn ang="0">
                    <a:pos x="404" y="0"/>
                  </a:cxn>
                  <a:cxn ang="0">
                    <a:pos x="2204" y="0"/>
                  </a:cxn>
                  <a:cxn ang="0">
                    <a:pos x="2208" y="3"/>
                  </a:cxn>
                  <a:cxn ang="0">
                    <a:pos x="2207" y="7"/>
                  </a:cxn>
                  <a:cxn ang="0">
                    <a:pos x="1807" y="407"/>
                  </a:cxn>
                  <a:cxn ang="0">
                    <a:pos x="1804" y="408"/>
                  </a:cxn>
                  <a:cxn ang="0">
                    <a:pos x="4" y="408"/>
                  </a:cxn>
                  <a:cxn ang="0">
                    <a:pos x="1804" y="400"/>
                  </a:cxn>
                  <a:cxn ang="0">
                    <a:pos x="1802" y="402"/>
                  </a:cxn>
                  <a:cxn ang="0">
                    <a:pos x="2202" y="2"/>
                  </a:cxn>
                  <a:cxn ang="0">
                    <a:pos x="2204" y="8"/>
                  </a:cxn>
                  <a:cxn ang="0">
                    <a:pos x="404" y="8"/>
                  </a:cxn>
                  <a:cxn ang="0">
                    <a:pos x="407" y="7"/>
                  </a:cxn>
                  <a:cxn ang="0">
                    <a:pos x="7" y="407"/>
                  </a:cxn>
                  <a:cxn ang="0">
                    <a:pos x="4" y="400"/>
                  </a:cxn>
                  <a:cxn ang="0">
                    <a:pos x="1804" y="400"/>
                  </a:cxn>
                </a:cxnLst>
                <a:rect l="0" t="0" r="r" b="b"/>
                <a:pathLst>
                  <a:path w="2209" h="408">
                    <a:moveTo>
                      <a:pt x="4" y="408"/>
                    </a:moveTo>
                    <a:cubicBezTo>
                      <a:pt x="3" y="408"/>
                      <a:pt x="1" y="407"/>
                      <a:pt x="1" y="406"/>
                    </a:cubicBezTo>
                    <a:cubicBezTo>
                      <a:pt x="0" y="405"/>
                      <a:pt x="0" y="403"/>
                      <a:pt x="2" y="402"/>
                    </a:cubicBezTo>
                    <a:lnTo>
                      <a:pt x="402" y="2"/>
                    </a:lnTo>
                    <a:cubicBezTo>
                      <a:pt x="402" y="1"/>
                      <a:pt x="403" y="0"/>
                      <a:pt x="404" y="0"/>
                    </a:cubicBezTo>
                    <a:lnTo>
                      <a:pt x="2204" y="0"/>
                    </a:lnTo>
                    <a:cubicBezTo>
                      <a:pt x="2206" y="0"/>
                      <a:pt x="2208" y="1"/>
                      <a:pt x="2208" y="3"/>
                    </a:cubicBezTo>
                    <a:cubicBezTo>
                      <a:pt x="2209" y="4"/>
                      <a:pt x="2208" y="6"/>
                      <a:pt x="2207" y="7"/>
                    </a:cubicBezTo>
                    <a:lnTo>
                      <a:pt x="1807" y="407"/>
                    </a:lnTo>
                    <a:cubicBezTo>
                      <a:pt x="1807" y="408"/>
                      <a:pt x="1806" y="408"/>
                      <a:pt x="1804" y="408"/>
                    </a:cubicBezTo>
                    <a:lnTo>
                      <a:pt x="4" y="408"/>
                    </a:lnTo>
                    <a:close/>
                    <a:moveTo>
                      <a:pt x="1804" y="400"/>
                    </a:moveTo>
                    <a:lnTo>
                      <a:pt x="1802" y="402"/>
                    </a:lnTo>
                    <a:lnTo>
                      <a:pt x="2202" y="2"/>
                    </a:lnTo>
                    <a:lnTo>
                      <a:pt x="2204" y="8"/>
                    </a:lnTo>
                    <a:lnTo>
                      <a:pt x="404" y="8"/>
                    </a:lnTo>
                    <a:lnTo>
                      <a:pt x="407" y="7"/>
                    </a:lnTo>
                    <a:lnTo>
                      <a:pt x="7" y="407"/>
                    </a:lnTo>
                    <a:lnTo>
                      <a:pt x="4" y="400"/>
                    </a:lnTo>
                    <a:lnTo>
                      <a:pt x="1804" y="40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5" name="Freeform 215"/>
              <p:cNvSpPr>
                <a:spLocks/>
              </p:cNvSpPr>
              <p:nvPr/>
            </p:nvSpPr>
            <p:spPr bwMode="auto">
              <a:xfrm>
                <a:off x="5850" y="2618"/>
                <a:ext cx="118" cy="766"/>
              </a:xfrm>
              <a:custGeom>
                <a:avLst/>
                <a:gdLst/>
                <a:ahLst/>
                <a:cxnLst>
                  <a:cxn ang="0">
                    <a:pos x="0" y="876"/>
                  </a:cxn>
                  <a:cxn ang="0">
                    <a:pos x="135" y="741"/>
                  </a:cxn>
                  <a:cxn ang="0">
                    <a:pos x="135" y="0"/>
                  </a:cxn>
                  <a:cxn ang="0">
                    <a:pos x="0" y="135"/>
                  </a:cxn>
                  <a:cxn ang="0">
                    <a:pos x="0" y="876"/>
                  </a:cxn>
                </a:cxnLst>
                <a:rect l="0" t="0" r="r" b="b"/>
                <a:pathLst>
                  <a:path w="135" h="876">
                    <a:moveTo>
                      <a:pt x="0" y="876"/>
                    </a:moveTo>
                    <a:lnTo>
                      <a:pt x="135" y="741"/>
                    </a:lnTo>
                    <a:lnTo>
                      <a:pt x="135" y="0"/>
                    </a:lnTo>
                    <a:lnTo>
                      <a:pt x="0" y="135"/>
                    </a:lnTo>
                    <a:lnTo>
                      <a:pt x="0" y="876"/>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4" name="Freeform 214"/>
              <p:cNvSpPr>
                <a:spLocks noEditPoints="1"/>
              </p:cNvSpPr>
              <p:nvPr/>
            </p:nvSpPr>
            <p:spPr bwMode="auto">
              <a:xfrm>
                <a:off x="5848" y="2617"/>
                <a:ext cx="121" cy="769"/>
              </a:xfrm>
              <a:custGeom>
                <a:avLst/>
                <a:gdLst/>
                <a:ahLst/>
                <a:cxnLst>
                  <a:cxn ang="0">
                    <a:pos x="8" y="2604"/>
                  </a:cxn>
                  <a:cxn ang="0">
                    <a:pos x="2" y="2602"/>
                  </a:cxn>
                  <a:cxn ang="0">
                    <a:pos x="402" y="2202"/>
                  </a:cxn>
                  <a:cxn ang="0">
                    <a:pos x="400" y="2204"/>
                  </a:cxn>
                  <a:cxn ang="0">
                    <a:pos x="400" y="4"/>
                  </a:cxn>
                  <a:cxn ang="0">
                    <a:pos x="407" y="7"/>
                  </a:cxn>
                  <a:cxn ang="0">
                    <a:pos x="7" y="407"/>
                  </a:cxn>
                  <a:cxn ang="0">
                    <a:pos x="8" y="404"/>
                  </a:cxn>
                  <a:cxn ang="0">
                    <a:pos x="8" y="2604"/>
                  </a:cxn>
                  <a:cxn ang="0">
                    <a:pos x="0" y="404"/>
                  </a:cxn>
                  <a:cxn ang="0">
                    <a:pos x="2" y="402"/>
                  </a:cxn>
                  <a:cxn ang="0">
                    <a:pos x="402" y="2"/>
                  </a:cxn>
                  <a:cxn ang="0">
                    <a:pos x="406" y="1"/>
                  </a:cxn>
                  <a:cxn ang="0">
                    <a:pos x="408" y="4"/>
                  </a:cxn>
                  <a:cxn ang="0">
                    <a:pos x="408" y="2204"/>
                  </a:cxn>
                  <a:cxn ang="0">
                    <a:pos x="407" y="2207"/>
                  </a:cxn>
                  <a:cxn ang="0">
                    <a:pos x="7" y="2607"/>
                  </a:cxn>
                  <a:cxn ang="0">
                    <a:pos x="3" y="2608"/>
                  </a:cxn>
                  <a:cxn ang="0">
                    <a:pos x="0" y="2604"/>
                  </a:cxn>
                  <a:cxn ang="0">
                    <a:pos x="0" y="404"/>
                  </a:cxn>
                </a:cxnLst>
                <a:rect l="0" t="0" r="r" b="b"/>
                <a:pathLst>
                  <a:path w="408" h="2609">
                    <a:moveTo>
                      <a:pt x="8" y="2604"/>
                    </a:moveTo>
                    <a:lnTo>
                      <a:pt x="2" y="2602"/>
                    </a:lnTo>
                    <a:lnTo>
                      <a:pt x="402" y="2202"/>
                    </a:lnTo>
                    <a:lnTo>
                      <a:pt x="400" y="2204"/>
                    </a:lnTo>
                    <a:lnTo>
                      <a:pt x="400" y="4"/>
                    </a:lnTo>
                    <a:lnTo>
                      <a:pt x="407" y="7"/>
                    </a:lnTo>
                    <a:lnTo>
                      <a:pt x="7" y="407"/>
                    </a:lnTo>
                    <a:lnTo>
                      <a:pt x="8" y="404"/>
                    </a:lnTo>
                    <a:lnTo>
                      <a:pt x="8" y="2604"/>
                    </a:lnTo>
                    <a:close/>
                    <a:moveTo>
                      <a:pt x="0" y="404"/>
                    </a:moveTo>
                    <a:cubicBezTo>
                      <a:pt x="0" y="403"/>
                      <a:pt x="1" y="402"/>
                      <a:pt x="2" y="402"/>
                    </a:cubicBezTo>
                    <a:lnTo>
                      <a:pt x="402" y="2"/>
                    </a:lnTo>
                    <a:cubicBezTo>
                      <a:pt x="403" y="0"/>
                      <a:pt x="404" y="0"/>
                      <a:pt x="406" y="1"/>
                    </a:cubicBezTo>
                    <a:cubicBezTo>
                      <a:pt x="407" y="1"/>
                      <a:pt x="408" y="3"/>
                      <a:pt x="408" y="4"/>
                    </a:cubicBezTo>
                    <a:lnTo>
                      <a:pt x="408" y="2204"/>
                    </a:lnTo>
                    <a:cubicBezTo>
                      <a:pt x="408" y="2206"/>
                      <a:pt x="408" y="2207"/>
                      <a:pt x="407" y="2207"/>
                    </a:cubicBezTo>
                    <a:lnTo>
                      <a:pt x="7" y="2607"/>
                    </a:lnTo>
                    <a:cubicBezTo>
                      <a:pt x="6" y="2608"/>
                      <a:pt x="4" y="2609"/>
                      <a:pt x="3" y="2608"/>
                    </a:cubicBezTo>
                    <a:cubicBezTo>
                      <a:pt x="1" y="2608"/>
                      <a:pt x="0" y="2606"/>
                      <a:pt x="0" y="2604"/>
                    </a:cubicBezTo>
                    <a:lnTo>
                      <a:pt x="0" y="40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772" name="Freeform 212"/>
            <p:cNvSpPr>
              <a:spLocks/>
            </p:cNvSpPr>
            <p:nvPr/>
          </p:nvSpPr>
          <p:spPr bwMode="auto">
            <a:xfrm flipH="1">
              <a:off x="2526" y="2045"/>
              <a:ext cx="275" cy="1102"/>
            </a:xfrm>
            <a:custGeom>
              <a:avLst/>
              <a:gdLst/>
              <a:ahLst/>
              <a:cxnLst>
                <a:cxn ang="0">
                  <a:pos x="0" y="411"/>
                </a:cxn>
                <a:cxn ang="0">
                  <a:pos x="294" y="0"/>
                </a:cxn>
                <a:cxn ang="0">
                  <a:pos x="301" y="6"/>
                </a:cxn>
                <a:cxn ang="0">
                  <a:pos x="7" y="416"/>
                </a:cxn>
                <a:cxn ang="0">
                  <a:pos x="0" y="411"/>
                </a:cxn>
              </a:cxnLst>
              <a:rect l="0" t="0" r="r" b="b"/>
              <a:pathLst>
                <a:path w="301" h="416">
                  <a:moveTo>
                    <a:pt x="0" y="411"/>
                  </a:moveTo>
                  <a:lnTo>
                    <a:pt x="294" y="0"/>
                  </a:lnTo>
                  <a:lnTo>
                    <a:pt x="301" y="6"/>
                  </a:lnTo>
                  <a:lnTo>
                    <a:pt x="7" y="416"/>
                  </a:lnTo>
                  <a:lnTo>
                    <a:pt x="0" y="411"/>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1" name="Freeform 211"/>
            <p:cNvSpPr>
              <a:spLocks/>
            </p:cNvSpPr>
            <p:nvPr/>
          </p:nvSpPr>
          <p:spPr bwMode="auto">
            <a:xfrm>
              <a:off x="3642" y="4064"/>
              <a:ext cx="446" cy="253"/>
            </a:xfrm>
            <a:custGeom>
              <a:avLst/>
              <a:gdLst/>
              <a:ahLst/>
              <a:cxnLst>
                <a:cxn ang="0">
                  <a:pos x="0" y="281"/>
                </a:cxn>
                <a:cxn ang="0">
                  <a:pos x="505" y="0"/>
                </a:cxn>
                <a:cxn ang="0">
                  <a:pos x="509" y="7"/>
                </a:cxn>
                <a:cxn ang="0">
                  <a:pos x="5" y="289"/>
                </a:cxn>
                <a:cxn ang="0">
                  <a:pos x="0" y="281"/>
                </a:cxn>
              </a:cxnLst>
              <a:rect l="0" t="0" r="r" b="b"/>
              <a:pathLst>
                <a:path w="509" h="289">
                  <a:moveTo>
                    <a:pt x="0" y="281"/>
                  </a:moveTo>
                  <a:lnTo>
                    <a:pt x="505" y="0"/>
                  </a:lnTo>
                  <a:lnTo>
                    <a:pt x="509" y="7"/>
                  </a:lnTo>
                  <a:lnTo>
                    <a:pt x="5" y="289"/>
                  </a:lnTo>
                  <a:lnTo>
                    <a:pt x="0" y="281"/>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70" name="Freeform 210"/>
            <p:cNvSpPr>
              <a:spLocks/>
            </p:cNvSpPr>
            <p:nvPr/>
          </p:nvSpPr>
          <p:spPr bwMode="auto">
            <a:xfrm flipH="1">
              <a:off x="4224" y="4098"/>
              <a:ext cx="109" cy="1485"/>
            </a:xfrm>
            <a:custGeom>
              <a:avLst/>
              <a:gdLst/>
              <a:ahLst/>
              <a:cxnLst>
                <a:cxn ang="0">
                  <a:pos x="9" y="0"/>
                </a:cxn>
                <a:cxn ang="0">
                  <a:pos x="442" y="1354"/>
                </a:cxn>
                <a:cxn ang="0">
                  <a:pos x="433" y="1357"/>
                </a:cxn>
                <a:cxn ang="0">
                  <a:pos x="0" y="3"/>
                </a:cxn>
                <a:cxn ang="0">
                  <a:pos x="9" y="0"/>
                </a:cxn>
              </a:cxnLst>
              <a:rect l="0" t="0" r="r" b="b"/>
              <a:pathLst>
                <a:path w="442" h="1357">
                  <a:moveTo>
                    <a:pt x="9" y="0"/>
                  </a:moveTo>
                  <a:lnTo>
                    <a:pt x="442" y="1354"/>
                  </a:lnTo>
                  <a:lnTo>
                    <a:pt x="433" y="1357"/>
                  </a:lnTo>
                  <a:lnTo>
                    <a:pt x="0" y="3"/>
                  </a:lnTo>
                  <a:lnTo>
                    <a:pt x="9"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9" name="Rectangle 209"/>
            <p:cNvSpPr>
              <a:spLocks noChangeArrowheads="1"/>
            </p:cNvSpPr>
            <p:nvPr/>
          </p:nvSpPr>
          <p:spPr bwMode="auto">
            <a:xfrm>
              <a:off x="974" y="3504"/>
              <a:ext cx="1719" cy="1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193.200.1.1 (Class C)</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768" name="Freeform 208"/>
            <p:cNvSpPr>
              <a:spLocks/>
            </p:cNvSpPr>
            <p:nvPr/>
          </p:nvSpPr>
          <p:spPr bwMode="auto">
            <a:xfrm>
              <a:off x="4467" y="3386"/>
              <a:ext cx="608" cy="406"/>
            </a:xfrm>
            <a:custGeom>
              <a:avLst/>
              <a:gdLst/>
              <a:ahLst/>
              <a:cxnLst>
                <a:cxn ang="0">
                  <a:pos x="977" y="6"/>
                </a:cxn>
                <a:cxn ang="0">
                  <a:pos x="6" y="838"/>
                </a:cxn>
                <a:cxn ang="0">
                  <a:pos x="0" y="831"/>
                </a:cxn>
                <a:cxn ang="0">
                  <a:pos x="971" y="0"/>
                </a:cxn>
                <a:cxn ang="0">
                  <a:pos x="977" y="6"/>
                </a:cxn>
              </a:cxnLst>
              <a:rect l="0" t="0" r="r" b="b"/>
              <a:pathLst>
                <a:path w="977" h="838">
                  <a:moveTo>
                    <a:pt x="977" y="6"/>
                  </a:moveTo>
                  <a:lnTo>
                    <a:pt x="6" y="838"/>
                  </a:lnTo>
                  <a:lnTo>
                    <a:pt x="0" y="831"/>
                  </a:lnTo>
                  <a:lnTo>
                    <a:pt x="971" y="0"/>
                  </a:lnTo>
                  <a:lnTo>
                    <a:pt x="977" y="6"/>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grpSp>
          <p:nvGrpSpPr>
            <p:cNvPr id="322745" name="Group 185"/>
            <p:cNvGrpSpPr>
              <a:grpSpLocks/>
            </p:cNvGrpSpPr>
            <p:nvPr/>
          </p:nvGrpSpPr>
          <p:grpSpPr bwMode="auto">
            <a:xfrm>
              <a:off x="5777" y="3454"/>
              <a:ext cx="652" cy="769"/>
              <a:chOff x="5210" y="3688"/>
              <a:chExt cx="652" cy="769"/>
            </a:xfrm>
          </p:grpSpPr>
          <p:sp>
            <p:nvSpPr>
              <p:cNvPr id="322767" name="Rectangle 207"/>
              <p:cNvSpPr>
                <a:spLocks noChangeArrowheads="1"/>
              </p:cNvSpPr>
              <p:nvPr/>
            </p:nvSpPr>
            <p:spPr bwMode="auto">
              <a:xfrm>
                <a:off x="5211" y="3808"/>
                <a:ext cx="531" cy="648"/>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6" name="Freeform 206"/>
              <p:cNvSpPr>
                <a:spLocks noEditPoints="1"/>
              </p:cNvSpPr>
              <p:nvPr/>
            </p:nvSpPr>
            <p:spPr bwMode="auto">
              <a:xfrm>
                <a:off x="5210" y="3807"/>
                <a:ext cx="533" cy="650"/>
              </a:xfrm>
              <a:custGeom>
                <a:avLst/>
                <a:gdLst/>
                <a:ahLst/>
                <a:cxnLst>
                  <a:cxn ang="0">
                    <a:pos x="0" y="0"/>
                  </a:cxn>
                  <a:cxn ang="0">
                    <a:pos x="609" y="0"/>
                  </a:cxn>
                  <a:cxn ang="0">
                    <a:pos x="609" y="744"/>
                  </a:cxn>
                  <a:cxn ang="0">
                    <a:pos x="0" y="744"/>
                  </a:cxn>
                  <a:cxn ang="0">
                    <a:pos x="0" y="0"/>
                  </a:cxn>
                  <a:cxn ang="0">
                    <a:pos x="2" y="742"/>
                  </a:cxn>
                  <a:cxn ang="0">
                    <a:pos x="1" y="741"/>
                  </a:cxn>
                  <a:cxn ang="0">
                    <a:pos x="608" y="741"/>
                  </a:cxn>
                  <a:cxn ang="0">
                    <a:pos x="607" y="742"/>
                  </a:cxn>
                  <a:cxn ang="0">
                    <a:pos x="607" y="2"/>
                  </a:cxn>
                  <a:cxn ang="0">
                    <a:pos x="608" y="3"/>
                  </a:cxn>
                  <a:cxn ang="0">
                    <a:pos x="1" y="3"/>
                  </a:cxn>
                  <a:cxn ang="0">
                    <a:pos x="2" y="2"/>
                  </a:cxn>
                  <a:cxn ang="0">
                    <a:pos x="2" y="742"/>
                  </a:cxn>
                </a:cxnLst>
                <a:rect l="0" t="0" r="r" b="b"/>
                <a:pathLst>
                  <a:path w="609" h="744">
                    <a:moveTo>
                      <a:pt x="0" y="0"/>
                    </a:moveTo>
                    <a:lnTo>
                      <a:pt x="609" y="0"/>
                    </a:lnTo>
                    <a:lnTo>
                      <a:pt x="609" y="744"/>
                    </a:lnTo>
                    <a:lnTo>
                      <a:pt x="0" y="744"/>
                    </a:lnTo>
                    <a:lnTo>
                      <a:pt x="0" y="0"/>
                    </a:lnTo>
                    <a:close/>
                    <a:moveTo>
                      <a:pt x="2" y="742"/>
                    </a:moveTo>
                    <a:lnTo>
                      <a:pt x="1" y="741"/>
                    </a:lnTo>
                    <a:lnTo>
                      <a:pt x="608" y="741"/>
                    </a:lnTo>
                    <a:lnTo>
                      <a:pt x="607" y="742"/>
                    </a:lnTo>
                    <a:lnTo>
                      <a:pt x="607" y="2"/>
                    </a:lnTo>
                    <a:lnTo>
                      <a:pt x="608" y="3"/>
                    </a:lnTo>
                    <a:lnTo>
                      <a:pt x="1" y="3"/>
                    </a:lnTo>
                    <a:lnTo>
                      <a:pt x="2" y="2"/>
                    </a:lnTo>
                    <a:lnTo>
                      <a:pt x="2" y="74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5" name="Rectangle 205"/>
              <p:cNvSpPr>
                <a:spLocks noChangeArrowheads="1"/>
              </p:cNvSpPr>
              <p:nvPr/>
            </p:nvSpPr>
            <p:spPr bwMode="auto">
              <a:xfrm>
                <a:off x="5271" y="3866"/>
                <a:ext cx="412" cy="531"/>
              </a:xfrm>
              <a:prstGeom prst="rect">
                <a:avLst/>
              </a:prstGeom>
              <a:solidFill>
                <a:srgbClr val="FAFD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4" name="Freeform 204"/>
              <p:cNvSpPr>
                <a:spLocks noEditPoints="1"/>
              </p:cNvSpPr>
              <p:nvPr/>
            </p:nvSpPr>
            <p:spPr bwMode="auto">
              <a:xfrm>
                <a:off x="5269" y="3865"/>
                <a:ext cx="415" cy="533"/>
              </a:xfrm>
              <a:custGeom>
                <a:avLst/>
                <a:gdLst/>
                <a:ahLst/>
                <a:cxnLst>
                  <a:cxn ang="0">
                    <a:pos x="0" y="0"/>
                  </a:cxn>
                  <a:cxn ang="0">
                    <a:pos x="475" y="0"/>
                  </a:cxn>
                  <a:cxn ang="0">
                    <a:pos x="475" y="608"/>
                  </a:cxn>
                  <a:cxn ang="0">
                    <a:pos x="0" y="608"/>
                  </a:cxn>
                  <a:cxn ang="0">
                    <a:pos x="0" y="0"/>
                  </a:cxn>
                  <a:cxn ang="0">
                    <a:pos x="3" y="607"/>
                  </a:cxn>
                  <a:cxn ang="0">
                    <a:pos x="2" y="606"/>
                  </a:cxn>
                  <a:cxn ang="0">
                    <a:pos x="474" y="606"/>
                  </a:cxn>
                  <a:cxn ang="0">
                    <a:pos x="472" y="607"/>
                  </a:cxn>
                  <a:cxn ang="0">
                    <a:pos x="472" y="1"/>
                  </a:cxn>
                  <a:cxn ang="0">
                    <a:pos x="474" y="2"/>
                  </a:cxn>
                  <a:cxn ang="0">
                    <a:pos x="2" y="2"/>
                  </a:cxn>
                  <a:cxn ang="0">
                    <a:pos x="3" y="1"/>
                  </a:cxn>
                  <a:cxn ang="0">
                    <a:pos x="3" y="607"/>
                  </a:cxn>
                </a:cxnLst>
                <a:rect l="0" t="0" r="r" b="b"/>
                <a:pathLst>
                  <a:path w="475" h="608">
                    <a:moveTo>
                      <a:pt x="0" y="0"/>
                    </a:moveTo>
                    <a:lnTo>
                      <a:pt x="475" y="0"/>
                    </a:lnTo>
                    <a:lnTo>
                      <a:pt x="475" y="608"/>
                    </a:lnTo>
                    <a:lnTo>
                      <a:pt x="0" y="608"/>
                    </a:lnTo>
                    <a:lnTo>
                      <a:pt x="0" y="0"/>
                    </a:lnTo>
                    <a:close/>
                    <a:moveTo>
                      <a:pt x="3" y="607"/>
                    </a:moveTo>
                    <a:lnTo>
                      <a:pt x="2" y="606"/>
                    </a:lnTo>
                    <a:lnTo>
                      <a:pt x="474" y="606"/>
                    </a:lnTo>
                    <a:lnTo>
                      <a:pt x="472" y="607"/>
                    </a:lnTo>
                    <a:lnTo>
                      <a:pt x="472" y="1"/>
                    </a:lnTo>
                    <a:lnTo>
                      <a:pt x="474" y="2"/>
                    </a:lnTo>
                    <a:lnTo>
                      <a:pt x="2" y="2"/>
                    </a:lnTo>
                    <a:lnTo>
                      <a:pt x="3" y="1"/>
                    </a:lnTo>
                    <a:lnTo>
                      <a:pt x="3" y="607"/>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3" name="Rectangle 203"/>
              <p:cNvSpPr>
                <a:spLocks noChangeArrowheads="1"/>
              </p:cNvSpPr>
              <p:nvPr/>
            </p:nvSpPr>
            <p:spPr bwMode="auto">
              <a:xfrm>
                <a:off x="5459" y="3929"/>
                <a:ext cx="33" cy="412"/>
              </a:xfrm>
              <a:prstGeom prst="rect">
                <a:avLst/>
              </a:prstGeom>
              <a:solidFill>
                <a:srgbClr val="FC012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2" name="Freeform 202"/>
              <p:cNvSpPr>
                <a:spLocks noEditPoints="1"/>
              </p:cNvSpPr>
              <p:nvPr/>
            </p:nvSpPr>
            <p:spPr bwMode="auto">
              <a:xfrm>
                <a:off x="5458" y="3927"/>
                <a:ext cx="35" cy="415"/>
              </a:xfrm>
              <a:custGeom>
                <a:avLst/>
                <a:gdLst/>
                <a:ahLst/>
                <a:cxnLst>
                  <a:cxn ang="0">
                    <a:pos x="0" y="0"/>
                  </a:cxn>
                  <a:cxn ang="0">
                    <a:pos x="41" y="0"/>
                  </a:cxn>
                  <a:cxn ang="0">
                    <a:pos x="41" y="474"/>
                  </a:cxn>
                  <a:cxn ang="0">
                    <a:pos x="0" y="474"/>
                  </a:cxn>
                  <a:cxn ang="0">
                    <a:pos x="0" y="0"/>
                  </a:cxn>
                  <a:cxn ang="0">
                    <a:pos x="3" y="473"/>
                  </a:cxn>
                  <a:cxn ang="0">
                    <a:pos x="1" y="472"/>
                  </a:cxn>
                  <a:cxn ang="0">
                    <a:pos x="40" y="472"/>
                  </a:cxn>
                  <a:cxn ang="0">
                    <a:pos x="38" y="473"/>
                  </a:cxn>
                  <a:cxn ang="0">
                    <a:pos x="38" y="2"/>
                  </a:cxn>
                  <a:cxn ang="0">
                    <a:pos x="40" y="3"/>
                  </a:cxn>
                  <a:cxn ang="0">
                    <a:pos x="1" y="3"/>
                  </a:cxn>
                  <a:cxn ang="0">
                    <a:pos x="3" y="2"/>
                  </a:cxn>
                  <a:cxn ang="0">
                    <a:pos x="3" y="473"/>
                  </a:cxn>
                </a:cxnLst>
                <a:rect l="0" t="0" r="r" b="b"/>
                <a:pathLst>
                  <a:path w="41" h="474">
                    <a:moveTo>
                      <a:pt x="0" y="0"/>
                    </a:moveTo>
                    <a:lnTo>
                      <a:pt x="41" y="0"/>
                    </a:lnTo>
                    <a:lnTo>
                      <a:pt x="41" y="474"/>
                    </a:lnTo>
                    <a:lnTo>
                      <a:pt x="0" y="474"/>
                    </a:lnTo>
                    <a:lnTo>
                      <a:pt x="0" y="0"/>
                    </a:lnTo>
                    <a:close/>
                    <a:moveTo>
                      <a:pt x="3" y="473"/>
                    </a:moveTo>
                    <a:lnTo>
                      <a:pt x="1" y="472"/>
                    </a:lnTo>
                    <a:lnTo>
                      <a:pt x="40" y="472"/>
                    </a:lnTo>
                    <a:lnTo>
                      <a:pt x="38" y="473"/>
                    </a:lnTo>
                    <a:lnTo>
                      <a:pt x="38" y="2"/>
                    </a:lnTo>
                    <a:lnTo>
                      <a:pt x="40" y="3"/>
                    </a:lnTo>
                    <a:lnTo>
                      <a:pt x="1" y="3"/>
                    </a:lnTo>
                    <a:lnTo>
                      <a:pt x="3" y="2"/>
                    </a:lnTo>
                    <a:lnTo>
                      <a:pt x="3" y="47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1" name="Freeform 201"/>
              <p:cNvSpPr>
                <a:spLocks/>
              </p:cNvSpPr>
              <p:nvPr/>
            </p:nvSpPr>
            <p:spPr bwMode="auto">
              <a:xfrm>
                <a:off x="5328" y="4105"/>
                <a:ext cx="119" cy="59"/>
              </a:xfrm>
              <a:custGeom>
                <a:avLst/>
                <a:gdLst/>
                <a:ahLst/>
                <a:cxnLst>
                  <a:cxn ang="0">
                    <a:pos x="0" y="33"/>
                  </a:cxn>
                  <a:cxn ang="0">
                    <a:pos x="34" y="0"/>
                  </a:cxn>
                  <a:cxn ang="0">
                    <a:pos x="34" y="16"/>
                  </a:cxn>
                  <a:cxn ang="0">
                    <a:pos x="135" y="16"/>
                  </a:cxn>
                  <a:cxn ang="0">
                    <a:pos x="135" y="50"/>
                  </a:cxn>
                  <a:cxn ang="0">
                    <a:pos x="34" y="50"/>
                  </a:cxn>
                  <a:cxn ang="0">
                    <a:pos x="34" y="67"/>
                  </a:cxn>
                  <a:cxn ang="0">
                    <a:pos x="0" y="33"/>
                  </a:cxn>
                </a:cxnLst>
                <a:rect l="0" t="0" r="r" b="b"/>
                <a:pathLst>
                  <a:path w="135" h="67">
                    <a:moveTo>
                      <a:pt x="0" y="33"/>
                    </a:moveTo>
                    <a:lnTo>
                      <a:pt x="34" y="0"/>
                    </a:lnTo>
                    <a:lnTo>
                      <a:pt x="34" y="16"/>
                    </a:lnTo>
                    <a:lnTo>
                      <a:pt x="135" y="16"/>
                    </a:lnTo>
                    <a:lnTo>
                      <a:pt x="135" y="50"/>
                    </a:lnTo>
                    <a:lnTo>
                      <a:pt x="34" y="50"/>
                    </a:lnTo>
                    <a:lnTo>
                      <a:pt x="34" y="67"/>
                    </a:lnTo>
                    <a:lnTo>
                      <a:pt x="0" y="33"/>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60" name="Freeform 200"/>
              <p:cNvSpPr>
                <a:spLocks noEditPoints="1"/>
              </p:cNvSpPr>
              <p:nvPr/>
            </p:nvSpPr>
            <p:spPr bwMode="auto">
              <a:xfrm>
                <a:off x="5328" y="4103"/>
                <a:ext cx="120" cy="64"/>
              </a:xfrm>
              <a:custGeom>
                <a:avLst/>
                <a:gdLst/>
                <a:ahLst/>
                <a:cxnLst>
                  <a:cxn ang="0">
                    <a:pos x="0" y="36"/>
                  </a:cxn>
                  <a:cxn ang="0">
                    <a:pos x="37" y="0"/>
                  </a:cxn>
                  <a:cxn ang="0">
                    <a:pos x="37" y="19"/>
                  </a:cxn>
                  <a:cxn ang="0">
                    <a:pos x="36" y="18"/>
                  </a:cxn>
                  <a:cxn ang="0">
                    <a:pos x="138" y="18"/>
                  </a:cxn>
                  <a:cxn ang="0">
                    <a:pos x="138" y="55"/>
                  </a:cxn>
                  <a:cxn ang="0">
                    <a:pos x="36" y="55"/>
                  </a:cxn>
                  <a:cxn ang="0">
                    <a:pos x="37" y="53"/>
                  </a:cxn>
                  <a:cxn ang="0">
                    <a:pos x="37" y="73"/>
                  </a:cxn>
                  <a:cxn ang="0">
                    <a:pos x="0" y="36"/>
                  </a:cxn>
                  <a:cxn ang="0">
                    <a:pos x="37" y="69"/>
                  </a:cxn>
                  <a:cxn ang="0">
                    <a:pos x="34" y="70"/>
                  </a:cxn>
                  <a:cxn ang="0">
                    <a:pos x="34" y="52"/>
                  </a:cxn>
                  <a:cxn ang="0">
                    <a:pos x="137" y="52"/>
                  </a:cxn>
                  <a:cxn ang="0">
                    <a:pos x="136" y="53"/>
                  </a:cxn>
                  <a:cxn ang="0">
                    <a:pos x="136" y="19"/>
                  </a:cxn>
                  <a:cxn ang="0">
                    <a:pos x="137" y="21"/>
                  </a:cxn>
                  <a:cxn ang="0">
                    <a:pos x="34" y="21"/>
                  </a:cxn>
                  <a:cxn ang="0">
                    <a:pos x="34" y="3"/>
                  </a:cxn>
                  <a:cxn ang="0">
                    <a:pos x="37" y="4"/>
                  </a:cxn>
                  <a:cxn ang="0">
                    <a:pos x="3" y="37"/>
                  </a:cxn>
                  <a:cxn ang="0">
                    <a:pos x="3" y="36"/>
                  </a:cxn>
                  <a:cxn ang="0">
                    <a:pos x="37" y="69"/>
                  </a:cxn>
                </a:cxnLst>
                <a:rect l="0" t="0" r="r" b="b"/>
                <a:pathLst>
                  <a:path w="138" h="73">
                    <a:moveTo>
                      <a:pt x="0" y="36"/>
                    </a:moveTo>
                    <a:lnTo>
                      <a:pt x="37" y="0"/>
                    </a:lnTo>
                    <a:lnTo>
                      <a:pt x="37" y="19"/>
                    </a:lnTo>
                    <a:lnTo>
                      <a:pt x="36" y="18"/>
                    </a:lnTo>
                    <a:lnTo>
                      <a:pt x="138" y="18"/>
                    </a:lnTo>
                    <a:lnTo>
                      <a:pt x="138" y="55"/>
                    </a:lnTo>
                    <a:lnTo>
                      <a:pt x="36" y="55"/>
                    </a:lnTo>
                    <a:lnTo>
                      <a:pt x="37" y="53"/>
                    </a:lnTo>
                    <a:lnTo>
                      <a:pt x="37" y="73"/>
                    </a:lnTo>
                    <a:lnTo>
                      <a:pt x="0" y="36"/>
                    </a:lnTo>
                    <a:close/>
                    <a:moveTo>
                      <a:pt x="37" y="69"/>
                    </a:moveTo>
                    <a:lnTo>
                      <a:pt x="34" y="70"/>
                    </a:lnTo>
                    <a:lnTo>
                      <a:pt x="34" y="52"/>
                    </a:lnTo>
                    <a:lnTo>
                      <a:pt x="137" y="52"/>
                    </a:lnTo>
                    <a:lnTo>
                      <a:pt x="136" y="53"/>
                    </a:lnTo>
                    <a:lnTo>
                      <a:pt x="136" y="19"/>
                    </a:lnTo>
                    <a:lnTo>
                      <a:pt x="137" y="21"/>
                    </a:lnTo>
                    <a:lnTo>
                      <a:pt x="34" y="21"/>
                    </a:lnTo>
                    <a:lnTo>
                      <a:pt x="34" y="3"/>
                    </a:lnTo>
                    <a:lnTo>
                      <a:pt x="37" y="4"/>
                    </a:lnTo>
                    <a:lnTo>
                      <a:pt x="3" y="37"/>
                    </a:lnTo>
                    <a:lnTo>
                      <a:pt x="3" y="36"/>
                    </a:lnTo>
                    <a:lnTo>
                      <a:pt x="37" y="6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9" name="Freeform 199"/>
              <p:cNvSpPr>
                <a:spLocks/>
              </p:cNvSpPr>
              <p:nvPr/>
            </p:nvSpPr>
            <p:spPr bwMode="auto">
              <a:xfrm>
                <a:off x="5505" y="4105"/>
                <a:ext cx="119" cy="59"/>
              </a:xfrm>
              <a:custGeom>
                <a:avLst/>
                <a:gdLst/>
                <a:ahLst/>
                <a:cxnLst>
                  <a:cxn ang="0">
                    <a:pos x="0" y="16"/>
                  </a:cxn>
                  <a:cxn ang="0">
                    <a:pos x="101" y="16"/>
                  </a:cxn>
                  <a:cxn ang="0">
                    <a:pos x="101" y="0"/>
                  </a:cxn>
                  <a:cxn ang="0">
                    <a:pos x="135" y="33"/>
                  </a:cxn>
                  <a:cxn ang="0">
                    <a:pos x="101" y="67"/>
                  </a:cxn>
                  <a:cxn ang="0">
                    <a:pos x="101" y="50"/>
                  </a:cxn>
                  <a:cxn ang="0">
                    <a:pos x="0" y="50"/>
                  </a:cxn>
                  <a:cxn ang="0">
                    <a:pos x="0" y="16"/>
                  </a:cxn>
                </a:cxnLst>
                <a:rect l="0" t="0" r="r" b="b"/>
                <a:pathLst>
                  <a:path w="135" h="67">
                    <a:moveTo>
                      <a:pt x="0" y="16"/>
                    </a:moveTo>
                    <a:lnTo>
                      <a:pt x="101" y="16"/>
                    </a:lnTo>
                    <a:lnTo>
                      <a:pt x="101" y="0"/>
                    </a:lnTo>
                    <a:lnTo>
                      <a:pt x="135" y="33"/>
                    </a:lnTo>
                    <a:lnTo>
                      <a:pt x="101" y="67"/>
                    </a:lnTo>
                    <a:lnTo>
                      <a:pt x="101" y="50"/>
                    </a:lnTo>
                    <a:lnTo>
                      <a:pt x="0" y="50"/>
                    </a:lnTo>
                    <a:lnTo>
                      <a:pt x="0" y="16"/>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8" name="Freeform 198"/>
              <p:cNvSpPr>
                <a:spLocks noEditPoints="1"/>
              </p:cNvSpPr>
              <p:nvPr/>
            </p:nvSpPr>
            <p:spPr bwMode="auto">
              <a:xfrm>
                <a:off x="5504" y="4103"/>
                <a:ext cx="121" cy="64"/>
              </a:xfrm>
              <a:custGeom>
                <a:avLst/>
                <a:gdLst/>
                <a:ahLst/>
                <a:cxnLst>
                  <a:cxn ang="0">
                    <a:pos x="0" y="18"/>
                  </a:cxn>
                  <a:cxn ang="0">
                    <a:pos x="102" y="18"/>
                  </a:cxn>
                  <a:cxn ang="0">
                    <a:pos x="101" y="19"/>
                  </a:cxn>
                  <a:cxn ang="0">
                    <a:pos x="101" y="0"/>
                  </a:cxn>
                  <a:cxn ang="0">
                    <a:pos x="138" y="36"/>
                  </a:cxn>
                  <a:cxn ang="0">
                    <a:pos x="101" y="73"/>
                  </a:cxn>
                  <a:cxn ang="0">
                    <a:pos x="101" y="53"/>
                  </a:cxn>
                  <a:cxn ang="0">
                    <a:pos x="102" y="55"/>
                  </a:cxn>
                  <a:cxn ang="0">
                    <a:pos x="0" y="55"/>
                  </a:cxn>
                  <a:cxn ang="0">
                    <a:pos x="0" y="18"/>
                  </a:cxn>
                  <a:cxn ang="0">
                    <a:pos x="3" y="53"/>
                  </a:cxn>
                  <a:cxn ang="0">
                    <a:pos x="1" y="52"/>
                  </a:cxn>
                  <a:cxn ang="0">
                    <a:pos x="104" y="52"/>
                  </a:cxn>
                  <a:cxn ang="0">
                    <a:pos x="104" y="70"/>
                  </a:cxn>
                  <a:cxn ang="0">
                    <a:pos x="102" y="69"/>
                  </a:cxn>
                  <a:cxn ang="0">
                    <a:pos x="135" y="36"/>
                  </a:cxn>
                  <a:cxn ang="0">
                    <a:pos x="135" y="37"/>
                  </a:cxn>
                  <a:cxn ang="0">
                    <a:pos x="102" y="4"/>
                  </a:cxn>
                  <a:cxn ang="0">
                    <a:pos x="104" y="3"/>
                  </a:cxn>
                  <a:cxn ang="0">
                    <a:pos x="104" y="21"/>
                  </a:cxn>
                  <a:cxn ang="0">
                    <a:pos x="1" y="21"/>
                  </a:cxn>
                  <a:cxn ang="0">
                    <a:pos x="3" y="19"/>
                  </a:cxn>
                  <a:cxn ang="0">
                    <a:pos x="3" y="53"/>
                  </a:cxn>
                </a:cxnLst>
                <a:rect l="0" t="0" r="r" b="b"/>
                <a:pathLst>
                  <a:path w="138" h="73">
                    <a:moveTo>
                      <a:pt x="0" y="18"/>
                    </a:moveTo>
                    <a:lnTo>
                      <a:pt x="102" y="18"/>
                    </a:lnTo>
                    <a:lnTo>
                      <a:pt x="101" y="19"/>
                    </a:lnTo>
                    <a:lnTo>
                      <a:pt x="101" y="0"/>
                    </a:lnTo>
                    <a:lnTo>
                      <a:pt x="138" y="36"/>
                    </a:lnTo>
                    <a:lnTo>
                      <a:pt x="101" y="73"/>
                    </a:lnTo>
                    <a:lnTo>
                      <a:pt x="101" y="53"/>
                    </a:lnTo>
                    <a:lnTo>
                      <a:pt x="102" y="55"/>
                    </a:lnTo>
                    <a:lnTo>
                      <a:pt x="0" y="55"/>
                    </a:lnTo>
                    <a:lnTo>
                      <a:pt x="0" y="18"/>
                    </a:lnTo>
                    <a:close/>
                    <a:moveTo>
                      <a:pt x="3" y="53"/>
                    </a:moveTo>
                    <a:lnTo>
                      <a:pt x="1" y="52"/>
                    </a:lnTo>
                    <a:lnTo>
                      <a:pt x="104" y="52"/>
                    </a:lnTo>
                    <a:lnTo>
                      <a:pt x="104" y="70"/>
                    </a:lnTo>
                    <a:lnTo>
                      <a:pt x="102" y="69"/>
                    </a:lnTo>
                    <a:lnTo>
                      <a:pt x="135" y="36"/>
                    </a:lnTo>
                    <a:lnTo>
                      <a:pt x="135" y="37"/>
                    </a:lnTo>
                    <a:lnTo>
                      <a:pt x="102" y="4"/>
                    </a:lnTo>
                    <a:lnTo>
                      <a:pt x="104" y="3"/>
                    </a:lnTo>
                    <a:lnTo>
                      <a:pt x="104" y="21"/>
                    </a:lnTo>
                    <a:lnTo>
                      <a:pt x="1" y="21"/>
                    </a:lnTo>
                    <a:lnTo>
                      <a:pt x="3" y="19"/>
                    </a:lnTo>
                    <a:lnTo>
                      <a:pt x="3" y="5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7" name="Freeform 197"/>
              <p:cNvSpPr>
                <a:spLocks/>
              </p:cNvSpPr>
              <p:nvPr/>
            </p:nvSpPr>
            <p:spPr bwMode="auto">
              <a:xfrm>
                <a:off x="5306" y="4181"/>
                <a:ext cx="130" cy="140"/>
              </a:xfrm>
              <a:custGeom>
                <a:avLst/>
                <a:gdLst/>
                <a:ahLst/>
                <a:cxnLst>
                  <a:cxn ang="0">
                    <a:pos x="9" y="101"/>
                  </a:cxn>
                  <a:cxn ang="0">
                    <a:pos x="0" y="161"/>
                  </a:cxn>
                  <a:cxn ang="0">
                    <a:pos x="59" y="146"/>
                  </a:cxn>
                  <a:cxn ang="0">
                    <a:pos x="47" y="135"/>
                  </a:cxn>
                  <a:cxn ang="0">
                    <a:pos x="149" y="23"/>
                  </a:cxn>
                  <a:cxn ang="0">
                    <a:pos x="124" y="0"/>
                  </a:cxn>
                  <a:cxn ang="0">
                    <a:pos x="22" y="112"/>
                  </a:cxn>
                  <a:cxn ang="0">
                    <a:pos x="9" y="101"/>
                  </a:cxn>
                </a:cxnLst>
                <a:rect l="0" t="0" r="r" b="b"/>
                <a:pathLst>
                  <a:path w="149" h="161">
                    <a:moveTo>
                      <a:pt x="9" y="101"/>
                    </a:moveTo>
                    <a:lnTo>
                      <a:pt x="0" y="161"/>
                    </a:lnTo>
                    <a:lnTo>
                      <a:pt x="59" y="146"/>
                    </a:lnTo>
                    <a:lnTo>
                      <a:pt x="47" y="135"/>
                    </a:lnTo>
                    <a:lnTo>
                      <a:pt x="149" y="23"/>
                    </a:lnTo>
                    <a:lnTo>
                      <a:pt x="124" y="0"/>
                    </a:lnTo>
                    <a:lnTo>
                      <a:pt x="22" y="112"/>
                    </a:lnTo>
                    <a:lnTo>
                      <a:pt x="9"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6" name="Freeform 196"/>
              <p:cNvSpPr>
                <a:spLocks noEditPoints="1"/>
              </p:cNvSpPr>
              <p:nvPr/>
            </p:nvSpPr>
            <p:spPr bwMode="auto">
              <a:xfrm>
                <a:off x="5304" y="4179"/>
                <a:ext cx="133" cy="144"/>
              </a:xfrm>
              <a:custGeom>
                <a:avLst/>
                <a:gdLst/>
                <a:ahLst/>
                <a:cxnLst>
                  <a:cxn ang="0">
                    <a:pos x="10" y="104"/>
                  </a:cxn>
                  <a:cxn ang="0">
                    <a:pos x="12" y="103"/>
                  </a:cxn>
                  <a:cxn ang="0">
                    <a:pos x="3" y="163"/>
                  </a:cxn>
                  <a:cxn ang="0">
                    <a:pos x="2" y="161"/>
                  </a:cxn>
                  <a:cxn ang="0">
                    <a:pos x="61" y="147"/>
                  </a:cxn>
                  <a:cxn ang="0">
                    <a:pos x="60" y="149"/>
                  </a:cxn>
                  <a:cxn ang="0">
                    <a:pos x="47" y="137"/>
                  </a:cxn>
                  <a:cxn ang="0">
                    <a:pos x="149" y="24"/>
                  </a:cxn>
                  <a:cxn ang="0">
                    <a:pos x="150" y="26"/>
                  </a:cxn>
                  <a:cxn ang="0">
                    <a:pos x="125" y="3"/>
                  </a:cxn>
                  <a:cxn ang="0">
                    <a:pos x="127" y="3"/>
                  </a:cxn>
                  <a:cxn ang="0">
                    <a:pos x="24" y="116"/>
                  </a:cxn>
                  <a:cxn ang="0">
                    <a:pos x="10" y="104"/>
                  </a:cxn>
                  <a:cxn ang="0">
                    <a:pos x="25" y="113"/>
                  </a:cxn>
                  <a:cxn ang="0">
                    <a:pos x="23" y="113"/>
                  </a:cxn>
                  <a:cxn ang="0">
                    <a:pos x="125" y="0"/>
                  </a:cxn>
                  <a:cxn ang="0">
                    <a:pos x="152" y="25"/>
                  </a:cxn>
                  <a:cxn ang="0">
                    <a:pos x="50" y="138"/>
                  </a:cxn>
                  <a:cxn ang="0">
                    <a:pos x="50" y="136"/>
                  </a:cxn>
                  <a:cxn ang="0">
                    <a:pos x="64" y="149"/>
                  </a:cxn>
                  <a:cxn ang="0">
                    <a:pos x="0" y="165"/>
                  </a:cxn>
                  <a:cxn ang="0">
                    <a:pos x="10" y="100"/>
                  </a:cxn>
                  <a:cxn ang="0">
                    <a:pos x="25" y="113"/>
                  </a:cxn>
                </a:cxnLst>
                <a:rect l="0" t="0" r="r" b="b"/>
                <a:pathLst>
                  <a:path w="152" h="165">
                    <a:moveTo>
                      <a:pt x="10" y="104"/>
                    </a:moveTo>
                    <a:lnTo>
                      <a:pt x="12" y="103"/>
                    </a:lnTo>
                    <a:lnTo>
                      <a:pt x="3" y="163"/>
                    </a:lnTo>
                    <a:lnTo>
                      <a:pt x="2" y="161"/>
                    </a:lnTo>
                    <a:lnTo>
                      <a:pt x="61" y="147"/>
                    </a:lnTo>
                    <a:lnTo>
                      <a:pt x="60" y="149"/>
                    </a:lnTo>
                    <a:lnTo>
                      <a:pt x="47" y="137"/>
                    </a:lnTo>
                    <a:lnTo>
                      <a:pt x="149" y="24"/>
                    </a:lnTo>
                    <a:lnTo>
                      <a:pt x="150" y="26"/>
                    </a:lnTo>
                    <a:lnTo>
                      <a:pt x="125" y="3"/>
                    </a:lnTo>
                    <a:lnTo>
                      <a:pt x="127" y="3"/>
                    </a:lnTo>
                    <a:lnTo>
                      <a:pt x="24" y="116"/>
                    </a:lnTo>
                    <a:lnTo>
                      <a:pt x="10" y="104"/>
                    </a:lnTo>
                    <a:close/>
                    <a:moveTo>
                      <a:pt x="25" y="113"/>
                    </a:moveTo>
                    <a:lnTo>
                      <a:pt x="23" y="113"/>
                    </a:lnTo>
                    <a:lnTo>
                      <a:pt x="125" y="0"/>
                    </a:lnTo>
                    <a:lnTo>
                      <a:pt x="152" y="25"/>
                    </a:lnTo>
                    <a:lnTo>
                      <a:pt x="50" y="138"/>
                    </a:lnTo>
                    <a:lnTo>
                      <a:pt x="50" y="136"/>
                    </a:lnTo>
                    <a:lnTo>
                      <a:pt x="64" y="149"/>
                    </a:lnTo>
                    <a:lnTo>
                      <a:pt x="0" y="165"/>
                    </a:lnTo>
                    <a:lnTo>
                      <a:pt x="10" y="100"/>
                    </a:lnTo>
                    <a:lnTo>
                      <a:pt x="25" y="11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5" name="Freeform 195"/>
              <p:cNvSpPr>
                <a:spLocks/>
              </p:cNvSpPr>
              <p:nvPr/>
            </p:nvSpPr>
            <p:spPr bwMode="auto">
              <a:xfrm>
                <a:off x="5518" y="4181"/>
                <a:ext cx="130" cy="140"/>
              </a:xfrm>
              <a:custGeom>
                <a:avLst/>
                <a:gdLst/>
                <a:ahLst/>
                <a:cxnLst>
                  <a:cxn ang="0">
                    <a:pos x="139" y="101"/>
                  </a:cxn>
                  <a:cxn ang="0">
                    <a:pos x="148" y="161"/>
                  </a:cxn>
                  <a:cxn ang="0">
                    <a:pos x="89" y="146"/>
                  </a:cxn>
                  <a:cxn ang="0">
                    <a:pos x="102" y="135"/>
                  </a:cxn>
                  <a:cxn ang="0">
                    <a:pos x="0" y="23"/>
                  </a:cxn>
                  <a:cxn ang="0">
                    <a:pos x="25" y="0"/>
                  </a:cxn>
                  <a:cxn ang="0">
                    <a:pos x="127" y="112"/>
                  </a:cxn>
                  <a:cxn ang="0">
                    <a:pos x="139" y="101"/>
                  </a:cxn>
                </a:cxnLst>
                <a:rect l="0" t="0" r="r" b="b"/>
                <a:pathLst>
                  <a:path w="148" h="161">
                    <a:moveTo>
                      <a:pt x="139" y="101"/>
                    </a:moveTo>
                    <a:lnTo>
                      <a:pt x="148" y="161"/>
                    </a:lnTo>
                    <a:lnTo>
                      <a:pt x="89" y="146"/>
                    </a:lnTo>
                    <a:lnTo>
                      <a:pt x="102" y="135"/>
                    </a:lnTo>
                    <a:lnTo>
                      <a:pt x="0" y="23"/>
                    </a:lnTo>
                    <a:lnTo>
                      <a:pt x="25" y="0"/>
                    </a:lnTo>
                    <a:lnTo>
                      <a:pt x="127" y="112"/>
                    </a:lnTo>
                    <a:lnTo>
                      <a:pt x="139" y="101"/>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4" name="Freeform 194"/>
              <p:cNvSpPr>
                <a:spLocks noEditPoints="1"/>
              </p:cNvSpPr>
              <p:nvPr/>
            </p:nvSpPr>
            <p:spPr bwMode="auto">
              <a:xfrm>
                <a:off x="5516" y="4179"/>
                <a:ext cx="133" cy="144"/>
              </a:xfrm>
              <a:custGeom>
                <a:avLst/>
                <a:gdLst/>
                <a:ahLst/>
                <a:cxnLst>
                  <a:cxn ang="0">
                    <a:pos x="142" y="100"/>
                  </a:cxn>
                  <a:cxn ang="0">
                    <a:pos x="152" y="165"/>
                  </a:cxn>
                  <a:cxn ang="0">
                    <a:pos x="88" y="149"/>
                  </a:cxn>
                  <a:cxn ang="0">
                    <a:pos x="103" y="136"/>
                  </a:cxn>
                  <a:cxn ang="0">
                    <a:pos x="103" y="138"/>
                  </a:cxn>
                  <a:cxn ang="0">
                    <a:pos x="0" y="25"/>
                  </a:cxn>
                  <a:cxn ang="0">
                    <a:pos x="27" y="0"/>
                  </a:cxn>
                  <a:cxn ang="0">
                    <a:pos x="130" y="113"/>
                  </a:cxn>
                  <a:cxn ang="0">
                    <a:pos x="128" y="113"/>
                  </a:cxn>
                  <a:cxn ang="0">
                    <a:pos x="142" y="100"/>
                  </a:cxn>
                  <a:cxn ang="0">
                    <a:pos x="129" y="116"/>
                  </a:cxn>
                  <a:cxn ang="0">
                    <a:pos x="26" y="3"/>
                  </a:cxn>
                  <a:cxn ang="0">
                    <a:pos x="28" y="3"/>
                  </a:cxn>
                  <a:cxn ang="0">
                    <a:pos x="3" y="26"/>
                  </a:cxn>
                  <a:cxn ang="0">
                    <a:pos x="3" y="24"/>
                  </a:cxn>
                  <a:cxn ang="0">
                    <a:pos x="106" y="137"/>
                  </a:cxn>
                  <a:cxn ang="0">
                    <a:pos x="92" y="149"/>
                  </a:cxn>
                  <a:cxn ang="0">
                    <a:pos x="92" y="147"/>
                  </a:cxn>
                  <a:cxn ang="0">
                    <a:pos x="151" y="161"/>
                  </a:cxn>
                  <a:cxn ang="0">
                    <a:pos x="149" y="163"/>
                  </a:cxn>
                  <a:cxn ang="0">
                    <a:pos x="140" y="103"/>
                  </a:cxn>
                  <a:cxn ang="0">
                    <a:pos x="142" y="104"/>
                  </a:cxn>
                  <a:cxn ang="0">
                    <a:pos x="129" y="116"/>
                  </a:cxn>
                </a:cxnLst>
                <a:rect l="0" t="0" r="r" b="b"/>
                <a:pathLst>
                  <a:path w="152" h="165">
                    <a:moveTo>
                      <a:pt x="142" y="100"/>
                    </a:moveTo>
                    <a:lnTo>
                      <a:pt x="152" y="165"/>
                    </a:lnTo>
                    <a:lnTo>
                      <a:pt x="88" y="149"/>
                    </a:lnTo>
                    <a:lnTo>
                      <a:pt x="103" y="136"/>
                    </a:lnTo>
                    <a:lnTo>
                      <a:pt x="103" y="138"/>
                    </a:lnTo>
                    <a:lnTo>
                      <a:pt x="0" y="25"/>
                    </a:lnTo>
                    <a:lnTo>
                      <a:pt x="27" y="0"/>
                    </a:lnTo>
                    <a:lnTo>
                      <a:pt x="130" y="113"/>
                    </a:lnTo>
                    <a:lnTo>
                      <a:pt x="128" y="113"/>
                    </a:lnTo>
                    <a:lnTo>
                      <a:pt x="142" y="100"/>
                    </a:lnTo>
                    <a:close/>
                    <a:moveTo>
                      <a:pt x="129" y="116"/>
                    </a:moveTo>
                    <a:lnTo>
                      <a:pt x="26" y="3"/>
                    </a:lnTo>
                    <a:lnTo>
                      <a:pt x="28" y="3"/>
                    </a:lnTo>
                    <a:lnTo>
                      <a:pt x="3" y="26"/>
                    </a:lnTo>
                    <a:lnTo>
                      <a:pt x="3" y="24"/>
                    </a:lnTo>
                    <a:lnTo>
                      <a:pt x="106" y="137"/>
                    </a:lnTo>
                    <a:lnTo>
                      <a:pt x="92" y="149"/>
                    </a:lnTo>
                    <a:lnTo>
                      <a:pt x="92" y="147"/>
                    </a:lnTo>
                    <a:lnTo>
                      <a:pt x="151" y="161"/>
                    </a:lnTo>
                    <a:lnTo>
                      <a:pt x="149" y="163"/>
                    </a:lnTo>
                    <a:lnTo>
                      <a:pt x="140" y="103"/>
                    </a:lnTo>
                    <a:lnTo>
                      <a:pt x="142" y="104"/>
                    </a:lnTo>
                    <a:lnTo>
                      <a:pt x="129" y="116"/>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3" name="Freeform 193"/>
              <p:cNvSpPr>
                <a:spLocks/>
              </p:cNvSpPr>
              <p:nvPr/>
            </p:nvSpPr>
            <p:spPr bwMode="auto">
              <a:xfrm>
                <a:off x="5306" y="3949"/>
                <a:ext cx="130" cy="141"/>
              </a:xfrm>
              <a:custGeom>
                <a:avLst/>
                <a:gdLst/>
                <a:ahLst/>
                <a:cxnLst>
                  <a:cxn ang="0">
                    <a:pos x="9" y="60"/>
                  </a:cxn>
                  <a:cxn ang="0">
                    <a:pos x="0" y="0"/>
                  </a:cxn>
                  <a:cxn ang="0">
                    <a:pos x="59" y="15"/>
                  </a:cxn>
                  <a:cxn ang="0">
                    <a:pos x="47" y="26"/>
                  </a:cxn>
                  <a:cxn ang="0">
                    <a:pos x="149" y="138"/>
                  </a:cxn>
                  <a:cxn ang="0">
                    <a:pos x="124" y="161"/>
                  </a:cxn>
                  <a:cxn ang="0">
                    <a:pos x="22" y="49"/>
                  </a:cxn>
                  <a:cxn ang="0">
                    <a:pos x="9" y="60"/>
                  </a:cxn>
                </a:cxnLst>
                <a:rect l="0" t="0" r="r" b="b"/>
                <a:pathLst>
                  <a:path w="149" h="161">
                    <a:moveTo>
                      <a:pt x="9" y="60"/>
                    </a:moveTo>
                    <a:lnTo>
                      <a:pt x="0" y="0"/>
                    </a:lnTo>
                    <a:lnTo>
                      <a:pt x="59" y="15"/>
                    </a:lnTo>
                    <a:lnTo>
                      <a:pt x="47" y="26"/>
                    </a:lnTo>
                    <a:lnTo>
                      <a:pt x="149" y="138"/>
                    </a:lnTo>
                    <a:lnTo>
                      <a:pt x="124" y="161"/>
                    </a:lnTo>
                    <a:lnTo>
                      <a:pt x="22" y="49"/>
                    </a:lnTo>
                    <a:lnTo>
                      <a:pt x="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2" name="Freeform 192"/>
              <p:cNvSpPr>
                <a:spLocks noEditPoints="1"/>
              </p:cNvSpPr>
              <p:nvPr/>
            </p:nvSpPr>
            <p:spPr bwMode="auto">
              <a:xfrm>
                <a:off x="5304" y="3947"/>
                <a:ext cx="133" cy="145"/>
              </a:xfrm>
              <a:custGeom>
                <a:avLst/>
                <a:gdLst/>
                <a:ahLst/>
                <a:cxnLst>
                  <a:cxn ang="0">
                    <a:pos x="10" y="65"/>
                  </a:cxn>
                  <a:cxn ang="0">
                    <a:pos x="0" y="0"/>
                  </a:cxn>
                  <a:cxn ang="0">
                    <a:pos x="64" y="16"/>
                  </a:cxn>
                  <a:cxn ang="0">
                    <a:pos x="50" y="29"/>
                  </a:cxn>
                  <a:cxn ang="0">
                    <a:pos x="50" y="27"/>
                  </a:cxn>
                  <a:cxn ang="0">
                    <a:pos x="152" y="140"/>
                  </a:cxn>
                  <a:cxn ang="0">
                    <a:pos x="125" y="165"/>
                  </a:cxn>
                  <a:cxn ang="0">
                    <a:pos x="23" y="52"/>
                  </a:cxn>
                  <a:cxn ang="0">
                    <a:pos x="25" y="52"/>
                  </a:cxn>
                  <a:cxn ang="0">
                    <a:pos x="10" y="65"/>
                  </a:cxn>
                  <a:cxn ang="0">
                    <a:pos x="24" y="49"/>
                  </a:cxn>
                  <a:cxn ang="0">
                    <a:pos x="127" y="162"/>
                  </a:cxn>
                  <a:cxn ang="0">
                    <a:pos x="125" y="162"/>
                  </a:cxn>
                  <a:cxn ang="0">
                    <a:pos x="150" y="139"/>
                  </a:cxn>
                  <a:cxn ang="0">
                    <a:pos x="149" y="141"/>
                  </a:cxn>
                  <a:cxn ang="0">
                    <a:pos x="47" y="28"/>
                  </a:cxn>
                  <a:cxn ang="0">
                    <a:pos x="60" y="16"/>
                  </a:cxn>
                  <a:cxn ang="0">
                    <a:pos x="61" y="18"/>
                  </a:cxn>
                  <a:cxn ang="0">
                    <a:pos x="2" y="4"/>
                  </a:cxn>
                  <a:cxn ang="0">
                    <a:pos x="3" y="2"/>
                  </a:cxn>
                  <a:cxn ang="0">
                    <a:pos x="12" y="62"/>
                  </a:cxn>
                  <a:cxn ang="0">
                    <a:pos x="10" y="61"/>
                  </a:cxn>
                  <a:cxn ang="0">
                    <a:pos x="24" y="49"/>
                  </a:cxn>
                </a:cxnLst>
                <a:rect l="0" t="0" r="r" b="b"/>
                <a:pathLst>
                  <a:path w="152" h="165">
                    <a:moveTo>
                      <a:pt x="10" y="65"/>
                    </a:moveTo>
                    <a:lnTo>
                      <a:pt x="0" y="0"/>
                    </a:lnTo>
                    <a:lnTo>
                      <a:pt x="64" y="16"/>
                    </a:lnTo>
                    <a:lnTo>
                      <a:pt x="50" y="29"/>
                    </a:lnTo>
                    <a:lnTo>
                      <a:pt x="50" y="27"/>
                    </a:lnTo>
                    <a:lnTo>
                      <a:pt x="152" y="140"/>
                    </a:lnTo>
                    <a:lnTo>
                      <a:pt x="125" y="165"/>
                    </a:lnTo>
                    <a:lnTo>
                      <a:pt x="23" y="52"/>
                    </a:lnTo>
                    <a:lnTo>
                      <a:pt x="25" y="52"/>
                    </a:lnTo>
                    <a:lnTo>
                      <a:pt x="10" y="65"/>
                    </a:lnTo>
                    <a:close/>
                    <a:moveTo>
                      <a:pt x="24" y="49"/>
                    </a:moveTo>
                    <a:lnTo>
                      <a:pt x="127" y="162"/>
                    </a:lnTo>
                    <a:lnTo>
                      <a:pt x="125" y="162"/>
                    </a:lnTo>
                    <a:lnTo>
                      <a:pt x="150" y="139"/>
                    </a:lnTo>
                    <a:lnTo>
                      <a:pt x="149" y="141"/>
                    </a:lnTo>
                    <a:lnTo>
                      <a:pt x="47" y="28"/>
                    </a:lnTo>
                    <a:lnTo>
                      <a:pt x="60" y="16"/>
                    </a:lnTo>
                    <a:lnTo>
                      <a:pt x="61" y="18"/>
                    </a:lnTo>
                    <a:lnTo>
                      <a:pt x="2" y="4"/>
                    </a:lnTo>
                    <a:lnTo>
                      <a:pt x="3" y="2"/>
                    </a:lnTo>
                    <a:lnTo>
                      <a:pt x="12" y="62"/>
                    </a:lnTo>
                    <a:lnTo>
                      <a:pt x="10" y="61"/>
                    </a:lnTo>
                    <a:lnTo>
                      <a:pt x="24" y="4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1" name="Freeform 191"/>
              <p:cNvSpPr>
                <a:spLocks/>
              </p:cNvSpPr>
              <p:nvPr/>
            </p:nvSpPr>
            <p:spPr bwMode="auto">
              <a:xfrm>
                <a:off x="5518" y="3949"/>
                <a:ext cx="130" cy="141"/>
              </a:xfrm>
              <a:custGeom>
                <a:avLst/>
                <a:gdLst/>
                <a:ahLst/>
                <a:cxnLst>
                  <a:cxn ang="0">
                    <a:pos x="139" y="60"/>
                  </a:cxn>
                  <a:cxn ang="0">
                    <a:pos x="148" y="0"/>
                  </a:cxn>
                  <a:cxn ang="0">
                    <a:pos x="89" y="15"/>
                  </a:cxn>
                  <a:cxn ang="0">
                    <a:pos x="102" y="26"/>
                  </a:cxn>
                  <a:cxn ang="0">
                    <a:pos x="0" y="138"/>
                  </a:cxn>
                  <a:cxn ang="0">
                    <a:pos x="25" y="161"/>
                  </a:cxn>
                  <a:cxn ang="0">
                    <a:pos x="127" y="49"/>
                  </a:cxn>
                  <a:cxn ang="0">
                    <a:pos x="139" y="60"/>
                  </a:cxn>
                </a:cxnLst>
                <a:rect l="0" t="0" r="r" b="b"/>
                <a:pathLst>
                  <a:path w="148" h="161">
                    <a:moveTo>
                      <a:pt x="139" y="60"/>
                    </a:moveTo>
                    <a:lnTo>
                      <a:pt x="148" y="0"/>
                    </a:lnTo>
                    <a:lnTo>
                      <a:pt x="89" y="15"/>
                    </a:lnTo>
                    <a:lnTo>
                      <a:pt x="102" y="26"/>
                    </a:lnTo>
                    <a:lnTo>
                      <a:pt x="0" y="138"/>
                    </a:lnTo>
                    <a:lnTo>
                      <a:pt x="25" y="161"/>
                    </a:lnTo>
                    <a:lnTo>
                      <a:pt x="127" y="49"/>
                    </a:lnTo>
                    <a:lnTo>
                      <a:pt x="13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50" name="Freeform 190"/>
              <p:cNvSpPr>
                <a:spLocks noEditPoints="1"/>
              </p:cNvSpPr>
              <p:nvPr/>
            </p:nvSpPr>
            <p:spPr bwMode="auto">
              <a:xfrm>
                <a:off x="5516" y="3947"/>
                <a:ext cx="133" cy="145"/>
              </a:xfrm>
              <a:custGeom>
                <a:avLst/>
                <a:gdLst/>
                <a:ahLst/>
                <a:cxnLst>
                  <a:cxn ang="0">
                    <a:pos x="142" y="61"/>
                  </a:cxn>
                  <a:cxn ang="0">
                    <a:pos x="140" y="62"/>
                  </a:cxn>
                  <a:cxn ang="0">
                    <a:pos x="149" y="2"/>
                  </a:cxn>
                  <a:cxn ang="0">
                    <a:pos x="151" y="4"/>
                  </a:cxn>
                  <a:cxn ang="0">
                    <a:pos x="92" y="18"/>
                  </a:cxn>
                  <a:cxn ang="0">
                    <a:pos x="92" y="16"/>
                  </a:cxn>
                  <a:cxn ang="0">
                    <a:pos x="106" y="28"/>
                  </a:cxn>
                  <a:cxn ang="0">
                    <a:pos x="3" y="141"/>
                  </a:cxn>
                  <a:cxn ang="0">
                    <a:pos x="3" y="139"/>
                  </a:cxn>
                  <a:cxn ang="0">
                    <a:pos x="28" y="162"/>
                  </a:cxn>
                  <a:cxn ang="0">
                    <a:pos x="26" y="162"/>
                  </a:cxn>
                  <a:cxn ang="0">
                    <a:pos x="129" y="49"/>
                  </a:cxn>
                  <a:cxn ang="0">
                    <a:pos x="142" y="61"/>
                  </a:cxn>
                  <a:cxn ang="0">
                    <a:pos x="128" y="52"/>
                  </a:cxn>
                  <a:cxn ang="0">
                    <a:pos x="130" y="52"/>
                  </a:cxn>
                  <a:cxn ang="0">
                    <a:pos x="27" y="165"/>
                  </a:cxn>
                  <a:cxn ang="0">
                    <a:pos x="0" y="140"/>
                  </a:cxn>
                  <a:cxn ang="0">
                    <a:pos x="103" y="27"/>
                  </a:cxn>
                  <a:cxn ang="0">
                    <a:pos x="103" y="29"/>
                  </a:cxn>
                  <a:cxn ang="0">
                    <a:pos x="88" y="16"/>
                  </a:cxn>
                  <a:cxn ang="0">
                    <a:pos x="152" y="0"/>
                  </a:cxn>
                  <a:cxn ang="0">
                    <a:pos x="142" y="65"/>
                  </a:cxn>
                  <a:cxn ang="0">
                    <a:pos x="128" y="52"/>
                  </a:cxn>
                </a:cxnLst>
                <a:rect l="0" t="0" r="r" b="b"/>
                <a:pathLst>
                  <a:path w="152" h="165">
                    <a:moveTo>
                      <a:pt x="142" y="61"/>
                    </a:moveTo>
                    <a:lnTo>
                      <a:pt x="140" y="62"/>
                    </a:lnTo>
                    <a:lnTo>
                      <a:pt x="149" y="2"/>
                    </a:lnTo>
                    <a:lnTo>
                      <a:pt x="151" y="4"/>
                    </a:lnTo>
                    <a:lnTo>
                      <a:pt x="92" y="18"/>
                    </a:lnTo>
                    <a:lnTo>
                      <a:pt x="92" y="16"/>
                    </a:lnTo>
                    <a:lnTo>
                      <a:pt x="106" y="28"/>
                    </a:lnTo>
                    <a:lnTo>
                      <a:pt x="3" y="141"/>
                    </a:lnTo>
                    <a:lnTo>
                      <a:pt x="3" y="139"/>
                    </a:lnTo>
                    <a:lnTo>
                      <a:pt x="28" y="162"/>
                    </a:lnTo>
                    <a:lnTo>
                      <a:pt x="26" y="162"/>
                    </a:lnTo>
                    <a:lnTo>
                      <a:pt x="129" y="49"/>
                    </a:lnTo>
                    <a:lnTo>
                      <a:pt x="142" y="61"/>
                    </a:lnTo>
                    <a:close/>
                    <a:moveTo>
                      <a:pt x="128" y="52"/>
                    </a:moveTo>
                    <a:lnTo>
                      <a:pt x="130" y="52"/>
                    </a:lnTo>
                    <a:lnTo>
                      <a:pt x="27" y="165"/>
                    </a:lnTo>
                    <a:lnTo>
                      <a:pt x="0" y="140"/>
                    </a:lnTo>
                    <a:lnTo>
                      <a:pt x="103" y="27"/>
                    </a:lnTo>
                    <a:lnTo>
                      <a:pt x="103" y="29"/>
                    </a:lnTo>
                    <a:lnTo>
                      <a:pt x="88" y="16"/>
                    </a:lnTo>
                    <a:lnTo>
                      <a:pt x="152" y="0"/>
                    </a:lnTo>
                    <a:lnTo>
                      <a:pt x="142" y="65"/>
                    </a:lnTo>
                    <a:lnTo>
                      <a:pt x="128" y="5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9" name="Freeform 189"/>
              <p:cNvSpPr>
                <a:spLocks/>
              </p:cNvSpPr>
              <p:nvPr/>
            </p:nvSpPr>
            <p:spPr bwMode="auto">
              <a:xfrm>
                <a:off x="5211" y="3690"/>
                <a:ext cx="649" cy="118"/>
              </a:xfrm>
              <a:custGeom>
                <a:avLst/>
                <a:gdLst/>
                <a:ahLst/>
                <a:cxnLst>
                  <a:cxn ang="0">
                    <a:pos x="0" y="135"/>
                  </a:cxn>
                  <a:cxn ang="0">
                    <a:pos x="135" y="0"/>
                  </a:cxn>
                  <a:cxn ang="0">
                    <a:pos x="742" y="0"/>
                  </a:cxn>
                  <a:cxn ang="0">
                    <a:pos x="607" y="135"/>
                  </a:cxn>
                  <a:cxn ang="0">
                    <a:pos x="0" y="135"/>
                  </a:cxn>
                </a:cxnLst>
                <a:rect l="0" t="0" r="r" b="b"/>
                <a:pathLst>
                  <a:path w="742" h="135">
                    <a:moveTo>
                      <a:pt x="0" y="135"/>
                    </a:moveTo>
                    <a:lnTo>
                      <a:pt x="135" y="0"/>
                    </a:lnTo>
                    <a:lnTo>
                      <a:pt x="742" y="0"/>
                    </a:lnTo>
                    <a:lnTo>
                      <a:pt x="607" y="135"/>
                    </a:lnTo>
                    <a:lnTo>
                      <a:pt x="0" y="135"/>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8" name="Freeform 188"/>
              <p:cNvSpPr>
                <a:spLocks noEditPoints="1"/>
              </p:cNvSpPr>
              <p:nvPr/>
            </p:nvSpPr>
            <p:spPr bwMode="auto">
              <a:xfrm>
                <a:off x="5210" y="3688"/>
                <a:ext cx="652" cy="120"/>
              </a:xfrm>
              <a:custGeom>
                <a:avLst/>
                <a:gdLst/>
                <a:ahLst/>
                <a:cxnLst>
                  <a:cxn ang="0">
                    <a:pos x="4" y="408"/>
                  </a:cxn>
                  <a:cxn ang="0">
                    <a:pos x="1" y="406"/>
                  </a:cxn>
                  <a:cxn ang="0">
                    <a:pos x="2" y="402"/>
                  </a:cxn>
                  <a:cxn ang="0">
                    <a:pos x="402" y="2"/>
                  </a:cxn>
                  <a:cxn ang="0">
                    <a:pos x="404" y="0"/>
                  </a:cxn>
                  <a:cxn ang="0">
                    <a:pos x="2204" y="0"/>
                  </a:cxn>
                  <a:cxn ang="0">
                    <a:pos x="2208" y="3"/>
                  </a:cxn>
                  <a:cxn ang="0">
                    <a:pos x="2207" y="7"/>
                  </a:cxn>
                  <a:cxn ang="0">
                    <a:pos x="1807" y="407"/>
                  </a:cxn>
                  <a:cxn ang="0">
                    <a:pos x="1804" y="408"/>
                  </a:cxn>
                  <a:cxn ang="0">
                    <a:pos x="4" y="408"/>
                  </a:cxn>
                  <a:cxn ang="0">
                    <a:pos x="1804" y="400"/>
                  </a:cxn>
                  <a:cxn ang="0">
                    <a:pos x="1802" y="402"/>
                  </a:cxn>
                  <a:cxn ang="0">
                    <a:pos x="2202" y="2"/>
                  </a:cxn>
                  <a:cxn ang="0">
                    <a:pos x="2204" y="8"/>
                  </a:cxn>
                  <a:cxn ang="0">
                    <a:pos x="404" y="8"/>
                  </a:cxn>
                  <a:cxn ang="0">
                    <a:pos x="407" y="7"/>
                  </a:cxn>
                  <a:cxn ang="0">
                    <a:pos x="7" y="407"/>
                  </a:cxn>
                  <a:cxn ang="0">
                    <a:pos x="4" y="400"/>
                  </a:cxn>
                  <a:cxn ang="0">
                    <a:pos x="1804" y="400"/>
                  </a:cxn>
                </a:cxnLst>
                <a:rect l="0" t="0" r="r" b="b"/>
                <a:pathLst>
                  <a:path w="2209" h="408">
                    <a:moveTo>
                      <a:pt x="4" y="408"/>
                    </a:moveTo>
                    <a:cubicBezTo>
                      <a:pt x="3" y="408"/>
                      <a:pt x="1" y="407"/>
                      <a:pt x="1" y="406"/>
                    </a:cubicBezTo>
                    <a:cubicBezTo>
                      <a:pt x="0" y="405"/>
                      <a:pt x="0" y="403"/>
                      <a:pt x="2" y="402"/>
                    </a:cubicBezTo>
                    <a:lnTo>
                      <a:pt x="402" y="2"/>
                    </a:lnTo>
                    <a:cubicBezTo>
                      <a:pt x="402" y="1"/>
                      <a:pt x="403" y="0"/>
                      <a:pt x="404" y="0"/>
                    </a:cubicBezTo>
                    <a:lnTo>
                      <a:pt x="2204" y="0"/>
                    </a:lnTo>
                    <a:cubicBezTo>
                      <a:pt x="2206" y="0"/>
                      <a:pt x="2208" y="1"/>
                      <a:pt x="2208" y="3"/>
                    </a:cubicBezTo>
                    <a:cubicBezTo>
                      <a:pt x="2209" y="4"/>
                      <a:pt x="2208" y="6"/>
                      <a:pt x="2207" y="7"/>
                    </a:cubicBezTo>
                    <a:lnTo>
                      <a:pt x="1807" y="407"/>
                    </a:lnTo>
                    <a:cubicBezTo>
                      <a:pt x="1807" y="408"/>
                      <a:pt x="1806" y="408"/>
                      <a:pt x="1804" y="408"/>
                    </a:cubicBezTo>
                    <a:lnTo>
                      <a:pt x="4" y="408"/>
                    </a:lnTo>
                    <a:close/>
                    <a:moveTo>
                      <a:pt x="1804" y="400"/>
                    </a:moveTo>
                    <a:lnTo>
                      <a:pt x="1802" y="402"/>
                    </a:lnTo>
                    <a:lnTo>
                      <a:pt x="2202" y="2"/>
                    </a:lnTo>
                    <a:lnTo>
                      <a:pt x="2204" y="8"/>
                    </a:lnTo>
                    <a:lnTo>
                      <a:pt x="404" y="8"/>
                    </a:lnTo>
                    <a:lnTo>
                      <a:pt x="407" y="7"/>
                    </a:lnTo>
                    <a:lnTo>
                      <a:pt x="7" y="407"/>
                    </a:lnTo>
                    <a:lnTo>
                      <a:pt x="4" y="400"/>
                    </a:lnTo>
                    <a:lnTo>
                      <a:pt x="1804" y="40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7" name="Freeform 187"/>
              <p:cNvSpPr>
                <a:spLocks/>
              </p:cNvSpPr>
              <p:nvPr/>
            </p:nvSpPr>
            <p:spPr bwMode="auto">
              <a:xfrm>
                <a:off x="5742" y="3690"/>
                <a:ext cx="118" cy="766"/>
              </a:xfrm>
              <a:custGeom>
                <a:avLst/>
                <a:gdLst/>
                <a:ahLst/>
                <a:cxnLst>
                  <a:cxn ang="0">
                    <a:pos x="0" y="875"/>
                  </a:cxn>
                  <a:cxn ang="0">
                    <a:pos x="135" y="741"/>
                  </a:cxn>
                  <a:cxn ang="0">
                    <a:pos x="135" y="0"/>
                  </a:cxn>
                  <a:cxn ang="0">
                    <a:pos x="0" y="135"/>
                  </a:cxn>
                  <a:cxn ang="0">
                    <a:pos x="0" y="875"/>
                  </a:cxn>
                </a:cxnLst>
                <a:rect l="0" t="0" r="r" b="b"/>
                <a:pathLst>
                  <a:path w="135" h="875">
                    <a:moveTo>
                      <a:pt x="0" y="875"/>
                    </a:moveTo>
                    <a:lnTo>
                      <a:pt x="135" y="741"/>
                    </a:lnTo>
                    <a:lnTo>
                      <a:pt x="135" y="0"/>
                    </a:lnTo>
                    <a:lnTo>
                      <a:pt x="0" y="135"/>
                    </a:lnTo>
                    <a:lnTo>
                      <a:pt x="0" y="875"/>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6" name="Freeform 186"/>
              <p:cNvSpPr>
                <a:spLocks noEditPoints="1"/>
              </p:cNvSpPr>
              <p:nvPr/>
            </p:nvSpPr>
            <p:spPr bwMode="auto">
              <a:xfrm>
                <a:off x="5741" y="3688"/>
                <a:ext cx="120" cy="769"/>
              </a:xfrm>
              <a:custGeom>
                <a:avLst/>
                <a:gdLst/>
                <a:ahLst/>
                <a:cxnLst>
                  <a:cxn ang="0">
                    <a:pos x="8" y="2604"/>
                  </a:cxn>
                  <a:cxn ang="0">
                    <a:pos x="2" y="2602"/>
                  </a:cxn>
                  <a:cxn ang="0">
                    <a:pos x="402" y="2202"/>
                  </a:cxn>
                  <a:cxn ang="0">
                    <a:pos x="400" y="2204"/>
                  </a:cxn>
                  <a:cxn ang="0">
                    <a:pos x="400" y="4"/>
                  </a:cxn>
                  <a:cxn ang="0">
                    <a:pos x="407" y="7"/>
                  </a:cxn>
                  <a:cxn ang="0">
                    <a:pos x="7" y="407"/>
                  </a:cxn>
                  <a:cxn ang="0">
                    <a:pos x="8" y="404"/>
                  </a:cxn>
                  <a:cxn ang="0">
                    <a:pos x="8" y="2604"/>
                  </a:cxn>
                  <a:cxn ang="0">
                    <a:pos x="0" y="404"/>
                  </a:cxn>
                  <a:cxn ang="0">
                    <a:pos x="2" y="402"/>
                  </a:cxn>
                  <a:cxn ang="0">
                    <a:pos x="402" y="2"/>
                  </a:cxn>
                  <a:cxn ang="0">
                    <a:pos x="406" y="1"/>
                  </a:cxn>
                  <a:cxn ang="0">
                    <a:pos x="408" y="4"/>
                  </a:cxn>
                  <a:cxn ang="0">
                    <a:pos x="408" y="2204"/>
                  </a:cxn>
                  <a:cxn ang="0">
                    <a:pos x="407" y="2207"/>
                  </a:cxn>
                  <a:cxn ang="0">
                    <a:pos x="7" y="2607"/>
                  </a:cxn>
                  <a:cxn ang="0">
                    <a:pos x="3" y="2608"/>
                  </a:cxn>
                  <a:cxn ang="0">
                    <a:pos x="0" y="2604"/>
                  </a:cxn>
                  <a:cxn ang="0">
                    <a:pos x="0" y="404"/>
                  </a:cxn>
                </a:cxnLst>
                <a:rect l="0" t="0" r="r" b="b"/>
                <a:pathLst>
                  <a:path w="408" h="2609">
                    <a:moveTo>
                      <a:pt x="8" y="2604"/>
                    </a:moveTo>
                    <a:lnTo>
                      <a:pt x="2" y="2602"/>
                    </a:lnTo>
                    <a:lnTo>
                      <a:pt x="402" y="2202"/>
                    </a:lnTo>
                    <a:lnTo>
                      <a:pt x="400" y="2204"/>
                    </a:lnTo>
                    <a:lnTo>
                      <a:pt x="400" y="4"/>
                    </a:lnTo>
                    <a:lnTo>
                      <a:pt x="407" y="7"/>
                    </a:lnTo>
                    <a:lnTo>
                      <a:pt x="7" y="407"/>
                    </a:lnTo>
                    <a:lnTo>
                      <a:pt x="8" y="404"/>
                    </a:lnTo>
                    <a:lnTo>
                      <a:pt x="8" y="2604"/>
                    </a:lnTo>
                    <a:close/>
                    <a:moveTo>
                      <a:pt x="0" y="404"/>
                    </a:moveTo>
                    <a:cubicBezTo>
                      <a:pt x="0" y="403"/>
                      <a:pt x="1" y="402"/>
                      <a:pt x="2" y="402"/>
                    </a:cubicBezTo>
                    <a:lnTo>
                      <a:pt x="402" y="2"/>
                    </a:lnTo>
                    <a:cubicBezTo>
                      <a:pt x="403" y="0"/>
                      <a:pt x="404" y="0"/>
                      <a:pt x="406" y="1"/>
                    </a:cubicBezTo>
                    <a:cubicBezTo>
                      <a:pt x="407" y="1"/>
                      <a:pt x="408" y="3"/>
                      <a:pt x="408" y="4"/>
                    </a:cubicBezTo>
                    <a:lnTo>
                      <a:pt x="408" y="2204"/>
                    </a:lnTo>
                    <a:cubicBezTo>
                      <a:pt x="408" y="2206"/>
                      <a:pt x="408" y="2207"/>
                      <a:pt x="407" y="2207"/>
                    </a:cubicBezTo>
                    <a:lnTo>
                      <a:pt x="7" y="2607"/>
                    </a:lnTo>
                    <a:cubicBezTo>
                      <a:pt x="6" y="2608"/>
                      <a:pt x="4" y="2609"/>
                      <a:pt x="3" y="2608"/>
                    </a:cubicBezTo>
                    <a:cubicBezTo>
                      <a:pt x="1" y="2608"/>
                      <a:pt x="0" y="2606"/>
                      <a:pt x="0" y="2604"/>
                    </a:cubicBezTo>
                    <a:lnTo>
                      <a:pt x="0" y="40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grpSp>
        <p:grpSp>
          <p:nvGrpSpPr>
            <p:cNvPr id="322722" name="Group 162"/>
            <p:cNvGrpSpPr>
              <a:grpSpLocks/>
            </p:cNvGrpSpPr>
            <p:nvPr/>
          </p:nvGrpSpPr>
          <p:grpSpPr bwMode="auto">
            <a:xfrm>
              <a:off x="5780" y="4307"/>
              <a:ext cx="651" cy="769"/>
              <a:chOff x="5042" y="4622"/>
              <a:chExt cx="651" cy="769"/>
            </a:xfrm>
          </p:grpSpPr>
          <p:sp>
            <p:nvSpPr>
              <p:cNvPr id="322744" name="Rectangle 184"/>
              <p:cNvSpPr>
                <a:spLocks noChangeArrowheads="1"/>
              </p:cNvSpPr>
              <p:nvPr/>
            </p:nvSpPr>
            <p:spPr bwMode="auto">
              <a:xfrm>
                <a:off x="5044" y="4740"/>
                <a:ext cx="531" cy="649"/>
              </a:xfrm>
              <a:prstGeom prst="rect">
                <a:avLst/>
              </a:prstGeom>
              <a:solidFill>
                <a:srgbClr val="00FF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3" name="Freeform 183"/>
              <p:cNvSpPr>
                <a:spLocks noEditPoints="1"/>
              </p:cNvSpPr>
              <p:nvPr/>
            </p:nvSpPr>
            <p:spPr bwMode="auto">
              <a:xfrm>
                <a:off x="5042" y="4739"/>
                <a:ext cx="534" cy="652"/>
              </a:xfrm>
              <a:custGeom>
                <a:avLst/>
                <a:gdLst/>
                <a:ahLst/>
                <a:cxnLst>
                  <a:cxn ang="0">
                    <a:pos x="0" y="0"/>
                  </a:cxn>
                  <a:cxn ang="0">
                    <a:pos x="610" y="0"/>
                  </a:cxn>
                  <a:cxn ang="0">
                    <a:pos x="610" y="744"/>
                  </a:cxn>
                  <a:cxn ang="0">
                    <a:pos x="0" y="744"/>
                  </a:cxn>
                  <a:cxn ang="0">
                    <a:pos x="0" y="0"/>
                  </a:cxn>
                  <a:cxn ang="0">
                    <a:pos x="3" y="742"/>
                  </a:cxn>
                  <a:cxn ang="0">
                    <a:pos x="2" y="741"/>
                  </a:cxn>
                  <a:cxn ang="0">
                    <a:pos x="609" y="741"/>
                  </a:cxn>
                  <a:cxn ang="0">
                    <a:pos x="607" y="742"/>
                  </a:cxn>
                  <a:cxn ang="0">
                    <a:pos x="607" y="1"/>
                  </a:cxn>
                  <a:cxn ang="0">
                    <a:pos x="609" y="3"/>
                  </a:cxn>
                  <a:cxn ang="0">
                    <a:pos x="2" y="3"/>
                  </a:cxn>
                  <a:cxn ang="0">
                    <a:pos x="3" y="1"/>
                  </a:cxn>
                  <a:cxn ang="0">
                    <a:pos x="3" y="742"/>
                  </a:cxn>
                </a:cxnLst>
                <a:rect l="0" t="0" r="r" b="b"/>
                <a:pathLst>
                  <a:path w="610" h="744">
                    <a:moveTo>
                      <a:pt x="0" y="0"/>
                    </a:moveTo>
                    <a:lnTo>
                      <a:pt x="610" y="0"/>
                    </a:lnTo>
                    <a:lnTo>
                      <a:pt x="610" y="744"/>
                    </a:lnTo>
                    <a:lnTo>
                      <a:pt x="0" y="744"/>
                    </a:lnTo>
                    <a:lnTo>
                      <a:pt x="0" y="0"/>
                    </a:lnTo>
                    <a:close/>
                    <a:moveTo>
                      <a:pt x="3" y="742"/>
                    </a:moveTo>
                    <a:lnTo>
                      <a:pt x="2" y="741"/>
                    </a:lnTo>
                    <a:lnTo>
                      <a:pt x="609" y="741"/>
                    </a:lnTo>
                    <a:lnTo>
                      <a:pt x="607" y="742"/>
                    </a:lnTo>
                    <a:lnTo>
                      <a:pt x="607" y="1"/>
                    </a:lnTo>
                    <a:lnTo>
                      <a:pt x="609" y="3"/>
                    </a:lnTo>
                    <a:lnTo>
                      <a:pt x="2" y="3"/>
                    </a:lnTo>
                    <a:lnTo>
                      <a:pt x="3" y="1"/>
                    </a:lnTo>
                    <a:lnTo>
                      <a:pt x="3" y="74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2" name="Rectangle 182"/>
              <p:cNvSpPr>
                <a:spLocks noChangeArrowheads="1"/>
              </p:cNvSpPr>
              <p:nvPr/>
            </p:nvSpPr>
            <p:spPr bwMode="auto">
              <a:xfrm>
                <a:off x="5102" y="4800"/>
                <a:ext cx="414" cy="531"/>
              </a:xfrm>
              <a:prstGeom prst="rect">
                <a:avLst/>
              </a:prstGeom>
              <a:solidFill>
                <a:srgbClr val="FAFD00"/>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1" name="Freeform 181"/>
              <p:cNvSpPr>
                <a:spLocks noEditPoints="1"/>
              </p:cNvSpPr>
              <p:nvPr/>
            </p:nvSpPr>
            <p:spPr bwMode="auto">
              <a:xfrm>
                <a:off x="5101" y="4798"/>
                <a:ext cx="415" cy="534"/>
              </a:xfrm>
              <a:custGeom>
                <a:avLst/>
                <a:gdLst/>
                <a:ahLst/>
                <a:cxnLst>
                  <a:cxn ang="0">
                    <a:pos x="0" y="0"/>
                  </a:cxn>
                  <a:cxn ang="0">
                    <a:pos x="474" y="0"/>
                  </a:cxn>
                  <a:cxn ang="0">
                    <a:pos x="474" y="609"/>
                  </a:cxn>
                  <a:cxn ang="0">
                    <a:pos x="0" y="609"/>
                  </a:cxn>
                  <a:cxn ang="0">
                    <a:pos x="0" y="0"/>
                  </a:cxn>
                  <a:cxn ang="0">
                    <a:pos x="2" y="608"/>
                  </a:cxn>
                  <a:cxn ang="0">
                    <a:pos x="1" y="607"/>
                  </a:cxn>
                  <a:cxn ang="0">
                    <a:pos x="473" y="607"/>
                  </a:cxn>
                  <a:cxn ang="0">
                    <a:pos x="472" y="608"/>
                  </a:cxn>
                  <a:cxn ang="0">
                    <a:pos x="472" y="2"/>
                  </a:cxn>
                  <a:cxn ang="0">
                    <a:pos x="473" y="3"/>
                  </a:cxn>
                  <a:cxn ang="0">
                    <a:pos x="1" y="3"/>
                  </a:cxn>
                  <a:cxn ang="0">
                    <a:pos x="2" y="2"/>
                  </a:cxn>
                  <a:cxn ang="0">
                    <a:pos x="2" y="608"/>
                  </a:cxn>
                </a:cxnLst>
                <a:rect l="0" t="0" r="r" b="b"/>
                <a:pathLst>
                  <a:path w="474" h="609">
                    <a:moveTo>
                      <a:pt x="0" y="0"/>
                    </a:moveTo>
                    <a:lnTo>
                      <a:pt x="474" y="0"/>
                    </a:lnTo>
                    <a:lnTo>
                      <a:pt x="474" y="609"/>
                    </a:lnTo>
                    <a:lnTo>
                      <a:pt x="0" y="609"/>
                    </a:lnTo>
                    <a:lnTo>
                      <a:pt x="0" y="0"/>
                    </a:lnTo>
                    <a:close/>
                    <a:moveTo>
                      <a:pt x="2" y="608"/>
                    </a:moveTo>
                    <a:lnTo>
                      <a:pt x="1" y="607"/>
                    </a:lnTo>
                    <a:lnTo>
                      <a:pt x="473" y="607"/>
                    </a:lnTo>
                    <a:lnTo>
                      <a:pt x="472" y="608"/>
                    </a:lnTo>
                    <a:lnTo>
                      <a:pt x="472" y="2"/>
                    </a:lnTo>
                    <a:lnTo>
                      <a:pt x="473" y="3"/>
                    </a:lnTo>
                    <a:lnTo>
                      <a:pt x="1" y="3"/>
                    </a:lnTo>
                    <a:lnTo>
                      <a:pt x="2" y="2"/>
                    </a:lnTo>
                    <a:lnTo>
                      <a:pt x="2" y="608"/>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40" name="Rectangle 180"/>
              <p:cNvSpPr>
                <a:spLocks noChangeArrowheads="1"/>
              </p:cNvSpPr>
              <p:nvPr/>
            </p:nvSpPr>
            <p:spPr bwMode="auto">
              <a:xfrm>
                <a:off x="5292" y="4861"/>
                <a:ext cx="33" cy="413"/>
              </a:xfrm>
              <a:prstGeom prst="rect">
                <a:avLst/>
              </a:prstGeom>
              <a:solidFill>
                <a:srgbClr val="FC0128"/>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9" name="Freeform 179"/>
              <p:cNvSpPr>
                <a:spLocks noEditPoints="1"/>
              </p:cNvSpPr>
              <p:nvPr/>
            </p:nvSpPr>
            <p:spPr bwMode="auto">
              <a:xfrm>
                <a:off x="5290" y="4860"/>
                <a:ext cx="37" cy="416"/>
              </a:xfrm>
              <a:custGeom>
                <a:avLst/>
                <a:gdLst/>
                <a:ahLst/>
                <a:cxnLst>
                  <a:cxn ang="0">
                    <a:pos x="0" y="0"/>
                  </a:cxn>
                  <a:cxn ang="0">
                    <a:pos x="41" y="0"/>
                  </a:cxn>
                  <a:cxn ang="0">
                    <a:pos x="41" y="475"/>
                  </a:cxn>
                  <a:cxn ang="0">
                    <a:pos x="0" y="475"/>
                  </a:cxn>
                  <a:cxn ang="0">
                    <a:pos x="0" y="0"/>
                  </a:cxn>
                  <a:cxn ang="0">
                    <a:pos x="3" y="473"/>
                  </a:cxn>
                  <a:cxn ang="0">
                    <a:pos x="2" y="472"/>
                  </a:cxn>
                  <a:cxn ang="0">
                    <a:pos x="39" y="472"/>
                  </a:cxn>
                  <a:cxn ang="0">
                    <a:pos x="38" y="473"/>
                  </a:cxn>
                  <a:cxn ang="0">
                    <a:pos x="38" y="2"/>
                  </a:cxn>
                  <a:cxn ang="0">
                    <a:pos x="39" y="3"/>
                  </a:cxn>
                  <a:cxn ang="0">
                    <a:pos x="2" y="3"/>
                  </a:cxn>
                  <a:cxn ang="0">
                    <a:pos x="3" y="2"/>
                  </a:cxn>
                  <a:cxn ang="0">
                    <a:pos x="3" y="473"/>
                  </a:cxn>
                </a:cxnLst>
                <a:rect l="0" t="0" r="r" b="b"/>
                <a:pathLst>
                  <a:path w="41" h="475">
                    <a:moveTo>
                      <a:pt x="0" y="0"/>
                    </a:moveTo>
                    <a:lnTo>
                      <a:pt x="41" y="0"/>
                    </a:lnTo>
                    <a:lnTo>
                      <a:pt x="41" y="475"/>
                    </a:lnTo>
                    <a:lnTo>
                      <a:pt x="0" y="475"/>
                    </a:lnTo>
                    <a:lnTo>
                      <a:pt x="0" y="0"/>
                    </a:lnTo>
                    <a:close/>
                    <a:moveTo>
                      <a:pt x="3" y="473"/>
                    </a:moveTo>
                    <a:lnTo>
                      <a:pt x="2" y="472"/>
                    </a:lnTo>
                    <a:lnTo>
                      <a:pt x="39" y="472"/>
                    </a:lnTo>
                    <a:lnTo>
                      <a:pt x="38" y="473"/>
                    </a:lnTo>
                    <a:lnTo>
                      <a:pt x="38" y="2"/>
                    </a:lnTo>
                    <a:lnTo>
                      <a:pt x="39" y="3"/>
                    </a:lnTo>
                    <a:lnTo>
                      <a:pt x="2" y="3"/>
                    </a:lnTo>
                    <a:lnTo>
                      <a:pt x="3" y="2"/>
                    </a:lnTo>
                    <a:lnTo>
                      <a:pt x="3" y="47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8" name="Freeform 178"/>
              <p:cNvSpPr>
                <a:spLocks/>
              </p:cNvSpPr>
              <p:nvPr/>
            </p:nvSpPr>
            <p:spPr bwMode="auto">
              <a:xfrm>
                <a:off x="5161" y="5038"/>
                <a:ext cx="118" cy="59"/>
              </a:xfrm>
              <a:custGeom>
                <a:avLst/>
                <a:gdLst/>
                <a:ahLst/>
                <a:cxnLst>
                  <a:cxn ang="0">
                    <a:pos x="0" y="33"/>
                  </a:cxn>
                  <a:cxn ang="0">
                    <a:pos x="34" y="0"/>
                  </a:cxn>
                  <a:cxn ang="0">
                    <a:pos x="34" y="17"/>
                  </a:cxn>
                  <a:cxn ang="0">
                    <a:pos x="135" y="17"/>
                  </a:cxn>
                  <a:cxn ang="0">
                    <a:pos x="135" y="50"/>
                  </a:cxn>
                  <a:cxn ang="0">
                    <a:pos x="34" y="50"/>
                  </a:cxn>
                  <a:cxn ang="0">
                    <a:pos x="34" y="67"/>
                  </a:cxn>
                  <a:cxn ang="0">
                    <a:pos x="0" y="33"/>
                  </a:cxn>
                </a:cxnLst>
                <a:rect l="0" t="0" r="r" b="b"/>
                <a:pathLst>
                  <a:path w="135" h="67">
                    <a:moveTo>
                      <a:pt x="0" y="33"/>
                    </a:moveTo>
                    <a:lnTo>
                      <a:pt x="34" y="0"/>
                    </a:lnTo>
                    <a:lnTo>
                      <a:pt x="34" y="17"/>
                    </a:lnTo>
                    <a:lnTo>
                      <a:pt x="135" y="17"/>
                    </a:lnTo>
                    <a:lnTo>
                      <a:pt x="135" y="50"/>
                    </a:lnTo>
                    <a:lnTo>
                      <a:pt x="34" y="50"/>
                    </a:lnTo>
                    <a:lnTo>
                      <a:pt x="34" y="67"/>
                    </a:lnTo>
                    <a:lnTo>
                      <a:pt x="0" y="33"/>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7" name="Freeform 177"/>
              <p:cNvSpPr>
                <a:spLocks noEditPoints="1"/>
              </p:cNvSpPr>
              <p:nvPr/>
            </p:nvSpPr>
            <p:spPr bwMode="auto">
              <a:xfrm>
                <a:off x="5160" y="5036"/>
                <a:ext cx="121" cy="65"/>
              </a:xfrm>
              <a:custGeom>
                <a:avLst/>
                <a:gdLst/>
                <a:ahLst/>
                <a:cxnLst>
                  <a:cxn ang="0">
                    <a:pos x="0" y="36"/>
                  </a:cxn>
                  <a:cxn ang="0">
                    <a:pos x="37" y="0"/>
                  </a:cxn>
                  <a:cxn ang="0">
                    <a:pos x="37" y="20"/>
                  </a:cxn>
                  <a:cxn ang="0">
                    <a:pos x="35" y="18"/>
                  </a:cxn>
                  <a:cxn ang="0">
                    <a:pos x="138" y="18"/>
                  </a:cxn>
                  <a:cxn ang="0">
                    <a:pos x="138" y="55"/>
                  </a:cxn>
                  <a:cxn ang="0">
                    <a:pos x="35" y="55"/>
                  </a:cxn>
                  <a:cxn ang="0">
                    <a:pos x="37" y="53"/>
                  </a:cxn>
                  <a:cxn ang="0">
                    <a:pos x="37" y="74"/>
                  </a:cxn>
                  <a:cxn ang="0">
                    <a:pos x="0" y="36"/>
                  </a:cxn>
                  <a:cxn ang="0">
                    <a:pos x="36" y="69"/>
                  </a:cxn>
                  <a:cxn ang="0">
                    <a:pos x="34" y="70"/>
                  </a:cxn>
                  <a:cxn ang="0">
                    <a:pos x="34" y="52"/>
                  </a:cxn>
                  <a:cxn ang="0">
                    <a:pos x="136" y="52"/>
                  </a:cxn>
                  <a:cxn ang="0">
                    <a:pos x="135" y="53"/>
                  </a:cxn>
                  <a:cxn ang="0">
                    <a:pos x="135" y="20"/>
                  </a:cxn>
                  <a:cxn ang="0">
                    <a:pos x="136" y="21"/>
                  </a:cxn>
                  <a:cxn ang="0">
                    <a:pos x="34" y="21"/>
                  </a:cxn>
                  <a:cxn ang="0">
                    <a:pos x="34" y="3"/>
                  </a:cxn>
                  <a:cxn ang="0">
                    <a:pos x="36" y="4"/>
                  </a:cxn>
                  <a:cxn ang="0">
                    <a:pos x="2" y="38"/>
                  </a:cxn>
                  <a:cxn ang="0">
                    <a:pos x="2" y="36"/>
                  </a:cxn>
                  <a:cxn ang="0">
                    <a:pos x="36" y="69"/>
                  </a:cxn>
                </a:cxnLst>
                <a:rect l="0" t="0" r="r" b="b"/>
                <a:pathLst>
                  <a:path w="138" h="74">
                    <a:moveTo>
                      <a:pt x="0" y="36"/>
                    </a:moveTo>
                    <a:lnTo>
                      <a:pt x="37" y="0"/>
                    </a:lnTo>
                    <a:lnTo>
                      <a:pt x="37" y="20"/>
                    </a:lnTo>
                    <a:lnTo>
                      <a:pt x="35" y="18"/>
                    </a:lnTo>
                    <a:lnTo>
                      <a:pt x="138" y="18"/>
                    </a:lnTo>
                    <a:lnTo>
                      <a:pt x="138" y="55"/>
                    </a:lnTo>
                    <a:lnTo>
                      <a:pt x="35" y="55"/>
                    </a:lnTo>
                    <a:lnTo>
                      <a:pt x="37" y="53"/>
                    </a:lnTo>
                    <a:lnTo>
                      <a:pt x="37" y="74"/>
                    </a:lnTo>
                    <a:lnTo>
                      <a:pt x="0" y="36"/>
                    </a:lnTo>
                    <a:close/>
                    <a:moveTo>
                      <a:pt x="36" y="69"/>
                    </a:moveTo>
                    <a:lnTo>
                      <a:pt x="34" y="70"/>
                    </a:lnTo>
                    <a:lnTo>
                      <a:pt x="34" y="52"/>
                    </a:lnTo>
                    <a:lnTo>
                      <a:pt x="136" y="52"/>
                    </a:lnTo>
                    <a:lnTo>
                      <a:pt x="135" y="53"/>
                    </a:lnTo>
                    <a:lnTo>
                      <a:pt x="135" y="20"/>
                    </a:lnTo>
                    <a:lnTo>
                      <a:pt x="136" y="21"/>
                    </a:lnTo>
                    <a:lnTo>
                      <a:pt x="34" y="21"/>
                    </a:lnTo>
                    <a:lnTo>
                      <a:pt x="34" y="3"/>
                    </a:lnTo>
                    <a:lnTo>
                      <a:pt x="36" y="4"/>
                    </a:lnTo>
                    <a:lnTo>
                      <a:pt x="2" y="38"/>
                    </a:lnTo>
                    <a:lnTo>
                      <a:pt x="2" y="36"/>
                    </a:lnTo>
                    <a:lnTo>
                      <a:pt x="36" y="69"/>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6" name="Freeform 176"/>
              <p:cNvSpPr>
                <a:spLocks/>
              </p:cNvSpPr>
              <p:nvPr/>
            </p:nvSpPr>
            <p:spPr bwMode="auto">
              <a:xfrm>
                <a:off x="5339" y="5038"/>
                <a:ext cx="118" cy="59"/>
              </a:xfrm>
              <a:custGeom>
                <a:avLst/>
                <a:gdLst/>
                <a:ahLst/>
                <a:cxnLst>
                  <a:cxn ang="0">
                    <a:pos x="0" y="17"/>
                  </a:cxn>
                  <a:cxn ang="0">
                    <a:pos x="101" y="17"/>
                  </a:cxn>
                  <a:cxn ang="0">
                    <a:pos x="101" y="0"/>
                  </a:cxn>
                  <a:cxn ang="0">
                    <a:pos x="135" y="33"/>
                  </a:cxn>
                  <a:cxn ang="0">
                    <a:pos x="101" y="67"/>
                  </a:cxn>
                  <a:cxn ang="0">
                    <a:pos x="101" y="50"/>
                  </a:cxn>
                  <a:cxn ang="0">
                    <a:pos x="0" y="50"/>
                  </a:cxn>
                  <a:cxn ang="0">
                    <a:pos x="0" y="17"/>
                  </a:cxn>
                </a:cxnLst>
                <a:rect l="0" t="0" r="r" b="b"/>
                <a:pathLst>
                  <a:path w="135" h="67">
                    <a:moveTo>
                      <a:pt x="0" y="17"/>
                    </a:moveTo>
                    <a:lnTo>
                      <a:pt x="101" y="17"/>
                    </a:lnTo>
                    <a:lnTo>
                      <a:pt x="101" y="0"/>
                    </a:lnTo>
                    <a:lnTo>
                      <a:pt x="135" y="33"/>
                    </a:lnTo>
                    <a:lnTo>
                      <a:pt x="101" y="67"/>
                    </a:lnTo>
                    <a:lnTo>
                      <a:pt x="101" y="50"/>
                    </a:lnTo>
                    <a:lnTo>
                      <a:pt x="0" y="50"/>
                    </a:lnTo>
                    <a:lnTo>
                      <a:pt x="0" y="17"/>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5" name="Freeform 175"/>
              <p:cNvSpPr>
                <a:spLocks noEditPoints="1"/>
              </p:cNvSpPr>
              <p:nvPr/>
            </p:nvSpPr>
            <p:spPr bwMode="auto">
              <a:xfrm>
                <a:off x="5337" y="5036"/>
                <a:ext cx="122" cy="65"/>
              </a:xfrm>
              <a:custGeom>
                <a:avLst/>
                <a:gdLst/>
                <a:ahLst/>
                <a:cxnLst>
                  <a:cxn ang="0">
                    <a:pos x="0" y="18"/>
                  </a:cxn>
                  <a:cxn ang="0">
                    <a:pos x="103" y="18"/>
                  </a:cxn>
                  <a:cxn ang="0">
                    <a:pos x="102" y="20"/>
                  </a:cxn>
                  <a:cxn ang="0">
                    <a:pos x="102" y="0"/>
                  </a:cxn>
                  <a:cxn ang="0">
                    <a:pos x="139" y="36"/>
                  </a:cxn>
                  <a:cxn ang="0">
                    <a:pos x="102" y="74"/>
                  </a:cxn>
                  <a:cxn ang="0">
                    <a:pos x="102" y="53"/>
                  </a:cxn>
                  <a:cxn ang="0">
                    <a:pos x="103" y="55"/>
                  </a:cxn>
                  <a:cxn ang="0">
                    <a:pos x="0" y="55"/>
                  </a:cxn>
                  <a:cxn ang="0">
                    <a:pos x="0" y="18"/>
                  </a:cxn>
                  <a:cxn ang="0">
                    <a:pos x="3" y="53"/>
                  </a:cxn>
                  <a:cxn ang="0">
                    <a:pos x="2" y="52"/>
                  </a:cxn>
                  <a:cxn ang="0">
                    <a:pos x="104" y="52"/>
                  </a:cxn>
                  <a:cxn ang="0">
                    <a:pos x="104" y="70"/>
                  </a:cxn>
                  <a:cxn ang="0">
                    <a:pos x="102" y="69"/>
                  </a:cxn>
                  <a:cxn ang="0">
                    <a:pos x="136" y="36"/>
                  </a:cxn>
                  <a:cxn ang="0">
                    <a:pos x="136" y="38"/>
                  </a:cxn>
                  <a:cxn ang="0">
                    <a:pos x="102" y="4"/>
                  </a:cxn>
                  <a:cxn ang="0">
                    <a:pos x="104" y="3"/>
                  </a:cxn>
                  <a:cxn ang="0">
                    <a:pos x="104" y="21"/>
                  </a:cxn>
                  <a:cxn ang="0">
                    <a:pos x="2" y="21"/>
                  </a:cxn>
                  <a:cxn ang="0">
                    <a:pos x="3" y="20"/>
                  </a:cxn>
                  <a:cxn ang="0">
                    <a:pos x="3" y="53"/>
                  </a:cxn>
                </a:cxnLst>
                <a:rect l="0" t="0" r="r" b="b"/>
                <a:pathLst>
                  <a:path w="139" h="74">
                    <a:moveTo>
                      <a:pt x="0" y="18"/>
                    </a:moveTo>
                    <a:lnTo>
                      <a:pt x="103" y="18"/>
                    </a:lnTo>
                    <a:lnTo>
                      <a:pt x="102" y="20"/>
                    </a:lnTo>
                    <a:lnTo>
                      <a:pt x="102" y="0"/>
                    </a:lnTo>
                    <a:lnTo>
                      <a:pt x="139" y="36"/>
                    </a:lnTo>
                    <a:lnTo>
                      <a:pt x="102" y="74"/>
                    </a:lnTo>
                    <a:lnTo>
                      <a:pt x="102" y="53"/>
                    </a:lnTo>
                    <a:lnTo>
                      <a:pt x="103" y="55"/>
                    </a:lnTo>
                    <a:lnTo>
                      <a:pt x="0" y="55"/>
                    </a:lnTo>
                    <a:lnTo>
                      <a:pt x="0" y="18"/>
                    </a:lnTo>
                    <a:close/>
                    <a:moveTo>
                      <a:pt x="3" y="53"/>
                    </a:moveTo>
                    <a:lnTo>
                      <a:pt x="2" y="52"/>
                    </a:lnTo>
                    <a:lnTo>
                      <a:pt x="104" y="52"/>
                    </a:lnTo>
                    <a:lnTo>
                      <a:pt x="104" y="70"/>
                    </a:lnTo>
                    <a:lnTo>
                      <a:pt x="102" y="69"/>
                    </a:lnTo>
                    <a:lnTo>
                      <a:pt x="136" y="36"/>
                    </a:lnTo>
                    <a:lnTo>
                      <a:pt x="136" y="38"/>
                    </a:lnTo>
                    <a:lnTo>
                      <a:pt x="102" y="4"/>
                    </a:lnTo>
                    <a:lnTo>
                      <a:pt x="104" y="3"/>
                    </a:lnTo>
                    <a:lnTo>
                      <a:pt x="104" y="21"/>
                    </a:lnTo>
                    <a:lnTo>
                      <a:pt x="2" y="21"/>
                    </a:lnTo>
                    <a:lnTo>
                      <a:pt x="3" y="20"/>
                    </a:lnTo>
                    <a:lnTo>
                      <a:pt x="3" y="53"/>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4" name="Freeform 174"/>
              <p:cNvSpPr>
                <a:spLocks/>
              </p:cNvSpPr>
              <p:nvPr/>
            </p:nvSpPr>
            <p:spPr bwMode="auto">
              <a:xfrm>
                <a:off x="5140" y="5115"/>
                <a:ext cx="130" cy="139"/>
              </a:xfrm>
              <a:custGeom>
                <a:avLst/>
                <a:gdLst/>
                <a:ahLst/>
                <a:cxnLst>
                  <a:cxn ang="0">
                    <a:pos x="9" y="100"/>
                  </a:cxn>
                  <a:cxn ang="0">
                    <a:pos x="0" y="160"/>
                  </a:cxn>
                  <a:cxn ang="0">
                    <a:pos x="59" y="146"/>
                  </a:cxn>
                  <a:cxn ang="0">
                    <a:pos x="46" y="134"/>
                  </a:cxn>
                  <a:cxn ang="0">
                    <a:pos x="149" y="22"/>
                  </a:cxn>
                  <a:cxn ang="0">
                    <a:pos x="124" y="0"/>
                  </a:cxn>
                  <a:cxn ang="0">
                    <a:pos x="21" y="112"/>
                  </a:cxn>
                  <a:cxn ang="0">
                    <a:pos x="9" y="100"/>
                  </a:cxn>
                </a:cxnLst>
                <a:rect l="0" t="0" r="r" b="b"/>
                <a:pathLst>
                  <a:path w="149" h="160">
                    <a:moveTo>
                      <a:pt x="9" y="100"/>
                    </a:moveTo>
                    <a:lnTo>
                      <a:pt x="0" y="160"/>
                    </a:lnTo>
                    <a:lnTo>
                      <a:pt x="59" y="146"/>
                    </a:lnTo>
                    <a:lnTo>
                      <a:pt x="46" y="134"/>
                    </a:lnTo>
                    <a:lnTo>
                      <a:pt x="149" y="22"/>
                    </a:lnTo>
                    <a:lnTo>
                      <a:pt x="124" y="0"/>
                    </a:lnTo>
                    <a:lnTo>
                      <a:pt x="21" y="112"/>
                    </a:lnTo>
                    <a:lnTo>
                      <a:pt x="9" y="10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3" name="Freeform 173"/>
              <p:cNvSpPr>
                <a:spLocks noEditPoints="1"/>
              </p:cNvSpPr>
              <p:nvPr/>
            </p:nvSpPr>
            <p:spPr bwMode="auto">
              <a:xfrm>
                <a:off x="5138" y="5113"/>
                <a:ext cx="133" cy="143"/>
              </a:xfrm>
              <a:custGeom>
                <a:avLst/>
                <a:gdLst/>
                <a:ahLst/>
                <a:cxnLst>
                  <a:cxn ang="0">
                    <a:pos x="10" y="103"/>
                  </a:cxn>
                  <a:cxn ang="0">
                    <a:pos x="12" y="103"/>
                  </a:cxn>
                  <a:cxn ang="0">
                    <a:pos x="3" y="163"/>
                  </a:cxn>
                  <a:cxn ang="0">
                    <a:pos x="2" y="161"/>
                  </a:cxn>
                  <a:cxn ang="0">
                    <a:pos x="61" y="146"/>
                  </a:cxn>
                  <a:cxn ang="0">
                    <a:pos x="60" y="149"/>
                  </a:cxn>
                  <a:cxn ang="0">
                    <a:pos x="46" y="136"/>
                  </a:cxn>
                  <a:cxn ang="0">
                    <a:pos x="149" y="23"/>
                  </a:cxn>
                  <a:cxn ang="0">
                    <a:pos x="150" y="25"/>
                  </a:cxn>
                  <a:cxn ang="0">
                    <a:pos x="125" y="3"/>
                  </a:cxn>
                  <a:cxn ang="0">
                    <a:pos x="127" y="2"/>
                  </a:cxn>
                  <a:cxn ang="0">
                    <a:pos x="23" y="116"/>
                  </a:cxn>
                  <a:cxn ang="0">
                    <a:pos x="10" y="103"/>
                  </a:cxn>
                  <a:cxn ang="0">
                    <a:pos x="24" y="112"/>
                  </a:cxn>
                  <a:cxn ang="0">
                    <a:pos x="22" y="113"/>
                  </a:cxn>
                  <a:cxn ang="0">
                    <a:pos x="125" y="0"/>
                  </a:cxn>
                  <a:cxn ang="0">
                    <a:pos x="152" y="24"/>
                  </a:cxn>
                  <a:cxn ang="0">
                    <a:pos x="49" y="137"/>
                  </a:cxn>
                  <a:cxn ang="0">
                    <a:pos x="49" y="135"/>
                  </a:cxn>
                  <a:cxn ang="0">
                    <a:pos x="64" y="149"/>
                  </a:cxn>
                  <a:cxn ang="0">
                    <a:pos x="0" y="164"/>
                  </a:cxn>
                  <a:cxn ang="0">
                    <a:pos x="10" y="100"/>
                  </a:cxn>
                  <a:cxn ang="0">
                    <a:pos x="24" y="112"/>
                  </a:cxn>
                </a:cxnLst>
                <a:rect l="0" t="0" r="r" b="b"/>
                <a:pathLst>
                  <a:path w="152" h="164">
                    <a:moveTo>
                      <a:pt x="10" y="103"/>
                    </a:moveTo>
                    <a:lnTo>
                      <a:pt x="12" y="103"/>
                    </a:lnTo>
                    <a:lnTo>
                      <a:pt x="3" y="163"/>
                    </a:lnTo>
                    <a:lnTo>
                      <a:pt x="2" y="161"/>
                    </a:lnTo>
                    <a:lnTo>
                      <a:pt x="61" y="146"/>
                    </a:lnTo>
                    <a:lnTo>
                      <a:pt x="60" y="149"/>
                    </a:lnTo>
                    <a:lnTo>
                      <a:pt x="46" y="136"/>
                    </a:lnTo>
                    <a:lnTo>
                      <a:pt x="149" y="23"/>
                    </a:lnTo>
                    <a:lnTo>
                      <a:pt x="150" y="25"/>
                    </a:lnTo>
                    <a:lnTo>
                      <a:pt x="125" y="3"/>
                    </a:lnTo>
                    <a:lnTo>
                      <a:pt x="127" y="2"/>
                    </a:lnTo>
                    <a:lnTo>
                      <a:pt x="23" y="116"/>
                    </a:lnTo>
                    <a:lnTo>
                      <a:pt x="10" y="103"/>
                    </a:lnTo>
                    <a:close/>
                    <a:moveTo>
                      <a:pt x="24" y="112"/>
                    </a:moveTo>
                    <a:lnTo>
                      <a:pt x="22" y="113"/>
                    </a:lnTo>
                    <a:lnTo>
                      <a:pt x="125" y="0"/>
                    </a:lnTo>
                    <a:lnTo>
                      <a:pt x="152" y="24"/>
                    </a:lnTo>
                    <a:lnTo>
                      <a:pt x="49" y="137"/>
                    </a:lnTo>
                    <a:lnTo>
                      <a:pt x="49" y="135"/>
                    </a:lnTo>
                    <a:lnTo>
                      <a:pt x="64" y="149"/>
                    </a:lnTo>
                    <a:lnTo>
                      <a:pt x="0" y="164"/>
                    </a:lnTo>
                    <a:lnTo>
                      <a:pt x="10" y="100"/>
                    </a:lnTo>
                    <a:lnTo>
                      <a:pt x="24" y="112"/>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2" name="Freeform 172"/>
              <p:cNvSpPr>
                <a:spLocks/>
              </p:cNvSpPr>
              <p:nvPr/>
            </p:nvSpPr>
            <p:spPr bwMode="auto">
              <a:xfrm>
                <a:off x="5351" y="5115"/>
                <a:ext cx="129" cy="139"/>
              </a:xfrm>
              <a:custGeom>
                <a:avLst/>
                <a:gdLst/>
                <a:ahLst/>
                <a:cxnLst>
                  <a:cxn ang="0">
                    <a:pos x="139" y="100"/>
                  </a:cxn>
                  <a:cxn ang="0">
                    <a:pos x="148" y="160"/>
                  </a:cxn>
                  <a:cxn ang="0">
                    <a:pos x="89" y="146"/>
                  </a:cxn>
                  <a:cxn ang="0">
                    <a:pos x="102" y="134"/>
                  </a:cxn>
                  <a:cxn ang="0">
                    <a:pos x="0" y="22"/>
                  </a:cxn>
                  <a:cxn ang="0">
                    <a:pos x="25" y="0"/>
                  </a:cxn>
                  <a:cxn ang="0">
                    <a:pos x="127" y="112"/>
                  </a:cxn>
                  <a:cxn ang="0">
                    <a:pos x="139" y="100"/>
                  </a:cxn>
                </a:cxnLst>
                <a:rect l="0" t="0" r="r" b="b"/>
                <a:pathLst>
                  <a:path w="148" h="160">
                    <a:moveTo>
                      <a:pt x="139" y="100"/>
                    </a:moveTo>
                    <a:lnTo>
                      <a:pt x="148" y="160"/>
                    </a:lnTo>
                    <a:lnTo>
                      <a:pt x="89" y="146"/>
                    </a:lnTo>
                    <a:lnTo>
                      <a:pt x="102" y="134"/>
                    </a:lnTo>
                    <a:lnTo>
                      <a:pt x="0" y="22"/>
                    </a:lnTo>
                    <a:lnTo>
                      <a:pt x="25" y="0"/>
                    </a:lnTo>
                    <a:lnTo>
                      <a:pt x="127" y="112"/>
                    </a:lnTo>
                    <a:lnTo>
                      <a:pt x="139" y="10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1" name="Freeform 171"/>
              <p:cNvSpPr>
                <a:spLocks noEditPoints="1"/>
              </p:cNvSpPr>
              <p:nvPr/>
            </p:nvSpPr>
            <p:spPr bwMode="auto">
              <a:xfrm>
                <a:off x="5349" y="5113"/>
                <a:ext cx="133" cy="143"/>
              </a:xfrm>
              <a:custGeom>
                <a:avLst/>
                <a:gdLst/>
                <a:ahLst/>
                <a:cxnLst>
                  <a:cxn ang="0">
                    <a:pos x="142" y="100"/>
                  </a:cxn>
                  <a:cxn ang="0">
                    <a:pos x="152" y="164"/>
                  </a:cxn>
                  <a:cxn ang="0">
                    <a:pos x="88" y="149"/>
                  </a:cxn>
                  <a:cxn ang="0">
                    <a:pos x="103" y="135"/>
                  </a:cxn>
                  <a:cxn ang="0">
                    <a:pos x="103" y="137"/>
                  </a:cxn>
                  <a:cxn ang="0">
                    <a:pos x="0" y="24"/>
                  </a:cxn>
                  <a:cxn ang="0">
                    <a:pos x="27" y="0"/>
                  </a:cxn>
                  <a:cxn ang="0">
                    <a:pos x="130" y="113"/>
                  </a:cxn>
                  <a:cxn ang="0">
                    <a:pos x="128" y="112"/>
                  </a:cxn>
                  <a:cxn ang="0">
                    <a:pos x="142" y="100"/>
                  </a:cxn>
                  <a:cxn ang="0">
                    <a:pos x="129" y="116"/>
                  </a:cxn>
                  <a:cxn ang="0">
                    <a:pos x="26" y="2"/>
                  </a:cxn>
                  <a:cxn ang="0">
                    <a:pos x="28" y="3"/>
                  </a:cxn>
                  <a:cxn ang="0">
                    <a:pos x="3" y="25"/>
                  </a:cxn>
                  <a:cxn ang="0">
                    <a:pos x="3" y="23"/>
                  </a:cxn>
                  <a:cxn ang="0">
                    <a:pos x="106" y="136"/>
                  </a:cxn>
                  <a:cxn ang="0">
                    <a:pos x="92" y="149"/>
                  </a:cxn>
                  <a:cxn ang="0">
                    <a:pos x="92" y="146"/>
                  </a:cxn>
                  <a:cxn ang="0">
                    <a:pos x="151" y="161"/>
                  </a:cxn>
                  <a:cxn ang="0">
                    <a:pos x="149" y="163"/>
                  </a:cxn>
                  <a:cxn ang="0">
                    <a:pos x="140" y="103"/>
                  </a:cxn>
                  <a:cxn ang="0">
                    <a:pos x="142" y="103"/>
                  </a:cxn>
                  <a:cxn ang="0">
                    <a:pos x="129" y="116"/>
                  </a:cxn>
                </a:cxnLst>
                <a:rect l="0" t="0" r="r" b="b"/>
                <a:pathLst>
                  <a:path w="152" h="164">
                    <a:moveTo>
                      <a:pt x="142" y="100"/>
                    </a:moveTo>
                    <a:lnTo>
                      <a:pt x="152" y="164"/>
                    </a:lnTo>
                    <a:lnTo>
                      <a:pt x="88" y="149"/>
                    </a:lnTo>
                    <a:lnTo>
                      <a:pt x="103" y="135"/>
                    </a:lnTo>
                    <a:lnTo>
                      <a:pt x="103" y="137"/>
                    </a:lnTo>
                    <a:lnTo>
                      <a:pt x="0" y="24"/>
                    </a:lnTo>
                    <a:lnTo>
                      <a:pt x="27" y="0"/>
                    </a:lnTo>
                    <a:lnTo>
                      <a:pt x="130" y="113"/>
                    </a:lnTo>
                    <a:lnTo>
                      <a:pt x="128" y="112"/>
                    </a:lnTo>
                    <a:lnTo>
                      <a:pt x="142" y="100"/>
                    </a:lnTo>
                    <a:close/>
                    <a:moveTo>
                      <a:pt x="129" y="116"/>
                    </a:moveTo>
                    <a:lnTo>
                      <a:pt x="26" y="2"/>
                    </a:lnTo>
                    <a:lnTo>
                      <a:pt x="28" y="3"/>
                    </a:lnTo>
                    <a:lnTo>
                      <a:pt x="3" y="25"/>
                    </a:lnTo>
                    <a:lnTo>
                      <a:pt x="3" y="23"/>
                    </a:lnTo>
                    <a:lnTo>
                      <a:pt x="106" y="136"/>
                    </a:lnTo>
                    <a:lnTo>
                      <a:pt x="92" y="149"/>
                    </a:lnTo>
                    <a:lnTo>
                      <a:pt x="92" y="146"/>
                    </a:lnTo>
                    <a:lnTo>
                      <a:pt x="151" y="161"/>
                    </a:lnTo>
                    <a:lnTo>
                      <a:pt x="149" y="163"/>
                    </a:lnTo>
                    <a:lnTo>
                      <a:pt x="140" y="103"/>
                    </a:lnTo>
                    <a:lnTo>
                      <a:pt x="142" y="103"/>
                    </a:lnTo>
                    <a:lnTo>
                      <a:pt x="129" y="116"/>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30" name="Freeform 170"/>
              <p:cNvSpPr>
                <a:spLocks/>
              </p:cNvSpPr>
              <p:nvPr/>
            </p:nvSpPr>
            <p:spPr bwMode="auto">
              <a:xfrm>
                <a:off x="5140" y="4883"/>
                <a:ext cx="130" cy="139"/>
              </a:xfrm>
              <a:custGeom>
                <a:avLst/>
                <a:gdLst/>
                <a:ahLst/>
                <a:cxnLst>
                  <a:cxn ang="0">
                    <a:pos x="9" y="60"/>
                  </a:cxn>
                  <a:cxn ang="0">
                    <a:pos x="0" y="0"/>
                  </a:cxn>
                  <a:cxn ang="0">
                    <a:pos x="59" y="14"/>
                  </a:cxn>
                  <a:cxn ang="0">
                    <a:pos x="46" y="26"/>
                  </a:cxn>
                  <a:cxn ang="0">
                    <a:pos x="149" y="138"/>
                  </a:cxn>
                  <a:cxn ang="0">
                    <a:pos x="124" y="160"/>
                  </a:cxn>
                  <a:cxn ang="0">
                    <a:pos x="21" y="48"/>
                  </a:cxn>
                  <a:cxn ang="0">
                    <a:pos x="9" y="60"/>
                  </a:cxn>
                </a:cxnLst>
                <a:rect l="0" t="0" r="r" b="b"/>
                <a:pathLst>
                  <a:path w="149" h="160">
                    <a:moveTo>
                      <a:pt x="9" y="60"/>
                    </a:moveTo>
                    <a:lnTo>
                      <a:pt x="0" y="0"/>
                    </a:lnTo>
                    <a:lnTo>
                      <a:pt x="59" y="14"/>
                    </a:lnTo>
                    <a:lnTo>
                      <a:pt x="46" y="26"/>
                    </a:lnTo>
                    <a:lnTo>
                      <a:pt x="149" y="138"/>
                    </a:lnTo>
                    <a:lnTo>
                      <a:pt x="124" y="160"/>
                    </a:lnTo>
                    <a:lnTo>
                      <a:pt x="21" y="48"/>
                    </a:lnTo>
                    <a:lnTo>
                      <a:pt x="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9" name="Freeform 169"/>
              <p:cNvSpPr>
                <a:spLocks noEditPoints="1"/>
              </p:cNvSpPr>
              <p:nvPr/>
            </p:nvSpPr>
            <p:spPr bwMode="auto">
              <a:xfrm>
                <a:off x="5138" y="4881"/>
                <a:ext cx="133" cy="143"/>
              </a:xfrm>
              <a:custGeom>
                <a:avLst/>
                <a:gdLst/>
                <a:ahLst/>
                <a:cxnLst>
                  <a:cxn ang="0">
                    <a:pos x="10" y="64"/>
                  </a:cxn>
                  <a:cxn ang="0">
                    <a:pos x="0" y="0"/>
                  </a:cxn>
                  <a:cxn ang="0">
                    <a:pos x="64" y="15"/>
                  </a:cxn>
                  <a:cxn ang="0">
                    <a:pos x="49" y="29"/>
                  </a:cxn>
                  <a:cxn ang="0">
                    <a:pos x="49" y="27"/>
                  </a:cxn>
                  <a:cxn ang="0">
                    <a:pos x="152" y="140"/>
                  </a:cxn>
                  <a:cxn ang="0">
                    <a:pos x="125" y="164"/>
                  </a:cxn>
                  <a:cxn ang="0">
                    <a:pos x="22" y="51"/>
                  </a:cxn>
                  <a:cxn ang="0">
                    <a:pos x="24" y="51"/>
                  </a:cxn>
                  <a:cxn ang="0">
                    <a:pos x="10" y="64"/>
                  </a:cxn>
                  <a:cxn ang="0">
                    <a:pos x="23" y="48"/>
                  </a:cxn>
                  <a:cxn ang="0">
                    <a:pos x="127" y="161"/>
                  </a:cxn>
                  <a:cxn ang="0">
                    <a:pos x="125" y="161"/>
                  </a:cxn>
                  <a:cxn ang="0">
                    <a:pos x="150" y="139"/>
                  </a:cxn>
                  <a:cxn ang="0">
                    <a:pos x="149" y="141"/>
                  </a:cxn>
                  <a:cxn ang="0">
                    <a:pos x="46" y="28"/>
                  </a:cxn>
                  <a:cxn ang="0">
                    <a:pos x="60" y="15"/>
                  </a:cxn>
                  <a:cxn ang="0">
                    <a:pos x="61" y="17"/>
                  </a:cxn>
                  <a:cxn ang="0">
                    <a:pos x="2" y="3"/>
                  </a:cxn>
                  <a:cxn ang="0">
                    <a:pos x="3" y="1"/>
                  </a:cxn>
                  <a:cxn ang="0">
                    <a:pos x="12" y="61"/>
                  </a:cxn>
                  <a:cxn ang="0">
                    <a:pos x="10" y="61"/>
                  </a:cxn>
                  <a:cxn ang="0">
                    <a:pos x="23" y="48"/>
                  </a:cxn>
                </a:cxnLst>
                <a:rect l="0" t="0" r="r" b="b"/>
                <a:pathLst>
                  <a:path w="152" h="164">
                    <a:moveTo>
                      <a:pt x="10" y="64"/>
                    </a:moveTo>
                    <a:lnTo>
                      <a:pt x="0" y="0"/>
                    </a:lnTo>
                    <a:lnTo>
                      <a:pt x="64" y="15"/>
                    </a:lnTo>
                    <a:lnTo>
                      <a:pt x="49" y="29"/>
                    </a:lnTo>
                    <a:lnTo>
                      <a:pt x="49" y="27"/>
                    </a:lnTo>
                    <a:lnTo>
                      <a:pt x="152" y="140"/>
                    </a:lnTo>
                    <a:lnTo>
                      <a:pt x="125" y="164"/>
                    </a:lnTo>
                    <a:lnTo>
                      <a:pt x="22" y="51"/>
                    </a:lnTo>
                    <a:lnTo>
                      <a:pt x="24" y="51"/>
                    </a:lnTo>
                    <a:lnTo>
                      <a:pt x="10" y="64"/>
                    </a:lnTo>
                    <a:close/>
                    <a:moveTo>
                      <a:pt x="23" y="48"/>
                    </a:moveTo>
                    <a:lnTo>
                      <a:pt x="127" y="161"/>
                    </a:lnTo>
                    <a:lnTo>
                      <a:pt x="125" y="161"/>
                    </a:lnTo>
                    <a:lnTo>
                      <a:pt x="150" y="139"/>
                    </a:lnTo>
                    <a:lnTo>
                      <a:pt x="149" y="141"/>
                    </a:lnTo>
                    <a:lnTo>
                      <a:pt x="46" y="28"/>
                    </a:lnTo>
                    <a:lnTo>
                      <a:pt x="60" y="15"/>
                    </a:lnTo>
                    <a:lnTo>
                      <a:pt x="61" y="17"/>
                    </a:lnTo>
                    <a:lnTo>
                      <a:pt x="2" y="3"/>
                    </a:lnTo>
                    <a:lnTo>
                      <a:pt x="3" y="1"/>
                    </a:lnTo>
                    <a:lnTo>
                      <a:pt x="12" y="61"/>
                    </a:lnTo>
                    <a:lnTo>
                      <a:pt x="10" y="61"/>
                    </a:lnTo>
                    <a:lnTo>
                      <a:pt x="23" y="48"/>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8" name="Freeform 168"/>
              <p:cNvSpPr>
                <a:spLocks/>
              </p:cNvSpPr>
              <p:nvPr/>
            </p:nvSpPr>
            <p:spPr bwMode="auto">
              <a:xfrm>
                <a:off x="5351" y="4883"/>
                <a:ext cx="129" cy="139"/>
              </a:xfrm>
              <a:custGeom>
                <a:avLst/>
                <a:gdLst/>
                <a:ahLst/>
                <a:cxnLst>
                  <a:cxn ang="0">
                    <a:pos x="139" y="60"/>
                  </a:cxn>
                  <a:cxn ang="0">
                    <a:pos x="148" y="0"/>
                  </a:cxn>
                  <a:cxn ang="0">
                    <a:pos x="89" y="14"/>
                  </a:cxn>
                  <a:cxn ang="0">
                    <a:pos x="102" y="26"/>
                  </a:cxn>
                  <a:cxn ang="0">
                    <a:pos x="0" y="138"/>
                  </a:cxn>
                  <a:cxn ang="0">
                    <a:pos x="25" y="160"/>
                  </a:cxn>
                  <a:cxn ang="0">
                    <a:pos x="127" y="48"/>
                  </a:cxn>
                  <a:cxn ang="0">
                    <a:pos x="139" y="60"/>
                  </a:cxn>
                </a:cxnLst>
                <a:rect l="0" t="0" r="r" b="b"/>
                <a:pathLst>
                  <a:path w="148" h="160">
                    <a:moveTo>
                      <a:pt x="139" y="60"/>
                    </a:moveTo>
                    <a:lnTo>
                      <a:pt x="148" y="0"/>
                    </a:lnTo>
                    <a:lnTo>
                      <a:pt x="89" y="14"/>
                    </a:lnTo>
                    <a:lnTo>
                      <a:pt x="102" y="26"/>
                    </a:lnTo>
                    <a:lnTo>
                      <a:pt x="0" y="138"/>
                    </a:lnTo>
                    <a:lnTo>
                      <a:pt x="25" y="160"/>
                    </a:lnTo>
                    <a:lnTo>
                      <a:pt x="127" y="48"/>
                    </a:lnTo>
                    <a:lnTo>
                      <a:pt x="139" y="60"/>
                    </a:lnTo>
                    <a:close/>
                  </a:path>
                </a:pathLst>
              </a:custGeom>
              <a:solidFill>
                <a:srgbClr val="FC0128"/>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7" name="Freeform 167"/>
              <p:cNvSpPr>
                <a:spLocks noEditPoints="1"/>
              </p:cNvSpPr>
              <p:nvPr/>
            </p:nvSpPr>
            <p:spPr bwMode="auto">
              <a:xfrm>
                <a:off x="5349" y="4881"/>
                <a:ext cx="133" cy="143"/>
              </a:xfrm>
              <a:custGeom>
                <a:avLst/>
                <a:gdLst/>
                <a:ahLst/>
                <a:cxnLst>
                  <a:cxn ang="0">
                    <a:pos x="142" y="61"/>
                  </a:cxn>
                  <a:cxn ang="0">
                    <a:pos x="140" y="61"/>
                  </a:cxn>
                  <a:cxn ang="0">
                    <a:pos x="149" y="1"/>
                  </a:cxn>
                  <a:cxn ang="0">
                    <a:pos x="151" y="3"/>
                  </a:cxn>
                  <a:cxn ang="0">
                    <a:pos x="92" y="17"/>
                  </a:cxn>
                  <a:cxn ang="0">
                    <a:pos x="92" y="15"/>
                  </a:cxn>
                  <a:cxn ang="0">
                    <a:pos x="106" y="28"/>
                  </a:cxn>
                  <a:cxn ang="0">
                    <a:pos x="3" y="141"/>
                  </a:cxn>
                  <a:cxn ang="0">
                    <a:pos x="3" y="139"/>
                  </a:cxn>
                  <a:cxn ang="0">
                    <a:pos x="28" y="161"/>
                  </a:cxn>
                  <a:cxn ang="0">
                    <a:pos x="26" y="161"/>
                  </a:cxn>
                  <a:cxn ang="0">
                    <a:pos x="129" y="48"/>
                  </a:cxn>
                  <a:cxn ang="0">
                    <a:pos x="142" y="61"/>
                  </a:cxn>
                  <a:cxn ang="0">
                    <a:pos x="128" y="51"/>
                  </a:cxn>
                  <a:cxn ang="0">
                    <a:pos x="130" y="51"/>
                  </a:cxn>
                  <a:cxn ang="0">
                    <a:pos x="27" y="164"/>
                  </a:cxn>
                  <a:cxn ang="0">
                    <a:pos x="0" y="140"/>
                  </a:cxn>
                  <a:cxn ang="0">
                    <a:pos x="103" y="27"/>
                  </a:cxn>
                  <a:cxn ang="0">
                    <a:pos x="103" y="29"/>
                  </a:cxn>
                  <a:cxn ang="0">
                    <a:pos x="88" y="15"/>
                  </a:cxn>
                  <a:cxn ang="0">
                    <a:pos x="152" y="0"/>
                  </a:cxn>
                  <a:cxn ang="0">
                    <a:pos x="142" y="64"/>
                  </a:cxn>
                  <a:cxn ang="0">
                    <a:pos x="128" y="51"/>
                  </a:cxn>
                </a:cxnLst>
                <a:rect l="0" t="0" r="r" b="b"/>
                <a:pathLst>
                  <a:path w="152" h="164">
                    <a:moveTo>
                      <a:pt x="142" y="61"/>
                    </a:moveTo>
                    <a:lnTo>
                      <a:pt x="140" y="61"/>
                    </a:lnTo>
                    <a:lnTo>
                      <a:pt x="149" y="1"/>
                    </a:lnTo>
                    <a:lnTo>
                      <a:pt x="151" y="3"/>
                    </a:lnTo>
                    <a:lnTo>
                      <a:pt x="92" y="17"/>
                    </a:lnTo>
                    <a:lnTo>
                      <a:pt x="92" y="15"/>
                    </a:lnTo>
                    <a:lnTo>
                      <a:pt x="106" y="28"/>
                    </a:lnTo>
                    <a:lnTo>
                      <a:pt x="3" y="141"/>
                    </a:lnTo>
                    <a:lnTo>
                      <a:pt x="3" y="139"/>
                    </a:lnTo>
                    <a:lnTo>
                      <a:pt x="28" y="161"/>
                    </a:lnTo>
                    <a:lnTo>
                      <a:pt x="26" y="161"/>
                    </a:lnTo>
                    <a:lnTo>
                      <a:pt x="129" y="48"/>
                    </a:lnTo>
                    <a:lnTo>
                      <a:pt x="142" y="61"/>
                    </a:lnTo>
                    <a:close/>
                    <a:moveTo>
                      <a:pt x="128" y="51"/>
                    </a:moveTo>
                    <a:lnTo>
                      <a:pt x="130" y="51"/>
                    </a:lnTo>
                    <a:lnTo>
                      <a:pt x="27" y="164"/>
                    </a:lnTo>
                    <a:lnTo>
                      <a:pt x="0" y="140"/>
                    </a:lnTo>
                    <a:lnTo>
                      <a:pt x="103" y="27"/>
                    </a:lnTo>
                    <a:lnTo>
                      <a:pt x="103" y="29"/>
                    </a:lnTo>
                    <a:lnTo>
                      <a:pt x="88" y="15"/>
                    </a:lnTo>
                    <a:lnTo>
                      <a:pt x="152" y="0"/>
                    </a:lnTo>
                    <a:lnTo>
                      <a:pt x="142" y="64"/>
                    </a:lnTo>
                    <a:lnTo>
                      <a:pt x="128" y="51"/>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6" name="Freeform 166"/>
              <p:cNvSpPr>
                <a:spLocks/>
              </p:cNvSpPr>
              <p:nvPr/>
            </p:nvSpPr>
            <p:spPr bwMode="auto">
              <a:xfrm>
                <a:off x="5044" y="4623"/>
                <a:ext cx="648" cy="117"/>
              </a:xfrm>
              <a:custGeom>
                <a:avLst/>
                <a:gdLst/>
                <a:ahLst/>
                <a:cxnLst>
                  <a:cxn ang="0">
                    <a:pos x="0" y="134"/>
                  </a:cxn>
                  <a:cxn ang="0">
                    <a:pos x="134" y="0"/>
                  </a:cxn>
                  <a:cxn ang="0">
                    <a:pos x="741" y="0"/>
                  </a:cxn>
                  <a:cxn ang="0">
                    <a:pos x="607" y="134"/>
                  </a:cxn>
                  <a:cxn ang="0">
                    <a:pos x="0" y="134"/>
                  </a:cxn>
                </a:cxnLst>
                <a:rect l="0" t="0" r="r" b="b"/>
                <a:pathLst>
                  <a:path w="741" h="134">
                    <a:moveTo>
                      <a:pt x="0" y="134"/>
                    </a:moveTo>
                    <a:lnTo>
                      <a:pt x="134" y="0"/>
                    </a:lnTo>
                    <a:lnTo>
                      <a:pt x="741" y="0"/>
                    </a:lnTo>
                    <a:lnTo>
                      <a:pt x="607" y="134"/>
                    </a:lnTo>
                    <a:lnTo>
                      <a:pt x="0" y="134"/>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5" name="Freeform 165"/>
              <p:cNvSpPr>
                <a:spLocks noEditPoints="1"/>
              </p:cNvSpPr>
              <p:nvPr/>
            </p:nvSpPr>
            <p:spPr bwMode="auto">
              <a:xfrm>
                <a:off x="5042" y="4622"/>
                <a:ext cx="651" cy="120"/>
              </a:xfrm>
              <a:custGeom>
                <a:avLst/>
                <a:gdLst/>
                <a:ahLst/>
                <a:cxnLst>
                  <a:cxn ang="0">
                    <a:pos x="4" y="408"/>
                  </a:cxn>
                  <a:cxn ang="0">
                    <a:pos x="1" y="406"/>
                  </a:cxn>
                  <a:cxn ang="0">
                    <a:pos x="2" y="402"/>
                  </a:cxn>
                  <a:cxn ang="0">
                    <a:pos x="402" y="2"/>
                  </a:cxn>
                  <a:cxn ang="0">
                    <a:pos x="404" y="0"/>
                  </a:cxn>
                  <a:cxn ang="0">
                    <a:pos x="2204" y="0"/>
                  </a:cxn>
                  <a:cxn ang="0">
                    <a:pos x="2208" y="3"/>
                  </a:cxn>
                  <a:cxn ang="0">
                    <a:pos x="2207" y="7"/>
                  </a:cxn>
                  <a:cxn ang="0">
                    <a:pos x="1807" y="407"/>
                  </a:cxn>
                  <a:cxn ang="0">
                    <a:pos x="1804" y="408"/>
                  </a:cxn>
                  <a:cxn ang="0">
                    <a:pos x="4" y="408"/>
                  </a:cxn>
                  <a:cxn ang="0">
                    <a:pos x="1804" y="400"/>
                  </a:cxn>
                  <a:cxn ang="0">
                    <a:pos x="1802" y="402"/>
                  </a:cxn>
                  <a:cxn ang="0">
                    <a:pos x="2202" y="2"/>
                  </a:cxn>
                  <a:cxn ang="0">
                    <a:pos x="2204" y="8"/>
                  </a:cxn>
                  <a:cxn ang="0">
                    <a:pos x="404" y="8"/>
                  </a:cxn>
                  <a:cxn ang="0">
                    <a:pos x="407" y="7"/>
                  </a:cxn>
                  <a:cxn ang="0">
                    <a:pos x="7" y="407"/>
                  </a:cxn>
                  <a:cxn ang="0">
                    <a:pos x="4" y="400"/>
                  </a:cxn>
                  <a:cxn ang="0">
                    <a:pos x="1804" y="400"/>
                  </a:cxn>
                </a:cxnLst>
                <a:rect l="0" t="0" r="r" b="b"/>
                <a:pathLst>
                  <a:path w="2209" h="408">
                    <a:moveTo>
                      <a:pt x="4" y="408"/>
                    </a:moveTo>
                    <a:cubicBezTo>
                      <a:pt x="3" y="408"/>
                      <a:pt x="1" y="407"/>
                      <a:pt x="1" y="406"/>
                    </a:cubicBezTo>
                    <a:cubicBezTo>
                      <a:pt x="0" y="404"/>
                      <a:pt x="0" y="403"/>
                      <a:pt x="2" y="402"/>
                    </a:cubicBezTo>
                    <a:lnTo>
                      <a:pt x="402" y="2"/>
                    </a:lnTo>
                    <a:cubicBezTo>
                      <a:pt x="402" y="1"/>
                      <a:pt x="403" y="0"/>
                      <a:pt x="404" y="0"/>
                    </a:cubicBezTo>
                    <a:lnTo>
                      <a:pt x="2204" y="0"/>
                    </a:lnTo>
                    <a:cubicBezTo>
                      <a:pt x="2206" y="0"/>
                      <a:pt x="2208" y="1"/>
                      <a:pt x="2208" y="3"/>
                    </a:cubicBezTo>
                    <a:cubicBezTo>
                      <a:pt x="2209" y="4"/>
                      <a:pt x="2208" y="6"/>
                      <a:pt x="2207" y="7"/>
                    </a:cubicBezTo>
                    <a:lnTo>
                      <a:pt x="1807" y="407"/>
                    </a:lnTo>
                    <a:cubicBezTo>
                      <a:pt x="1807" y="408"/>
                      <a:pt x="1806" y="408"/>
                      <a:pt x="1804" y="408"/>
                    </a:cubicBezTo>
                    <a:lnTo>
                      <a:pt x="4" y="408"/>
                    </a:lnTo>
                    <a:close/>
                    <a:moveTo>
                      <a:pt x="1804" y="400"/>
                    </a:moveTo>
                    <a:lnTo>
                      <a:pt x="1802" y="402"/>
                    </a:lnTo>
                    <a:lnTo>
                      <a:pt x="2202" y="2"/>
                    </a:lnTo>
                    <a:lnTo>
                      <a:pt x="2204" y="8"/>
                    </a:lnTo>
                    <a:lnTo>
                      <a:pt x="404" y="8"/>
                    </a:lnTo>
                    <a:lnTo>
                      <a:pt x="407" y="7"/>
                    </a:lnTo>
                    <a:lnTo>
                      <a:pt x="7" y="407"/>
                    </a:lnTo>
                    <a:lnTo>
                      <a:pt x="4" y="400"/>
                    </a:lnTo>
                    <a:lnTo>
                      <a:pt x="1804" y="40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4" name="Freeform 164"/>
              <p:cNvSpPr>
                <a:spLocks/>
              </p:cNvSpPr>
              <p:nvPr/>
            </p:nvSpPr>
            <p:spPr bwMode="auto">
              <a:xfrm>
                <a:off x="5575" y="4623"/>
                <a:ext cx="117" cy="766"/>
              </a:xfrm>
              <a:custGeom>
                <a:avLst/>
                <a:gdLst/>
                <a:ahLst/>
                <a:cxnLst>
                  <a:cxn ang="0">
                    <a:pos x="0" y="875"/>
                  </a:cxn>
                  <a:cxn ang="0">
                    <a:pos x="134" y="741"/>
                  </a:cxn>
                  <a:cxn ang="0">
                    <a:pos x="134" y="0"/>
                  </a:cxn>
                  <a:cxn ang="0">
                    <a:pos x="0" y="134"/>
                  </a:cxn>
                  <a:cxn ang="0">
                    <a:pos x="0" y="875"/>
                  </a:cxn>
                </a:cxnLst>
                <a:rect l="0" t="0" r="r" b="b"/>
                <a:pathLst>
                  <a:path w="134" h="875">
                    <a:moveTo>
                      <a:pt x="0" y="875"/>
                    </a:moveTo>
                    <a:lnTo>
                      <a:pt x="134" y="741"/>
                    </a:lnTo>
                    <a:lnTo>
                      <a:pt x="134" y="0"/>
                    </a:lnTo>
                    <a:lnTo>
                      <a:pt x="0" y="134"/>
                    </a:lnTo>
                    <a:lnTo>
                      <a:pt x="0" y="875"/>
                    </a:lnTo>
                    <a:close/>
                  </a:path>
                </a:pathLst>
              </a:custGeom>
              <a:solidFill>
                <a:srgbClr val="00CC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3" name="Freeform 163"/>
              <p:cNvSpPr>
                <a:spLocks noEditPoints="1"/>
              </p:cNvSpPr>
              <p:nvPr/>
            </p:nvSpPr>
            <p:spPr bwMode="auto">
              <a:xfrm>
                <a:off x="5573" y="4622"/>
                <a:ext cx="120" cy="769"/>
              </a:xfrm>
              <a:custGeom>
                <a:avLst/>
                <a:gdLst/>
                <a:ahLst/>
                <a:cxnLst>
                  <a:cxn ang="0">
                    <a:pos x="8" y="2604"/>
                  </a:cxn>
                  <a:cxn ang="0">
                    <a:pos x="2" y="2602"/>
                  </a:cxn>
                  <a:cxn ang="0">
                    <a:pos x="402" y="2202"/>
                  </a:cxn>
                  <a:cxn ang="0">
                    <a:pos x="400" y="2204"/>
                  </a:cxn>
                  <a:cxn ang="0">
                    <a:pos x="400" y="4"/>
                  </a:cxn>
                  <a:cxn ang="0">
                    <a:pos x="407" y="7"/>
                  </a:cxn>
                  <a:cxn ang="0">
                    <a:pos x="7" y="407"/>
                  </a:cxn>
                  <a:cxn ang="0">
                    <a:pos x="8" y="404"/>
                  </a:cxn>
                  <a:cxn ang="0">
                    <a:pos x="8" y="2604"/>
                  </a:cxn>
                  <a:cxn ang="0">
                    <a:pos x="0" y="404"/>
                  </a:cxn>
                  <a:cxn ang="0">
                    <a:pos x="2" y="402"/>
                  </a:cxn>
                  <a:cxn ang="0">
                    <a:pos x="402" y="2"/>
                  </a:cxn>
                  <a:cxn ang="0">
                    <a:pos x="406" y="1"/>
                  </a:cxn>
                  <a:cxn ang="0">
                    <a:pos x="408" y="4"/>
                  </a:cxn>
                  <a:cxn ang="0">
                    <a:pos x="408" y="2204"/>
                  </a:cxn>
                  <a:cxn ang="0">
                    <a:pos x="407" y="2207"/>
                  </a:cxn>
                  <a:cxn ang="0">
                    <a:pos x="7" y="2607"/>
                  </a:cxn>
                  <a:cxn ang="0">
                    <a:pos x="3" y="2608"/>
                  </a:cxn>
                  <a:cxn ang="0">
                    <a:pos x="0" y="2604"/>
                  </a:cxn>
                  <a:cxn ang="0">
                    <a:pos x="0" y="404"/>
                  </a:cxn>
                </a:cxnLst>
                <a:rect l="0" t="0" r="r" b="b"/>
                <a:pathLst>
                  <a:path w="408" h="2609">
                    <a:moveTo>
                      <a:pt x="8" y="2604"/>
                    </a:moveTo>
                    <a:lnTo>
                      <a:pt x="2" y="2602"/>
                    </a:lnTo>
                    <a:lnTo>
                      <a:pt x="402" y="2202"/>
                    </a:lnTo>
                    <a:lnTo>
                      <a:pt x="400" y="2204"/>
                    </a:lnTo>
                    <a:lnTo>
                      <a:pt x="400" y="4"/>
                    </a:lnTo>
                    <a:lnTo>
                      <a:pt x="407" y="7"/>
                    </a:lnTo>
                    <a:lnTo>
                      <a:pt x="7" y="407"/>
                    </a:lnTo>
                    <a:lnTo>
                      <a:pt x="8" y="404"/>
                    </a:lnTo>
                    <a:lnTo>
                      <a:pt x="8" y="2604"/>
                    </a:lnTo>
                    <a:close/>
                    <a:moveTo>
                      <a:pt x="0" y="404"/>
                    </a:moveTo>
                    <a:cubicBezTo>
                      <a:pt x="0" y="403"/>
                      <a:pt x="1" y="402"/>
                      <a:pt x="2" y="402"/>
                    </a:cubicBezTo>
                    <a:lnTo>
                      <a:pt x="402" y="2"/>
                    </a:lnTo>
                    <a:cubicBezTo>
                      <a:pt x="403" y="0"/>
                      <a:pt x="404" y="0"/>
                      <a:pt x="406" y="1"/>
                    </a:cubicBezTo>
                    <a:cubicBezTo>
                      <a:pt x="407" y="1"/>
                      <a:pt x="408" y="3"/>
                      <a:pt x="408" y="4"/>
                    </a:cubicBezTo>
                    <a:lnTo>
                      <a:pt x="408" y="2204"/>
                    </a:lnTo>
                    <a:cubicBezTo>
                      <a:pt x="408" y="2206"/>
                      <a:pt x="408" y="2207"/>
                      <a:pt x="407" y="2207"/>
                    </a:cubicBezTo>
                    <a:lnTo>
                      <a:pt x="7" y="2607"/>
                    </a:lnTo>
                    <a:cubicBezTo>
                      <a:pt x="6" y="2608"/>
                      <a:pt x="4" y="2609"/>
                      <a:pt x="3" y="2608"/>
                    </a:cubicBezTo>
                    <a:cubicBezTo>
                      <a:pt x="1" y="2608"/>
                      <a:pt x="0" y="2606"/>
                      <a:pt x="0" y="2604"/>
                    </a:cubicBezTo>
                    <a:lnTo>
                      <a:pt x="0" y="404"/>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721" name="Freeform 161"/>
            <p:cNvSpPr>
              <a:spLocks/>
            </p:cNvSpPr>
            <p:nvPr/>
          </p:nvSpPr>
          <p:spPr bwMode="auto">
            <a:xfrm>
              <a:off x="4726" y="4063"/>
              <a:ext cx="486" cy="73"/>
            </a:xfrm>
            <a:custGeom>
              <a:avLst/>
              <a:gdLst/>
              <a:ahLst/>
              <a:cxnLst>
                <a:cxn ang="0">
                  <a:pos x="1" y="0"/>
                </a:cxn>
                <a:cxn ang="0">
                  <a:pos x="555" y="76"/>
                </a:cxn>
                <a:cxn ang="0">
                  <a:pos x="553" y="84"/>
                </a:cxn>
                <a:cxn ang="0">
                  <a:pos x="0" y="9"/>
                </a:cxn>
                <a:cxn ang="0">
                  <a:pos x="1" y="0"/>
                </a:cxn>
              </a:cxnLst>
              <a:rect l="0" t="0" r="r" b="b"/>
              <a:pathLst>
                <a:path w="555" h="84">
                  <a:moveTo>
                    <a:pt x="1" y="0"/>
                  </a:moveTo>
                  <a:lnTo>
                    <a:pt x="555" y="76"/>
                  </a:lnTo>
                  <a:lnTo>
                    <a:pt x="553" y="84"/>
                  </a:lnTo>
                  <a:lnTo>
                    <a:pt x="0" y="9"/>
                  </a:lnTo>
                  <a:lnTo>
                    <a:pt x="1"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20" name="Rectangle 160"/>
            <p:cNvSpPr>
              <a:spLocks noChangeArrowheads="1"/>
            </p:cNvSpPr>
            <p:nvPr/>
          </p:nvSpPr>
          <p:spPr bwMode="auto">
            <a:xfrm>
              <a:off x="4041" y="2608"/>
              <a:ext cx="1197" cy="50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Switched Fast</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Ethernet LAN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100 Mbit/s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22687" name="Group 127"/>
            <p:cNvGrpSpPr>
              <a:grpSpLocks/>
            </p:cNvGrpSpPr>
            <p:nvPr/>
          </p:nvGrpSpPr>
          <p:grpSpPr bwMode="auto">
            <a:xfrm>
              <a:off x="4863" y="5518"/>
              <a:ext cx="515" cy="442"/>
              <a:chOff x="4583" y="4430"/>
              <a:chExt cx="589" cy="505"/>
            </a:xfrm>
          </p:grpSpPr>
          <p:sp>
            <p:nvSpPr>
              <p:cNvPr id="322719" name="Rectangle 159"/>
              <p:cNvSpPr>
                <a:spLocks noChangeArrowheads="1"/>
              </p:cNvSpPr>
              <p:nvPr/>
            </p:nvSpPr>
            <p:spPr bwMode="auto">
              <a:xfrm>
                <a:off x="4583" y="4769"/>
                <a:ext cx="504" cy="93"/>
              </a:xfrm>
              <a:prstGeom prst="rect">
                <a:avLst/>
              </a:prstGeom>
              <a:solidFill>
                <a:srgbClr val="B7B79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8" name="Rectangle 158"/>
              <p:cNvSpPr>
                <a:spLocks noChangeArrowheads="1"/>
              </p:cNvSpPr>
              <p:nvPr/>
            </p:nvSpPr>
            <p:spPr bwMode="auto">
              <a:xfrm>
                <a:off x="4583" y="4769"/>
                <a:ext cx="504" cy="93"/>
              </a:xfrm>
              <a:prstGeom prst="rect">
                <a:avLst/>
              </a:prstGeom>
              <a:solidFill>
                <a:srgbClr val="B7B79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7" name="Rectangle 157"/>
              <p:cNvSpPr>
                <a:spLocks noChangeArrowheads="1"/>
              </p:cNvSpPr>
              <p:nvPr/>
            </p:nvSpPr>
            <p:spPr bwMode="auto">
              <a:xfrm>
                <a:off x="4583" y="4769"/>
                <a:ext cx="504" cy="93"/>
              </a:xfrm>
              <a:prstGeom prst="rect">
                <a:avLst/>
              </a:pr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6" name="Freeform 156"/>
              <p:cNvSpPr>
                <a:spLocks/>
              </p:cNvSpPr>
              <p:nvPr/>
            </p:nvSpPr>
            <p:spPr bwMode="auto">
              <a:xfrm>
                <a:off x="4583" y="4718"/>
                <a:ext cx="558" cy="51"/>
              </a:xfrm>
              <a:custGeom>
                <a:avLst/>
                <a:gdLst/>
                <a:ahLst/>
                <a:cxnLst>
                  <a:cxn ang="0">
                    <a:pos x="0" y="51"/>
                  </a:cxn>
                  <a:cxn ang="0">
                    <a:pos x="53" y="0"/>
                  </a:cxn>
                  <a:cxn ang="0">
                    <a:pos x="558" y="0"/>
                  </a:cxn>
                  <a:cxn ang="0">
                    <a:pos x="504" y="51"/>
                  </a:cxn>
                  <a:cxn ang="0">
                    <a:pos x="0" y="51"/>
                  </a:cxn>
                </a:cxnLst>
                <a:rect l="0" t="0" r="r" b="b"/>
                <a:pathLst>
                  <a:path w="558" h="51">
                    <a:moveTo>
                      <a:pt x="0" y="51"/>
                    </a:moveTo>
                    <a:lnTo>
                      <a:pt x="53" y="0"/>
                    </a:lnTo>
                    <a:lnTo>
                      <a:pt x="558" y="0"/>
                    </a:lnTo>
                    <a:lnTo>
                      <a:pt x="504" y="51"/>
                    </a:lnTo>
                    <a:lnTo>
                      <a:pt x="0" y="51"/>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5" name="Freeform 155"/>
              <p:cNvSpPr>
                <a:spLocks/>
              </p:cNvSpPr>
              <p:nvPr/>
            </p:nvSpPr>
            <p:spPr bwMode="auto">
              <a:xfrm>
                <a:off x="4583" y="4718"/>
                <a:ext cx="558" cy="51"/>
              </a:xfrm>
              <a:custGeom>
                <a:avLst/>
                <a:gdLst/>
                <a:ahLst/>
                <a:cxnLst>
                  <a:cxn ang="0">
                    <a:pos x="0" y="51"/>
                  </a:cxn>
                  <a:cxn ang="0">
                    <a:pos x="53" y="0"/>
                  </a:cxn>
                  <a:cxn ang="0">
                    <a:pos x="558" y="0"/>
                  </a:cxn>
                  <a:cxn ang="0">
                    <a:pos x="504" y="51"/>
                  </a:cxn>
                  <a:cxn ang="0">
                    <a:pos x="0" y="51"/>
                  </a:cxn>
                </a:cxnLst>
                <a:rect l="0" t="0" r="r" b="b"/>
                <a:pathLst>
                  <a:path w="558" h="51">
                    <a:moveTo>
                      <a:pt x="0" y="51"/>
                    </a:moveTo>
                    <a:lnTo>
                      <a:pt x="53" y="0"/>
                    </a:lnTo>
                    <a:lnTo>
                      <a:pt x="558" y="0"/>
                    </a:lnTo>
                    <a:lnTo>
                      <a:pt x="504" y="51"/>
                    </a:lnTo>
                    <a:lnTo>
                      <a:pt x="0" y="51"/>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4" name="Freeform 154"/>
              <p:cNvSpPr>
                <a:spLocks/>
              </p:cNvSpPr>
              <p:nvPr/>
            </p:nvSpPr>
            <p:spPr bwMode="auto">
              <a:xfrm>
                <a:off x="4583" y="4718"/>
                <a:ext cx="558" cy="51"/>
              </a:xfrm>
              <a:custGeom>
                <a:avLst/>
                <a:gdLst/>
                <a:ahLst/>
                <a:cxnLst>
                  <a:cxn ang="0">
                    <a:pos x="0" y="51"/>
                  </a:cxn>
                  <a:cxn ang="0">
                    <a:pos x="53" y="0"/>
                  </a:cxn>
                  <a:cxn ang="0">
                    <a:pos x="558" y="0"/>
                  </a:cxn>
                  <a:cxn ang="0">
                    <a:pos x="504" y="51"/>
                  </a:cxn>
                  <a:cxn ang="0">
                    <a:pos x="0" y="51"/>
                  </a:cxn>
                </a:cxnLst>
                <a:rect l="0" t="0" r="r" b="b"/>
                <a:pathLst>
                  <a:path w="558" h="51">
                    <a:moveTo>
                      <a:pt x="0" y="51"/>
                    </a:moveTo>
                    <a:lnTo>
                      <a:pt x="53" y="0"/>
                    </a:lnTo>
                    <a:lnTo>
                      <a:pt x="558" y="0"/>
                    </a:lnTo>
                    <a:lnTo>
                      <a:pt x="504" y="51"/>
                    </a:lnTo>
                    <a:lnTo>
                      <a:pt x="0" y="51"/>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3" name="Line 153"/>
              <p:cNvSpPr>
                <a:spLocks noChangeShapeType="1"/>
              </p:cNvSpPr>
              <p:nvPr/>
            </p:nvSpPr>
            <p:spPr bwMode="auto">
              <a:xfrm flipH="1">
                <a:off x="4825" y="4811"/>
                <a:ext cx="347" cy="1"/>
              </a:xfrm>
              <a:prstGeom prst="line">
                <a:avLst/>
              </a:prstGeom>
              <a:noFill/>
              <a:ln w="5080" cap="rnd">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2" name="Freeform 152"/>
              <p:cNvSpPr>
                <a:spLocks/>
              </p:cNvSpPr>
              <p:nvPr/>
            </p:nvSpPr>
            <p:spPr bwMode="auto">
              <a:xfrm>
                <a:off x="5087" y="4718"/>
                <a:ext cx="54" cy="144"/>
              </a:xfrm>
              <a:custGeom>
                <a:avLst/>
                <a:gdLst/>
                <a:ahLst/>
                <a:cxnLst>
                  <a:cxn ang="0">
                    <a:pos x="0" y="144"/>
                  </a:cxn>
                  <a:cxn ang="0">
                    <a:pos x="54" y="90"/>
                  </a:cxn>
                  <a:cxn ang="0">
                    <a:pos x="54" y="0"/>
                  </a:cxn>
                  <a:cxn ang="0">
                    <a:pos x="0" y="51"/>
                  </a:cxn>
                  <a:cxn ang="0">
                    <a:pos x="0" y="144"/>
                  </a:cxn>
                </a:cxnLst>
                <a:rect l="0" t="0" r="r" b="b"/>
                <a:pathLst>
                  <a:path w="54" h="144">
                    <a:moveTo>
                      <a:pt x="0" y="144"/>
                    </a:moveTo>
                    <a:lnTo>
                      <a:pt x="54" y="90"/>
                    </a:lnTo>
                    <a:lnTo>
                      <a:pt x="54" y="0"/>
                    </a:lnTo>
                    <a:lnTo>
                      <a:pt x="0" y="51"/>
                    </a:lnTo>
                    <a:lnTo>
                      <a:pt x="0" y="144"/>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1" name="Freeform 151"/>
              <p:cNvSpPr>
                <a:spLocks/>
              </p:cNvSpPr>
              <p:nvPr/>
            </p:nvSpPr>
            <p:spPr bwMode="auto">
              <a:xfrm>
                <a:off x="5087" y="4718"/>
                <a:ext cx="54" cy="144"/>
              </a:xfrm>
              <a:custGeom>
                <a:avLst/>
                <a:gdLst/>
                <a:ahLst/>
                <a:cxnLst>
                  <a:cxn ang="0">
                    <a:pos x="0" y="144"/>
                  </a:cxn>
                  <a:cxn ang="0">
                    <a:pos x="54" y="90"/>
                  </a:cxn>
                  <a:cxn ang="0">
                    <a:pos x="54" y="0"/>
                  </a:cxn>
                  <a:cxn ang="0">
                    <a:pos x="0" y="51"/>
                  </a:cxn>
                  <a:cxn ang="0">
                    <a:pos x="0" y="144"/>
                  </a:cxn>
                </a:cxnLst>
                <a:rect l="0" t="0" r="r" b="b"/>
                <a:pathLst>
                  <a:path w="54" h="144">
                    <a:moveTo>
                      <a:pt x="0" y="144"/>
                    </a:moveTo>
                    <a:lnTo>
                      <a:pt x="54" y="90"/>
                    </a:lnTo>
                    <a:lnTo>
                      <a:pt x="54" y="0"/>
                    </a:lnTo>
                    <a:lnTo>
                      <a:pt x="0" y="51"/>
                    </a:lnTo>
                    <a:lnTo>
                      <a:pt x="0" y="144"/>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10" name="Freeform 150"/>
              <p:cNvSpPr>
                <a:spLocks/>
              </p:cNvSpPr>
              <p:nvPr/>
            </p:nvSpPr>
            <p:spPr bwMode="auto">
              <a:xfrm>
                <a:off x="5087" y="4718"/>
                <a:ext cx="54" cy="144"/>
              </a:xfrm>
              <a:custGeom>
                <a:avLst/>
                <a:gdLst/>
                <a:ahLst/>
                <a:cxnLst>
                  <a:cxn ang="0">
                    <a:pos x="0" y="144"/>
                  </a:cxn>
                  <a:cxn ang="0">
                    <a:pos x="54" y="90"/>
                  </a:cxn>
                  <a:cxn ang="0">
                    <a:pos x="54" y="0"/>
                  </a:cxn>
                  <a:cxn ang="0">
                    <a:pos x="0" y="51"/>
                  </a:cxn>
                  <a:cxn ang="0">
                    <a:pos x="0" y="144"/>
                  </a:cxn>
                </a:cxnLst>
                <a:rect l="0" t="0" r="r" b="b"/>
                <a:pathLst>
                  <a:path w="54" h="144">
                    <a:moveTo>
                      <a:pt x="0" y="144"/>
                    </a:moveTo>
                    <a:lnTo>
                      <a:pt x="54" y="90"/>
                    </a:lnTo>
                    <a:lnTo>
                      <a:pt x="54" y="0"/>
                    </a:lnTo>
                    <a:lnTo>
                      <a:pt x="0" y="51"/>
                    </a:lnTo>
                    <a:lnTo>
                      <a:pt x="0" y="144"/>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9" name="Freeform 149"/>
              <p:cNvSpPr>
                <a:spLocks/>
              </p:cNvSpPr>
              <p:nvPr/>
            </p:nvSpPr>
            <p:spPr bwMode="auto">
              <a:xfrm>
                <a:off x="4585" y="4851"/>
                <a:ext cx="446" cy="70"/>
              </a:xfrm>
              <a:custGeom>
                <a:avLst/>
                <a:gdLst/>
                <a:ahLst/>
                <a:cxnLst>
                  <a:cxn ang="0">
                    <a:pos x="0" y="70"/>
                  </a:cxn>
                  <a:cxn ang="0">
                    <a:pos x="57" y="0"/>
                  </a:cxn>
                  <a:cxn ang="0">
                    <a:pos x="446" y="0"/>
                  </a:cxn>
                  <a:cxn ang="0">
                    <a:pos x="390" y="70"/>
                  </a:cxn>
                  <a:cxn ang="0">
                    <a:pos x="0" y="70"/>
                  </a:cxn>
                </a:cxnLst>
                <a:rect l="0" t="0" r="r" b="b"/>
                <a:pathLst>
                  <a:path w="446" h="70">
                    <a:moveTo>
                      <a:pt x="0" y="70"/>
                    </a:moveTo>
                    <a:lnTo>
                      <a:pt x="57" y="0"/>
                    </a:lnTo>
                    <a:lnTo>
                      <a:pt x="446" y="0"/>
                    </a:lnTo>
                    <a:lnTo>
                      <a:pt x="390" y="70"/>
                    </a:lnTo>
                    <a:lnTo>
                      <a:pt x="0" y="70"/>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8" name="Freeform 148"/>
              <p:cNvSpPr>
                <a:spLocks/>
              </p:cNvSpPr>
              <p:nvPr/>
            </p:nvSpPr>
            <p:spPr bwMode="auto">
              <a:xfrm>
                <a:off x="4585" y="4851"/>
                <a:ext cx="446" cy="70"/>
              </a:xfrm>
              <a:custGeom>
                <a:avLst/>
                <a:gdLst/>
                <a:ahLst/>
                <a:cxnLst>
                  <a:cxn ang="0">
                    <a:pos x="0" y="70"/>
                  </a:cxn>
                  <a:cxn ang="0">
                    <a:pos x="57" y="0"/>
                  </a:cxn>
                  <a:cxn ang="0">
                    <a:pos x="446" y="0"/>
                  </a:cxn>
                  <a:cxn ang="0">
                    <a:pos x="390" y="70"/>
                  </a:cxn>
                  <a:cxn ang="0">
                    <a:pos x="0" y="70"/>
                  </a:cxn>
                </a:cxnLst>
                <a:rect l="0" t="0" r="r" b="b"/>
                <a:pathLst>
                  <a:path w="446" h="70">
                    <a:moveTo>
                      <a:pt x="0" y="70"/>
                    </a:moveTo>
                    <a:lnTo>
                      <a:pt x="57" y="0"/>
                    </a:lnTo>
                    <a:lnTo>
                      <a:pt x="446" y="0"/>
                    </a:lnTo>
                    <a:lnTo>
                      <a:pt x="390" y="70"/>
                    </a:lnTo>
                    <a:lnTo>
                      <a:pt x="0" y="70"/>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7" name="Freeform 147"/>
              <p:cNvSpPr>
                <a:spLocks/>
              </p:cNvSpPr>
              <p:nvPr/>
            </p:nvSpPr>
            <p:spPr bwMode="auto">
              <a:xfrm>
                <a:off x="4585" y="4851"/>
                <a:ext cx="446" cy="70"/>
              </a:xfrm>
              <a:custGeom>
                <a:avLst/>
                <a:gdLst/>
                <a:ahLst/>
                <a:cxnLst>
                  <a:cxn ang="0">
                    <a:pos x="0" y="70"/>
                  </a:cxn>
                  <a:cxn ang="0">
                    <a:pos x="57" y="0"/>
                  </a:cxn>
                  <a:cxn ang="0">
                    <a:pos x="446" y="0"/>
                  </a:cxn>
                  <a:cxn ang="0">
                    <a:pos x="390" y="70"/>
                  </a:cxn>
                  <a:cxn ang="0">
                    <a:pos x="0" y="70"/>
                  </a:cxn>
                </a:cxnLst>
                <a:rect l="0" t="0" r="r" b="b"/>
                <a:pathLst>
                  <a:path w="446" h="70">
                    <a:moveTo>
                      <a:pt x="0" y="70"/>
                    </a:moveTo>
                    <a:lnTo>
                      <a:pt x="57" y="0"/>
                    </a:lnTo>
                    <a:lnTo>
                      <a:pt x="446" y="0"/>
                    </a:lnTo>
                    <a:lnTo>
                      <a:pt x="390" y="70"/>
                    </a:lnTo>
                    <a:lnTo>
                      <a:pt x="0" y="70"/>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6" name="Freeform 146"/>
              <p:cNvSpPr>
                <a:spLocks/>
              </p:cNvSpPr>
              <p:nvPr/>
            </p:nvSpPr>
            <p:spPr bwMode="auto">
              <a:xfrm>
                <a:off x="4975" y="4851"/>
                <a:ext cx="56" cy="84"/>
              </a:xfrm>
              <a:custGeom>
                <a:avLst/>
                <a:gdLst/>
                <a:ahLst/>
                <a:cxnLst>
                  <a:cxn ang="0">
                    <a:pos x="0" y="84"/>
                  </a:cxn>
                  <a:cxn ang="0">
                    <a:pos x="56" y="25"/>
                  </a:cxn>
                  <a:cxn ang="0">
                    <a:pos x="56" y="0"/>
                  </a:cxn>
                  <a:cxn ang="0">
                    <a:pos x="0" y="70"/>
                  </a:cxn>
                  <a:cxn ang="0">
                    <a:pos x="0" y="84"/>
                  </a:cxn>
                </a:cxnLst>
                <a:rect l="0" t="0" r="r" b="b"/>
                <a:pathLst>
                  <a:path w="56" h="84">
                    <a:moveTo>
                      <a:pt x="0" y="84"/>
                    </a:moveTo>
                    <a:lnTo>
                      <a:pt x="56" y="25"/>
                    </a:lnTo>
                    <a:lnTo>
                      <a:pt x="56" y="0"/>
                    </a:lnTo>
                    <a:lnTo>
                      <a:pt x="0" y="70"/>
                    </a:lnTo>
                    <a:lnTo>
                      <a:pt x="0" y="84"/>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5" name="Freeform 145"/>
              <p:cNvSpPr>
                <a:spLocks/>
              </p:cNvSpPr>
              <p:nvPr/>
            </p:nvSpPr>
            <p:spPr bwMode="auto">
              <a:xfrm>
                <a:off x="4975" y="4851"/>
                <a:ext cx="56" cy="84"/>
              </a:xfrm>
              <a:custGeom>
                <a:avLst/>
                <a:gdLst/>
                <a:ahLst/>
                <a:cxnLst>
                  <a:cxn ang="0">
                    <a:pos x="0" y="84"/>
                  </a:cxn>
                  <a:cxn ang="0">
                    <a:pos x="56" y="25"/>
                  </a:cxn>
                  <a:cxn ang="0">
                    <a:pos x="56" y="0"/>
                  </a:cxn>
                  <a:cxn ang="0">
                    <a:pos x="0" y="70"/>
                  </a:cxn>
                  <a:cxn ang="0">
                    <a:pos x="0" y="84"/>
                  </a:cxn>
                </a:cxnLst>
                <a:rect l="0" t="0" r="r" b="b"/>
                <a:pathLst>
                  <a:path w="56" h="84">
                    <a:moveTo>
                      <a:pt x="0" y="84"/>
                    </a:moveTo>
                    <a:lnTo>
                      <a:pt x="56" y="25"/>
                    </a:lnTo>
                    <a:lnTo>
                      <a:pt x="56" y="0"/>
                    </a:lnTo>
                    <a:lnTo>
                      <a:pt x="0" y="70"/>
                    </a:lnTo>
                    <a:lnTo>
                      <a:pt x="0" y="84"/>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4" name="Freeform 144"/>
              <p:cNvSpPr>
                <a:spLocks/>
              </p:cNvSpPr>
              <p:nvPr/>
            </p:nvSpPr>
            <p:spPr bwMode="auto">
              <a:xfrm>
                <a:off x="4975" y="4851"/>
                <a:ext cx="56" cy="84"/>
              </a:xfrm>
              <a:custGeom>
                <a:avLst/>
                <a:gdLst/>
                <a:ahLst/>
                <a:cxnLst>
                  <a:cxn ang="0">
                    <a:pos x="0" y="84"/>
                  </a:cxn>
                  <a:cxn ang="0">
                    <a:pos x="56" y="25"/>
                  </a:cxn>
                  <a:cxn ang="0">
                    <a:pos x="56" y="0"/>
                  </a:cxn>
                  <a:cxn ang="0">
                    <a:pos x="0" y="70"/>
                  </a:cxn>
                  <a:cxn ang="0">
                    <a:pos x="0" y="84"/>
                  </a:cxn>
                </a:cxnLst>
                <a:rect l="0" t="0" r="r" b="b"/>
                <a:pathLst>
                  <a:path w="56" h="84">
                    <a:moveTo>
                      <a:pt x="0" y="84"/>
                    </a:moveTo>
                    <a:lnTo>
                      <a:pt x="56" y="25"/>
                    </a:lnTo>
                    <a:lnTo>
                      <a:pt x="56" y="0"/>
                    </a:lnTo>
                    <a:lnTo>
                      <a:pt x="0" y="70"/>
                    </a:lnTo>
                    <a:lnTo>
                      <a:pt x="0" y="84"/>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3" name="Rectangle 143"/>
              <p:cNvSpPr>
                <a:spLocks noChangeArrowheads="1"/>
              </p:cNvSpPr>
              <p:nvPr/>
            </p:nvSpPr>
            <p:spPr bwMode="auto">
              <a:xfrm>
                <a:off x="4585" y="4921"/>
                <a:ext cx="390" cy="14"/>
              </a:xfrm>
              <a:prstGeom prst="rect">
                <a:avLst/>
              </a:prstGeom>
              <a:solidFill>
                <a:srgbClr val="B7B79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2" name="Rectangle 142"/>
              <p:cNvSpPr>
                <a:spLocks noChangeArrowheads="1"/>
              </p:cNvSpPr>
              <p:nvPr/>
            </p:nvSpPr>
            <p:spPr bwMode="auto">
              <a:xfrm>
                <a:off x="4585" y="4921"/>
                <a:ext cx="390" cy="14"/>
              </a:xfrm>
              <a:prstGeom prst="rect">
                <a:avLst/>
              </a:prstGeom>
              <a:solidFill>
                <a:srgbClr val="B7B79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701" name="Rectangle 141"/>
              <p:cNvSpPr>
                <a:spLocks noChangeArrowheads="1"/>
              </p:cNvSpPr>
              <p:nvPr/>
            </p:nvSpPr>
            <p:spPr bwMode="auto">
              <a:xfrm>
                <a:off x="4585" y="4921"/>
                <a:ext cx="390" cy="14"/>
              </a:xfrm>
              <a:prstGeom prst="rect">
                <a:avLst/>
              </a:pr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dirty="0"/>
              </a:p>
            </p:txBody>
          </p:sp>
          <p:sp>
            <p:nvSpPr>
              <p:cNvPr id="322700" name="Freeform 140"/>
              <p:cNvSpPr>
                <a:spLocks/>
              </p:cNvSpPr>
              <p:nvPr/>
            </p:nvSpPr>
            <p:spPr bwMode="auto">
              <a:xfrm>
                <a:off x="4659" y="4718"/>
                <a:ext cx="400" cy="40"/>
              </a:xfrm>
              <a:custGeom>
                <a:avLst/>
                <a:gdLst/>
                <a:ahLst/>
                <a:cxnLst>
                  <a:cxn ang="0">
                    <a:pos x="0" y="40"/>
                  </a:cxn>
                  <a:cxn ang="0">
                    <a:pos x="42" y="0"/>
                  </a:cxn>
                  <a:cxn ang="0">
                    <a:pos x="400" y="0"/>
                  </a:cxn>
                  <a:cxn ang="0">
                    <a:pos x="361" y="40"/>
                  </a:cxn>
                  <a:cxn ang="0">
                    <a:pos x="0" y="40"/>
                  </a:cxn>
                </a:cxnLst>
                <a:rect l="0" t="0" r="r" b="b"/>
                <a:pathLst>
                  <a:path w="400" h="40">
                    <a:moveTo>
                      <a:pt x="0" y="40"/>
                    </a:moveTo>
                    <a:lnTo>
                      <a:pt x="42" y="0"/>
                    </a:lnTo>
                    <a:lnTo>
                      <a:pt x="400" y="0"/>
                    </a:lnTo>
                    <a:lnTo>
                      <a:pt x="361" y="40"/>
                    </a:lnTo>
                    <a:lnTo>
                      <a:pt x="0" y="4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9" name="Freeform 139"/>
              <p:cNvSpPr>
                <a:spLocks/>
              </p:cNvSpPr>
              <p:nvPr/>
            </p:nvSpPr>
            <p:spPr bwMode="auto">
              <a:xfrm>
                <a:off x="4659" y="4718"/>
                <a:ext cx="400" cy="40"/>
              </a:xfrm>
              <a:custGeom>
                <a:avLst/>
                <a:gdLst/>
                <a:ahLst/>
                <a:cxnLst>
                  <a:cxn ang="0">
                    <a:pos x="0" y="40"/>
                  </a:cxn>
                  <a:cxn ang="0">
                    <a:pos x="42" y="0"/>
                  </a:cxn>
                  <a:cxn ang="0">
                    <a:pos x="400" y="0"/>
                  </a:cxn>
                  <a:cxn ang="0">
                    <a:pos x="361" y="40"/>
                  </a:cxn>
                  <a:cxn ang="0">
                    <a:pos x="0" y="40"/>
                  </a:cxn>
                </a:cxnLst>
                <a:rect l="0" t="0" r="r" b="b"/>
                <a:pathLst>
                  <a:path w="400" h="40">
                    <a:moveTo>
                      <a:pt x="0" y="40"/>
                    </a:moveTo>
                    <a:lnTo>
                      <a:pt x="42" y="0"/>
                    </a:lnTo>
                    <a:lnTo>
                      <a:pt x="400" y="0"/>
                    </a:lnTo>
                    <a:lnTo>
                      <a:pt x="361" y="40"/>
                    </a:lnTo>
                    <a:lnTo>
                      <a:pt x="0" y="4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8" name="Freeform 138"/>
              <p:cNvSpPr>
                <a:spLocks/>
              </p:cNvSpPr>
              <p:nvPr/>
            </p:nvSpPr>
            <p:spPr bwMode="auto">
              <a:xfrm>
                <a:off x="4659" y="4718"/>
                <a:ext cx="400" cy="40"/>
              </a:xfrm>
              <a:custGeom>
                <a:avLst/>
                <a:gdLst/>
                <a:ahLst/>
                <a:cxnLst>
                  <a:cxn ang="0">
                    <a:pos x="0" y="40"/>
                  </a:cxn>
                  <a:cxn ang="0">
                    <a:pos x="42" y="0"/>
                  </a:cxn>
                  <a:cxn ang="0">
                    <a:pos x="400" y="0"/>
                  </a:cxn>
                  <a:cxn ang="0">
                    <a:pos x="361" y="40"/>
                  </a:cxn>
                  <a:cxn ang="0">
                    <a:pos x="0" y="40"/>
                  </a:cxn>
                </a:cxnLst>
                <a:rect l="0" t="0" r="r" b="b"/>
                <a:pathLst>
                  <a:path w="400" h="40">
                    <a:moveTo>
                      <a:pt x="0" y="40"/>
                    </a:moveTo>
                    <a:lnTo>
                      <a:pt x="42" y="0"/>
                    </a:lnTo>
                    <a:lnTo>
                      <a:pt x="400" y="0"/>
                    </a:lnTo>
                    <a:lnTo>
                      <a:pt x="361" y="40"/>
                    </a:lnTo>
                    <a:lnTo>
                      <a:pt x="0" y="40"/>
                    </a:lnTo>
                    <a:close/>
                  </a:path>
                </a:pathLst>
              </a:custGeom>
              <a:noFill/>
              <a:ln w="1905" cap="rnd">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7" name="Freeform 137"/>
              <p:cNvSpPr>
                <a:spLocks/>
              </p:cNvSpPr>
              <p:nvPr/>
            </p:nvSpPr>
            <p:spPr bwMode="auto">
              <a:xfrm>
                <a:off x="4656" y="4430"/>
                <a:ext cx="398" cy="37"/>
              </a:xfrm>
              <a:custGeom>
                <a:avLst/>
                <a:gdLst/>
                <a:ahLst/>
                <a:cxnLst>
                  <a:cxn ang="0">
                    <a:pos x="0" y="37"/>
                  </a:cxn>
                  <a:cxn ang="0">
                    <a:pos x="39" y="0"/>
                  </a:cxn>
                  <a:cxn ang="0">
                    <a:pos x="398" y="0"/>
                  </a:cxn>
                  <a:cxn ang="0">
                    <a:pos x="358" y="37"/>
                  </a:cxn>
                  <a:cxn ang="0">
                    <a:pos x="0" y="37"/>
                  </a:cxn>
                </a:cxnLst>
                <a:rect l="0" t="0" r="r" b="b"/>
                <a:pathLst>
                  <a:path w="398" h="37">
                    <a:moveTo>
                      <a:pt x="0" y="37"/>
                    </a:moveTo>
                    <a:lnTo>
                      <a:pt x="39" y="0"/>
                    </a:lnTo>
                    <a:lnTo>
                      <a:pt x="398" y="0"/>
                    </a:lnTo>
                    <a:lnTo>
                      <a:pt x="358" y="37"/>
                    </a:lnTo>
                    <a:lnTo>
                      <a:pt x="0" y="37"/>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6" name="Freeform 136"/>
              <p:cNvSpPr>
                <a:spLocks/>
              </p:cNvSpPr>
              <p:nvPr/>
            </p:nvSpPr>
            <p:spPr bwMode="auto">
              <a:xfrm>
                <a:off x="4656" y="4430"/>
                <a:ext cx="398" cy="37"/>
              </a:xfrm>
              <a:custGeom>
                <a:avLst/>
                <a:gdLst/>
                <a:ahLst/>
                <a:cxnLst>
                  <a:cxn ang="0">
                    <a:pos x="0" y="37"/>
                  </a:cxn>
                  <a:cxn ang="0">
                    <a:pos x="39" y="0"/>
                  </a:cxn>
                  <a:cxn ang="0">
                    <a:pos x="398" y="0"/>
                  </a:cxn>
                  <a:cxn ang="0">
                    <a:pos x="358" y="37"/>
                  </a:cxn>
                  <a:cxn ang="0">
                    <a:pos x="0" y="37"/>
                  </a:cxn>
                </a:cxnLst>
                <a:rect l="0" t="0" r="r" b="b"/>
                <a:pathLst>
                  <a:path w="398" h="37">
                    <a:moveTo>
                      <a:pt x="0" y="37"/>
                    </a:moveTo>
                    <a:lnTo>
                      <a:pt x="39" y="0"/>
                    </a:lnTo>
                    <a:lnTo>
                      <a:pt x="398" y="0"/>
                    </a:lnTo>
                    <a:lnTo>
                      <a:pt x="358" y="37"/>
                    </a:lnTo>
                    <a:lnTo>
                      <a:pt x="0" y="37"/>
                    </a:lnTo>
                    <a:close/>
                  </a:path>
                </a:pathLst>
              </a:custGeom>
              <a:solidFill>
                <a:srgbClr val="C9C9B6"/>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5" name="Freeform 135"/>
              <p:cNvSpPr>
                <a:spLocks/>
              </p:cNvSpPr>
              <p:nvPr/>
            </p:nvSpPr>
            <p:spPr bwMode="auto">
              <a:xfrm>
                <a:off x="4656" y="4430"/>
                <a:ext cx="398" cy="37"/>
              </a:xfrm>
              <a:custGeom>
                <a:avLst/>
                <a:gdLst/>
                <a:ahLst/>
                <a:cxnLst>
                  <a:cxn ang="0">
                    <a:pos x="0" y="37"/>
                  </a:cxn>
                  <a:cxn ang="0">
                    <a:pos x="39" y="0"/>
                  </a:cxn>
                  <a:cxn ang="0">
                    <a:pos x="398" y="0"/>
                  </a:cxn>
                  <a:cxn ang="0">
                    <a:pos x="358" y="37"/>
                  </a:cxn>
                  <a:cxn ang="0">
                    <a:pos x="0" y="37"/>
                  </a:cxn>
                </a:cxnLst>
                <a:rect l="0" t="0" r="r" b="b"/>
                <a:pathLst>
                  <a:path w="398" h="37">
                    <a:moveTo>
                      <a:pt x="0" y="37"/>
                    </a:moveTo>
                    <a:lnTo>
                      <a:pt x="39" y="0"/>
                    </a:lnTo>
                    <a:lnTo>
                      <a:pt x="398" y="0"/>
                    </a:lnTo>
                    <a:lnTo>
                      <a:pt x="358" y="37"/>
                    </a:lnTo>
                    <a:lnTo>
                      <a:pt x="0" y="37"/>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4" name="Rectangle 134"/>
              <p:cNvSpPr>
                <a:spLocks noChangeArrowheads="1"/>
              </p:cNvSpPr>
              <p:nvPr/>
            </p:nvSpPr>
            <p:spPr bwMode="auto">
              <a:xfrm>
                <a:off x="4656" y="4467"/>
                <a:ext cx="358" cy="282"/>
              </a:xfrm>
              <a:prstGeom prst="rect">
                <a:avLst/>
              </a:prstGeom>
              <a:solidFill>
                <a:srgbClr val="B7B79D"/>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3" name="Rectangle 133"/>
              <p:cNvSpPr>
                <a:spLocks noChangeArrowheads="1"/>
              </p:cNvSpPr>
              <p:nvPr/>
            </p:nvSpPr>
            <p:spPr bwMode="auto">
              <a:xfrm>
                <a:off x="4656" y="4467"/>
                <a:ext cx="358" cy="282"/>
              </a:xfrm>
              <a:prstGeom prst="rect">
                <a:avLst/>
              </a:pr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2" name="Rectangle 132"/>
              <p:cNvSpPr>
                <a:spLocks noChangeArrowheads="1"/>
              </p:cNvSpPr>
              <p:nvPr/>
            </p:nvSpPr>
            <p:spPr bwMode="auto">
              <a:xfrm>
                <a:off x="4687" y="4504"/>
                <a:ext cx="296" cy="21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1" name="Rectangle 131"/>
              <p:cNvSpPr>
                <a:spLocks noChangeArrowheads="1"/>
              </p:cNvSpPr>
              <p:nvPr/>
            </p:nvSpPr>
            <p:spPr bwMode="auto">
              <a:xfrm>
                <a:off x="4687" y="4504"/>
                <a:ext cx="296" cy="217"/>
              </a:xfrm>
              <a:prstGeom prst="rect">
                <a:avLst/>
              </a:pr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90" name="Freeform 130"/>
              <p:cNvSpPr>
                <a:spLocks/>
              </p:cNvSpPr>
              <p:nvPr/>
            </p:nvSpPr>
            <p:spPr bwMode="auto">
              <a:xfrm>
                <a:off x="5014" y="4430"/>
                <a:ext cx="40" cy="319"/>
              </a:xfrm>
              <a:custGeom>
                <a:avLst/>
                <a:gdLst/>
                <a:ahLst/>
                <a:cxnLst>
                  <a:cxn ang="0">
                    <a:pos x="0" y="319"/>
                  </a:cxn>
                  <a:cxn ang="0">
                    <a:pos x="40" y="280"/>
                  </a:cxn>
                  <a:cxn ang="0">
                    <a:pos x="40" y="0"/>
                  </a:cxn>
                  <a:cxn ang="0">
                    <a:pos x="0" y="37"/>
                  </a:cxn>
                  <a:cxn ang="0">
                    <a:pos x="0" y="319"/>
                  </a:cxn>
                </a:cxnLst>
                <a:rect l="0" t="0" r="r" b="b"/>
                <a:pathLst>
                  <a:path w="40" h="319">
                    <a:moveTo>
                      <a:pt x="0" y="319"/>
                    </a:moveTo>
                    <a:lnTo>
                      <a:pt x="40" y="280"/>
                    </a:lnTo>
                    <a:lnTo>
                      <a:pt x="40" y="0"/>
                    </a:lnTo>
                    <a:lnTo>
                      <a:pt x="0" y="37"/>
                    </a:lnTo>
                    <a:lnTo>
                      <a:pt x="0" y="319"/>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9" name="Freeform 129"/>
              <p:cNvSpPr>
                <a:spLocks/>
              </p:cNvSpPr>
              <p:nvPr/>
            </p:nvSpPr>
            <p:spPr bwMode="auto">
              <a:xfrm>
                <a:off x="5014" y="4430"/>
                <a:ext cx="40" cy="319"/>
              </a:xfrm>
              <a:custGeom>
                <a:avLst/>
                <a:gdLst/>
                <a:ahLst/>
                <a:cxnLst>
                  <a:cxn ang="0">
                    <a:pos x="0" y="319"/>
                  </a:cxn>
                  <a:cxn ang="0">
                    <a:pos x="40" y="280"/>
                  </a:cxn>
                  <a:cxn ang="0">
                    <a:pos x="40" y="0"/>
                  </a:cxn>
                  <a:cxn ang="0">
                    <a:pos x="0" y="37"/>
                  </a:cxn>
                  <a:cxn ang="0">
                    <a:pos x="0" y="319"/>
                  </a:cxn>
                </a:cxnLst>
                <a:rect l="0" t="0" r="r" b="b"/>
                <a:pathLst>
                  <a:path w="40" h="319">
                    <a:moveTo>
                      <a:pt x="0" y="319"/>
                    </a:moveTo>
                    <a:lnTo>
                      <a:pt x="40" y="280"/>
                    </a:lnTo>
                    <a:lnTo>
                      <a:pt x="40" y="0"/>
                    </a:lnTo>
                    <a:lnTo>
                      <a:pt x="0" y="37"/>
                    </a:lnTo>
                    <a:lnTo>
                      <a:pt x="0" y="319"/>
                    </a:lnTo>
                    <a:close/>
                  </a:path>
                </a:pathLst>
              </a:custGeom>
              <a:solidFill>
                <a:srgbClr val="7A7A5A"/>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8" name="Freeform 128"/>
              <p:cNvSpPr>
                <a:spLocks/>
              </p:cNvSpPr>
              <p:nvPr/>
            </p:nvSpPr>
            <p:spPr bwMode="auto">
              <a:xfrm>
                <a:off x="5014" y="4430"/>
                <a:ext cx="40" cy="319"/>
              </a:xfrm>
              <a:custGeom>
                <a:avLst/>
                <a:gdLst/>
                <a:ahLst/>
                <a:cxnLst>
                  <a:cxn ang="0">
                    <a:pos x="0" y="319"/>
                  </a:cxn>
                  <a:cxn ang="0">
                    <a:pos x="40" y="280"/>
                  </a:cxn>
                  <a:cxn ang="0">
                    <a:pos x="40" y="0"/>
                  </a:cxn>
                  <a:cxn ang="0">
                    <a:pos x="0" y="37"/>
                  </a:cxn>
                  <a:cxn ang="0">
                    <a:pos x="0" y="319"/>
                  </a:cxn>
                </a:cxnLst>
                <a:rect l="0" t="0" r="r" b="b"/>
                <a:pathLst>
                  <a:path w="40" h="319">
                    <a:moveTo>
                      <a:pt x="0" y="319"/>
                    </a:moveTo>
                    <a:lnTo>
                      <a:pt x="40" y="280"/>
                    </a:lnTo>
                    <a:lnTo>
                      <a:pt x="40" y="0"/>
                    </a:lnTo>
                    <a:lnTo>
                      <a:pt x="0" y="37"/>
                    </a:lnTo>
                    <a:lnTo>
                      <a:pt x="0" y="319"/>
                    </a:lnTo>
                    <a:close/>
                  </a:path>
                </a:pathLst>
              </a:custGeom>
              <a:noFill/>
              <a:ln w="1905" cap="rnd">
                <a:solidFill>
                  <a:srgbClr val="494936"/>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686" name="Freeform 126"/>
            <p:cNvSpPr>
              <a:spLocks/>
            </p:cNvSpPr>
            <p:nvPr/>
          </p:nvSpPr>
          <p:spPr bwMode="auto">
            <a:xfrm>
              <a:off x="4406" y="5670"/>
              <a:ext cx="516" cy="72"/>
            </a:xfrm>
            <a:custGeom>
              <a:avLst/>
              <a:gdLst/>
              <a:ahLst/>
              <a:cxnLst>
                <a:cxn ang="0">
                  <a:pos x="1" y="0"/>
                </a:cxn>
                <a:cxn ang="0">
                  <a:pos x="590" y="75"/>
                </a:cxn>
                <a:cxn ang="0">
                  <a:pos x="589" y="83"/>
                </a:cxn>
                <a:cxn ang="0">
                  <a:pos x="0" y="9"/>
                </a:cxn>
                <a:cxn ang="0">
                  <a:pos x="1" y="0"/>
                </a:cxn>
              </a:cxnLst>
              <a:rect l="0" t="0" r="r" b="b"/>
              <a:pathLst>
                <a:path w="590" h="83">
                  <a:moveTo>
                    <a:pt x="1" y="0"/>
                  </a:moveTo>
                  <a:lnTo>
                    <a:pt x="590" y="75"/>
                  </a:lnTo>
                  <a:lnTo>
                    <a:pt x="589" y="83"/>
                  </a:lnTo>
                  <a:lnTo>
                    <a:pt x="0" y="9"/>
                  </a:lnTo>
                  <a:lnTo>
                    <a:pt x="1"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dirty="0"/>
            </a:p>
          </p:txBody>
        </p:sp>
        <p:grpSp>
          <p:nvGrpSpPr>
            <p:cNvPr id="322660" name="Group 100"/>
            <p:cNvGrpSpPr>
              <a:grpSpLocks/>
            </p:cNvGrpSpPr>
            <p:nvPr/>
          </p:nvGrpSpPr>
          <p:grpSpPr bwMode="auto">
            <a:xfrm>
              <a:off x="1855" y="4235"/>
              <a:ext cx="766" cy="351"/>
              <a:chOff x="1145" y="2964"/>
              <a:chExt cx="875" cy="401"/>
            </a:xfrm>
          </p:grpSpPr>
          <p:sp>
            <p:nvSpPr>
              <p:cNvPr id="322685" name="Rectangle 125"/>
              <p:cNvSpPr>
                <a:spLocks noChangeArrowheads="1"/>
              </p:cNvSpPr>
              <p:nvPr/>
            </p:nvSpPr>
            <p:spPr bwMode="auto">
              <a:xfrm>
                <a:off x="1145" y="3181"/>
                <a:ext cx="669"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4" name="Rectangle 124"/>
              <p:cNvSpPr>
                <a:spLocks noChangeArrowheads="1"/>
              </p:cNvSpPr>
              <p:nvPr/>
            </p:nvSpPr>
            <p:spPr bwMode="auto">
              <a:xfrm>
                <a:off x="1145" y="3181"/>
                <a:ext cx="669"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3" name="Rectangle 123"/>
              <p:cNvSpPr>
                <a:spLocks noChangeArrowheads="1"/>
              </p:cNvSpPr>
              <p:nvPr/>
            </p:nvSpPr>
            <p:spPr bwMode="auto">
              <a:xfrm>
                <a:off x="1145" y="3181"/>
                <a:ext cx="669" cy="184"/>
              </a:xfrm>
              <a:prstGeom prst="rect">
                <a:avLst/>
              </a:pr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2" name="Freeform 122"/>
              <p:cNvSpPr>
                <a:spLocks/>
              </p:cNvSpPr>
              <p:nvPr/>
            </p:nvSpPr>
            <p:spPr bwMode="auto">
              <a:xfrm>
                <a:off x="1814" y="2964"/>
                <a:ext cx="206" cy="401"/>
              </a:xfrm>
              <a:custGeom>
                <a:avLst/>
                <a:gdLst/>
                <a:ahLst/>
                <a:cxnLst>
                  <a:cxn ang="0">
                    <a:pos x="0" y="217"/>
                  </a:cxn>
                  <a:cxn ang="0">
                    <a:pos x="206" y="0"/>
                  </a:cxn>
                  <a:cxn ang="0">
                    <a:pos x="206" y="184"/>
                  </a:cxn>
                  <a:cxn ang="0">
                    <a:pos x="0" y="401"/>
                  </a:cxn>
                  <a:cxn ang="0">
                    <a:pos x="0" y="217"/>
                  </a:cxn>
                </a:cxnLst>
                <a:rect l="0" t="0" r="r" b="b"/>
                <a:pathLst>
                  <a:path w="206" h="401">
                    <a:moveTo>
                      <a:pt x="0" y="217"/>
                    </a:moveTo>
                    <a:lnTo>
                      <a:pt x="206" y="0"/>
                    </a:lnTo>
                    <a:lnTo>
                      <a:pt x="206" y="184"/>
                    </a:lnTo>
                    <a:lnTo>
                      <a:pt x="0" y="401"/>
                    </a:lnTo>
                    <a:lnTo>
                      <a:pt x="0" y="217"/>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1" name="Freeform 121"/>
              <p:cNvSpPr>
                <a:spLocks/>
              </p:cNvSpPr>
              <p:nvPr/>
            </p:nvSpPr>
            <p:spPr bwMode="auto">
              <a:xfrm>
                <a:off x="1814" y="2964"/>
                <a:ext cx="206" cy="401"/>
              </a:xfrm>
              <a:custGeom>
                <a:avLst/>
                <a:gdLst/>
                <a:ahLst/>
                <a:cxnLst>
                  <a:cxn ang="0">
                    <a:pos x="0" y="217"/>
                  </a:cxn>
                  <a:cxn ang="0">
                    <a:pos x="206" y="0"/>
                  </a:cxn>
                  <a:cxn ang="0">
                    <a:pos x="206" y="184"/>
                  </a:cxn>
                  <a:cxn ang="0">
                    <a:pos x="0" y="401"/>
                  </a:cxn>
                  <a:cxn ang="0">
                    <a:pos x="0" y="217"/>
                  </a:cxn>
                </a:cxnLst>
                <a:rect l="0" t="0" r="r" b="b"/>
                <a:pathLst>
                  <a:path w="206" h="401">
                    <a:moveTo>
                      <a:pt x="0" y="217"/>
                    </a:moveTo>
                    <a:lnTo>
                      <a:pt x="206" y="0"/>
                    </a:lnTo>
                    <a:lnTo>
                      <a:pt x="206" y="184"/>
                    </a:lnTo>
                    <a:lnTo>
                      <a:pt x="0" y="401"/>
                    </a:lnTo>
                    <a:lnTo>
                      <a:pt x="0" y="217"/>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80" name="Freeform 120"/>
              <p:cNvSpPr>
                <a:spLocks/>
              </p:cNvSpPr>
              <p:nvPr/>
            </p:nvSpPr>
            <p:spPr bwMode="auto">
              <a:xfrm>
                <a:off x="1814" y="2964"/>
                <a:ext cx="206" cy="401"/>
              </a:xfrm>
              <a:custGeom>
                <a:avLst/>
                <a:gdLst/>
                <a:ahLst/>
                <a:cxnLst>
                  <a:cxn ang="0">
                    <a:pos x="0" y="217"/>
                  </a:cxn>
                  <a:cxn ang="0">
                    <a:pos x="206" y="0"/>
                  </a:cxn>
                  <a:cxn ang="0">
                    <a:pos x="206" y="184"/>
                  </a:cxn>
                  <a:cxn ang="0">
                    <a:pos x="0" y="401"/>
                  </a:cxn>
                  <a:cxn ang="0">
                    <a:pos x="0" y="217"/>
                  </a:cxn>
                </a:cxnLst>
                <a:rect l="0" t="0" r="r" b="b"/>
                <a:pathLst>
                  <a:path w="206" h="401">
                    <a:moveTo>
                      <a:pt x="0" y="217"/>
                    </a:moveTo>
                    <a:lnTo>
                      <a:pt x="206" y="0"/>
                    </a:lnTo>
                    <a:lnTo>
                      <a:pt x="206" y="184"/>
                    </a:lnTo>
                    <a:lnTo>
                      <a:pt x="0" y="401"/>
                    </a:lnTo>
                    <a:lnTo>
                      <a:pt x="0" y="217"/>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9" name="Freeform 119"/>
              <p:cNvSpPr>
                <a:spLocks/>
              </p:cNvSpPr>
              <p:nvPr/>
            </p:nvSpPr>
            <p:spPr bwMode="auto">
              <a:xfrm>
                <a:off x="1145" y="2964"/>
                <a:ext cx="875" cy="217"/>
              </a:xfrm>
              <a:custGeom>
                <a:avLst/>
                <a:gdLst/>
                <a:ahLst/>
                <a:cxnLst>
                  <a:cxn ang="0">
                    <a:pos x="669" y="217"/>
                  </a:cxn>
                  <a:cxn ang="0">
                    <a:pos x="875" y="0"/>
                  </a:cxn>
                  <a:cxn ang="0">
                    <a:pos x="207" y="0"/>
                  </a:cxn>
                  <a:cxn ang="0">
                    <a:pos x="0" y="217"/>
                  </a:cxn>
                  <a:cxn ang="0">
                    <a:pos x="669" y="217"/>
                  </a:cxn>
                </a:cxnLst>
                <a:rect l="0" t="0" r="r" b="b"/>
                <a:pathLst>
                  <a:path w="875" h="217">
                    <a:moveTo>
                      <a:pt x="669" y="217"/>
                    </a:moveTo>
                    <a:lnTo>
                      <a:pt x="875" y="0"/>
                    </a:lnTo>
                    <a:lnTo>
                      <a:pt x="207" y="0"/>
                    </a:lnTo>
                    <a:lnTo>
                      <a:pt x="0" y="217"/>
                    </a:lnTo>
                    <a:lnTo>
                      <a:pt x="669" y="217"/>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8" name="Freeform 118"/>
              <p:cNvSpPr>
                <a:spLocks/>
              </p:cNvSpPr>
              <p:nvPr/>
            </p:nvSpPr>
            <p:spPr bwMode="auto">
              <a:xfrm>
                <a:off x="1145" y="2964"/>
                <a:ext cx="875" cy="217"/>
              </a:xfrm>
              <a:custGeom>
                <a:avLst/>
                <a:gdLst/>
                <a:ahLst/>
                <a:cxnLst>
                  <a:cxn ang="0">
                    <a:pos x="669" y="217"/>
                  </a:cxn>
                  <a:cxn ang="0">
                    <a:pos x="875" y="0"/>
                  </a:cxn>
                  <a:cxn ang="0">
                    <a:pos x="207" y="0"/>
                  </a:cxn>
                  <a:cxn ang="0">
                    <a:pos x="0" y="217"/>
                  </a:cxn>
                  <a:cxn ang="0">
                    <a:pos x="669" y="217"/>
                  </a:cxn>
                </a:cxnLst>
                <a:rect l="0" t="0" r="r" b="b"/>
                <a:pathLst>
                  <a:path w="875" h="217">
                    <a:moveTo>
                      <a:pt x="669" y="217"/>
                    </a:moveTo>
                    <a:lnTo>
                      <a:pt x="875" y="0"/>
                    </a:lnTo>
                    <a:lnTo>
                      <a:pt x="207" y="0"/>
                    </a:lnTo>
                    <a:lnTo>
                      <a:pt x="0" y="217"/>
                    </a:lnTo>
                    <a:lnTo>
                      <a:pt x="669" y="217"/>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7" name="Freeform 117"/>
              <p:cNvSpPr>
                <a:spLocks/>
              </p:cNvSpPr>
              <p:nvPr/>
            </p:nvSpPr>
            <p:spPr bwMode="auto">
              <a:xfrm>
                <a:off x="1145" y="2964"/>
                <a:ext cx="875" cy="217"/>
              </a:xfrm>
              <a:custGeom>
                <a:avLst/>
                <a:gdLst/>
                <a:ahLst/>
                <a:cxnLst>
                  <a:cxn ang="0">
                    <a:pos x="669" y="217"/>
                  </a:cxn>
                  <a:cxn ang="0">
                    <a:pos x="875" y="0"/>
                  </a:cxn>
                  <a:cxn ang="0">
                    <a:pos x="207" y="0"/>
                  </a:cxn>
                  <a:cxn ang="0">
                    <a:pos x="0" y="217"/>
                  </a:cxn>
                  <a:cxn ang="0">
                    <a:pos x="669" y="217"/>
                  </a:cxn>
                </a:cxnLst>
                <a:rect l="0" t="0" r="r" b="b"/>
                <a:pathLst>
                  <a:path w="875" h="217">
                    <a:moveTo>
                      <a:pt x="669" y="217"/>
                    </a:moveTo>
                    <a:lnTo>
                      <a:pt x="875" y="0"/>
                    </a:lnTo>
                    <a:lnTo>
                      <a:pt x="207" y="0"/>
                    </a:lnTo>
                    <a:lnTo>
                      <a:pt x="0" y="217"/>
                    </a:lnTo>
                    <a:lnTo>
                      <a:pt x="669" y="217"/>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6" name="Freeform 116"/>
              <p:cNvSpPr>
                <a:spLocks/>
              </p:cNvSpPr>
              <p:nvPr/>
            </p:nvSpPr>
            <p:spPr bwMode="auto">
              <a:xfrm>
                <a:off x="1540" y="3062"/>
                <a:ext cx="286" cy="73"/>
              </a:xfrm>
              <a:custGeom>
                <a:avLst/>
                <a:gdLst/>
                <a:ahLst/>
                <a:cxnLst>
                  <a:cxn ang="0">
                    <a:pos x="24" y="14"/>
                  </a:cxn>
                  <a:cxn ang="0">
                    <a:pos x="0" y="40"/>
                  </a:cxn>
                  <a:cxn ang="0">
                    <a:pos x="170" y="40"/>
                  </a:cxn>
                  <a:cxn ang="0">
                    <a:pos x="146" y="73"/>
                  </a:cxn>
                  <a:cxn ang="0">
                    <a:pos x="286" y="33"/>
                  </a:cxn>
                  <a:cxn ang="0">
                    <a:pos x="213" y="0"/>
                  </a:cxn>
                  <a:cxn ang="0">
                    <a:pos x="195" y="14"/>
                  </a:cxn>
                  <a:cxn ang="0">
                    <a:pos x="24" y="14"/>
                  </a:cxn>
                </a:cxnLst>
                <a:rect l="0" t="0" r="r" b="b"/>
                <a:pathLst>
                  <a:path w="286" h="73">
                    <a:moveTo>
                      <a:pt x="24" y="14"/>
                    </a:moveTo>
                    <a:lnTo>
                      <a:pt x="0" y="40"/>
                    </a:lnTo>
                    <a:lnTo>
                      <a:pt x="170" y="40"/>
                    </a:lnTo>
                    <a:lnTo>
                      <a:pt x="146" y="73"/>
                    </a:lnTo>
                    <a:lnTo>
                      <a:pt x="286" y="33"/>
                    </a:lnTo>
                    <a:lnTo>
                      <a:pt x="213" y="0"/>
                    </a:lnTo>
                    <a:lnTo>
                      <a:pt x="195" y="14"/>
                    </a:lnTo>
                    <a:lnTo>
                      <a:pt x="24" y="1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5" name="Freeform 115"/>
              <p:cNvSpPr>
                <a:spLocks/>
              </p:cNvSpPr>
              <p:nvPr/>
            </p:nvSpPr>
            <p:spPr bwMode="auto">
              <a:xfrm>
                <a:off x="1540" y="3062"/>
                <a:ext cx="286" cy="73"/>
              </a:xfrm>
              <a:custGeom>
                <a:avLst/>
                <a:gdLst/>
                <a:ahLst/>
                <a:cxnLst>
                  <a:cxn ang="0">
                    <a:pos x="24" y="14"/>
                  </a:cxn>
                  <a:cxn ang="0">
                    <a:pos x="0" y="40"/>
                  </a:cxn>
                  <a:cxn ang="0">
                    <a:pos x="170" y="40"/>
                  </a:cxn>
                  <a:cxn ang="0">
                    <a:pos x="146" y="73"/>
                  </a:cxn>
                  <a:cxn ang="0">
                    <a:pos x="286" y="33"/>
                  </a:cxn>
                  <a:cxn ang="0">
                    <a:pos x="213" y="0"/>
                  </a:cxn>
                  <a:cxn ang="0">
                    <a:pos x="195" y="14"/>
                  </a:cxn>
                  <a:cxn ang="0">
                    <a:pos x="24" y="14"/>
                  </a:cxn>
                </a:cxnLst>
                <a:rect l="0" t="0" r="r" b="b"/>
                <a:pathLst>
                  <a:path w="286" h="73">
                    <a:moveTo>
                      <a:pt x="24" y="14"/>
                    </a:moveTo>
                    <a:lnTo>
                      <a:pt x="0" y="40"/>
                    </a:lnTo>
                    <a:lnTo>
                      <a:pt x="170" y="40"/>
                    </a:lnTo>
                    <a:lnTo>
                      <a:pt x="146" y="73"/>
                    </a:lnTo>
                    <a:lnTo>
                      <a:pt x="286" y="33"/>
                    </a:lnTo>
                    <a:lnTo>
                      <a:pt x="213" y="0"/>
                    </a:lnTo>
                    <a:lnTo>
                      <a:pt x="195" y="14"/>
                    </a:lnTo>
                    <a:lnTo>
                      <a:pt x="24" y="14"/>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4" name="Freeform 114"/>
              <p:cNvSpPr>
                <a:spLocks/>
              </p:cNvSpPr>
              <p:nvPr/>
            </p:nvSpPr>
            <p:spPr bwMode="auto">
              <a:xfrm>
                <a:off x="1625" y="2970"/>
                <a:ext cx="286" cy="79"/>
              </a:xfrm>
              <a:custGeom>
                <a:avLst/>
                <a:gdLst/>
                <a:ahLst/>
                <a:cxnLst>
                  <a:cxn ang="0">
                    <a:pos x="24" y="20"/>
                  </a:cxn>
                  <a:cxn ang="0">
                    <a:pos x="0" y="46"/>
                  </a:cxn>
                  <a:cxn ang="0">
                    <a:pos x="170" y="46"/>
                  </a:cxn>
                  <a:cxn ang="0">
                    <a:pos x="140" y="79"/>
                  </a:cxn>
                  <a:cxn ang="0">
                    <a:pos x="286" y="33"/>
                  </a:cxn>
                  <a:cxn ang="0">
                    <a:pos x="207" y="0"/>
                  </a:cxn>
                  <a:cxn ang="0">
                    <a:pos x="195" y="20"/>
                  </a:cxn>
                  <a:cxn ang="0">
                    <a:pos x="24" y="20"/>
                  </a:cxn>
                </a:cxnLst>
                <a:rect l="0" t="0" r="r" b="b"/>
                <a:pathLst>
                  <a:path w="286" h="79">
                    <a:moveTo>
                      <a:pt x="24" y="20"/>
                    </a:moveTo>
                    <a:lnTo>
                      <a:pt x="0" y="46"/>
                    </a:lnTo>
                    <a:lnTo>
                      <a:pt x="170" y="46"/>
                    </a:lnTo>
                    <a:lnTo>
                      <a:pt x="140" y="79"/>
                    </a:lnTo>
                    <a:lnTo>
                      <a:pt x="286" y="33"/>
                    </a:lnTo>
                    <a:lnTo>
                      <a:pt x="207" y="0"/>
                    </a:lnTo>
                    <a:lnTo>
                      <a:pt x="195"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3" name="Freeform 113"/>
              <p:cNvSpPr>
                <a:spLocks/>
              </p:cNvSpPr>
              <p:nvPr/>
            </p:nvSpPr>
            <p:spPr bwMode="auto">
              <a:xfrm>
                <a:off x="1625" y="2970"/>
                <a:ext cx="286" cy="79"/>
              </a:xfrm>
              <a:custGeom>
                <a:avLst/>
                <a:gdLst/>
                <a:ahLst/>
                <a:cxnLst>
                  <a:cxn ang="0">
                    <a:pos x="24" y="20"/>
                  </a:cxn>
                  <a:cxn ang="0">
                    <a:pos x="0" y="46"/>
                  </a:cxn>
                  <a:cxn ang="0">
                    <a:pos x="170" y="46"/>
                  </a:cxn>
                  <a:cxn ang="0">
                    <a:pos x="140" y="79"/>
                  </a:cxn>
                  <a:cxn ang="0">
                    <a:pos x="286" y="33"/>
                  </a:cxn>
                  <a:cxn ang="0">
                    <a:pos x="207" y="0"/>
                  </a:cxn>
                  <a:cxn ang="0">
                    <a:pos x="195" y="20"/>
                  </a:cxn>
                  <a:cxn ang="0">
                    <a:pos x="24" y="20"/>
                  </a:cxn>
                </a:cxnLst>
                <a:rect l="0" t="0" r="r" b="b"/>
                <a:pathLst>
                  <a:path w="286" h="79">
                    <a:moveTo>
                      <a:pt x="24" y="20"/>
                    </a:moveTo>
                    <a:lnTo>
                      <a:pt x="0" y="46"/>
                    </a:lnTo>
                    <a:lnTo>
                      <a:pt x="170" y="46"/>
                    </a:lnTo>
                    <a:lnTo>
                      <a:pt x="140" y="79"/>
                    </a:lnTo>
                    <a:lnTo>
                      <a:pt x="286" y="33"/>
                    </a:lnTo>
                    <a:lnTo>
                      <a:pt x="207" y="0"/>
                    </a:lnTo>
                    <a:lnTo>
                      <a:pt x="195"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2" name="Freeform 112"/>
              <p:cNvSpPr>
                <a:spLocks/>
              </p:cNvSpPr>
              <p:nvPr/>
            </p:nvSpPr>
            <p:spPr bwMode="auto">
              <a:xfrm>
                <a:off x="1242" y="3089"/>
                <a:ext cx="286" cy="72"/>
              </a:xfrm>
              <a:custGeom>
                <a:avLst/>
                <a:gdLst/>
                <a:ahLst/>
                <a:cxnLst>
                  <a:cxn ang="0">
                    <a:pos x="262" y="59"/>
                  </a:cxn>
                  <a:cxn ang="0">
                    <a:pos x="286" y="33"/>
                  </a:cxn>
                  <a:cxn ang="0">
                    <a:pos x="110" y="33"/>
                  </a:cxn>
                  <a:cxn ang="0">
                    <a:pos x="140" y="0"/>
                  </a:cxn>
                  <a:cxn ang="0">
                    <a:pos x="0" y="39"/>
                  </a:cxn>
                  <a:cxn ang="0">
                    <a:pos x="73" y="72"/>
                  </a:cxn>
                  <a:cxn ang="0">
                    <a:pos x="85" y="59"/>
                  </a:cxn>
                  <a:cxn ang="0">
                    <a:pos x="262" y="59"/>
                  </a:cxn>
                </a:cxnLst>
                <a:rect l="0" t="0" r="r" b="b"/>
                <a:pathLst>
                  <a:path w="286" h="72">
                    <a:moveTo>
                      <a:pt x="262" y="59"/>
                    </a:moveTo>
                    <a:lnTo>
                      <a:pt x="286" y="33"/>
                    </a:lnTo>
                    <a:lnTo>
                      <a:pt x="110" y="33"/>
                    </a:lnTo>
                    <a:lnTo>
                      <a:pt x="140" y="0"/>
                    </a:lnTo>
                    <a:lnTo>
                      <a:pt x="0" y="39"/>
                    </a:lnTo>
                    <a:lnTo>
                      <a:pt x="73" y="72"/>
                    </a:lnTo>
                    <a:lnTo>
                      <a:pt x="85" y="59"/>
                    </a:lnTo>
                    <a:lnTo>
                      <a:pt x="262"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1" name="Freeform 111"/>
              <p:cNvSpPr>
                <a:spLocks/>
              </p:cNvSpPr>
              <p:nvPr/>
            </p:nvSpPr>
            <p:spPr bwMode="auto">
              <a:xfrm>
                <a:off x="1242" y="3089"/>
                <a:ext cx="286" cy="72"/>
              </a:xfrm>
              <a:custGeom>
                <a:avLst/>
                <a:gdLst/>
                <a:ahLst/>
                <a:cxnLst>
                  <a:cxn ang="0">
                    <a:pos x="262" y="59"/>
                  </a:cxn>
                  <a:cxn ang="0">
                    <a:pos x="286" y="33"/>
                  </a:cxn>
                  <a:cxn ang="0">
                    <a:pos x="110" y="33"/>
                  </a:cxn>
                  <a:cxn ang="0">
                    <a:pos x="140" y="0"/>
                  </a:cxn>
                  <a:cxn ang="0">
                    <a:pos x="0" y="39"/>
                  </a:cxn>
                  <a:cxn ang="0">
                    <a:pos x="73" y="72"/>
                  </a:cxn>
                  <a:cxn ang="0">
                    <a:pos x="85" y="59"/>
                  </a:cxn>
                  <a:cxn ang="0">
                    <a:pos x="262" y="59"/>
                  </a:cxn>
                </a:cxnLst>
                <a:rect l="0" t="0" r="r" b="b"/>
                <a:pathLst>
                  <a:path w="286" h="72">
                    <a:moveTo>
                      <a:pt x="262" y="59"/>
                    </a:moveTo>
                    <a:lnTo>
                      <a:pt x="286" y="33"/>
                    </a:lnTo>
                    <a:lnTo>
                      <a:pt x="110" y="33"/>
                    </a:lnTo>
                    <a:lnTo>
                      <a:pt x="140" y="0"/>
                    </a:lnTo>
                    <a:lnTo>
                      <a:pt x="0" y="39"/>
                    </a:lnTo>
                    <a:lnTo>
                      <a:pt x="73" y="72"/>
                    </a:lnTo>
                    <a:lnTo>
                      <a:pt x="85" y="59"/>
                    </a:lnTo>
                    <a:lnTo>
                      <a:pt x="262"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70" name="Freeform 110"/>
              <p:cNvSpPr>
                <a:spLocks/>
              </p:cNvSpPr>
              <p:nvPr/>
            </p:nvSpPr>
            <p:spPr bwMode="auto">
              <a:xfrm>
                <a:off x="1321" y="2997"/>
                <a:ext cx="286" cy="79"/>
              </a:xfrm>
              <a:custGeom>
                <a:avLst/>
                <a:gdLst/>
                <a:ahLst/>
                <a:cxnLst>
                  <a:cxn ang="0">
                    <a:pos x="262" y="59"/>
                  </a:cxn>
                  <a:cxn ang="0">
                    <a:pos x="286" y="33"/>
                  </a:cxn>
                  <a:cxn ang="0">
                    <a:pos x="116" y="33"/>
                  </a:cxn>
                  <a:cxn ang="0">
                    <a:pos x="146" y="0"/>
                  </a:cxn>
                  <a:cxn ang="0">
                    <a:pos x="0" y="46"/>
                  </a:cxn>
                  <a:cxn ang="0">
                    <a:pos x="79" y="79"/>
                  </a:cxn>
                  <a:cxn ang="0">
                    <a:pos x="91" y="59"/>
                  </a:cxn>
                  <a:cxn ang="0">
                    <a:pos x="262" y="59"/>
                  </a:cxn>
                </a:cxnLst>
                <a:rect l="0" t="0" r="r" b="b"/>
                <a:pathLst>
                  <a:path w="286" h="79">
                    <a:moveTo>
                      <a:pt x="262" y="59"/>
                    </a:moveTo>
                    <a:lnTo>
                      <a:pt x="286" y="33"/>
                    </a:lnTo>
                    <a:lnTo>
                      <a:pt x="116" y="33"/>
                    </a:lnTo>
                    <a:lnTo>
                      <a:pt x="146" y="0"/>
                    </a:lnTo>
                    <a:lnTo>
                      <a:pt x="0" y="46"/>
                    </a:lnTo>
                    <a:lnTo>
                      <a:pt x="79" y="79"/>
                    </a:lnTo>
                    <a:lnTo>
                      <a:pt x="91" y="59"/>
                    </a:lnTo>
                    <a:lnTo>
                      <a:pt x="262"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9" name="Freeform 109"/>
              <p:cNvSpPr>
                <a:spLocks/>
              </p:cNvSpPr>
              <p:nvPr/>
            </p:nvSpPr>
            <p:spPr bwMode="auto">
              <a:xfrm>
                <a:off x="1321" y="2997"/>
                <a:ext cx="286" cy="79"/>
              </a:xfrm>
              <a:custGeom>
                <a:avLst/>
                <a:gdLst/>
                <a:ahLst/>
                <a:cxnLst>
                  <a:cxn ang="0">
                    <a:pos x="262" y="59"/>
                  </a:cxn>
                  <a:cxn ang="0">
                    <a:pos x="286" y="33"/>
                  </a:cxn>
                  <a:cxn ang="0">
                    <a:pos x="116" y="33"/>
                  </a:cxn>
                  <a:cxn ang="0">
                    <a:pos x="146" y="0"/>
                  </a:cxn>
                  <a:cxn ang="0">
                    <a:pos x="0" y="46"/>
                  </a:cxn>
                  <a:cxn ang="0">
                    <a:pos x="79" y="79"/>
                  </a:cxn>
                  <a:cxn ang="0">
                    <a:pos x="91" y="59"/>
                  </a:cxn>
                  <a:cxn ang="0">
                    <a:pos x="262" y="59"/>
                  </a:cxn>
                </a:cxnLst>
                <a:rect l="0" t="0" r="r" b="b"/>
                <a:pathLst>
                  <a:path w="286" h="79">
                    <a:moveTo>
                      <a:pt x="262" y="59"/>
                    </a:moveTo>
                    <a:lnTo>
                      <a:pt x="286" y="33"/>
                    </a:lnTo>
                    <a:lnTo>
                      <a:pt x="116" y="33"/>
                    </a:lnTo>
                    <a:lnTo>
                      <a:pt x="146" y="0"/>
                    </a:lnTo>
                    <a:lnTo>
                      <a:pt x="0" y="46"/>
                    </a:lnTo>
                    <a:lnTo>
                      <a:pt x="79" y="79"/>
                    </a:lnTo>
                    <a:lnTo>
                      <a:pt x="91" y="59"/>
                    </a:lnTo>
                    <a:lnTo>
                      <a:pt x="262" y="59"/>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8" name="Freeform 108"/>
              <p:cNvSpPr>
                <a:spLocks/>
              </p:cNvSpPr>
              <p:nvPr/>
            </p:nvSpPr>
            <p:spPr bwMode="auto">
              <a:xfrm>
                <a:off x="1546" y="3069"/>
                <a:ext cx="286" cy="72"/>
              </a:xfrm>
              <a:custGeom>
                <a:avLst/>
                <a:gdLst/>
                <a:ahLst/>
                <a:cxnLst>
                  <a:cxn ang="0">
                    <a:pos x="24" y="13"/>
                  </a:cxn>
                  <a:cxn ang="0">
                    <a:pos x="0" y="40"/>
                  </a:cxn>
                  <a:cxn ang="0">
                    <a:pos x="170" y="40"/>
                  </a:cxn>
                  <a:cxn ang="0">
                    <a:pos x="146" y="72"/>
                  </a:cxn>
                  <a:cxn ang="0">
                    <a:pos x="286" y="33"/>
                  </a:cxn>
                  <a:cxn ang="0">
                    <a:pos x="213" y="0"/>
                  </a:cxn>
                  <a:cxn ang="0">
                    <a:pos x="195" y="13"/>
                  </a:cxn>
                  <a:cxn ang="0">
                    <a:pos x="24" y="13"/>
                  </a:cxn>
                </a:cxnLst>
                <a:rect l="0" t="0" r="r" b="b"/>
                <a:pathLst>
                  <a:path w="286" h="72">
                    <a:moveTo>
                      <a:pt x="24" y="13"/>
                    </a:moveTo>
                    <a:lnTo>
                      <a:pt x="0" y="40"/>
                    </a:lnTo>
                    <a:lnTo>
                      <a:pt x="170" y="40"/>
                    </a:lnTo>
                    <a:lnTo>
                      <a:pt x="146" y="72"/>
                    </a:lnTo>
                    <a:lnTo>
                      <a:pt x="286" y="33"/>
                    </a:lnTo>
                    <a:lnTo>
                      <a:pt x="213" y="0"/>
                    </a:lnTo>
                    <a:lnTo>
                      <a:pt x="195"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7" name="Freeform 107"/>
              <p:cNvSpPr>
                <a:spLocks/>
              </p:cNvSpPr>
              <p:nvPr/>
            </p:nvSpPr>
            <p:spPr bwMode="auto">
              <a:xfrm>
                <a:off x="1546" y="3069"/>
                <a:ext cx="286" cy="72"/>
              </a:xfrm>
              <a:custGeom>
                <a:avLst/>
                <a:gdLst/>
                <a:ahLst/>
                <a:cxnLst>
                  <a:cxn ang="0">
                    <a:pos x="24" y="13"/>
                  </a:cxn>
                  <a:cxn ang="0">
                    <a:pos x="0" y="40"/>
                  </a:cxn>
                  <a:cxn ang="0">
                    <a:pos x="170" y="40"/>
                  </a:cxn>
                  <a:cxn ang="0">
                    <a:pos x="146" y="72"/>
                  </a:cxn>
                  <a:cxn ang="0">
                    <a:pos x="286" y="33"/>
                  </a:cxn>
                  <a:cxn ang="0">
                    <a:pos x="213" y="0"/>
                  </a:cxn>
                  <a:cxn ang="0">
                    <a:pos x="195" y="13"/>
                  </a:cxn>
                  <a:cxn ang="0">
                    <a:pos x="24" y="13"/>
                  </a:cxn>
                </a:cxnLst>
                <a:rect l="0" t="0" r="r" b="b"/>
                <a:pathLst>
                  <a:path w="286" h="72">
                    <a:moveTo>
                      <a:pt x="24" y="13"/>
                    </a:moveTo>
                    <a:lnTo>
                      <a:pt x="0" y="40"/>
                    </a:lnTo>
                    <a:lnTo>
                      <a:pt x="170" y="40"/>
                    </a:lnTo>
                    <a:lnTo>
                      <a:pt x="146" y="72"/>
                    </a:lnTo>
                    <a:lnTo>
                      <a:pt x="286" y="33"/>
                    </a:lnTo>
                    <a:lnTo>
                      <a:pt x="213" y="0"/>
                    </a:lnTo>
                    <a:lnTo>
                      <a:pt x="195"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6" name="Freeform 106"/>
              <p:cNvSpPr>
                <a:spLocks/>
              </p:cNvSpPr>
              <p:nvPr/>
            </p:nvSpPr>
            <p:spPr bwMode="auto">
              <a:xfrm>
                <a:off x="1631" y="2977"/>
                <a:ext cx="286" cy="79"/>
              </a:xfrm>
              <a:custGeom>
                <a:avLst/>
                <a:gdLst/>
                <a:ahLst/>
                <a:cxnLst>
                  <a:cxn ang="0">
                    <a:pos x="25" y="20"/>
                  </a:cxn>
                  <a:cxn ang="0">
                    <a:pos x="0" y="46"/>
                  </a:cxn>
                  <a:cxn ang="0">
                    <a:pos x="170" y="46"/>
                  </a:cxn>
                  <a:cxn ang="0">
                    <a:pos x="140" y="79"/>
                  </a:cxn>
                  <a:cxn ang="0">
                    <a:pos x="286" y="33"/>
                  </a:cxn>
                  <a:cxn ang="0">
                    <a:pos x="207" y="0"/>
                  </a:cxn>
                  <a:cxn ang="0">
                    <a:pos x="195" y="20"/>
                  </a:cxn>
                  <a:cxn ang="0">
                    <a:pos x="25" y="20"/>
                  </a:cxn>
                </a:cxnLst>
                <a:rect l="0" t="0" r="r" b="b"/>
                <a:pathLst>
                  <a:path w="286" h="79">
                    <a:moveTo>
                      <a:pt x="25" y="20"/>
                    </a:moveTo>
                    <a:lnTo>
                      <a:pt x="0" y="46"/>
                    </a:lnTo>
                    <a:lnTo>
                      <a:pt x="170" y="46"/>
                    </a:lnTo>
                    <a:lnTo>
                      <a:pt x="140" y="79"/>
                    </a:lnTo>
                    <a:lnTo>
                      <a:pt x="286" y="33"/>
                    </a:lnTo>
                    <a:lnTo>
                      <a:pt x="207" y="0"/>
                    </a:lnTo>
                    <a:lnTo>
                      <a:pt x="195" y="20"/>
                    </a:lnTo>
                    <a:lnTo>
                      <a:pt x="25" y="2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5" name="Freeform 105"/>
              <p:cNvSpPr>
                <a:spLocks/>
              </p:cNvSpPr>
              <p:nvPr/>
            </p:nvSpPr>
            <p:spPr bwMode="auto">
              <a:xfrm>
                <a:off x="1631" y="2977"/>
                <a:ext cx="286" cy="79"/>
              </a:xfrm>
              <a:custGeom>
                <a:avLst/>
                <a:gdLst/>
                <a:ahLst/>
                <a:cxnLst>
                  <a:cxn ang="0">
                    <a:pos x="25" y="20"/>
                  </a:cxn>
                  <a:cxn ang="0">
                    <a:pos x="0" y="46"/>
                  </a:cxn>
                  <a:cxn ang="0">
                    <a:pos x="170" y="46"/>
                  </a:cxn>
                  <a:cxn ang="0">
                    <a:pos x="140" y="79"/>
                  </a:cxn>
                  <a:cxn ang="0">
                    <a:pos x="286" y="33"/>
                  </a:cxn>
                  <a:cxn ang="0">
                    <a:pos x="207" y="0"/>
                  </a:cxn>
                  <a:cxn ang="0">
                    <a:pos x="195" y="20"/>
                  </a:cxn>
                  <a:cxn ang="0">
                    <a:pos x="25" y="20"/>
                  </a:cxn>
                </a:cxnLst>
                <a:rect l="0" t="0" r="r" b="b"/>
                <a:pathLst>
                  <a:path w="286" h="79">
                    <a:moveTo>
                      <a:pt x="25" y="20"/>
                    </a:moveTo>
                    <a:lnTo>
                      <a:pt x="0" y="46"/>
                    </a:lnTo>
                    <a:lnTo>
                      <a:pt x="170" y="46"/>
                    </a:lnTo>
                    <a:lnTo>
                      <a:pt x="140" y="79"/>
                    </a:lnTo>
                    <a:lnTo>
                      <a:pt x="286" y="33"/>
                    </a:lnTo>
                    <a:lnTo>
                      <a:pt x="207" y="0"/>
                    </a:lnTo>
                    <a:lnTo>
                      <a:pt x="195" y="20"/>
                    </a:lnTo>
                    <a:lnTo>
                      <a:pt x="25" y="2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4" name="Freeform 104"/>
              <p:cNvSpPr>
                <a:spLocks/>
              </p:cNvSpPr>
              <p:nvPr/>
            </p:nvSpPr>
            <p:spPr bwMode="auto">
              <a:xfrm>
                <a:off x="1248" y="3095"/>
                <a:ext cx="286" cy="73"/>
              </a:xfrm>
              <a:custGeom>
                <a:avLst/>
                <a:gdLst/>
                <a:ahLst/>
                <a:cxnLst>
                  <a:cxn ang="0">
                    <a:pos x="262" y="60"/>
                  </a:cxn>
                  <a:cxn ang="0">
                    <a:pos x="286" y="33"/>
                  </a:cxn>
                  <a:cxn ang="0">
                    <a:pos x="110" y="33"/>
                  </a:cxn>
                  <a:cxn ang="0">
                    <a:pos x="140" y="0"/>
                  </a:cxn>
                  <a:cxn ang="0">
                    <a:pos x="0" y="40"/>
                  </a:cxn>
                  <a:cxn ang="0">
                    <a:pos x="73" y="73"/>
                  </a:cxn>
                  <a:cxn ang="0">
                    <a:pos x="85" y="60"/>
                  </a:cxn>
                  <a:cxn ang="0">
                    <a:pos x="262" y="60"/>
                  </a:cxn>
                </a:cxnLst>
                <a:rect l="0" t="0" r="r" b="b"/>
                <a:pathLst>
                  <a:path w="286" h="73">
                    <a:moveTo>
                      <a:pt x="262" y="60"/>
                    </a:moveTo>
                    <a:lnTo>
                      <a:pt x="286" y="33"/>
                    </a:lnTo>
                    <a:lnTo>
                      <a:pt x="110" y="33"/>
                    </a:lnTo>
                    <a:lnTo>
                      <a:pt x="140" y="0"/>
                    </a:lnTo>
                    <a:lnTo>
                      <a:pt x="0" y="40"/>
                    </a:lnTo>
                    <a:lnTo>
                      <a:pt x="73" y="73"/>
                    </a:lnTo>
                    <a:lnTo>
                      <a:pt x="85" y="60"/>
                    </a:lnTo>
                    <a:lnTo>
                      <a:pt x="262" y="6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3" name="Freeform 103"/>
              <p:cNvSpPr>
                <a:spLocks/>
              </p:cNvSpPr>
              <p:nvPr/>
            </p:nvSpPr>
            <p:spPr bwMode="auto">
              <a:xfrm>
                <a:off x="1248" y="3095"/>
                <a:ext cx="286" cy="73"/>
              </a:xfrm>
              <a:custGeom>
                <a:avLst/>
                <a:gdLst/>
                <a:ahLst/>
                <a:cxnLst>
                  <a:cxn ang="0">
                    <a:pos x="262" y="60"/>
                  </a:cxn>
                  <a:cxn ang="0">
                    <a:pos x="286" y="33"/>
                  </a:cxn>
                  <a:cxn ang="0">
                    <a:pos x="110" y="33"/>
                  </a:cxn>
                  <a:cxn ang="0">
                    <a:pos x="140" y="0"/>
                  </a:cxn>
                  <a:cxn ang="0">
                    <a:pos x="0" y="40"/>
                  </a:cxn>
                  <a:cxn ang="0">
                    <a:pos x="73" y="73"/>
                  </a:cxn>
                  <a:cxn ang="0">
                    <a:pos x="85" y="60"/>
                  </a:cxn>
                  <a:cxn ang="0">
                    <a:pos x="262" y="60"/>
                  </a:cxn>
                </a:cxnLst>
                <a:rect l="0" t="0" r="r" b="b"/>
                <a:pathLst>
                  <a:path w="286" h="73">
                    <a:moveTo>
                      <a:pt x="262" y="60"/>
                    </a:moveTo>
                    <a:lnTo>
                      <a:pt x="286" y="33"/>
                    </a:lnTo>
                    <a:lnTo>
                      <a:pt x="110" y="33"/>
                    </a:lnTo>
                    <a:lnTo>
                      <a:pt x="140" y="0"/>
                    </a:lnTo>
                    <a:lnTo>
                      <a:pt x="0" y="40"/>
                    </a:lnTo>
                    <a:lnTo>
                      <a:pt x="73" y="73"/>
                    </a:lnTo>
                    <a:lnTo>
                      <a:pt x="85" y="60"/>
                    </a:lnTo>
                    <a:lnTo>
                      <a:pt x="262" y="6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2" name="Freeform 102"/>
              <p:cNvSpPr>
                <a:spLocks/>
              </p:cNvSpPr>
              <p:nvPr/>
            </p:nvSpPr>
            <p:spPr bwMode="auto">
              <a:xfrm>
                <a:off x="1327" y="3003"/>
                <a:ext cx="286" cy="79"/>
              </a:xfrm>
              <a:custGeom>
                <a:avLst/>
                <a:gdLst/>
                <a:ahLst/>
                <a:cxnLst>
                  <a:cxn ang="0">
                    <a:pos x="262" y="59"/>
                  </a:cxn>
                  <a:cxn ang="0">
                    <a:pos x="286" y="33"/>
                  </a:cxn>
                  <a:cxn ang="0">
                    <a:pos x="116" y="33"/>
                  </a:cxn>
                  <a:cxn ang="0">
                    <a:pos x="146" y="0"/>
                  </a:cxn>
                  <a:cxn ang="0">
                    <a:pos x="0" y="46"/>
                  </a:cxn>
                  <a:cxn ang="0">
                    <a:pos x="79" y="79"/>
                  </a:cxn>
                  <a:cxn ang="0">
                    <a:pos x="91" y="59"/>
                  </a:cxn>
                  <a:cxn ang="0">
                    <a:pos x="262" y="59"/>
                  </a:cxn>
                </a:cxnLst>
                <a:rect l="0" t="0" r="r" b="b"/>
                <a:pathLst>
                  <a:path w="286" h="79">
                    <a:moveTo>
                      <a:pt x="262" y="59"/>
                    </a:moveTo>
                    <a:lnTo>
                      <a:pt x="286" y="33"/>
                    </a:lnTo>
                    <a:lnTo>
                      <a:pt x="116" y="33"/>
                    </a:lnTo>
                    <a:lnTo>
                      <a:pt x="146" y="0"/>
                    </a:lnTo>
                    <a:lnTo>
                      <a:pt x="0" y="46"/>
                    </a:lnTo>
                    <a:lnTo>
                      <a:pt x="79" y="79"/>
                    </a:lnTo>
                    <a:lnTo>
                      <a:pt x="91" y="59"/>
                    </a:lnTo>
                    <a:lnTo>
                      <a:pt x="262"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61" name="Freeform 101"/>
              <p:cNvSpPr>
                <a:spLocks/>
              </p:cNvSpPr>
              <p:nvPr/>
            </p:nvSpPr>
            <p:spPr bwMode="auto">
              <a:xfrm>
                <a:off x="1327" y="3003"/>
                <a:ext cx="286" cy="79"/>
              </a:xfrm>
              <a:custGeom>
                <a:avLst/>
                <a:gdLst/>
                <a:ahLst/>
                <a:cxnLst>
                  <a:cxn ang="0">
                    <a:pos x="262" y="59"/>
                  </a:cxn>
                  <a:cxn ang="0">
                    <a:pos x="286" y="33"/>
                  </a:cxn>
                  <a:cxn ang="0">
                    <a:pos x="116" y="33"/>
                  </a:cxn>
                  <a:cxn ang="0">
                    <a:pos x="146" y="0"/>
                  </a:cxn>
                  <a:cxn ang="0">
                    <a:pos x="0" y="46"/>
                  </a:cxn>
                  <a:cxn ang="0">
                    <a:pos x="79" y="79"/>
                  </a:cxn>
                  <a:cxn ang="0">
                    <a:pos x="91" y="59"/>
                  </a:cxn>
                  <a:cxn ang="0">
                    <a:pos x="262" y="59"/>
                  </a:cxn>
                </a:cxnLst>
                <a:rect l="0" t="0" r="r" b="b"/>
                <a:pathLst>
                  <a:path w="286" h="79">
                    <a:moveTo>
                      <a:pt x="262" y="59"/>
                    </a:moveTo>
                    <a:lnTo>
                      <a:pt x="286" y="33"/>
                    </a:lnTo>
                    <a:lnTo>
                      <a:pt x="116" y="33"/>
                    </a:lnTo>
                    <a:lnTo>
                      <a:pt x="146" y="0"/>
                    </a:lnTo>
                    <a:lnTo>
                      <a:pt x="0" y="46"/>
                    </a:lnTo>
                    <a:lnTo>
                      <a:pt x="79" y="79"/>
                    </a:lnTo>
                    <a:lnTo>
                      <a:pt x="91" y="59"/>
                    </a:lnTo>
                    <a:lnTo>
                      <a:pt x="262"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659" name="Rectangle 99"/>
            <p:cNvSpPr>
              <a:spLocks noChangeArrowheads="1"/>
            </p:cNvSpPr>
            <p:nvPr/>
          </p:nvSpPr>
          <p:spPr bwMode="auto">
            <a:xfrm>
              <a:off x="2285" y="4774"/>
              <a:ext cx="2001" cy="67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Firewall (only some protocol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ports are open) with NAT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and external DNS</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10.0.0.1</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58" name="Freeform 98"/>
            <p:cNvSpPr>
              <a:spLocks/>
            </p:cNvSpPr>
            <p:nvPr/>
          </p:nvSpPr>
          <p:spPr bwMode="auto">
            <a:xfrm>
              <a:off x="4394" y="4115"/>
              <a:ext cx="677" cy="882"/>
            </a:xfrm>
            <a:custGeom>
              <a:avLst/>
              <a:gdLst/>
              <a:ahLst/>
              <a:cxnLst>
                <a:cxn ang="0">
                  <a:pos x="7" y="0"/>
                </a:cxn>
                <a:cxn ang="0">
                  <a:pos x="663" y="875"/>
                </a:cxn>
                <a:cxn ang="0">
                  <a:pos x="656" y="880"/>
                </a:cxn>
                <a:cxn ang="0">
                  <a:pos x="0" y="5"/>
                </a:cxn>
                <a:cxn ang="0">
                  <a:pos x="7" y="0"/>
                </a:cxn>
              </a:cxnLst>
              <a:rect l="0" t="0" r="r" b="b"/>
              <a:pathLst>
                <a:path w="663" h="880">
                  <a:moveTo>
                    <a:pt x="7" y="0"/>
                  </a:moveTo>
                  <a:lnTo>
                    <a:pt x="663" y="875"/>
                  </a:lnTo>
                  <a:lnTo>
                    <a:pt x="656" y="880"/>
                  </a:lnTo>
                  <a:lnTo>
                    <a:pt x="0" y="5"/>
                  </a:lnTo>
                  <a:lnTo>
                    <a:pt x="7" y="0"/>
                  </a:lnTo>
                  <a:close/>
                </a:path>
              </a:pathLst>
            </a:custGeom>
            <a:solidFill>
              <a:srgbClr val="000000"/>
            </a:solidFill>
            <a:ln w="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57" name="Rectangle 97"/>
            <p:cNvSpPr>
              <a:spLocks noChangeArrowheads="1"/>
            </p:cNvSpPr>
            <p:nvPr/>
          </p:nvSpPr>
          <p:spPr bwMode="auto">
            <a:xfrm>
              <a:off x="3822" y="4214"/>
              <a:ext cx="1458" cy="3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Switch with layer</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3 - distribution layer</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22653" name="Group 93"/>
            <p:cNvGrpSpPr>
              <a:grpSpLocks/>
            </p:cNvGrpSpPr>
            <p:nvPr/>
          </p:nvGrpSpPr>
          <p:grpSpPr bwMode="auto">
            <a:xfrm>
              <a:off x="6297" y="4325"/>
              <a:ext cx="1225" cy="564"/>
              <a:chOff x="5334" y="3422"/>
              <a:chExt cx="1399" cy="644"/>
            </a:xfrm>
          </p:grpSpPr>
          <p:sp>
            <p:nvSpPr>
              <p:cNvPr id="322656" name="Rectangle 96"/>
              <p:cNvSpPr>
                <a:spLocks noChangeArrowheads="1"/>
              </p:cNvSpPr>
              <p:nvPr/>
            </p:nvSpPr>
            <p:spPr bwMode="auto">
              <a:xfrm>
                <a:off x="5430" y="3422"/>
                <a:ext cx="1095"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 Web Proxy </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322655" name="Rectangle 95"/>
              <p:cNvSpPr>
                <a:spLocks noChangeArrowheads="1"/>
              </p:cNvSpPr>
              <p:nvPr/>
            </p:nvSpPr>
            <p:spPr bwMode="auto">
              <a:xfrm>
                <a:off x="5334" y="3645"/>
                <a:ext cx="1399"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   server (cache)</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54" name="Rectangle 94"/>
              <p:cNvSpPr>
                <a:spLocks noChangeArrowheads="1"/>
              </p:cNvSpPr>
              <p:nvPr/>
            </p:nvSpPr>
            <p:spPr bwMode="auto">
              <a:xfrm>
                <a:off x="5505" y="3872"/>
                <a:ext cx="890" cy="19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10.0.0.2</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322652" name="Rectangle 92"/>
            <p:cNvSpPr>
              <a:spLocks noChangeArrowheads="1"/>
            </p:cNvSpPr>
            <p:nvPr/>
          </p:nvSpPr>
          <p:spPr bwMode="auto">
            <a:xfrm>
              <a:off x="3153" y="3123"/>
              <a:ext cx="826" cy="67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R="0" lvl="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Gateway/</a:t>
              </a:r>
            </a:p>
            <a:p>
              <a:pPr marR="0" lvl="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Router </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51" name="Rectangle 91"/>
            <p:cNvSpPr>
              <a:spLocks noChangeArrowheads="1"/>
            </p:cNvSpPr>
            <p:nvPr/>
          </p:nvSpPr>
          <p:spPr bwMode="auto">
            <a:xfrm>
              <a:off x="4638" y="1917"/>
              <a:ext cx="3165" cy="834"/>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LAN part with</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private IP addresses and VLANs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50" name="Rectangle 90"/>
            <p:cNvSpPr>
              <a:spLocks noChangeArrowheads="1"/>
            </p:cNvSpPr>
            <p:nvPr/>
          </p:nvSpPr>
          <p:spPr bwMode="auto">
            <a:xfrm>
              <a:off x="3575" y="5877"/>
              <a:ext cx="1020" cy="3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Switch of the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access layer</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49" name="Rectangle 89"/>
            <p:cNvSpPr>
              <a:spLocks noChangeArrowheads="1"/>
            </p:cNvSpPr>
            <p:nvPr/>
          </p:nvSpPr>
          <p:spPr bwMode="auto">
            <a:xfrm>
              <a:off x="1081" y="3703"/>
              <a:ext cx="1513" cy="1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Mask: 255.255.255.0</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322648" name="Rectangle 88"/>
            <p:cNvSpPr>
              <a:spLocks noChangeArrowheads="1"/>
            </p:cNvSpPr>
            <p:nvPr/>
          </p:nvSpPr>
          <p:spPr bwMode="auto">
            <a:xfrm rot="16200000">
              <a:off x="2539" y="4235"/>
              <a:ext cx="1047" cy="170"/>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193.200.1.2</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22644" name="Group 84"/>
            <p:cNvGrpSpPr>
              <a:grpSpLocks/>
            </p:cNvGrpSpPr>
            <p:nvPr/>
          </p:nvGrpSpPr>
          <p:grpSpPr bwMode="auto">
            <a:xfrm>
              <a:off x="6340" y="3428"/>
              <a:ext cx="1394" cy="565"/>
              <a:chOff x="5582" y="2321"/>
              <a:chExt cx="1501" cy="645"/>
            </a:xfrm>
          </p:grpSpPr>
          <p:sp>
            <p:nvSpPr>
              <p:cNvPr id="322647" name="Rectangle 87"/>
              <p:cNvSpPr>
                <a:spLocks noChangeArrowheads="1"/>
              </p:cNvSpPr>
              <p:nvPr/>
            </p:nvSpPr>
            <p:spPr bwMode="auto">
              <a:xfrm>
                <a:off x="5597" y="2321"/>
                <a:ext cx="1486"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Internal DNS &amp; </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322646" name="Rectangle 86"/>
              <p:cNvSpPr>
                <a:spLocks noChangeArrowheads="1"/>
              </p:cNvSpPr>
              <p:nvPr/>
            </p:nvSpPr>
            <p:spPr bwMode="auto">
              <a:xfrm>
                <a:off x="5582" y="2547"/>
                <a:ext cx="1293"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 DHCP server</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322645" name="Rectangle 85"/>
              <p:cNvSpPr>
                <a:spLocks noChangeArrowheads="1"/>
              </p:cNvSpPr>
              <p:nvPr/>
            </p:nvSpPr>
            <p:spPr bwMode="auto">
              <a:xfrm>
                <a:off x="5693" y="2772"/>
                <a:ext cx="1050"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10.0.0.3</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322618" name="Group 58"/>
            <p:cNvGrpSpPr>
              <a:grpSpLocks/>
            </p:cNvGrpSpPr>
            <p:nvPr/>
          </p:nvGrpSpPr>
          <p:grpSpPr bwMode="auto">
            <a:xfrm>
              <a:off x="4719" y="3119"/>
              <a:ext cx="765" cy="352"/>
              <a:chOff x="3184" y="4408"/>
              <a:chExt cx="875" cy="402"/>
            </a:xfrm>
          </p:grpSpPr>
          <p:sp>
            <p:nvSpPr>
              <p:cNvPr id="322643" name="Rectangle 83"/>
              <p:cNvSpPr>
                <a:spLocks noChangeArrowheads="1"/>
              </p:cNvSpPr>
              <p:nvPr/>
            </p:nvSpPr>
            <p:spPr bwMode="auto">
              <a:xfrm>
                <a:off x="3184" y="4626"/>
                <a:ext cx="668"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42" name="Rectangle 82"/>
              <p:cNvSpPr>
                <a:spLocks noChangeArrowheads="1"/>
              </p:cNvSpPr>
              <p:nvPr/>
            </p:nvSpPr>
            <p:spPr bwMode="auto">
              <a:xfrm>
                <a:off x="3184" y="4626"/>
                <a:ext cx="668"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41" name="Rectangle 81"/>
              <p:cNvSpPr>
                <a:spLocks noChangeArrowheads="1"/>
              </p:cNvSpPr>
              <p:nvPr/>
            </p:nvSpPr>
            <p:spPr bwMode="auto">
              <a:xfrm>
                <a:off x="3184" y="4626"/>
                <a:ext cx="668" cy="184"/>
              </a:xfrm>
              <a:prstGeom prst="rect">
                <a:avLst/>
              </a:pr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40" name="Freeform 80"/>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9" name="Freeform 79"/>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8" name="Freeform 78"/>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7" name="Freeform 77"/>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6" name="Freeform 76"/>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5" name="Freeform 75"/>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4" name="Freeform 74"/>
              <p:cNvSpPr>
                <a:spLocks/>
              </p:cNvSpPr>
              <p:nvPr/>
            </p:nvSpPr>
            <p:spPr bwMode="auto">
              <a:xfrm>
                <a:off x="3579" y="4507"/>
                <a:ext cx="285" cy="73"/>
              </a:xfrm>
              <a:custGeom>
                <a:avLst/>
                <a:gdLst/>
                <a:ahLst/>
                <a:cxnLst>
                  <a:cxn ang="0">
                    <a:pos x="24" y="13"/>
                  </a:cxn>
                  <a:cxn ang="0">
                    <a:pos x="0" y="40"/>
                  </a:cxn>
                  <a:cxn ang="0">
                    <a:pos x="170" y="40"/>
                  </a:cxn>
                  <a:cxn ang="0">
                    <a:pos x="146" y="73"/>
                  </a:cxn>
                  <a:cxn ang="0">
                    <a:pos x="285" y="33"/>
                  </a:cxn>
                  <a:cxn ang="0">
                    <a:pos x="212" y="0"/>
                  </a:cxn>
                  <a:cxn ang="0">
                    <a:pos x="194" y="13"/>
                  </a:cxn>
                  <a:cxn ang="0">
                    <a:pos x="24" y="13"/>
                  </a:cxn>
                </a:cxnLst>
                <a:rect l="0" t="0" r="r" b="b"/>
                <a:pathLst>
                  <a:path w="285" h="73">
                    <a:moveTo>
                      <a:pt x="24" y="13"/>
                    </a:moveTo>
                    <a:lnTo>
                      <a:pt x="0" y="40"/>
                    </a:lnTo>
                    <a:lnTo>
                      <a:pt x="170" y="40"/>
                    </a:lnTo>
                    <a:lnTo>
                      <a:pt x="146" y="73"/>
                    </a:lnTo>
                    <a:lnTo>
                      <a:pt x="285" y="33"/>
                    </a:lnTo>
                    <a:lnTo>
                      <a:pt x="212" y="0"/>
                    </a:lnTo>
                    <a:lnTo>
                      <a:pt x="194" y="13"/>
                    </a:lnTo>
                    <a:lnTo>
                      <a:pt x="24"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3" name="Freeform 73"/>
              <p:cNvSpPr>
                <a:spLocks/>
              </p:cNvSpPr>
              <p:nvPr/>
            </p:nvSpPr>
            <p:spPr bwMode="auto">
              <a:xfrm>
                <a:off x="3579" y="4507"/>
                <a:ext cx="285" cy="73"/>
              </a:xfrm>
              <a:custGeom>
                <a:avLst/>
                <a:gdLst/>
                <a:ahLst/>
                <a:cxnLst>
                  <a:cxn ang="0">
                    <a:pos x="24" y="13"/>
                  </a:cxn>
                  <a:cxn ang="0">
                    <a:pos x="0" y="40"/>
                  </a:cxn>
                  <a:cxn ang="0">
                    <a:pos x="170" y="40"/>
                  </a:cxn>
                  <a:cxn ang="0">
                    <a:pos x="146" y="73"/>
                  </a:cxn>
                  <a:cxn ang="0">
                    <a:pos x="285" y="33"/>
                  </a:cxn>
                  <a:cxn ang="0">
                    <a:pos x="212" y="0"/>
                  </a:cxn>
                  <a:cxn ang="0">
                    <a:pos x="194" y="13"/>
                  </a:cxn>
                  <a:cxn ang="0">
                    <a:pos x="24" y="13"/>
                  </a:cxn>
                </a:cxnLst>
                <a:rect l="0" t="0" r="r" b="b"/>
                <a:pathLst>
                  <a:path w="285" h="73">
                    <a:moveTo>
                      <a:pt x="24" y="13"/>
                    </a:moveTo>
                    <a:lnTo>
                      <a:pt x="0" y="40"/>
                    </a:lnTo>
                    <a:lnTo>
                      <a:pt x="170" y="40"/>
                    </a:lnTo>
                    <a:lnTo>
                      <a:pt x="146" y="73"/>
                    </a:lnTo>
                    <a:lnTo>
                      <a:pt x="285" y="33"/>
                    </a:lnTo>
                    <a:lnTo>
                      <a:pt x="212" y="0"/>
                    </a:lnTo>
                    <a:lnTo>
                      <a:pt x="194" y="13"/>
                    </a:lnTo>
                    <a:lnTo>
                      <a:pt x="24"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2" name="Freeform 72"/>
              <p:cNvSpPr>
                <a:spLocks/>
              </p:cNvSpPr>
              <p:nvPr/>
            </p:nvSpPr>
            <p:spPr bwMode="auto">
              <a:xfrm>
                <a:off x="3664" y="4415"/>
                <a:ext cx="285" cy="79"/>
              </a:xfrm>
              <a:custGeom>
                <a:avLst/>
                <a:gdLst/>
                <a:ahLst/>
                <a:cxnLst>
                  <a:cxn ang="0">
                    <a:pos x="24" y="20"/>
                  </a:cxn>
                  <a:cxn ang="0">
                    <a:pos x="0" y="46"/>
                  </a:cxn>
                  <a:cxn ang="0">
                    <a:pos x="170" y="46"/>
                  </a:cxn>
                  <a:cxn ang="0">
                    <a:pos x="140" y="79"/>
                  </a:cxn>
                  <a:cxn ang="0">
                    <a:pos x="285" y="33"/>
                  </a:cxn>
                  <a:cxn ang="0">
                    <a:pos x="206" y="0"/>
                  </a:cxn>
                  <a:cxn ang="0">
                    <a:pos x="194" y="20"/>
                  </a:cxn>
                  <a:cxn ang="0">
                    <a:pos x="24" y="20"/>
                  </a:cxn>
                </a:cxnLst>
                <a:rect l="0" t="0" r="r" b="b"/>
                <a:pathLst>
                  <a:path w="285" h="79">
                    <a:moveTo>
                      <a:pt x="24" y="20"/>
                    </a:moveTo>
                    <a:lnTo>
                      <a:pt x="0" y="46"/>
                    </a:lnTo>
                    <a:lnTo>
                      <a:pt x="170" y="46"/>
                    </a:lnTo>
                    <a:lnTo>
                      <a:pt x="140"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1" name="Freeform 71"/>
              <p:cNvSpPr>
                <a:spLocks/>
              </p:cNvSpPr>
              <p:nvPr/>
            </p:nvSpPr>
            <p:spPr bwMode="auto">
              <a:xfrm>
                <a:off x="3664" y="4415"/>
                <a:ext cx="285" cy="79"/>
              </a:xfrm>
              <a:custGeom>
                <a:avLst/>
                <a:gdLst/>
                <a:ahLst/>
                <a:cxnLst>
                  <a:cxn ang="0">
                    <a:pos x="24" y="20"/>
                  </a:cxn>
                  <a:cxn ang="0">
                    <a:pos x="0" y="46"/>
                  </a:cxn>
                  <a:cxn ang="0">
                    <a:pos x="170" y="46"/>
                  </a:cxn>
                  <a:cxn ang="0">
                    <a:pos x="140" y="79"/>
                  </a:cxn>
                  <a:cxn ang="0">
                    <a:pos x="285" y="33"/>
                  </a:cxn>
                  <a:cxn ang="0">
                    <a:pos x="206" y="0"/>
                  </a:cxn>
                  <a:cxn ang="0">
                    <a:pos x="194" y="20"/>
                  </a:cxn>
                  <a:cxn ang="0">
                    <a:pos x="24" y="20"/>
                  </a:cxn>
                </a:cxnLst>
                <a:rect l="0" t="0" r="r" b="b"/>
                <a:pathLst>
                  <a:path w="285" h="79">
                    <a:moveTo>
                      <a:pt x="24" y="20"/>
                    </a:moveTo>
                    <a:lnTo>
                      <a:pt x="0" y="46"/>
                    </a:lnTo>
                    <a:lnTo>
                      <a:pt x="170" y="46"/>
                    </a:lnTo>
                    <a:lnTo>
                      <a:pt x="140"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30" name="Freeform 70"/>
              <p:cNvSpPr>
                <a:spLocks/>
              </p:cNvSpPr>
              <p:nvPr/>
            </p:nvSpPr>
            <p:spPr bwMode="auto">
              <a:xfrm>
                <a:off x="3281" y="4533"/>
                <a:ext cx="285" cy="73"/>
              </a:xfrm>
              <a:custGeom>
                <a:avLst/>
                <a:gdLst/>
                <a:ahLst/>
                <a:cxnLst>
                  <a:cxn ang="0">
                    <a:pos x="261" y="60"/>
                  </a:cxn>
                  <a:cxn ang="0">
                    <a:pos x="285" y="33"/>
                  </a:cxn>
                  <a:cxn ang="0">
                    <a:pos x="109" y="33"/>
                  </a:cxn>
                  <a:cxn ang="0">
                    <a:pos x="140" y="0"/>
                  </a:cxn>
                  <a:cxn ang="0">
                    <a:pos x="0" y="40"/>
                  </a:cxn>
                  <a:cxn ang="0">
                    <a:pos x="73" y="73"/>
                  </a:cxn>
                  <a:cxn ang="0">
                    <a:pos x="85" y="60"/>
                  </a:cxn>
                  <a:cxn ang="0">
                    <a:pos x="261" y="60"/>
                  </a:cxn>
                </a:cxnLst>
                <a:rect l="0" t="0" r="r" b="b"/>
                <a:pathLst>
                  <a:path w="285" h="73">
                    <a:moveTo>
                      <a:pt x="261" y="60"/>
                    </a:moveTo>
                    <a:lnTo>
                      <a:pt x="285" y="33"/>
                    </a:lnTo>
                    <a:lnTo>
                      <a:pt x="109" y="33"/>
                    </a:lnTo>
                    <a:lnTo>
                      <a:pt x="140" y="0"/>
                    </a:lnTo>
                    <a:lnTo>
                      <a:pt x="0" y="40"/>
                    </a:lnTo>
                    <a:lnTo>
                      <a:pt x="73" y="73"/>
                    </a:lnTo>
                    <a:lnTo>
                      <a:pt x="85"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9" name="Freeform 69"/>
              <p:cNvSpPr>
                <a:spLocks/>
              </p:cNvSpPr>
              <p:nvPr/>
            </p:nvSpPr>
            <p:spPr bwMode="auto">
              <a:xfrm>
                <a:off x="3281" y="4533"/>
                <a:ext cx="285" cy="73"/>
              </a:xfrm>
              <a:custGeom>
                <a:avLst/>
                <a:gdLst/>
                <a:ahLst/>
                <a:cxnLst>
                  <a:cxn ang="0">
                    <a:pos x="261" y="60"/>
                  </a:cxn>
                  <a:cxn ang="0">
                    <a:pos x="285" y="33"/>
                  </a:cxn>
                  <a:cxn ang="0">
                    <a:pos x="109" y="33"/>
                  </a:cxn>
                  <a:cxn ang="0">
                    <a:pos x="140" y="0"/>
                  </a:cxn>
                  <a:cxn ang="0">
                    <a:pos x="0" y="40"/>
                  </a:cxn>
                  <a:cxn ang="0">
                    <a:pos x="73" y="73"/>
                  </a:cxn>
                  <a:cxn ang="0">
                    <a:pos x="85" y="60"/>
                  </a:cxn>
                  <a:cxn ang="0">
                    <a:pos x="261" y="60"/>
                  </a:cxn>
                </a:cxnLst>
                <a:rect l="0" t="0" r="r" b="b"/>
                <a:pathLst>
                  <a:path w="285" h="73">
                    <a:moveTo>
                      <a:pt x="261" y="60"/>
                    </a:moveTo>
                    <a:lnTo>
                      <a:pt x="285" y="33"/>
                    </a:lnTo>
                    <a:lnTo>
                      <a:pt x="109" y="33"/>
                    </a:lnTo>
                    <a:lnTo>
                      <a:pt x="140" y="0"/>
                    </a:lnTo>
                    <a:lnTo>
                      <a:pt x="0" y="40"/>
                    </a:lnTo>
                    <a:lnTo>
                      <a:pt x="73" y="73"/>
                    </a:lnTo>
                    <a:lnTo>
                      <a:pt x="85"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8" name="Freeform 68"/>
              <p:cNvSpPr>
                <a:spLocks/>
              </p:cNvSpPr>
              <p:nvPr/>
            </p:nvSpPr>
            <p:spPr bwMode="auto">
              <a:xfrm>
                <a:off x="3360" y="4441"/>
                <a:ext cx="285" cy="79"/>
              </a:xfrm>
              <a:custGeom>
                <a:avLst/>
                <a:gdLst/>
                <a:ahLst/>
                <a:cxnLst>
                  <a:cxn ang="0">
                    <a:pos x="261" y="60"/>
                  </a:cxn>
                  <a:cxn ang="0">
                    <a:pos x="285" y="33"/>
                  </a:cxn>
                  <a:cxn ang="0">
                    <a:pos x="115" y="33"/>
                  </a:cxn>
                  <a:cxn ang="0">
                    <a:pos x="146" y="0"/>
                  </a:cxn>
                  <a:cxn ang="0">
                    <a:pos x="0" y="46"/>
                  </a:cxn>
                  <a:cxn ang="0">
                    <a:pos x="79" y="79"/>
                  </a:cxn>
                  <a:cxn ang="0">
                    <a:pos x="91" y="60"/>
                  </a:cxn>
                  <a:cxn ang="0">
                    <a:pos x="261" y="60"/>
                  </a:cxn>
                </a:cxnLst>
                <a:rect l="0" t="0" r="r" b="b"/>
                <a:pathLst>
                  <a:path w="285" h="79">
                    <a:moveTo>
                      <a:pt x="261" y="60"/>
                    </a:moveTo>
                    <a:lnTo>
                      <a:pt x="285" y="33"/>
                    </a:lnTo>
                    <a:lnTo>
                      <a:pt x="115" y="33"/>
                    </a:lnTo>
                    <a:lnTo>
                      <a:pt x="146" y="0"/>
                    </a:lnTo>
                    <a:lnTo>
                      <a:pt x="0" y="46"/>
                    </a:lnTo>
                    <a:lnTo>
                      <a:pt x="79" y="79"/>
                    </a:lnTo>
                    <a:lnTo>
                      <a:pt x="91"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7" name="Freeform 67"/>
              <p:cNvSpPr>
                <a:spLocks/>
              </p:cNvSpPr>
              <p:nvPr/>
            </p:nvSpPr>
            <p:spPr bwMode="auto">
              <a:xfrm>
                <a:off x="3360" y="4441"/>
                <a:ext cx="285" cy="79"/>
              </a:xfrm>
              <a:custGeom>
                <a:avLst/>
                <a:gdLst/>
                <a:ahLst/>
                <a:cxnLst>
                  <a:cxn ang="0">
                    <a:pos x="261" y="60"/>
                  </a:cxn>
                  <a:cxn ang="0">
                    <a:pos x="285" y="33"/>
                  </a:cxn>
                  <a:cxn ang="0">
                    <a:pos x="115" y="33"/>
                  </a:cxn>
                  <a:cxn ang="0">
                    <a:pos x="146" y="0"/>
                  </a:cxn>
                  <a:cxn ang="0">
                    <a:pos x="0" y="46"/>
                  </a:cxn>
                  <a:cxn ang="0">
                    <a:pos x="79" y="79"/>
                  </a:cxn>
                  <a:cxn ang="0">
                    <a:pos x="91" y="60"/>
                  </a:cxn>
                  <a:cxn ang="0">
                    <a:pos x="261" y="60"/>
                  </a:cxn>
                </a:cxnLst>
                <a:rect l="0" t="0" r="r" b="b"/>
                <a:pathLst>
                  <a:path w="285" h="79">
                    <a:moveTo>
                      <a:pt x="261" y="60"/>
                    </a:moveTo>
                    <a:lnTo>
                      <a:pt x="285" y="33"/>
                    </a:lnTo>
                    <a:lnTo>
                      <a:pt x="115" y="33"/>
                    </a:lnTo>
                    <a:lnTo>
                      <a:pt x="146" y="0"/>
                    </a:lnTo>
                    <a:lnTo>
                      <a:pt x="0" y="46"/>
                    </a:lnTo>
                    <a:lnTo>
                      <a:pt x="79" y="79"/>
                    </a:lnTo>
                    <a:lnTo>
                      <a:pt x="91"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6" name="Freeform 66"/>
              <p:cNvSpPr>
                <a:spLocks/>
              </p:cNvSpPr>
              <p:nvPr/>
            </p:nvSpPr>
            <p:spPr bwMode="auto">
              <a:xfrm>
                <a:off x="3585" y="4514"/>
                <a:ext cx="285" cy="72"/>
              </a:xfrm>
              <a:custGeom>
                <a:avLst/>
                <a:gdLst/>
                <a:ahLst/>
                <a:cxnLst>
                  <a:cxn ang="0">
                    <a:pos x="24" y="13"/>
                  </a:cxn>
                  <a:cxn ang="0">
                    <a:pos x="0" y="39"/>
                  </a:cxn>
                  <a:cxn ang="0">
                    <a:pos x="170" y="39"/>
                  </a:cxn>
                  <a:cxn ang="0">
                    <a:pos x="146" y="72"/>
                  </a:cxn>
                  <a:cxn ang="0">
                    <a:pos x="285" y="33"/>
                  </a:cxn>
                  <a:cxn ang="0">
                    <a:pos x="212" y="0"/>
                  </a:cxn>
                  <a:cxn ang="0">
                    <a:pos x="194" y="13"/>
                  </a:cxn>
                  <a:cxn ang="0">
                    <a:pos x="24" y="13"/>
                  </a:cxn>
                </a:cxnLst>
                <a:rect l="0" t="0" r="r" b="b"/>
                <a:pathLst>
                  <a:path w="285" h="72">
                    <a:moveTo>
                      <a:pt x="24" y="13"/>
                    </a:moveTo>
                    <a:lnTo>
                      <a:pt x="0" y="39"/>
                    </a:lnTo>
                    <a:lnTo>
                      <a:pt x="170" y="39"/>
                    </a:lnTo>
                    <a:lnTo>
                      <a:pt x="146" y="72"/>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5" name="Freeform 65"/>
              <p:cNvSpPr>
                <a:spLocks/>
              </p:cNvSpPr>
              <p:nvPr/>
            </p:nvSpPr>
            <p:spPr bwMode="auto">
              <a:xfrm>
                <a:off x="3585" y="4514"/>
                <a:ext cx="285" cy="72"/>
              </a:xfrm>
              <a:custGeom>
                <a:avLst/>
                <a:gdLst/>
                <a:ahLst/>
                <a:cxnLst>
                  <a:cxn ang="0">
                    <a:pos x="24" y="13"/>
                  </a:cxn>
                  <a:cxn ang="0">
                    <a:pos x="0" y="39"/>
                  </a:cxn>
                  <a:cxn ang="0">
                    <a:pos x="170" y="39"/>
                  </a:cxn>
                  <a:cxn ang="0">
                    <a:pos x="146" y="72"/>
                  </a:cxn>
                  <a:cxn ang="0">
                    <a:pos x="285" y="33"/>
                  </a:cxn>
                  <a:cxn ang="0">
                    <a:pos x="212" y="0"/>
                  </a:cxn>
                  <a:cxn ang="0">
                    <a:pos x="194" y="13"/>
                  </a:cxn>
                  <a:cxn ang="0">
                    <a:pos x="24" y="13"/>
                  </a:cxn>
                </a:cxnLst>
                <a:rect l="0" t="0" r="r" b="b"/>
                <a:pathLst>
                  <a:path w="285" h="72">
                    <a:moveTo>
                      <a:pt x="24" y="13"/>
                    </a:moveTo>
                    <a:lnTo>
                      <a:pt x="0" y="39"/>
                    </a:lnTo>
                    <a:lnTo>
                      <a:pt x="170" y="39"/>
                    </a:lnTo>
                    <a:lnTo>
                      <a:pt x="146" y="72"/>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4" name="Freeform 64"/>
              <p:cNvSpPr>
                <a:spLocks/>
              </p:cNvSpPr>
              <p:nvPr/>
            </p:nvSpPr>
            <p:spPr bwMode="auto">
              <a:xfrm>
                <a:off x="3670" y="4422"/>
                <a:ext cx="286" cy="79"/>
              </a:xfrm>
              <a:custGeom>
                <a:avLst/>
                <a:gdLst/>
                <a:ahLst/>
                <a:cxnLst>
                  <a:cxn ang="0">
                    <a:pos x="24" y="19"/>
                  </a:cxn>
                  <a:cxn ang="0">
                    <a:pos x="0" y="46"/>
                  </a:cxn>
                  <a:cxn ang="0">
                    <a:pos x="170" y="46"/>
                  </a:cxn>
                  <a:cxn ang="0">
                    <a:pos x="140" y="79"/>
                  </a:cxn>
                  <a:cxn ang="0">
                    <a:pos x="286" y="33"/>
                  </a:cxn>
                  <a:cxn ang="0">
                    <a:pos x="206" y="0"/>
                  </a:cxn>
                  <a:cxn ang="0">
                    <a:pos x="194" y="19"/>
                  </a:cxn>
                  <a:cxn ang="0">
                    <a:pos x="24" y="19"/>
                  </a:cxn>
                </a:cxnLst>
                <a:rect l="0" t="0" r="r" b="b"/>
                <a:pathLst>
                  <a:path w="286" h="79">
                    <a:moveTo>
                      <a:pt x="24" y="19"/>
                    </a:moveTo>
                    <a:lnTo>
                      <a:pt x="0" y="46"/>
                    </a:lnTo>
                    <a:lnTo>
                      <a:pt x="170" y="46"/>
                    </a:lnTo>
                    <a:lnTo>
                      <a:pt x="140" y="79"/>
                    </a:lnTo>
                    <a:lnTo>
                      <a:pt x="286" y="33"/>
                    </a:lnTo>
                    <a:lnTo>
                      <a:pt x="206" y="0"/>
                    </a:lnTo>
                    <a:lnTo>
                      <a:pt x="194" y="19"/>
                    </a:lnTo>
                    <a:lnTo>
                      <a:pt x="24" y="1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3" name="Freeform 63"/>
              <p:cNvSpPr>
                <a:spLocks/>
              </p:cNvSpPr>
              <p:nvPr/>
            </p:nvSpPr>
            <p:spPr bwMode="auto">
              <a:xfrm>
                <a:off x="3670" y="4422"/>
                <a:ext cx="286" cy="79"/>
              </a:xfrm>
              <a:custGeom>
                <a:avLst/>
                <a:gdLst/>
                <a:ahLst/>
                <a:cxnLst>
                  <a:cxn ang="0">
                    <a:pos x="24" y="19"/>
                  </a:cxn>
                  <a:cxn ang="0">
                    <a:pos x="0" y="46"/>
                  </a:cxn>
                  <a:cxn ang="0">
                    <a:pos x="170" y="46"/>
                  </a:cxn>
                  <a:cxn ang="0">
                    <a:pos x="140" y="79"/>
                  </a:cxn>
                  <a:cxn ang="0">
                    <a:pos x="286" y="33"/>
                  </a:cxn>
                  <a:cxn ang="0">
                    <a:pos x="206" y="0"/>
                  </a:cxn>
                  <a:cxn ang="0">
                    <a:pos x="194" y="19"/>
                  </a:cxn>
                  <a:cxn ang="0">
                    <a:pos x="24" y="19"/>
                  </a:cxn>
                </a:cxnLst>
                <a:rect l="0" t="0" r="r" b="b"/>
                <a:pathLst>
                  <a:path w="286" h="79">
                    <a:moveTo>
                      <a:pt x="24" y="19"/>
                    </a:moveTo>
                    <a:lnTo>
                      <a:pt x="0" y="46"/>
                    </a:lnTo>
                    <a:lnTo>
                      <a:pt x="170" y="46"/>
                    </a:lnTo>
                    <a:lnTo>
                      <a:pt x="140" y="79"/>
                    </a:lnTo>
                    <a:lnTo>
                      <a:pt x="286" y="33"/>
                    </a:lnTo>
                    <a:lnTo>
                      <a:pt x="206" y="0"/>
                    </a:lnTo>
                    <a:lnTo>
                      <a:pt x="194" y="19"/>
                    </a:lnTo>
                    <a:lnTo>
                      <a:pt x="24" y="1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2" name="Freeform 62"/>
              <p:cNvSpPr>
                <a:spLocks/>
              </p:cNvSpPr>
              <p:nvPr/>
            </p:nvSpPr>
            <p:spPr bwMode="auto">
              <a:xfrm>
                <a:off x="3287" y="4540"/>
                <a:ext cx="286" cy="72"/>
              </a:xfrm>
              <a:custGeom>
                <a:avLst/>
                <a:gdLst/>
                <a:ahLst/>
                <a:cxnLst>
                  <a:cxn ang="0">
                    <a:pos x="261" y="59"/>
                  </a:cxn>
                  <a:cxn ang="0">
                    <a:pos x="286" y="33"/>
                  </a:cxn>
                  <a:cxn ang="0">
                    <a:pos x="109" y="33"/>
                  </a:cxn>
                  <a:cxn ang="0">
                    <a:pos x="140" y="0"/>
                  </a:cxn>
                  <a:cxn ang="0">
                    <a:pos x="0" y="40"/>
                  </a:cxn>
                  <a:cxn ang="0">
                    <a:pos x="73" y="72"/>
                  </a:cxn>
                  <a:cxn ang="0">
                    <a:pos x="85" y="59"/>
                  </a:cxn>
                  <a:cxn ang="0">
                    <a:pos x="261" y="59"/>
                  </a:cxn>
                </a:cxnLst>
                <a:rect l="0" t="0" r="r" b="b"/>
                <a:pathLst>
                  <a:path w="286" h="72">
                    <a:moveTo>
                      <a:pt x="261" y="59"/>
                    </a:moveTo>
                    <a:lnTo>
                      <a:pt x="286" y="33"/>
                    </a:lnTo>
                    <a:lnTo>
                      <a:pt x="109" y="33"/>
                    </a:lnTo>
                    <a:lnTo>
                      <a:pt x="140" y="0"/>
                    </a:lnTo>
                    <a:lnTo>
                      <a:pt x="0" y="40"/>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1" name="Freeform 61"/>
              <p:cNvSpPr>
                <a:spLocks/>
              </p:cNvSpPr>
              <p:nvPr/>
            </p:nvSpPr>
            <p:spPr bwMode="auto">
              <a:xfrm>
                <a:off x="3287" y="4540"/>
                <a:ext cx="286" cy="72"/>
              </a:xfrm>
              <a:custGeom>
                <a:avLst/>
                <a:gdLst/>
                <a:ahLst/>
                <a:cxnLst>
                  <a:cxn ang="0">
                    <a:pos x="261" y="59"/>
                  </a:cxn>
                  <a:cxn ang="0">
                    <a:pos x="286" y="33"/>
                  </a:cxn>
                  <a:cxn ang="0">
                    <a:pos x="109" y="33"/>
                  </a:cxn>
                  <a:cxn ang="0">
                    <a:pos x="140" y="0"/>
                  </a:cxn>
                  <a:cxn ang="0">
                    <a:pos x="0" y="40"/>
                  </a:cxn>
                  <a:cxn ang="0">
                    <a:pos x="73" y="72"/>
                  </a:cxn>
                  <a:cxn ang="0">
                    <a:pos x="85" y="59"/>
                  </a:cxn>
                  <a:cxn ang="0">
                    <a:pos x="261" y="59"/>
                  </a:cxn>
                </a:cxnLst>
                <a:rect l="0" t="0" r="r" b="b"/>
                <a:pathLst>
                  <a:path w="286" h="72">
                    <a:moveTo>
                      <a:pt x="261" y="59"/>
                    </a:moveTo>
                    <a:lnTo>
                      <a:pt x="286" y="33"/>
                    </a:lnTo>
                    <a:lnTo>
                      <a:pt x="109" y="33"/>
                    </a:lnTo>
                    <a:lnTo>
                      <a:pt x="140" y="0"/>
                    </a:lnTo>
                    <a:lnTo>
                      <a:pt x="0" y="40"/>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20" name="Freeform 60"/>
              <p:cNvSpPr>
                <a:spLocks/>
              </p:cNvSpPr>
              <p:nvPr/>
            </p:nvSpPr>
            <p:spPr bwMode="auto">
              <a:xfrm>
                <a:off x="3366" y="4448"/>
                <a:ext cx="286" cy="79"/>
              </a:xfrm>
              <a:custGeom>
                <a:avLst/>
                <a:gdLst/>
                <a:ahLst/>
                <a:cxnLst>
                  <a:cxn ang="0">
                    <a:pos x="261" y="59"/>
                  </a:cxn>
                  <a:cxn ang="0">
                    <a:pos x="286" y="33"/>
                  </a:cxn>
                  <a:cxn ang="0">
                    <a:pos x="115" y="33"/>
                  </a:cxn>
                  <a:cxn ang="0">
                    <a:pos x="146" y="0"/>
                  </a:cxn>
                  <a:cxn ang="0">
                    <a:pos x="0" y="46"/>
                  </a:cxn>
                  <a:cxn ang="0">
                    <a:pos x="79" y="79"/>
                  </a:cxn>
                  <a:cxn ang="0">
                    <a:pos x="91" y="59"/>
                  </a:cxn>
                  <a:cxn ang="0">
                    <a:pos x="261" y="59"/>
                  </a:cxn>
                </a:cxnLst>
                <a:rect l="0" t="0" r="r" b="b"/>
                <a:pathLst>
                  <a:path w="286" h="79">
                    <a:moveTo>
                      <a:pt x="261" y="59"/>
                    </a:moveTo>
                    <a:lnTo>
                      <a:pt x="286" y="33"/>
                    </a:lnTo>
                    <a:lnTo>
                      <a:pt x="115" y="33"/>
                    </a:lnTo>
                    <a:lnTo>
                      <a:pt x="146" y="0"/>
                    </a:lnTo>
                    <a:lnTo>
                      <a:pt x="0" y="46"/>
                    </a:lnTo>
                    <a:lnTo>
                      <a:pt x="79" y="79"/>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19" name="Freeform 59"/>
              <p:cNvSpPr>
                <a:spLocks/>
              </p:cNvSpPr>
              <p:nvPr/>
            </p:nvSpPr>
            <p:spPr bwMode="auto">
              <a:xfrm>
                <a:off x="3366" y="4448"/>
                <a:ext cx="286" cy="79"/>
              </a:xfrm>
              <a:custGeom>
                <a:avLst/>
                <a:gdLst/>
                <a:ahLst/>
                <a:cxnLst>
                  <a:cxn ang="0">
                    <a:pos x="261" y="59"/>
                  </a:cxn>
                  <a:cxn ang="0">
                    <a:pos x="286" y="33"/>
                  </a:cxn>
                  <a:cxn ang="0">
                    <a:pos x="115" y="33"/>
                  </a:cxn>
                  <a:cxn ang="0">
                    <a:pos x="146" y="0"/>
                  </a:cxn>
                  <a:cxn ang="0">
                    <a:pos x="0" y="46"/>
                  </a:cxn>
                  <a:cxn ang="0">
                    <a:pos x="79" y="79"/>
                  </a:cxn>
                  <a:cxn ang="0">
                    <a:pos x="91" y="59"/>
                  </a:cxn>
                  <a:cxn ang="0">
                    <a:pos x="261" y="59"/>
                  </a:cxn>
                </a:cxnLst>
                <a:rect l="0" t="0" r="r" b="b"/>
                <a:pathLst>
                  <a:path w="286" h="79">
                    <a:moveTo>
                      <a:pt x="261" y="59"/>
                    </a:moveTo>
                    <a:lnTo>
                      <a:pt x="286" y="33"/>
                    </a:lnTo>
                    <a:lnTo>
                      <a:pt x="115" y="33"/>
                    </a:lnTo>
                    <a:lnTo>
                      <a:pt x="146" y="0"/>
                    </a:lnTo>
                    <a:lnTo>
                      <a:pt x="0" y="46"/>
                    </a:lnTo>
                    <a:lnTo>
                      <a:pt x="79" y="79"/>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grpSp>
        <p:grpSp>
          <p:nvGrpSpPr>
            <p:cNvPr id="322614" name="Group 54"/>
            <p:cNvGrpSpPr>
              <a:grpSpLocks/>
            </p:cNvGrpSpPr>
            <p:nvPr/>
          </p:nvGrpSpPr>
          <p:grpSpPr bwMode="auto">
            <a:xfrm>
              <a:off x="6270" y="2634"/>
              <a:ext cx="1690" cy="565"/>
              <a:chOff x="5783" y="1133"/>
              <a:chExt cx="1848" cy="646"/>
            </a:xfrm>
          </p:grpSpPr>
          <p:sp>
            <p:nvSpPr>
              <p:cNvPr id="322617" name="Rectangle 57"/>
              <p:cNvSpPr>
                <a:spLocks noChangeArrowheads="1"/>
              </p:cNvSpPr>
              <p:nvPr/>
            </p:nvSpPr>
            <p:spPr bwMode="auto">
              <a:xfrm>
                <a:off x="5783" y="1133"/>
                <a:ext cx="1848"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'Alice' Web server &amp;</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616" name="Rectangle 56"/>
              <p:cNvSpPr>
                <a:spLocks noChangeArrowheads="1"/>
              </p:cNvSpPr>
              <p:nvPr/>
            </p:nvSpPr>
            <p:spPr bwMode="auto">
              <a:xfrm>
                <a:off x="5957" y="1361"/>
                <a:ext cx="1271"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Email server</a:t>
                </a:r>
                <a:endParaRPr kumimoji="0" lang="en-US" sz="3200" b="0" i="0" u="none" strike="noStrike" cap="none" normalizeH="0" baseline="0" smtClean="0">
                  <a:ln>
                    <a:noFill/>
                  </a:ln>
                  <a:solidFill>
                    <a:schemeClr val="tx1"/>
                  </a:solidFill>
                  <a:effectLst/>
                  <a:latin typeface="Arial" pitchFamily="34" charset="0"/>
                  <a:cs typeface="Arial" pitchFamily="34" charset="0"/>
                </a:endParaRPr>
              </a:p>
            </p:txBody>
          </p:sp>
          <p:sp>
            <p:nvSpPr>
              <p:cNvPr id="322615" name="Rectangle 55"/>
              <p:cNvSpPr>
                <a:spLocks noChangeArrowheads="1"/>
              </p:cNvSpPr>
              <p:nvPr/>
            </p:nvSpPr>
            <p:spPr bwMode="auto">
              <a:xfrm>
                <a:off x="6060" y="1585"/>
                <a:ext cx="1050" cy="19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190500" algn="just"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10.0.0.4</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322588" name="Group 28"/>
            <p:cNvGrpSpPr>
              <a:grpSpLocks/>
            </p:cNvGrpSpPr>
            <p:nvPr/>
          </p:nvGrpSpPr>
          <p:grpSpPr bwMode="auto">
            <a:xfrm>
              <a:off x="3873" y="5453"/>
              <a:ext cx="765" cy="352"/>
              <a:chOff x="3184" y="4408"/>
              <a:chExt cx="875" cy="402"/>
            </a:xfrm>
          </p:grpSpPr>
          <p:sp>
            <p:nvSpPr>
              <p:cNvPr id="322613" name="Rectangle 53"/>
              <p:cNvSpPr>
                <a:spLocks noChangeArrowheads="1"/>
              </p:cNvSpPr>
              <p:nvPr/>
            </p:nvSpPr>
            <p:spPr bwMode="auto">
              <a:xfrm>
                <a:off x="3184" y="4626"/>
                <a:ext cx="668"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12" name="Rectangle 52"/>
              <p:cNvSpPr>
                <a:spLocks noChangeArrowheads="1"/>
              </p:cNvSpPr>
              <p:nvPr/>
            </p:nvSpPr>
            <p:spPr bwMode="auto">
              <a:xfrm>
                <a:off x="3184" y="4626"/>
                <a:ext cx="668" cy="184"/>
              </a:xfrm>
              <a:prstGeom prst="rect">
                <a:avLst/>
              </a:prstGeom>
              <a:solidFill>
                <a:srgbClr val="0096D5"/>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11" name="Rectangle 51"/>
              <p:cNvSpPr>
                <a:spLocks noChangeArrowheads="1"/>
              </p:cNvSpPr>
              <p:nvPr/>
            </p:nvSpPr>
            <p:spPr bwMode="auto">
              <a:xfrm>
                <a:off x="3184" y="4626"/>
                <a:ext cx="668" cy="184"/>
              </a:xfrm>
              <a:prstGeom prst="rect">
                <a:avLst/>
              </a:pr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10" name="Freeform 50"/>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9" name="Freeform 49"/>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solidFill>
                <a:srgbClr val="005A8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8" name="Freeform 48"/>
              <p:cNvSpPr>
                <a:spLocks/>
              </p:cNvSpPr>
              <p:nvPr/>
            </p:nvSpPr>
            <p:spPr bwMode="auto">
              <a:xfrm>
                <a:off x="3852" y="4408"/>
                <a:ext cx="207" cy="402"/>
              </a:xfrm>
              <a:custGeom>
                <a:avLst/>
                <a:gdLst/>
                <a:ahLst/>
                <a:cxnLst>
                  <a:cxn ang="0">
                    <a:pos x="0" y="218"/>
                  </a:cxn>
                  <a:cxn ang="0">
                    <a:pos x="207" y="0"/>
                  </a:cxn>
                  <a:cxn ang="0">
                    <a:pos x="207" y="185"/>
                  </a:cxn>
                  <a:cxn ang="0">
                    <a:pos x="0" y="402"/>
                  </a:cxn>
                  <a:cxn ang="0">
                    <a:pos x="0" y="218"/>
                  </a:cxn>
                </a:cxnLst>
                <a:rect l="0" t="0" r="r" b="b"/>
                <a:pathLst>
                  <a:path w="207" h="402">
                    <a:moveTo>
                      <a:pt x="0" y="218"/>
                    </a:moveTo>
                    <a:lnTo>
                      <a:pt x="207" y="0"/>
                    </a:lnTo>
                    <a:lnTo>
                      <a:pt x="207" y="185"/>
                    </a:lnTo>
                    <a:lnTo>
                      <a:pt x="0" y="402"/>
                    </a:lnTo>
                    <a:lnTo>
                      <a:pt x="0" y="218"/>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7" name="Freeform 47"/>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6" name="Freeform 46"/>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solidFill>
                <a:srgbClr val="00B4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5" name="Freeform 45"/>
              <p:cNvSpPr>
                <a:spLocks/>
              </p:cNvSpPr>
              <p:nvPr/>
            </p:nvSpPr>
            <p:spPr bwMode="auto">
              <a:xfrm>
                <a:off x="3184" y="4408"/>
                <a:ext cx="875" cy="218"/>
              </a:xfrm>
              <a:custGeom>
                <a:avLst/>
                <a:gdLst/>
                <a:ahLst/>
                <a:cxnLst>
                  <a:cxn ang="0">
                    <a:pos x="668" y="218"/>
                  </a:cxn>
                  <a:cxn ang="0">
                    <a:pos x="875" y="0"/>
                  </a:cxn>
                  <a:cxn ang="0">
                    <a:pos x="206" y="0"/>
                  </a:cxn>
                  <a:cxn ang="0">
                    <a:pos x="0" y="218"/>
                  </a:cxn>
                  <a:cxn ang="0">
                    <a:pos x="668" y="218"/>
                  </a:cxn>
                </a:cxnLst>
                <a:rect l="0" t="0" r="r" b="b"/>
                <a:pathLst>
                  <a:path w="875" h="218">
                    <a:moveTo>
                      <a:pt x="668" y="218"/>
                    </a:moveTo>
                    <a:lnTo>
                      <a:pt x="875" y="0"/>
                    </a:lnTo>
                    <a:lnTo>
                      <a:pt x="206" y="0"/>
                    </a:lnTo>
                    <a:lnTo>
                      <a:pt x="0" y="218"/>
                    </a:lnTo>
                    <a:lnTo>
                      <a:pt x="668" y="218"/>
                    </a:lnTo>
                    <a:close/>
                  </a:path>
                </a:pathLst>
              </a:custGeom>
              <a:noFill/>
              <a:ln w="3810" cap="rnd">
                <a:solidFill>
                  <a:srgbClr val="AAE6FF"/>
                </a:solid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4" name="Freeform 44"/>
              <p:cNvSpPr>
                <a:spLocks/>
              </p:cNvSpPr>
              <p:nvPr/>
            </p:nvSpPr>
            <p:spPr bwMode="auto">
              <a:xfrm>
                <a:off x="3579" y="4507"/>
                <a:ext cx="285" cy="73"/>
              </a:xfrm>
              <a:custGeom>
                <a:avLst/>
                <a:gdLst/>
                <a:ahLst/>
                <a:cxnLst>
                  <a:cxn ang="0">
                    <a:pos x="24" y="13"/>
                  </a:cxn>
                  <a:cxn ang="0">
                    <a:pos x="0" y="40"/>
                  </a:cxn>
                  <a:cxn ang="0">
                    <a:pos x="170" y="40"/>
                  </a:cxn>
                  <a:cxn ang="0">
                    <a:pos x="146" y="73"/>
                  </a:cxn>
                  <a:cxn ang="0">
                    <a:pos x="285" y="33"/>
                  </a:cxn>
                  <a:cxn ang="0">
                    <a:pos x="212" y="0"/>
                  </a:cxn>
                  <a:cxn ang="0">
                    <a:pos x="194" y="13"/>
                  </a:cxn>
                  <a:cxn ang="0">
                    <a:pos x="24" y="13"/>
                  </a:cxn>
                </a:cxnLst>
                <a:rect l="0" t="0" r="r" b="b"/>
                <a:pathLst>
                  <a:path w="285" h="73">
                    <a:moveTo>
                      <a:pt x="24" y="13"/>
                    </a:moveTo>
                    <a:lnTo>
                      <a:pt x="0" y="40"/>
                    </a:lnTo>
                    <a:lnTo>
                      <a:pt x="170" y="40"/>
                    </a:lnTo>
                    <a:lnTo>
                      <a:pt x="146" y="73"/>
                    </a:lnTo>
                    <a:lnTo>
                      <a:pt x="285" y="33"/>
                    </a:lnTo>
                    <a:lnTo>
                      <a:pt x="212" y="0"/>
                    </a:lnTo>
                    <a:lnTo>
                      <a:pt x="194" y="13"/>
                    </a:lnTo>
                    <a:lnTo>
                      <a:pt x="24"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3" name="Freeform 43"/>
              <p:cNvSpPr>
                <a:spLocks/>
              </p:cNvSpPr>
              <p:nvPr/>
            </p:nvSpPr>
            <p:spPr bwMode="auto">
              <a:xfrm>
                <a:off x="3579" y="4507"/>
                <a:ext cx="285" cy="73"/>
              </a:xfrm>
              <a:custGeom>
                <a:avLst/>
                <a:gdLst/>
                <a:ahLst/>
                <a:cxnLst>
                  <a:cxn ang="0">
                    <a:pos x="24" y="13"/>
                  </a:cxn>
                  <a:cxn ang="0">
                    <a:pos x="0" y="40"/>
                  </a:cxn>
                  <a:cxn ang="0">
                    <a:pos x="170" y="40"/>
                  </a:cxn>
                  <a:cxn ang="0">
                    <a:pos x="146" y="73"/>
                  </a:cxn>
                  <a:cxn ang="0">
                    <a:pos x="285" y="33"/>
                  </a:cxn>
                  <a:cxn ang="0">
                    <a:pos x="212" y="0"/>
                  </a:cxn>
                  <a:cxn ang="0">
                    <a:pos x="194" y="13"/>
                  </a:cxn>
                  <a:cxn ang="0">
                    <a:pos x="24" y="13"/>
                  </a:cxn>
                </a:cxnLst>
                <a:rect l="0" t="0" r="r" b="b"/>
                <a:pathLst>
                  <a:path w="285" h="73">
                    <a:moveTo>
                      <a:pt x="24" y="13"/>
                    </a:moveTo>
                    <a:lnTo>
                      <a:pt x="0" y="40"/>
                    </a:lnTo>
                    <a:lnTo>
                      <a:pt x="170" y="40"/>
                    </a:lnTo>
                    <a:lnTo>
                      <a:pt x="146" y="73"/>
                    </a:lnTo>
                    <a:lnTo>
                      <a:pt x="285" y="33"/>
                    </a:lnTo>
                    <a:lnTo>
                      <a:pt x="212" y="0"/>
                    </a:lnTo>
                    <a:lnTo>
                      <a:pt x="194" y="13"/>
                    </a:lnTo>
                    <a:lnTo>
                      <a:pt x="24" y="13"/>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2" name="Freeform 42"/>
              <p:cNvSpPr>
                <a:spLocks/>
              </p:cNvSpPr>
              <p:nvPr/>
            </p:nvSpPr>
            <p:spPr bwMode="auto">
              <a:xfrm>
                <a:off x="3664" y="4415"/>
                <a:ext cx="285" cy="79"/>
              </a:xfrm>
              <a:custGeom>
                <a:avLst/>
                <a:gdLst/>
                <a:ahLst/>
                <a:cxnLst>
                  <a:cxn ang="0">
                    <a:pos x="24" y="20"/>
                  </a:cxn>
                  <a:cxn ang="0">
                    <a:pos x="0" y="46"/>
                  </a:cxn>
                  <a:cxn ang="0">
                    <a:pos x="170" y="46"/>
                  </a:cxn>
                  <a:cxn ang="0">
                    <a:pos x="140" y="79"/>
                  </a:cxn>
                  <a:cxn ang="0">
                    <a:pos x="285" y="33"/>
                  </a:cxn>
                  <a:cxn ang="0">
                    <a:pos x="206" y="0"/>
                  </a:cxn>
                  <a:cxn ang="0">
                    <a:pos x="194" y="20"/>
                  </a:cxn>
                  <a:cxn ang="0">
                    <a:pos x="24" y="20"/>
                  </a:cxn>
                </a:cxnLst>
                <a:rect l="0" t="0" r="r" b="b"/>
                <a:pathLst>
                  <a:path w="285" h="79">
                    <a:moveTo>
                      <a:pt x="24" y="20"/>
                    </a:moveTo>
                    <a:lnTo>
                      <a:pt x="0" y="46"/>
                    </a:lnTo>
                    <a:lnTo>
                      <a:pt x="170" y="46"/>
                    </a:lnTo>
                    <a:lnTo>
                      <a:pt x="140"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1" name="Freeform 41"/>
              <p:cNvSpPr>
                <a:spLocks/>
              </p:cNvSpPr>
              <p:nvPr/>
            </p:nvSpPr>
            <p:spPr bwMode="auto">
              <a:xfrm>
                <a:off x="3664" y="4415"/>
                <a:ext cx="285" cy="79"/>
              </a:xfrm>
              <a:custGeom>
                <a:avLst/>
                <a:gdLst/>
                <a:ahLst/>
                <a:cxnLst>
                  <a:cxn ang="0">
                    <a:pos x="24" y="20"/>
                  </a:cxn>
                  <a:cxn ang="0">
                    <a:pos x="0" y="46"/>
                  </a:cxn>
                  <a:cxn ang="0">
                    <a:pos x="170" y="46"/>
                  </a:cxn>
                  <a:cxn ang="0">
                    <a:pos x="140" y="79"/>
                  </a:cxn>
                  <a:cxn ang="0">
                    <a:pos x="285" y="33"/>
                  </a:cxn>
                  <a:cxn ang="0">
                    <a:pos x="206" y="0"/>
                  </a:cxn>
                  <a:cxn ang="0">
                    <a:pos x="194" y="20"/>
                  </a:cxn>
                  <a:cxn ang="0">
                    <a:pos x="24" y="20"/>
                  </a:cxn>
                </a:cxnLst>
                <a:rect l="0" t="0" r="r" b="b"/>
                <a:pathLst>
                  <a:path w="285" h="79">
                    <a:moveTo>
                      <a:pt x="24" y="20"/>
                    </a:moveTo>
                    <a:lnTo>
                      <a:pt x="0" y="46"/>
                    </a:lnTo>
                    <a:lnTo>
                      <a:pt x="170" y="46"/>
                    </a:lnTo>
                    <a:lnTo>
                      <a:pt x="140" y="79"/>
                    </a:lnTo>
                    <a:lnTo>
                      <a:pt x="285" y="33"/>
                    </a:lnTo>
                    <a:lnTo>
                      <a:pt x="206" y="0"/>
                    </a:lnTo>
                    <a:lnTo>
                      <a:pt x="194" y="20"/>
                    </a:lnTo>
                    <a:lnTo>
                      <a:pt x="24" y="2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600" name="Freeform 40"/>
              <p:cNvSpPr>
                <a:spLocks/>
              </p:cNvSpPr>
              <p:nvPr/>
            </p:nvSpPr>
            <p:spPr bwMode="auto">
              <a:xfrm>
                <a:off x="3281" y="4533"/>
                <a:ext cx="285" cy="73"/>
              </a:xfrm>
              <a:custGeom>
                <a:avLst/>
                <a:gdLst/>
                <a:ahLst/>
                <a:cxnLst>
                  <a:cxn ang="0">
                    <a:pos x="261" y="60"/>
                  </a:cxn>
                  <a:cxn ang="0">
                    <a:pos x="285" y="33"/>
                  </a:cxn>
                  <a:cxn ang="0">
                    <a:pos x="109" y="33"/>
                  </a:cxn>
                  <a:cxn ang="0">
                    <a:pos x="140" y="0"/>
                  </a:cxn>
                  <a:cxn ang="0">
                    <a:pos x="0" y="40"/>
                  </a:cxn>
                  <a:cxn ang="0">
                    <a:pos x="73" y="73"/>
                  </a:cxn>
                  <a:cxn ang="0">
                    <a:pos x="85" y="60"/>
                  </a:cxn>
                  <a:cxn ang="0">
                    <a:pos x="261" y="60"/>
                  </a:cxn>
                </a:cxnLst>
                <a:rect l="0" t="0" r="r" b="b"/>
                <a:pathLst>
                  <a:path w="285" h="73">
                    <a:moveTo>
                      <a:pt x="261" y="60"/>
                    </a:moveTo>
                    <a:lnTo>
                      <a:pt x="285" y="33"/>
                    </a:lnTo>
                    <a:lnTo>
                      <a:pt x="109" y="33"/>
                    </a:lnTo>
                    <a:lnTo>
                      <a:pt x="140" y="0"/>
                    </a:lnTo>
                    <a:lnTo>
                      <a:pt x="0" y="40"/>
                    </a:lnTo>
                    <a:lnTo>
                      <a:pt x="73" y="73"/>
                    </a:lnTo>
                    <a:lnTo>
                      <a:pt x="85"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9" name="Freeform 39"/>
              <p:cNvSpPr>
                <a:spLocks/>
              </p:cNvSpPr>
              <p:nvPr/>
            </p:nvSpPr>
            <p:spPr bwMode="auto">
              <a:xfrm>
                <a:off x="3281" y="4533"/>
                <a:ext cx="285" cy="73"/>
              </a:xfrm>
              <a:custGeom>
                <a:avLst/>
                <a:gdLst/>
                <a:ahLst/>
                <a:cxnLst>
                  <a:cxn ang="0">
                    <a:pos x="261" y="60"/>
                  </a:cxn>
                  <a:cxn ang="0">
                    <a:pos x="285" y="33"/>
                  </a:cxn>
                  <a:cxn ang="0">
                    <a:pos x="109" y="33"/>
                  </a:cxn>
                  <a:cxn ang="0">
                    <a:pos x="140" y="0"/>
                  </a:cxn>
                  <a:cxn ang="0">
                    <a:pos x="0" y="40"/>
                  </a:cxn>
                  <a:cxn ang="0">
                    <a:pos x="73" y="73"/>
                  </a:cxn>
                  <a:cxn ang="0">
                    <a:pos x="85" y="60"/>
                  </a:cxn>
                  <a:cxn ang="0">
                    <a:pos x="261" y="60"/>
                  </a:cxn>
                </a:cxnLst>
                <a:rect l="0" t="0" r="r" b="b"/>
                <a:pathLst>
                  <a:path w="285" h="73">
                    <a:moveTo>
                      <a:pt x="261" y="60"/>
                    </a:moveTo>
                    <a:lnTo>
                      <a:pt x="285" y="33"/>
                    </a:lnTo>
                    <a:lnTo>
                      <a:pt x="109" y="33"/>
                    </a:lnTo>
                    <a:lnTo>
                      <a:pt x="140" y="0"/>
                    </a:lnTo>
                    <a:lnTo>
                      <a:pt x="0" y="40"/>
                    </a:lnTo>
                    <a:lnTo>
                      <a:pt x="73" y="73"/>
                    </a:lnTo>
                    <a:lnTo>
                      <a:pt x="85"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8" name="Freeform 38"/>
              <p:cNvSpPr>
                <a:spLocks/>
              </p:cNvSpPr>
              <p:nvPr/>
            </p:nvSpPr>
            <p:spPr bwMode="auto">
              <a:xfrm>
                <a:off x="3360" y="4441"/>
                <a:ext cx="285" cy="79"/>
              </a:xfrm>
              <a:custGeom>
                <a:avLst/>
                <a:gdLst/>
                <a:ahLst/>
                <a:cxnLst>
                  <a:cxn ang="0">
                    <a:pos x="261" y="60"/>
                  </a:cxn>
                  <a:cxn ang="0">
                    <a:pos x="285" y="33"/>
                  </a:cxn>
                  <a:cxn ang="0">
                    <a:pos x="115" y="33"/>
                  </a:cxn>
                  <a:cxn ang="0">
                    <a:pos x="146" y="0"/>
                  </a:cxn>
                  <a:cxn ang="0">
                    <a:pos x="0" y="46"/>
                  </a:cxn>
                  <a:cxn ang="0">
                    <a:pos x="79" y="79"/>
                  </a:cxn>
                  <a:cxn ang="0">
                    <a:pos x="91" y="60"/>
                  </a:cxn>
                  <a:cxn ang="0">
                    <a:pos x="261" y="60"/>
                  </a:cxn>
                </a:cxnLst>
                <a:rect l="0" t="0" r="r" b="b"/>
                <a:pathLst>
                  <a:path w="285" h="79">
                    <a:moveTo>
                      <a:pt x="261" y="60"/>
                    </a:moveTo>
                    <a:lnTo>
                      <a:pt x="285" y="33"/>
                    </a:lnTo>
                    <a:lnTo>
                      <a:pt x="115" y="33"/>
                    </a:lnTo>
                    <a:lnTo>
                      <a:pt x="146" y="0"/>
                    </a:lnTo>
                    <a:lnTo>
                      <a:pt x="0" y="46"/>
                    </a:lnTo>
                    <a:lnTo>
                      <a:pt x="79" y="79"/>
                    </a:lnTo>
                    <a:lnTo>
                      <a:pt x="91"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7" name="Freeform 37"/>
              <p:cNvSpPr>
                <a:spLocks/>
              </p:cNvSpPr>
              <p:nvPr/>
            </p:nvSpPr>
            <p:spPr bwMode="auto">
              <a:xfrm>
                <a:off x="3360" y="4441"/>
                <a:ext cx="285" cy="79"/>
              </a:xfrm>
              <a:custGeom>
                <a:avLst/>
                <a:gdLst/>
                <a:ahLst/>
                <a:cxnLst>
                  <a:cxn ang="0">
                    <a:pos x="261" y="60"/>
                  </a:cxn>
                  <a:cxn ang="0">
                    <a:pos x="285" y="33"/>
                  </a:cxn>
                  <a:cxn ang="0">
                    <a:pos x="115" y="33"/>
                  </a:cxn>
                  <a:cxn ang="0">
                    <a:pos x="146" y="0"/>
                  </a:cxn>
                  <a:cxn ang="0">
                    <a:pos x="0" y="46"/>
                  </a:cxn>
                  <a:cxn ang="0">
                    <a:pos x="79" y="79"/>
                  </a:cxn>
                  <a:cxn ang="0">
                    <a:pos x="91" y="60"/>
                  </a:cxn>
                  <a:cxn ang="0">
                    <a:pos x="261" y="60"/>
                  </a:cxn>
                </a:cxnLst>
                <a:rect l="0" t="0" r="r" b="b"/>
                <a:pathLst>
                  <a:path w="285" h="79">
                    <a:moveTo>
                      <a:pt x="261" y="60"/>
                    </a:moveTo>
                    <a:lnTo>
                      <a:pt x="285" y="33"/>
                    </a:lnTo>
                    <a:lnTo>
                      <a:pt x="115" y="33"/>
                    </a:lnTo>
                    <a:lnTo>
                      <a:pt x="146" y="0"/>
                    </a:lnTo>
                    <a:lnTo>
                      <a:pt x="0" y="46"/>
                    </a:lnTo>
                    <a:lnTo>
                      <a:pt x="79" y="79"/>
                    </a:lnTo>
                    <a:lnTo>
                      <a:pt x="91" y="60"/>
                    </a:lnTo>
                    <a:lnTo>
                      <a:pt x="261" y="6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6" name="Freeform 36"/>
              <p:cNvSpPr>
                <a:spLocks/>
              </p:cNvSpPr>
              <p:nvPr/>
            </p:nvSpPr>
            <p:spPr bwMode="auto">
              <a:xfrm>
                <a:off x="3585" y="4514"/>
                <a:ext cx="285" cy="72"/>
              </a:xfrm>
              <a:custGeom>
                <a:avLst/>
                <a:gdLst/>
                <a:ahLst/>
                <a:cxnLst>
                  <a:cxn ang="0">
                    <a:pos x="24" y="13"/>
                  </a:cxn>
                  <a:cxn ang="0">
                    <a:pos x="0" y="39"/>
                  </a:cxn>
                  <a:cxn ang="0">
                    <a:pos x="170" y="39"/>
                  </a:cxn>
                  <a:cxn ang="0">
                    <a:pos x="146" y="72"/>
                  </a:cxn>
                  <a:cxn ang="0">
                    <a:pos x="285" y="33"/>
                  </a:cxn>
                  <a:cxn ang="0">
                    <a:pos x="212" y="0"/>
                  </a:cxn>
                  <a:cxn ang="0">
                    <a:pos x="194" y="13"/>
                  </a:cxn>
                  <a:cxn ang="0">
                    <a:pos x="24" y="13"/>
                  </a:cxn>
                </a:cxnLst>
                <a:rect l="0" t="0" r="r" b="b"/>
                <a:pathLst>
                  <a:path w="285" h="72">
                    <a:moveTo>
                      <a:pt x="24" y="13"/>
                    </a:moveTo>
                    <a:lnTo>
                      <a:pt x="0" y="39"/>
                    </a:lnTo>
                    <a:lnTo>
                      <a:pt x="170" y="39"/>
                    </a:lnTo>
                    <a:lnTo>
                      <a:pt x="146" y="72"/>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5" name="Freeform 35"/>
              <p:cNvSpPr>
                <a:spLocks/>
              </p:cNvSpPr>
              <p:nvPr/>
            </p:nvSpPr>
            <p:spPr bwMode="auto">
              <a:xfrm>
                <a:off x="3585" y="4514"/>
                <a:ext cx="285" cy="72"/>
              </a:xfrm>
              <a:custGeom>
                <a:avLst/>
                <a:gdLst/>
                <a:ahLst/>
                <a:cxnLst>
                  <a:cxn ang="0">
                    <a:pos x="24" y="13"/>
                  </a:cxn>
                  <a:cxn ang="0">
                    <a:pos x="0" y="39"/>
                  </a:cxn>
                  <a:cxn ang="0">
                    <a:pos x="170" y="39"/>
                  </a:cxn>
                  <a:cxn ang="0">
                    <a:pos x="146" y="72"/>
                  </a:cxn>
                  <a:cxn ang="0">
                    <a:pos x="285" y="33"/>
                  </a:cxn>
                  <a:cxn ang="0">
                    <a:pos x="212" y="0"/>
                  </a:cxn>
                  <a:cxn ang="0">
                    <a:pos x="194" y="13"/>
                  </a:cxn>
                  <a:cxn ang="0">
                    <a:pos x="24" y="13"/>
                  </a:cxn>
                </a:cxnLst>
                <a:rect l="0" t="0" r="r" b="b"/>
                <a:pathLst>
                  <a:path w="285" h="72">
                    <a:moveTo>
                      <a:pt x="24" y="13"/>
                    </a:moveTo>
                    <a:lnTo>
                      <a:pt x="0" y="39"/>
                    </a:lnTo>
                    <a:lnTo>
                      <a:pt x="170" y="39"/>
                    </a:lnTo>
                    <a:lnTo>
                      <a:pt x="146" y="72"/>
                    </a:lnTo>
                    <a:lnTo>
                      <a:pt x="285" y="33"/>
                    </a:lnTo>
                    <a:lnTo>
                      <a:pt x="212" y="0"/>
                    </a:lnTo>
                    <a:lnTo>
                      <a:pt x="194" y="13"/>
                    </a:lnTo>
                    <a:lnTo>
                      <a:pt x="24" y="13"/>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4" name="Freeform 34"/>
              <p:cNvSpPr>
                <a:spLocks/>
              </p:cNvSpPr>
              <p:nvPr/>
            </p:nvSpPr>
            <p:spPr bwMode="auto">
              <a:xfrm>
                <a:off x="3670" y="4422"/>
                <a:ext cx="286" cy="79"/>
              </a:xfrm>
              <a:custGeom>
                <a:avLst/>
                <a:gdLst/>
                <a:ahLst/>
                <a:cxnLst>
                  <a:cxn ang="0">
                    <a:pos x="24" y="19"/>
                  </a:cxn>
                  <a:cxn ang="0">
                    <a:pos x="0" y="46"/>
                  </a:cxn>
                  <a:cxn ang="0">
                    <a:pos x="170" y="46"/>
                  </a:cxn>
                  <a:cxn ang="0">
                    <a:pos x="140" y="79"/>
                  </a:cxn>
                  <a:cxn ang="0">
                    <a:pos x="286" y="33"/>
                  </a:cxn>
                  <a:cxn ang="0">
                    <a:pos x="206" y="0"/>
                  </a:cxn>
                  <a:cxn ang="0">
                    <a:pos x="194" y="19"/>
                  </a:cxn>
                  <a:cxn ang="0">
                    <a:pos x="24" y="19"/>
                  </a:cxn>
                </a:cxnLst>
                <a:rect l="0" t="0" r="r" b="b"/>
                <a:pathLst>
                  <a:path w="286" h="79">
                    <a:moveTo>
                      <a:pt x="24" y="19"/>
                    </a:moveTo>
                    <a:lnTo>
                      <a:pt x="0" y="46"/>
                    </a:lnTo>
                    <a:lnTo>
                      <a:pt x="170" y="46"/>
                    </a:lnTo>
                    <a:lnTo>
                      <a:pt x="140" y="79"/>
                    </a:lnTo>
                    <a:lnTo>
                      <a:pt x="286" y="33"/>
                    </a:lnTo>
                    <a:lnTo>
                      <a:pt x="206" y="0"/>
                    </a:lnTo>
                    <a:lnTo>
                      <a:pt x="194" y="19"/>
                    </a:lnTo>
                    <a:lnTo>
                      <a:pt x="24" y="1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3" name="Freeform 33"/>
              <p:cNvSpPr>
                <a:spLocks/>
              </p:cNvSpPr>
              <p:nvPr/>
            </p:nvSpPr>
            <p:spPr bwMode="auto">
              <a:xfrm>
                <a:off x="3670" y="4422"/>
                <a:ext cx="286" cy="79"/>
              </a:xfrm>
              <a:custGeom>
                <a:avLst/>
                <a:gdLst/>
                <a:ahLst/>
                <a:cxnLst>
                  <a:cxn ang="0">
                    <a:pos x="24" y="19"/>
                  </a:cxn>
                  <a:cxn ang="0">
                    <a:pos x="0" y="46"/>
                  </a:cxn>
                  <a:cxn ang="0">
                    <a:pos x="170" y="46"/>
                  </a:cxn>
                  <a:cxn ang="0">
                    <a:pos x="140" y="79"/>
                  </a:cxn>
                  <a:cxn ang="0">
                    <a:pos x="286" y="33"/>
                  </a:cxn>
                  <a:cxn ang="0">
                    <a:pos x="206" y="0"/>
                  </a:cxn>
                  <a:cxn ang="0">
                    <a:pos x="194" y="19"/>
                  </a:cxn>
                  <a:cxn ang="0">
                    <a:pos x="24" y="19"/>
                  </a:cxn>
                </a:cxnLst>
                <a:rect l="0" t="0" r="r" b="b"/>
                <a:pathLst>
                  <a:path w="286" h="79">
                    <a:moveTo>
                      <a:pt x="24" y="19"/>
                    </a:moveTo>
                    <a:lnTo>
                      <a:pt x="0" y="46"/>
                    </a:lnTo>
                    <a:lnTo>
                      <a:pt x="170" y="46"/>
                    </a:lnTo>
                    <a:lnTo>
                      <a:pt x="140" y="79"/>
                    </a:lnTo>
                    <a:lnTo>
                      <a:pt x="286" y="33"/>
                    </a:lnTo>
                    <a:lnTo>
                      <a:pt x="206" y="0"/>
                    </a:lnTo>
                    <a:lnTo>
                      <a:pt x="194" y="19"/>
                    </a:lnTo>
                    <a:lnTo>
                      <a:pt x="24" y="1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2" name="Freeform 32"/>
              <p:cNvSpPr>
                <a:spLocks/>
              </p:cNvSpPr>
              <p:nvPr/>
            </p:nvSpPr>
            <p:spPr bwMode="auto">
              <a:xfrm>
                <a:off x="3287" y="4540"/>
                <a:ext cx="286" cy="72"/>
              </a:xfrm>
              <a:custGeom>
                <a:avLst/>
                <a:gdLst/>
                <a:ahLst/>
                <a:cxnLst>
                  <a:cxn ang="0">
                    <a:pos x="261" y="59"/>
                  </a:cxn>
                  <a:cxn ang="0">
                    <a:pos x="286" y="33"/>
                  </a:cxn>
                  <a:cxn ang="0">
                    <a:pos x="109" y="33"/>
                  </a:cxn>
                  <a:cxn ang="0">
                    <a:pos x="140" y="0"/>
                  </a:cxn>
                  <a:cxn ang="0">
                    <a:pos x="0" y="40"/>
                  </a:cxn>
                  <a:cxn ang="0">
                    <a:pos x="73" y="72"/>
                  </a:cxn>
                  <a:cxn ang="0">
                    <a:pos x="85" y="59"/>
                  </a:cxn>
                  <a:cxn ang="0">
                    <a:pos x="261" y="59"/>
                  </a:cxn>
                </a:cxnLst>
                <a:rect l="0" t="0" r="r" b="b"/>
                <a:pathLst>
                  <a:path w="286" h="72">
                    <a:moveTo>
                      <a:pt x="261" y="59"/>
                    </a:moveTo>
                    <a:lnTo>
                      <a:pt x="286" y="33"/>
                    </a:lnTo>
                    <a:lnTo>
                      <a:pt x="109" y="33"/>
                    </a:lnTo>
                    <a:lnTo>
                      <a:pt x="140" y="0"/>
                    </a:lnTo>
                    <a:lnTo>
                      <a:pt x="0" y="40"/>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1" name="Freeform 31"/>
              <p:cNvSpPr>
                <a:spLocks/>
              </p:cNvSpPr>
              <p:nvPr/>
            </p:nvSpPr>
            <p:spPr bwMode="auto">
              <a:xfrm>
                <a:off x="3287" y="4540"/>
                <a:ext cx="286" cy="72"/>
              </a:xfrm>
              <a:custGeom>
                <a:avLst/>
                <a:gdLst/>
                <a:ahLst/>
                <a:cxnLst>
                  <a:cxn ang="0">
                    <a:pos x="261" y="59"/>
                  </a:cxn>
                  <a:cxn ang="0">
                    <a:pos x="286" y="33"/>
                  </a:cxn>
                  <a:cxn ang="0">
                    <a:pos x="109" y="33"/>
                  </a:cxn>
                  <a:cxn ang="0">
                    <a:pos x="140" y="0"/>
                  </a:cxn>
                  <a:cxn ang="0">
                    <a:pos x="0" y="40"/>
                  </a:cxn>
                  <a:cxn ang="0">
                    <a:pos x="73" y="72"/>
                  </a:cxn>
                  <a:cxn ang="0">
                    <a:pos x="85" y="59"/>
                  </a:cxn>
                  <a:cxn ang="0">
                    <a:pos x="261" y="59"/>
                  </a:cxn>
                </a:cxnLst>
                <a:rect l="0" t="0" r="r" b="b"/>
                <a:pathLst>
                  <a:path w="286" h="72">
                    <a:moveTo>
                      <a:pt x="261" y="59"/>
                    </a:moveTo>
                    <a:lnTo>
                      <a:pt x="286" y="33"/>
                    </a:lnTo>
                    <a:lnTo>
                      <a:pt x="109" y="33"/>
                    </a:lnTo>
                    <a:lnTo>
                      <a:pt x="140" y="0"/>
                    </a:lnTo>
                    <a:lnTo>
                      <a:pt x="0" y="40"/>
                    </a:lnTo>
                    <a:lnTo>
                      <a:pt x="73" y="72"/>
                    </a:lnTo>
                    <a:lnTo>
                      <a:pt x="85"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90" name="Freeform 30"/>
              <p:cNvSpPr>
                <a:spLocks/>
              </p:cNvSpPr>
              <p:nvPr/>
            </p:nvSpPr>
            <p:spPr bwMode="auto">
              <a:xfrm>
                <a:off x="3366" y="4448"/>
                <a:ext cx="286" cy="79"/>
              </a:xfrm>
              <a:custGeom>
                <a:avLst/>
                <a:gdLst/>
                <a:ahLst/>
                <a:cxnLst>
                  <a:cxn ang="0">
                    <a:pos x="261" y="59"/>
                  </a:cxn>
                  <a:cxn ang="0">
                    <a:pos x="286" y="33"/>
                  </a:cxn>
                  <a:cxn ang="0">
                    <a:pos x="115" y="33"/>
                  </a:cxn>
                  <a:cxn ang="0">
                    <a:pos x="146" y="0"/>
                  </a:cxn>
                  <a:cxn ang="0">
                    <a:pos x="0" y="46"/>
                  </a:cxn>
                  <a:cxn ang="0">
                    <a:pos x="79" y="79"/>
                  </a:cxn>
                  <a:cxn ang="0">
                    <a:pos x="91" y="59"/>
                  </a:cxn>
                  <a:cxn ang="0">
                    <a:pos x="261" y="59"/>
                  </a:cxn>
                </a:cxnLst>
                <a:rect l="0" t="0" r="r" b="b"/>
                <a:pathLst>
                  <a:path w="286" h="79">
                    <a:moveTo>
                      <a:pt x="261" y="59"/>
                    </a:moveTo>
                    <a:lnTo>
                      <a:pt x="286" y="33"/>
                    </a:lnTo>
                    <a:lnTo>
                      <a:pt x="115" y="33"/>
                    </a:lnTo>
                    <a:lnTo>
                      <a:pt x="146" y="0"/>
                    </a:lnTo>
                    <a:lnTo>
                      <a:pt x="0" y="46"/>
                    </a:lnTo>
                    <a:lnTo>
                      <a:pt x="79" y="79"/>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89" name="Freeform 29"/>
              <p:cNvSpPr>
                <a:spLocks/>
              </p:cNvSpPr>
              <p:nvPr/>
            </p:nvSpPr>
            <p:spPr bwMode="auto">
              <a:xfrm>
                <a:off x="3366" y="4448"/>
                <a:ext cx="286" cy="79"/>
              </a:xfrm>
              <a:custGeom>
                <a:avLst/>
                <a:gdLst/>
                <a:ahLst/>
                <a:cxnLst>
                  <a:cxn ang="0">
                    <a:pos x="261" y="59"/>
                  </a:cxn>
                  <a:cxn ang="0">
                    <a:pos x="286" y="33"/>
                  </a:cxn>
                  <a:cxn ang="0">
                    <a:pos x="115" y="33"/>
                  </a:cxn>
                  <a:cxn ang="0">
                    <a:pos x="146" y="0"/>
                  </a:cxn>
                  <a:cxn ang="0">
                    <a:pos x="0" y="46"/>
                  </a:cxn>
                  <a:cxn ang="0">
                    <a:pos x="79" y="79"/>
                  </a:cxn>
                  <a:cxn ang="0">
                    <a:pos x="91" y="59"/>
                  </a:cxn>
                  <a:cxn ang="0">
                    <a:pos x="261" y="59"/>
                  </a:cxn>
                </a:cxnLst>
                <a:rect l="0" t="0" r="r" b="b"/>
                <a:pathLst>
                  <a:path w="286" h="79">
                    <a:moveTo>
                      <a:pt x="261" y="59"/>
                    </a:moveTo>
                    <a:lnTo>
                      <a:pt x="286" y="33"/>
                    </a:lnTo>
                    <a:lnTo>
                      <a:pt x="115" y="33"/>
                    </a:lnTo>
                    <a:lnTo>
                      <a:pt x="146" y="0"/>
                    </a:lnTo>
                    <a:lnTo>
                      <a:pt x="0" y="46"/>
                    </a:lnTo>
                    <a:lnTo>
                      <a:pt x="79" y="79"/>
                    </a:lnTo>
                    <a:lnTo>
                      <a:pt x="91" y="59"/>
                    </a:lnTo>
                    <a:lnTo>
                      <a:pt x="261" y="59"/>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grpSp>
        <p:sp>
          <p:nvSpPr>
            <p:cNvPr id="322587" name="Rectangle 27"/>
            <p:cNvSpPr>
              <a:spLocks noChangeArrowheads="1"/>
            </p:cNvSpPr>
            <p:nvPr/>
          </p:nvSpPr>
          <p:spPr bwMode="auto">
            <a:xfrm>
              <a:off x="4482" y="3495"/>
              <a:ext cx="1020" cy="33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190500" algn="ctr"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Switch of the</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190500" algn="ctr"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000000"/>
                  </a:solidFill>
                  <a:effectLst/>
                  <a:latin typeface="Tahoma" pitchFamily="34" charset="0"/>
                  <a:ea typeface="Times New Roman" pitchFamily="18" charset="0"/>
                  <a:cs typeface="Tahoma" pitchFamily="34" charset="0"/>
                </a:rPr>
                <a:t>access layer</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22562" name="Group 2"/>
            <p:cNvGrpSpPr>
              <a:grpSpLocks/>
            </p:cNvGrpSpPr>
            <p:nvPr/>
          </p:nvGrpSpPr>
          <p:grpSpPr bwMode="auto">
            <a:xfrm>
              <a:off x="2467" y="3098"/>
              <a:ext cx="639" cy="465"/>
              <a:chOff x="1865" y="1665"/>
              <a:chExt cx="731" cy="531"/>
            </a:xfrm>
          </p:grpSpPr>
          <p:sp>
            <p:nvSpPr>
              <p:cNvPr id="322586" name="Oval 26"/>
              <p:cNvSpPr>
                <a:spLocks noChangeArrowheads="1"/>
              </p:cNvSpPr>
              <p:nvPr/>
            </p:nvSpPr>
            <p:spPr bwMode="auto">
              <a:xfrm>
                <a:off x="1865" y="1895"/>
                <a:ext cx="730" cy="248"/>
              </a:xfrm>
              <a:prstGeom prst="ellipse">
                <a:avLst/>
              </a:prstGeom>
              <a:solidFill>
                <a:srgbClr val="0078AA"/>
              </a:solidFill>
              <a:ln w="0">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85" name="Oval 25"/>
              <p:cNvSpPr>
                <a:spLocks noChangeArrowheads="1"/>
              </p:cNvSpPr>
              <p:nvPr/>
            </p:nvSpPr>
            <p:spPr bwMode="auto">
              <a:xfrm>
                <a:off x="1865" y="1895"/>
                <a:ext cx="730" cy="248"/>
              </a:xfrm>
              <a:prstGeom prst="ellipse">
                <a:avLst/>
              </a:prstGeom>
              <a:noFill/>
              <a:ln w="2540" cap="rnd">
                <a:noFill/>
                <a:miter lim="800000"/>
                <a:headEnd/>
                <a:tailEnd/>
              </a:ln>
            </p:spPr>
            <p:txBody>
              <a:bodyPr vert="horz" wrap="square" lIns="91440" tIns="45720" rIns="91440" bIns="45720" numCol="1" anchor="t" anchorCtr="0" compatLnSpc="1">
                <a:prstTxWarp prst="textNoShape">
                  <a:avLst/>
                </a:prstTxWarp>
              </a:bodyPr>
              <a:lstStyle/>
              <a:p>
                <a:endParaRPr lang="en-US" sz="4000" dirty="0"/>
              </a:p>
            </p:txBody>
          </p:sp>
          <p:sp>
            <p:nvSpPr>
              <p:cNvPr id="322584" name="Rectangle 24"/>
              <p:cNvSpPr>
                <a:spLocks noChangeArrowheads="1"/>
              </p:cNvSpPr>
              <p:nvPr/>
            </p:nvSpPr>
            <p:spPr bwMode="auto">
              <a:xfrm>
                <a:off x="1865" y="1846"/>
                <a:ext cx="730" cy="177"/>
              </a:xfrm>
              <a:prstGeom prst="rect">
                <a:avLst/>
              </a:prstGeom>
              <a:solidFill>
                <a:srgbClr val="0078AA"/>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82" name="Oval 22"/>
              <p:cNvSpPr>
                <a:spLocks noChangeArrowheads="1"/>
              </p:cNvSpPr>
              <p:nvPr/>
            </p:nvSpPr>
            <p:spPr bwMode="auto">
              <a:xfrm>
                <a:off x="1865" y="1718"/>
                <a:ext cx="730" cy="248"/>
              </a:xfrm>
              <a:prstGeom prst="ellipse">
                <a:avLst/>
              </a:prstGeom>
              <a:solidFill>
                <a:srgbClr val="00B4FF"/>
              </a:solidFill>
              <a:ln w="0">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81" name="Oval 21"/>
              <p:cNvSpPr>
                <a:spLocks noChangeArrowheads="1"/>
              </p:cNvSpPr>
              <p:nvPr/>
            </p:nvSpPr>
            <p:spPr bwMode="auto">
              <a:xfrm>
                <a:off x="1865" y="1718"/>
                <a:ext cx="730" cy="248"/>
              </a:xfrm>
              <a:prstGeom prst="ellipse">
                <a:avLst/>
              </a:prstGeom>
              <a:noFill/>
              <a:ln w="2540" cap="rnd">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80" name="Freeform 20"/>
              <p:cNvSpPr>
                <a:spLocks/>
              </p:cNvSpPr>
              <p:nvPr/>
            </p:nvSpPr>
            <p:spPr bwMode="auto">
              <a:xfrm>
                <a:off x="2239" y="1754"/>
                <a:ext cx="240" cy="79"/>
              </a:xfrm>
              <a:custGeom>
                <a:avLst/>
                <a:gdLst/>
                <a:ahLst/>
                <a:cxnLst>
                  <a:cxn ang="0">
                    <a:pos x="0" y="62"/>
                  </a:cxn>
                  <a:cxn ang="0">
                    <a:pos x="53" y="79"/>
                  </a:cxn>
                  <a:cxn ang="0">
                    <a:pos x="182" y="26"/>
                  </a:cxn>
                  <a:cxn ang="0">
                    <a:pos x="240" y="44"/>
                  </a:cxn>
                  <a:cxn ang="0">
                    <a:pos x="209" y="0"/>
                  </a:cxn>
                  <a:cxn ang="0">
                    <a:pos x="58" y="0"/>
                  </a:cxn>
                  <a:cxn ang="0">
                    <a:pos x="120" y="13"/>
                  </a:cxn>
                  <a:cxn ang="0">
                    <a:pos x="0" y="62"/>
                  </a:cxn>
                </a:cxnLst>
                <a:rect l="0" t="0" r="r" b="b"/>
                <a:pathLst>
                  <a:path w="240" h="79">
                    <a:moveTo>
                      <a:pt x="0" y="62"/>
                    </a:moveTo>
                    <a:lnTo>
                      <a:pt x="53" y="79"/>
                    </a:lnTo>
                    <a:lnTo>
                      <a:pt x="182" y="26"/>
                    </a:lnTo>
                    <a:lnTo>
                      <a:pt x="240" y="44"/>
                    </a:lnTo>
                    <a:lnTo>
                      <a:pt x="209" y="0"/>
                    </a:lnTo>
                    <a:lnTo>
                      <a:pt x="58" y="0"/>
                    </a:lnTo>
                    <a:lnTo>
                      <a:pt x="120" y="13"/>
                    </a:lnTo>
                    <a:lnTo>
                      <a:pt x="0" y="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9" name="Freeform 19"/>
              <p:cNvSpPr>
                <a:spLocks/>
              </p:cNvSpPr>
              <p:nvPr/>
            </p:nvSpPr>
            <p:spPr bwMode="auto">
              <a:xfrm>
                <a:off x="2239" y="1754"/>
                <a:ext cx="240" cy="79"/>
              </a:xfrm>
              <a:custGeom>
                <a:avLst/>
                <a:gdLst/>
                <a:ahLst/>
                <a:cxnLst>
                  <a:cxn ang="0">
                    <a:pos x="0" y="62"/>
                  </a:cxn>
                  <a:cxn ang="0">
                    <a:pos x="53" y="79"/>
                  </a:cxn>
                  <a:cxn ang="0">
                    <a:pos x="182" y="26"/>
                  </a:cxn>
                  <a:cxn ang="0">
                    <a:pos x="240" y="44"/>
                  </a:cxn>
                  <a:cxn ang="0">
                    <a:pos x="209" y="0"/>
                  </a:cxn>
                  <a:cxn ang="0">
                    <a:pos x="58" y="0"/>
                  </a:cxn>
                  <a:cxn ang="0">
                    <a:pos x="120" y="13"/>
                  </a:cxn>
                  <a:cxn ang="0">
                    <a:pos x="0" y="62"/>
                  </a:cxn>
                </a:cxnLst>
                <a:rect l="0" t="0" r="r" b="b"/>
                <a:pathLst>
                  <a:path w="240" h="79">
                    <a:moveTo>
                      <a:pt x="0" y="62"/>
                    </a:moveTo>
                    <a:lnTo>
                      <a:pt x="53" y="79"/>
                    </a:lnTo>
                    <a:lnTo>
                      <a:pt x="182" y="26"/>
                    </a:lnTo>
                    <a:lnTo>
                      <a:pt x="240" y="44"/>
                    </a:lnTo>
                    <a:lnTo>
                      <a:pt x="209" y="0"/>
                    </a:lnTo>
                    <a:lnTo>
                      <a:pt x="58" y="0"/>
                    </a:lnTo>
                    <a:lnTo>
                      <a:pt x="120" y="13"/>
                    </a:lnTo>
                    <a:lnTo>
                      <a:pt x="0" y="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8" name="Freeform 18"/>
              <p:cNvSpPr>
                <a:spLocks/>
              </p:cNvSpPr>
              <p:nvPr/>
            </p:nvSpPr>
            <p:spPr bwMode="auto">
              <a:xfrm>
                <a:off x="1977" y="1846"/>
                <a:ext cx="240" cy="84"/>
              </a:xfrm>
              <a:custGeom>
                <a:avLst/>
                <a:gdLst/>
                <a:ahLst/>
                <a:cxnLst>
                  <a:cxn ang="0">
                    <a:pos x="240" y="18"/>
                  </a:cxn>
                  <a:cxn ang="0">
                    <a:pos x="186" y="0"/>
                  </a:cxn>
                  <a:cxn ang="0">
                    <a:pos x="62" y="54"/>
                  </a:cxn>
                  <a:cxn ang="0">
                    <a:pos x="0" y="36"/>
                  </a:cxn>
                  <a:cxn ang="0">
                    <a:pos x="31" y="84"/>
                  </a:cxn>
                  <a:cxn ang="0">
                    <a:pos x="186" y="84"/>
                  </a:cxn>
                  <a:cxn ang="0">
                    <a:pos x="120" y="67"/>
                  </a:cxn>
                  <a:cxn ang="0">
                    <a:pos x="240" y="18"/>
                  </a:cxn>
                </a:cxnLst>
                <a:rect l="0" t="0" r="r" b="b"/>
                <a:pathLst>
                  <a:path w="240" h="84">
                    <a:moveTo>
                      <a:pt x="240" y="18"/>
                    </a:moveTo>
                    <a:lnTo>
                      <a:pt x="186" y="0"/>
                    </a:lnTo>
                    <a:lnTo>
                      <a:pt x="62" y="54"/>
                    </a:lnTo>
                    <a:lnTo>
                      <a:pt x="0" y="36"/>
                    </a:lnTo>
                    <a:lnTo>
                      <a:pt x="31" y="84"/>
                    </a:lnTo>
                    <a:lnTo>
                      <a:pt x="186" y="84"/>
                    </a:lnTo>
                    <a:lnTo>
                      <a:pt x="120" y="67"/>
                    </a:lnTo>
                    <a:lnTo>
                      <a:pt x="24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7" name="Freeform 17"/>
              <p:cNvSpPr>
                <a:spLocks/>
              </p:cNvSpPr>
              <p:nvPr/>
            </p:nvSpPr>
            <p:spPr bwMode="auto">
              <a:xfrm>
                <a:off x="1977" y="1846"/>
                <a:ext cx="240" cy="84"/>
              </a:xfrm>
              <a:custGeom>
                <a:avLst/>
                <a:gdLst/>
                <a:ahLst/>
                <a:cxnLst>
                  <a:cxn ang="0">
                    <a:pos x="240" y="18"/>
                  </a:cxn>
                  <a:cxn ang="0">
                    <a:pos x="186" y="0"/>
                  </a:cxn>
                  <a:cxn ang="0">
                    <a:pos x="62" y="54"/>
                  </a:cxn>
                  <a:cxn ang="0">
                    <a:pos x="0" y="36"/>
                  </a:cxn>
                  <a:cxn ang="0">
                    <a:pos x="31" y="84"/>
                  </a:cxn>
                  <a:cxn ang="0">
                    <a:pos x="186" y="84"/>
                  </a:cxn>
                  <a:cxn ang="0">
                    <a:pos x="120" y="67"/>
                  </a:cxn>
                  <a:cxn ang="0">
                    <a:pos x="240" y="18"/>
                  </a:cxn>
                </a:cxnLst>
                <a:rect l="0" t="0" r="r" b="b"/>
                <a:pathLst>
                  <a:path w="240" h="84">
                    <a:moveTo>
                      <a:pt x="240" y="18"/>
                    </a:moveTo>
                    <a:lnTo>
                      <a:pt x="186" y="0"/>
                    </a:lnTo>
                    <a:lnTo>
                      <a:pt x="62" y="54"/>
                    </a:lnTo>
                    <a:lnTo>
                      <a:pt x="0" y="36"/>
                    </a:lnTo>
                    <a:lnTo>
                      <a:pt x="31" y="84"/>
                    </a:lnTo>
                    <a:lnTo>
                      <a:pt x="186" y="84"/>
                    </a:lnTo>
                    <a:lnTo>
                      <a:pt x="120" y="67"/>
                    </a:lnTo>
                    <a:lnTo>
                      <a:pt x="24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6" name="Freeform 16"/>
              <p:cNvSpPr>
                <a:spLocks/>
              </p:cNvSpPr>
              <p:nvPr/>
            </p:nvSpPr>
            <p:spPr bwMode="auto">
              <a:xfrm>
                <a:off x="1990" y="1749"/>
                <a:ext cx="240" cy="80"/>
              </a:xfrm>
              <a:custGeom>
                <a:avLst/>
                <a:gdLst/>
                <a:ahLst/>
                <a:cxnLst>
                  <a:cxn ang="0">
                    <a:pos x="0" y="18"/>
                  </a:cxn>
                  <a:cxn ang="0">
                    <a:pos x="53" y="0"/>
                  </a:cxn>
                  <a:cxn ang="0">
                    <a:pos x="182" y="49"/>
                  </a:cxn>
                  <a:cxn ang="0">
                    <a:pos x="240" y="36"/>
                  </a:cxn>
                  <a:cxn ang="0">
                    <a:pos x="209" y="80"/>
                  </a:cxn>
                  <a:cxn ang="0">
                    <a:pos x="58" y="80"/>
                  </a:cxn>
                  <a:cxn ang="0">
                    <a:pos x="120" y="67"/>
                  </a:cxn>
                  <a:cxn ang="0">
                    <a:pos x="0" y="18"/>
                  </a:cxn>
                </a:cxnLst>
                <a:rect l="0" t="0" r="r" b="b"/>
                <a:pathLst>
                  <a:path w="240" h="80">
                    <a:moveTo>
                      <a:pt x="0" y="18"/>
                    </a:moveTo>
                    <a:lnTo>
                      <a:pt x="53" y="0"/>
                    </a:lnTo>
                    <a:lnTo>
                      <a:pt x="182" y="49"/>
                    </a:lnTo>
                    <a:lnTo>
                      <a:pt x="240" y="36"/>
                    </a:lnTo>
                    <a:lnTo>
                      <a:pt x="209" y="80"/>
                    </a:lnTo>
                    <a:lnTo>
                      <a:pt x="58" y="80"/>
                    </a:lnTo>
                    <a:lnTo>
                      <a:pt x="120" y="67"/>
                    </a:lnTo>
                    <a:lnTo>
                      <a:pt x="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5" name="Freeform 15"/>
              <p:cNvSpPr>
                <a:spLocks/>
              </p:cNvSpPr>
              <p:nvPr/>
            </p:nvSpPr>
            <p:spPr bwMode="auto">
              <a:xfrm>
                <a:off x="1990" y="1749"/>
                <a:ext cx="240" cy="80"/>
              </a:xfrm>
              <a:custGeom>
                <a:avLst/>
                <a:gdLst/>
                <a:ahLst/>
                <a:cxnLst>
                  <a:cxn ang="0">
                    <a:pos x="0" y="18"/>
                  </a:cxn>
                  <a:cxn ang="0">
                    <a:pos x="53" y="0"/>
                  </a:cxn>
                  <a:cxn ang="0">
                    <a:pos x="182" y="49"/>
                  </a:cxn>
                  <a:cxn ang="0">
                    <a:pos x="240" y="36"/>
                  </a:cxn>
                  <a:cxn ang="0">
                    <a:pos x="209" y="80"/>
                  </a:cxn>
                  <a:cxn ang="0">
                    <a:pos x="58" y="80"/>
                  </a:cxn>
                  <a:cxn ang="0">
                    <a:pos x="120" y="67"/>
                  </a:cxn>
                  <a:cxn ang="0">
                    <a:pos x="0" y="18"/>
                  </a:cxn>
                </a:cxnLst>
                <a:rect l="0" t="0" r="r" b="b"/>
                <a:pathLst>
                  <a:path w="240" h="80">
                    <a:moveTo>
                      <a:pt x="0" y="18"/>
                    </a:moveTo>
                    <a:lnTo>
                      <a:pt x="53" y="0"/>
                    </a:lnTo>
                    <a:lnTo>
                      <a:pt x="182" y="49"/>
                    </a:lnTo>
                    <a:lnTo>
                      <a:pt x="240" y="36"/>
                    </a:lnTo>
                    <a:lnTo>
                      <a:pt x="209" y="80"/>
                    </a:lnTo>
                    <a:lnTo>
                      <a:pt x="58" y="80"/>
                    </a:lnTo>
                    <a:lnTo>
                      <a:pt x="120" y="67"/>
                    </a:lnTo>
                    <a:lnTo>
                      <a:pt x="0" y="18"/>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4" name="Freeform 14"/>
              <p:cNvSpPr>
                <a:spLocks/>
              </p:cNvSpPr>
              <p:nvPr/>
            </p:nvSpPr>
            <p:spPr bwMode="auto">
              <a:xfrm>
                <a:off x="2230" y="1855"/>
                <a:ext cx="240" cy="80"/>
              </a:xfrm>
              <a:custGeom>
                <a:avLst/>
                <a:gdLst/>
                <a:ahLst/>
                <a:cxnLst>
                  <a:cxn ang="0">
                    <a:pos x="240" y="62"/>
                  </a:cxn>
                  <a:cxn ang="0">
                    <a:pos x="187" y="80"/>
                  </a:cxn>
                  <a:cxn ang="0">
                    <a:pos x="62" y="27"/>
                  </a:cxn>
                  <a:cxn ang="0">
                    <a:pos x="0" y="45"/>
                  </a:cxn>
                  <a:cxn ang="0">
                    <a:pos x="31" y="0"/>
                  </a:cxn>
                  <a:cxn ang="0">
                    <a:pos x="187" y="0"/>
                  </a:cxn>
                  <a:cxn ang="0">
                    <a:pos x="120" y="14"/>
                  </a:cxn>
                  <a:cxn ang="0">
                    <a:pos x="240" y="62"/>
                  </a:cxn>
                </a:cxnLst>
                <a:rect l="0" t="0" r="r" b="b"/>
                <a:pathLst>
                  <a:path w="240" h="80">
                    <a:moveTo>
                      <a:pt x="240" y="62"/>
                    </a:moveTo>
                    <a:lnTo>
                      <a:pt x="187" y="80"/>
                    </a:lnTo>
                    <a:lnTo>
                      <a:pt x="62" y="27"/>
                    </a:lnTo>
                    <a:lnTo>
                      <a:pt x="0" y="45"/>
                    </a:lnTo>
                    <a:lnTo>
                      <a:pt x="31" y="0"/>
                    </a:lnTo>
                    <a:lnTo>
                      <a:pt x="187" y="0"/>
                    </a:lnTo>
                    <a:lnTo>
                      <a:pt x="120" y="14"/>
                    </a:lnTo>
                    <a:lnTo>
                      <a:pt x="240" y="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3" name="Freeform 13"/>
              <p:cNvSpPr>
                <a:spLocks/>
              </p:cNvSpPr>
              <p:nvPr/>
            </p:nvSpPr>
            <p:spPr bwMode="auto">
              <a:xfrm>
                <a:off x="2230" y="1855"/>
                <a:ext cx="240" cy="80"/>
              </a:xfrm>
              <a:custGeom>
                <a:avLst/>
                <a:gdLst/>
                <a:ahLst/>
                <a:cxnLst>
                  <a:cxn ang="0">
                    <a:pos x="240" y="62"/>
                  </a:cxn>
                  <a:cxn ang="0">
                    <a:pos x="187" y="80"/>
                  </a:cxn>
                  <a:cxn ang="0">
                    <a:pos x="62" y="27"/>
                  </a:cxn>
                  <a:cxn ang="0">
                    <a:pos x="0" y="45"/>
                  </a:cxn>
                  <a:cxn ang="0">
                    <a:pos x="31" y="0"/>
                  </a:cxn>
                  <a:cxn ang="0">
                    <a:pos x="187" y="0"/>
                  </a:cxn>
                  <a:cxn ang="0">
                    <a:pos x="120" y="14"/>
                  </a:cxn>
                  <a:cxn ang="0">
                    <a:pos x="240" y="62"/>
                  </a:cxn>
                </a:cxnLst>
                <a:rect l="0" t="0" r="r" b="b"/>
                <a:pathLst>
                  <a:path w="240" h="80">
                    <a:moveTo>
                      <a:pt x="240" y="62"/>
                    </a:moveTo>
                    <a:lnTo>
                      <a:pt x="187" y="80"/>
                    </a:lnTo>
                    <a:lnTo>
                      <a:pt x="62" y="27"/>
                    </a:lnTo>
                    <a:lnTo>
                      <a:pt x="0" y="45"/>
                    </a:lnTo>
                    <a:lnTo>
                      <a:pt x="31" y="0"/>
                    </a:lnTo>
                    <a:lnTo>
                      <a:pt x="187" y="0"/>
                    </a:lnTo>
                    <a:lnTo>
                      <a:pt x="120" y="14"/>
                    </a:lnTo>
                    <a:lnTo>
                      <a:pt x="240" y="62"/>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2" name="Freeform 12"/>
              <p:cNvSpPr>
                <a:spLocks/>
              </p:cNvSpPr>
              <p:nvPr/>
            </p:nvSpPr>
            <p:spPr bwMode="auto">
              <a:xfrm>
                <a:off x="2243" y="1758"/>
                <a:ext cx="240" cy="80"/>
              </a:xfrm>
              <a:custGeom>
                <a:avLst/>
                <a:gdLst/>
                <a:ahLst/>
                <a:cxnLst>
                  <a:cxn ang="0">
                    <a:pos x="0" y="62"/>
                  </a:cxn>
                  <a:cxn ang="0">
                    <a:pos x="54" y="80"/>
                  </a:cxn>
                  <a:cxn ang="0">
                    <a:pos x="183" y="27"/>
                  </a:cxn>
                  <a:cxn ang="0">
                    <a:pos x="240" y="44"/>
                  </a:cxn>
                  <a:cxn ang="0">
                    <a:pos x="209" y="0"/>
                  </a:cxn>
                  <a:cxn ang="0">
                    <a:pos x="58" y="0"/>
                  </a:cxn>
                  <a:cxn ang="0">
                    <a:pos x="120" y="13"/>
                  </a:cxn>
                  <a:cxn ang="0">
                    <a:pos x="0" y="62"/>
                  </a:cxn>
                </a:cxnLst>
                <a:rect l="0" t="0" r="r" b="b"/>
                <a:pathLst>
                  <a:path w="240" h="80">
                    <a:moveTo>
                      <a:pt x="0" y="62"/>
                    </a:moveTo>
                    <a:lnTo>
                      <a:pt x="54" y="80"/>
                    </a:lnTo>
                    <a:lnTo>
                      <a:pt x="183" y="27"/>
                    </a:lnTo>
                    <a:lnTo>
                      <a:pt x="240" y="44"/>
                    </a:lnTo>
                    <a:lnTo>
                      <a:pt x="209" y="0"/>
                    </a:lnTo>
                    <a:lnTo>
                      <a:pt x="58" y="0"/>
                    </a:lnTo>
                    <a:lnTo>
                      <a:pt x="120" y="13"/>
                    </a:lnTo>
                    <a:lnTo>
                      <a:pt x="0" y="6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1" name="Freeform 11"/>
              <p:cNvSpPr>
                <a:spLocks/>
              </p:cNvSpPr>
              <p:nvPr/>
            </p:nvSpPr>
            <p:spPr bwMode="auto">
              <a:xfrm>
                <a:off x="2243" y="1758"/>
                <a:ext cx="240" cy="80"/>
              </a:xfrm>
              <a:custGeom>
                <a:avLst/>
                <a:gdLst/>
                <a:ahLst/>
                <a:cxnLst>
                  <a:cxn ang="0">
                    <a:pos x="0" y="62"/>
                  </a:cxn>
                  <a:cxn ang="0">
                    <a:pos x="54" y="80"/>
                  </a:cxn>
                  <a:cxn ang="0">
                    <a:pos x="183" y="27"/>
                  </a:cxn>
                  <a:cxn ang="0">
                    <a:pos x="240" y="44"/>
                  </a:cxn>
                  <a:cxn ang="0">
                    <a:pos x="209" y="0"/>
                  </a:cxn>
                  <a:cxn ang="0">
                    <a:pos x="58" y="0"/>
                  </a:cxn>
                  <a:cxn ang="0">
                    <a:pos x="120" y="13"/>
                  </a:cxn>
                  <a:cxn ang="0">
                    <a:pos x="0" y="62"/>
                  </a:cxn>
                </a:cxnLst>
                <a:rect l="0" t="0" r="r" b="b"/>
                <a:pathLst>
                  <a:path w="240" h="80">
                    <a:moveTo>
                      <a:pt x="0" y="62"/>
                    </a:moveTo>
                    <a:lnTo>
                      <a:pt x="54" y="80"/>
                    </a:lnTo>
                    <a:lnTo>
                      <a:pt x="183" y="27"/>
                    </a:lnTo>
                    <a:lnTo>
                      <a:pt x="240" y="44"/>
                    </a:lnTo>
                    <a:lnTo>
                      <a:pt x="209" y="0"/>
                    </a:lnTo>
                    <a:lnTo>
                      <a:pt x="58" y="0"/>
                    </a:lnTo>
                    <a:lnTo>
                      <a:pt x="120" y="13"/>
                    </a:lnTo>
                    <a:lnTo>
                      <a:pt x="0" y="6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70" name="Freeform 10"/>
              <p:cNvSpPr>
                <a:spLocks/>
              </p:cNvSpPr>
              <p:nvPr/>
            </p:nvSpPr>
            <p:spPr bwMode="auto">
              <a:xfrm>
                <a:off x="1981" y="1851"/>
                <a:ext cx="240" cy="84"/>
              </a:xfrm>
              <a:custGeom>
                <a:avLst/>
                <a:gdLst/>
                <a:ahLst/>
                <a:cxnLst>
                  <a:cxn ang="0">
                    <a:pos x="240" y="18"/>
                  </a:cxn>
                  <a:cxn ang="0">
                    <a:pos x="187" y="0"/>
                  </a:cxn>
                  <a:cxn ang="0">
                    <a:pos x="62" y="53"/>
                  </a:cxn>
                  <a:cxn ang="0">
                    <a:pos x="0" y="35"/>
                  </a:cxn>
                  <a:cxn ang="0">
                    <a:pos x="31" y="84"/>
                  </a:cxn>
                  <a:cxn ang="0">
                    <a:pos x="187" y="84"/>
                  </a:cxn>
                  <a:cxn ang="0">
                    <a:pos x="120" y="66"/>
                  </a:cxn>
                  <a:cxn ang="0">
                    <a:pos x="240" y="18"/>
                  </a:cxn>
                </a:cxnLst>
                <a:rect l="0" t="0" r="r" b="b"/>
                <a:pathLst>
                  <a:path w="240" h="84">
                    <a:moveTo>
                      <a:pt x="240" y="18"/>
                    </a:moveTo>
                    <a:lnTo>
                      <a:pt x="187" y="0"/>
                    </a:lnTo>
                    <a:lnTo>
                      <a:pt x="62" y="53"/>
                    </a:lnTo>
                    <a:lnTo>
                      <a:pt x="0" y="35"/>
                    </a:lnTo>
                    <a:lnTo>
                      <a:pt x="31" y="84"/>
                    </a:lnTo>
                    <a:lnTo>
                      <a:pt x="187" y="84"/>
                    </a:lnTo>
                    <a:lnTo>
                      <a:pt x="120" y="66"/>
                    </a:lnTo>
                    <a:lnTo>
                      <a:pt x="240" y="1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9" name="Freeform 9"/>
              <p:cNvSpPr>
                <a:spLocks/>
              </p:cNvSpPr>
              <p:nvPr/>
            </p:nvSpPr>
            <p:spPr bwMode="auto">
              <a:xfrm>
                <a:off x="1981" y="1851"/>
                <a:ext cx="240" cy="84"/>
              </a:xfrm>
              <a:custGeom>
                <a:avLst/>
                <a:gdLst/>
                <a:ahLst/>
                <a:cxnLst>
                  <a:cxn ang="0">
                    <a:pos x="240" y="18"/>
                  </a:cxn>
                  <a:cxn ang="0">
                    <a:pos x="187" y="0"/>
                  </a:cxn>
                  <a:cxn ang="0">
                    <a:pos x="62" y="53"/>
                  </a:cxn>
                  <a:cxn ang="0">
                    <a:pos x="0" y="35"/>
                  </a:cxn>
                  <a:cxn ang="0">
                    <a:pos x="31" y="84"/>
                  </a:cxn>
                  <a:cxn ang="0">
                    <a:pos x="187" y="84"/>
                  </a:cxn>
                  <a:cxn ang="0">
                    <a:pos x="120" y="66"/>
                  </a:cxn>
                  <a:cxn ang="0">
                    <a:pos x="240" y="18"/>
                  </a:cxn>
                </a:cxnLst>
                <a:rect l="0" t="0" r="r" b="b"/>
                <a:pathLst>
                  <a:path w="240" h="84">
                    <a:moveTo>
                      <a:pt x="240" y="18"/>
                    </a:moveTo>
                    <a:lnTo>
                      <a:pt x="187" y="0"/>
                    </a:lnTo>
                    <a:lnTo>
                      <a:pt x="62" y="53"/>
                    </a:lnTo>
                    <a:lnTo>
                      <a:pt x="0" y="35"/>
                    </a:lnTo>
                    <a:lnTo>
                      <a:pt x="31" y="84"/>
                    </a:lnTo>
                    <a:lnTo>
                      <a:pt x="187" y="84"/>
                    </a:lnTo>
                    <a:lnTo>
                      <a:pt x="120" y="66"/>
                    </a:lnTo>
                    <a:lnTo>
                      <a:pt x="240" y="18"/>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8" name="Freeform 8"/>
              <p:cNvSpPr>
                <a:spLocks/>
              </p:cNvSpPr>
              <p:nvPr/>
            </p:nvSpPr>
            <p:spPr bwMode="auto">
              <a:xfrm>
                <a:off x="1994" y="1754"/>
                <a:ext cx="240" cy="79"/>
              </a:xfrm>
              <a:custGeom>
                <a:avLst/>
                <a:gdLst/>
                <a:ahLst/>
                <a:cxnLst>
                  <a:cxn ang="0">
                    <a:pos x="0" y="17"/>
                  </a:cxn>
                  <a:cxn ang="0">
                    <a:pos x="54" y="0"/>
                  </a:cxn>
                  <a:cxn ang="0">
                    <a:pos x="183" y="48"/>
                  </a:cxn>
                  <a:cxn ang="0">
                    <a:pos x="240" y="35"/>
                  </a:cxn>
                  <a:cxn ang="0">
                    <a:pos x="209" y="79"/>
                  </a:cxn>
                  <a:cxn ang="0">
                    <a:pos x="58" y="79"/>
                  </a:cxn>
                  <a:cxn ang="0">
                    <a:pos x="120" y="66"/>
                  </a:cxn>
                  <a:cxn ang="0">
                    <a:pos x="0" y="17"/>
                  </a:cxn>
                </a:cxnLst>
                <a:rect l="0" t="0" r="r" b="b"/>
                <a:pathLst>
                  <a:path w="240" h="79">
                    <a:moveTo>
                      <a:pt x="0" y="17"/>
                    </a:moveTo>
                    <a:lnTo>
                      <a:pt x="54" y="0"/>
                    </a:lnTo>
                    <a:lnTo>
                      <a:pt x="183" y="48"/>
                    </a:lnTo>
                    <a:lnTo>
                      <a:pt x="240" y="35"/>
                    </a:lnTo>
                    <a:lnTo>
                      <a:pt x="209" y="79"/>
                    </a:lnTo>
                    <a:lnTo>
                      <a:pt x="58" y="79"/>
                    </a:lnTo>
                    <a:lnTo>
                      <a:pt x="120" y="66"/>
                    </a:lnTo>
                    <a:lnTo>
                      <a:pt x="0"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7" name="Freeform 7"/>
              <p:cNvSpPr>
                <a:spLocks/>
              </p:cNvSpPr>
              <p:nvPr/>
            </p:nvSpPr>
            <p:spPr bwMode="auto">
              <a:xfrm>
                <a:off x="1994" y="1754"/>
                <a:ext cx="240" cy="79"/>
              </a:xfrm>
              <a:custGeom>
                <a:avLst/>
                <a:gdLst/>
                <a:ahLst/>
                <a:cxnLst>
                  <a:cxn ang="0">
                    <a:pos x="0" y="17"/>
                  </a:cxn>
                  <a:cxn ang="0">
                    <a:pos x="54" y="0"/>
                  </a:cxn>
                  <a:cxn ang="0">
                    <a:pos x="183" y="48"/>
                  </a:cxn>
                  <a:cxn ang="0">
                    <a:pos x="240" y="35"/>
                  </a:cxn>
                  <a:cxn ang="0">
                    <a:pos x="209" y="79"/>
                  </a:cxn>
                  <a:cxn ang="0">
                    <a:pos x="58" y="79"/>
                  </a:cxn>
                  <a:cxn ang="0">
                    <a:pos x="120" y="66"/>
                  </a:cxn>
                  <a:cxn ang="0">
                    <a:pos x="0" y="17"/>
                  </a:cxn>
                </a:cxnLst>
                <a:rect l="0" t="0" r="r" b="b"/>
                <a:pathLst>
                  <a:path w="240" h="79">
                    <a:moveTo>
                      <a:pt x="0" y="17"/>
                    </a:moveTo>
                    <a:lnTo>
                      <a:pt x="54" y="0"/>
                    </a:lnTo>
                    <a:lnTo>
                      <a:pt x="183" y="48"/>
                    </a:lnTo>
                    <a:lnTo>
                      <a:pt x="240" y="35"/>
                    </a:lnTo>
                    <a:lnTo>
                      <a:pt x="209" y="79"/>
                    </a:lnTo>
                    <a:lnTo>
                      <a:pt x="58" y="79"/>
                    </a:lnTo>
                    <a:lnTo>
                      <a:pt x="120" y="66"/>
                    </a:lnTo>
                    <a:lnTo>
                      <a:pt x="0" y="1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6" name="Freeform 6"/>
              <p:cNvSpPr>
                <a:spLocks/>
              </p:cNvSpPr>
              <p:nvPr/>
            </p:nvSpPr>
            <p:spPr bwMode="auto">
              <a:xfrm>
                <a:off x="2234" y="1860"/>
                <a:ext cx="240" cy="79"/>
              </a:xfrm>
              <a:custGeom>
                <a:avLst/>
                <a:gdLst/>
                <a:ahLst/>
                <a:cxnLst>
                  <a:cxn ang="0">
                    <a:pos x="240" y="62"/>
                  </a:cxn>
                  <a:cxn ang="0">
                    <a:pos x="187" y="79"/>
                  </a:cxn>
                  <a:cxn ang="0">
                    <a:pos x="63" y="26"/>
                  </a:cxn>
                  <a:cxn ang="0">
                    <a:pos x="0" y="44"/>
                  </a:cxn>
                  <a:cxn ang="0">
                    <a:pos x="31" y="0"/>
                  </a:cxn>
                  <a:cxn ang="0">
                    <a:pos x="187" y="0"/>
                  </a:cxn>
                  <a:cxn ang="0">
                    <a:pos x="120" y="13"/>
                  </a:cxn>
                  <a:cxn ang="0">
                    <a:pos x="240" y="62"/>
                  </a:cxn>
                </a:cxnLst>
                <a:rect l="0" t="0" r="r" b="b"/>
                <a:pathLst>
                  <a:path w="240" h="79">
                    <a:moveTo>
                      <a:pt x="240" y="62"/>
                    </a:moveTo>
                    <a:lnTo>
                      <a:pt x="187" y="79"/>
                    </a:lnTo>
                    <a:lnTo>
                      <a:pt x="63" y="26"/>
                    </a:lnTo>
                    <a:lnTo>
                      <a:pt x="0" y="44"/>
                    </a:lnTo>
                    <a:lnTo>
                      <a:pt x="31" y="0"/>
                    </a:lnTo>
                    <a:lnTo>
                      <a:pt x="187" y="0"/>
                    </a:lnTo>
                    <a:lnTo>
                      <a:pt x="120" y="13"/>
                    </a:lnTo>
                    <a:lnTo>
                      <a:pt x="240" y="6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5" name="Freeform 5"/>
              <p:cNvSpPr>
                <a:spLocks/>
              </p:cNvSpPr>
              <p:nvPr/>
            </p:nvSpPr>
            <p:spPr bwMode="auto">
              <a:xfrm>
                <a:off x="2234" y="1860"/>
                <a:ext cx="240" cy="79"/>
              </a:xfrm>
              <a:custGeom>
                <a:avLst/>
                <a:gdLst/>
                <a:ahLst/>
                <a:cxnLst>
                  <a:cxn ang="0">
                    <a:pos x="240" y="62"/>
                  </a:cxn>
                  <a:cxn ang="0">
                    <a:pos x="187" y="79"/>
                  </a:cxn>
                  <a:cxn ang="0">
                    <a:pos x="63" y="26"/>
                  </a:cxn>
                  <a:cxn ang="0">
                    <a:pos x="0" y="44"/>
                  </a:cxn>
                  <a:cxn ang="0">
                    <a:pos x="31" y="0"/>
                  </a:cxn>
                  <a:cxn ang="0">
                    <a:pos x="187" y="0"/>
                  </a:cxn>
                  <a:cxn ang="0">
                    <a:pos x="120" y="13"/>
                  </a:cxn>
                  <a:cxn ang="0">
                    <a:pos x="240" y="62"/>
                  </a:cxn>
                </a:cxnLst>
                <a:rect l="0" t="0" r="r" b="b"/>
                <a:pathLst>
                  <a:path w="240" h="79">
                    <a:moveTo>
                      <a:pt x="240" y="62"/>
                    </a:moveTo>
                    <a:lnTo>
                      <a:pt x="187" y="79"/>
                    </a:lnTo>
                    <a:lnTo>
                      <a:pt x="63" y="26"/>
                    </a:lnTo>
                    <a:lnTo>
                      <a:pt x="0" y="44"/>
                    </a:lnTo>
                    <a:lnTo>
                      <a:pt x="31" y="0"/>
                    </a:lnTo>
                    <a:lnTo>
                      <a:pt x="187" y="0"/>
                    </a:lnTo>
                    <a:lnTo>
                      <a:pt x="120" y="13"/>
                    </a:lnTo>
                    <a:lnTo>
                      <a:pt x="240" y="62"/>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en-US" sz="4000" dirty="0"/>
              </a:p>
            </p:txBody>
          </p:sp>
          <p:sp>
            <p:nvSpPr>
              <p:cNvPr id="322564" name="Line 4"/>
              <p:cNvSpPr>
                <a:spLocks noChangeShapeType="1"/>
              </p:cNvSpPr>
              <p:nvPr/>
            </p:nvSpPr>
            <p:spPr bwMode="auto">
              <a:xfrm>
                <a:off x="1865" y="1665"/>
                <a:ext cx="1" cy="531"/>
              </a:xfrm>
              <a:prstGeom prst="line">
                <a:avLst/>
              </a:prstGeom>
              <a:noFill/>
              <a:ln w="2540" cap="rnd">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sp>
            <p:nvSpPr>
              <p:cNvPr id="322563" name="Line 3"/>
              <p:cNvSpPr>
                <a:spLocks noChangeShapeType="1"/>
              </p:cNvSpPr>
              <p:nvPr/>
            </p:nvSpPr>
            <p:spPr bwMode="auto">
              <a:xfrm>
                <a:off x="2595" y="1665"/>
                <a:ext cx="1" cy="531"/>
              </a:xfrm>
              <a:prstGeom prst="line">
                <a:avLst/>
              </a:prstGeom>
              <a:noFill/>
              <a:ln w="2540" cap="rnd">
                <a:noFill/>
                <a:miter lim="800000"/>
                <a:headEnd/>
                <a:tailEnd/>
              </a:ln>
            </p:spPr>
            <p:txBody>
              <a:bodyPr vert="horz" wrap="square" lIns="91440" tIns="45720" rIns="91440" bIns="45720" numCol="1" anchor="t" anchorCtr="0" compatLnSpc="1">
                <a:prstTxWarp prst="textNoShape">
                  <a:avLst/>
                </a:prstTxWarp>
              </a:bodyPr>
              <a:lstStyle/>
              <a:p>
                <a:endParaRPr lang="en-US" sz="4000"/>
              </a:p>
            </p:txBody>
          </p:sp>
        </p:grpSp>
      </p:grpSp>
      <p:sp>
        <p:nvSpPr>
          <p:cNvPr id="322917" name="Rectangle 357"/>
          <p:cNvSpPr>
            <a:spLocks noChangeArrowheads="1"/>
          </p:cNvSpPr>
          <p:nvPr/>
        </p:nvSpPr>
        <p:spPr bwMode="auto">
          <a:xfrm>
            <a:off x="1475657" y="1484784"/>
            <a:ext cx="2592288" cy="428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0" marR="0" lvl="0" indent="0" algn="ctr" defTabSz="914400" rtl="0" eaLnBrk="1" fontAlgn="base" latinLnBrk="0" hangingPunct="1">
              <a:spcBef>
                <a:spcPct val="0"/>
              </a:spcBef>
              <a:spcAft>
                <a:spcPts val="0"/>
              </a:spcAft>
              <a:buClrTx/>
              <a:buSzTx/>
              <a:buFontTx/>
              <a:buNone/>
              <a:tabLst/>
            </a:pPr>
            <a:r>
              <a:rPr kumimoji="0" lang="en-US" sz="1200" b="1" i="0" u="none" strike="noStrike" cap="none" normalizeH="0" baseline="0" dirty="0" smtClean="0">
                <a:ln>
                  <a:noFill/>
                </a:ln>
                <a:solidFill>
                  <a:srgbClr val="000000"/>
                </a:solidFill>
                <a:effectLst/>
                <a:latin typeface="Tahoma" pitchFamily="34" charset="0"/>
                <a:cs typeface="Arial" pitchFamily="34" charset="0"/>
              </a:rPr>
              <a:t>External link towards</a:t>
            </a:r>
          </a:p>
          <a:p>
            <a:pPr marL="0" marR="0" lvl="0" indent="0" algn="ctr" defTabSz="914400" rtl="0" eaLnBrk="1" fontAlgn="base" latinLnBrk="0" hangingPunct="1">
              <a:spcBef>
                <a:spcPct val="0"/>
              </a:spcBef>
              <a:spcAft>
                <a:spcPts val="0"/>
              </a:spcAft>
              <a:buClrTx/>
              <a:buSzTx/>
              <a:buFontTx/>
              <a:buNone/>
              <a:tabLst/>
            </a:pPr>
            <a:r>
              <a:rPr kumimoji="0" lang="en-US" sz="1200" b="1" i="0" u="none" strike="noStrike" cap="none" normalizeH="0" baseline="0" dirty="0" smtClean="0">
                <a:ln>
                  <a:noFill/>
                </a:ln>
                <a:solidFill>
                  <a:srgbClr val="000000"/>
                </a:solidFill>
                <a:effectLst/>
                <a:latin typeface="Tahoma" pitchFamily="34" charset="0"/>
                <a:cs typeface="Arial" pitchFamily="34" charset="0"/>
              </a:rPr>
              <a:t>the Internet</a:t>
            </a:r>
            <a:endParaRPr kumimoji="0" lang="en-US"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322918" name="Rectangle 358"/>
          <p:cNvSpPr>
            <a:spLocks noChangeArrowheads="1"/>
          </p:cNvSpPr>
          <p:nvPr/>
        </p:nvSpPr>
        <p:spPr bwMode="auto">
          <a:xfrm>
            <a:off x="1783159" y="2060848"/>
            <a:ext cx="1636713" cy="473075"/>
          </a:xfrm>
          <a:prstGeom prst="rect">
            <a:avLst/>
          </a:prstGeom>
          <a:noFill/>
          <a:ln w="9525">
            <a:noFill/>
            <a:miter lim="800000"/>
            <a:headEnd/>
            <a:tailEnd/>
          </a:ln>
        </p:spPr>
        <p:txBody>
          <a:bodyPr vert="horz" wrap="none" lIns="0" tIns="0" rIns="0" bIns="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0"/>
              </a:spcAft>
              <a:buClrTx/>
              <a:buSzTx/>
              <a:buFontTx/>
              <a:buNone/>
              <a:tabLst/>
            </a:pPr>
            <a:r>
              <a:rPr kumimoji="0" lang="en-US" sz="1400" b="1" i="0" u="none" strike="noStrike" cap="none" normalizeH="0" baseline="0" dirty="0" smtClean="0">
                <a:ln>
                  <a:noFill/>
                </a:ln>
                <a:solidFill>
                  <a:srgbClr val="000000"/>
                </a:solidFill>
                <a:effectLst/>
                <a:latin typeface="Tahoma" pitchFamily="34" charset="0"/>
                <a:cs typeface="Arial" pitchFamily="34" charset="0"/>
              </a:rPr>
              <a:t>LAN part with</a:t>
            </a:r>
          </a:p>
          <a:p>
            <a:pPr marL="0" marR="0" lvl="0" indent="0" algn="ctr" defTabSz="914400" rtl="0" eaLnBrk="1" fontAlgn="base" latinLnBrk="0" hangingPunct="1">
              <a:lnSpc>
                <a:spcPct val="100000"/>
              </a:lnSpc>
              <a:spcBef>
                <a:spcPct val="0"/>
              </a:spcBef>
              <a:spcAft>
                <a:spcPts val="0"/>
              </a:spcAft>
              <a:buClrTx/>
              <a:buSzTx/>
              <a:buFontTx/>
              <a:buNone/>
              <a:tabLst/>
            </a:pPr>
            <a:r>
              <a:rPr kumimoji="0" lang="en-US" sz="1400" b="1" i="0" u="none" strike="noStrike" cap="none" normalizeH="0" baseline="0" dirty="0" smtClean="0">
                <a:ln>
                  <a:noFill/>
                </a:ln>
                <a:solidFill>
                  <a:srgbClr val="000000"/>
                </a:solidFill>
                <a:effectLst/>
                <a:latin typeface="Tahoma" pitchFamily="34" charset="0"/>
                <a:cs typeface="Arial" pitchFamily="34" charset="0"/>
              </a:rPr>
              <a:t>public IP addresses</a:t>
            </a:r>
          </a:p>
          <a:p>
            <a:pPr marL="0" marR="0" lvl="0" indent="0" algn="ctr" defTabSz="914400" rtl="0" eaLnBrk="1" fontAlgn="base" latinLnBrk="0" hangingPunct="1">
              <a:lnSpc>
                <a:spcPct val="100000"/>
              </a:lnSpc>
              <a:spcBef>
                <a:spcPct val="0"/>
              </a:spcBef>
              <a:spcAft>
                <a:spcPts val="0"/>
              </a:spcAft>
              <a:buClrTx/>
              <a:buSzTx/>
              <a:buFontTx/>
              <a:buNone/>
              <a:tabLst/>
            </a:pPr>
            <a:r>
              <a:rPr kumimoji="0" lang="en-US" sz="1400" b="1" i="0" u="none" strike="noStrike" cap="none" normalizeH="0" baseline="0" dirty="0" err="1" smtClean="0">
                <a:ln>
                  <a:noFill/>
                </a:ln>
                <a:solidFill>
                  <a:srgbClr val="000000"/>
                </a:solidFill>
                <a:effectLst/>
                <a:latin typeface="Tahoma" pitchFamily="34" charset="0"/>
                <a:cs typeface="Arial" pitchFamily="34" charset="0"/>
              </a:rPr>
              <a:t>DeMilitarized</a:t>
            </a:r>
            <a:r>
              <a:rPr kumimoji="0" lang="en-US" sz="1400" b="1" i="0" u="none" strike="noStrike" cap="none" normalizeH="0" baseline="0" dirty="0" smtClean="0">
                <a:ln>
                  <a:noFill/>
                </a:ln>
                <a:solidFill>
                  <a:srgbClr val="000000"/>
                </a:solidFill>
                <a:effectLst/>
                <a:latin typeface="Tahoma" pitchFamily="34" charset="0"/>
                <a:cs typeface="Arial" pitchFamily="34" charset="0"/>
              </a:rPr>
              <a:t> Zone (DMZ)</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561" name="Rectangle 1"/>
          <p:cNvSpPr>
            <a:spLocks noChangeArrowheads="1"/>
          </p:cNvSpPr>
          <p:nvPr/>
        </p:nvSpPr>
        <p:spPr bwMode="auto">
          <a:xfrm>
            <a:off x="1105144" y="5517232"/>
            <a:ext cx="1191032" cy="484748"/>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algn="ctr" eaLnBrk="1" hangingPunct="1">
              <a:spcBef>
                <a:spcPct val="0"/>
              </a:spcBef>
              <a:buClrTx/>
              <a:buNone/>
            </a:pPr>
            <a:r>
              <a:rPr kumimoji="0" lang="en-US" sz="1050" dirty="0" smtClean="0">
                <a:solidFill>
                  <a:srgbClr val="000000"/>
                </a:solidFill>
                <a:ea typeface="Times New Roman" pitchFamily="18" charset="0"/>
                <a:cs typeface="Tahoma" pitchFamily="34" charset="0"/>
              </a:rPr>
              <a:t>'Bob' Web server</a:t>
            </a:r>
          </a:p>
          <a:p>
            <a:pPr algn="ctr" eaLnBrk="1" hangingPunct="1">
              <a:spcBef>
                <a:spcPct val="0"/>
              </a:spcBef>
              <a:buClrTx/>
              <a:buNone/>
            </a:pPr>
            <a:r>
              <a:rPr kumimoji="0" lang="en-US" sz="1050" dirty="0" smtClean="0">
                <a:solidFill>
                  <a:srgbClr val="000000"/>
                </a:solidFill>
                <a:ea typeface="Times New Roman" pitchFamily="18" charset="0"/>
                <a:cs typeface="Tahoma" pitchFamily="34" charset="0"/>
              </a:rPr>
              <a:t>outside firewall-NAT</a:t>
            </a:r>
          </a:p>
          <a:p>
            <a:pPr algn="ctr" eaLnBrk="1" hangingPunct="1">
              <a:spcBef>
                <a:spcPct val="0"/>
              </a:spcBef>
              <a:buClrTx/>
              <a:buNone/>
            </a:pPr>
            <a:r>
              <a:rPr kumimoji="0" lang="en-US" sz="1050" b="1" dirty="0" smtClean="0">
                <a:solidFill>
                  <a:srgbClr val="000000"/>
                </a:solidFill>
                <a:ea typeface="Times New Roman" pitchFamily="18" charset="0"/>
                <a:cs typeface="Tahoma" pitchFamily="34" charset="0"/>
              </a:rPr>
              <a:t>193.200.1.5</a:t>
            </a:r>
          </a:p>
        </p:txBody>
      </p:sp>
      <p:cxnSp>
        <p:nvCxnSpPr>
          <p:cNvPr id="346" name="Connettore 1 345"/>
          <p:cNvCxnSpPr/>
          <p:nvPr/>
        </p:nvCxnSpPr>
        <p:spPr bwMode="auto">
          <a:xfrm>
            <a:off x="3275856" y="1484784"/>
            <a:ext cx="72008" cy="5112568"/>
          </a:xfrm>
          <a:prstGeom prst="line">
            <a:avLst/>
          </a:prstGeom>
          <a:noFill/>
          <a:ln w="50800" cap="flat" cmpd="sng" algn="ctr">
            <a:solidFill>
              <a:srgbClr val="FF00FF"/>
            </a:solidFill>
            <a:prstDash val="dash"/>
            <a:round/>
            <a:headEnd type="none" w="med" len="med"/>
            <a:tailEnd type="none" w="med" len="med"/>
          </a:ln>
          <a:effectLst/>
        </p:spPr>
      </p:cxnSp>
      <p:sp>
        <p:nvSpPr>
          <p:cNvPr id="347" name="Rettangolo 346"/>
          <p:cNvSpPr/>
          <p:nvPr/>
        </p:nvSpPr>
        <p:spPr>
          <a:xfrm>
            <a:off x="4322528" y="6114782"/>
            <a:ext cx="1545616" cy="338554"/>
          </a:xfrm>
          <a:prstGeom prst="rect">
            <a:avLst/>
          </a:prstGeom>
        </p:spPr>
        <p:txBody>
          <a:bodyPr wrap="none">
            <a:spAutoFit/>
          </a:bodyPr>
          <a:lstStyle/>
          <a:p>
            <a:pPr lvl="0" algn="ctr" eaLnBrk="1" hangingPunct="1">
              <a:spcBef>
                <a:spcPct val="0"/>
              </a:spcBef>
              <a:buClrTx/>
              <a:buNone/>
            </a:pPr>
            <a:r>
              <a:rPr kumimoji="0" lang="en-US" sz="1600" b="1" dirty="0" smtClean="0">
                <a:solidFill>
                  <a:srgbClr val="FF00FF"/>
                </a:solidFill>
                <a:latin typeface="Arial" pitchFamily="34" charset="0"/>
                <a:cs typeface="Arial" pitchFamily="34" charset="0"/>
              </a:rPr>
              <a:t>Inside firewall</a:t>
            </a:r>
            <a:endParaRPr kumimoji="0" lang="en-US" sz="1600" b="1" dirty="0" smtClean="0">
              <a:solidFill>
                <a:srgbClr val="FF00FF"/>
              </a:solidFill>
              <a:latin typeface="Arial" pitchFamily="34" charset="0"/>
              <a:cs typeface="Arial" pitchFamily="34" charset="0"/>
            </a:endParaRPr>
          </a:p>
        </p:txBody>
      </p:sp>
      <p:sp>
        <p:nvSpPr>
          <p:cNvPr id="348" name="Rettangolo 347"/>
          <p:cNvSpPr/>
          <p:nvPr/>
        </p:nvSpPr>
        <p:spPr>
          <a:xfrm>
            <a:off x="1317887" y="6114782"/>
            <a:ext cx="1717138" cy="338554"/>
          </a:xfrm>
          <a:prstGeom prst="rect">
            <a:avLst/>
          </a:prstGeom>
        </p:spPr>
        <p:txBody>
          <a:bodyPr wrap="none">
            <a:spAutoFit/>
          </a:bodyPr>
          <a:lstStyle/>
          <a:p>
            <a:pPr lvl="0" algn="ctr" eaLnBrk="1" hangingPunct="1">
              <a:spcBef>
                <a:spcPct val="0"/>
              </a:spcBef>
              <a:buClrTx/>
              <a:buNone/>
            </a:pPr>
            <a:r>
              <a:rPr kumimoji="0" lang="en-US" sz="1600" b="1" dirty="0" smtClean="0">
                <a:solidFill>
                  <a:srgbClr val="FF00FF"/>
                </a:solidFill>
                <a:latin typeface="Arial" pitchFamily="34" charset="0"/>
                <a:cs typeface="Arial" pitchFamily="34" charset="0"/>
              </a:rPr>
              <a:t>Outside firewall</a:t>
            </a:r>
            <a:endParaRPr kumimoji="0" lang="en-US" sz="1600" b="1" dirty="0" smtClean="0">
              <a:solidFill>
                <a:srgbClr val="FF00FF"/>
              </a:solidFill>
              <a:latin typeface="Arial" pitchFamily="34" charset="0"/>
              <a:cs typeface="Arial" pitchFamily="34" charset="0"/>
            </a:endParaRPr>
          </a:p>
        </p:txBody>
      </p:sp>
    </p:spTree>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Introduction to Routing</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6290" name="Rectangle 2"/>
          <p:cNvSpPr>
            <a:spLocks noGrp="1" noChangeArrowheads="1"/>
          </p:cNvSpPr>
          <p:nvPr>
            <p:ph type="title"/>
          </p:nvPr>
        </p:nvSpPr>
        <p:spPr/>
        <p:txBody>
          <a:bodyPr/>
          <a:lstStyle/>
          <a:p>
            <a:r>
              <a:rPr lang="en-US"/>
              <a:t>IETF</a:t>
            </a:r>
          </a:p>
        </p:txBody>
      </p:sp>
      <p:sp>
        <p:nvSpPr>
          <p:cNvPr id="396291" name="Rectangle 3"/>
          <p:cNvSpPr>
            <a:spLocks noGrp="1" noChangeArrowheads="1"/>
          </p:cNvSpPr>
          <p:nvPr>
            <p:ph type="body" idx="1"/>
          </p:nvPr>
        </p:nvSpPr>
        <p:spPr>
          <a:xfrm>
            <a:off x="457200" y="1639341"/>
            <a:ext cx="8229600" cy="4525963"/>
          </a:xfrm>
        </p:spPr>
        <p:txBody>
          <a:bodyPr/>
          <a:lstStyle/>
          <a:p>
            <a:r>
              <a:rPr lang="en-US" sz="2800" b="1" dirty="0"/>
              <a:t>Internet Engineering Task </a:t>
            </a:r>
            <a:r>
              <a:rPr lang="en-US" sz="2800" b="1" dirty="0" smtClean="0"/>
              <a:t>Force</a:t>
            </a:r>
            <a:r>
              <a:rPr lang="en-US" sz="2800" dirty="0" smtClean="0"/>
              <a:t> </a:t>
            </a:r>
            <a:r>
              <a:rPr lang="en-US" dirty="0" smtClean="0"/>
              <a:t>(</a:t>
            </a:r>
            <a:r>
              <a:rPr lang="en-US" dirty="0">
                <a:latin typeface="Lucida Console" pitchFamily="49" charset="0"/>
                <a:hlinkClick r:id="rId3"/>
              </a:rPr>
              <a:t>http://</a:t>
            </a:r>
            <a:r>
              <a:rPr lang="en-US" dirty="0" smtClean="0">
                <a:latin typeface="Lucida Console" pitchFamily="49" charset="0"/>
                <a:hlinkClick r:id="rId3"/>
              </a:rPr>
              <a:t>www.ietf.org/index.html</a:t>
            </a:r>
            <a:r>
              <a:rPr lang="en-US" dirty="0" smtClean="0"/>
              <a:t>)</a:t>
            </a:r>
            <a:endParaRPr lang="en-US" dirty="0"/>
          </a:p>
          <a:p>
            <a:pPr lvl="1"/>
            <a:endParaRPr lang="en-US" sz="1200" dirty="0" smtClean="0"/>
          </a:p>
          <a:p>
            <a:pPr lvl="1"/>
            <a:r>
              <a:rPr lang="en-US" sz="2400" dirty="0" smtClean="0"/>
              <a:t>Standards organization </a:t>
            </a:r>
            <a:r>
              <a:rPr lang="en-US" sz="2400" dirty="0"/>
              <a:t>for </a:t>
            </a:r>
            <a:r>
              <a:rPr lang="en-US" sz="2400" dirty="0" smtClean="0"/>
              <a:t>the Internet</a:t>
            </a:r>
            <a:endParaRPr lang="en-US" sz="2400" dirty="0"/>
          </a:p>
          <a:p>
            <a:pPr lvl="1"/>
            <a:endParaRPr lang="en-US" sz="1200" dirty="0" smtClean="0"/>
          </a:p>
          <a:p>
            <a:pPr lvl="1"/>
            <a:r>
              <a:rPr lang="en-US" sz="2400" dirty="0" smtClean="0"/>
              <a:t>IETF publishes Requests </a:t>
            </a:r>
            <a:r>
              <a:rPr lang="en-US" sz="2400" dirty="0"/>
              <a:t>f</a:t>
            </a:r>
            <a:r>
              <a:rPr lang="en-US" sz="2400" dirty="0" smtClean="0"/>
              <a:t>or Comments (RFCs)</a:t>
            </a:r>
            <a:endParaRPr lang="en-US" sz="2400" dirty="0"/>
          </a:p>
          <a:p>
            <a:pPr marL="1162050" lvl="2"/>
            <a:r>
              <a:rPr lang="en-US" dirty="0"/>
              <a:t>S</a:t>
            </a:r>
            <a:r>
              <a:rPr lang="en-US" sz="2000" dirty="0" smtClean="0"/>
              <a:t>tandards </a:t>
            </a:r>
            <a:r>
              <a:rPr lang="en-US" sz="2000" dirty="0"/>
              <a:t>track: </a:t>
            </a:r>
            <a:r>
              <a:rPr lang="en-US" sz="2000" dirty="0" smtClean="0"/>
              <a:t>proposals, </a:t>
            </a:r>
            <a:r>
              <a:rPr lang="en-US" sz="2000" dirty="0"/>
              <a:t>draft, Internet</a:t>
            </a:r>
          </a:p>
          <a:p>
            <a:pPr marL="1162050" lvl="2"/>
            <a:r>
              <a:rPr lang="en-US" dirty="0"/>
              <a:t>N</a:t>
            </a:r>
            <a:r>
              <a:rPr lang="en-US" sz="2000" dirty="0" smtClean="0"/>
              <a:t>on-standards </a:t>
            </a:r>
            <a:r>
              <a:rPr lang="en-US" sz="2000" dirty="0"/>
              <a:t>track: experimental, informational</a:t>
            </a:r>
          </a:p>
          <a:p>
            <a:pPr marL="1162050" lvl="2"/>
            <a:r>
              <a:rPr lang="en-US" dirty="0"/>
              <a:t>B</a:t>
            </a:r>
            <a:r>
              <a:rPr lang="en-US" sz="2000" dirty="0" smtClean="0"/>
              <a:t>est </a:t>
            </a:r>
            <a:r>
              <a:rPr lang="en-US" sz="2000" dirty="0"/>
              <a:t>current practice</a:t>
            </a:r>
          </a:p>
          <a:p>
            <a:pPr lvl="1"/>
            <a:endParaRPr lang="en-US" sz="1200" dirty="0" smtClean="0"/>
          </a:p>
          <a:p>
            <a:pPr lvl="1"/>
            <a:r>
              <a:rPr lang="en-US" sz="2400" dirty="0" smtClean="0"/>
              <a:t>Internet protocols </a:t>
            </a:r>
            <a:r>
              <a:rPr lang="en-US" sz="2400" dirty="0"/>
              <a:t>should obey </a:t>
            </a:r>
            <a:r>
              <a:rPr lang="en-US" sz="2400" dirty="0" smtClean="0"/>
              <a:t>RFCs</a:t>
            </a:r>
            <a:endParaRPr lang="en-US" sz="2400" dirty="0"/>
          </a:p>
          <a:p>
            <a:pPr marL="1162050" lvl="2"/>
            <a:r>
              <a:rPr lang="en-US" dirty="0"/>
              <a:t>N</a:t>
            </a:r>
            <a:r>
              <a:rPr lang="en-US" sz="2000" dirty="0" smtClean="0"/>
              <a:t>o </a:t>
            </a:r>
            <a:r>
              <a:rPr lang="en-US" sz="2000" dirty="0"/>
              <a:t>means of </a:t>
            </a:r>
            <a:r>
              <a:rPr lang="en-US" sz="2000" dirty="0" smtClean="0"/>
              <a:t>enforcements</a:t>
            </a:r>
            <a:endParaRPr lang="en-US" sz="2000" dirty="0"/>
          </a:p>
          <a:p>
            <a:pPr marL="1162050" lvl="2"/>
            <a:r>
              <a:rPr lang="en-US" dirty="0"/>
              <a:t>S</a:t>
            </a:r>
            <a:r>
              <a:rPr lang="en-US" sz="2000" dirty="0" smtClean="0"/>
              <a:t>ome </a:t>
            </a:r>
            <a:r>
              <a:rPr lang="en-US" dirty="0" smtClean="0"/>
              <a:t>protocols</a:t>
            </a:r>
            <a:r>
              <a:rPr lang="en-US" sz="2000" dirty="0" smtClean="0"/>
              <a:t> have </a:t>
            </a:r>
            <a:r>
              <a:rPr lang="en-US" sz="2000" dirty="0"/>
              <a:t>not followed </a:t>
            </a:r>
            <a:r>
              <a:rPr lang="en-US" sz="2000" dirty="0" smtClean="0"/>
              <a:t>RFCs</a:t>
            </a:r>
            <a:endParaRPr lang="en-US" sz="2000" dirty="0"/>
          </a:p>
          <a:p>
            <a:endParaRPr lang="en-US" sz="2800" dirty="0">
              <a:latin typeface="Lucida Console" pitchFamily="49" charset="0"/>
            </a:endParaRPr>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p14="http://schemas.microsoft.com/office/powerpoint/2010/main" xmlns="" val="424383566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Direct and Indirect Routing</a:t>
            </a:r>
          </a:p>
        </p:txBody>
      </p:sp>
      <p:sp>
        <p:nvSpPr>
          <p:cNvPr id="78851" name="Rectangle 3"/>
          <p:cNvSpPr>
            <a:spLocks noGrp="1" noChangeArrowheads="1"/>
          </p:cNvSpPr>
          <p:nvPr>
            <p:ph type="body" idx="1"/>
          </p:nvPr>
        </p:nvSpPr>
        <p:spPr bwMode="auto">
          <a:xfrm>
            <a:off x="457200" y="1484784"/>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b="1" dirty="0" smtClean="0"/>
              <a:t>Direct routing</a:t>
            </a:r>
            <a:r>
              <a:rPr lang="en-US" sz="1800" dirty="0" smtClean="0"/>
              <a:t> occurs if the destination host is attached to a network to which the source host is also attached: an IP datagram can be sent directly, simply by encapsulating the IP datagram into the physical frame (MAC layer) of the network (LAN). </a:t>
            </a:r>
          </a:p>
          <a:p>
            <a:endParaRPr lang="en-US" sz="500" dirty="0" smtClean="0"/>
          </a:p>
          <a:p>
            <a:r>
              <a:rPr lang="en-US" sz="1800" dirty="0" smtClean="0"/>
              <a:t>Instead, </a:t>
            </a:r>
            <a:r>
              <a:rPr lang="en-US" sz="1800" b="1" dirty="0" smtClean="0"/>
              <a:t>indirect routing  occurs when the destination host is not in the same network of the source host: the only way to reach the destination is via one or more routers.</a:t>
            </a:r>
            <a:endParaRPr lang="it-IT" sz="1800" b="1" dirty="0" smtClean="0"/>
          </a:p>
          <a:p>
            <a:endParaRPr lang="en-US" sz="500" dirty="0" smtClean="0"/>
          </a:p>
          <a:p>
            <a:r>
              <a:rPr lang="en-US" sz="1800" dirty="0" smtClean="0"/>
              <a:t>A host can recognize whether a route is direct or indirect by </a:t>
            </a:r>
            <a:r>
              <a:rPr lang="en-US" sz="1800" b="1" dirty="0" smtClean="0"/>
              <a:t>comparing the network and the subnet parts of source and destination addresses</a:t>
            </a:r>
            <a:r>
              <a:rPr lang="en-US" sz="1800" dirty="0" smtClean="0"/>
              <a:t>. If they match, the host may address the destination by using the Address Resolution Protocol (ARP). </a:t>
            </a:r>
          </a:p>
          <a:p>
            <a:pPr lvl="1"/>
            <a:endParaRPr lang="en-US" sz="300" b="1" dirty="0" smtClean="0"/>
          </a:p>
          <a:p>
            <a:pPr lvl="1"/>
            <a:r>
              <a:rPr lang="en-US" sz="1400" b="1" dirty="0" smtClean="0"/>
              <a:t>ARP is a protocol that dynamically associates a network-layer IP address to a link-layer </a:t>
            </a:r>
            <a:r>
              <a:rPr lang="en-US" sz="1400" b="1" dirty="0" smtClean="0"/>
              <a:t>MAC </a:t>
            </a:r>
            <a:r>
              <a:rPr lang="en-US" sz="1400" b="1" dirty="0" smtClean="0"/>
              <a:t>(PHY) </a:t>
            </a:r>
            <a:r>
              <a:rPr lang="en-US" sz="1400" b="1" dirty="0" smtClean="0"/>
              <a:t>hardware </a:t>
            </a:r>
            <a:r>
              <a:rPr lang="en-US" sz="1400" b="1" dirty="0" smtClean="0"/>
              <a:t>address</a:t>
            </a:r>
            <a:r>
              <a:rPr lang="en-US" sz="1400" b="1" dirty="0" smtClean="0"/>
              <a:t>. </a:t>
            </a:r>
            <a:r>
              <a:rPr lang="en-US" sz="1400" dirty="0" smtClean="0"/>
              <a:t>The MAC address is a unique 48-bit address associated with a network adapter on a host.</a:t>
            </a:r>
            <a:endParaRPr lang="it-IT" sz="1400" dirty="0" smtClean="0"/>
          </a:p>
          <a:p>
            <a:endParaRPr lang="en-US" sz="500" b="1" dirty="0" smtClean="0"/>
          </a:p>
          <a:p>
            <a:r>
              <a:rPr lang="en-US" sz="1800" b="1" dirty="0" smtClean="0"/>
              <a:t>For indirect routing, routing tables are used</a:t>
            </a:r>
            <a:r>
              <a:rPr lang="en-US" sz="1800" dirty="0" smtClean="0"/>
              <a:t>; these tables (generated/updated by routing protocols) provide </a:t>
            </a:r>
            <a:r>
              <a:rPr lang="en-US" sz="1800" b="1" dirty="0" smtClean="0"/>
              <a:t>the next hop</a:t>
            </a:r>
            <a:r>
              <a:rPr lang="en-US" sz="1800" dirty="0" smtClean="0"/>
              <a:t> (i.e., router) where to forward the IP packet for each network destination.</a:t>
            </a:r>
            <a:endParaRPr lang="en-US" sz="1800" dirty="0">
              <a:latin typeface="Arial Unicode MS" pitchFamily="34" charset="-128"/>
            </a:endParaRP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Centralized and Distributed Routing</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Centralized routing</a:t>
            </a:r>
            <a:r>
              <a:rPr lang="en-US" dirty="0" smtClean="0"/>
              <a:t>: the routing algorithm is run once for the whole network at the Routing Control Center (RCC), thus generating the different routing tables.</a:t>
            </a:r>
          </a:p>
          <a:p>
            <a:endParaRPr lang="en-US" dirty="0" smtClean="0"/>
          </a:p>
          <a:p>
            <a:r>
              <a:rPr lang="en-US" b="1" dirty="0" smtClean="0"/>
              <a:t>Decentralized routing</a:t>
            </a:r>
            <a:r>
              <a:rPr lang="en-US" dirty="0" smtClean="0"/>
              <a:t>: the algorithm is running in parallel at the different network nodes and converges to the definition of each routing table.</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xmlns="" val="2562709200"/>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Static and Dynamic Routing</a:t>
            </a:r>
          </a:p>
        </p:txBody>
      </p:sp>
      <p:sp>
        <p:nvSpPr>
          <p:cNvPr id="78851" name="Rectangle 3"/>
          <p:cNvSpPr>
            <a:spLocks noGrp="1" noChangeArrowheads="1"/>
          </p:cNvSpPr>
          <p:nvPr>
            <p:ph type="body" idx="1"/>
          </p:nvPr>
        </p:nvSpPr>
        <p:spPr bwMode="auto">
          <a:xfrm>
            <a:off x="457200" y="1495325"/>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There are two fundamental types of routing algorithms: </a:t>
            </a:r>
          </a:p>
          <a:p>
            <a:pPr lvl="1"/>
            <a:endParaRPr lang="en-US" sz="600" b="1" dirty="0" smtClean="0"/>
          </a:p>
          <a:p>
            <a:pPr lvl="1"/>
            <a:r>
              <a:rPr lang="en-US" sz="1800" b="1" dirty="0" smtClean="0"/>
              <a:t>Static algorithms</a:t>
            </a:r>
            <a:r>
              <a:rPr lang="en-US" sz="1800" dirty="0" smtClean="0"/>
              <a:t>, where routes never change after their initial definition. </a:t>
            </a:r>
            <a:r>
              <a:rPr lang="en-US" sz="1800" b="1" dirty="0" smtClean="0"/>
              <a:t>Shortest path routing is a static routing scheme</a:t>
            </a:r>
            <a:r>
              <a:rPr lang="en-US" sz="1800" dirty="0" smtClean="0"/>
              <a:t>. </a:t>
            </a:r>
            <a:r>
              <a:rPr lang="en-US" sz="1800" b="1" u="sng" dirty="0" smtClean="0"/>
              <a:t>There are various algorithms for finding the shortest path.</a:t>
            </a:r>
            <a:r>
              <a:rPr lang="en-US" sz="1800" b="1" dirty="0" smtClean="0"/>
              <a:t> The most popular approach is the Dijkstra algorithm.</a:t>
            </a:r>
          </a:p>
          <a:p>
            <a:pPr lvl="1">
              <a:buNone/>
            </a:pPr>
            <a:endParaRPr lang="en-US" sz="600" b="1" dirty="0" smtClean="0"/>
          </a:p>
          <a:p>
            <a:pPr lvl="1"/>
            <a:r>
              <a:rPr lang="en-US" sz="1800" b="1" dirty="0" smtClean="0"/>
              <a:t>Adaptive algorithms</a:t>
            </a:r>
            <a:r>
              <a:rPr lang="en-US" sz="1800" dirty="0" smtClean="0"/>
              <a:t>, which use dynamic information such as current network topology, load, and delay to select routes; the paths may change in response to congestion.</a:t>
            </a:r>
          </a:p>
          <a:p>
            <a:pPr lvl="2">
              <a:spcBef>
                <a:spcPts val="1200"/>
              </a:spcBef>
            </a:pPr>
            <a:r>
              <a:rPr lang="en-US" sz="1600" b="1" dirty="0" smtClean="0"/>
              <a:t>Distance Vector (DV) routing (Bellman-Ford algorithm) protocols. </a:t>
            </a:r>
            <a:r>
              <a:rPr lang="en-US" sz="1600" dirty="0" smtClean="0"/>
              <a:t>Examples: Routing Information Protocol (RIP, RFC 1058 and 2453); Interior Gateway Routing Protocol (IGRP); Extended IGRP (EIGRP); and  Border Gateway Protocol (BGP, RFC 1930).</a:t>
            </a:r>
          </a:p>
          <a:p>
            <a:pPr lvl="2">
              <a:spcBef>
                <a:spcPts val="1200"/>
              </a:spcBef>
            </a:pPr>
            <a:r>
              <a:rPr lang="en-US" sz="1600" b="1" dirty="0" smtClean="0"/>
              <a:t>Link State (LS) routing protocols</a:t>
            </a:r>
            <a:r>
              <a:rPr lang="en-US" sz="1600" dirty="0" smtClean="0"/>
              <a:t>. Examples: Open Shortest Path First Protocol (OSPF, RFC 2328 IPv4 and RFC 5340 IPv6) that uses the </a:t>
            </a:r>
            <a:r>
              <a:rPr lang="en-US" sz="1600" dirty="0" err="1" smtClean="0"/>
              <a:t>Dijkstra’s</a:t>
            </a:r>
            <a:r>
              <a:rPr lang="en-US" sz="1600" dirty="0" smtClean="0"/>
              <a:t> algorithm on a local image of the network topology; and Intermediate System to Intermediate System protocol (IS-IS, RFC </a:t>
            </a:r>
            <a:r>
              <a:rPr lang="it-IT" sz="1600" dirty="0" smtClean="0"/>
              <a:t>1142</a:t>
            </a:r>
            <a:r>
              <a:rPr lang="en-US" sz="1600" dirty="0" smtClean="0"/>
              <a:t>).</a:t>
            </a:r>
          </a:p>
          <a:p>
            <a:pPr lvl="2">
              <a:spcBef>
                <a:spcPts val="1200"/>
              </a:spcBef>
            </a:pPr>
            <a:endParaRPr lang="en-US" sz="1800" dirty="0" smtClean="0"/>
          </a:p>
          <a:p>
            <a:endParaRPr lang="en-US" dirty="0" smtClean="0"/>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ttangolo 7"/>
          <p:cNvSpPr/>
          <p:nvPr/>
        </p:nvSpPr>
        <p:spPr>
          <a:xfrm>
            <a:off x="86940" y="2348880"/>
            <a:ext cx="1244700" cy="634020"/>
          </a:xfrm>
          <a:prstGeom prst="rect">
            <a:avLst/>
          </a:prstGeom>
        </p:spPr>
        <p:txBody>
          <a:bodyPr wrap="none">
            <a:spAutoFit/>
          </a:bodyPr>
          <a:lstStyle/>
          <a:p>
            <a:pPr>
              <a:buNone/>
            </a:pPr>
            <a:r>
              <a:rPr lang="en-US" sz="1600" dirty="0" smtClean="0">
                <a:solidFill>
                  <a:srgbClr val="FF0000"/>
                </a:solidFill>
              </a:rPr>
              <a:t>Centralized </a:t>
            </a:r>
          </a:p>
          <a:p>
            <a:pPr>
              <a:buNone/>
            </a:pPr>
            <a:r>
              <a:rPr lang="en-US" sz="1600" dirty="0" smtClean="0">
                <a:solidFill>
                  <a:srgbClr val="FF0000"/>
                </a:solidFill>
              </a:rPr>
              <a:t>routing</a:t>
            </a:r>
            <a:endParaRPr lang="en-US" sz="1600" dirty="0">
              <a:solidFill>
                <a:srgbClr val="FF0000"/>
              </a:solidFill>
            </a:endParaRPr>
          </a:p>
        </p:txBody>
      </p:sp>
      <p:sp>
        <p:nvSpPr>
          <p:cNvPr id="9" name="Rettangolo 8"/>
          <p:cNvSpPr/>
          <p:nvPr/>
        </p:nvSpPr>
        <p:spPr>
          <a:xfrm>
            <a:off x="86940" y="3587068"/>
            <a:ext cx="1614994" cy="2111347"/>
          </a:xfrm>
          <a:prstGeom prst="rect">
            <a:avLst/>
          </a:prstGeom>
        </p:spPr>
        <p:txBody>
          <a:bodyPr wrap="none">
            <a:spAutoFit/>
          </a:bodyPr>
          <a:lstStyle/>
          <a:p>
            <a:pPr>
              <a:buNone/>
            </a:pPr>
            <a:r>
              <a:rPr lang="en-US" sz="1600" dirty="0" smtClean="0">
                <a:solidFill>
                  <a:srgbClr val="FF0000"/>
                </a:solidFill>
              </a:rPr>
              <a:t>Distributed </a:t>
            </a:r>
          </a:p>
          <a:p>
            <a:pPr>
              <a:buNone/>
            </a:pPr>
            <a:r>
              <a:rPr lang="en-US" sz="1600" dirty="0" smtClean="0">
                <a:solidFill>
                  <a:srgbClr val="FF0000"/>
                </a:solidFill>
              </a:rPr>
              <a:t>Routing</a:t>
            </a:r>
          </a:p>
          <a:p>
            <a:pPr>
              <a:buNone/>
            </a:pPr>
            <a:r>
              <a:rPr lang="en-US" sz="1600" dirty="0" smtClean="0">
                <a:solidFill>
                  <a:srgbClr val="FF0000"/>
                </a:solidFill>
              </a:rPr>
              <a:t>(however </a:t>
            </a:r>
          </a:p>
          <a:p>
            <a:pPr>
              <a:buNone/>
            </a:pPr>
            <a:r>
              <a:rPr lang="en-US" sz="1600" dirty="0" smtClean="0">
                <a:solidFill>
                  <a:srgbClr val="FF0000"/>
                </a:solidFill>
              </a:rPr>
              <a:t>algorithms can </a:t>
            </a:r>
          </a:p>
          <a:p>
            <a:pPr>
              <a:buNone/>
            </a:pPr>
            <a:r>
              <a:rPr lang="en-US" sz="1600" dirty="0" smtClean="0">
                <a:solidFill>
                  <a:srgbClr val="FF0000"/>
                </a:solidFill>
              </a:rPr>
              <a:t>be distributed </a:t>
            </a:r>
          </a:p>
          <a:p>
            <a:pPr>
              <a:buNone/>
            </a:pPr>
            <a:r>
              <a:rPr lang="en-US" sz="1600" dirty="0" smtClean="0">
                <a:solidFill>
                  <a:srgbClr val="FF0000"/>
                </a:solidFill>
              </a:rPr>
              <a:t>and static</a:t>
            </a:r>
          </a:p>
          <a:p>
            <a:pPr>
              <a:buNone/>
            </a:pPr>
            <a:r>
              <a:rPr lang="en-US" sz="1600" dirty="0" smtClean="0">
                <a:solidFill>
                  <a:srgbClr val="FF0000"/>
                </a:solidFill>
              </a:rPr>
              <a:t>as flooding).</a:t>
            </a:r>
            <a:endParaRPr lang="en-US" sz="1600" dirty="0">
              <a:solidFill>
                <a:srgbClr val="FF0000"/>
              </a:solidFill>
            </a:endParaRPr>
          </a:p>
        </p:txBody>
      </p:sp>
    </p:spTree>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Desirable Properties of Routing</a:t>
            </a:r>
          </a:p>
        </p:txBody>
      </p:sp>
      <p:sp>
        <p:nvSpPr>
          <p:cNvPr id="78851" name="Rectangle 3"/>
          <p:cNvSpPr>
            <a:spLocks noGrp="1" noChangeArrowheads="1"/>
          </p:cNvSpPr>
          <p:nvPr>
            <p:ph type="body" idx="1"/>
          </p:nvPr>
        </p:nvSpPr>
        <p:spPr bwMode="auto">
          <a:xfrm>
            <a:off x="457200" y="1855365"/>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Correctness</a:t>
            </a:r>
          </a:p>
          <a:p>
            <a:endParaRPr lang="en-US" sz="700" dirty="0" smtClean="0"/>
          </a:p>
          <a:p>
            <a:r>
              <a:rPr lang="en-US" dirty="0" smtClean="0"/>
              <a:t>Simplicity</a:t>
            </a:r>
          </a:p>
          <a:p>
            <a:endParaRPr lang="en-US" sz="700" dirty="0" smtClean="0"/>
          </a:p>
          <a:p>
            <a:r>
              <a:rPr lang="en-US" dirty="0" smtClean="0"/>
              <a:t>Robustness</a:t>
            </a:r>
          </a:p>
          <a:p>
            <a:endParaRPr lang="en-US" sz="700" dirty="0" smtClean="0"/>
          </a:p>
          <a:p>
            <a:r>
              <a:rPr lang="en-US" dirty="0" smtClean="0"/>
              <a:t>Stability (the routing algorithm has converging routing tables)</a:t>
            </a:r>
          </a:p>
          <a:p>
            <a:endParaRPr lang="en-US" sz="700" dirty="0" smtClean="0"/>
          </a:p>
          <a:p>
            <a:r>
              <a:rPr lang="en-US" dirty="0" smtClean="0"/>
              <a:t>Fairness</a:t>
            </a:r>
          </a:p>
          <a:p>
            <a:endParaRPr lang="en-US" sz="700" dirty="0" smtClean="0"/>
          </a:p>
          <a:p>
            <a:r>
              <a:rPr lang="en-US" dirty="0" smtClean="0"/>
              <a:t>Optimality (minimizing mean packet delay vs. maximizing throughput)</a:t>
            </a:r>
            <a:endParaRPr lang="en-US" dirty="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ttangolo 1"/>
          <p:cNvSpPr/>
          <p:nvPr/>
        </p:nvSpPr>
        <p:spPr>
          <a:xfrm>
            <a:off x="1115616" y="6073551"/>
            <a:ext cx="6912768" cy="307777"/>
          </a:xfrm>
          <a:prstGeom prst="rect">
            <a:avLst/>
          </a:prstGeom>
        </p:spPr>
        <p:txBody>
          <a:bodyPr wrap="square">
            <a:spAutoFit/>
          </a:bodyPr>
          <a:lstStyle/>
          <a:p>
            <a:pPr algn="ctr">
              <a:buNone/>
            </a:pPr>
            <a:r>
              <a:rPr lang="en-US" sz="1400" dirty="0" smtClean="0">
                <a:solidFill>
                  <a:srgbClr val="0000FF"/>
                </a:solidFill>
              </a:rPr>
              <a:t>A. S. </a:t>
            </a:r>
            <a:r>
              <a:rPr lang="en-US" sz="1400" dirty="0" err="1" smtClean="0">
                <a:solidFill>
                  <a:srgbClr val="0000FF"/>
                </a:solidFill>
              </a:rPr>
              <a:t>Tanenbaum</a:t>
            </a:r>
            <a:r>
              <a:rPr lang="en-US" sz="1400" dirty="0" smtClean="0">
                <a:solidFill>
                  <a:srgbClr val="0000FF"/>
                </a:solidFill>
              </a:rPr>
              <a:t>. </a:t>
            </a:r>
            <a:r>
              <a:rPr lang="en-US" sz="1400" i="1" dirty="0" smtClean="0">
                <a:solidFill>
                  <a:srgbClr val="0000FF"/>
                </a:solidFill>
              </a:rPr>
              <a:t>Computer Networks</a:t>
            </a:r>
            <a:r>
              <a:rPr lang="en-US" sz="1400" dirty="0" smtClean="0">
                <a:solidFill>
                  <a:srgbClr val="0000FF"/>
                </a:solidFill>
              </a:rPr>
              <a:t>. Pearson Education, 2003.</a:t>
            </a:r>
            <a:endParaRPr lang="en-US" sz="1400" dirty="0">
              <a:solidFill>
                <a:srgbClr val="0000FF"/>
              </a:solidFill>
            </a:endParaRPr>
          </a:p>
        </p:txBody>
      </p:sp>
    </p:spTree>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General Comparisons of Routing Approaches</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CasellaDiTesto 7"/>
          <p:cNvSpPr txBox="1"/>
          <p:nvPr/>
        </p:nvSpPr>
        <p:spPr>
          <a:xfrm>
            <a:off x="1331640" y="5517232"/>
            <a:ext cx="6912768" cy="584775"/>
          </a:xfrm>
          <a:prstGeom prst="rect">
            <a:avLst/>
          </a:prstGeom>
          <a:noFill/>
        </p:spPr>
        <p:txBody>
          <a:bodyPr wrap="square" rtlCol="0">
            <a:spAutoFit/>
          </a:bodyPr>
          <a:lstStyle/>
          <a:p>
            <a:pPr algn="r">
              <a:buNone/>
            </a:pPr>
            <a:r>
              <a:rPr lang="en-US" sz="1600" dirty="0" smtClean="0">
                <a:solidFill>
                  <a:srgbClr val="FF0000"/>
                </a:solidFill>
              </a:rPr>
              <a:t>The distributed routing algorithm could not converge (instability): routes can oscillate. BGP suffers from route oscillations.</a:t>
            </a:r>
            <a:endParaRPr lang="en-US" sz="1600" dirty="0">
              <a:solidFill>
                <a:srgbClr val="FF0000"/>
              </a:solidFill>
            </a:endParaRPr>
          </a:p>
        </p:txBody>
      </p:sp>
      <p:cxnSp>
        <p:nvCxnSpPr>
          <p:cNvPr id="11" name="Connettore 2 10"/>
          <p:cNvCxnSpPr>
            <a:stCxn id="9" idx="3"/>
          </p:cNvCxnSpPr>
          <p:nvPr/>
        </p:nvCxnSpPr>
        <p:spPr bwMode="auto">
          <a:xfrm flipH="1">
            <a:off x="5436101" y="5123747"/>
            <a:ext cx="616742" cy="393485"/>
          </a:xfrm>
          <a:prstGeom prst="straightConnector1">
            <a:avLst/>
          </a:prstGeom>
          <a:noFill/>
          <a:ln w="38100" cap="flat" cmpd="sng" algn="ctr">
            <a:solidFill>
              <a:srgbClr val="FF0000"/>
            </a:solidFill>
            <a:prstDash val="dash"/>
            <a:round/>
            <a:headEnd type="none" w="med" len="med"/>
            <a:tailEnd type="triangle" w="med" len="med"/>
          </a:ln>
          <a:effectLst/>
        </p:spPr>
      </p:cxnSp>
      <p:graphicFrame>
        <p:nvGraphicFramePr>
          <p:cNvPr id="13" name="Tabella 12"/>
          <p:cNvGraphicFramePr>
            <a:graphicFrameLocks noGrp="1"/>
          </p:cNvGraphicFramePr>
          <p:nvPr/>
        </p:nvGraphicFramePr>
        <p:xfrm>
          <a:off x="899592" y="1946632"/>
          <a:ext cx="7344816" cy="3210560"/>
        </p:xfrm>
        <a:graphic>
          <a:graphicData uri="http://schemas.openxmlformats.org/drawingml/2006/table">
            <a:tbl>
              <a:tblPr firstRow="1" bandRow="1">
                <a:tableStyleId>{5C22544A-7EE6-4342-B048-85BDC9FD1C3A}</a:tableStyleId>
              </a:tblPr>
              <a:tblGrid>
                <a:gridCol w="2448272"/>
                <a:gridCol w="2448272"/>
                <a:gridCol w="2448272"/>
              </a:tblGrid>
              <a:tr h="370840">
                <a:tc>
                  <a:txBody>
                    <a:bodyPr/>
                    <a:lstStyle/>
                    <a:p>
                      <a:pPr algn="ctr"/>
                      <a:r>
                        <a:rPr lang="en-US" dirty="0" smtClean="0"/>
                        <a:t>Routing technique</a:t>
                      </a:r>
                      <a:endParaRPr lang="en-US" dirty="0"/>
                    </a:p>
                  </a:txBody>
                  <a:tcPr/>
                </a:tc>
                <a:tc>
                  <a:txBody>
                    <a:bodyPr/>
                    <a:lstStyle/>
                    <a:p>
                      <a:pPr algn="ctr"/>
                      <a:r>
                        <a:rPr lang="en-US" dirty="0" smtClean="0"/>
                        <a:t>Pros</a:t>
                      </a:r>
                      <a:endParaRPr lang="en-US" dirty="0"/>
                    </a:p>
                  </a:txBody>
                  <a:tcPr/>
                </a:tc>
                <a:tc>
                  <a:txBody>
                    <a:bodyPr/>
                    <a:lstStyle/>
                    <a:p>
                      <a:pPr algn="ctr"/>
                      <a:r>
                        <a:rPr lang="en-US" dirty="0" smtClean="0"/>
                        <a:t>Cons</a:t>
                      </a:r>
                      <a:endParaRPr lang="en-US" dirty="0"/>
                    </a:p>
                  </a:txBody>
                  <a:tcPr/>
                </a:tc>
              </a:tr>
              <a:tr h="370840">
                <a:tc>
                  <a:txBody>
                    <a:bodyPr/>
                    <a:lstStyle/>
                    <a:p>
                      <a:pPr algn="ctr"/>
                      <a:r>
                        <a:rPr lang="en-US" b="1" dirty="0" smtClean="0"/>
                        <a:t>Static</a:t>
                      </a:r>
                      <a:endParaRPr lang="en-US" b="1" dirty="0"/>
                    </a:p>
                  </a:txBody>
                  <a:tcPr anchor="ctr"/>
                </a:tc>
                <a:tc>
                  <a:txBody>
                    <a:bodyPr/>
                    <a:lstStyle/>
                    <a:p>
                      <a:pPr algn="ctr"/>
                      <a:r>
                        <a:rPr lang="en-US" dirty="0" smtClean="0"/>
                        <a:t>Simple and fast</a:t>
                      </a:r>
                      <a:endParaRPr lang="en-US" dirty="0"/>
                    </a:p>
                  </a:txBody>
                  <a:tcPr anchor="ctr"/>
                </a:tc>
                <a:tc>
                  <a:txBody>
                    <a:bodyPr/>
                    <a:lstStyle/>
                    <a:p>
                      <a:pPr algn="ctr"/>
                      <a:r>
                        <a:rPr lang="en-US" dirty="0" smtClean="0"/>
                        <a:t>Not flexible</a:t>
                      </a:r>
                      <a:endParaRPr lang="en-US" dirty="0"/>
                    </a:p>
                  </a:txBody>
                  <a:tcPr anchor="ctr"/>
                </a:tc>
              </a:tr>
              <a:tr h="370840">
                <a:tc>
                  <a:txBody>
                    <a:bodyPr/>
                    <a:lstStyle/>
                    <a:p>
                      <a:pPr algn="ctr"/>
                      <a:r>
                        <a:rPr lang="en-US" b="1" dirty="0" smtClean="0"/>
                        <a:t>Dynamic</a:t>
                      </a:r>
                      <a:endParaRPr lang="en-US" b="1" dirty="0"/>
                    </a:p>
                  </a:txBody>
                  <a:tcPr anchor="ctr"/>
                </a:tc>
                <a:tc>
                  <a:txBody>
                    <a:bodyPr/>
                    <a:lstStyle/>
                    <a:p>
                      <a:pPr algn="ctr"/>
                      <a:r>
                        <a:rPr lang="en-US" dirty="0" smtClean="0"/>
                        <a:t>Adapts</a:t>
                      </a:r>
                      <a:r>
                        <a:rPr lang="en-US" baseline="0" dirty="0" smtClean="0"/>
                        <a:t> to network changes</a:t>
                      </a:r>
                      <a:endParaRPr lang="en-US" dirty="0"/>
                    </a:p>
                  </a:txBody>
                  <a:tcPr anchor="ctr"/>
                </a:tc>
                <a:tc>
                  <a:txBody>
                    <a:bodyPr/>
                    <a:lstStyle/>
                    <a:p>
                      <a:pPr algn="ctr"/>
                      <a:r>
                        <a:rPr lang="en-US" dirty="0" smtClean="0"/>
                        <a:t>Complex</a:t>
                      </a:r>
                      <a:endParaRPr lang="en-US" dirty="0"/>
                    </a:p>
                  </a:txBody>
                  <a:tcPr anchor="ctr"/>
                </a:tc>
              </a:tr>
              <a:tr h="370840">
                <a:tc>
                  <a:txBody>
                    <a:bodyPr/>
                    <a:lstStyle/>
                    <a:p>
                      <a:pPr algn="ctr"/>
                      <a:r>
                        <a:rPr lang="en-US" b="1" dirty="0" smtClean="0"/>
                        <a:t>Centralized</a:t>
                      </a:r>
                      <a:endParaRPr lang="en-US" b="1" dirty="0"/>
                    </a:p>
                  </a:txBody>
                  <a:tcPr anchor="ctr"/>
                </a:tc>
                <a:tc>
                  <a:txBody>
                    <a:bodyPr/>
                    <a:lstStyle/>
                    <a:p>
                      <a:pPr algn="ctr"/>
                      <a:r>
                        <a:rPr lang="en-US" dirty="0" smtClean="0"/>
                        <a:t>One node performs</a:t>
                      </a:r>
                      <a:r>
                        <a:rPr lang="en-US" baseline="0" dirty="0" smtClean="0"/>
                        <a:t> the routing algorithm</a:t>
                      </a:r>
                      <a:endParaRPr lang="en-US" dirty="0"/>
                    </a:p>
                  </a:txBody>
                  <a:tcPr anchor="ctr"/>
                </a:tc>
                <a:tc>
                  <a:txBody>
                    <a:bodyPr/>
                    <a:lstStyle/>
                    <a:p>
                      <a:pPr algn="ctr"/>
                      <a:r>
                        <a:rPr lang="en-US" dirty="0" smtClean="0"/>
                        <a:t>Vulnerability to failure of the node performing routing</a:t>
                      </a:r>
                      <a:r>
                        <a:rPr lang="en-US" baseline="0" dirty="0" smtClean="0"/>
                        <a:t> functions</a:t>
                      </a:r>
                      <a:endParaRPr lang="en-US" dirty="0"/>
                    </a:p>
                  </a:txBody>
                  <a:tcPr anchor="ctr"/>
                </a:tc>
              </a:tr>
              <a:tr h="370840">
                <a:tc>
                  <a:txBody>
                    <a:bodyPr/>
                    <a:lstStyle/>
                    <a:p>
                      <a:pPr algn="ctr"/>
                      <a:r>
                        <a:rPr lang="en-US" b="1" dirty="0" smtClean="0"/>
                        <a:t>Decentralized</a:t>
                      </a:r>
                      <a:endParaRPr lang="en-US" b="1" dirty="0"/>
                    </a:p>
                  </a:txBody>
                  <a:tcPr anchor="ctr"/>
                </a:tc>
                <a:tc>
                  <a:txBody>
                    <a:bodyPr/>
                    <a:lstStyle/>
                    <a:p>
                      <a:pPr algn="ctr"/>
                      <a:r>
                        <a:rPr lang="en-US" dirty="0" smtClean="0"/>
                        <a:t>Robustness</a:t>
                      </a:r>
                      <a:r>
                        <a:rPr lang="en-US" baseline="0" dirty="0" smtClean="0"/>
                        <a:t> to link failures</a:t>
                      </a:r>
                      <a:endParaRPr lang="en-US" dirty="0"/>
                    </a:p>
                  </a:txBody>
                  <a:tcPr anchor="ctr"/>
                </a:tc>
                <a:tc>
                  <a:txBody>
                    <a:bodyPr/>
                    <a:lstStyle/>
                    <a:p>
                      <a:pPr algn="ctr"/>
                      <a:r>
                        <a:rPr lang="en-US" dirty="0" smtClean="0"/>
                        <a:t>Routing</a:t>
                      </a:r>
                      <a:r>
                        <a:rPr lang="en-US" baseline="0" dirty="0" smtClean="0"/>
                        <a:t> convergence issues and </a:t>
                      </a:r>
                      <a:r>
                        <a:rPr lang="en-US" dirty="0" smtClean="0"/>
                        <a:t>oscillations</a:t>
                      </a:r>
                      <a:endParaRPr lang="en-US" dirty="0"/>
                    </a:p>
                  </a:txBody>
                  <a:tcPr anchor="ctr"/>
                </a:tc>
              </a:tr>
            </a:tbl>
          </a:graphicData>
        </a:graphic>
      </p:graphicFrame>
      <p:sp>
        <p:nvSpPr>
          <p:cNvPr id="9" name="Ovale 8"/>
          <p:cNvSpPr/>
          <p:nvPr/>
        </p:nvSpPr>
        <p:spPr bwMode="auto">
          <a:xfrm>
            <a:off x="5652120" y="4509120"/>
            <a:ext cx="2736304" cy="720080"/>
          </a:xfrm>
          <a:prstGeom prst="ellipse">
            <a:avLst/>
          </a:prstGeom>
          <a:noFill/>
          <a:ln w="38100" cap="flat" cmpd="sng" algn="ctr">
            <a:solidFill>
              <a:srgbClr val="FF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smtClean="0">
              <a:ln>
                <a:noFill/>
              </a:ln>
              <a:solidFill>
                <a:schemeClr val="tx1"/>
              </a:solidFill>
              <a:effectLst/>
              <a:latin typeface="Tahoma" pitchFamily="34" charset="0"/>
              <a:ea typeface="SimSun" pitchFamily="2" charset="-122"/>
            </a:endParaRPr>
          </a:p>
        </p:txBody>
      </p:sp>
    </p:spTree>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Routed Routing Protocol</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300" dirty="0" smtClean="0"/>
              <a:t>A routing protocol sends and receives signaling packets containing routing information to and from other routers.</a:t>
            </a:r>
          </a:p>
          <a:p>
            <a:endParaRPr lang="en-US" sz="700" dirty="0" smtClean="0"/>
          </a:p>
          <a:p>
            <a:r>
              <a:rPr lang="en-US" sz="2300" dirty="0" smtClean="0"/>
              <a:t>In some cases, </a:t>
            </a:r>
            <a:r>
              <a:rPr lang="en-US" sz="2300" b="1" dirty="0" smtClean="0"/>
              <a:t>routing protocols can themselves run over routed protocols</a:t>
            </a:r>
            <a:r>
              <a:rPr lang="en-US" sz="2300" dirty="0" smtClean="0"/>
              <a:t>. Even if a routing protocol runs over a particular transport mechanism of layer (N), this does not mean that the routing protocol is of layer (N+1). </a:t>
            </a:r>
          </a:p>
          <a:p>
            <a:pPr lvl="1"/>
            <a:endParaRPr lang="en-US" sz="600" dirty="0" smtClean="0"/>
          </a:p>
          <a:p>
            <a:pPr lvl="1"/>
            <a:r>
              <a:rPr lang="en-US" sz="1900" dirty="0" smtClean="0"/>
              <a:t>OSPF, IGRP, and EIGRP run directly over IP; OSPF and EIGRP have their own reliable transmission mechanisms, while IGRP uses an unreliable transport protocol.</a:t>
            </a:r>
          </a:p>
          <a:p>
            <a:pPr lvl="1"/>
            <a:endParaRPr lang="en-US" sz="600" dirty="0" smtClean="0"/>
          </a:p>
          <a:p>
            <a:pPr lvl="1"/>
            <a:r>
              <a:rPr lang="en-US" sz="1900" dirty="0" smtClean="0"/>
              <a:t>RIP runs over UDP over IP</a:t>
            </a:r>
          </a:p>
          <a:p>
            <a:pPr lvl="1"/>
            <a:endParaRPr lang="en-US" sz="600" dirty="0" smtClean="0"/>
          </a:p>
          <a:p>
            <a:pPr lvl="1"/>
            <a:r>
              <a:rPr lang="en-US" sz="1900" dirty="0" smtClean="0"/>
              <a:t>BGP runs over TCP over IP.</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Shortest Path Algorithms</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There are many shortest path algorithms. The most important shortest path algorithms are:</a:t>
            </a:r>
          </a:p>
          <a:p>
            <a:pPr lvl="1"/>
            <a:endParaRPr lang="en-US" sz="700" dirty="0" smtClean="0"/>
          </a:p>
          <a:p>
            <a:pPr lvl="1"/>
            <a:r>
              <a:rPr lang="en-US" dirty="0" smtClean="0"/>
              <a:t>Dijkstra algorithm (good computational costs)</a:t>
            </a:r>
          </a:p>
          <a:p>
            <a:pPr lvl="1"/>
            <a:endParaRPr lang="en-US" sz="700" dirty="0" smtClean="0"/>
          </a:p>
          <a:p>
            <a:pPr lvl="1"/>
            <a:r>
              <a:rPr lang="en-US" dirty="0" smtClean="0"/>
              <a:t>Bellman–Ford algorithm (good computational costs)</a:t>
            </a:r>
          </a:p>
          <a:p>
            <a:pPr lvl="1"/>
            <a:endParaRPr lang="en-US" sz="700" dirty="0" smtClean="0"/>
          </a:p>
          <a:p>
            <a:pPr lvl="1"/>
            <a:r>
              <a:rPr lang="en-US" dirty="0" smtClean="0"/>
              <a:t>A* search algorithm</a:t>
            </a:r>
          </a:p>
          <a:p>
            <a:pPr lvl="1"/>
            <a:endParaRPr lang="en-US" sz="700" dirty="0" smtClean="0"/>
          </a:p>
          <a:p>
            <a:pPr lvl="1"/>
            <a:r>
              <a:rPr lang="en-US" dirty="0" smtClean="0"/>
              <a:t>Floyd–</a:t>
            </a:r>
            <a:r>
              <a:rPr lang="en-US" dirty="0" err="1" smtClean="0"/>
              <a:t>Warshall</a:t>
            </a:r>
            <a:r>
              <a:rPr lang="en-US" dirty="0" smtClean="0"/>
              <a:t> algorithm</a:t>
            </a:r>
          </a:p>
          <a:p>
            <a:pPr lvl="1"/>
            <a:endParaRPr lang="en-US" sz="700" dirty="0" smtClean="0"/>
          </a:p>
          <a:p>
            <a:pPr lvl="1"/>
            <a:r>
              <a:rPr lang="en-US" dirty="0" smtClean="0"/>
              <a:t>Johnson algorithm</a:t>
            </a:r>
          </a:p>
          <a:p>
            <a:pPr lvl="1"/>
            <a:endParaRPr lang="en-US" sz="700" dirty="0" smtClean="0"/>
          </a:p>
          <a:p>
            <a:pPr lvl="1"/>
            <a:r>
              <a:rPr lang="en-US" dirty="0" smtClean="0"/>
              <a:t>Perturbation theory</a:t>
            </a:r>
          </a:p>
          <a:p>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Rettangolo 7"/>
          <p:cNvSpPr/>
          <p:nvPr/>
        </p:nvSpPr>
        <p:spPr>
          <a:xfrm>
            <a:off x="683568" y="5816877"/>
            <a:ext cx="7992888" cy="492443"/>
          </a:xfrm>
          <a:prstGeom prst="rect">
            <a:avLst/>
          </a:prstGeom>
        </p:spPr>
        <p:txBody>
          <a:bodyPr wrap="square">
            <a:spAutoFit/>
          </a:bodyPr>
          <a:lstStyle/>
          <a:p>
            <a:pPr algn="ctr">
              <a:buNone/>
            </a:pPr>
            <a:r>
              <a:rPr lang="en-US" sz="1300" dirty="0" smtClean="0">
                <a:solidFill>
                  <a:srgbClr val="0000FF"/>
                </a:solidFill>
              </a:rPr>
              <a:t>B. V. </a:t>
            </a:r>
            <a:r>
              <a:rPr lang="en-US" sz="1300" dirty="0" err="1" smtClean="0">
                <a:solidFill>
                  <a:srgbClr val="0000FF"/>
                </a:solidFill>
              </a:rPr>
              <a:t>Cherkassky</a:t>
            </a:r>
            <a:r>
              <a:rPr lang="en-US" sz="1300" dirty="0" smtClean="0">
                <a:solidFill>
                  <a:srgbClr val="0000FF"/>
                </a:solidFill>
              </a:rPr>
              <a:t>, A. V. Goldberg, T. </a:t>
            </a:r>
            <a:r>
              <a:rPr lang="en-US" sz="1300" dirty="0" err="1" smtClean="0">
                <a:solidFill>
                  <a:srgbClr val="0000FF"/>
                </a:solidFill>
              </a:rPr>
              <a:t>Radzik</a:t>
            </a:r>
            <a:r>
              <a:rPr lang="en-US" sz="1300" dirty="0" smtClean="0">
                <a:solidFill>
                  <a:srgbClr val="0000FF"/>
                </a:solidFill>
              </a:rPr>
              <a:t>, "Shortest Paths Algorithms: Theory and Experimental Evaluation", </a:t>
            </a:r>
            <a:r>
              <a:rPr lang="en-US" sz="1300" i="1" dirty="0" smtClean="0">
                <a:solidFill>
                  <a:srgbClr val="0000FF"/>
                </a:solidFill>
              </a:rPr>
              <a:t>Mathematical Programming</a:t>
            </a:r>
            <a:r>
              <a:rPr lang="en-US" sz="1300" dirty="0" smtClean="0">
                <a:solidFill>
                  <a:srgbClr val="0000FF"/>
                </a:solidFill>
              </a:rPr>
              <a:t>, Ser. A, Vol. 2, pp. 129-174, 1993. </a:t>
            </a:r>
            <a:endParaRPr lang="en-US" sz="1300" dirty="0">
              <a:solidFill>
                <a:srgbClr val="0000FF"/>
              </a:solidFill>
            </a:endParaRPr>
          </a:p>
        </p:txBody>
      </p:sp>
    </p:spTree>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Bellman Optimality Principle</a:t>
            </a:r>
          </a:p>
        </p:txBody>
      </p:sp>
      <p:sp>
        <p:nvSpPr>
          <p:cNvPr id="78851" name="Rectangle 3"/>
          <p:cNvSpPr>
            <a:spLocks noGrp="1" noChangeArrowheads="1"/>
          </p:cNvSpPr>
          <p:nvPr>
            <p:ph type="body" idx="1"/>
          </p:nvPr>
        </p:nvSpPr>
        <p:spPr bwMode="auto">
          <a:xfrm>
            <a:off x="395536" y="1567333"/>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network is considered like an oriented </a:t>
            </a:r>
            <a:r>
              <a:rPr lang="en-US" sz="2000" b="1" dirty="0" smtClean="0"/>
              <a:t>graph</a:t>
            </a:r>
            <a:r>
              <a:rPr lang="en-US" sz="2000" dirty="0" smtClean="0"/>
              <a:t> with </a:t>
            </a:r>
            <a:r>
              <a:rPr lang="en-US" sz="2000" b="1" dirty="0" smtClean="0"/>
              <a:t>nodes</a:t>
            </a:r>
            <a:r>
              <a:rPr lang="en-US" sz="2000" dirty="0" smtClean="0"/>
              <a:t> (= routers) and </a:t>
            </a:r>
            <a:r>
              <a:rPr lang="en-US" sz="2000" b="1" dirty="0" smtClean="0"/>
              <a:t>edges</a:t>
            </a:r>
            <a:r>
              <a:rPr lang="en-US" sz="2000" dirty="0" smtClean="0"/>
              <a:t> (= links between routers).</a:t>
            </a:r>
          </a:p>
          <a:p>
            <a:endParaRPr lang="en-US" sz="600" dirty="0" smtClean="0"/>
          </a:p>
          <a:p>
            <a:r>
              <a:rPr lang="en-US" sz="2000" dirty="0" smtClean="0"/>
              <a:t>If router j is on the optimal path from router i to k, then, also the  optimal path from j to k is on the same path:</a:t>
            </a:r>
          </a:p>
          <a:p>
            <a:endParaRPr lang="en-US" sz="2000" dirty="0" smtClean="0"/>
          </a:p>
          <a:p>
            <a:endParaRPr lang="en-US" sz="2000" dirty="0" smtClean="0"/>
          </a:p>
          <a:p>
            <a:endParaRPr lang="en-US" sz="2000" dirty="0" smtClean="0"/>
          </a:p>
          <a:p>
            <a:endParaRPr lang="en-US" sz="2000" dirty="0" smtClean="0"/>
          </a:p>
          <a:p>
            <a:endParaRPr lang="en-US" sz="600" dirty="0" smtClean="0"/>
          </a:p>
          <a:p>
            <a:r>
              <a:rPr lang="en-US" sz="2000" dirty="0" smtClean="0"/>
              <a:t>A consequence is that the set of optimal </a:t>
            </a:r>
            <a:r>
              <a:rPr lang="en-US" sz="2000" dirty="0" smtClean="0"/>
              <a:t>(i.e., shortest) paths </a:t>
            </a:r>
            <a:r>
              <a:rPr lang="en-US" sz="2000" dirty="0" smtClean="0"/>
              <a:t>from a tagged router to all the routers form a tree, named </a:t>
            </a:r>
            <a:r>
              <a:rPr lang="en-US" sz="2000" b="1" dirty="0" smtClean="0"/>
              <a:t>sink tree</a:t>
            </a:r>
            <a:r>
              <a:rPr lang="en-US" sz="2000" dirty="0" smtClean="0"/>
              <a:t> for the tagged router. </a:t>
            </a:r>
          </a:p>
          <a:p>
            <a:endParaRPr lang="en-US" sz="600" dirty="0" smtClean="0"/>
          </a:p>
          <a:p>
            <a:r>
              <a:rPr lang="en-US" sz="2000" b="1" dirty="0" smtClean="0"/>
              <a:t>This principle is adopted by the Dijkstra algorithm for shortest path routing.</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1"/>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2" name="Gruppo 21"/>
          <p:cNvGrpSpPr/>
          <p:nvPr/>
        </p:nvGrpSpPr>
        <p:grpSpPr>
          <a:xfrm>
            <a:off x="2811934" y="3205212"/>
            <a:ext cx="3108325" cy="1231900"/>
            <a:chOff x="2811934" y="2780928"/>
            <a:chExt cx="3108325" cy="1231900"/>
          </a:xfrm>
        </p:grpSpPr>
        <p:sp>
          <p:nvSpPr>
            <p:cNvPr id="5" name="Freeform 5"/>
            <p:cNvSpPr>
              <a:spLocks/>
            </p:cNvSpPr>
            <p:nvPr/>
          </p:nvSpPr>
          <p:spPr bwMode="auto">
            <a:xfrm>
              <a:off x="2994497" y="2780928"/>
              <a:ext cx="1279525" cy="701675"/>
            </a:xfrm>
            <a:custGeom>
              <a:avLst/>
              <a:gdLst>
                <a:gd name="T0" fmla="*/ 0 w 2016"/>
                <a:gd name="T1" fmla="*/ 528 h 1104"/>
                <a:gd name="T2" fmla="*/ 864 w 2016"/>
                <a:gd name="T3" fmla="*/ 96 h 1104"/>
                <a:gd name="T4" fmla="*/ 2016 w 2016"/>
                <a:gd name="T5" fmla="*/ 1104 h 1104"/>
              </a:gdLst>
              <a:ahLst/>
              <a:cxnLst>
                <a:cxn ang="0">
                  <a:pos x="T0" y="T1"/>
                </a:cxn>
                <a:cxn ang="0">
                  <a:pos x="T2" y="T3"/>
                </a:cxn>
                <a:cxn ang="0">
                  <a:pos x="T4" y="T5"/>
                </a:cxn>
              </a:cxnLst>
              <a:rect l="0" t="0" r="r" b="b"/>
              <a:pathLst>
                <a:path w="2016" h="1104">
                  <a:moveTo>
                    <a:pt x="0" y="528"/>
                  </a:moveTo>
                  <a:cubicBezTo>
                    <a:pt x="264" y="264"/>
                    <a:pt x="528" y="0"/>
                    <a:pt x="864" y="96"/>
                  </a:cubicBezTo>
                  <a:cubicBezTo>
                    <a:pt x="1200" y="192"/>
                    <a:pt x="1824" y="936"/>
                    <a:pt x="2016" y="1104"/>
                  </a:cubicBezTo>
                </a:path>
              </a:pathLst>
            </a:cu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13" name="Gruppo 20"/>
            <p:cNvGrpSpPr/>
            <p:nvPr/>
          </p:nvGrpSpPr>
          <p:grpSpPr>
            <a:xfrm>
              <a:off x="2811934" y="2780928"/>
              <a:ext cx="3108325" cy="1231900"/>
              <a:chOff x="2811934" y="2780928"/>
              <a:chExt cx="3108325" cy="1231900"/>
            </a:xfrm>
          </p:grpSpPr>
          <p:sp>
            <p:nvSpPr>
              <p:cNvPr id="2" name="Oval 8"/>
              <p:cNvSpPr>
                <a:spLocks noChangeArrowheads="1"/>
              </p:cNvSpPr>
              <p:nvPr/>
            </p:nvSpPr>
            <p:spPr bwMode="auto">
              <a:xfrm>
                <a:off x="2811934" y="3038103"/>
                <a:ext cx="182563" cy="182562"/>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sz="3600"/>
              </a:p>
            </p:txBody>
          </p:sp>
          <p:sp>
            <p:nvSpPr>
              <p:cNvPr id="3" name="Oval 7"/>
              <p:cNvSpPr>
                <a:spLocks noChangeArrowheads="1"/>
              </p:cNvSpPr>
              <p:nvPr/>
            </p:nvSpPr>
            <p:spPr bwMode="auto">
              <a:xfrm>
                <a:off x="4274022" y="3417515"/>
                <a:ext cx="182562" cy="182563"/>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sz="3600"/>
              </a:p>
            </p:txBody>
          </p:sp>
          <p:sp>
            <p:nvSpPr>
              <p:cNvPr id="4" name="Oval 6"/>
              <p:cNvSpPr>
                <a:spLocks noChangeArrowheads="1"/>
              </p:cNvSpPr>
              <p:nvPr/>
            </p:nvSpPr>
            <p:spPr bwMode="auto">
              <a:xfrm>
                <a:off x="5737697" y="3038103"/>
                <a:ext cx="182562" cy="182562"/>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sz="3600"/>
              </a:p>
            </p:txBody>
          </p:sp>
          <p:sp>
            <p:nvSpPr>
              <p:cNvPr id="6" name="Freeform 4"/>
              <p:cNvSpPr>
                <a:spLocks/>
              </p:cNvSpPr>
              <p:nvPr/>
            </p:nvSpPr>
            <p:spPr bwMode="auto">
              <a:xfrm>
                <a:off x="4456584" y="3234953"/>
                <a:ext cx="1371600" cy="777875"/>
              </a:xfrm>
              <a:custGeom>
                <a:avLst/>
                <a:gdLst>
                  <a:gd name="T0" fmla="*/ 0 w 2160"/>
                  <a:gd name="T1" fmla="*/ 432 h 1224"/>
                  <a:gd name="T2" fmla="*/ 1440 w 2160"/>
                  <a:gd name="T3" fmla="*/ 1152 h 1224"/>
                  <a:gd name="T4" fmla="*/ 2160 w 2160"/>
                  <a:gd name="T5" fmla="*/ 0 h 1224"/>
                </a:gdLst>
                <a:ahLst/>
                <a:cxnLst>
                  <a:cxn ang="0">
                    <a:pos x="T0" y="T1"/>
                  </a:cxn>
                  <a:cxn ang="0">
                    <a:pos x="T2" y="T3"/>
                  </a:cxn>
                  <a:cxn ang="0">
                    <a:pos x="T4" y="T5"/>
                  </a:cxn>
                </a:cxnLst>
                <a:rect l="0" t="0" r="r" b="b"/>
                <a:pathLst>
                  <a:path w="2160" h="1224">
                    <a:moveTo>
                      <a:pt x="0" y="432"/>
                    </a:moveTo>
                    <a:cubicBezTo>
                      <a:pt x="540" y="828"/>
                      <a:pt x="1080" y="1224"/>
                      <a:pt x="1440" y="1152"/>
                    </a:cubicBezTo>
                    <a:cubicBezTo>
                      <a:pt x="1800" y="1080"/>
                      <a:pt x="2040" y="192"/>
                      <a:pt x="2160" y="0"/>
                    </a:cubicBezTo>
                  </a:path>
                </a:pathLst>
              </a:cu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3600"/>
              </a:p>
            </p:txBody>
          </p:sp>
          <p:sp>
            <p:nvSpPr>
              <p:cNvPr id="7" name="Freeform 3"/>
              <p:cNvSpPr>
                <a:spLocks/>
              </p:cNvSpPr>
              <p:nvPr/>
            </p:nvSpPr>
            <p:spPr bwMode="auto">
              <a:xfrm>
                <a:off x="4456584" y="2780928"/>
                <a:ext cx="1279525" cy="609600"/>
              </a:xfrm>
              <a:custGeom>
                <a:avLst/>
                <a:gdLst>
                  <a:gd name="T0" fmla="*/ 0 w 2016"/>
                  <a:gd name="T1" fmla="*/ 960 h 960"/>
                  <a:gd name="T2" fmla="*/ 1296 w 2016"/>
                  <a:gd name="T3" fmla="*/ 96 h 960"/>
                  <a:gd name="T4" fmla="*/ 2016 w 2016"/>
                  <a:gd name="T5" fmla="*/ 384 h 960"/>
                </a:gdLst>
                <a:ahLst/>
                <a:cxnLst>
                  <a:cxn ang="0">
                    <a:pos x="T0" y="T1"/>
                  </a:cxn>
                  <a:cxn ang="0">
                    <a:pos x="T2" y="T3"/>
                  </a:cxn>
                  <a:cxn ang="0">
                    <a:pos x="T4" y="T5"/>
                  </a:cxn>
                </a:cxnLst>
                <a:rect l="0" t="0" r="r" b="b"/>
                <a:pathLst>
                  <a:path w="2016" h="960">
                    <a:moveTo>
                      <a:pt x="0" y="960"/>
                    </a:moveTo>
                    <a:cubicBezTo>
                      <a:pt x="480" y="576"/>
                      <a:pt x="960" y="192"/>
                      <a:pt x="1296" y="96"/>
                    </a:cubicBezTo>
                    <a:cubicBezTo>
                      <a:pt x="1632" y="0"/>
                      <a:pt x="1896" y="336"/>
                      <a:pt x="2016" y="384"/>
                    </a:cubicBezTo>
                  </a:path>
                </a:pathLst>
              </a:custGeom>
              <a:noFill/>
              <a:ln w="9525">
                <a:solidFill>
                  <a:srgbClr val="000000"/>
                </a:solidFill>
                <a:prstDash val="dash"/>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sz="3600"/>
              </a:p>
            </p:txBody>
          </p:sp>
        </p:grpSp>
      </p:grpSp>
      <p:sp>
        <p:nvSpPr>
          <p:cNvPr id="22" name="Rettangolo 21"/>
          <p:cNvSpPr/>
          <p:nvPr/>
        </p:nvSpPr>
        <p:spPr>
          <a:xfrm>
            <a:off x="2771800" y="3615407"/>
            <a:ext cx="255198" cy="461665"/>
          </a:xfrm>
          <a:prstGeom prst="rect">
            <a:avLst/>
          </a:prstGeom>
        </p:spPr>
        <p:txBody>
          <a:bodyPr wrap="none">
            <a:spAutoFit/>
          </a:bodyPr>
          <a:lstStyle/>
          <a:p>
            <a:pPr>
              <a:buNone/>
            </a:pPr>
            <a:r>
              <a:rPr lang="en-US" dirty="0" err="1" smtClean="0"/>
              <a:t>i</a:t>
            </a:r>
            <a:endParaRPr lang="en-US" dirty="0"/>
          </a:p>
        </p:txBody>
      </p:sp>
      <p:sp>
        <p:nvSpPr>
          <p:cNvPr id="23" name="Rettangolo 22"/>
          <p:cNvSpPr/>
          <p:nvPr/>
        </p:nvSpPr>
        <p:spPr>
          <a:xfrm>
            <a:off x="4244794" y="4005064"/>
            <a:ext cx="271228" cy="461665"/>
          </a:xfrm>
          <a:prstGeom prst="rect">
            <a:avLst/>
          </a:prstGeom>
        </p:spPr>
        <p:txBody>
          <a:bodyPr wrap="none">
            <a:spAutoFit/>
          </a:bodyPr>
          <a:lstStyle/>
          <a:p>
            <a:pPr>
              <a:buNone/>
            </a:pPr>
            <a:r>
              <a:rPr lang="en-US" dirty="0" err="1" smtClean="0"/>
              <a:t>j</a:t>
            </a:r>
            <a:endParaRPr lang="en-US" dirty="0"/>
          </a:p>
        </p:txBody>
      </p:sp>
      <p:sp>
        <p:nvSpPr>
          <p:cNvPr id="24" name="Rettangolo 23"/>
          <p:cNvSpPr/>
          <p:nvPr/>
        </p:nvSpPr>
        <p:spPr>
          <a:xfrm>
            <a:off x="5900978" y="3615407"/>
            <a:ext cx="338554" cy="461665"/>
          </a:xfrm>
          <a:prstGeom prst="rect">
            <a:avLst/>
          </a:prstGeom>
        </p:spPr>
        <p:txBody>
          <a:bodyPr wrap="none">
            <a:spAutoFit/>
          </a:bodyPr>
          <a:lstStyle/>
          <a:p>
            <a:pPr>
              <a:buNone/>
            </a:pPr>
            <a:r>
              <a:rPr lang="en-US" dirty="0" err="1" smtClean="0"/>
              <a:t>k</a:t>
            </a:r>
            <a:endParaRPr lang="en-US" dirty="0"/>
          </a:p>
        </p:txBody>
      </p:sp>
    </p:spTree>
    <p:extLst>
      <p:ext uri="{BB962C8B-B14F-4D97-AF65-F5344CB8AC3E}">
        <p14:creationId xmlns:p14="http://schemas.microsoft.com/office/powerpoint/2010/main" xmlns="" val="772049289"/>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Sink Tree</a:t>
            </a:r>
          </a:p>
        </p:txBody>
      </p:sp>
      <p:sp>
        <p:nvSpPr>
          <p:cNvPr id="78851" name="Rectangle 3"/>
          <p:cNvSpPr>
            <a:spLocks noGrp="1" noChangeArrowheads="1"/>
          </p:cNvSpPr>
          <p:nvPr>
            <p:ph type="body" idx="1"/>
          </p:nvPr>
        </p:nvSpPr>
        <p:spPr bwMode="auto">
          <a:xfrm>
            <a:off x="457200" y="1628800"/>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smtClean="0"/>
              <a:t>In the network, a </a:t>
            </a:r>
            <a:r>
              <a:rPr lang="en-US" sz="1800" b="1" dirty="0" smtClean="0"/>
              <a:t>sink tree of a node is a tree that connects this node to all other nodes of the network with the shortest path</a:t>
            </a:r>
            <a:r>
              <a:rPr lang="en-US" sz="1800" dirty="0" smtClean="0"/>
              <a:t>.</a:t>
            </a:r>
          </a:p>
          <a:p>
            <a:endParaRPr lang="en-US" sz="600" dirty="0" smtClean="0"/>
          </a:p>
          <a:p>
            <a:r>
              <a:rPr lang="en-US" sz="1800" b="1" dirty="0" smtClean="0"/>
              <a:t>The sink tree (minimum spanning tree) of a node can be easily converted into the routing table of that node </a:t>
            </a:r>
            <a:r>
              <a:rPr lang="en-US" sz="1800" dirty="0" smtClean="0"/>
              <a:t>(i.e., a table showing the next hop for each destination to be reached from that node). A sink tree can be determined for each node of the network.</a:t>
            </a:r>
          </a:p>
          <a:p>
            <a:endParaRPr lang="en-US" sz="600" dirty="0" smtClean="0"/>
          </a:p>
          <a:p>
            <a:r>
              <a:rPr lang="en-US" sz="1800" dirty="0" smtClean="0"/>
              <a:t>The picture below shows a network with all possible links (left) and the related sink tree for node B (right).</a:t>
            </a:r>
          </a:p>
          <a:p>
            <a:endParaRPr lang="en-US" sz="6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pSp>
        <p:nvGrpSpPr>
          <p:cNvPr id="50177" name="Group 1"/>
          <p:cNvGrpSpPr>
            <a:grpSpLocks/>
          </p:cNvGrpSpPr>
          <p:nvPr/>
        </p:nvGrpSpPr>
        <p:grpSpPr bwMode="auto">
          <a:xfrm>
            <a:off x="1835696" y="4149080"/>
            <a:ext cx="5422702" cy="2448272"/>
            <a:chOff x="2020" y="2017"/>
            <a:chExt cx="7632" cy="3024"/>
          </a:xfrm>
        </p:grpSpPr>
        <p:sp>
          <p:nvSpPr>
            <p:cNvPr id="50229" name="Text Box 53"/>
            <p:cNvSpPr txBox="1">
              <a:spLocks noChangeArrowheads="1"/>
            </p:cNvSpPr>
            <p:nvPr/>
          </p:nvSpPr>
          <p:spPr bwMode="auto">
            <a:xfrm>
              <a:off x="5040" y="374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D</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0201" name="Group 25"/>
            <p:cNvGrpSpPr>
              <a:grpSpLocks/>
            </p:cNvGrpSpPr>
            <p:nvPr/>
          </p:nvGrpSpPr>
          <p:grpSpPr bwMode="auto">
            <a:xfrm>
              <a:off x="2020" y="2017"/>
              <a:ext cx="3744" cy="3024"/>
              <a:chOff x="2304" y="11952"/>
              <a:chExt cx="3744" cy="3024"/>
            </a:xfrm>
          </p:grpSpPr>
          <p:grpSp>
            <p:nvGrpSpPr>
              <p:cNvPr id="50225" name="Group 49"/>
              <p:cNvGrpSpPr>
                <a:grpSpLocks/>
              </p:cNvGrpSpPr>
              <p:nvPr/>
            </p:nvGrpSpPr>
            <p:grpSpPr bwMode="auto">
              <a:xfrm>
                <a:off x="3888" y="13536"/>
                <a:ext cx="1296" cy="1152"/>
                <a:chOff x="3888" y="13536"/>
                <a:chExt cx="1296" cy="1152"/>
              </a:xfrm>
            </p:grpSpPr>
            <p:sp>
              <p:nvSpPr>
                <p:cNvPr id="50228" name="Line 52"/>
                <p:cNvSpPr>
                  <a:spLocks noChangeShapeType="1"/>
                </p:cNvSpPr>
                <p:nvPr/>
              </p:nvSpPr>
              <p:spPr bwMode="auto">
                <a:xfrm>
                  <a:off x="3888" y="14400"/>
                  <a:ext cx="720"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7" name="Line 51"/>
                <p:cNvSpPr>
                  <a:spLocks noChangeShapeType="1"/>
                </p:cNvSpPr>
                <p:nvPr/>
              </p:nvSpPr>
              <p:spPr bwMode="auto">
                <a:xfrm>
                  <a:off x="4320" y="13536"/>
                  <a:ext cx="864" cy="144"/>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6" name="Line 50"/>
                <p:cNvSpPr>
                  <a:spLocks noChangeShapeType="1"/>
                </p:cNvSpPr>
                <p:nvPr/>
              </p:nvSpPr>
              <p:spPr bwMode="auto">
                <a:xfrm flipH="1">
                  <a:off x="4896" y="13968"/>
                  <a:ext cx="144"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0202" name="Group 26"/>
              <p:cNvGrpSpPr>
                <a:grpSpLocks/>
              </p:cNvGrpSpPr>
              <p:nvPr/>
            </p:nvGrpSpPr>
            <p:grpSpPr bwMode="auto">
              <a:xfrm>
                <a:off x="2304" y="11952"/>
                <a:ext cx="3744" cy="3024"/>
                <a:chOff x="2304" y="11952"/>
                <a:chExt cx="3744" cy="3024"/>
              </a:xfrm>
            </p:grpSpPr>
            <p:sp>
              <p:nvSpPr>
                <p:cNvPr id="50224" name="Oval 48"/>
                <p:cNvSpPr>
                  <a:spLocks noChangeArrowheads="1"/>
                </p:cNvSpPr>
                <p:nvPr/>
              </p:nvSpPr>
              <p:spPr bwMode="auto">
                <a:xfrm>
                  <a:off x="3024" y="12672"/>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3" name="Oval 47"/>
                <p:cNvSpPr>
                  <a:spLocks noChangeArrowheads="1"/>
                </p:cNvSpPr>
                <p:nvPr/>
              </p:nvSpPr>
              <p:spPr bwMode="auto">
                <a:xfrm>
                  <a:off x="2592" y="13536"/>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2" name="Oval 46"/>
                <p:cNvSpPr>
                  <a:spLocks noChangeArrowheads="1"/>
                </p:cNvSpPr>
                <p:nvPr/>
              </p:nvSpPr>
              <p:spPr bwMode="auto">
                <a:xfrm>
                  <a:off x="3600" y="14112"/>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21" name="Oval 45"/>
                <p:cNvSpPr>
                  <a:spLocks noChangeArrowheads="1"/>
                </p:cNvSpPr>
                <p:nvPr/>
              </p:nvSpPr>
              <p:spPr bwMode="auto">
                <a:xfrm>
                  <a:off x="4176" y="12096"/>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220" name="Oval 44"/>
                <p:cNvSpPr>
                  <a:spLocks noChangeArrowheads="1"/>
                </p:cNvSpPr>
                <p:nvPr/>
              </p:nvSpPr>
              <p:spPr bwMode="auto">
                <a:xfrm>
                  <a:off x="4176" y="13248"/>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9" name="Oval 43"/>
                <p:cNvSpPr>
                  <a:spLocks noChangeArrowheads="1"/>
                </p:cNvSpPr>
                <p:nvPr/>
              </p:nvSpPr>
              <p:spPr bwMode="auto">
                <a:xfrm>
                  <a:off x="5040" y="13680"/>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8" name="Oval 42"/>
                <p:cNvSpPr>
                  <a:spLocks noChangeArrowheads="1"/>
                </p:cNvSpPr>
                <p:nvPr/>
              </p:nvSpPr>
              <p:spPr bwMode="auto">
                <a:xfrm>
                  <a:off x="5040" y="12528"/>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7" name="Oval 41"/>
                <p:cNvSpPr>
                  <a:spLocks noChangeArrowheads="1"/>
                </p:cNvSpPr>
                <p:nvPr/>
              </p:nvSpPr>
              <p:spPr bwMode="auto">
                <a:xfrm>
                  <a:off x="4608" y="14544"/>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6" name="Line 40"/>
                <p:cNvSpPr>
                  <a:spLocks noChangeShapeType="1"/>
                </p:cNvSpPr>
                <p:nvPr/>
              </p:nvSpPr>
              <p:spPr bwMode="auto">
                <a:xfrm flipH="1">
                  <a:off x="3168" y="12384"/>
                  <a:ext cx="1008"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5" name="Line 39"/>
                <p:cNvSpPr>
                  <a:spLocks noChangeShapeType="1"/>
                </p:cNvSpPr>
                <p:nvPr/>
              </p:nvSpPr>
              <p:spPr bwMode="auto">
                <a:xfrm flipH="1">
                  <a:off x="2880" y="12960"/>
                  <a:ext cx="288"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4" name="Line 38"/>
                <p:cNvSpPr>
                  <a:spLocks noChangeShapeType="1"/>
                </p:cNvSpPr>
                <p:nvPr/>
              </p:nvSpPr>
              <p:spPr bwMode="auto">
                <a:xfrm>
                  <a:off x="3312" y="12960"/>
                  <a:ext cx="864" cy="43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3" name="Line 37"/>
                <p:cNvSpPr>
                  <a:spLocks noChangeShapeType="1"/>
                </p:cNvSpPr>
                <p:nvPr/>
              </p:nvSpPr>
              <p:spPr bwMode="auto">
                <a:xfrm>
                  <a:off x="2880" y="13824"/>
                  <a:ext cx="720"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2" name="Line 36"/>
                <p:cNvSpPr>
                  <a:spLocks noChangeShapeType="1"/>
                </p:cNvSpPr>
                <p:nvPr/>
              </p:nvSpPr>
              <p:spPr bwMode="auto">
                <a:xfrm flipH="1">
                  <a:off x="5184" y="12672"/>
                  <a:ext cx="144" cy="100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1" name="Line 35"/>
                <p:cNvSpPr>
                  <a:spLocks noChangeShapeType="1"/>
                </p:cNvSpPr>
                <p:nvPr/>
              </p:nvSpPr>
              <p:spPr bwMode="auto">
                <a:xfrm>
                  <a:off x="4464" y="12384"/>
                  <a:ext cx="576"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10" name="Line 34"/>
                <p:cNvSpPr>
                  <a:spLocks noChangeShapeType="1"/>
                </p:cNvSpPr>
                <p:nvPr/>
              </p:nvSpPr>
              <p:spPr bwMode="auto">
                <a:xfrm flipH="1">
                  <a:off x="3744" y="13536"/>
                  <a:ext cx="576" cy="576"/>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209" name="Text Box 33"/>
                <p:cNvSpPr txBox="1">
                  <a:spLocks noChangeArrowheads="1"/>
                </p:cNvSpPr>
                <p:nvPr/>
              </p:nvSpPr>
              <p:spPr bwMode="auto">
                <a:xfrm>
                  <a:off x="4608" y="11952"/>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imes New Roman" pitchFamily="18" charset="0"/>
                      <a:cs typeface="Times New Roman" pitchFamily="18" charset="0"/>
                    </a:rPr>
                    <a:t>B</a:t>
                  </a:r>
                  <a:endParaRPr kumimoji="0" lang="it-IT"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208" name="Text Box 32"/>
                <p:cNvSpPr txBox="1">
                  <a:spLocks noChangeArrowheads="1"/>
                </p:cNvSpPr>
                <p:nvPr/>
              </p:nvSpPr>
              <p:spPr bwMode="auto">
                <a:xfrm>
                  <a:off x="5472" y="12240"/>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C</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07" name="Text Box 31"/>
                <p:cNvSpPr txBox="1">
                  <a:spLocks noChangeArrowheads="1"/>
                </p:cNvSpPr>
                <p:nvPr/>
              </p:nvSpPr>
              <p:spPr bwMode="auto">
                <a:xfrm>
                  <a:off x="5184" y="1454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E</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06" name="Text Box 30"/>
                <p:cNvSpPr txBox="1">
                  <a:spLocks noChangeArrowheads="1"/>
                </p:cNvSpPr>
                <p:nvPr/>
              </p:nvSpPr>
              <p:spPr bwMode="auto">
                <a:xfrm>
                  <a:off x="3456" y="1454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F</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05" name="Text Box 29"/>
                <p:cNvSpPr txBox="1">
                  <a:spLocks noChangeArrowheads="1"/>
                </p:cNvSpPr>
                <p:nvPr/>
              </p:nvSpPr>
              <p:spPr bwMode="auto">
                <a:xfrm>
                  <a:off x="2304" y="14112"/>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G</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04" name="Text Box 28"/>
                <p:cNvSpPr txBox="1">
                  <a:spLocks noChangeArrowheads="1"/>
                </p:cNvSpPr>
                <p:nvPr/>
              </p:nvSpPr>
              <p:spPr bwMode="auto">
                <a:xfrm>
                  <a:off x="2448" y="1238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A</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03" name="Text Box 27"/>
                <p:cNvSpPr txBox="1">
                  <a:spLocks noChangeArrowheads="1"/>
                </p:cNvSpPr>
                <p:nvPr/>
              </p:nvSpPr>
              <p:spPr bwMode="auto">
                <a:xfrm>
                  <a:off x="4176" y="12816"/>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dirty="0" smtClean="0">
                      <a:ln>
                        <a:noFill/>
                      </a:ln>
                      <a:solidFill>
                        <a:schemeClr val="tx1"/>
                      </a:solidFill>
                      <a:effectLst/>
                      <a:latin typeface="Times New Roman" pitchFamily="18" charset="0"/>
                      <a:cs typeface="Times New Roman" pitchFamily="18" charset="0"/>
                    </a:rPr>
                    <a:t>H</a:t>
                  </a:r>
                  <a:endParaRPr kumimoji="0" lang="it-IT" sz="10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grpSp>
        <p:sp>
          <p:nvSpPr>
            <p:cNvPr id="50200" name="Line 24"/>
            <p:cNvSpPr>
              <a:spLocks noChangeShapeType="1"/>
            </p:cNvSpPr>
            <p:nvPr/>
          </p:nvSpPr>
          <p:spPr bwMode="auto">
            <a:xfrm flipH="1">
              <a:off x="8496" y="4032"/>
              <a:ext cx="144"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50178" name="Group 2"/>
            <p:cNvGrpSpPr>
              <a:grpSpLocks/>
            </p:cNvGrpSpPr>
            <p:nvPr/>
          </p:nvGrpSpPr>
          <p:grpSpPr bwMode="auto">
            <a:xfrm>
              <a:off x="5908" y="2017"/>
              <a:ext cx="3744" cy="3024"/>
              <a:chOff x="6192" y="11952"/>
              <a:chExt cx="3744" cy="3024"/>
            </a:xfrm>
          </p:grpSpPr>
          <p:sp>
            <p:nvSpPr>
              <p:cNvPr id="50199" name="Oval 23"/>
              <p:cNvSpPr>
                <a:spLocks noChangeArrowheads="1"/>
              </p:cNvSpPr>
              <p:nvPr/>
            </p:nvSpPr>
            <p:spPr bwMode="auto">
              <a:xfrm>
                <a:off x="6912" y="12672"/>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8" name="Oval 22"/>
              <p:cNvSpPr>
                <a:spLocks noChangeArrowheads="1"/>
              </p:cNvSpPr>
              <p:nvPr/>
            </p:nvSpPr>
            <p:spPr bwMode="auto">
              <a:xfrm>
                <a:off x="6480" y="13536"/>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7" name="Oval 21"/>
              <p:cNvSpPr>
                <a:spLocks noChangeArrowheads="1"/>
              </p:cNvSpPr>
              <p:nvPr/>
            </p:nvSpPr>
            <p:spPr bwMode="auto">
              <a:xfrm>
                <a:off x="7488" y="14112"/>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6" name="Oval 20"/>
              <p:cNvSpPr>
                <a:spLocks noChangeArrowheads="1"/>
              </p:cNvSpPr>
              <p:nvPr/>
            </p:nvSpPr>
            <p:spPr bwMode="auto">
              <a:xfrm>
                <a:off x="8064" y="12096"/>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5" name="Oval 19"/>
              <p:cNvSpPr>
                <a:spLocks noChangeArrowheads="1"/>
              </p:cNvSpPr>
              <p:nvPr/>
            </p:nvSpPr>
            <p:spPr bwMode="auto">
              <a:xfrm>
                <a:off x="8064" y="13248"/>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194" name="Oval 18"/>
              <p:cNvSpPr>
                <a:spLocks noChangeArrowheads="1"/>
              </p:cNvSpPr>
              <p:nvPr/>
            </p:nvSpPr>
            <p:spPr bwMode="auto">
              <a:xfrm>
                <a:off x="8928" y="13680"/>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3" name="Oval 17"/>
              <p:cNvSpPr>
                <a:spLocks noChangeArrowheads="1"/>
              </p:cNvSpPr>
              <p:nvPr/>
            </p:nvSpPr>
            <p:spPr bwMode="auto">
              <a:xfrm>
                <a:off x="8928" y="12528"/>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2" name="Oval 16"/>
              <p:cNvSpPr>
                <a:spLocks noChangeArrowheads="1"/>
              </p:cNvSpPr>
              <p:nvPr/>
            </p:nvSpPr>
            <p:spPr bwMode="auto">
              <a:xfrm>
                <a:off x="8496" y="14544"/>
                <a:ext cx="288" cy="288"/>
              </a:xfrm>
              <a:prstGeom prst="ellipse">
                <a:avLst/>
              </a:prstGeom>
              <a:solidFill>
                <a:srgbClr val="FF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1" name="Line 15"/>
              <p:cNvSpPr>
                <a:spLocks noChangeShapeType="1"/>
              </p:cNvSpPr>
              <p:nvPr/>
            </p:nvSpPr>
            <p:spPr bwMode="auto">
              <a:xfrm flipH="1">
                <a:off x="7056" y="12384"/>
                <a:ext cx="1008"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90" name="Line 14"/>
              <p:cNvSpPr>
                <a:spLocks noChangeShapeType="1"/>
              </p:cNvSpPr>
              <p:nvPr/>
            </p:nvSpPr>
            <p:spPr bwMode="auto">
              <a:xfrm flipH="1">
                <a:off x="6768" y="12960"/>
                <a:ext cx="288" cy="720"/>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9" name="Line 13"/>
              <p:cNvSpPr>
                <a:spLocks noChangeShapeType="1"/>
              </p:cNvSpPr>
              <p:nvPr/>
            </p:nvSpPr>
            <p:spPr bwMode="auto">
              <a:xfrm>
                <a:off x="7200" y="12960"/>
                <a:ext cx="864" cy="432"/>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8" name="Line 12"/>
              <p:cNvSpPr>
                <a:spLocks noChangeShapeType="1"/>
              </p:cNvSpPr>
              <p:nvPr/>
            </p:nvSpPr>
            <p:spPr bwMode="auto">
              <a:xfrm>
                <a:off x="6768" y="13824"/>
                <a:ext cx="864"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7" name="Line 11"/>
              <p:cNvSpPr>
                <a:spLocks noChangeShapeType="1"/>
              </p:cNvSpPr>
              <p:nvPr/>
            </p:nvSpPr>
            <p:spPr bwMode="auto">
              <a:xfrm flipH="1">
                <a:off x="9072" y="12672"/>
                <a:ext cx="144" cy="100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0186" name="Line 10"/>
              <p:cNvSpPr>
                <a:spLocks noChangeShapeType="1"/>
              </p:cNvSpPr>
              <p:nvPr/>
            </p:nvSpPr>
            <p:spPr bwMode="auto">
              <a:xfrm>
                <a:off x="8352" y="12384"/>
                <a:ext cx="576" cy="288"/>
              </a:xfrm>
              <a:prstGeom prst="line">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0185" name="Text Box 9"/>
              <p:cNvSpPr txBox="1">
                <a:spLocks noChangeArrowheads="1"/>
              </p:cNvSpPr>
              <p:nvPr/>
            </p:nvSpPr>
            <p:spPr bwMode="auto">
              <a:xfrm>
                <a:off x="8496" y="11952"/>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B</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84" name="Text Box 8"/>
              <p:cNvSpPr txBox="1">
                <a:spLocks noChangeArrowheads="1"/>
              </p:cNvSpPr>
              <p:nvPr/>
            </p:nvSpPr>
            <p:spPr bwMode="auto">
              <a:xfrm>
                <a:off x="9360" y="12240"/>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C</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83" name="Text Box 7"/>
              <p:cNvSpPr txBox="1">
                <a:spLocks noChangeArrowheads="1"/>
              </p:cNvSpPr>
              <p:nvPr/>
            </p:nvSpPr>
            <p:spPr bwMode="auto">
              <a:xfrm>
                <a:off x="9072" y="1454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E</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82" name="Text Box 6"/>
              <p:cNvSpPr txBox="1">
                <a:spLocks noChangeArrowheads="1"/>
              </p:cNvSpPr>
              <p:nvPr/>
            </p:nvSpPr>
            <p:spPr bwMode="auto">
              <a:xfrm>
                <a:off x="7344" y="1454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F</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81" name="Text Box 5"/>
              <p:cNvSpPr txBox="1">
                <a:spLocks noChangeArrowheads="1"/>
              </p:cNvSpPr>
              <p:nvPr/>
            </p:nvSpPr>
            <p:spPr bwMode="auto">
              <a:xfrm>
                <a:off x="6192" y="14112"/>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G</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80" name="Text Box 4"/>
              <p:cNvSpPr txBox="1">
                <a:spLocks noChangeArrowheads="1"/>
              </p:cNvSpPr>
              <p:nvPr/>
            </p:nvSpPr>
            <p:spPr bwMode="auto">
              <a:xfrm>
                <a:off x="6336" y="12384"/>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A</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179" name="Text Box 3"/>
              <p:cNvSpPr txBox="1">
                <a:spLocks noChangeArrowheads="1"/>
              </p:cNvSpPr>
              <p:nvPr/>
            </p:nvSpPr>
            <p:spPr bwMode="auto">
              <a:xfrm>
                <a:off x="8064" y="12816"/>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200" b="0" i="0" u="none" strike="noStrike" cap="none" normalizeH="0" baseline="0" smtClean="0">
                    <a:ln>
                      <a:noFill/>
                    </a:ln>
                    <a:solidFill>
                      <a:schemeClr val="tx1"/>
                    </a:solidFill>
                    <a:effectLst/>
                    <a:latin typeface="Times New Roman" pitchFamily="18" charset="0"/>
                    <a:cs typeface="Times New Roman" pitchFamily="18" charset="0"/>
                  </a:rPr>
                  <a:t>H</a:t>
                </a:r>
                <a:endParaRPr kumimoji="0" lang="it-IT" sz="1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spd="slow"/>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Dijkstra Routing Algorithm</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269776"/>
            <a:ext cx="8356600" cy="1143000"/>
          </a:xfrm>
        </p:spPr>
        <p:txBody>
          <a:bodyPr/>
          <a:lstStyle/>
          <a:p>
            <a:pPr eaLnBrk="1" hangingPunct="1"/>
            <a:r>
              <a:rPr lang="en-US" dirty="0" smtClean="0"/>
              <a:t>The Internet Protocol Stack</a:t>
            </a:r>
          </a:p>
        </p:txBody>
      </p:sp>
      <p:sp>
        <p:nvSpPr>
          <p:cNvPr id="7885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Internet protocol is described by </a:t>
            </a:r>
            <a:r>
              <a:rPr lang="en-US" sz="2000" b="1" dirty="0" smtClean="0"/>
              <a:t>four functional levels</a:t>
            </a:r>
            <a:r>
              <a:rPr lang="en-US" sz="2000" dirty="0" smtClean="0"/>
              <a:t> in the protocol architecture: </a:t>
            </a:r>
            <a:endParaRPr lang="it-IT"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The </a:t>
            </a:r>
            <a:r>
              <a:rPr lang="en-US" sz="2000" b="1" dirty="0" smtClean="0"/>
              <a:t>network layer </a:t>
            </a:r>
            <a:r>
              <a:rPr lang="en-US" sz="2000" dirty="0" smtClean="0"/>
              <a:t>is the lowest layer of the TCP/IP protocol hierarchy. The protocols in this layer provide the means for the system to route data to other network devices. </a:t>
            </a:r>
          </a:p>
          <a:p>
            <a:endParaRPr lang="en-US" sz="1200" dirty="0" smtClean="0"/>
          </a:p>
          <a:p>
            <a:r>
              <a:rPr lang="en-US" sz="2000" dirty="0" smtClean="0"/>
              <a:t>Addressing and routing are the main functions of network layer.</a:t>
            </a:r>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145" name="Object 1"/>
          <p:cNvGraphicFramePr>
            <a:graphicFrameLocks noChangeAspect="1"/>
          </p:cNvGraphicFramePr>
          <p:nvPr/>
        </p:nvGraphicFramePr>
        <p:xfrm>
          <a:off x="1259632" y="2564904"/>
          <a:ext cx="6710330" cy="1584176"/>
        </p:xfrm>
        <a:graphic>
          <a:graphicData uri="http://schemas.openxmlformats.org/presentationml/2006/ole">
            <p:oleObj spid="_x0000_s6212" name="Picture" r:id="rId4" imgW="7781760" imgH="1838160" progId="Word.Picture.8">
              <p:embed/>
            </p:oleObj>
          </a:graphicData>
        </a:graphic>
      </p:graphicFrame>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err="1"/>
              <a:t>Dijkstra</a:t>
            </a:r>
            <a:r>
              <a:rPr lang="en-US" dirty="0"/>
              <a:t> </a:t>
            </a:r>
            <a:r>
              <a:rPr lang="en-US" dirty="0" smtClean="0"/>
              <a:t>Algorithm</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endParaRPr lang="en-US" sz="400" dirty="0" smtClean="0"/>
          </a:p>
          <a:p>
            <a:r>
              <a:rPr lang="en-US" sz="1800" b="1" dirty="0" smtClean="0"/>
              <a:t>The input is represented by the weight </a:t>
            </a:r>
            <a:r>
              <a:rPr lang="en-US" sz="1800" b="1" dirty="0" smtClean="0"/>
              <a:t>(i.e., a real distance or a value of 1 for the hop count metric) </a:t>
            </a:r>
            <a:r>
              <a:rPr lang="en-US" sz="1800" b="1" dirty="0" smtClean="0"/>
              <a:t>of each link connecting nodes in the network. </a:t>
            </a:r>
            <a:r>
              <a:rPr lang="en-US" sz="1800" dirty="0" smtClean="0"/>
              <a:t>A weight equal to infinity means that there is no link between the two nodes.</a:t>
            </a:r>
          </a:p>
          <a:p>
            <a:endParaRPr lang="en-US" sz="600" dirty="0" smtClean="0"/>
          </a:p>
          <a:p>
            <a:pPr lvl="1"/>
            <a:r>
              <a:rPr lang="en-US" sz="1400" dirty="0" smtClean="0"/>
              <a:t>The </a:t>
            </a:r>
            <a:r>
              <a:rPr lang="en-US" sz="1400" dirty="0"/>
              <a:t>weight of a path (involving different routers in the </a:t>
            </a:r>
            <a:r>
              <a:rPr lang="en-US" sz="1400" dirty="0" smtClean="0"/>
              <a:t>network) </a:t>
            </a:r>
            <a:r>
              <a:rPr lang="en-US" sz="1400" dirty="0"/>
              <a:t>is calculated as the sum of the weights of the edges (i.e., hops) in the path. A path from x to y is the ‘shortest’ one if there is no other path connecting x and y with a lower weight. </a:t>
            </a:r>
            <a:r>
              <a:rPr lang="en-US" sz="1400" b="1" dirty="0" smtClean="0"/>
              <a:t>If the weight is 1 for each link, the routing metric is hop count </a:t>
            </a:r>
            <a:r>
              <a:rPr lang="en-US" sz="1400" dirty="0" smtClean="0"/>
              <a:t>(related to the TTL field in IP packet header)</a:t>
            </a:r>
            <a:r>
              <a:rPr lang="en-US" sz="1400" b="1" dirty="0" smtClean="0"/>
              <a:t>.</a:t>
            </a:r>
          </a:p>
          <a:p>
            <a:endParaRPr lang="en-US" sz="400" dirty="0" smtClean="0"/>
          </a:p>
          <a:p>
            <a:endParaRPr lang="en-US" sz="400" dirty="0" smtClean="0"/>
          </a:p>
          <a:p>
            <a:endParaRPr lang="en-US" sz="400" dirty="0" smtClean="0"/>
          </a:p>
          <a:p>
            <a:endParaRPr lang="en-US" sz="400" dirty="0" smtClean="0"/>
          </a:p>
          <a:p>
            <a:r>
              <a:rPr lang="en-US" sz="1800" b="1" dirty="0" smtClean="0"/>
              <a:t>The </a:t>
            </a:r>
            <a:r>
              <a:rPr lang="en-US" sz="1800" b="1" dirty="0"/>
              <a:t>Dijkstra algorithm finds the shortest path </a:t>
            </a:r>
            <a:r>
              <a:rPr lang="en-US" sz="1800" b="1" dirty="0" smtClean="0"/>
              <a:t>(i.e., the path with </a:t>
            </a:r>
            <a:r>
              <a:rPr lang="en-US" sz="1800" b="1" u="sng" dirty="0" smtClean="0"/>
              <a:t>the lowest total weight</a:t>
            </a:r>
            <a:r>
              <a:rPr lang="en-US" sz="1800" b="1" dirty="0" smtClean="0"/>
              <a:t>) from </a:t>
            </a:r>
            <a:r>
              <a:rPr lang="en-US" sz="1800" b="1" dirty="0"/>
              <a:t>x to y </a:t>
            </a:r>
            <a:r>
              <a:rPr lang="en-US" sz="1800" b="1" dirty="0" smtClean="0"/>
              <a:t>for </a:t>
            </a:r>
            <a:r>
              <a:rPr lang="en-US" sz="1800" b="1" dirty="0"/>
              <a:t>increasing distance from x.</a:t>
            </a:r>
            <a:r>
              <a:rPr lang="en-US" sz="1800" dirty="0"/>
              <a:t> </a:t>
            </a:r>
            <a:endParaRPr lang="en-US" sz="1800" dirty="0" smtClean="0"/>
          </a:p>
          <a:p>
            <a:endParaRPr lang="en-US" sz="400" dirty="0" smtClean="0"/>
          </a:p>
          <a:p>
            <a:endParaRPr lang="en-US" sz="400" dirty="0" smtClean="0"/>
          </a:p>
          <a:p>
            <a:endParaRPr lang="en-US" sz="400" dirty="0" smtClean="0"/>
          </a:p>
          <a:p>
            <a:endParaRPr lang="en-US" sz="400" dirty="0" smtClean="0"/>
          </a:p>
          <a:p>
            <a:r>
              <a:rPr lang="en-US" sz="1800" b="1" dirty="0" smtClean="0"/>
              <a:t>The Dijkstra algorithm is used to determine the sink tree for each node. The algorithm is repeated for all the nodes.</a:t>
            </a:r>
          </a:p>
          <a:p>
            <a:endParaRPr lang="en-US" sz="400" b="1" dirty="0" smtClean="0"/>
          </a:p>
          <a:p>
            <a:endParaRPr lang="en-US" sz="400" b="1" dirty="0" smtClean="0"/>
          </a:p>
          <a:p>
            <a:endParaRPr lang="en-US"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ttangolo 8"/>
          <p:cNvSpPr/>
          <p:nvPr/>
        </p:nvSpPr>
        <p:spPr>
          <a:xfrm>
            <a:off x="755576" y="5930116"/>
            <a:ext cx="7560840" cy="523220"/>
          </a:xfrm>
          <a:prstGeom prst="rect">
            <a:avLst/>
          </a:prstGeom>
        </p:spPr>
        <p:txBody>
          <a:bodyPr wrap="square">
            <a:spAutoFit/>
          </a:bodyPr>
          <a:lstStyle/>
          <a:p>
            <a:pPr algn="ctr">
              <a:buNone/>
            </a:pPr>
            <a:r>
              <a:rPr lang="en-US" sz="1400" dirty="0" smtClean="0">
                <a:solidFill>
                  <a:srgbClr val="0000FF"/>
                </a:solidFill>
              </a:rPr>
              <a:t>E. W. Dijkstra, "A Note on Two Problems in </a:t>
            </a:r>
            <a:r>
              <a:rPr lang="en-US" sz="1400" dirty="0" err="1" smtClean="0">
                <a:solidFill>
                  <a:srgbClr val="0000FF"/>
                </a:solidFill>
              </a:rPr>
              <a:t>Connexion</a:t>
            </a:r>
            <a:r>
              <a:rPr lang="en-US" sz="1400" dirty="0" smtClean="0">
                <a:solidFill>
                  <a:srgbClr val="0000FF"/>
                </a:solidFill>
              </a:rPr>
              <a:t> with Graphs“, </a:t>
            </a:r>
            <a:r>
              <a:rPr lang="en-US" sz="1400" i="1" dirty="0" err="1" smtClean="0">
                <a:solidFill>
                  <a:srgbClr val="0000FF"/>
                </a:solidFill>
              </a:rPr>
              <a:t>Numerische</a:t>
            </a:r>
            <a:r>
              <a:rPr lang="en-US" sz="1400" i="1" dirty="0" smtClean="0">
                <a:solidFill>
                  <a:srgbClr val="0000FF"/>
                </a:solidFill>
              </a:rPr>
              <a:t> </a:t>
            </a:r>
            <a:r>
              <a:rPr lang="en-US" sz="1400" i="1" dirty="0" err="1" smtClean="0">
                <a:solidFill>
                  <a:srgbClr val="0000FF"/>
                </a:solidFill>
              </a:rPr>
              <a:t>Mathematik</a:t>
            </a:r>
            <a:r>
              <a:rPr lang="en-US" sz="1400" dirty="0" smtClean="0">
                <a:solidFill>
                  <a:srgbClr val="0000FF"/>
                </a:solidFill>
              </a:rPr>
              <a:t>, Vol. 1, pp. 269–271, 1959.</a:t>
            </a:r>
            <a:endParaRPr lang="it-IT" sz="1400" dirty="0">
              <a:solidFill>
                <a:srgbClr val="0000FF"/>
              </a:solidFill>
            </a:endParaRPr>
          </a:p>
        </p:txBody>
      </p:sp>
    </p:spTree>
  </p:cSld>
  <p:clrMapOvr>
    <a:masterClrMapping/>
  </p:clrMapOvr>
  <p:transition spd="slow"/>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err="1"/>
              <a:t>Dijkstra</a:t>
            </a:r>
            <a:r>
              <a:rPr lang="en-US" dirty="0"/>
              <a:t> </a:t>
            </a:r>
            <a:r>
              <a:rPr lang="en-US" dirty="0" smtClean="0"/>
              <a:t>Algorithm (cont’d)</a:t>
            </a:r>
          </a:p>
        </p:txBody>
      </p:sp>
      <p:sp>
        <p:nvSpPr>
          <p:cNvPr id="78851" name="Rectangle 3"/>
          <p:cNvSpPr>
            <a:spLocks noGrp="1" noChangeArrowheads="1"/>
          </p:cNvSpPr>
          <p:nvPr>
            <p:ph type="body" idx="1"/>
          </p:nvPr>
        </p:nvSpPr>
        <p:spPr bwMode="auto">
          <a:xfrm>
            <a:off x="457200" y="1556792"/>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0">
              <a:buFont typeface="+mj-lt"/>
              <a:buAutoNum type="arabicPeriod"/>
            </a:pPr>
            <a:r>
              <a:rPr lang="en-US" sz="1600" dirty="0" smtClean="0"/>
              <a:t>Let us start from the generic node A as source and we label all the other nodes of the graph with infinite costs.</a:t>
            </a:r>
          </a:p>
          <a:p>
            <a:pPr lvl="0">
              <a:buFont typeface="+mj-lt"/>
              <a:buAutoNum type="arabicPeriod"/>
            </a:pPr>
            <a:endParaRPr lang="en-US" sz="400" dirty="0" smtClean="0"/>
          </a:p>
          <a:p>
            <a:pPr lvl="0">
              <a:buFont typeface="+mj-lt"/>
              <a:buAutoNum type="arabicPeriod"/>
            </a:pPr>
            <a:r>
              <a:rPr lang="en-US" sz="1600" dirty="0" smtClean="0"/>
              <a:t>We examine the nodes linked to node A and we re-label them with link numbers and link costs to A.</a:t>
            </a:r>
          </a:p>
          <a:p>
            <a:pPr lvl="0">
              <a:buFont typeface="+mj-lt"/>
              <a:buAutoNum type="arabicPeriod"/>
            </a:pPr>
            <a:endParaRPr lang="en-US" sz="400" dirty="0" smtClean="0"/>
          </a:p>
          <a:p>
            <a:pPr lvl="0">
              <a:buFont typeface="+mj-lt"/>
              <a:buAutoNum type="arabicPeriod"/>
            </a:pPr>
            <a:r>
              <a:rPr lang="en-US" sz="1600" b="1" dirty="0" smtClean="0"/>
              <a:t>We create an extension of the path</a:t>
            </a:r>
            <a:r>
              <a:rPr lang="en-US" sz="1600" dirty="0" smtClean="0"/>
              <a:t>: we select the node to be added to the tree in the graph, which has the smallest cost and consider it as part of the shortest path tree for node A. If there are more possibilities with the same cost, we select the link with the lowest number. Let C denote the node selected and added to the tree at this step.</a:t>
            </a:r>
          </a:p>
          <a:p>
            <a:pPr lvl="0">
              <a:buFont typeface="+mj-lt"/>
              <a:buAutoNum type="arabicPeriod"/>
            </a:pPr>
            <a:endParaRPr lang="en-US" sz="400" dirty="0" smtClean="0"/>
          </a:p>
          <a:p>
            <a:pPr lvl="0">
              <a:buFont typeface="+mj-lt"/>
              <a:buAutoNum type="arabicPeriod"/>
            </a:pPr>
            <a:r>
              <a:rPr lang="en-US" sz="1600" b="1" dirty="0" smtClean="0"/>
              <a:t>We re-label the nodes</a:t>
            </a:r>
            <a:r>
              <a:rPr lang="en-US" sz="1600" dirty="0" smtClean="0"/>
              <a:t>: the nodes that can be re-labeled are those not yet added to the shortest path tree, but linked to node C. Let B denote a generic node belonging to this set for potential re-labeling. The new label of B is formed of the number of the link connecting B to C and a new cost given by the sum of the B-C link cost with the cost in the label of C. </a:t>
            </a:r>
            <a:r>
              <a:rPr lang="en-US" sz="1600" b="1" dirty="0" smtClean="0"/>
              <a:t>The new label will actually substitute the old one if and only if the cost of the new label is lower than that of the old label</a:t>
            </a:r>
            <a:r>
              <a:rPr lang="en-US" sz="1600" dirty="0" smtClean="0"/>
              <a:t> (it can also happen that there are no label changes at a given step).</a:t>
            </a:r>
          </a:p>
          <a:p>
            <a:pPr lvl="0">
              <a:buFont typeface="+mj-lt"/>
              <a:buAutoNum type="arabicPeriod"/>
            </a:pPr>
            <a:endParaRPr lang="en-US" sz="400" dirty="0" smtClean="0"/>
          </a:p>
          <a:p>
            <a:pPr lvl="0">
              <a:buFont typeface="+mj-lt"/>
              <a:buAutoNum type="arabicPeriod"/>
            </a:pPr>
            <a:r>
              <a:rPr lang="en-US" sz="1600" dirty="0" smtClean="0"/>
              <a:t>We go back to step #3, until all nodes of the graph are added to the shortest path tree of A.</a:t>
            </a:r>
            <a:endParaRPr lang="en-US" sz="1200" b="1"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Figura a mano libera 9"/>
          <p:cNvSpPr/>
          <p:nvPr/>
        </p:nvSpPr>
        <p:spPr bwMode="auto">
          <a:xfrm>
            <a:off x="102950" y="3526970"/>
            <a:ext cx="436602" cy="2422309"/>
          </a:xfrm>
          <a:custGeom>
            <a:avLst/>
            <a:gdLst>
              <a:gd name="connsiteX0" fmla="*/ 203200 w 436602"/>
              <a:gd name="connsiteY0" fmla="*/ 0 h 1378858"/>
              <a:gd name="connsiteX1" fmla="*/ 232229 w 436602"/>
              <a:gd name="connsiteY1" fmla="*/ 101600 h 1378858"/>
              <a:gd name="connsiteX2" fmla="*/ 261258 w 436602"/>
              <a:gd name="connsiteY2" fmla="*/ 145143 h 1378858"/>
              <a:gd name="connsiteX3" fmla="*/ 275772 w 436602"/>
              <a:gd name="connsiteY3" fmla="*/ 203200 h 1378858"/>
              <a:gd name="connsiteX4" fmla="*/ 304800 w 436602"/>
              <a:gd name="connsiteY4" fmla="*/ 290286 h 1378858"/>
              <a:gd name="connsiteX5" fmla="*/ 319315 w 436602"/>
              <a:gd name="connsiteY5" fmla="*/ 377372 h 1378858"/>
              <a:gd name="connsiteX6" fmla="*/ 348343 w 436602"/>
              <a:gd name="connsiteY6" fmla="*/ 566058 h 1378858"/>
              <a:gd name="connsiteX7" fmla="*/ 362858 w 436602"/>
              <a:gd name="connsiteY7" fmla="*/ 609600 h 1378858"/>
              <a:gd name="connsiteX8" fmla="*/ 377372 w 436602"/>
              <a:gd name="connsiteY8" fmla="*/ 667658 h 1378858"/>
              <a:gd name="connsiteX9" fmla="*/ 406400 w 436602"/>
              <a:gd name="connsiteY9" fmla="*/ 754743 h 1378858"/>
              <a:gd name="connsiteX10" fmla="*/ 420915 w 436602"/>
              <a:gd name="connsiteY10" fmla="*/ 986972 h 1378858"/>
              <a:gd name="connsiteX11" fmla="*/ 435429 w 436602"/>
              <a:gd name="connsiteY11" fmla="*/ 1030515 h 1378858"/>
              <a:gd name="connsiteX12" fmla="*/ 391886 w 436602"/>
              <a:gd name="connsiteY12" fmla="*/ 1219200 h 1378858"/>
              <a:gd name="connsiteX13" fmla="*/ 377372 w 436602"/>
              <a:gd name="connsiteY13" fmla="*/ 1306286 h 1378858"/>
              <a:gd name="connsiteX14" fmla="*/ 290286 w 436602"/>
              <a:gd name="connsiteY14" fmla="*/ 1378858 h 1378858"/>
              <a:gd name="connsiteX15" fmla="*/ 116115 w 436602"/>
              <a:gd name="connsiteY15" fmla="*/ 1364343 h 1378858"/>
              <a:gd name="connsiteX16" fmla="*/ 72572 w 436602"/>
              <a:gd name="connsiteY16" fmla="*/ 1349829 h 1378858"/>
              <a:gd name="connsiteX17" fmla="*/ 58058 w 436602"/>
              <a:gd name="connsiteY17" fmla="*/ 1306286 h 1378858"/>
              <a:gd name="connsiteX18" fmla="*/ 0 w 436602"/>
              <a:gd name="connsiteY18" fmla="*/ 1219200 h 1378858"/>
              <a:gd name="connsiteX19" fmla="*/ 14515 w 436602"/>
              <a:gd name="connsiteY19" fmla="*/ 711200 h 1378858"/>
              <a:gd name="connsiteX20" fmla="*/ 29029 w 436602"/>
              <a:gd name="connsiteY20" fmla="*/ 667658 h 1378858"/>
              <a:gd name="connsiteX21" fmla="*/ 58058 w 436602"/>
              <a:gd name="connsiteY21" fmla="*/ 624115 h 1378858"/>
              <a:gd name="connsiteX22" fmla="*/ 72572 w 436602"/>
              <a:gd name="connsiteY22" fmla="*/ 580572 h 1378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36602" h="1378858">
                <a:moveTo>
                  <a:pt x="203200" y="0"/>
                </a:moveTo>
                <a:cubicBezTo>
                  <a:pt x="207850" y="18598"/>
                  <a:pt x="221819" y="80780"/>
                  <a:pt x="232229" y="101600"/>
                </a:cubicBezTo>
                <a:cubicBezTo>
                  <a:pt x="240030" y="117202"/>
                  <a:pt x="251582" y="130629"/>
                  <a:pt x="261258" y="145143"/>
                </a:cubicBezTo>
                <a:cubicBezTo>
                  <a:pt x="266096" y="164495"/>
                  <a:pt x="270040" y="184093"/>
                  <a:pt x="275772" y="203200"/>
                </a:cubicBezTo>
                <a:cubicBezTo>
                  <a:pt x="284564" y="232508"/>
                  <a:pt x="299769" y="260104"/>
                  <a:pt x="304800" y="290286"/>
                </a:cubicBezTo>
                <a:cubicBezTo>
                  <a:pt x="309638" y="319315"/>
                  <a:pt x="315425" y="348201"/>
                  <a:pt x="319315" y="377372"/>
                </a:cubicBezTo>
                <a:cubicBezTo>
                  <a:pt x="335398" y="497991"/>
                  <a:pt x="323492" y="479082"/>
                  <a:pt x="348343" y="566058"/>
                </a:cubicBezTo>
                <a:cubicBezTo>
                  <a:pt x="352546" y="580769"/>
                  <a:pt x="358655" y="594889"/>
                  <a:pt x="362858" y="609600"/>
                </a:cubicBezTo>
                <a:cubicBezTo>
                  <a:pt x="368338" y="628781"/>
                  <a:pt x="371640" y="648551"/>
                  <a:pt x="377372" y="667658"/>
                </a:cubicBezTo>
                <a:cubicBezTo>
                  <a:pt x="386164" y="696966"/>
                  <a:pt x="406400" y="754743"/>
                  <a:pt x="406400" y="754743"/>
                </a:cubicBezTo>
                <a:cubicBezTo>
                  <a:pt x="411238" y="832153"/>
                  <a:pt x="412795" y="909837"/>
                  <a:pt x="420915" y="986972"/>
                </a:cubicBezTo>
                <a:cubicBezTo>
                  <a:pt x="422517" y="1002187"/>
                  <a:pt x="436602" y="1015261"/>
                  <a:pt x="435429" y="1030515"/>
                </a:cubicBezTo>
                <a:cubicBezTo>
                  <a:pt x="429023" y="1113790"/>
                  <a:pt x="414057" y="1152687"/>
                  <a:pt x="391886" y="1219200"/>
                </a:cubicBezTo>
                <a:cubicBezTo>
                  <a:pt x="387048" y="1248229"/>
                  <a:pt x="389324" y="1279393"/>
                  <a:pt x="377372" y="1306286"/>
                </a:cubicBezTo>
                <a:cubicBezTo>
                  <a:pt x="365609" y="1332754"/>
                  <a:pt x="313418" y="1363437"/>
                  <a:pt x="290286" y="1378858"/>
                </a:cubicBezTo>
                <a:cubicBezTo>
                  <a:pt x="232229" y="1374020"/>
                  <a:pt x="173862" y="1372043"/>
                  <a:pt x="116115" y="1364343"/>
                </a:cubicBezTo>
                <a:cubicBezTo>
                  <a:pt x="100950" y="1362321"/>
                  <a:pt x="83390" y="1360647"/>
                  <a:pt x="72572" y="1349829"/>
                </a:cubicBezTo>
                <a:cubicBezTo>
                  <a:pt x="61754" y="1339011"/>
                  <a:pt x="65488" y="1319660"/>
                  <a:pt x="58058" y="1306286"/>
                </a:cubicBezTo>
                <a:cubicBezTo>
                  <a:pt x="41115" y="1275788"/>
                  <a:pt x="0" y="1219200"/>
                  <a:pt x="0" y="1219200"/>
                </a:cubicBezTo>
                <a:cubicBezTo>
                  <a:pt x="4838" y="1049867"/>
                  <a:pt x="5611" y="880368"/>
                  <a:pt x="14515" y="711200"/>
                </a:cubicBezTo>
                <a:cubicBezTo>
                  <a:pt x="15319" y="695922"/>
                  <a:pt x="22187" y="681342"/>
                  <a:pt x="29029" y="667658"/>
                </a:cubicBezTo>
                <a:cubicBezTo>
                  <a:pt x="36830" y="652056"/>
                  <a:pt x="48382" y="638629"/>
                  <a:pt x="58058" y="624115"/>
                </a:cubicBezTo>
                <a:lnTo>
                  <a:pt x="72572" y="580572"/>
                </a:lnTo>
              </a:path>
            </a:pathLst>
          </a:custGeom>
          <a:noFill/>
          <a:ln w="50800" cap="flat" cmpd="sng" algn="ctr">
            <a:solidFill>
              <a:srgbClr val="FFC000"/>
            </a:solidFill>
            <a:prstDash val="solid"/>
            <a:round/>
            <a:headEnd type="none" w="med" len="med"/>
            <a:tailEnd type="triangl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en-US" sz="2400" b="0" i="0" u="none" strike="noStrike" cap="none" normalizeH="0" baseline="0" smtClean="0">
              <a:ln>
                <a:noFill/>
              </a:ln>
              <a:solidFill>
                <a:schemeClr val="tx1"/>
              </a:solidFill>
              <a:effectLst/>
              <a:latin typeface="Tahoma" pitchFamily="34" charset="0"/>
              <a:ea typeface="SimSun" pitchFamily="2" charset="-122"/>
            </a:endParaRPr>
          </a:p>
        </p:txBody>
      </p:sp>
    </p:spTree>
    <p:extLst>
      <p:ext uri="{BB962C8B-B14F-4D97-AF65-F5344CB8AC3E}">
        <p14:creationId xmlns:p14="http://schemas.microsoft.com/office/powerpoint/2010/main" xmlns="" val="3557098860"/>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err="1"/>
              <a:t>Dijkstra</a:t>
            </a:r>
            <a:r>
              <a:rPr lang="en-US" dirty="0"/>
              <a:t> </a:t>
            </a:r>
            <a:r>
              <a:rPr lang="en-US" dirty="0" smtClean="0"/>
              <a:t>Algorithm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Dijkstra is a </a:t>
            </a:r>
            <a:r>
              <a:rPr lang="en-US" sz="2000" b="1" dirty="0" smtClean="0"/>
              <a:t>static and centralized algorithm</a:t>
            </a:r>
            <a:r>
              <a:rPr lang="en-US" sz="2000" dirty="0" smtClean="0"/>
              <a:t>, which allows to compute the routing tables for all the nodes of a network.</a:t>
            </a:r>
          </a:p>
          <a:p>
            <a:endParaRPr lang="en-US" sz="2000" dirty="0"/>
          </a:p>
          <a:p>
            <a:r>
              <a:rPr lang="en-US" sz="2000" b="1" dirty="0" smtClean="0"/>
              <a:t>The Dijkstra algorithm completes a sink tree in a maximum number of iterations </a:t>
            </a:r>
            <a:r>
              <a:rPr lang="en-US" sz="2000" b="1" dirty="0" smtClean="0"/>
              <a:t>(steps) equal </a:t>
            </a:r>
            <a:r>
              <a:rPr lang="en-US" sz="2000" b="1" dirty="0" smtClean="0"/>
              <a:t>to n</a:t>
            </a:r>
            <a:r>
              <a:rPr lang="en-US" sz="2000" b="1" dirty="0" smtClean="0">
                <a:latin typeface="Symbol" pitchFamily="18" charset="2"/>
              </a:rPr>
              <a:t>-</a:t>
            </a:r>
            <a:r>
              <a:rPr lang="en-US" sz="2000" b="1" dirty="0" smtClean="0"/>
              <a:t>1, where n is the number of network nodes. Therefore, the computational complexity of the Dijkstra algorithm for a network of n nodes is O(n</a:t>
            </a:r>
            <a:r>
              <a:rPr lang="en-US" sz="2000" b="1" baseline="30000" dirty="0" smtClean="0"/>
              <a:t>2</a:t>
            </a:r>
            <a:r>
              <a:rPr lang="en-US" sz="2000" b="1" dirty="0" smtClean="0"/>
              <a:t>).</a:t>
            </a:r>
          </a:p>
          <a:p>
            <a:endParaRPr lang="en-US" sz="2000" dirty="0" smtClean="0"/>
          </a:p>
          <a:p>
            <a:r>
              <a:rPr lang="en-US" sz="2000" dirty="0" smtClean="0"/>
              <a:t>Note that there is a certain degree of redundancy in the sink trees of the different nodes. Hence, there is probably no need to completely recompute the sink trees for all nodes in the network; some tree parts can be reused on the basis of the optimality principle.</a:t>
            </a:r>
          </a:p>
          <a:p>
            <a:endParaRPr lang="en-US" sz="700" dirty="0" smtClean="0">
              <a:solidFill>
                <a:srgbClr val="FF0000"/>
              </a:solidFill>
            </a:endParaRP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047208964"/>
      </p:ext>
    </p:extLst>
  </p:cSld>
  <p:clrMapOvr>
    <a:masterClrMapping/>
  </p:clrMapOvr>
  <p:transition spd="slow"/>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3200"/>
            <a:ext cx="8356600" cy="1143000"/>
          </a:xfrm>
        </p:spPr>
        <p:txBody>
          <a:bodyPr/>
          <a:lstStyle/>
          <a:p>
            <a:pPr eaLnBrk="1" hangingPunct="1"/>
            <a:r>
              <a:rPr lang="en-US" dirty="0" err="1"/>
              <a:t>Dijkstra</a:t>
            </a:r>
            <a:r>
              <a:rPr lang="en-US" dirty="0"/>
              <a:t> </a:t>
            </a:r>
            <a:r>
              <a:rPr lang="en-US" dirty="0" smtClean="0"/>
              <a:t>Algorithm: An Example</a:t>
            </a:r>
          </a:p>
        </p:txBody>
      </p:sp>
      <p:sp>
        <p:nvSpPr>
          <p:cNvPr id="78851" name="Rectangle 3"/>
          <p:cNvSpPr>
            <a:spLocks noGrp="1" noChangeArrowheads="1"/>
          </p:cNvSpPr>
          <p:nvPr>
            <p:ph type="body" idx="1"/>
          </p:nvPr>
        </p:nvSpPr>
        <p:spPr bwMode="auto">
          <a:xfrm>
            <a:off x="457200" y="1556792"/>
            <a:ext cx="8507288"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A Routing Control Center has a table like the one below to characterize the network topology:</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pPr>
              <a:buNone/>
            </a:pPr>
            <a:endParaRPr lang="en-US" sz="900" dirty="0" smtClean="0"/>
          </a:p>
          <a:p>
            <a:r>
              <a:rPr lang="en-US" sz="2000" dirty="0" smtClean="0"/>
              <a:t>We study the sink tree for router A. </a:t>
            </a:r>
            <a:r>
              <a:rPr lang="en-US" sz="2000" b="1" dirty="0" smtClean="0"/>
              <a:t>At each step, we have to extend the sink tree according to two main procedures: </a:t>
            </a:r>
          </a:p>
          <a:p>
            <a:pPr lvl="1">
              <a:buFont typeface="+mj-lt"/>
              <a:buAutoNum type="arabicPeriod"/>
            </a:pPr>
            <a:endParaRPr lang="en-US" sz="400" b="1" dirty="0" smtClean="0"/>
          </a:p>
          <a:p>
            <a:pPr lvl="1">
              <a:buFont typeface="+mj-lt"/>
              <a:buAutoNum type="arabicPeriod"/>
            </a:pPr>
            <a:r>
              <a:rPr lang="en-US" sz="1600" b="1" dirty="0" smtClean="0"/>
              <a:t>Labeling </a:t>
            </a:r>
            <a:r>
              <a:rPr lang="en-US" sz="1600" b="1" dirty="0" smtClean="0"/>
              <a:t>(or re-labeling) </a:t>
            </a:r>
            <a:r>
              <a:rPr lang="en-US" sz="1600" b="1" dirty="0" smtClean="0"/>
              <a:t>nodes</a:t>
            </a:r>
          </a:p>
          <a:p>
            <a:pPr lvl="1">
              <a:buFont typeface="+mj-lt"/>
              <a:buAutoNum type="arabicPeriod"/>
            </a:pPr>
            <a:endParaRPr lang="en-US" sz="400" b="1" dirty="0" smtClean="0"/>
          </a:p>
          <a:p>
            <a:pPr lvl="1">
              <a:buFont typeface="+mj-lt"/>
              <a:buAutoNum type="arabicPeriod"/>
            </a:pPr>
            <a:r>
              <a:rPr lang="en-US" sz="1600" b="1" dirty="0" smtClean="0"/>
              <a:t>To select the node to extend the sink tree according to a min cost rule.</a:t>
            </a:r>
            <a:endParaRPr lang="en-US" sz="1600" b="1" dirty="0"/>
          </a:p>
          <a:p>
            <a:endParaRPr lang="en-US" sz="1800" dirty="0" smtClean="0"/>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40" name="Gruppo 39"/>
          <p:cNvGrpSpPr>
            <a:grpSpLocks/>
          </p:cNvGrpSpPr>
          <p:nvPr/>
        </p:nvGrpSpPr>
        <p:grpSpPr bwMode="auto">
          <a:xfrm>
            <a:off x="4650824" y="2217183"/>
            <a:ext cx="3017520" cy="1920240"/>
            <a:chOff x="4896" y="8784"/>
            <a:chExt cx="4752" cy="3024"/>
          </a:xfrm>
        </p:grpSpPr>
        <p:sp>
          <p:nvSpPr>
            <p:cNvPr id="41" name="Rectangle 59"/>
            <p:cNvSpPr>
              <a:spLocks noChangeArrowheads="1"/>
            </p:cNvSpPr>
            <p:nvPr/>
          </p:nvSpPr>
          <p:spPr bwMode="auto">
            <a:xfrm>
              <a:off x="7200" y="8883"/>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(2,7)</a:t>
              </a:r>
            </a:p>
          </p:txBody>
        </p:sp>
        <p:sp>
          <p:nvSpPr>
            <p:cNvPr id="42" name="Rectangle 60"/>
            <p:cNvSpPr>
              <a:spLocks noChangeArrowheads="1"/>
            </p:cNvSpPr>
            <p:nvPr/>
          </p:nvSpPr>
          <p:spPr bwMode="auto">
            <a:xfrm>
              <a:off x="7344" y="9900"/>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(4,2)</a:t>
              </a:r>
            </a:p>
          </p:txBody>
        </p:sp>
        <p:sp>
          <p:nvSpPr>
            <p:cNvPr id="43" name="Rectangle 61"/>
            <p:cNvSpPr>
              <a:spLocks noChangeArrowheads="1"/>
            </p:cNvSpPr>
            <p:nvPr/>
          </p:nvSpPr>
          <p:spPr bwMode="auto">
            <a:xfrm>
              <a:off x="8928" y="9756"/>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(5,3)</a:t>
              </a:r>
            </a:p>
          </p:txBody>
        </p:sp>
        <p:sp>
          <p:nvSpPr>
            <p:cNvPr id="44" name="Rectangle 62"/>
            <p:cNvSpPr>
              <a:spLocks noChangeArrowheads="1"/>
            </p:cNvSpPr>
            <p:nvPr/>
          </p:nvSpPr>
          <p:spPr bwMode="auto">
            <a:xfrm>
              <a:off x="5040" y="9468"/>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dirty="0">
                  <a:effectLst/>
                  <a:latin typeface="Times New Roman"/>
                  <a:ea typeface="Times New Roman"/>
                </a:rPr>
                <a:t>(1,2)</a:t>
              </a:r>
            </a:p>
          </p:txBody>
        </p:sp>
        <p:sp>
          <p:nvSpPr>
            <p:cNvPr id="45" name="Rectangle 63"/>
            <p:cNvSpPr>
              <a:spLocks noChangeArrowheads="1"/>
            </p:cNvSpPr>
            <p:nvPr/>
          </p:nvSpPr>
          <p:spPr bwMode="auto">
            <a:xfrm>
              <a:off x="6480" y="9468"/>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(3,2)</a:t>
              </a:r>
            </a:p>
          </p:txBody>
        </p:sp>
        <p:sp>
          <p:nvSpPr>
            <p:cNvPr id="46" name="Rectangle 64"/>
            <p:cNvSpPr>
              <a:spLocks noChangeArrowheads="1"/>
            </p:cNvSpPr>
            <p:nvPr/>
          </p:nvSpPr>
          <p:spPr bwMode="auto">
            <a:xfrm>
              <a:off x="5184" y="10620"/>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(6,6)</a:t>
              </a:r>
            </a:p>
          </p:txBody>
        </p:sp>
        <p:sp>
          <p:nvSpPr>
            <p:cNvPr id="47" name="Rectangle 65"/>
            <p:cNvSpPr>
              <a:spLocks noChangeArrowheads="1"/>
            </p:cNvSpPr>
            <p:nvPr/>
          </p:nvSpPr>
          <p:spPr bwMode="auto">
            <a:xfrm>
              <a:off x="6336" y="10620"/>
              <a:ext cx="720"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(7,1)</a:t>
              </a:r>
            </a:p>
          </p:txBody>
        </p:sp>
        <p:grpSp>
          <p:nvGrpSpPr>
            <p:cNvPr id="48" name="Group 66"/>
            <p:cNvGrpSpPr>
              <a:grpSpLocks/>
            </p:cNvGrpSpPr>
            <p:nvPr/>
          </p:nvGrpSpPr>
          <p:grpSpPr bwMode="auto">
            <a:xfrm>
              <a:off x="4896" y="8784"/>
              <a:ext cx="4752" cy="3024"/>
              <a:chOff x="4896" y="7920"/>
              <a:chExt cx="4752" cy="3024"/>
            </a:xfrm>
          </p:grpSpPr>
          <p:sp>
            <p:nvSpPr>
              <p:cNvPr id="49" name="Rectangle 67"/>
              <p:cNvSpPr>
                <a:spLocks noChangeArrowheads="1"/>
              </p:cNvSpPr>
              <p:nvPr/>
            </p:nvSpPr>
            <p:spPr bwMode="auto">
              <a:xfrm>
                <a:off x="4896" y="9216"/>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A</a:t>
                </a:r>
              </a:p>
            </p:txBody>
          </p:sp>
          <p:sp>
            <p:nvSpPr>
              <p:cNvPr id="50" name="Oval 68"/>
              <p:cNvSpPr>
                <a:spLocks noChangeArrowheads="1"/>
              </p:cNvSpPr>
              <p:nvPr/>
            </p:nvSpPr>
            <p:spPr bwMode="auto">
              <a:xfrm>
                <a:off x="5328" y="9360"/>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sp>
            <p:nvSpPr>
              <p:cNvPr id="51" name="Oval 69"/>
              <p:cNvSpPr>
                <a:spLocks noChangeArrowheads="1"/>
              </p:cNvSpPr>
              <p:nvPr/>
            </p:nvSpPr>
            <p:spPr bwMode="auto">
              <a:xfrm>
                <a:off x="6048" y="8496"/>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sp>
            <p:nvSpPr>
              <p:cNvPr id="52" name="Oval 70"/>
              <p:cNvSpPr>
                <a:spLocks noChangeArrowheads="1"/>
              </p:cNvSpPr>
              <p:nvPr/>
            </p:nvSpPr>
            <p:spPr bwMode="auto">
              <a:xfrm>
                <a:off x="6048" y="10224"/>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sp>
            <p:nvSpPr>
              <p:cNvPr id="53" name="Oval 71"/>
              <p:cNvSpPr>
                <a:spLocks noChangeArrowheads="1"/>
              </p:cNvSpPr>
              <p:nvPr/>
            </p:nvSpPr>
            <p:spPr bwMode="auto">
              <a:xfrm>
                <a:off x="9072" y="8496"/>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cxnSp>
            <p:nvCxnSpPr>
              <p:cNvPr id="54" name="Line 72"/>
              <p:cNvCxnSpPr/>
              <p:nvPr/>
            </p:nvCxnSpPr>
            <p:spPr bwMode="auto">
              <a:xfrm>
                <a:off x="6192" y="8496"/>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sp>
            <p:nvSpPr>
              <p:cNvPr id="55" name="Rectangle 73"/>
              <p:cNvSpPr>
                <a:spLocks noChangeArrowheads="1"/>
              </p:cNvSpPr>
              <p:nvPr/>
            </p:nvSpPr>
            <p:spPr bwMode="auto">
              <a:xfrm>
                <a:off x="5904" y="10512"/>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F</a:t>
                </a:r>
              </a:p>
            </p:txBody>
          </p:sp>
          <p:sp>
            <p:nvSpPr>
              <p:cNvPr id="56" name="Rectangle 74"/>
              <p:cNvSpPr>
                <a:spLocks noChangeArrowheads="1"/>
              </p:cNvSpPr>
              <p:nvPr/>
            </p:nvSpPr>
            <p:spPr bwMode="auto">
              <a:xfrm>
                <a:off x="5760" y="7920"/>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B</a:t>
                </a:r>
              </a:p>
            </p:txBody>
          </p:sp>
          <p:sp>
            <p:nvSpPr>
              <p:cNvPr id="57" name="Rectangle 75"/>
              <p:cNvSpPr>
                <a:spLocks noChangeArrowheads="1"/>
              </p:cNvSpPr>
              <p:nvPr/>
            </p:nvSpPr>
            <p:spPr bwMode="auto">
              <a:xfrm>
                <a:off x="9072" y="7920"/>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C</a:t>
                </a:r>
              </a:p>
            </p:txBody>
          </p:sp>
          <p:sp>
            <p:nvSpPr>
              <p:cNvPr id="58" name="Rectangle 76"/>
              <p:cNvSpPr>
                <a:spLocks noChangeArrowheads="1"/>
              </p:cNvSpPr>
              <p:nvPr/>
            </p:nvSpPr>
            <p:spPr bwMode="auto">
              <a:xfrm>
                <a:off x="8496" y="9216"/>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E</a:t>
                </a:r>
              </a:p>
            </p:txBody>
          </p:sp>
          <p:sp>
            <p:nvSpPr>
              <p:cNvPr id="59" name="Rectangle 77"/>
              <p:cNvSpPr>
                <a:spLocks noChangeArrowheads="1"/>
              </p:cNvSpPr>
              <p:nvPr/>
            </p:nvSpPr>
            <p:spPr bwMode="auto">
              <a:xfrm>
                <a:off x="6192" y="9216"/>
                <a:ext cx="576" cy="432"/>
              </a:xfrm>
              <a:prstGeom prst="rect">
                <a:avLst/>
              </a:prstGeom>
              <a:solidFill>
                <a:srgbClr val="FFFFFF"/>
              </a:solidFill>
              <a:ln w="9525">
                <a:solidFill>
                  <a:srgbClr val="FFFFFF"/>
                </a:solidFill>
                <a:miter lim="800000"/>
                <a:headEnd/>
                <a:tailEnd/>
              </a:ln>
            </p:spPr>
            <p:txBody>
              <a:bodyPr rot="0" vert="horz" wrap="square" lIns="91440" tIns="45720" rIns="91440" bIns="45720" anchor="t" anchorCtr="0" upright="1">
                <a:noAutofit/>
              </a:bodyPr>
              <a:lstStyle/>
              <a:p>
                <a:pPr>
                  <a:spcAft>
                    <a:spcPts val="0"/>
                  </a:spcAft>
                  <a:buNone/>
                </a:pPr>
                <a:r>
                  <a:rPr lang="it-IT" sz="1000">
                    <a:effectLst/>
                    <a:latin typeface="Times New Roman"/>
                    <a:ea typeface="Times New Roman"/>
                  </a:rPr>
                  <a:t>D</a:t>
                </a:r>
              </a:p>
            </p:txBody>
          </p:sp>
          <p:cxnSp>
            <p:nvCxnSpPr>
              <p:cNvPr id="60" name="Line 78"/>
              <p:cNvCxnSpPr/>
              <p:nvPr/>
            </p:nvCxnSpPr>
            <p:spPr bwMode="auto">
              <a:xfrm>
                <a:off x="6912" y="9504"/>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cxnSp>
            <p:nvCxnSpPr>
              <p:cNvPr id="61" name="Line 79"/>
              <p:cNvCxnSpPr/>
              <p:nvPr/>
            </p:nvCxnSpPr>
            <p:spPr bwMode="auto">
              <a:xfrm flipV="1">
                <a:off x="5472" y="8640"/>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cxnSp>
            <p:nvCxnSpPr>
              <p:cNvPr id="62" name="Line 80"/>
              <p:cNvCxnSpPr/>
              <p:nvPr/>
            </p:nvCxnSpPr>
            <p:spPr bwMode="auto">
              <a:xfrm>
                <a:off x="5472" y="9504"/>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cxnSp>
            <p:nvCxnSpPr>
              <p:cNvPr id="63" name="Line 81"/>
              <p:cNvCxnSpPr/>
              <p:nvPr/>
            </p:nvCxnSpPr>
            <p:spPr bwMode="auto">
              <a:xfrm flipV="1">
                <a:off x="6192" y="9504"/>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cxnSp>
            <p:nvCxnSpPr>
              <p:cNvPr id="64" name="Line 82"/>
              <p:cNvCxnSpPr/>
              <p:nvPr/>
            </p:nvCxnSpPr>
            <p:spPr bwMode="auto">
              <a:xfrm>
                <a:off x="6192" y="8640"/>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sp>
            <p:nvSpPr>
              <p:cNvPr id="65" name="Oval 83"/>
              <p:cNvSpPr>
                <a:spLocks noChangeArrowheads="1"/>
              </p:cNvSpPr>
              <p:nvPr/>
            </p:nvSpPr>
            <p:spPr bwMode="auto">
              <a:xfrm>
                <a:off x="6768" y="9360"/>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sp>
            <p:nvSpPr>
              <p:cNvPr id="66" name="Oval 84"/>
              <p:cNvSpPr>
                <a:spLocks noChangeArrowheads="1"/>
              </p:cNvSpPr>
              <p:nvPr/>
            </p:nvSpPr>
            <p:spPr bwMode="auto">
              <a:xfrm>
                <a:off x="8352" y="9360"/>
                <a:ext cx="144" cy="144"/>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pPr>
                  <a:buNone/>
                </a:pPr>
                <a:endParaRPr lang="it-IT"/>
              </a:p>
            </p:txBody>
          </p:sp>
          <p:cxnSp>
            <p:nvCxnSpPr>
              <p:cNvPr id="67" name="Line 85"/>
              <p:cNvCxnSpPr/>
              <p:nvPr/>
            </p:nvCxnSpPr>
            <p:spPr bwMode="auto">
              <a:xfrm flipV="1">
                <a:off x="8496" y="8640"/>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cxnSp>
        </p:grpSp>
      </p:grpSp>
      <p:graphicFrame>
        <p:nvGraphicFramePr>
          <p:cNvPr id="2" name="Tabella 1"/>
          <p:cNvGraphicFramePr>
            <a:graphicFrameLocks noGrp="1"/>
          </p:cNvGraphicFramePr>
          <p:nvPr>
            <p:extLst>
              <p:ext uri="{D42A27DB-BD31-4B8C-83A1-F6EECF244321}">
                <p14:modId xmlns:p14="http://schemas.microsoft.com/office/powerpoint/2010/main" xmlns="" val="2748044993"/>
              </p:ext>
            </p:extLst>
          </p:nvPr>
        </p:nvGraphicFramePr>
        <p:xfrm>
          <a:off x="827584" y="2338339"/>
          <a:ext cx="3240360" cy="2560320"/>
        </p:xfrm>
        <a:graphic>
          <a:graphicData uri="http://schemas.openxmlformats.org/drawingml/2006/table">
            <a:tbl>
              <a:tblPr>
                <a:tableStyleId>{5C22544A-7EE6-4342-B048-85BDC9FD1C3A}</a:tableStyleId>
              </a:tblPr>
              <a:tblGrid>
                <a:gridCol w="1396501"/>
                <a:gridCol w="917576"/>
                <a:gridCol w="926283"/>
              </a:tblGrid>
              <a:tr h="273685">
                <a:tc>
                  <a:txBody>
                    <a:bodyPr/>
                    <a:lstStyle/>
                    <a:p>
                      <a:pPr algn="ctr">
                        <a:lnSpc>
                          <a:spcPct val="150000"/>
                        </a:lnSpc>
                        <a:spcAft>
                          <a:spcPts val="0"/>
                        </a:spcAft>
                      </a:pPr>
                      <a:r>
                        <a:rPr lang="en-US" sz="1400" b="1" noProof="0" dirty="0" smtClean="0">
                          <a:effectLst/>
                          <a:latin typeface="+mn-lt"/>
                          <a:ea typeface="+mn-ea"/>
                        </a:rPr>
                        <a:t>Link</a:t>
                      </a:r>
                      <a:endParaRPr lang="en-US" sz="1400" b="1" noProof="0" dirty="0">
                        <a:effectLst/>
                        <a:latin typeface="Times New Roman"/>
                        <a:ea typeface="Times New Roman"/>
                      </a:endParaRPr>
                    </a:p>
                  </a:txBody>
                  <a:tcPr marL="44450" marR="44450" marT="0" marB="0"/>
                </a:tc>
                <a:tc>
                  <a:txBody>
                    <a:bodyPr/>
                    <a:lstStyle/>
                    <a:p>
                      <a:pPr algn="ctr">
                        <a:lnSpc>
                          <a:spcPct val="150000"/>
                        </a:lnSpc>
                        <a:spcAft>
                          <a:spcPts val="0"/>
                        </a:spcAft>
                      </a:pPr>
                      <a:r>
                        <a:rPr lang="en-US" sz="1400" b="1" noProof="0" dirty="0" smtClean="0">
                          <a:effectLst/>
                        </a:rPr>
                        <a:t>Arc #</a:t>
                      </a:r>
                      <a:endParaRPr lang="en-US" sz="1400" b="1" noProof="0" dirty="0">
                        <a:effectLst/>
                        <a:latin typeface="Times New Roman"/>
                        <a:ea typeface="Times New Roman"/>
                      </a:endParaRPr>
                    </a:p>
                  </a:txBody>
                  <a:tcPr marL="44450" marR="44450" marT="0" marB="0"/>
                </a:tc>
                <a:tc>
                  <a:txBody>
                    <a:bodyPr/>
                    <a:lstStyle/>
                    <a:p>
                      <a:pPr algn="ctr">
                        <a:lnSpc>
                          <a:spcPct val="150000"/>
                        </a:lnSpc>
                        <a:spcAft>
                          <a:spcPts val="0"/>
                        </a:spcAft>
                      </a:pPr>
                      <a:r>
                        <a:rPr lang="en-US" sz="1400" b="1" noProof="0" smtClean="0">
                          <a:effectLst/>
                        </a:rPr>
                        <a:t>Cost</a:t>
                      </a:r>
                      <a:endParaRPr lang="en-US" sz="1400" b="1"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AB</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1</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2</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AF</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6</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6</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BC</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2</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7</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BD</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3</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2</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EC</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5</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3</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ED</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4</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2</a:t>
                      </a:r>
                      <a:endParaRPr lang="en-US" sz="1400" noProof="0">
                        <a:effectLst/>
                        <a:latin typeface="Times New Roman"/>
                        <a:ea typeface="Times New Roman"/>
                      </a:endParaRPr>
                    </a:p>
                  </a:txBody>
                  <a:tcPr marL="44450" marR="44450" marT="0" marB="0"/>
                </a:tc>
              </a:tr>
              <a:tr h="271145">
                <a:tc>
                  <a:txBody>
                    <a:bodyPr/>
                    <a:lstStyle/>
                    <a:p>
                      <a:pPr algn="ctr">
                        <a:lnSpc>
                          <a:spcPct val="150000"/>
                        </a:lnSpc>
                        <a:spcAft>
                          <a:spcPts val="0"/>
                        </a:spcAft>
                      </a:pPr>
                      <a:r>
                        <a:rPr lang="en-US" sz="1400" noProof="0" smtClean="0">
                          <a:effectLst/>
                        </a:rPr>
                        <a:t>FD</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smtClean="0">
                          <a:effectLst/>
                        </a:rPr>
                        <a:t>7</a:t>
                      </a:r>
                      <a:endParaRPr lang="en-US" sz="1400" noProof="0">
                        <a:effectLst/>
                        <a:latin typeface="Times New Roman"/>
                        <a:ea typeface="Times New Roman"/>
                      </a:endParaRPr>
                    </a:p>
                  </a:txBody>
                  <a:tcPr marL="44450" marR="44450" marT="0" marB="0"/>
                </a:tc>
                <a:tc>
                  <a:txBody>
                    <a:bodyPr/>
                    <a:lstStyle/>
                    <a:p>
                      <a:pPr algn="ctr">
                        <a:lnSpc>
                          <a:spcPct val="150000"/>
                        </a:lnSpc>
                        <a:spcAft>
                          <a:spcPts val="0"/>
                        </a:spcAft>
                      </a:pPr>
                      <a:r>
                        <a:rPr lang="en-US" sz="1400" noProof="0" dirty="0" smtClean="0">
                          <a:effectLst/>
                        </a:rPr>
                        <a:t>1</a:t>
                      </a:r>
                      <a:endParaRPr lang="en-US" sz="1400" noProof="0" dirty="0">
                        <a:effectLst/>
                        <a:latin typeface="Times New Roman"/>
                        <a:ea typeface="Times New Roman"/>
                      </a:endParaRPr>
                    </a:p>
                  </a:txBody>
                  <a:tcPr marL="44450" marR="44450" marT="0" marB="0"/>
                </a:tc>
              </a:tr>
            </a:tbl>
          </a:graphicData>
        </a:graphic>
      </p:graphicFrame>
      <p:sp>
        <p:nvSpPr>
          <p:cNvPr id="38" name="Rettangolo 37"/>
          <p:cNvSpPr/>
          <p:nvPr/>
        </p:nvSpPr>
        <p:spPr>
          <a:xfrm>
            <a:off x="4283968" y="4099630"/>
            <a:ext cx="4779205" cy="830997"/>
          </a:xfrm>
          <a:prstGeom prst="rect">
            <a:avLst/>
          </a:prstGeom>
        </p:spPr>
        <p:txBody>
          <a:bodyPr wrap="square">
            <a:spAutoFit/>
          </a:bodyPr>
          <a:lstStyle/>
          <a:p>
            <a:pPr>
              <a:buNone/>
            </a:pPr>
            <a:r>
              <a:rPr lang="en-US" sz="1600" b="1" dirty="0" smtClean="0">
                <a:solidFill>
                  <a:srgbClr val="FF0000"/>
                </a:solidFill>
              </a:rPr>
              <a:t>This network has 6 nodes:  totally max n</a:t>
            </a:r>
            <a:r>
              <a:rPr lang="en-US" sz="1600" b="1" dirty="0" smtClean="0">
                <a:solidFill>
                  <a:srgbClr val="FF0000"/>
                </a:solidFill>
                <a:latin typeface="Symbol" pitchFamily="18" charset="2"/>
              </a:rPr>
              <a:t>-</a:t>
            </a:r>
            <a:r>
              <a:rPr lang="en-US" sz="1600" b="1" dirty="0" smtClean="0">
                <a:solidFill>
                  <a:srgbClr val="FF0000"/>
                </a:solidFill>
              </a:rPr>
              <a:t>1 = 5 </a:t>
            </a:r>
            <a:r>
              <a:rPr lang="en-US" sz="1600" b="1" dirty="0" smtClean="0">
                <a:solidFill>
                  <a:srgbClr val="FF0000"/>
                </a:solidFill>
              </a:rPr>
              <a:t>iterations</a:t>
            </a:r>
            <a:r>
              <a:rPr lang="en-US" sz="1600" b="1" dirty="0" smtClean="0">
                <a:solidFill>
                  <a:srgbClr val="FF0000"/>
                </a:solidFill>
              </a:rPr>
              <a:t> </a:t>
            </a:r>
            <a:r>
              <a:rPr lang="en-US" sz="1600" b="1" dirty="0" smtClean="0">
                <a:solidFill>
                  <a:srgbClr val="FF0000"/>
                </a:solidFill>
              </a:rPr>
              <a:t>are needed to determine the sink tree of a node.</a:t>
            </a:r>
            <a:endParaRPr lang="en-US" sz="1600" b="1" dirty="0">
              <a:solidFill>
                <a:srgbClr val="FF0000"/>
              </a:solidFill>
            </a:endParaRPr>
          </a:p>
        </p:txBody>
      </p:sp>
      <p:sp>
        <p:nvSpPr>
          <p:cNvPr id="39" name="Rettangolo 38"/>
          <p:cNvSpPr/>
          <p:nvPr/>
        </p:nvSpPr>
        <p:spPr>
          <a:xfrm>
            <a:off x="7569659" y="2492896"/>
            <a:ext cx="1682861" cy="1323439"/>
          </a:xfrm>
          <a:prstGeom prst="rect">
            <a:avLst/>
          </a:prstGeom>
        </p:spPr>
        <p:txBody>
          <a:bodyPr wrap="square">
            <a:spAutoFit/>
          </a:bodyPr>
          <a:lstStyle/>
          <a:p>
            <a:pPr>
              <a:buNone/>
            </a:pPr>
            <a:r>
              <a:rPr lang="en-US" sz="1600" b="1" dirty="0" smtClean="0">
                <a:solidFill>
                  <a:srgbClr val="FF0000"/>
                </a:solidFill>
              </a:rPr>
              <a:t>Links </a:t>
            </a:r>
            <a:r>
              <a:rPr lang="en-US" sz="1600" b="1" dirty="0" smtClean="0">
                <a:solidFill>
                  <a:srgbClr val="FF0000"/>
                </a:solidFill>
              </a:rPr>
              <a:t>are </a:t>
            </a:r>
            <a:r>
              <a:rPr lang="en-US" sz="1600" b="1" dirty="0" smtClean="0">
                <a:solidFill>
                  <a:srgbClr val="FF0000"/>
                </a:solidFill>
              </a:rPr>
              <a:t>b</a:t>
            </a:r>
            <a:r>
              <a:rPr lang="en-US" sz="1600" b="1" dirty="0" smtClean="0">
                <a:solidFill>
                  <a:srgbClr val="FF0000"/>
                </a:solidFill>
              </a:rPr>
              <a:t>idirectional w</a:t>
            </a:r>
            <a:r>
              <a:rPr lang="en-US" sz="1600" b="1" dirty="0" smtClean="0">
                <a:solidFill>
                  <a:srgbClr val="FF0000"/>
                </a:solidFill>
              </a:rPr>
              <a:t>ith the same costs in both directions</a:t>
            </a:r>
            <a:endParaRPr lang="en-US" sz="1600" b="1" dirty="0">
              <a:solidFill>
                <a:srgbClr val="FF0000"/>
              </a:solidFill>
            </a:endParaRPr>
          </a:p>
        </p:txBody>
      </p:sp>
    </p:spTree>
    <p:extLst>
      <p:ext uri="{BB962C8B-B14F-4D97-AF65-F5344CB8AC3E}">
        <p14:creationId xmlns:p14="http://schemas.microsoft.com/office/powerpoint/2010/main" xmlns="" val="1460716963"/>
      </p:ext>
    </p:extLst>
  </p:cSld>
  <p:clrMapOvr>
    <a:masterClrMapping/>
  </p:clrMapOvr>
  <p:transition spd="slow"/>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600" dirty="0" smtClean="0"/>
              <a:t>We examine the nodes linked to A, which are labeled with the arc number and the related costs (nodes not connected to A have a label with infinite cost)</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r>
              <a:rPr lang="en-US" sz="1600" dirty="0" smtClean="0"/>
              <a:t>Among nodes B, C, D, E and F, we </a:t>
            </a:r>
            <a:r>
              <a:rPr lang="en-US" sz="1600" dirty="0" smtClean="0"/>
              <a:t>select </a:t>
            </a:r>
            <a:r>
              <a:rPr lang="en-US" sz="1600" b="1" dirty="0" smtClean="0"/>
              <a:t>node B</a:t>
            </a:r>
            <a:r>
              <a:rPr lang="en-US" sz="1600" dirty="0" smtClean="0"/>
              <a:t> because this is the node of the graph with the lowest cost in the label (= 2) and we consider arc #1 as part of the shortest path (sink tree) from node A.</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4" name="Group 1"/>
          <p:cNvGrpSpPr>
            <a:grpSpLocks/>
          </p:cNvGrpSpPr>
          <p:nvPr/>
        </p:nvGrpSpPr>
        <p:grpSpPr bwMode="auto">
          <a:xfrm>
            <a:off x="2935709" y="2277988"/>
            <a:ext cx="3292475" cy="1943100"/>
            <a:chOff x="3168" y="2880"/>
            <a:chExt cx="5184" cy="3061"/>
          </a:xfrm>
        </p:grpSpPr>
        <p:sp>
          <p:nvSpPr>
            <p:cNvPr id="5" name="Rectangle 20"/>
            <p:cNvSpPr>
              <a:spLocks noChangeArrowheads="1"/>
            </p:cNvSpPr>
            <p:nvPr/>
          </p:nvSpPr>
          <p:spPr bwMode="auto">
            <a:xfrm>
              <a:off x="3168" y="4213"/>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Oval 19"/>
            <p:cNvSpPr>
              <a:spLocks noChangeArrowheads="1"/>
            </p:cNvSpPr>
            <p:nvPr/>
          </p:nvSpPr>
          <p:spPr bwMode="auto">
            <a:xfrm>
              <a:off x="3600" y="4357"/>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 name="Oval 18"/>
            <p:cNvSpPr>
              <a:spLocks noChangeArrowheads="1"/>
            </p:cNvSpPr>
            <p:nvPr/>
          </p:nvSpPr>
          <p:spPr bwMode="auto">
            <a:xfrm>
              <a:off x="4320" y="3493"/>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8" name="Oval 17"/>
            <p:cNvSpPr>
              <a:spLocks noChangeArrowheads="1"/>
            </p:cNvSpPr>
            <p:nvPr/>
          </p:nvSpPr>
          <p:spPr bwMode="auto">
            <a:xfrm>
              <a:off x="4320" y="5221"/>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9" name="Oval 16"/>
            <p:cNvSpPr>
              <a:spLocks noChangeArrowheads="1"/>
            </p:cNvSpPr>
            <p:nvPr/>
          </p:nvSpPr>
          <p:spPr bwMode="auto">
            <a:xfrm>
              <a:off x="7344" y="3493"/>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10" name="Line 15"/>
            <p:cNvSpPr>
              <a:spLocks noChangeShapeType="1"/>
            </p:cNvSpPr>
            <p:nvPr/>
          </p:nvSpPr>
          <p:spPr bwMode="auto">
            <a:xfrm>
              <a:off x="4464" y="3493"/>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1" name="Rectangle 14"/>
            <p:cNvSpPr>
              <a:spLocks noChangeArrowheads="1"/>
            </p:cNvSpPr>
            <p:nvPr/>
          </p:nvSpPr>
          <p:spPr bwMode="auto">
            <a:xfrm>
              <a:off x="4176" y="550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F(6,6)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3"/>
            <p:cNvSpPr>
              <a:spLocks noChangeArrowheads="1"/>
            </p:cNvSpPr>
            <p:nvPr/>
          </p:nvSpPr>
          <p:spPr bwMode="auto">
            <a:xfrm>
              <a:off x="4032" y="2917"/>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2"/>
            <p:cNvSpPr>
              <a:spLocks noChangeArrowheads="1"/>
            </p:cNvSpPr>
            <p:nvPr/>
          </p:nvSpPr>
          <p:spPr bwMode="auto">
            <a:xfrm>
              <a:off x="7344" y="2880"/>
              <a:ext cx="1008"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14" name="Rectangle 11"/>
            <p:cNvSpPr>
              <a:spLocks noChangeArrowheads="1"/>
            </p:cNvSpPr>
            <p:nvPr/>
          </p:nvSpPr>
          <p:spPr bwMode="auto">
            <a:xfrm>
              <a:off x="6768" y="4213"/>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15" name="Rectangle 10"/>
            <p:cNvSpPr>
              <a:spLocks noChangeArrowheads="1"/>
            </p:cNvSpPr>
            <p:nvPr/>
          </p:nvSpPr>
          <p:spPr bwMode="auto">
            <a:xfrm>
              <a:off x="5040" y="4608"/>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16" name="Line 9"/>
            <p:cNvSpPr>
              <a:spLocks noChangeShapeType="1"/>
            </p:cNvSpPr>
            <p:nvPr/>
          </p:nvSpPr>
          <p:spPr bwMode="auto">
            <a:xfrm>
              <a:off x="5184" y="4501"/>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 name="Line 8"/>
            <p:cNvSpPr>
              <a:spLocks noChangeShapeType="1"/>
            </p:cNvSpPr>
            <p:nvPr/>
          </p:nvSpPr>
          <p:spPr bwMode="auto">
            <a:xfrm flipV="1">
              <a:off x="3744" y="3637"/>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 name="Line 7"/>
            <p:cNvSpPr>
              <a:spLocks noChangeShapeType="1"/>
            </p:cNvSpPr>
            <p:nvPr/>
          </p:nvSpPr>
          <p:spPr bwMode="auto">
            <a:xfrm>
              <a:off x="3744" y="4501"/>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 name="Line 6"/>
            <p:cNvSpPr>
              <a:spLocks noChangeShapeType="1"/>
            </p:cNvSpPr>
            <p:nvPr/>
          </p:nvSpPr>
          <p:spPr bwMode="auto">
            <a:xfrm flipV="1">
              <a:off x="4464" y="4501"/>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 name="Line 5"/>
            <p:cNvSpPr>
              <a:spLocks noChangeShapeType="1"/>
            </p:cNvSpPr>
            <p:nvPr/>
          </p:nvSpPr>
          <p:spPr bwMode="auto">
            <a:xfrm>
              <a:off x="4464" y="3637"/>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 name="Oval 4"/>
            <p:cNvSpPr>
              <a:spLocks noChangeArrowheads="1"/>
            </p:cNvSpPr>
            <p:nvPr/>
          </p:nvSpPr>
          <p:spPr bwMode="auto">
            <a:xfrm>
              <a:off x="5040" y="4357"/>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2" name="Oval 3"/>
            <p:cNvSpPr>
              <a:spLocks noChangeArrowheads="1"/>
            </p:cNvSpPr>
            <p:nvPr/>
          </p:nvSpPr>
          <p:spPr bwMode="auto">
            <a:xfrm>
              <a:off x="6624" y="4357"/>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3" name="Line 2"/>
            <p:cNvSpPr>
              <a:spLocks noChangeShapeType="1"/>
            </p:cNvSpPr>
            <p:nvPr/>
          </p:nvSpPr>
          <p:spPr bwMode="auto">
            <a:xfrm flipV="1">
              <a:off x="6768" y="3637"/>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25" name="Group 1"/>
          <p:cNvGrpSpPr>
            <a:grpSpLocks/>
          </p:cNvGrpSpPr>
          <p:nvPr/>
        </p:nvGrpSpPr>
        <p:grpSpPr bwMode="auto">
          <a:xfrm>
            <a:off x="2808999" y="4654252"/>
            <a:ext cx="3292475" cy="1943100"/>
            <a:chOff x="3024" y="7488"/>
            <a:chExt cx="5184" cy="3061"/>
          </a:xfrm>
        </p:grpSpPr>
        <p:sp>
          <p:nvSpPr>
            <p:cNvPr id="26" name="Rectangle 20"/>
            <p:cNvSpPr>
              <a:spLocks noChangeArrowheads="1"/>
            </p:cNvSpPr>
            <p:nvPr/>
          </p:nvSpPr>
          <p:spPr bwMode="auto">
            <a:xfrm>
              <a:off x="3024" y="8821"/>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Oval 19"/>
            <p:cNvSpPr>
              <a:spLocks noChangeArrowheads="1"/>
            </p:cNvSpPr>
            <p:nvPr/>
          </p:nvSpPr>
          <p:spPr bwMode="auto">
            <a:xfrm>
              <a:off x="3456" y="896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8" name="Oval 18"/>
            <p:cNvSpPr>
              <a:spLocks noChangeArrowheads="1"/>
            </p:cNvSpPr>
            <p:nvPr/>
          </p:nvSpPr>
          <p:spPr bwMode="auto">
            <a:xfrm>
              <a:off x="4176" y="8101"/>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9" name="Oval 17"/>
            <p:cNvSpPr>
              <a:spLocks noChangeArrowheads="1"/>
            </p:cNvSpPr>
            <p:nvPr/>
          </p:nvSpPr>
          <p:spPr bwMode="auto">
            <a:xfrm>
              <a:off x="4176" y="9829"/>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0" name="Oval 16"/>
            <p:cNvSpPr>
              <a:spLocks noChangeArrowheads="1"/>
            </p:cNvSpPr>
            <p:nvPr/>
          </p:nvSpPr>
          <p:spPr bwMode="auto">
            <a:xfrm>
              <a:off x="7200" y="8101"/>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1" name="Line 15"/>
            <p:cNvSpPr>
              <a:spLocks noChangeShapeType="1"/>
            </p:cNvSpPr>
            <p:nvPr/>
          </p:nvSpPr>
          <p:spPr bwMode="auto">
            <a:xfrm>
              <a:off x="4320" y="8101"/>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41" name="Rectangle 14"/>
            <p:cNvSpPr>
              <a:spLocks noChangeArrowheads="1"/>
            </p:cNvSpPr>
            <p:nvPr/>
          </p:nvSpPr>
          <p:spPr bwMode="auto">
            <a:xfrm>
              <a:off x="4032" y="10117"/>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F(6,6)</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3" name="Rectangle 13"/>
            <p:cNvSpPr>
              <a:spLocks noChangeArrowheads="1"/>
            </p:cNvSpPr>
            <p:nvPr/>
          </p:nvSpPr>
          <p:spPr bwMode="auto">
            <a:xfrm>
              <a:off x="3888" y="7525"/>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4" name="Rectangle 12"/>
            <p:cNvSpPr>
              <a:spLocks noChangeArrowheads="1"/>
            </p:cNvSpPr>
            <p:nvPr/>
          </p:nvSpPr>
          <p:spPr bwMode="auto">
            <a:xfrm>
              <a:off x="7200" y="7488"/>
              <a:ext cx="1008"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35845" name="Rectangle 11"/>
            <p:cNvSpPr>
              <a:spLocks noChangeArrowheads="1"/>
            </p:cNvSpPr>
            <p:nvPr/>
          </p:nvSpPr>
          <p:spPr bwMode="auto">
            <a:xfrm>
              <a:off x="6624" y="8821"/>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35846" name="Rectangle 10"/>
            <p:cNvSpPr>
              <a:spLocks noChangeArrowheads="1"/>
            </p:cNvSpPr>
            <p:nvPr/>
          </p:nvSpPr>
          <p:spPr bwMode="auto">
            <a:xfrm>
              <a:off x="4896" y="9216"/>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35847" name="Line 9"/>
            <p:cNvSpPr>
              <a:spLocks noChangeShapeType="1"/>
            </p:cNvSpPr>
            <p:nvPr/>
          </p:nvSpPr>
          <p:spPr bwMode="auto">
            <a:xfrm>
              <a:off x="5040" y="9109"/>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48" name="Line 8"/>
            <p:cNvSpPr>
              <a:spLocks noChangeShapeType="1"/>
            </p:cNvSpPr>
            <p:nvPr/>
          </p:nvSpPr>
          <p:spPr bwMode="auto">
            <a:xfrm flipV="1">
              <a:off x="3600" y="8245"/>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49" name="Line 7"/>
            <p:cNvSpPr>
              <a:spLocks noChangeShapeType="1"/>
            </p:cNvSpPr>
            <p:nvPr/>
          </p:nvSpPr>
          <p:spPr bwMode="auto">
            <a:xfrm>
              <a:off x="3600" y="910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50" name="Line 6"/>
            <p:cNvSpPr>
              <a:spLocks noChangeShapeType="1"/>
            </p:cNvSpPr>
            <p:nvPr/>
          </p:nvSpPr>
          <p:spPr bwMode="auto">
            <a:xfrm flipV="1">
              <a:off x="4320" y="910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51" name="Line 5"/>
            <p:cNvSpPr>
              <a:spLocks noChangeShapeType="1"/>
            </p:cNvSpPr>
            <p:nvPr/>
          </p:nvSpPr>
          <p:spPr bwMode="auto">
            <a:xfrm>
              <a:off x="4320" y="8245"/>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52" name="Oval 4"/>
            <p:cNvSpPr>
              <a:spLocks noChangeArrowheads="1"/>
            </p:cNvSpPr>
            <p:nvPr/>
          </p:nvSpPr>
          <p:spPr bwMode="auto">
            <a:xfrm>
              <a:off x="4896" y="896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53" name="Oval 3"/>
            <p:cNvSpPr>
              <a:spLocks noChangeArrowheads="1"/>
            </p:cNvSpPr>
            <p:nvPr/>
          </p:nvSpPr>
          <p:spPr bwMode="auto">
            <a:xfrm>
              <a:off x="6480" y="896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54" name="Line 2"/>
            <p:cNvSpPr>
              <a:spLocks noChangeShapeType="1"/>
            </p:cNvSpPr>
            <p:nvPr/>
          </p:nvSpPr>
          <p:spPr bwMode="auto">
            <a:xfrm flipV="1">
              <a:off x="6624" y="8245"/>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ttangolo 52"/>
          <p:cNvSpPr/>
          <p:nvPr/>
        </p:nvSpPr>
        <p:spPr>
          <a:xfrm>
            <a:off x="7137611" y="385500"/>
            <a:ext cx="1754869" cy="523220"/>
          </a:xfrm>
          <a:prstGeom prst="rect">
            <a:avLst/>
          </a:prstGeom>
        </p:spPr>
        <p:txBody>
          <a:bodyPr wrap="square">
            <a:spAutoFit/>
          </a:bodyPr>
          <a:lstStyle/>
          <a:p>
            <a:pPr>
              <a:buNone/>
            </a:pPr>
            <a:r>
              <a:rPr lang="en-US" sz="2800" b="1" dirty="0" smtClean="0">
                <a:solidFill>
                  <a:srgbClr val="FF0000"/>
                </a:solidFill>
              </a:rPr>
              <a:t>1st STEP</a:t>
            </a:r>
            <a:endParaRPr lang="en-US" sz="2800" b="1" dirty="0">
              <a:solidFill>
                <a:srgbClr val="FF0000"/>
              </a:solidFill>
            </a:endParaRP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Tree>
    <p:extLst>
      <p:ext uri="{BB962C8B-B14F-4D97-AF65-F5344CB8AC3E}">
        <p14:creationId xmlns:p14="http://schemas.microsoft.com/office/powerpoint/2010/main" xmlns="" val="3439321380"/>
      </p:ext>
    </p:extLst>
  </p:cSld>
  <p:clrMapOvr>
    <a:masterClrMapping/>
  </p:clrMapOvr>
  <p:transition spd="slow"/>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Ovale 58"/>
          <p:cNvSpPr/>
          <p:nvPr/>
        </p:nvSpPr>
        <p:spPr bwMode="auto">
          <a:xfrm>
            <a:off x="3717138" y="2863360"/>
            <a:ext cx="1142894" cy="565640"/>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it-IT" sz="2400" b="0" i="0" u="none" strike="noStrike" cap="none" normalizeH="0" baseline="0" smtClean="0">
              <a:ln>
                <a:noFill/>
              </a:ln>
              <a:solidFill>
                <a:schemeClr val="tx1"/>
              </a:solidFill>
              <a:effectLst/>
              <a:latin typeface="Tahoma" pitchFamily="34" charset="0"/>
              <a:ea typeface="SimSun" pitchFamily="2" charset="-122"/>
            </a:endParaRPr>
          </a:p>
        </p:txBody>
      </p:sp>
      <p:sp>
        <p:nvSpPr>
          <p:cNvPr id="58" name="Ovale 57"/>
          <p:cNvSpPr/>
          <p:nvPr/>
        </p:nvSpPr>
        <p:spPr bwMode="auto">
          <a:xfrm>
            <a:off x="5085290" y="1999264"/>
            <a:ext cx="1142894" cy="565640"/>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it-IT" sz="2400" b="0" i="0" u="none" strike="noStrike" cap="none" normalizeH="0" baseline="0" smtClean="0">
              <a:ln>
                <a:noFill/>
              </a:ln>
              <a:solidFill>
                <a:schemeClr val="tx1"/>
              </a:solidFill>
              <a:effectLst/>
              <a:latin typeface="Tahoma" pitchFamily="34" charset="0"/>
              <a:ea typeface="SimSun" pitchFamily="2" charset="-122"/>
            </a:endParaRPr>
          </a:p>
        </p:txBody>
      </p:sp>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0" name="Rectangle 21"/>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5856" name="Group 1"/>
          <p:cNvGrpSpPr>
            <a:grpSpLocks/>
          </p:cNvGrpSpPr>
          <p:nvPr/>
        </p:nvGrpSpPr>
        <p:grpSpPr bwMode="auto">
          <a:xfrm>
            <a:off x="2771800" y="2013445"/>
            <a:ext cx="3323914" cy="1919613"/>
            <a:chOff x="3024" y="11701"/>
            <a:chExt cx="5235" cy="3024"/>
          </a:xfrm>
        </p:grpSpPr>
        <p:sp>
          <p:nvSpPr>
            <p:cNvPr id="35857" name="Rectangle 20"/>
            <p:cNvSpPr>
              <a:spLocks noChangeArrowheads="1"/>
            </p:cNvSpPr>
            <p:nvPr/>
          </p:nvSpPr>
          <p:spPr bwMode="auto">
            <a:xfrm>
              <a:off x="3024" y="12997"/>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8" name="Oval 19"/>
            <p:cNvSpPr>
              <a:spLocks noChangeArrowheads="1"/>
            </p:cNvSpPr>
            <p:nvPr/>
          </p:nvSpPr>
          <p:spPr bwMode="auto">
            <a:xfrm>
              <a:off x="3456" y="13141"/>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59" name="Oval 18"/>
            <p:cNvSpPr>
              <a:spLocks noChangeArrowheads="1"/>
            </p:cNvSpPr>
            <p:nvPr/>
          </p:nvSpPr>
          <p:spPr bwMode="auto">
            <a:xfrm>
              <a:off x="4176" y="12277"/>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0" name="Oval 17"/>
            <p:cNvSpPr>
              <a:spLocks noChangeArrowheads="1"/>
            </p:cNvSpPr>
            <p:nvPr/>
          </p:nvSpPr>
          <p:spPr bwMode="auto">
            <a:xfrm>
              <a:off x="4176" y="1400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1" name="Oval 16"/>
            <p:cNvSpPr>
              <a:spLocks noChangeArrowheads="1"/>
            </p:cNvSpPr>
            <p:nvPr/>
          </p:nvSpPr>
          <p:spPr bwMode="auto">
            <a:xfrm>
              <a:off x="7200" y="12277"/>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2" name="Line 15"/>
            <p:cNvSpPr>
              <a:spLocks noChangeShapeType="1"/>
            </p:cNvSpPr>
            <p:nvPr/>
          </p:nvSpPr>
          <p:spPr bwMode="auto">
            <a:xfrm>
              <a:off x="4320" y="12277"/>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3" name="Rectangle 14"/>
            <p:cNvSpPr>
              <a:spLocks noChangeArrowheads="1"/>
            </p:cNvSpPr>
            <p:nvPr/>
          </p:nvSpPr>
          <p:spPr bwMode="auto">
            <a:xfrm>
              <a:off x="4032" y="14293"/>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F(6,6)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4" name="Rectangle 13"/>
            <p:cNvSpPr>
              <a:spLocks noChangeArrowheads="1"/>
            </p:cNvSpPr>
            <p:nvPr/>
          </p:nvSpPr>
          <p:spPr bwMode="auto">
            <a:xfrm>
              <a:off x="3888" y="11701"/>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5" name="Rectangle 12"/>
            <p:cNvSpPr>
              <a:spLocks noChangeArrowheads="1"/>
            </p:cNvSpPr>
            <p:nvPr/>
          </p:nvSpPr>
          <p:spPr bwMode="auto">
            <a:xfrm>
              <a:off x="7107" y="11797"/>
              <a:ext cx="1152" cy="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C(2,7+2)</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66" name="Rectangle 11"/>
            <p:cNvSpPr>
              <a:spLocks noChangeArrowheads="1"/>
            </p:cNvSpPr>
            <p:nvPr/>
          </p:nvSpPr>
          <p:spPr bwMode="auto">
            <a:xfrm>
              <a:off x="6624" y="12997"/>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35867" name="Rectangle 10"/>
            <p:cNvSpPr>
              <a:spLocks noChangeArrowheads="1"/>
            </p:cNvSpPr>
            <p:nvPr/>
          </p:nvSpPr>
          <p:spPr bwMode="auto">
            <a:xfrm>
              <a:off x="4896" y="13392"/>
              <a:ext cx="1152" cy="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D(3,2+2)</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68" name="Line 9"/>
            <p:cNvSpPr>
              <a:spLocks noChangeShapeType="1"/>
            </p:cNvSpPr>
            <p:nvPr/>
          </p:nvSpPr>
          <p:spPr bwMode="auto">
            <a:xfrm>
              <a:off x="5040" y="13285"/>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9" name="Line 8"/>
            <p:cNvSpPr>
              <a:spLocks noChangeShapeType="1"/>
            </p:cNvSpPr>
            <p:nvPr/>
          </p:nvSpPr>
          <p:spPr bwMode="auto">
            <a:xfrm flipV="1">
              <a:off x="3600" y="12421"/>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0" name="Line 7"/>
            <p:cNvSpPr>
              <a:spLocks noChangeShapeType="1"/>
            </p:cNvSpPr>
            <p:nvPr/>
          </p:nvSpPr>
          <p:spPr bwMode="auto">
            <a:xfrm>
              <a:off x="3600" y="13285"/>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1" name="Line 6"/>
            <p:cNvSpPr>
              <a:spLocks noChangeShapeType="1"/>
            </p:cNvSpPr>
            <p:nvPr/>
          </p:nvSpPr>
          <p:spPr bwMode="auto">
            <a:xfrm flipV="1">
              <a:off x="4320" y="13285"/>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8" name="Line 5"/>
            <p:cNvSpPr>
              <a:spLocks noChangeShapeType="1"/>
            </p:cNvSpPr>
            <p:nvPr/>
          </p:nvSpPr>
          <p:spPr bwMode="auto">
            <a:xfrm>
              <a:off x="4320" y="12421"/>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9" name="Oval 4"/>
            <p:cNvSpPr>
              <a:spLocks noChangeArrowheads="1"/>
            </p:cNvSpPr>
            <p:nvPr/>
          </p:nvSpPr>
          <p:spPr bwMode="auto">
            <a:xfrm>
              <a:off x="4896" y="13141"/>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3" name="Oval 3"/>
            <p:cNvSpPr>
              <a:spLocks noChangeArrowheads="1"/>
            </p:cNvSpPr>
            <p:nvPr/>
          </p:nvSpPr>
          <p:spPr bwMode="auto">
            <a:xfrm>
              <a:off x="6480" y="13141"/>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4" name="Line 2"/>
            <p:cNvSpPr>
              <a:spLocks noChangeShapeType="1"/>
            </p:cNvSpPr>
            <p:nvPr/>
          </p:nvSpPr>
          <p:spPr bwMode="auto">
            <a:xfrm flipV="1">
              <a:off x="6624" y="12421"/>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78855" name="Rectangle 28"/>
          <p:cNvSpPr>
            <a:spLocks noChangeArrowheads="1"/>
          </p:cNvSpPr>
          <p:nvPr/>
        </p:nvSpPr>
        <p:spPr bwMode="auto">
          <a:xfrm>
            <a:off x="457200" y="914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6" name="Rectangle 49"/>
          <p:cNvSpPr>
            <a:spLocks noChangeArrowheads="1"/>
          </p:cNvSpPr>
          <p:nvPr/>
        </p:nvSpPr>
        <p:spPr bwMode="auto">
          <a:xfrm>
            <a:off x="609600" y="6096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78857" name="Group 29"/>
          <p:cNvGrpSpPr>
            <a:grpSpLocks/>
          </p:cNvGrpSpPr>
          <p:nvPr/>
        </p:nvGrpSpPr>
        <p:grpSpPr bwMode="auto">
          <a:xfrm>
            <a:off x="2699792" y="4437112"/>
            <a:ext cx="3382963" cy="1943100"/>
            <a:chOff x="2736" y="2753"/>
            <a:chExt cx="5328" cy="3061"/>
          </a:xfrm>
        </p:grpSpPr>
        <p:sp>
          <p:nvSpPr>
            <p:cNvPr id="78858" name="Rectangle 48"/>
            <p:cNvSpPr>
              <a:spLocks noChangeArrowheads="1"/>
            </p:cNvSpPr>
            <p:nvPr/>
          </p:nvSpPr>
          <p:spPr bwMode="auto">
            <a:xfrm>
              <a:off x="2736" y="4086"/>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9" name="Oval 47"/>
            <p:cNvSpPr>
              <a:spLocks noChangeArrowheads="1"/>
            </p:cNvSpPr>
            <p:nvPr/>
          </p:nvSpPr>
          <p:spPr bwMode="auto">
            <a:xfrm>
              <a:off x="3168" y="4230"/>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0" name="Oval 46"/>
            <p:cNvSpPr>
              <a:spLocks noChangeArrowheads="1"/>
            </p:cNvSpPr>
            <p:nvPr/>
          </p:nvSpPr>
          <p:spPr bwMode="auto">
            <a:xfrm>
              <a:off x="3888" y="3366"/>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1" name="Oval 45"/>
            <p:cNvSpPr>
              <a:spLocks noChangeArrowheads="1"/>
            </p:cNvSpPr>
            <p:nvPr/>
          </p:nvSpPr>
          <p:spPr bwMode="auto">
            <a:xfrm>
              <a:off x="3888" y="5094"/>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2" name="Oval 44"/>
            <p:cNvSpPr>
              <a:spLocks noChangeArrowheads="1"/>
            </p:cNvSpPr>
            <p:nvPr/>
          </p:nvSpPr>
          <p:spPr bwMode="auto">
            <a:xfrm>
              <a:off x="6912" y="3366"/>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3" name="Line 43"/>
            <p:cNvSpPr>
              <a:spLocks noChangeShapeType="1"/>
            </p:cNvSpPr>
            <p:nvPr/>
          </p:nvSpPr>
          <p:spPr bwMode="auto">
            <a:xfrm>
              <a:off x="4032" y="3366"/>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64" name="Rectangle 42"/>
            <p:cNvSpPr>
              <a:spLocks noChangeArrowheads="1"/>
            </p:cNvSpPr>
            <p:nvPr/>
          </p:nvSpPr>
          <p:spPr bwMode="auto">
            <a:xfrm>
              <a:off x="3744" y="5382"/>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F(6,6)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5" name="Rectangle 41"/>
            <p:cNvSpPr>
              <a:spLocks noChangeArrowheads="1"/>
            </p:cNvSpPr>
            <p:nvPr/>
          </p:nvSpPr>
          <p:spPr bwMode="auto">
            <a:xfrm>
              <a:off x="3600" y="2790"/>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6" name="Rectangle 40"/>
            <p:cNvSpPr>
              <a:spLocks noChangeArrowheads="1"/>
            </p:cNvSpPr>
            <p:nvPr/>
          </p:nvSpPr>
          <p:spPr bwMode="auto">
            <a:xfrm>
              <a:off x="6912" y="2753"/>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7" name="Rectangle 39"/>
            <p:cNvSpPr>
              <a:spLocks noChangeArrowheads="1"/>
            </p:cNvSpPr>
            <p:nvPr/>
          </p:nvSpPr>
          <p:spPr bwMode="auto">
            <a:xfrm>
              <a:off x="6336" y="4086"/>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r>
                <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t>
              </a:r>
              <a:endParaRPr kumimoji="0" lang="it-IT" sz="10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endParaRPr>
            </a:p>
          </p:txBody>
        </p:sp>
        <p:sp>
          <p:nvSpPr>
            <p:cNvPr id="78868" name="Rectangle 38"/>
            <p:cNvSpPr>
              <a:spLocks noChangeArrowheads="1"/>
            </p:cNvSpPr>
            <p:nvPr/>
          </p:nvSpPr>
          <p:spPr bwMode="auto">
            <a:xfrm>
              <a:off x="4608" y="4481"/>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9" name="Line 37"/>
            <p:cNvSpPr>
              <a:spLocks noChangeShapeType="1"/>
            </p:cNvSpPr>
            <p:nvPr/>
          </p:nvSpPr>
          <p:spPr bwMode="auto">
            <a:xfrm>
              <a:off x="4752" y="4374"/>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0" name="Line 36"/>
            <p:cNvSpPr>
              <a:spLocks noChangeShapeType="1"/>
            </p:cNvSpPr>
            <p:nvPr/>
          </p:nvSpPr>
          <p:spPr bwMode="auto">
            <a:xfrm flipV="1">
              <a:off x="3312" y="3510"/>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1" name="Line 35"/>
            <p:cNvSpPr>
              <a:spLocks noChangeShapeType="1"/>
            </p:cNvSpPr>
            <p:nvPr/>
          </p:nvSpPr>
          <p:spPr bwMode="auto">
            <a:xfrm>
              <a:off x="3312" y="4374"/>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2" name="Line 34"/>
            <p:cNvSpPr>
              <a:spLocks noChangeShapeType="1"/>
            </p:cNvSpPr>
            <p:nvPr/>
          </p:nvSpPr>
          <p:spPr bwMode="auto">
            <a:xfrm flipV="1">
              <a:off x="4032" y="4374"/>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3" name="Line 33"/>
            <p:cNvSpPr>
              <a:spLocks noChangeShapeType="1"/>
            </p:cNvSpPr>
            <p:nvPr/>
          </p:nvSpPr>
          <p:spPr bwMode="auto">
            <a:xfrm>
              <a:off x="4032" y="3510"/>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4" name="Oval 32"/>
            <p:cNvSpPr>
              <a:spLocks noChangeArrowheads="1"/>
            </p:cNvSpPr>
            <p:nvPr/>
          </p:nvSpPr>
          <p:spPr bwMode="auto">
            <a:xfrm>
              <a:off x="4608" y="4230"/>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75" name="Oval 31"/>
            <p:cNvSpPr>
              <a:spLocks noChangeArrowheads="1"/>
            </p:cNvSpPr>
            <p:nvPr/>
          </p:nvSpPr>
          <p:spPr bwMode="auto">
            <a:xfrm>
              <a:off x="6192" y="4230"/>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76" name="Line 30"/>
            <p:cNvSpPr>
              <a:spLocks noChangeShapeType="1"/>
            </p:cNvSpPr>
            <p:nvPr/>
          </p:nvSpPr>
          <p:spPr bwMode="auto">
            <a:xfrm flipV="1">
              <a:off x="6336" y="3510"/>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78877" name="Rectangle 56"/>
          <p:cNvSpPr>
            <a:spLocks noChangeArrowheads="1"/>
          </p:cNvSpPr>
          <p:nvPr/>
        </p:nvSpPr>
        <p:spPr bwMode="auto">
          <a:xfrm>
            <a:off x="609600" y="1066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ttangolo 56"/>
          <p:cNvSpPr/>
          <p:nvPr/>
        </p:nvSpPr>
        <p:spPr>
          <a:xfrm>
            <a:off x="7137611" y="385500"/>
            <a:ext cx="2006389" cy="523220"/>
          </a:xfrm>
          <a:prstGeom prst="rect">
            <a:avLst/>
          </a:prstGeom>
        </p:spPr>
        <p:txBody>
          <a:bodyPr wrap="square">
            <a:spAutoFit/>
          </a:bodyPr>
          <a:lstStyle/>
          <a:p>
            <a:pPr>
              <a:buNone/>
            </a:pPr>
            <a:r>
              <a:rPr lang="en-US" sz="2800" b="1" dirty="0" smtClean="0">
                <a:solidFill>
                  <a:srgbClr val="FF0000"/>
                </a:solidFill>
              </a:rPr>
              <a:t>2nd STEP</a:t>
            </a:r>
            <a:endParaRPr lang="en-US" sz="2800" b="1" dirty="0">
              <a:solidFill>
                <a:srgbClr val="FF0000"/>
              </a:solidFill>
            </a:endParaRPr>
          </a:p>
        </p:txBody>
      </p:sp>
      <p:sp>
        <p:nvSpPr>
          <p:cNvPr id="60" name="Rettangolo 59"/>
          <p:cNvSpPr/>
          <p:nvPr/>
        </p:nvSpPr>
        <p:spPr>
          <a:xfrm>
            <a:off x="6368948" y="2564904"/>
            <a:ext cx="2667548" cy="1169551"/>
          </a:xfrm>
          <a:prstGeom prst="rect">
            <a:avLst/>
          </a:prstGeom>
        </p:spPr>
        <p:txBody>
          <a:bodyPr wrap="square">
            <a:spAutoFit/>
          </a:bodyPr>
          <a:lstStyle/>
          <a:p>
            <a:pPr>
              <a:buNone/>
            </a:pPr>
            <a:r>
              <a:rPr lang="en-US" sz="1400" dirty="0" smtClean="0"/>
              <a:t>The new labels of nodes C and D now contain the total cost from the source node A: sum of the cost to B and the costs of the related arcs.</a:t>
            </a:r>
            <a:endParaRPr lang="en-US" sz="1400" dirty="0"/>
          </a:p>
        </p:txBody>
      </p:sp>
      <p:cxnSp>
        <p:nvCxnSpPr>
          <p:cNvPr id="62" name="Connettore 2 61"/>
          <p:cNvCxnSpPr/>
          <p:nvPr/>
        </p:nvCxnSpPr>
        <p:spPr bwMode="auto">
          <a:xfrm flipH="1" flipV="1">
            <a:off x="5940152" y="2348880"/>
            <a:ext cx="432048" cy="360040"/>
          </a:xfrm>
          <a:prstGeom prst="straightConnector1">
            <a:avLst/>
          </a:prstGeom>
          <a:noFill/>
          <a:ln w="9525" cap="flat" cmpd="sng" algn="ctr">
            <a:solidFill>
              <a:srgbClr val="000000"/>
            </a:solidFill>
            <a:prstDash val="solid"/>
            <a:round/>
            <a:headEnd type="none" w="med" len="med"/>
            <a:tailEnd type="arrow"/>
          </a:ln>
          <a:effectLst/>
        </p:spPr>
      </p:cxnSp>
      <p:cxnSp>
        <p:nvCxnSpPr>
          <p:cNvPr id="64" name="Connettore 2 63"/>
          <p:cNvCxnSpPr>
            <a:endCxn id="35867" idx="3"/>
          </p:cNvCxnSpPr>
          <p:nvPr/>
        </p:nvCxnSpPr>
        <p:spPr bwMode="auto">
          <a:xfrm flipH="1">
            <a:off x="4691860" y="2708920"/>
            <a:ext cx="1680340" cy="515073"/>
          </a:xfrm>
          <a:prstGeom prst="straightConnector1">
            <a:avLst/>
          </a:prstGeom>
          <a:noFill/>
          <a:ln w="9525" cap="flat" cmpd="sng" algn="ctr">
            <a:solidFill>
              <a:srgbClr val="000000"/>
            </a:solidFill>
            <a:prstDash val="solid"/>
            <a:round/>
            <a:headEnd type="none" w="med" len="med"/>
            <a:tailEnd type="arrow"/>
          </a:ln>
          <a:effectLst/>
        </p:spPr>
      </p:cxn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600" dirty="0" smtClean="0"/>
              <a:t>We examine the nodes linked to node B and not yet selected (i.e., nodes C and D): these nodes are re-labeled.</a:t>
            </a:r>
          </a:p>
          <a:p>
            <a:endParaRPr lang="en-US" sz="1800" dirty="0" smtClean="0"/>
          </a:p>
          <a:p>
            <a:endParaRPr lang="en-US" sz="1800" dirty="0" smtClean="0"/>
          </a:p>
          <a:p>
            <a:endParaRPr lang="en-US" sz="1800" dirty="0" smtClean="0"/>
          </a:p>
          <a:p>
            <a:endParaRPr lang="en-US" sz="1800" dirty="0" smtClean="0"/>
          </a:p>
          <a:p>
            <a:endParaRPr lang="en-US" sz="1800" dirty="0" smtClean="0"/>
          </a:p>
          <a:p>
            <a:r>
              <a:rPr lang="en-US" sz="1600" dirty="0" smtClean="0"/>
              <a:t>Among nodes </a:t>
            </a:r>
            <a:r>
              <a:rPr lang="en-US" sz="1600" dirty="0" smtClean="0"/>
              <a:t>C</a:t>
            </a:r>
            <a:r>
              <a:rPr lang="en-US" sz="1600" dirty="0" smtClean="0"/>
              <a:t>, D, </a:t>
            </a:r>
            <a:r>
              <a:rPr lang="en-US" sz="1600" dirty="0" smtClean="0"/>
              <a:t>E </a:t>
            </a:r>
            <a:r>
              <a:rPr lang="en-US" sz="1600" dirty="0" smtClean="0"/>
              <a:t>and F, </a:t>
            </a:r>
            <a:r>
              <a:rPr lang="en-US" sz="1600" dirty="0" smtClean="0"/>
              <a:t>we </a:t>
            </a:r>
            <a:r>
              <a:rPr lang="en-US" sz="1600" dirty="0" smtClean="0"/>
              <a:t>select </a:t>
            </a:r>
            <a:r>
              <a:rPr lang="en-US" sz="1600" b="1" dirty="0" smtClean="0"/>
              <a:t>node D</a:t>
            </a:r>
            <a:r>
              <a:rPr lang="en-US" sz="1600" dirty="0" smtClean="0"/>
              <a:t> because this is the node of the graph having the lowest cost in the label (= 4) and we consider arc #3 as part of the shortest path (sink tree) from node A.</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p:txBody>
      </p:sp>
    </p:spTree>
    <p:extLst>
      <p:ext uri="{BB962C8B-B14F-4D97-AF65-F5344CB8AC3E}">
        <p14:creationId xmlns:p14="http://schemas.microsoft.com/office/powerpoint/2010/main" xmlns="" val="2837892552"/>
      </p:ext>
    </p:extLst>
  </p:cSld>
  <p:clrMapOvr>
    <a:masterClrMapping/>
  </p:clrMapOvr>
  <p:transition spd="slow"/>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7" name="Group 29"/>
          <p:cNvGrpSpPr>
            <a:grpSpLocks/>
          </p:cNvGrpSpPr>
          <p:nvPr/>
        </p:nvGrpSpPr>
        <p:grpSpPr bwMode="auto">
          <a:xfrm>
            <a:off x="2593181" y="4726260"/>
            <a:ext cx="3382963" cy="1943100"/>
            <a:chOff x="2160" y="11502"/>
            <a:chExt cx="5328" cy="3061"/>
          </a:xfrm>
        </p:grpSpPr>
        <p:sp>
          <p:nvSpPr>
            <p:cNvPr id="78858" name="Rectangle 48"/>
            <p:cNvSpPr>
              <a:spLocks noChangeArrowheads="1"/>
            </p:cNvSpPr>
            <p:nvPr/>
          </p:nvSpPr>
          <p:spPr bwMode="auto">
            <a:xfrm>
              <a:off x="2160" y="12835"/>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9" name="Oval 47"/>
            <p:cNvSpPr>
              <a:spLocks noChangeArrowheads="1"/>
            </p:cNvSpPr>
            <p:nvPr/>
          </p:nvSpPr>
          <p:spPr bwMode="auto">
            <a:xfrm>
              <a:off x="2592" y="1297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0" name="Oval 46"/>
            <p:cNvSpPr>
              <a:spLocks noChangeArrowheads="1"/>
            </p:cNvSpPr>
            <p:nvPr/>
          </p:nvSpPr>
          <p:spPr bwMode="auto">
            <a:xfrm>
              <a:off x="3312" y="1211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1" name="Oval 45"/>
            <p:cNvSpPr>
              <a:spLocks noChangeArrowheads="1"/>
            </p:cNvSpPr>
            <p:nvPr/>
          </p:nvSpPr>
          <p:spPr bwMode="auto">
            <a:xfrm>
              <a:off x="3312" y="13843"/>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2" name="Oval 44"/>
            <p:cNvSpPr>
              <a:spLocks noChangeArrowheads="1"/>
            </p:cNvSpPr>
            <p:nvPr/>
          </p:nvSpPr>
          <p:spPr bwMode="auto">
            <a:xfrm>
              <a:off x="6336" y="1211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63" name="Line 43"/>
            <p:cNvSpPr>
              <a:spLocks noChangeShapeType="1"/>
            </p:cNvSpPr>
            <p:nvPr/>
          </p:nvSpPr>
          <p:spPr bwMode="auto">
            <a:xfrm>
              <a:off x="3456" y="12115"/>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64" name="Rectangle 42"/>
            <p:cNvSpPr>
              <a:spLocks noChangeArrowheads="1"/>
            </p:cNvSpPr>
            <p:nvPr/>
          </p:nvSpPr>
          <p:spPr bwMode="auto">
            <a:xfrm>
              <a:off x="3168" y="14131"/>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5" name="Rectangle 41"/>
            <p:cNvSpPr>
              <a:spLocks noChangeArrowheads="1"/>
            </p:cNvSpPr>
            <p:nvPr/>
          </p:nvSpPr>
          <p:spPr bwMode="auto">
            <a:xfrm>
              <a:off x="3024" y="1153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6" name="Rectangle 40"/>
            <p:cNvSpPr>
              <a:spLocks noChangeArrowheads="1"/>
            </p:cNvSpPr>
            <p:nvPr/>
          </p:nvSpPr>
          <p:spPr bwMode="auto">
            <a:xfrm>
              <a:off x="6336" y="11502"/>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7" name="Rectangle 39"/>
            <p:cNvSpPr>
              <a:spLocks noChangeArrowheads="1"/>
            </p:cNvSpPr>
            <p:nvPr/>
          </p:nvSpPr>
          <p:spPr bwMode="auto">
            <a:xfrm>
              <a:off x="5760" y="12835"/>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8" name="Rectangle 38"/>
            <p:cNvSpPr>
              <a:spLocks noChangeArrowheads="1"/>
            </p:cNvSpPr>
            <p:nvPr/>
          </p:nvSpPr>
          <p:spPr bwMode="auto">
            <a:xfrm>
              <a:off x="4032" y="13230"/>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69" name="Line 37"/>
            <p:cNvSpPr>
              <a:spLocks noChangeShapeType="1"/>
            </p:cNvSpPr>
            <p:nvPr/>
          </p:nvSpPr>
          <p:spPr bwMode="auto">
            <a:xfrm>
              <a:off x="4176" y="13123"/>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0" name="Line 36"/>
            <p:cNvSpPr>
              <a:spLocks noChangeShapeType="1"/>
            </p:cNvSpPr>
            <p:nvPr/>
          </p:nvSpPr>
          <p:spPr bwMode="auto">
            <a:xfrm flipV="1">
              <a:off x="2736" y="1225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1" name="Line 35"/>
            <p:cNvSpPr>
              <a:spLocks noChangeShapeType="1"/>
            </p:cNvSpPr>
            <p:nvPr/>
          </p:nvSpPr>
          <p:spPr bwMode="auto">
            <a:xfrm>
              <a:off x="2736" y="1312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2" name="Line 34"/>
            <p:cNvSpPr>
              <a:spLocks noChangeShapeType="1"/>
            </p:cNvSpPr>
            <p:nvPr/>
          </p:nvSpPr>
          <p:spPr bwMode="auto">
            <a:xfrm flipV="1">
              <a:off x="3459" y="13123"/>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3" name="Line 33"/>
            <p:cNvSpPr>
              <a:spLocks noChangeShapeType="1"/>
            </p:cNvSpPr>
            <p:nvPr/>
          </p:nvSpPr>
          <p:spPr bwMode="auto">
            <a:xfrm>
              <a:off x="3456" y="1225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74" name="Oval 32"/>
            <p:cNvSpPr>
              <a:spLocks noChangeArrowheads="1"/>
            </p:cNvSpPr>
            <p:nvPr/>
          </p:nvSpPr>
          <p:spPr bwMode="auto">
            <a:xfrm>
              <a:off x="4032" y="1297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75" name="Oval 31"/>
            <p:cNvSpPr>
              <a:spLocks noChangeArrowheads="1"/>
            </p:cNvSpPr>
            <p:nvPr/>
          </p:nvSpPr>
          <p:spPr bwMode="auto">
            <a:xfrm>
              <a:off x="5616" y="12979"/>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76" name="Line 30"/>
            <p:cNvSpPr>
              <a:spLocks noChangeShapeType="1"/>
            </p:cNvSpPr>
            <p:nvPr/>
          </p:nvSpPr>
          <p:spPr bwMode="auto">
            <a:xfrm flipV="1">
              <a:off x="5760" y="1225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60" name="Ovale 59"/>
          <p:cNvSpPr/>
          <p:nvPr/>
        </p:nvSpPr>
        <p:spPr bwMode="auto">
          <a:xfrm>
            <a:off x="3207100" y="3583440"/>
            <a:ext cx="1142894" cy="565640"/>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it-IT" sz="2400" b="0" i="0" u="none" strike="noStrike" cap="none" normalizeH="0" baseline="0" smtClean="0">
              <a:ln>
                <a:noFill/>
              </a:ln>
              <a:solidFill>
                <a:schemeClr val="tx1"/>
              </a:solidFill>
              <a:effectLst/>
              <a:latin typeface="Tahoma" pitchFamily="34" charset="0"/>
              <a:ea typeface="SimSun" pitchFamily="2" charset="-122"/>
            </a:endParaRPr>
          </a:p>
        </p:txBody>
      </p:sp>
      <p:sp>
        <p:nvSpPr>
          <p:cNvPr id="50241" name="Ovale 50240"/>
          <p:cNvSpPr/>
          <p:nvPr/>
        </p:nvSpPr>
        <p:spPr bwMode="auto">
          <a:xfrm>
            <a:off x="4716016" y="2915043"/>
            <a:ext cx="1142894" cy="565640"/>
          </a:xfrm>
          <a:prstGeom prst="ellipse">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pPr>
            <a:endParaRPr kumimoji="1" lang="it-IT" sz="2400" b="0" i="0" u="none" strike="noStrike" cap="none" normalizeH="0" baseline="0" smtClean="0">
              <a:ln>
                <a:noFill/>
              </a:ln>
              <a:solidFill>
                <a:schemeClr val="tx1"/>
              </a:solidFill>
              <a:effectLst/>
              <a:latin typeface="Tahoma" pitchFamily="34" charset="0"/>
              <a:ea typeface="SimSun" pitchFamily="2" charset="-122"/>
            </a:endParaRPr>
          </a:p>
        </p:txBody>
      </p:sp>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0"/>
            <a:r>
              <a:rPr lang="en-US" sz="1600" dirty="0" smtClean="0"/>
              <a:t>We examine the nodes linked to node D and not yet selected (i.e., nodes E and F): these nodes are re-labeled because both E and F have labels with higher costs (</a:t>
            </a:r>
            <a:r>
              <a:rPr lang="en-US" sz="1600" dirty="0" smtClean="0">
                <a:sym typeface="Symbol"/>
              </a:rPr>
              <a:t></a:t>
            </a:r>
            <a:r>
              <a:rPr lang="en-US" sz="1600" dirty="0" smtClean="0"/>
              <a:t> and 6, respectively):</a:t>
            </a:r>
          </a:p>
          <a:p>
            <a:endParaRPr lang="en-US" sz="1800" dirty="0" smtClean="0"/>
          </a:p>
          <a:p>
            <a:endParaRPr lang="it-IT" sz="1800" dirty="0" smtClean="0"/>
          </a:p>
          <a:p>
            <a:endParaRPr lang="it-IT" sz="1800" dirty="0"/>
          </a:p>
          <a:p>
            <a:endParaRPr lang="it-IT" sz="1800" dirty="0" smtClean="0"/>
          </a:p>
          <a:p>
            <a:endParaRPr lang="it-IT" sz="1800" dirty="0" smtClean="0"/>
          </a:p>
          <a:p>
            <a:endParaRPr lang="it-IT" sz="900" dirty="0"/>
          </a:p>
          <a:p>
            <a:r>
              <a:rPr lang="en-US" sz="1600" dirty="0" smtClean="0"/>
              <a:t>Among nodes </a:t>
            </a:r>
            <a:r>
              <a:rPr lang="en-US" sz="1600" dirty="0" smtClean="0"/>
              <a:t>C</a:t>
            </a:r>
            <a:r>
              <a:rPr lang="en-US" sz="1600" dirty="0" smtClean="0"/>
              <a:t>, </a:t>
            </a:r>
            <a:r>
              <a:rPr lang="en-US" sz="1600" dirty="0" smtClean="0"/>
              <a:t>E </a:t>
            </a:r>
            <a:r>
              <a:rPr lang="en-US" sz="1600" dirty="0" smtClean="0"/>
              <a:t>and F, </a:t>
            </a:r>
            <a:r>
              <a:rPr lang="en-US" sz="1600" dirty="0" smtClean="0"/>
              <a:t>we </a:t>
            </a:r>
            <a:r>
              <a:rPr lang="en-US" sz="1600" dirty="0" smtClean="0"/>
              <a:t>select </a:t>
            </a:r>
            <a:r>
              <a:rPr lang="en-US" sz="1600" b="1" dirty="0" smtClean="0"/>
              <a:t>node F</a:t>
            </a:r>
            <a:r>
              <a:rPr lang="en-US" sz="1600" dirty="0" smtClean="0"/>
              <a:t>,</a:t>
            </a:r>
            <a:r>
              <a:rPr lang="en-US" sz="1600" b="1" dirty="0" smtClean="0"/>
              <a:t> </a:t>
            </a:r>
            <a:r>
              <a:rPr lang="en-US" sz="1600" dirty="0" smtClean="0"/>
              <a:t>because this is the node of the graph having the lowest cost in the label (= 5) and we consider arc #7 as part of the shortest path (sink tree) from node A.</a:t>
            </a:r>
            <a:endParaRPr lang="it-IT" sz="1800" dirty="0"/>
          </a:p>
          <a:p>
            <a:endParaRPr lang="it-IT" sz="1800" dirty="0" smtClean="0"/>
          </a:p>
          <a:p>
            <a:endParaRPr lang="it-IT" sz="1800" dirty="0" smtClean="0"/>
          </a:p>
          <a:p>
            <a:endParaRPr lang="it-IT" sz="1800" dirty="0" smtClean="0"/>
          </a:p>
          <a:p>
            <a:endParaRPr lang="it-IT" sz="1800" dirty="0"/>
          </a:p>
          <a:p>
            <a:endParaRPr lang="it-IT" sz="1800" dirty="0" smtClean="0"/>
          </a:p>
          <a:p>
            <a:endParaRPr lang="it-IT" sz="1800" dirty="0"/>
          </a:p>
          <a:p>
            <a:endParaRPr lang="it-IT" sz="1800" dirty="0" smtClean="0"/>
          </a:p>
          <a:p>
            <a:endParaRPr lang="it-IT" sz="1800" dirty="0"/>
          </a:p>
          <a:p>
            <a:endParaRPr lang="it-IT" sz="1800" dirty="0" smtClean="0"/>
          </a:p>
          <a:p>
            <a:endParaRPr lang="en-US"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0" name="Rectangle 21"/>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35856" name="Group 1"/>
          <p:cNvGrpSpPr>
            <a:grpSpLocks/>
          </p:cNvGrpSpPr>
          <p:nvPr/>
        </p:nvGrpSpPr>
        <p:grpSpPr bwMode="auto">
          <a:xfrm>
            <a:off x="2776580" y="2205980"/>
            <a:ext cx="3382962" cy="1943100"/>
            <a:chOff x="2304" y="6912"/>
            <a:chExt cx="5328" cy="3061"/>
          </a:xfrm>
        </p:grpSpPr>
        <p:sp>
          <p:nvSpPr>
            <p:cNvPr id="35857" name="Rectangle 20"/>
            <p:cNvSpPr>
              <a:spLocks noChangeArrowheads="1"/>
            </p:cNvSpPr>
            <p:nvPr/>
          </p:nvSpPr>
          <p:spPr bwMode="auto">
            <a:xfrm>
              <a:off x="2304" y="8245"/>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8" name="Oval 19"/>
            <p:cNvSpPr>
              <a:spLocks noChangeArrowheads="1"/>
            </p:cNvSpPr>
            <p:nvPr/>
          </p:nvSpPr>
          <p:spPr bwMode="auto">
            <a:xfrm>
              <a:off x="2736" y="83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59" name="Oval 18"/>
            <p:cNvSpPr>
              <a:spLocks noChangeArrowheads="1"/>
            </p:cNvSpPr>
            <p:nvPr/>
          </p:nvSpPr>
          <p:spPr bwMode="auto">
            <a:xfrm>
              <a:off x="3456" y="752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0" name="Oval 17"/>
            <p:cNvSpPr>
              <a:spLocks noChangeArrowheads="1"/>
            </p:cNvSpPr>
            <p:nvPr/>
          </p:nvSpPr>
          <p:spPr bwMode="auto">
            <a:xfrm>
              <a:off x="3456" y="9253"/>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1" name="Oval 16"/>
            <p:cNvSpPr>
              <a:spLocks noChangeArrowheads="1"/>
            </p:cNvSpPr>
            <p:nvPr/>
          </p:nvSpPr>
          <p:spPr bwMode="auto">
            <a:xfrm>
              <a:off x="6480" y="752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2" name="Line 15"/>
            <p:cNvSpPr>
              <a:spLocks noChangeShapeType="1"/>
            </p:cNvSpPr>
            <p:nvPr/>
          </p:nvSpPr>
          <p:spPr bwMode="auto">
            <a:xfrm>
              <a:off x="3600" y="7525"/>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3" name="Rectangle 14"/>
            <p:cNvSpPr>
              <a:spLocks noChangeArrowheads="1"/>
            </p:cNvSpPr>
            <p:nvPr/>
          </p:nvSpPr>
          <p:spPr bwMode="auto">
            <a:xfrm>
              <a:off x="3312" y="9541"/>
              <a:ext cx="1152" cy="4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F(7,1+4)</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64" name="Rectangle 13"/>
            <p:cNvSpPr>
              <a:spLocks noChangeArrowheads="1"/>
            </p:cNvSpPr>
            <p:nvPr/>
          </p:nvSpPr>
          <p:spPr bwMode="auto">
            <a:xfrm>
              <a:off x="3168" y="694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5" name="Rectangle 12"/>
            <p:cNvSpPr>
              <a:spLocks noChangeArrowheads="1"/>
            </p:cNvSpPr>
            <p:nvPr/>
          </p:nvSpPr>
          <p:spPr bwMode="auto">
            <a:xfrm>
              <a:off x="6480" y="6912"/>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6" name="Rectangle 11"/>
            <p:cNvSpPr>
              <a:spLocks noChangeArrowheads="1"/>
            </p:cNvSpPr>
            <p:nvPr/>
          </p:nvSpPr>
          <p:spPr bwMode="auto">
            <a:xfrm>
              <a:off x="5904" y="8245"/>
              <a:ext cx="1152" cy="432"/>
            </a:xfrm>
            <a:prstGeom prst="rect">
              <a:avLst/>
            </a:prstGeom>
            <a:solidFill>
              <a:srgbClr val="FFC000"/>
            </a:solidFill>
            <a:ln w="9525">
              <a:solidFill>
                <a:srgbClr val="FFC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E(4,2+4)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7" name="Rectangle 10"/>
            <p:cNvSpPr>
              <a:spLocks noChangeArrowheads="1"/>
            </p:cNvSpPr>
            <p:nvPr/>
          </p:nvSpPr>
          <p:spPr bwMode="auto">
            <a:xfrm>
              <a:off x="4176" y="8640"/>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8" name="Line 9"/>
            <p:cNvSpPr>
              <a:spLocks noChangeShapeType="1"/>
            </p:cNvSpPr>
            <p:nvPr/>
          </p:nvSpPr>
          <p:spPr bwMode="auto">
            <a:xfrm>
              <a:off x="4320" y="8533"/>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9" name="Line 8"/>
            <p:cNvSpPr>
              <a:spLocks noChangeShapeType="1"/>
            </p:cNvSpPr>
            <p:nvPr/>
          </p:nvSpPr>
          <p:spPr bwMode="auto">
            <a:xfrm flipV="1">
              <a:off x="2880" y="76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0" name="Line 7"/>
            <p:cNvSpPr>
              <a:spLocks noChangeShapeType="1"/>
            </p:cNvSpPr>
            <p:nvPr/>
          </p:nvSpPr>
          <p:spPr bwMode="auto">
            <a:xfrm>
              <a:off x="2880" y="853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1" name="Line 6"/>
            <p:cNvSpPr>
              <a:spLocks noChangeShapeType="1"/>
            </p:cNvSpPr>
            <p:nvPr/>
          </p:nvSpPr>
          <p:spPr bwMode="auto">
            <a:xfrm flipV="1">
              <a:off x="3600" y="853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8" name="Line 5"/>
            <p:cNvSpPr>
              <a:spLocks noChangeShapeType="1"/>
            </p:cNvSpPr>
            <p:nvPr/>
          </p:nvSpPr>
          <p:spPr bwMode="auto">
            <a:xfrm>
              <a:off x="3600" y="76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9" name="Oval 4"/>
            <p:cNvSpPr>
              <a:spLocks noChangeArrowheads="1"/>
            </p:cNvSpPr>
            <p:nvPr/>
          </p:nvSpPr>
          <p:spPr bwMode="auto">
            <a:xfrm>
              <a:off x="4176" y="83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3" name="Oval 3"/>
            <p:cNvSpPr>
              <a:spLocks noChangeArrowheads="1"/>
            </p:cNvSpPr>
            <p:nvPr/>
          </p:nvSpPr>
          <p:spPr bwMode="auto">
            <a:xfrm>
              <a:off x="5760" y="8389"/>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4" name="Line 2"/>
            <p:cNvSpPr>
              <a:spLocks noChangeShapeType="1"/>
            </p:cNvSpPr>
            <p:nvPr/>
          </p:nvSpPr>
          <p:spPr bwMode="auto">
            <a:xfrm flipV="1">
              <a:off x="5904" y="766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78855" name="Rectangle 28"/>
          <p:cNvSpPr>
            <a:spLocks noChangeArrowheads="1"/>
          </p:cNvSpPr>
          <p:nvPr/>
        </p:nvSpPr>
        <p:spPr bwMode="auto">
          <a:xfrm>
            <a:off x="457200" y="914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6" name="Rectangle 49"/>
          <p:cNvSpPr>
            <a:spLocks noChangeArrowheads="1"/>
          </p:cNvSpPr>
          <p:nvPr/>
        </p:nvSpPr>
        <p:spPr bwMode="auto">
          <a:xfrm>
            <a:off x="609600" y="6096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77" name="Rectangle 56"/>
          <p:cNvSpPr>
            <a:spLocks noChangeArrowheads="1"/>
          </p:cNvSpPr>
          <p:nvPr/>
        </p:nvSpPr>
        <p:spPr bwMode="auto">
          <a:xfrm>
            <a:off x="609600" y="1066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50240" name="Connettore 2 50239"/>
          <p:cNvCxnSpPr/>
          <p:nvPr/>
        </p:nvCxnSpPr>
        <p:spPr bwMode="auto">
          <a:xfrm flipH="1">
            <a:off x="5793816" y="3016879"/>
            <a:ext cx="719148" cy="124089"/>
          </a:xfrm>
          <a:prstGeom prst="straightConnector1">
            <a:avLst/>
          </a:prstGeom>
          <a:noFill/>
          <a:ln w="9525" cap="flat" cmpd="sng" algn="ctr">
            <a:solidFill>
              <a:srgbClr val="000000"/>
            </a:solidFill>
            <a:prstDash val="solid"/>
            <a:round/>
            <a:headEnd type="none" w="med" len="med"/>
            <a:tailEnd type="arrow"/>
          </a:ln>
          <a:effectLst/>
        </p:spPr>
      </p:cxnSp>
      <p:cxnSp>
        <p:nvCxnSpPr>
          <p:cNvPr id="61" name="Connettore 2 60"/>
          <p:cNvCxnSpPr>
            <a:stCxn id="78878" idx="1"/>
          </p:cNvCxnSpPr>
          <p:nvPr/>
        </p:nvCxnSpPr>
        <p:spPr bwMode="auto">
          <a:xfrm flipH="1">
            <a:off x="4284900" y="3059668"/>
            <a:ext cx="2159308" cy="798002"/>
          </a:xfrm>
          <a:prstGeom prst="straightConnector1">
            <a:avLst/>
          </a:prstGeom>
          <a:noFill/>
          <a:ln w="9525" cap="flat" cmpd="sng" algn="ctr">
            <a:solidFill>
              <a:srgbClr val="000000"/>
            </a:solidFill>
            <a:prstDash val="solid"/>
            <a:round/>
            <a:headEnd type="none" w="med" len="med"/>
            <a:tailEnd type="arrow"/>
          </a:ln>
          <a:effectLst/>
        </p:spPr>
      </p:cxnSp>
      <p:sp>
        <p:nvSpPr>
          <p:cNvPr id="78878" name="Rettangolo 78877"/>
          <p:cNvSpPr/>
          <p:nvPr/>
        </p:nvSpPr>
        <p:spPr>
          <a:xfrm>
            <a:off x="6444208" y="2690336"/>
            <a:ext cx="2667548" cy="738664"/>
          </a:xfrm>
          <a:prstGeom prst="rect">
            <a:avLst/>
          </a:prstGeom>
        </p:spPr>
        <p:txBody>
          <a:bodyPr wrap="square">
            <a:spAutoFit/>
          </a:bodyPr>
          <a:lstStyle/>
          <a:p>
            <a:pPr>
              <a:buNone/>
            </a:pPr>
            <a:r>
              <a:rPr lang="en-US" sz="1400" dirty="0" smtClean="0"/>
              <a:t>The new labels of nodes E and F now contain the total cost from the source node A.</a:t>
            </a:r>
            <a:endParaRPr lang="en-US" sz="1400" dirty="0"/>
          </a:p>
        </p:txBody>
      </p:sp>
      <p:sp>
        <p:nvSpPr>
          <p:cNvPr id="62" name="Rettangolo 61"/>
          <p:cNvSpPr/>
          <p:nvPr/>
        </p:nvSpPr>
        <p:spPr>
          <a:xfrm>
            <a:off x="7137611" y="385500"/>
            <a:ext cx="2006389" cy="523220"/>
          </a:xfrm>
          <a:prstGeom prst="rect">
            <a:avLst/>
          </a:prstGeom>
        </p:spPr>
        <p:txBody>
          <a:bodyPr wrap="square">
            <a:spAutoFit/>
          </a:bodyPr>
          <a:lstStyle/>
          <a:p>
            <a:pPr>
              <a:buNone/>
            </a:pPr>
            <a:r>
              <a:rPr lang="en-US" sz="2800" b="1" dirty="0" smtClean="0">
                <a:solidFill>
                  <a:srgbClr val="FF0000"/>
                </a:solidFill>
              </a:rPr>
              <a:t>3rd STEP</a:t>
            </a:r>
            <a:endParaRPr lang="en-US" sz="2800" b="1" dirty="0">
              <a:solidFill>
                <a:srgbClr val="FF0000"/>
              </a:solidFill>
            </a:endParaRPr>
          </a:p>
        </p:txBody>
      </p:sp>
    </p:spTree>
    <p:extLst>
      <p:ext uri="{BB962C8B-B14F-4D97-AF65-F5344CB8AC3E}">
        <p14:creationId xmlns:p14="http://schemas.microsoft.com/office/powerpoint/2010/main" xmlns="" val="2837892552"/>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600" dirty="0" smtClean="0"/>
              <a:t>There are not nodes not selected linked to F and hence labels do not need to be updated. We thus move to the next phase.</a:t>
            </a:r>
          </a:p>
          <a:p>
            <a:endParaRPr lang="en-US" sz="1600" dirty="0" smtClean="0"/>
          </a:p>
          <a:p>
            <a:endParaRPr lang="it-IT" sz="1600" dirty="0" smtClean="0"/>
          </a:p>
          <a:p>
            <a:endParaRPr lang="it-IT" sz="1600" dirty="0"/>
          </a:p>
          <a:p>
            <a:endParaRPr lang="it-IT" sz="1600" dirty="0" smtClean="0"/>
          </a:p>
          <a:p>
            <a:endParaRPr lang="it-IT" sz="1800" dirty="0" smtClean="0"/>
          </a:p>
          <a:p>
            <a:endParaRPr lang="en-US" sz="1200" dirty="0" smtClean="0"/>
          </a:p>
          <a:p>
            <a:endParaRPr lang="en-US" sz="1200" dirty="0" smtClean="0"/>
          </a:p>
          <a:p>
            <a:r>
              <a:rPr lang="en-US" sz="1600" dirty="0" smtClean="0"/>
              <a:t>We select </a:t>
            </a:r>
            <a:r>
              <a:rPr lang="en-US" sz="1600" b="1" dirty="0" smtClean="0"/>
              <a:t>node E</a:t>
            </a:r>
            <a:r>
              <a:rPr lang="en-US" sz="1600" dirty="0" smtClean="0"/>
              <a:t>, because this is the node of the graph having the lowest cost</a:t>
            </a:r>
            <a:r>
              <a:rPr lang="en-US" sz="1600" b="1" dirty="0" smtClean="0"/>
              <a:t> </a:t>
            </a:r>
            <a:r>
              <a:rPr lang="en-US" sz="1600" dirty="0" smtClean="0"/>
              <a:t>in the label (6&lt;9) and we consider arc #4 as part of the shortest path (sink tree) from node A.</a:t>
            </a:r>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en-US" sz="1800" dirty="0" smtClean="0"/>
          </a:p>
          <a:p>
            <a:endParaRPr lang="it-IT" sz="1800" dirty="0" smtClean="0"/>
          </a:p>
          <a:p>
            <a:endParaRPr lang="en-US" sz="1800"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0" name="Rectangle 21"/>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grpSp>
        <p:nvGrpSpPr>
          <p:cNvPr id="35856" name="Group 1"/>
          <p:cNvGrpSpPr>
            <a:grpSpLocks/>
          </p:cNvGrpSpPr>
          <p:nvPr/>
        </p:nvGrpSpPr>
        <p:grpSpPr bwMode="auto">
          <a:xfrm>
            <a:off x="3134902" y="4653136"/>
            <a:ext cx="3382962" cy="1943100"/>
            <a:chOff x="2736" y="3312"/>
            <a:chExt cx="5328" cy="3061"/>
          </a:xfrm>
        </p:grpSpPr>
        <p:sp>
          <p:nvSpPr>
            <p:cNvPr id="35857" name="Rectangle 20"/>
            <p:cNvSpPr>
              <a:spLocks noChangeArrowheads="1"/>
            </p:cNvSpPr>
            <p:nvPr/>
          </p:nvSpPr>
          <p:spPr bwMode="auto">
            <a:xfrm>
              <a:off x="2736" y="4645"/>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8" name="Oval 19"/>
            <p:cNvSpPr>
              <a:spLocks noChangeArrowheads="1"/>
            </p:cNvSpPr>
            <p:nvPr/>
          </p:nvSpPr>
          <p:spPr bwMode="auto">
            <a:xfrm>
              <a:off x="3168"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59" name="Oval 18"/>
            <p:cNvSpPr>
              <a:spLocks noChangeArrowheads="1"/>
            </p:cNvSpPr>
            <p:nvPr/>
          </p:nvSpPr>
          <p:spPr bwMode="auto">
            <a:xfrm>
              <a:off x="3888" y="392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0" name="Oval 17"/>
            <p:cNvSpPr>
              <a:spLocks noChangeArrowheads="1"/>
            </p:cNvSpPr>
            <p:nvPr/>
          </p:nvSpPr>
          <p:spPr bwMode="auto">
            <a:xfrm>
              <a:off x="3888" y="5653"/>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1" name="Oval 16"/>
            <p:cNvSpPr>
              <a:spLocks noChangeArrowheads="1"/>
            </p:cNvSpPr>
            <p:nvPr/>
          </p:nvSpPr>
          <p:spPr bwMode="auto">
            <a:xfrm>
              <a:off x="6912" y="392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35862" name="Line 15"/>
            <p:cNvSpPr>
              <a:spLocks noChangeShapeType="1"/>
            </p:cNvSpPr>
            <p:nvPr/>
          </p:nvSpPr>
          <p:spPr bwMode="auto">
            <a:xfrm>
              <a:off x="4032" y="3925"/>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3" name="Rectangle 14"/>
            <p:cNvSpPr>
              <a:spLocks noChangeArrowheads="1"/>
            </p:cNvSpPr>
            <p:nvPr/>
          </p:nvSpPr>
          <p:spPr bwMode="auto">
            <a:xfrm>
              <a:off x="3744" y="5941"/>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F(7,5)</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64" name="Rectangle 13"/>
            <p:cNvSpPr>
              <a:spLocks noChangeArrowheads="1"/>
            </p:cNvSpPr>
            <p:nvPr/>
          </p:nvSpPr>
          <p:spPr bwMode="auto">
            <a:xfrm>
              <a:off x="3600" y="334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5" name="Rectangle 12"/>
            <p:cNvSpPr>
              <a:spLocks noChangeArrowheads="1"/>
            </p:cNvSpPr>
            <p:nvPr/>
          </p:nvSpPr>
          <p:spPr bwMode="auto">
            <a:xfrm>
              <a:off x="6912" y="3312"/>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6" name="Rectangle 11"/>
            <p:cNvSpPr>
              <a:spLocks noChangeArrowheads="1"/>
            </p:cNvSpPr>
            <p:nvPr/>
          </p:nvSpPr>
          <p:spPr bwMode="auto">
            <a:xfrm>
              <a:off x="6336" y="4645"/>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7" name="Rectangle 10"/>
            <p:cNvSpPr>
              <a:spLocks noChangeArrowheads="1"/>
            </p:cNvSpPr>
            <p:nvPr/>
          </p:nvSpPr>
          <p:spPr bwMode="auto">
            <a:xfrm>
              <a:off x="4608" y="5040"/>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8" name="Line 9"/>
            <p:cNvSpPr>
              <a:spLocks noChangeShapeType="1"/>
            </p:cNvSpPr>
            <p:nvPr/>
          </p:nvSpPr>
          <p:spPr bwMode="auto">
            <a:xfrm>
              <a:off x="4752" y="4933"/>
              <a:ext cx="144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69" name="Line 8"/>
            <p:cNvSpPr>
              <a:spLocks noChangeShapeType="1"/>
            </p:cNvSpPr>
            <p:nvPr/>
          </p:nvSpPr>
          <p:spPr bwMode="auto">
            <a:xfrm flipV="1">
              <a:off x="3312" y="40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0" name="Line 7"/>
            <p:cNvSpPr>
              <a:spLocks noChangeShapeType="1"/>
            </p:cNvSpPr>
            <p:nvPr/>
          </p:nvSpPr>
          <p:spPr bwMode="auto">
            <a:xfrm>
              <a:off x="3312" y="493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35871" name="Line 6"/>
            <p:cNvSpPr>
              <a:spLocks noChangeShapeType="1"/>
            </p:cNvSpPr>
            <p:nvPr/>
          </p:nvSpPr>
          <p:spPr bwMode="auto">
            <a:xfrm flipV="1">
              <a:off x="4035" y="4933"/>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8" name="Line 5"/>
            <p:cNvSpPr>
              <a:spLocks noChangeShapeType="1"/>
            </p:cNvSpPr>
            <p:nvPr/>
          </p:nvSpPr>
          <p:spPr bwMode="auto">
            <a:xfrm>
              <a:off x="4032" y="40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8849" name="Oval 4"/>
            <p:cNvSpPr>
              <a:spLocks noChangeArrowheads="1"/>
            </p:cNvSpPr>
            <p:nvPr/>
          </p:nvSpPr>
          <p:spPr bwMode="auto">
            <a:xfrm>
              <a:off x="4608"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3" name="Oval 3"/>
            <p:cNvSpPr>
              <a:spLocks noChangeArrowheads="1"/>
            </p:cNvSpPr>
            <p:nvPr/>
          </p:nvSpPr>
          <p:spPr bwMode="auto">
            <a:xfrm>
              <a:off x="6192"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854" name="Line 2"/>
            <p:cNvSpPr>
              <a:spLocks noChangeShapeType="1"/>
            </p:cNvSpPr>
            <p:nvPr/>
          </p:nvSpPr>
          <p:spPr bwMode="auto">
            <a:xfrm flipV="1">
              <a:off x="6336" y="406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78855" name="Rectangle 28"/>
          <p:cNvSpPr>
            <a:spLocks noChangeArrowheads="1"/>
          </p:cNvSpPr>
          <p:nvPr/>
        </p:nvSpPr>
        <p:spPr bwMode="auto">
          <a:xfrm>
            <a:off x="457200" y="914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75" name="Group 29"/>
          <p:cNvGrpSpPr>
            <a:grpSpLocks/>
          </p:cNvGrpSpPr>
          <p:nvPr/>
        </p:nvGrpSpPr>
        <p:grpSpPr bwMode="auto">
          <a:xfrm>
            <a:off x="3133253" y="2205980"/>
            <a:ext cx="3382963" cy="1943100"/>
            <a:chOff x="2160" y="11502"/>
            <a:chExt cx="5328" cy="3061"/>
          </a:xfrm>
        </p:grpSpPr>
        <p:sp>
          <p:nvSpPr>
            <p:cNvPr id="76" name="Rectangle 48"/>
            <p:cNvSpPr>
              <a:spLocks noChangeArrowheads="1"/>
            </p:cNvSpPr>
            <p:nvPr/>
          </p:nvSpPr>
          <p:spPr bwMode="auto">
            <a:xfrm>
              <a:off x="2160" y="12835"/>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Oval 47"/>
            <p:cNvSpPr>
              <a:spLocks noChangeArrowheads="1"/>
            </p:cNvSpPr>
            <p:nvPr/>
          </p:nvSpPr>
          <p:spPr bwMode="auto">
            <a:xfrm>
              <a:off x="2592" y="1297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8" name="Oval 46"/>
            <p:cNvSpPr>
              <a:spLocks noChangeArrowheads="1"/>
            </p:cNvSpPr>
            <p:nvPr/>
          </p:nvSpPr>
          <p:spPr bwMode="auto">
            <a:xfrm>
              <a:off x="3312" y="1211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9" name="Oval 45"/>
            <p:cNvSpPr>
              <a:spLocks noChangeArrowheads="1"/>
            </p:cNvSpPr>
            <p:nvPr/>
          </p:nvSpPr>
          <p:spPr bwMode="auto">
            <a:xfrm>
              <a:off x="3312" y="13843"/>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80" name="Oval 44"/>
            <p:cNvSpPr>
              <a:spLocks noChangeArrowheads="1"/>
            </p:cNvSpPr>
            <p:nvPr/>
          </p:nvSpPr>
          <p:spPr bwMode="auto">
            <a:xfrm>
              <a:off x="6336" y="1211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81" name="Line 43"/>
            <p:cNvSpPr>
              <a:spLocks noChangeShapeType="1"/>
            </p:cNvSpPr>
            <p:nvPr/>
          </p:nvSpPr>
          <p:spPr bwMode="auto">
            <a:xfrm>
              <a:off x="3456" y="12115"/>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2" name="Rectangle 42"/>
            <p:cNvSpPr>
              <a:spLocks noChangeArrowheads="1"/>
            </p:cNvSpPr>
            <p:nvPr/>
          </p:nvSpPr>
          <p:spPr bwMode="auto">
            <a:xfrm>
              <a:off x="3168" y="14131"/>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3" name="Rectangle 41"/>
            <p:cNvSpPr>
              <a:spLocks noChangeArrowheads="1"/>
            </p:cNvSpPr>
            <p:nvPr/>
          </p:nvSpPr>
          <p:spPr bwMode="auto">
            <a:xfrm>
              <a:off x="3024" y="1153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40"/>
            <p:cNvSpPr>
              <a:spLocks noChangeArrowheads="1"/>
            </p:cNvSpPr>
            <p:nvPr/>
          </p:nvSpPr>
          <p:spPr bwMode="auto">
            <a:xfrm>
              <a:off x="6336" y="11502"/>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Rectangle 39"/>
            <p:cNvSpPr>
              <a:spLocks noChangeArrowheads="1"/>
            </p:cNvSpPr>
            <p:nvPr/>
          </p:nvSpPr>
          <p:spPr bwMode="auto">
            <a:xfrm>
              <a:off x="5760" y="12835"/>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6" name="Rectangle 38"/>
            <p:cNvSpPr>
              <a:spLocks noChangeArrowheads="1"/>
            </p:cNvSpPr>
            <p:nvPr/>
          </p:nvSpPr>
          <p:spPr bwMode="auto">
            <a:xfrm>
              <a:off x="4032" y="13230"/>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87" name="Line 37"/>
            <p:cNvSpPr>
              <a:spLocks noChangeShapeType="1"/>
            </p:cNvSpPr>
            <p:nvPr/>
          </p:nvSpPr>
          <p:spPr bwMode="auto">
            <a:xfrm>
              <a:off x="4176" y="13123"/>
              <a:ext cx="1440"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8" name="Line 36"/>
            <p:cNvSpPr>
              <a:spLocks noChangeShapeType="1"/>
            </p:cNvSpPr>
            <p:nvPr/>
          </p:nvSpPr>
          <p:spPr bwMode="auto">
            <a:xfrm flipV="1">
              <a:off x="2736" y="1225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89" name="Line 35"/>
            <p:cNvSpPr>
              <a:spLocks noChangeShapeType="1"/>
            </p:cNvSpPr>
            <p:nvPr/>
          </p:nvSpPr>
          <p:spPr bwMode="auto">
            <a:xfrm>
              <a:off x="2736" y="1312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0" name="Line 34"/>
            <p:cNvSpPr>
              <a:spLocks noChangeShapeType="1"/>
            </p:cNvSpPr>
            <p:nvPr/>
          </p:nvSpPr>
          <p:spPr bwMode="auto">
            <a:xfrm flipV="1">
              <a:off x="3459" y="13123"/>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1" name="Line 33"/>
            <p:cNvSpPr>
              <a:spLocks noChangeShapeType="1"/>
            </p:cNvSpPr>
            <p:nvPr/>
          </p:nvSpPr>
          <p:spPr bwMode="auto">
            <a:xfrm>
              <a:off x="3456" y="1225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92" name="Oval 32"/>
            <p:cNvSpPr>
              <a:spLocks noChangeArrowheads="1"/>
            </p:cNvSpPr>
            <p:nvPr/>
          </p:nvSpPr>
          <p:spPr bwMode="auto">
            <a:xfrm>
              <a:off x="4032" y="1297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93" name="Oval 31"/>
            <p:cNvSpPr>
              <a:spLocks noChangeArrowheads="1"/>
            </p:cNvSpPr>
            <p:nvPr/>
          </p:nvSpPr>
          <p:spPr bwMode="auto">
            <a:xfrm>
              <a:off x="5616" y="12979"/>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94" name="Line 30"/>
            <p:cNvSpPr>
              <a:spLocks noChangeShapeType="1"/>
            </p:cNvSpPr>
            <p:nvPr/>
          </p:nvSpPr>
          <p:spPr bwMode="auto">
            <a:xfrm flipV="1">
              <a:off x="5760" y="1225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55" name="Rettangolo 54"/>
          <p:cNvSpPr/>
          <p:nvPr/>
        </p:nvSpPr>
        <p:spPr>
          <a:xfrm>
            <a:off x="7137611" y="385500"/>
            <a:ext cx="2006389" cy="523220"/>
          </a:xfrm>
          <a:prstGeom prst="rect">
            <a:avLst/>
          </a:prstGeom>
        </p:spPr>
        <p:txBody>
          <a:bodyPr wrap="square">
            <a:spAutoFit/>
          </a:bodyPr>
          <a:lstStyle/>
          <a:p>
            <a:pPr>
              <a:buNone/>
            </a:pPr>
            <a:r>
              <a:rPr lang="en-US" sz="2800" b="1" dirty="0" smtClean="0">
                <a:solidFill>
                  <a:srgbClr val="FF0000"/>
                </a:solidFill>
              </a:rPr>
              <a:t>4th STEP</a:t>
            </a:r>
            <a:endParaRPr lang="en-US" sz="2800" b="1" dirty="0">
              <a:solidFill>
                <a:srgbClr val="FF0000"/>
              </a:solidFill>
            </a:endParaRP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Tree>
    <p:extLst>
      <p:ext uri="{BB962C8B-B14F-4D97-AF65-F5344CB8AC3E}">
        <p14:creationId xmlns:p14="http://schemas.microsoft.com/office/powerpoint/2010/main" xmlns="" val="2837892552"/>
      </p:ext>
    </p:extLst>
  </p:cSld>
  <p:clrMapOvr>
    <a:masterClrMapping/>
  </p:clrMapOvr>
  <p:transition spd="slow"/>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0" name="Rectangle 21"/>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8855" name="Rectangle 28"/>
          <p:cNvSpPr>
            <a:spLocks noChangeArrowheads="1"/>
          </p:cNvSpPr>
          <p:nvPr/>
        </p:nvSpPr>
        <p:spPr bwMode="auto">
          <a:xfrm>
            <a:off x="457200" y="914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21"/>
          <p:cNvSpPr>
            <a:spLocks noChangeArrowheads="1"/>
          </p:cNvSpPr>
          <p:nvPr/>
        </p:nvSpPr>
        <p:spPr bwMode="auto">
          <a:xfrm>
            <a:off x="609600" y="6096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 name="Group 1"/>
          <p:cNvGrpSpPr>
            <a:grpSpLocks/>
          </p:cNvGrpSpPr>
          <p:nvPr/>
        </p:nvGrpSpPr>
        <p:grpSpPr bwMode="auto">
          <a:xfrm>
            <a:off x="2629197" y="4653136"/>
            <a:ext cx="3382963" cy="1943100"/>
            <a:chOff x="2736" y="12815"/>
            <a:chExt cx="5328" cy="3061"/>
          </a:xfrm>
        </p:grpSpPr>
        <p:sp>
          <p:nvSpPr>
            <p:cNvPr id="6" name="Rectangle 20"/>
            <p:cNvSpPr>
              <a:spLocks noChangeArrowheads="1"/>
            </p:cNvSpPr>
            <p:nvPr/>
          </p:nvSpPr>
          <p:spPr bwMode="auto">
            <a:xfrm>
              <a:off x="2736" y="14148"/>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 name="Oval 19"/>
            <p:cNvSpPr>
              <a:spLocks noChangeArrowheads="1"/>
            </p:cNvSpPr>
            <p:nvPr/>
          </p:nvSpPr>
          <p:spPr bwMode="auto">
            <a:xfrm>
              <a:off x="3168" y="14292"/>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8" name="Oval 18"/>
            <p:cNvSpPr>
              <a:spLocks noChangeArrowheads="1"/>
            </p:cNvSpPr>
            <p:nvPr/>
          </p:nvSpPr>
          <p:spPr bwMode="auto">
            <a:xfrm>
              <a:off x="3888" y="13428"/>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9" name="Oval 17"/>
            <p:cNvSpPr>
              <a:spLocks noChangeArrowheads="1"/>
            </p:cNvSpPr>
            <p:nvPr/>
          </p:nvSpPr>
          <p:spPr bwMode="auto">
            <a:xfrm>
              <a:off x="3888" y="15156"/>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10" name="Oval 16"/>
            <p:cNvSpPr>
              <a:spLocks noChangeArrowheads="1"/>
            </p:cNvSpPr>
            <p:nvPr/>
          </p:nvSpPr>
          <p:spPr bwMode="auto">
            <a:xfrm>
              <a:off x="6912" y="13428"/>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11" name="Line 15"/>
            <p:cNvSpPr>
              <a:spLocks noChangeShapeType="1"/>
            </p:cNvSpPr>
            <p:nvPr/>
          </p:nvSpPr>
          <p:spPr bwMode="auto">
            <a:xfrm>
              <a:off x="4032" y="13428"/>
              <a:ext cx="3024"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2" name="Rectangle 14"/>
            <p:cNvSpPr>
              <a:spLocks noChangeArrowheads="1"/>
            </p:cNvSpPr>
            <p:nvPr/>
          </p:nvSpPr>
          <p:spPr bwMode="auto">
            <a:xfrm>
              <a:off x="3744" y="15444"/>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F(7,5)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13"/>
            <p:cNvSpPr>
              <a:spLocks noChangeArrowheads="1"/>
            </p:cNvSpPr>
            <p:nvPr/>
          </p:nvSpPr>
          <p:spPr bwMode="auto">
            <a:xfrm>
              <a:off x="3600" y="12852"/>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12"/>
            <p:cNvSpPr>
              <a:spLocks noChangeArrowheads="1"/>
            </p:cNvSpPr>
            <p:nvPr/>
          </p:nvSpPr>
          <p:spPr bwMode="auto">
            <a:xfrm>
              <a:off x="6912" y="12815"/>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11"/>
            <p:cNvSpPr>
              <a:spLocks noChangeArrowheads="1"/>
            </p:cNvSpPr>
            <p:nvPr/>
          </p:nvSpPr>
          <p:spPr bwMode="auto">
            <a:xfrm>
              <a:off x="6336" y="14148"/>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0"/>
            <p:cNvSpPr>
              <a:spLocks noChangeArrowheads="1"/>
            </p:cNvSpPr>
            <p:nvPr/>
          </p:nvSpPr>
          <p:spPr bwMode="auto">
            <a:xfrm>
              <a:off x="4608" y="14543"/>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Line 9"/>
            <p:cNvSpPr>
              <a:spLocks noChangeShapeType="1"/>
            </p:cNvSpPr>
            <p:nvPr/>
          </p:nvSpPr>
          <p:spPr bwMode="auto">
            <a:xfrm>
              <a:off x="4752" y="14436"/>
              <a:ext cx="144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8" name="Line 8"/>
            <p:cNvSpPr>
              <a:spLocks noChangeShapeType="1"/>
            </p:cNvSpPr>
            <p:nvPr/>
          </p:nvSpPr>
          <p:spPr bwMode="auto">
            <a:xfrm flipV="1">
              <a:off x="3312" y="13572"/>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9" name="Line 7"/>
            <p:cNvSpPr>
              <a:spLocks noChangeShapeType="1"/>
            </p:cNvSpPr>
            <p:nvPr/>
          </p:nvSpPr>
          <p:spPr bwMode="auto">
            <a:xfrm>
              <a:off x="3312" y="14436"/>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0" name="Line 6"/>
            <p:cNvSpPr>
              <a:spLocks noChangeShapeType="1"/>
            </p:cNvSpPr>
            <p:nvPr/>
          </p:nvSpPr>
          <p:spPr bwMode="auto">
            <a:xfrm flipV="1">
              <a:off x="4035" y="14436"/>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1" name="Line 5"/>
            <p:cNvSpPr>
              <a:spLocks noChangeShapeType="1"/>
            </p:cNvSpPr>
            <p:nvPr/>
          </p:nvSpPr>
          <p:spPr bwMode="auto">
            <a:xfrm>
              <a:off x="4032" y="13536"/>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2" name="Oval 4"/>
            <p:cNvSpPr>
              <a:spLocks noChangeArrowheads="1"/>
            </p:cNvSpPr>
            <p:nvPr/>
          </p:nvSpPr>
          <p:spPr bwMode="auto">
            <a:xfrm>
              <a:off x="4608" y="14292"/>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3" name="Oval 3"/>
            <p:cNvSpPr>
              <a:spLocks noChangeArrowheads="1"/>
            </p:cNvSpPr>
            <p:nvPr/>
          </p:nvSpPr>
          <p:spPr bwMode="auto">
            <a:xfrm>
              <a:off x="6192" y="14292"/>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25" name="Line 2"/>
            <p:cNvSpPr>
              <a:spLocks noChangeShapeType="1"/>
            </p:cNvSpPr>
            <p:nvPr/>
          </p:nvSpPr>
          <p:spPr bwMode="auto">
            <a:xfrm flipV="1">
              <a:off x="6336" y="13572"/>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26" name="Rectangle 28"/>
          <p:cNvSpPr>
            <a:spLocks noChangeArrowheads="1"/>
          </p:cNvSpPr>
          <p:nvPr/>
        </p:nvSpPr>
        <p:spPr bwMode="auto">
          <a:xfrm>
            <a:off x="609600" y="1066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8" name="Group 1"/>
          <p:cNvGrpSpPr>
            <a:grpSpLocks/>
          </p:cNvGrpSpPr>
          <p:nvPr/>
        </p:nvGrpSpPr>
        <p:grpSpPr bwMode="auto">
          <a:xfrm>
            <a:off x="2915816" y="2349996"/>
            <a:ext cx="3382962" cy="1943100"/>
            <a:chOff x="2736" y="3312"/>
            <a:chExt cx="5328" cy="3061"/>
          </a:xfrm>
        </p:grpSpPr>
        <p:sp>
          <p:nvSpPr>
            <p:cNvPr id="59" name="Rectangle 20"/>
            <p:cNvSpPr>
              <a:spLocks noChangeArrowheads="1"/>
            </p:cNvSpPr>
            <p:nvPr/>
          </p:nvSpPr>
          <p:spPr bwMode="auto">
            <a:xfrm>
              <a:off x="2736" y="4645"/>
              <a:ext cx="576"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0" name="Oval 19"/>
            <p:cNvSpPr>
              <a:spLocks noChangeArrowheads="1"/>
            </p:cNvSpPr>
            <p:nvPr/>
          </p:nvSpPr>
          <p:spPr bwMode="auto">
            <a:xfrm>
              <a:off x="3168"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61" name="Oval 18"/>
            <p:cNvSpPr>
              <a:spLocks noChangeArrowheads="1"/>
            </p:cNvSpPr>
            <p:nvPr/>
          </p:nvSpPr>
          <p:spPr bwMode="auto">
            <a:xfrm>
              <a:off x="3888" y="3925"/>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62" name="Oval 17"/>
            <p:cNvSpPr>
              <a:spLocks noChangeArrowheads="1"/>
            </p:cNvSpPr>
            <p:nvPr/>
          </p:nvSpPr>
          <p:spPr bwMode="auto">
            <a:xfrm>
              <a:off x="3888" y="5653"/>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63" name="Oval 16"/>
            <p:cNvSpPr>
              <a:spLocks noChangeArrowheads="1"/>
            </p:cNvSpPr>
            <p:nvPr/>
          </p:nvSpPr>
          <p:spPr bwMode="auto">
            <a:xfrm>
              <a:off x="6912" y="3925"/>
              <a:ext cx="144" cy="144"/>
            </a:xfrm>
            <a:prstGeom prst="ellipse">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64" name="Line 15"/>
            <p:cNvSpPr>
              <a:spLocks noChangeShapeType="1"/>
            </p:cNvSpPr>
            <p:nvPr/>
          </p:nvSpPr>
          <p:spPr bwMode="auto">
            <a:xfrm>
              <a:off x="4032" y="3925"/>
              <a:ext cx="3024"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65" name="Rectangle 14"/>
            <p:cNvSpPr>
              <a:spLocks noChangeArrowheads="1"/>
            </p:cNvSpPr>
            <p:nvPr/>
          </p:nvSpPr>
          <p:spPr bwMode="auto">
            <a:xfrm>
              <a:off x="3744" y="5941"/>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F(7,5)</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6" name="Rectangle 13"/>
            <p:cNvSpPr>
              <a:spLocks noChangeArrowheads="1"/>
            </p:cNvSpPr>
            <p:nvPr/>
          </p:nvSpPr>
          <p:spPr bwMode="auto">
            <a:xfrm>
              <a:off x="3600" y="3349"/>
              <a:ext cx="864"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B(1,2)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7" name="Rectangle 12"/>
            <p:cNvSpPr>
              <a:spLocks noChangeArrowheads="1"/>
            </p:cNvSpPr>
            <p:nvPr/>
          </p:nvSpPr>
          <p:spPr bwMode="auto">
            <a:xfrm>
              <a:off x="6912" y="3312"/>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C(2,9)</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8" name="Rectangle 11"/>
            <p:cNvSpPr>
              <a:spLocks noChangeArrowheads="1"/>
            </p:cNvSpPr>
            <p:nvPr/>
          </p:nvSpPr>
          <p:spPr bwMode="auto">
            <a:xfrm>
              <a:off x="6336" y="4645"/>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E(4,6)</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9" name="Rectangle 10"/>
            <p:cNvSpPr>
              <a:spLocks noChangeArrowheads="1"/>
            </p:cNvSpPr>
            <p:nvPr/>
          </p:nvSpPr>
          <p:spPr bwMode="auto">
            <a:xfrm>
              <a:off x="4608" y="5040"/>
              <a:ext cx="1152" cy="432"/>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D(3,4)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0" name="Line 9"/>
            <p:cNvSpPr>
              <a:spLocks noChangeShapeType="1"/>
            </p:cNvSpPr>
            <p:nvPr/>
          </p:nvSpPr>
          <p:spPr bwMode="auto">
            <a:xfrm>
              <a:off x="4752" y="4933"/>
              <a:ext cx="144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1" name="Line 8"/>
            <p:cNvSpPr>
              <a:spLocks noChangeShapeType="1"/>
            </p:cNvSpPr>
            <p:nvPr/>
          </p:nvSpPr>
          <p:spPr bwMode="auto">
            <a:xfrm flipV="1">
              <a:off x="3312" y="40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2" name="Line 7"/>
            <p:cNvSpPr>
              <a:spLocks noChangeShapeType="1"/>
            </p:cNvSpPr>
            <p:nvPr/>
          </p:nvSpPr>
          <p:spPr bwMode="auto">
            <a:xfrm>
              <a:off x="3312" y="4933"/>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3" name="Line 6"/>
            <p:cNvSpPr>
              <a:spLocks noChangeShapeType="1"/>
            </p:cNvSpPr>
            <p:nvPr/>
          </p:nvSpPr>
          <p:spPr bwMode="auto">
            <a:xfrm flipV="1">
              <a:off x="4035" y="4933"/>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4" name="Line 5"/>
            <p:cNvSpPr>
              <a:spLocks noChangeShapeType="1"/>
            </p:cNvSpPr>
            <p:nvPr/>
          </p:nvSpPr>
          <p:spPr bwMode="auto">
            <a:xfrm>
              <a:off x="4032" y="4069"/>
              <a:ext cx="576" cy="72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sp>
          <p:nvSpPr>
            <p:cNvPr id="75" name="Oval 4"/>
            <p:cNvSpPr>
              <a:spLocks noChangeArrowheads="1"/>
            </p:cNvSpPr>
            <p:nvPr/>
          </p:nvSpPr>
          <p:spPr bwMode="auto">
            <a:xfrm>
              <a:off x="4608"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6" name="Oval 3"/>
            <p:cNvSpPr>
              <a:spLocks noChangeArrowheads="1"/>
            </p:cNvSpPr>
            <p:nvPr/>
          </p:nvSpPr>
          <p:spPr bwMode="auto">
            <a:xfrm>
              <a:off x="6192" y="4789"/>
              <a:ext cx="144" cy="144"/>
            </a:xfrm>
            <a:prstGeom prst="ellipse">
              <a:avLst/>
            </a:prstGeom>
            <a:solidFill>
              <a:srgbClr val="00000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it-IT"/>
            </a:p>
          </p:txBody>
        </p:sp>
        <p:sp>
          <p:nvSpPr>
            <p:cNvPr id="77" name="Line 2"/>
            <p:cNvSpPr>
              <a:spLocks noChangeShapeType="1"/>
            </p:cNvSpPr>
            <p:nvPr/>
          </p:nvSpPr>
          <p:spPr bwMode="auto">
            <a:xfrm flipV="1">
              <a:off x="6336" y="4069"/>
              <a:ext cx="576" cy="72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it-IT"/>
            </a:p>
          </p:txBody>
        </p:sp>
      </p:grpSp>
      <p:sp>
        <p:nvSpPr>
          <p:cNvPr id="28" name="Rettangolo 27"/>
          <p:cNvSpPr/>
          <p:nvPr/>
        </p:nvSpPr>
        <p:spPr>
          <a:xfrm>
            <a:off x="6082048" y="5283785"/>
            <a:ext cx="2378384" cy="1169551"/>
          </a:xfrm>
          <a:prstGeom prst="rect">
            <a:avLst/>
          </a:prstGeom>
        </p:spPr>
        <p:txBody>
          <a:bodyPr wrap="square">
            <a:spAutoFit/>
          </a:bodyPr>
          <a:lstStyle/>
          <a:p>
            <a:pPr>
              <a:buNone/>
            </a:pPr>
            <a:r>
              <a:rPr lang="en-US" sz="1400" dirty="0" smtClean="0"/>
              <a:t>At this point, the Dijkstra algorithm is completed: the shortest path (sink tree) for node A has been determined.</a:t>
            </a:r>
            <a:endParaRPr lang="en-US" sz="1400" dirty="0"/>
          </a:p>
        </p:txBody>
      </p:sp>
      <p:sp>
        <p:nvSpPr>
          <p:cNvPr id="78" name="Rettangolo 77"/>
          <p:cNvSpPr/>
          <p:nvPr/>
        </p:nvSpPr>
        <p:spPr>
          <a:xfrm>
            <a:off x="6584972" y="2996952"/>
            <a:ext cx="1731444" cy="307777"/>
          </a:xfrm>
          <a:prstGeom prst="rect">
            <a:avLst/>
          </a:prstGeom>
        </p:spPr>
        <p:txBody>
          <a:bodyPr wrap="square">
            <a:spAutoFit/>
          </a:bodyPr>
          <a:lstStyle/>
          <a:p>
            <a:pPr>
              <a:buNone/>
            </a:pPr>
            <a:r>
              <a:rPr lang="en-US" sz="1400" dirty="0" smtClean="0"/>
              <a:t>Arc #5 with cost 3</a:t>
            </a:r>
            <a:endParaRPr lang="en-US" sz="1400" dirty="0"/>
          </a:p>
        </p:txBody>
      </p:sp>
      <p:cxnSp>
        <p:nvCxnSpPr>
          <p:cNvPr id="80" name="Connettore 2 79"/>
          <p:cNvCxnSpPr>
            <a:stCxn id="78" idx="1"/>
          </p:cNvCxnSpPr>
          <p:nvPr/>
        </p:nvCxnSpPr>
        <p:spPr bwMode="auto">
          <a:xfrm flipH="1" flipV="1">
            <a:off x="5508104" y="3068960"/>
            <a:ext cx="1076868" cy="81881"/>
          </a:xfrm>
          <a:prstGeom prst="straightConnector1">
            <a:avLst/>
          </a:prstGeom>
          <a:noFill/>
          <a:ln w="9525" cap="flat" cmpd="sng" algn="ctr">
            <a:solidFill>
              <a:srgbClr val="000000"/>
            </a:solidFill>
            <a:prstDash val="solid"/>
            <a:round/>
            <a:headEnd type="none" w="med" len="med"/>
            <a:tailEnd type="arrow"/>
          </a:ln>
          <a:effectLst/>
        </p:spPr>
      </p:cxnSp>
      <p:sp>
        <p:nvSpPr>
          <p:cNvPr id="81" name="Rettangolo 80"/>
          <p:cNvSpPr/>
          <p:nvPr/>
        </p:nvSpPr>
        <p:spPr>
          <a:xfrm>
            <a:off x="7137611" y="385500"/>
            <a:ext cx="2006389" cy="523220"/>
          </a:xfrm>
          <a:prstGeom prst="rect">
            <a:avLst/>
          </a:prstGeom>
        </p:spPr>
        <p:txBody>
          <a:bodyPr wrap="square">
            <a:spAutoFit/>
          </a:bodyPr>
          <a:lstStyle/>
          <a:p>
            <a:pPr>
              <a:buNone/>
            </a:pPr>
            <a:r>
              <a:rPr lang="en-US" sz="2800" b="1" dirty="0" smtClean="0">
                <a:solidFill>
                  <a:srgbClr val="FF0000"/>
                </a:solidFill>
              </a:rPr>
              <a:t>5th STEP</a:t>
            </a:r>
            <a:endParaRPr lang="en-US" sz="2800" b="1" dirty="0">
              <a:solidFill>
                <a:srgbClr val="FF0000"/>
              </a:solidFill>
            </a:endParaRP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600" dirty="0" smtClean="0"/>
              <a:t>We examine node C, the sole node linked to E and not yet selected. Its label does not change, because at a parity of cost (in this case 9 </a:t>
            </a:r>
            <a:r>
              <a:rPr lang="en-US" sz="1600" dirty="0" smtClean="0">
                <a:sym typeface="Symbol"/>
              </a:rPr>
              <a:t></a:t>
            </a:r>
            <a:r>
              <a:rPr lang="en-US" sz="1600" dirty="0" smtClean="0"/>
              <a:t> 6+3), we select the label with the lowest arc number (2 </a:t>
            </a:r>
            <a:r>
              <a:rPr lang="en-US" sz="1600" dirty="0" smtClean="0">
                <a:sym typeface="Symbol"/>
              </a:rPr>
              <a:t></a:t>
            </a:r>
            <a:r>
              <a:rPr lang="en-US" sz="1600" dirty="0" smtClean="0"/>
              <a:t> 5).</a:t>
            </a:r>
          </a:p>
          <a:p>
            <a:endParaRPr lang="en-US" sz="1800" dirty="0" smtClean="0"/>
          </a:p>
          <a:p>
            <a:endParaRPr lang="it-IT" sz="1600" dirty="0" smtClean="0"/>
          </a:p>
          <a:p>
            <a:endParaRPr lang="it-IT" sz="1600" dirty="0"/>
          </a:p>
          <a:p>
            <a:endParaRPr lang="it-IT" sz="1600" dirty="0" smtClean="0"/>
          </a:p>
          <a:p>
            <a:endParaRPr lang="it-IT" sz="1600" dirty="0"/>
          </a:p>
          <a:p>
            <a:endParaRPr lang="it-IT" sz="1600" dirty="0" smtClean="0"/>
          </a:p>
          <a:p>
            <a:r>
              <a:rPr lang="en-US" sz="1600" dirty="0" smtClean="0"/>
              <a:t>We select </a:t>
            </a:r>
            <a:r>
              <a:rPr lang="en-US" sz="1600" b="1" dirty="0" smtClean="0"/>
              <a:t>node C</a:t>
            </a:r>
            <a:r>
              <a:rPr lang="en-US" sz="1600" dirty="0" smtClean="0"/>
              <a:t>,</a:t>
            </a:r>
            <a:r>
              <a:rPr lang="en-US" sz="1600" b="1" dirty="0" smtClean="0"/>
              <a:t> </a:t>
            </a:r>
            <a:r>
              <a:rPr lang="en-US" sz="1600" dirty="0" smtClean="0"/>
              <a:t>because this is the sole node not yet selected and we consider arc #2 as part of the shortest path (sink tree) from node A</a:t>
            </a:r>
            <a:r>
              <a:rPr lang="it-IT" sz="1600" dirty="0" smtClean="0"/>
              <a:t>.</a:t>
            </a:r>
          </a:p>
          <a:p>
            <a:endParaRPr lang="it-IT" sz="1600" dirty="0"/>
          </a:p>
          <a:p>
            <a:endParaRPr lang="it-IT" sz="1600" dirty="0" smtClean="0"/>
          </a:p>
          <a:p>
            <a:endParaRPr lang="it-IT" sz="1600" dirty="0"/>
          </a:p>
          <a:p>
            <a:endParaRPr lang="it-IT" sz="1600" dirty="0" smtClean="0"/>
          </a:p>
          <a:p>
            <a:pPr marL="0" indent="0">
              <a:buNone/>
            </a:pPr>
            <a:endParaRPr lang="it-IT" sz="1600" dirty="0" smtClean="0"/>
          </a:p>
          <a:p>
            <a:endParaRPr lang="it-IT" sz="1800" dirty="0"/>
          </a:p>
          <a:p>
            <a:endParaRPr lang="it-IT" sz="1800" dirty="0" smtClean="0"/>
          </a:p>
          <a:p>
            <a:endParaRPr lang="it-IT" sz="1800" dirty="0" smtClean="0"/>
          </a:p>
          <a:p>
            <a:endParaRPr lang="it-IT" sz="1800" dirty="0" smtClean="0"/>
          </a:p>
          <a:p>
            <a:endParaRPr lang="it-IT" sz="1800" dirty="0"/>
          </a:p>
          <a:p>
            <a:endParaRPr lang="it-IT" sz="1800" dirty="0" smtClean="0"/>
          </a:p>
          <a:p>
            <a:endParaRPr lang="it-IT" sz="1800" dirty="0"/>
          </a:p>
          <a:p>
            <a:endParaRPr lang="it-IT" sz="1800" dirty="0" smtClean="0"/>
          </a:p>
          <a:p>
            <a:endParaRPr lang="it-IT" sz="1800" dirty="0"/>
          </a:p>
          <a:p>
            <a:endParaRPr lang="it-IT" sz="1800" dirty="0" smtClean="0"/>
          </a:p>
          <a:p>
            <a:endParaRPr lang="en-US" sz="1800" dirty="0" smtClean="0"/>
          </a:p>
        </p:txBody>
      </p:sp>
    </p:spTree>
    <p:extLst>
      <p:ext uri="{BB962C8B-B14F-4D97-AF65-F5344CB8AC3E}">
        <p14:creationId xmlns:p14="http://schemas.microsoft.com/office/powerpoint/2010/main" xmlns="" val="279244679"/>
      </p:ext>
    </p:extLst>
  </p:cSld>
  <p:clrMapOvr>
    <a:masterClrMapping/>
  </p:clrMapOvr>
  <p:transition spd="slow"/>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sink tree determined for node A permits to obtain the following paths for node A (suitable to determine the routing table):</a:t>
            </a:r>
          </a:p>
          <a:p>
            <a:endParaRPr lang="en-US" sz="1800" dirty="0" smtClean="0"/>
          </a:p>
          <a:p>
            <a:endParaRPr lang="en-US" sz="2000" dirty="0" smtClean="0"/>
          </a:p>
          <a:p>
            <a:endParaRPr lang="en-US" sz="1400" dirty="0" smtClean="0"/>
          </a:p>
          <a:p>
            <a:endParaRPr lang="en-US" sz="1400" dirty="0" smtClean="0"/>
          </a:p>
          <a:p>
            <a:endParaRPr lang="en-US" sz="1400" dirty="0" smtClean="0"/>
          </a:p>
          <a:p>
            <a:r>
              <a:rPr lang="en-US" sz="2000" b="1" dirty="0" smtClean="0"/>
              <a:t>This procedure has to be repeated for each network node in order to determine the routing tables of the different nodes.</a:t>
            </a:r>
          </a:p>
          <a:p>
            <a:endParaRPr lang="en-US" sz="1200" dirty="0" smtClean="0"/>
          </a:p>
          <a:p>
            <a:r>
              <a:rPr lang="en-US" sz="2000" dirty="0" smtClean="0"/>
              <a:t>In practice, due to the </a:t>
            </a:r>
            <a:r>
              <a:rPr lang="en-US" sz="2000" b="1" dirty="0" smtClean="0"/>
              <a:t>optimality principle</a:t>
            </a:r>
            <a:r>
              <a:rPr lang="en-US" sz="2000" dirty="0" smtClean="0"/>
              <a:t>, a significant reduction of the computational load can be achieved: for instance, </a:t>
            </a:r>
            <a:r>
              <a:rPr lang="en-US" sz="2000" b="1" dirty="0" smtClean="0"/>
              <a:t>we can obtain the sink trees for nodes B and D directly from the previous case; then, we can determine the related routing table</a:t>
            </a:r>
            <a:r>
              <a:rPr lang="en-US" sz="2000" dirty="0" smtClean="0"/>
              <a:t>.</a:t>
            </a:r>
            <a:endParaRPr lang="en-US" sz="2000" b="1" dirty="0" smtClean="0"/>
          </a:p>
          <a:p>
            <a:endParaRPr lang="it-IT" sz="2000" dirty="0" smtClean="0"/>
          </a:p>
          <a:p>
            <a:endParaRPr lang="it-IT" sz="2000" dirty="0"/>
          </a:p>
          <a:p>
            <a:endParaRPr lang="it-IT" sz="2000" dirty="0" smtClean="0"/>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29" name="Rectangle 16"/>
          <p:cNvSpPr>
            <a:spLocks noChangeArrowheads="1"/>
          </p:cNvSpPr>
          <p:nvPr/>
        </p:nvSpPr>
        <p:spPr bwMode="auto">
          <a:xfrm>
            <a:off x="3195638" y="270351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6" name="Rectangle 31"/>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3" name="Rectangle 62"/>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Tabella 9"/>
          <p:cNvGraphicFramePr>
            <a:graphicFrameLocks noGrp="1"/>
          </p:cNvGraphicFramePr>
          <p:nvPr/>
        </p:nvGraphicFramePr>
        <p:xfrm>
          <a:off x="2483768" y="3140969"/>
          <a:ext cx="4248476" cy="360039"/>
        </p:xfrm>
        <a:graphic>
          <a:graphicData uri="http://schemas.openxmlformats.org/drawingml/2006/table">
            <a:tbl>
              <a:tblPr/>
              <a:tblGrid>
                <a:gridCol w="707790"/>
                <a:gridCol w="707790"/>
                <a:gridCol w="708224"/>
                <a:gridCol w="708224"/>
                <a:gridCol w="708224"/>
                <a:gridCol w="708224"/>
              </a:tblGrid>
              <a:tr h="360039">
                <a:tc>
                  <a:txBody>
                    <a:bodyPr/>
                    <a:lstStyle/>
                    <a:p>
                      <a:pPr marL="226695" indent="-226695" algn="ctr">
                        <a:lnSpc>
                          <a:spcPct val="105000"/>
                        </a:lnSpc>
                        <a:spcBef>
                          <a:spcPts val="600"/>
                        </a:spcBef>
                        <a:spcAft>
                          <a:spcPts val="600"/>
                        </a:spcAft>
                      </a:pPr>
                      <a:endParaRPr lang="it-IT" sz="1100" dirty="0">
                        <a:latin typeface="Calibri"/>
                        <a:ea typeface="Calibri"/>
                        <a:cs typeface="Times New Roman"/>
                      </a:endParaRP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gn="ctr">
                        <a:lnSpc>
                          <a:spcPct val="105000"/>
                        </a:lnSpc>
                        <a:spcBef>
                          <a:spcPts val="600"/>
                        </a:spcBef>
                        <a:spcAft>
                          <a:spcPts val="600"/>
                        </a:spcAft>
                      </a:pPr>
                      <a:r>
                        <a:rPr lang="it-IT" sz="1100" dirty="0">
                          <a:latin typeface="Calibri"/>
                          <a:ea typeface="Calibri"/>
                          <a:cs typeface="Times New Roman"/>
                        </a:rPr>
                        <a:t>AB</a:t>
                      </a: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gn="ctr">
                        <a:lnSpc>
                          <a:spcPct val="105000"/>
                        </a:lnSpc>
                        <a:spcBef>
                          <a:spcPts val="600"/>
                        </a:spcBef>
                        <a:spcAft>
                          <a:spcPts val="600"/>
                        </a:spcAft>
                      </a:pPr>
                      <a:r>
                        <a:rPr lang="it-IT" sz="1100">
                          <a:latin typeface="Calibri"/>
                          <a:ea typeface="Calibri"/>
                          <a:cs typeface="Times New Roman"/>
                        </a:rPr>
                        <a:t>ABC</a:t>
                      </a: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gn="ctr">
                        <a:lnSpc>
                          <a:spcPct val="105000"/>
                        </a:lnSpc>
                        <a:spcBef>
                          <a:spcPts val="600"/>
                        </a:spcBef>
                        <a:spcAft>
                          <a:spcPts val="600"/>
                        </a:spcAft>
                      </a:pPr>
                      <a:r>
                        <a:rPr lang="it-IT" sz="1100">
                          <a:latin typeface="Calibri"/>
                          <a:ea typeface="Calibri"/>
                          <a:cs typeface="Times New Roman"/>
                        </a:rPr>
                        <a:t>ABD</a:t>
                      </a: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gn="ctr">
                        <a:lnSpc>
                          <a:spcPct val="105000"/>
                        </a:lnSpc>
                        <a:spcBef>
                          <a:spcPts val="600"/>
                        </a:spcBef>
                        <a:spcAft>
                          <a:spcPts val="600"/>
                        </a:spcAft>
                      </a:pPr>
                      <a:r>
                        <a:rPr lang="it-IT" sz="1100">
                          <a:latin typeface="Calibri"/>
                          <a:ea typeface="Calibri"/>
                          <a:cs typeface="Times New Roman"/>
                        </a:rPr>
                        <a:t>ABDE</a:t>
                      </a: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gn="ctr">
                        <a:lnSpc>
                          <a:spcPct val="105000"/>
                        </a:lnSpc>
                        <a:spcBef>
                          <a:spcPts val="600"/>
                        </a:spcBef>
                        <a:spcAft>
                          <a:spcPts val="600"/>
                        </a:spcAft>
                      </a:pPr>
                      <a:r>
                        <a:rPr lang="it-IT" sz="1100" dirty="0">
                          <a:latin typeface="Calibri"/>
                          <a:ea typeface="Calibri"/>
                          <a:cs typeface="Times New Roman"/>
                        </a:rPr>
                        <a:t>ABDF</a:t>
                      </a:r>
                    </a:p>
                  </a:txBody>
                  <a:tcPr marL="67332" marR="6733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Rettangolo 10"/>
          <p:cNvSpPr/>
          <p:nvPr/>
        </p:nvSpPr>
        <p:spPr>
          <a:xfrm>
            <a:off x="3403012" y="2780928"/>
            <a:ext cx="304892" cy="338554"/>
          </a:xfrm>
          <a:prstGeom prst="rect">
            <a:avLst/>
          </a:prstGeom>
        </p:spPr>
        <p:txBody>
          <a:bodyPr wrap="none">
            <a:spAutoFit/>
          </a:bodyPr>
          <a:lstStyle/>
          <a:p>
            <a:pPr>
              <a:buNone/>
            </a:pPr>
            <a:r>
              <a:rPr lang="en-US" sz="1600" dirty="0" smtClean="0"/>
              <a:t>B</a:t>
            </a:r>
            <a:endParaRPr lang="en-US" dirty="0"/>
          </a:p>
        </p:txBody>
      </p:sp>
      <p:sp>
        <p:nvSpPr>
          <p:cNvPr id="12" name="Rettangolo 11"/>
          <p:cNvSpPr/>
          <p:nvPr/>
        </p:nvSpPr>
        <p:spPr>
          <a:xfrm>
            <a:off x="4067944" y="2780928"/>
            <a:ext cx="308098" cy="338554"/>
          </a:xfrm>
          <a:prstGeom prst="rect">
            <a:avLst/>
          </a:prstGeom>
        </p:spPr>
        <p:txBody>
          <a:bodyPr wrap="none">
            <a:spAutoFit/>
          </a:bodyPr>
          <a:lstStyle/>
          <a:p>
            <a:pPr>
              <a:buNone/>
            </a:pPr>
            <a:r>
              <a:rPr lang="en-US" sz="1600" dirty="0" smtClean="0"/>
              <a:t>C</a:t>
            </a:r>
            <a:endParaRPr lang="en-US" dirty="0"/>
          </a:p>
        </p:txBody>
      </p:sp>
      <p:sp>
        <p:nvSpPr>
          <p:cNvPr id="13" name="Rettangolo 12"/>
          <p:cNvSpPr/>
          <p:nvPr/>
        </p:nvSpPr>
        <p:spPr>
          <a:xfrm>
            <a:off x="4788024" y="2780928"/>
            <a:ext cx="324128" cy="338554"/>
          </a:xfrm>
          <a:prstGeom prst="rect">
            <a:avLst/>
          </a:prstGeom>
        </p:spPr>
        <p:txBody>
          <a:bodyPr wrap="none">
            <a:spAutoFit/>
          </a:bodyPr>
          <a:lstStyle/>
          <a:p>
            <a:pPr>
              <a:buNone/>
            </a:pPr>
            <a:r>
              <a:rPr lang="en-US" sz="1600" dirty="0" smtClean="0"/>
              <a:t>D</a:t>
            </a:r>
            <a:endParaRPr lang="en-US" dirty="0"/>
          </a:p>
        </p:txBody>
      </p:sp>
      <p:sp>
        <p:nvSpPr>
          <p:cNvPr id="14" name="Rettangolo 13"/>
          <p:cNvSpPr/>
          <p:nvPr/>
        </p:nvSpPr>
        <p:spPr>
          <a:xfrm>
            <a:off x="5508104" y="2780928"/>
            <a:ext cx="300082" cy="338554"/>
          </a:xfrm>
          <a:prstGeom prst="rect">
            <a:avLst/>
          </a:prstGeom>
        </p:spPr>
        <p:txBody>
          <a:bodyPr wrap="none">
            <a:spAutoFit/>
          </a:bodyPr>
          <a:lstStyle/>
          <a:p>
            <a:pPr>
              <a:buNone/>
            </a:pPr>
            <a:r>
              <a:rPr lang="en-US" sz="1600" dirty="0" smtClean="0"/>
              <a:t>E</a:t>
            </a:r>
            <a:endParaRPr lang="en-US" dirty="0"/>
          </a:p>
        </p:txBody>
      </p:sp>
      <p:sp>
        <p:nvSpPr>
          <p:cNvPr id="15" name="Rettangolo 14"/>
          <p:cNvSpPr/>
          <p:nvPr/>
        </p:nvSpPr>
        <p:spPr>
          <a:xfrm>
            <a:off x="6228184" y="2780928"/>
            <a:ext cx="292068" cy="338554"/>
          </a:xfrm>
          <a:prstGeom prst="rect">
            <a:avLst/>
          </a:prstGeom>
        </p:spPr>
        <p:txBody>
          <a:bodyPr wrap="none">
            <a:spAutoFit/>
          </a:bodyPr>
          <a:lstStyle/>
          <a:p>
            <a:pPr>
              <a:buNone/>
            </a:pPr>
            <a:r>
              <a:rPr lang="en-US" sz="1600" dirty="0" smtClean="0"/>
              <a:t>F</a:t>
            </a:r>
            <a:endParaRPr lang="en-US" dirty="0"/>
          </a:p>
        </p:txBody>
      </p:sp>
      <p:sp>
        <p:nvSpPr>
          <p:cNvPr id="16" name="Rettangolo 15"/>
          <p:cNvSpPr/>
          <p:nvPr/>
        </p:nvSpPr>
        <p:spPr>
          <a:xfrm>
            <a:off x="4267108" y="2492896"/>
            <a:ext cx="1229824" cy="307777"/>
          </a:xfrm>
          <a:prstGeom prst="rect">
            <a:avLst/>
          </a:prstGeom>
        </p:spPr>
        <p:txBody>
          <a:bodyPr wrap="none">
            <a:spAutoFit/>
          </a:bodyPr>
          <a:lstStyle/>
          <a:p>
            <a:pPr>
              <a:buNone/>
            </a:pPr>
            <a:r>
              <a:rPr lang="en-US" sz="1400" b="1" dirty="0" smtClean="0"/>
              <a:t>Destination</a:t>
            </a:r>
            <a:endParaRPr lang="en-US" sz="2000" b="1" dirty="0"/>
          </a:p>
        </p:txBody>
      </p:sp>
      <p:sp>
        <p:nvSpPr>
          <p:cNvPr id="17" name="Rettangolo 16"/>
          <p:cNvSpPr/>
          <p:nvPr/>
        </p:nvSpPr>
        <p:spPr>
          <a:xfrm>
            <a:off x="1962852" y="3162454"/>
            <a:ext cx="308098" cy="338554"/>
          </a:xfrm>
          <a:prstGeom prst="rect">
            <a:avLst/>
          </a:prstGeom>
        </p:spPr>
        <p:txBody>
          <a:bodyPr wrap="none">
            <a:spAutoFit/>
          </a:bodyPr>
          <a:lstStyle/>
          <a:p>
            <a:pPr>
              <a:buNone/>
            </a:pPr>
            <a:r>
              <a:rPr lang="en-US" sz="1600" dirty="0" smtClean="0"/>
              <a:t>A</a:t>
            </a:r>
            <a:endParaRPr lang="en-US" dirty="0"/>
          </a:p>
        </p:txBody>
      </p:sp>
    </p:spTree>
    <p:extLst>
      <p:ext uri="{BB962C8B-B14F-4D97-AF65-F5344CB8AC3E}">
        <p14:creationId xmlns:p14="http://schemas.microsoft.com/office/powerpoint/2010/main" xmlns="" val="84338733"/>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Hourglass Model</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471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7105" name="Object 1"/>
          <p:cNvGraphicFramePr>
            <a:graphicFrameLocks noChangeAspect="1"/>
          </p:cNvGraphicFramePr>
          <p:nvPr/>
        </p:nvGraphicFramePr>
        <p:xfrm>
          <a:off x="107504" y="1700808"/>
          <a:ext cx="8865017" cy="3662908"/>
        </p:xfrm>
        <a:graphic>
          <a:graphicData uri="http://schemas.openxmlformats.org/presentationml/2006/ole">
            <p:oleObj spid="_x0000_s47105" name="Picture" r:id="rId4" imgW="11796120" imgH="4848120" progId="Word.Picture.8">
              <p:embed/>
            </p:oleObj>
          </a:graphicData>
        </a:graphic>
      </p:graphicFrame>
      <p:sp>
        <p:nvSpPr>
          <p:cNvPr id="9" name="Rectangle 3"/>
          <p:cNvSpPr txBox="1">
            <a:spLocks noChangeArrowheads="1"/>
          </p:cNvSpPr>
          <p:nvPr/>
        </p:nvSpPr>
        <p:spPr bwMode="auto">
          <a:xfrm>
            <a:off x="518864" y="5445224"/>
            <a:ext cx="8445624" cy="1252736"/>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lvl="0" indent="-342900">
              <a:buFont typeface="Monotype Sorts" pitchFamily="2" charset="2"/>
              <a:buChar char="z"/>
            </a:pPr>
            <a:r>
              <a:rPr lang="en-US" sz="2000" dirty="0" smtClean="0"/>
              <a:t>The Internet protocol stack has a layered architecture resembling an hourglass; on the waist of the hourglass there is just the IP protocol, the glue, the basis for everything, the </a:t>
            </a:r>
            <a:r>
              <a:rPr lang="en-US" sz="2000" b="1" dirty="0" smtClean="0"/>
              <a:t>Internet ossification</a:t>
            </a:r>
            <a:r>
              <a:rPr lang="en-US" sz="2000" dirty="0" smtClean="0"/>
              <a:t>.</a:t>
            </a:r>
            <a:endParaRPr kumimoji="1" lang="en-US" sz="20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93700" y="0"/>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29" name="Rectangle 16"/>
          <p:cNvSpPr>
            <a:spLocks noChangeArrowheads="1"/>
          </p:cNvSpPr>
          <p:nvPr/>
        </p:nvSpPr>
        <p:spPr bwMode="auto">
          <a:xfrm>
            <a:off x="3195638" y="270351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6" name="Rectangle 31"/>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8" name="Rectangle 47"/>
          <p:cNvSpPr>
            <a:spLocks noChangeArrowheads="1"/>
          </p:cNvSpPr>
          <p:nvPr/>
        </p:nvSpPr>
        <p:spPr bwMode="auto">
          <a:xfrm>
            <a:off x="3195638" y="2847373"/>
            <a:ext cx="4112666" cy="4616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it-IT"/>
          </a:p>
        </p:txBody>
      </p:sp>
      <p:sp>
        <p:nvSpPr>
          <p:cNvPr id="78853" name="Rectangle 62"/>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4403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37972" y="2132856"/>
            <a:ext cx="5238284" cy="41044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8851" name="Rectangle 3"/>
          <p:cNvSpPr>
            <a:spLocks noGrp="1" noChangeArrowheads="1"/>
          </p:cNvSpPr>
          <p:nvPr>
            <p:ph type="body" idx="1"/>
          </p:nvPr>
        </p:nvSpPr>
        <p:spPr bwMode="auto">
          <a:xfrm>
            <a:off x="457200" y="1700808"/>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centralized routing algorithm permits to achieve the following paths for the different nodes :</a:t>
            </a:r>
          </a:p>
          <a:p>
            <a:endParaRPr lang="en-US" sz="1800" dirty="0" smtClean="0"/>
          </a:p>
          <a:p>
            <a:endParaRPr lang="it-IT" sz="2000" dirty="0" smtClean="0"/>
          </a:p>
          <a:p>
            <a:endParaRPr lang="it-IT" sz="1400" dirty="0"/>
          </a:p>
          <a:p>
            <a:endParaRPr lang="it-IT" sz="2000" dirty="0" smtClean="0"/>
          </a:p>
          <a:p>
            <a:endParaRPr lang="en-US" sz="2000" dirty="0" smtClean="0"/>
          </a:p>
        </p:txBody>
      </p:sp>
      <p:sp>
        <p:nvSpPr>
          <p:cNvPr id="10" name="Rettangolo 9"/>
          <p:cNvSpPr/>
          <p:nvPr/>
        </p:nvSpPr>
        <p:spPr>
          <a:xfrm>
            <a:off x="6658112" y="3645024"/>
            <a:ext cx="2378384" cy="1815882"/>
          </a:xfrm>
          <a:prstGeom prst="rect">
            <a:avLst/>
          </a:prstGeom>
        </p:spPr>
        <p:txBody>
          <a:bodyPr wrap="square">
            <a:spAutoFit/>
          </a:bodyPr>
          <a:lstStyle/>
          <a:p>
            <a:pPr>
              <a:buNone/>
            </a:pPr>
            <a:r>
              <a:rPr lang="en-US" sz="1400" dirty="0" smtClean="0"/>
              <a:t>The </a:t>
            </a:r>
            <a:r>
              <a:rPr lang="en-US" sz="1400" b="1" dirty="0" smtClean="0"/>
              <a:t>routing table</a:t>
            </a:r>
            <a:r>
              <a:rPr lang="en-US" sz="1400" dirty="0" smtClean="0"/>
              <a:t> is obtained considering for each destination just the next hop. For instance for a packet at node A and destined to node F, the routing table of node A has to provide the next hop B.</a:t>
            </a:r>
            <a:endParaRPr lang="en-US" sz="1400" dirty="0"/>
          </a:p>
        </p:txBody>
      </p:sp>
      <p:sp>
        <p:nvSpPr>
          <p:cNvPr id="11" name="Rettangolo 10"/>
          <p:cNvSpPr/>
          <p:nvPr/>
        </p:nvSpPr>
        <p:spPr>
          <a:xfrm>
            <a:off x="3851920" y="2370366"/>
            <a:ext cx="1375698" cy="338554"/>
          </a:xfrm>
          <a:prstGeom prst="rect">
            <a:avLst/>
          </a:prstGeom>
          <a:solidFill>
            <a:schemeClr val="bg1"/>
          </a:solidFill>
        </p:spPr>
        <p:txBody>
          <a:bodyPr wrap="none">
            <a:spAutoFit/>
          </a:bodyPr>
          <a:lstStyle/>
          <a:p>
            <a:pPr>
              <a:buNone/>
            </a:pPr>
            <a:r>
              <a:rPr lang="en-US" sz="1600" b="1" dirty="0" smtClean="0"/>
              <a:t>Destination</a:t>
            </a:r>
            <a:endParaRPr lang="en-US" sz="1600" b="1" dirty="0"/>
          </a:p>
        </p:txBody>
      </p:sp>
      <p:sp>
        <p:nvSpPr>
          <p:cNvPr id="12" name="Rettangolo 11"/>
          <p:cNvSpPr/>
          <p:nvPr/>
        </p:nvSpPr>
        <p:spPr>
          <a:xfrm>
            <a:off x="1980873" y="3431526"/>
            <a:ext cx="430887" cy="1653658"/>
          </a:xfrm>
          <a:prstGeom prst="rect">
            <a:avLst/>
          </a:prstGeom>
          <a:solidFill>
            <a:schemeClr val="bg1"/>
          </a:solidFill>
        </p:spPr>
        <p:txBody>
          <a:bodyPr vert="vert270" wrap="square">
            <a:spAutoFit/>
          </a:bodyPr>
          <a:lstStyle/>
          <a:p>
            <a:pPr>
              <a:buNone/>
            </a:pPr>
            <a:r>
              <a:rPr lang="en-US" sz="1600" b="1" dirty="0" smtClean="0"/>
              <a:t>      Source        </a:t>
            </a:r>
            <a:endParaRPr lang="en-US" sz="1600" b="1" dirty="0"/>
          </a:p>
        </p:txBody>
      </p:sp>
    </p:spTree>
    <p:extLst>
      <p:ext uri="{BB962C8B-B14F-4D97-AF65-F5344CB8AC3E}">
        <p14:creationId xmlns:p14="http://schemas.microsoft.com/office/powerpoint/2010/main" xmlns="" val="2482271018"/>
      </p:ext>
    </p:extLst>
  </p:cSld>
  <p:clrMapOvr>
    <a:masterClrMapping/>
  </p:clrMapOvr>
  <p:transition spd="slow"/>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err="1"/>
              <a:t>Dijkstra</a:t>
            </a:r>
            <a:r>
              <a:rPr lang="en-US" dirty="0"/>
              <a:t> </a:t>
            </a:r>
            <a:r>
              <a:rPr lang="en-US" dirty="0" smtClean="0"/>
              <a:t>Algorithm: An Example (cont’d)</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central controller of the routing protocol computes the routing tables of the nodes and sends them to the nodes.</a:t>
            </a:r>
          </a:p>
          <a:p>
            <a:endParaRPr lang="it-IT" sz="1800" dirty="0" smtClean="0"/>
          </a:p>
          <a:p>
            <a:endParaRPr lang="it-IT" sz="2000" dirty="0" smtClean="0"/>
          </a:p>
          <a:p>
            <a:endParaRPr lang="it-IT" sz="1400" dirty="0"/>
          </a:p>
          <a:p>
            <a:endParaRPr lang="it-IT" sz="2000" dirty="0" smtClean="0"/>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Rectangle 21"/>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24" name="Rectangle 28"/>
          <p:cNvSpPr>
            <a:spLocks noChangeArrowheads="1"/>
          </p:cNvSpPr>
          <p:nvPr/>
        </p:nvSpPr>
        <p:spPr bwMode="auto">
          <a:xfrm>
            <a:off x="152400" y="60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Rectangle 21"/>
          <p:cNvSpPr>
            <a:spLocks noChangeArrowheads="1"/>
          </p:cNvSpPr>
          <p:nvPr/>
        </p:nvSpPr>
        <p:spPr bwMode="auto">
          <a:xfrm>
            <a:off x="304800" y="3048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5" name="Rectangle 28"/>
          <p:cNvSpPr>
            <a:spLocks noChangeArrowheads="1"/>
          </p:cNvSpPr>
          <p:nvPr/>
        </p:nvSpPr>
        <p:spPr bwMode="auto">
          <a:xfrm>
            <a:off x="304800" y="7620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0" name="Rectangle 21"/>
          <p:cNvSpPr>
            <a:spLocks noChangeArrowheads="1"/>
          </p:cNvSpPr>
          <p:nvPr/>
        </p:nvSpPr>
        <p:spPr bwMode="auto">
          <a:xfrm>
            <a:off x="457200" y="4572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8855" name="Rectangle 28"/>
          <p:cNvSpPr>
            <a:spLocks noChangeArrowheads="1"/>
          </p:cNvSpPr>
          <p:nvPr/>
        </p:nvSpPr>
        <p:spPr bwMode="auto">
          <a:xfrm>
            <a:off x="457200" y="914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21"/>
          <p:cNvSpPr>
            <a:spLocks noChangeArrowheads="1"/>
          </p:cNvSpPr>
          <p:nvPr/>
        </p:nvSpPr>
        <p:spPr bwMode="auto">
          <a:xfrm>
            <a:off x="609600" y="6096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28"/>
          <p:cNvSpPr>
            <a:spLocks noChangeArrowheads="1"/>
          </p:cNvSpPr>
          <p:nvPr/>
        </p:nvSpPr>
        <p:spPr bwMode="auto">
          <a:xfrm>
            <a:off x="609600" y="1066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16"/>
          <p:cNvSpPr>
            <a:spLocks noChangeArrowheads="1"/>
          </p:cNvSpPr>
          <p:nvPr/>
        </p:nvSpPr>
        <p:spPr bwMode="auto">
          <a:xfrm>
            <a:off x="3195638" y="2703513"/>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5856" name="Rectangle 31"/>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3" name="Rectangle 62"/>
          <p:cNvSpPr>
            <a:spLocks noChangeArrowheads="1"/>
          </p:cNvSpPr>
          <p:nvPr/>
        </p:nvSpPr>
        <p:spPr bwMode="auto">
          <a:xfrm>
            <a:off x="3195638" y="3160713"/>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 name="Group 39"/>
          <p:cNvGrpSpPr>
            <a:grpSpLocks/>
          </p:cNvGrpSpPr>
          <p:nvPr/>
        </p:nvGrpSpPr>
        <p:grpSpPr bwMode="auto">
          <a:xfrm>
            <a:off x="179512" y="2865019"/>
            <a:ext cx="1371600" cy="2527300"/>
            <a:chOff x="2160" y="10566"/>
            <a:chExt cx="2160" cy="3981"/>
          </a:xfrm>
          <a:solidFill>
            <a:srgbClr val="92D050"/>
          </a:solidFill>
        </p:grpSpPr>
        <p:sp>
          <p:nvSpPr>
            <p:cNvPr id="6" name="Text Box 57"/>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A</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 Box 56"/>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Destination</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55"/>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9" name="Group 52"/>
            <p:cNvGrpSpPr>
              <a:grpSpLocks/>
            </p:cNvGrpSpPr>
            <p:nvPr/>
          </p:nvGrpSpPr>
          <p:grpSpPr bwMode="auto">
            <a:xfrm>
              <a:off x="2160" y="11715"/>
              <a:ext cx="2160" cy="579"/>
              <a:chOff x="2160" y="12957"/>
              <a:chExt cx="2160" cy="579"/>
            </a:xfrm>
            <a:grpFill/>
          </p:grpSpPr>
          <p:sp>
            <p:nvSpPr>
              <p:cNvPr id="22" name="Text Box 54"/>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Text Box 53"/>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0" name="Group 49"/>
            <p:cNvGrpSpPr>
              <a:grpSpLocks/>
            </p:cNvGrpSpPr>
            <p:nvPr/>
          </p:nvGrpSpPr>
          <p:grpSpPr bwMode="auto">
            <a:xfrm>
              <a:off x="2160" y="12294"/>
              <a:ext cx="2160" cy="579"/>
              <a:chOff x="2160" y="12957"/>
              <a:chExt cx="2160" cy="579"/>
            </a:xfrm>
            <a:grpFill/>
          </p:grpSpPr>
          <p:sp>
            <p:nvSpPr>
              <p:cNvPr id="20" name="Text Box 51"/>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Text Box 50"/>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1" name="Group 46"/>
            <p:cNvGrpSpPr>
              <a:grpSpLocks/>
            </p:cNvGrpSpPr>
            <p:nvPr/>
          </p:nvGrpSpPr>
          <p:grpSpPr bwMode="auto">
            <a:xfrm>
              <a:off x="2160" y="12870"/>
              <a:ext cx="2160" cy="579"/>
              <a:chOff x="2160" y="12957"/>
              <a:chExt cx="2160" cy="579"/>
            </a:xfrm>
            <a:grpFill/>
          </p:grpSpPr>
          <p:sp>
            <p:nvSpPr>
              <p:cNvPr id="18" name="Text Box 48"/>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Text Box 47"/>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2" name="Group 43"/>
            <p:cNvGrpSpPr>
              <a:grpSpLocks/>
            </p:cNvGrpSpPr>
            <p:nvPr/>
          </p:nvGrpSpPr>
          <p:grpSpPr bwMode="auto">
            <a:xfrm>
              <a:off x="2160" y="13446"/>
              <a:ext cx="2160" cy="579"/>
              <a:chOff x="2160" y="12957"/>
              <a:chExt cx="2160" cy="579"/>
            </a:xfrm>
            <a:grpFill/>
          </p:grpSpPr>
          <p:sp>
            <p:nvSpPr>
              <p:cNvPr id="16" name="Text Box 45"/>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Text Box 44"/>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3" name="Group 40"/>
            <p:cNvGrpSpPr>
              <a:grpSpLocks/>
            </p:cNvGrpSpPr>
            <p:nvPr/>
          </p:nvGrpSpPr>
          <p:grpSpPr bwMode="auto">
            <a:xfrm>
              <a:off x="2160" y="13968"/>
              <a:ext cx="2160" cy="579"/>
              <a:chOff x="2160" y="12957"/>
              <a:chExt cx="2160" cy="579"/>
            </a:xfrm>
            <a:grpFill/>
          </p:grpSpPr>
          <p:sp>
            <p:nvSpPr>
              <p:cNvPr id="14" name="Text Box 42"/>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Text Box 41"/>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grpSp>
        <p:nvGrpSpPr>
          <p:cNvPr id="25" name="Group 1"/>
          <p:cNvGrpSpPr>
            <a:grpSpLocks/>
          </p:cNvGrpSpPr>
          <p:nvPr/>
        </p:nvGrpSpPr>
        <p:grpSpPr bwMode="auto">
          <a:xfrm>
            <a:off x="1691680" y="2852936"/>
            <a:ext cx="1371600" cy="2527300"/>
            <a:chOff x="2160" y="10566"/>
            <a:chExt cx="2160" cy="3981"/>
          </a:xfrm>
          <a:solidFill>
            <a:srgbClr val="92D050"/>
          </a:solidFill>
        </p:grpSpPr>
        <p:sp>
          <p:nvSpPr>
            <p:cNvPr id="27" name="Text Box 19"/>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B</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28" name="Text Box 18"/>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0"/>
                </a:spcBef>
                <a:buClrTx/>
                <a:buNone/>
              </a:pPr>
              <a:r>
                <a:rPr kumimoji="0" lang="it-IT" sz="1000" dirty="0" err="1" smtClean="0">
                  <a:latin typeface="Arial" pitchFamily="34" charset="0"/>
                  <a:ea typeface="Times New Roman" pitchFamily="18" charset="0"/>
                  <a:cs typeface="Arial" pitchFamily="34" charset="0"/>
                </a:rPr>
                <a:t>Destination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Text Box 17"/>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1" name="Group 14"/>
            <p:cNvGrpSpPr>
              <a:grpSpLocks/>
            </p:cNvGrpSpPr>
            <p:nvPr/>
          </p:nvGrpSpPr>
          <p:grpSpPr bwMode="auto">
            <a:xfrm>
              <a:off x="2160" y="11715"/>
              <a:ext cx="2160" cy="579"/>
              <a:chOff x="2160" y="12957"/>
              <a:chExt cx="2160" cy="579"/>
            </a:xfrm>
            <a:grpFill/>
          </p:grpSpPr>
          <p:sp>
            <p:nvSpPr>
              <p:cNvPr id="35854" name="Text Box 16"/>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7" name="Text Box 15"/>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1</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41" name="Group 11"/>
            <p:cNvGrpSpPr>
              <a:grpSpLocks/>
            </p:cNvGrpSpPr>
            <p:nvPr/>
          </p:nvGrpSpPr>
          <p:grpSpPr bwMode="auto">
            <a:xfrm>
              <a:off x="2160" y="12294"/>
              <a:ext cx="2160" cy="579"/>
              <a:chOff x="2160" y="12957"/>
              <a:chExt cx="2160" cy="579"/>
            </a:xfrm>
            <a:grpFill/>
          </p:grpSpPr>
          <p:sp>
            <p:nvSpPr>
              <p:cNvPr id="35852" name="Text Box 13"/>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C</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3" name="Text Box 12"/>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43" name="Group 8"/>
            <p:cNvGrpSpPr>
              <a:grpSpLocks/>
            </p:cNvGrpSpPr>
            <p:nvPr/>
          </p:nvGrpSpPr>
          <p:grpSpPr bwMode="auto">
            <a:xfrm>
              <a:off x="2160" y="12870"/>
              <a:ext cx="2160" cy="579"/>
              <a:chOff x="2160" y="12957"/>
              <a:chExt cx="2160" cy="579"/>
            </a:xfrm>
            <a:grpFill/>
          </p:grpSpPr>
          <p:sp>
            <p:nvSpPr>
              <p:cNvPr id="35850" name="Text Box 10"/>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D</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51" name="Text Box 9"/>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44" name="Group 5"/>
            <p:cNvGrpSpPr>
              <a:grpSpLocks/>
            </p:cNvGrpSpPr>
            <p:nvPr/>
          </p:nvGrpSpPr>
          <p:grpSpPr bwMode="auto">
            <a:xfrm>
              <a:off x="2160" y="13446"/>
              <a:ext cx="2160" cy="579"/>
              <a:chOff x="2160" y="12957"/>
              <a:chExt cx="2160" cy="579"/>
            </a:xfrm>
            <a:grpFill/>
          </p:grpSpPr>
          <p:sp>
            <p:nvSpPr>
              <p:cNvPr id="35848" name="Text Box 7"/>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E</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9" name="Text Box 6"/>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45" name="Group 2"/>
            <p:cNvGrpSpPr>
              <a:grpSpLocks/>
            </p:cNvGrpSpPr>
            <p:nvPr/>
          </p:nvGrpSpPr>
          <p:grpSpPr bwMode="auto">
            <a:xfrm>
              <a:off x="2160" y="13968"/>
              <a:ext cx="2160" cy="579"/>
              <a:chOff x="2160" y="12957"/>
              <a:chExt cx="2160" cy="579"/>
            </a:xfrm>
            <a:grpFill/>
          </p:grpSpPr>
          <p:sp>
            <p:nvSpPr>
              <p:cNvPr id="35846" name="Text Box 4"/>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F</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47" name="Text Box 3"/>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grpSp>
        <p:nvGrpSpPr>
          <p:cNvPr id="35859" name="Group 20"/>
          <p:cNvGrpSpPr>
            <a:grpSpLocks/>
          </p:cNvGrpSpPr>
          <p:nvPr/>
        </p:nvGrpSpPr>
        <p:grpSpPr bwMode="auto">
          <a:xfrm>
            <a:off x="3131840" y="2861209"/>
            <a:ext cx="1371600" cy="2527300"/>
            <a:chOff x="2160" y="10566"/>
            <a:chExt cx="2160" cy="3981"/>
          </a:xfrm>
          <a:solidFill>
            <a:srgbClr val="92D050"/>
          </a:solidFill>
        </p:grpSpPr>
        <p:sp>
          <p:nvSpPr>
            <p:cNvPr id="35860" name="Text Box 38"/>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C</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35861" name="Text Box 37"/>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0"/>
                </a:spcBef>
                <a:buClrTx/>
                <a:buNone/>
              </a:pPr>
              <a:r>
                <a:rPr kumimoji="0" lang="it-IT" sz="1000" dirty="0" err="1" smtClean="0">
                  <a:latin typeface="Arial" pitchFamily="34" charset="0"/>
                  <a:ea typeface="Times New Roman" pitchFamily="18" charset="0"/>
                  <a:cs typeface="Arial" pitchFamily="34" charset="0"/>
                </a:rPr>
                <a:t>Destination</a:t>
              </a:r>
              <a:r>
                <a:rPr kumimoji="0" lang="it-IT" sz="1000" dirty="0" smtClean="0">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62" name="Text Box 36"/>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35863" name="Group 33"/>
            <p:cNvGrpSpPr>
              <a:grpSpLocks/>
            </p:cNvGrpSpPr>
            <p:nvPr/>
          </p:nvGrpSpPr>
          <p:grpSpPr bwMode="auto">
            <a:xfrm>
              <a:off x="2160" y="11715"/>
              <a:ext cx="2160" cy="579"/>
              <a:chOff x="2160" y="12957"/>
              <a:chExt cx="2160" cy="579"/>
            </a:xfrm>
            <a:grpFill/>
          </p:grpSpPr>
          <p:sp>
            <p:nvSpPr>
              <p:cNvPr id="78857" name="Text Box 35"/>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8" name="Text Box 34"/>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64" name="Group 30"/>
            <p:cNvGrpSpPr>
              <a:grpSpLocks/>
            </p:cNvGrpSpPr>
            <p:nvPr/>
          </p:nvGrpSpPr>
          <p:grpSpPr bwMode="auto">
            <a:xfrm>
              <a:off x="2160" y="12294"/>
              <a:ext cx="2160" cy="579"/>
              <a:chOff x="2160" y="12957"/>
              <a:chExt cx="2160" cy="579"/>
            </a:xfrm>
            <a:grpFill/>
          </p:grpSpPr>
          <p:sp>
            <p:nvSpPr>
              <p:cNvPr id="78854" name="Text Box 32"/>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56" name="Text Box 31"/>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2</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65" name="Group 27"/>
            <p:cNvGrpSpPr>
              <a:grpSpLocks/>
            </p:cNvGrpSpPr>
            <p:nvPr/>
          </p:nvGrpSpPr>
          <p:grpSpPr bwMode="auto">
            <a:xfrm>
              <a:off x="2160" y="12870"/>
              <a:ext cx="2160" cy="579"/>
              <a:chOff x="2160" y="12957"/>
              <a:chExt cx="2160" cy="579"/>
            </a:xfrm>
            <a:grpFill/>
          </p:grpSpPr>
          <p:sp>
            <p:nvSpPr>
              <p:cNvPr id="78848" name="Text Box 29"/>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D</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49" name="Text Box 28"/>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66" name="Group 24"/>
            <p:cNvGrpSpPr>
              <a:grpSpLocks/>
            </p:cNvGrpSpPr>
            <p:nvPr/>
          </p:nvGrpSpPr>
          <p:grpSpPr bwMode="auto">
            <a:xfrm>
              <a:off x="2160" y="13446"/>
              <a:ext cx="2160" cy="579"/>
              <a:chOff x="2160" y="12957"/>
              <a:chExt cx="2160" cy="579"/>
            </a:xfrm>
            <a:grpFill/>
          </p:grpSpPr>
          <p:sp>
            <p:nvSpPr>
              <p:cNvPr id="35870" name="Text Box 26"/>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E</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71" name="Text Box 25"/>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5867" name="Group 21"/>
            <p:cNvGrpSpPr>
              <a:grpSpLocks/>
            </p:cNvGrpSpPr>
            <p:nvPr/>
          </p:nvGrpSpPr>
          <p:grpSpPr bwMode="auto">
            <a:xfrm>
              <a:off x="2160" y="13968"/>
              <a:ext cx="2160" cy="579"/>
              <a:chOff x="2160" y="12957"/>
              <a:chExt cx="2160" cy="579"/>
            </a:xfrm>
            <a:grpFill/>
          </p:grpSpPr>
          <p:sp>
            <p:nvSpPr>
              <p:cNvPr id="35868" name="Text Box 23"/>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F</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35869" name="Text Box 22"/>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78859" name="Rectangle 58"/>
          <p:cNvSpPr>
            <a:spLocks noChangeArrowheads="1"/>
          </p:cNvSpPr>
          <p:nvPr/>
        </p:nvSpPr>
        <p:spPr bwMode="auto">
          <a:xfrm>
            <a:off x="762000" y="7620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78860" name="Rectangle 98"/>
          <p:cNvSpPr>
            <a:spLocks noChangeArrowheads="1"/>
          </p:cNvSpPr>
          <p:nvPr/>
        </p:nvSpPr>
        <p:spPr bwMode="auto">
          <a:xfrm>
            <a:off x="762000" y="1219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78861" name="Group 137"/>
          <p:cNvGrpSpPr>
            <a:grpSpLocks/>
          </p:cNvGrpSpPr>
          <p:nvPr/>
        </p:nvGrpSpPr>
        <p:grpSpPr bwMode="auto">
          <a:xfrm>
            <a:off x="4644008" y="2852936"/>
            <a:ext cx="1371600" cy="2527300"/>
            <a:chOff x="2160" y="10566"/>
            <a:chExt cx="2160" cy="3981"/>
          </a:xfrm>
          <a:solidFill>
            <a:srgbClr val="92D050"/>
          </a:solidFill>
        </p:grpSpPr>
        <p:sp>
          <p:nvSpPr>
            <p:cNvPr id="78862" name="Text Box 155"/>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D</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78863" name="Text Box 154"/>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0"/>
                </a:spcBef>
                <a:buClrTx/>
                <a:buNone/>
              </a:pPr>
              <a:r>
                <a:rPr kumimoji="0" lang="it-IT" sz="1000" dirty="0" err="1" smtClean="0">
                  <a:latin typeface="Arial" pitchFamily="34" charset="0"/>
                  <a:ea typeface="Times New Roman" pitchFamily="18" charset="0"/>
                  <a:cs typeface="Arial" pitchFamily="34" charset="0"/>
                </a:rPr>
                <a:t>Destination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8864" name="Text Box 153"/>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78865" name="Group 150"/>
            <p:cNvGrpSpPr>
              <a:grpSpLocks/>
            </p:cNvGrpSpPr>
            <p:nvPr/>
          </p:nvGrpSpPr>
          <p:grpSpPr bwMode="auto">
            <a:xfrm>
              <a:off x="2160" y="11715"/>
              <a:ext cx="2160" cy="579"/>
              <a:chOff x="2160" y="12957"/>
              <a:chExt cx="2160" cy="579"/>
            </a:xfrm>
            <a:grpFill/>
          </p:grpSpPr>
          <p:sp>
            <p:nvSpPr>
              <p:cNvPr id="78878" name="Text Box 152"/>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79" name="Text Box 151"/>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8866" name="Group 147"/>
            <p:cNvGrpSpPr>
              <a:grpSpLocks/>
            </p:cNvGrpSpPr>
            <p:nvPr/>
          </p:nvGrpSpPr>
          <p:grpSpPr bwMode="auto">
            <a:xfrm>
              <a:off x="2160" y="12294"/>
              <a:ext cx="2160" cy="579"/>
              <a:chOff x="2160" y="12957"/>
              <a:chExt cx="2160" cy="579"/>
            </a:xfrm>
            <a:grpFill/>
          </p:grpSpPr>
          <p:sp>
            <p:nvSpPr>
              <p:cNvPr id="78876" name="Text Box 149"/>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77" name="Text Box 148"/>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3</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8867" name="Group 144"/>
            <p:cNvGrpSpPr>
              <a:grpSpLocks/>
            </p:cNvGrpSpPr>
            <p:nvPr/>
          </p:nvGrpSpPr>
          <p:grpSpPr bwMode="auto">
            <a:xfrm>
              <a:off x="2160" y="12870"/>
              <a:ext cx="2160" cy="579"/>
              <a:chOff x="2160" y="12957"/>
              <a:chExt cx="2160" cy="579"/>
            </a:xfrm>
            <a:grpFill/>
          </p:grpSpPr>
          <p:sp>
            <p:nvSpPr>
              <p:cNvPr id="78874" name="Text Box 146"/>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C</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8875" name="Text Box 145"/>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8868" name="Group 141"/>
            <p:cNvGrpSpPr>
              <a:grpSpLocks/>
            </p:cNvGrpSpPr>
            <p:nvPr/>
          </p:nvGrpSpPr>
          <p:grpSpPr bwMode="auto">
            <a:xfrm>
              <a:off x="2160" y="13446"/>
              <a:ext cx="2160" cy="579"/>
              <a:chOff x="2160" y="12957"/>
              <a:chExt cx="2160" cy="579"/>
            </a:xfrm>
            <a:grpFill/>
          </p:grpSpPr>
          <p:sp>
            <p:nvSpPr>
              <p:cNvPr id="78872" name="Text Box 143"/>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E</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73" name="Text Box 142"/>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78869" name="Group 138"/>
            <p:cNvGrpSpPr>
              <a:grpSpLocks/>
            </p:cNvGrpSpPr>
            <p:nvPr/>
          </p:nvGrpSpPr>
          <p:grpSpPr bwMode="auto">
            <a:xfrm>
              <a:off x="2160" y="13968"/>
              <a:ext cx="2160" cy="579"/>
              <a:chOff x="2160" y="12957"/>
              <a:chExt cx="2160" cy="579"/>
            </a:xfrm>
            <a:grpFill/>
          </p:grpSpPr>
          <p:sp>
            <p:nvSpPr>
              <p:cNvPr id="78870" name="Text Box 140"/>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F</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78871" name="Text Box 139"/>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grpSp>
        <p:nvGrpSpPr>
          <p:cNvPr id="50240" name="Group 99"/>
          <p:cNvGrpSpPr>
            <a:grpSpLocks/>
          </p:cNvGrpSpPr>
          <p:nvPr/>
        </p:nvGrpSpPr>
        <p:grpSpPr bwMode="auto">
          <a:xfrm>
            <a:off x="6152728" y="2852936"/>
            <a:ext cx="1371600" cy="2527300"/>
            <a:chOff x="2160" y="10566"/>
            <a:chExt cx="2160" cy="3981"/>
          </a:xfrm>
          <a:solidFill>
            <a:srgbClr val="92D050"/>
          </a:solidFill>
        </p:grpSpPr>
        <p:sp>
          <p:nvSpPr>
            <p:cNvPr id="50241" name="Text Box 117"/>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E</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50242" name="Text Box 116"/>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0"/>
                </a:spcBef>
                <a:buClrTx/>
                <a:buNone/>
              </a:pPr>
              <a:r>
                <a:rPr kumimoji="0" lang="it-IT" sz="1000" dirty="0" err="1" smtClean="0">
                  <a:latin typeface="Arial" pitchFamily="34" charset="0"/>
                  <a:ea typeface="Times New Roman" pitchFamily="18" charset="0"/>
                  <a:cs typeface="Arial" pitchFamily="34" charset="0"/>
                </a:rPr>
                <a:t>Destination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243" name="Text Box 115"/>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50244" name="Group 112"/>
            <p:cNvGrpSpPr>
              <a:grpSpLocks/>
            </p:cNvGrpSpPr>
            <p:nvPr/>
          </p:nvGrpSpPr>
          <p:grpSpPr bwMode="auto">
            <a:xfrm>
              <a:off x="2160" y="11715"/>
              <a:ext cx="2160" cy="579"/>
              <a:chOff x="2160" y="12957"/>
              <a:chExt cx="2160" cy="579"/>
            </a:xfrm>
            <a:grpFill/>
          </p:grpSpPr>
          <p:sp>
            <p:nvSpPr>
              <p:cNvPr id="50258" name="Text Box 114"/>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59" name="Text Box 113"/>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45" name="Group 109"/>
            <p:cNvGrpSpPr>
              <a:grpSpLocks/>
            </p:cNvGrpSpPr>
            <p:nvPr/>
          </p:nvGrpSpPr>
          <p:grpSpPr bwMode="auto">
            <a:xfrm>
              <a:off x="2160" y="12294"/>
              <a:ext cx="2160" cy="579"/>
              <a:chOff x="2160" y="12957"/>
              <a:chExt cx="2160" cy="579"/>
            </a:xfrm>
            <a:grpFill/>
          </p:grpSpPr>
          <p:sp>
            <p:nvSpPr>
              <p:cNvPr id="50256" name="Text Box 111"/>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57" name="Text Box 110"/>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47" name="Group 106"/>
            <p:cNvGrpSpPr>
              <a:grpSpLocks/>
            </p:cNvGrpSpPr>
            <p:nvPr/>
          </p:nvGrpSpPr>
          <p:grpSpPr bwMode="auto">
            <a:xfrm>
              <a:off x="2160" y="12870"/>
              <a:ext cx="2160" cy="579"/>
              <a:chOff x="2160" y="12957"/>
              <a:chExt cx="2160" cy="579"/>
            </a:xfrm>
            <a:grpFill/>
          </p:grpSpPr>
          <p:sp>
            <p:nvSpPr>
              <p:cNvPr id="50254" name="Text Box 108"/>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C</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55" name="Text Box 107"/>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5</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48" name="Group 103"/>
            <p:cNvGrpSpPr>
              <a:grpSpLocks/>
            </p:cNvGrpSpPr>
            <p:nvPr/>
          </p:nvGrpSpPr>
          <p:grpSpPr bwMode="auto">
            <a:xfrm>
              <a:off x="2160" y="13446"/>
              <a:ext cx="2160" cy="579"/>
              <a:chOff x="2160" y="12957"/>
              <a:chExt cx="2160" cy="579"/>
            </a:xfrm>
            <a:grpFill/>
          </p:grpSpPr>
          <p:sp>
            <p:nvSpPr>
              <p:cNvPr id="50252" name="Text Box 105"/>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D</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53" name="Text Box 104"/>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49" name="Group 100"/>
            <p:cNvGrpSpPr>
              <a:grpSpLocks/>
            </p:cNvGrpSpPr>
            <p:nvPr/>
          </p:nvGrpSpPr>
          <p:grpSpPr bwMode="auto">
            <a:xfrm>
              <a:off x="2160" y="13968"/>
              <a:ext cx="2160" cy="579"/>
              <a:chOff x="2160" y="12957"/>
              <a:chExt cx="2160" cy="579"/>
            </a:xfrm>
            <a:grpFill/>
          </p:grpSpPr>
          <p:sp>
            <p:nvSpPr>
              <p:cNvPr id="50250" name="Text Box 102"/>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F</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51" name="Text Box 101"/>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4</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grpSp>
        <p:nvGrpSpPr>
          <p:cNvPr id="50260" name="Group 118"/>
          <p:cNvGrpSpPr>
            <a:grpSpLocks/>
          </p:cNvGrpSpPr>
          <p:nvPr/>
        </p:nvGrpSpPr>
        <p:grpSpPr bwMode="auto">
          <a:xfrm>
            <a:off x="7668344" y="2852936"/>
            <a:ext cx="1371600" cy="2527300"/>
            <a:chOff x="2160" y="10566"/>
            <a:chExt cx="2160" cy="3981"/>
          </a:xfrm>
          <a:solidFill>
            <a:srgbClr val="92D050"/>
          </a:solidFill>
        </p:grpSpPr>
        <p:sp>
          <p:nvSpPr>
            <p:cNvPr id="50261" name="Text Box 136"/>
            <p:cNvSpPr txBox="1">
              <a:spLocks noChangeArrowheads="1"/>
            </p:cNvSpPr>
            <p:nvPr/>
          </p:nvSpPr>
          <p:spPr bwMode="auto">
            <a:xfrm>
              <a:off x="2160" y="10566"/>
              <a:ext cx="216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Router F</a:t>
              </a:r>
              <a:endParaRPr kumimoji="0" lang="it-IT" sz="1800" b="1" i="0" u="none" strike="noStrike" cap="none" normalizeH="0" baseline="0" dirty="0" smtClean="0">
                <a:ln>
                  <a:noFill/>
                </a:ln>
                <a:solidFill>
                  <a:schemeClr val="tx1"/>
                </a:solidFill>
                <a:effectLst/>
                <a:latin typeface="Arial" pitchFamily="34" charset="0"/>
                <a:cs typeface="Arial" pitchFamily="34" charset="0"/>
              </a:endParaRPr>
            </a:p>
          </p:txBody>
        </p:sp>
        <p:sp>
          <p:nvSpPr>
            <p:cNvPr id="50262" name="Text Box 135"/>
            <p:cNvSpPr txBox="1">
              <a:spLocks noChangeArrowheads="1"/>
            </p:cNvSpPr>
            <p:nvPr/>
          </p:nvSpPr>
          <p:spPr bwMode="auto">
            <a:xfrm>
              <a:off x="2160" y="11142"/>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ct val="0"/>
                </a:spcBef>
                <a:buClrTx/>
                <a:buNone/>
              </a:pPr>
              <a:r>
                <a:rPr kumimoji="0" lang="it-IT" sz="1000" dirty="0" err="1" smtClean="0">
                  <a:latin typeface="Arial" pitchFamily="34" charset="0"/>
                  <a:ea typeface="Times New Roman" pitchFamily="18" charset="0"/>
                  <a:cs typeface="Arial" pitchFamily="34" charset="0"/>
                </a:rPr>
                <a:t>Destination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0263" name="Text Box 134"/>
            <p:cNvSpPr txBox="1">
              <a:spLocks noChangeArrowheads="1"/>
            </p:cNvSpPr>
            <p:nvPr/>
          </p:nvSpPr>
          <p:spPr bwMode="auto">
            <a:xfrm>
              <a:off x="3600" y="11142"/>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Arc</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50264" name="Group 131"/>
            <p:cNvGrpSpPr>
              <a:grpSpLocks/>
            </p:cNvGrpSpPr>
            <p:nvPr/>
          </p:nvGrpSpPr>
          <p:grpSpPr bwMode="auto">
            <a:xfrm>
              <a:off x="2160" y="11715"/>
              <a:ext cx="2160" cy="579"/>
              <a:chOff x="2160" y="12957"/>
              <a:chExt cx="2160" cy="579"/>
            </a:xfrm>
            <a:grpFill/>
          </p:grpSpPr>
          <p:sp>
            <p:nvSpPr>
              <p:cNvPr id="6150" name="Text Box 133"/>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A</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151" name="Text Box 132"/>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7</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50265" name="Group 128"/>
            <p:cNvGrpSpPr>
              <a:grpSpLocks/>
            </p:cNvGrpSpPr>
            <p:nvPr/>
          </p:nvGrpSpPr>
          <p:grpSpPr bwMode="auto">
            <a:xfrm>
              <a:off x="2160" y="12294"/>
              <a:ext cx="2160" cy="579"/>
              <a:chOff x="2160" y="12957"/>
              <a:chExt cx="2160" cy="579"/>
            </a:xfrm>
            <a:grpFill/>
          </p:grpSpPr>
          <p:sp>
            <p:nvSpPr>
              <p:cNvPr id="6148" name="Text Box 130"/>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B</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149" name="Text Box 129"/>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66" name="Group 125"/>
            <p:cNvGrpSpPr>
              <a:grpSpLocks/>
            </p:cNvGrpSpPr>
            <p:nvPr/>
          </p:nvGrpSpPr>
          <p:grpSpPr bwMode="auto">
            <a:xfrm>
              <a:off x="2160" y="12870"/>
              <a:ext cx="2160" cy="579"/>
              <a:chOff x="2160" y="12957"/>
              <a:chExt cx="2160" cy="579"/>
            </a:xfrm>
            <a:grpFill/>
          </p:grpSpPr>
          <p:sp>
            <p:nvSpPr>
              <p:cNvPr id="6145" name="Text Box 127"/>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C</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147" name="Text Box 126"/>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67" name="Group 122"/>
            <p:cNvGrpSpPr>
              <a:grpSpLocks/>
            </p:cNvGrpSpPr>
            <p:nvPr/>
          </p:nvGrpSpPr>
          <p:grpSpPr bwMode="auto">
            <a:xfrm>
              <a:off x="2160" y="13446"/>
              <a:ext cx="2160" cy="579"/>
              <a:chOff x="2160" y="12957"/>
              <a:chExt cx="2160" cy="579"/>
            </a:xfrm>
            <a:grpFill/>
          </p:grpSpPr>
          <p:sp>
            <p:nvSpPr>
              <p:cNvPr id="50271" name="Text Box 124"/>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D</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144" name="Text Box 123"/>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50268" name="Group 119"/>
            <p:cNvGrpSpPr>
              <a:grpSpLocks/>
            </p:cNvGrpSpPr>
            <p:nvPr/>
          </p:nvGrpSpPr>
          <p:grpSpPr bwMode="auto">
            <a:xfrm>
              <a:off x="2160" y="13968"/>
              <a:ext cx="2160" cy="579"/>
              <a:chOff x="2160" y="12957"/>
              <a:chExt cx="2160" cy="579"/>
            </a:xfrm>
            <a:grpFill/>
          </p:grpSpPr>
          <p:sp>
            <p:nvSpPr>
              <p:cNvPr id="50269" name="Text Box 121"/>
              <p:cNvSpPr txBox="1">
                <a:spLocks noChangeArrowheads="1"/>
              </p:cNvSpPr>
              <p:nvPr/>
            </p:nvSpPr>
            <p:spPr bwMode="auto">
              <a:xfrm>
                <a:off x="2160" y="12957"/>
                <a:ext cx="144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E</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50270" name="Text Box 120"/>
              <p:cNvSpPr txBox="1">
                <a:spLocks noChangeArrowheads="1"/>
              </p:cNvSpPr>
              <p:nvPr/>
            </p:nvSpPr>
            <p:spPr bwMode="auto">
              <a:xfrm>
                <a:off x="3600" y="12960"/>
                <a:ext cx="720" cy="576"/>
              </a:xfrm>
              <a:prstGeom prst="rect">
                <a:avLst/>
              </a:prstGeom>
              <a:grp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a:spcBef>
                    <a:spcPct val="0"/>
                  </a:spcBef>
                  <a:tabLst>
                    <a:tab pos="449263" algn="r"/>
                    <a:tab pos="3060700" algn="ctr"/>
                    <a:tab pos="6119813" algn="r"/>
                  </a:tabLst>
                  <a:defRPr>
                    <a:solidFill>
                      <a:schemeClr val="tx1"/>
                    </a:solidFill>
                    <a:latin typeface="Arial" pitchFamily="34" charset="0"/>
                    <a:cs typeface="Arial" pitchFamily="34" charset="0"/>
                  </a:defRPr>
                </a:lvl1pPr>
                <a:lvl2pPr>
                  <a:spcBef>
                    <a:spcPct val="0"/>
                  </a:spcBef>
                  <a:tabLst>
                    <a:tab pos="449263" algn="r"/>
                    <a:tab pos="3060700" algn="ctr"/>
                    <a:tab pos="6119813" algn="r"/>
                  </a:tabLst>
                  <a:defRPr>
                    <a:solidFill>
                      <a:schemeClr val="tx1"/>
                    </a:solidFill>
                    <a:latin typeface="Arial" pitchFamily="34" charset="0"/>
                    <a:cs typeface="Arial" pitchFamily="34" charset="0"/>
                  </a:defRPr>
                </a:lvl2pPr>
                <a:lvl3pPr>
                  <a:spcBef>
                    <a:spcPct val="0"/>
                  </a:spcBef>
                  <a:tabLst>
                    <a:tab pos="449263" algn="r"/>
                    <a:tab pos="3060700" algn="ctr"/>
                    <a:tab pos="6119813" algn="r"/>
                  </a:tabLst>
                  <a:defRPr>
                    <a:solidFill>
                      <a:schemeClr val="tx1"/>
                    </a:solidFill>
                    <a:latin typeface="Arial" pitchFamily="34" charset="0"/>
                    <a:cs typeface="Arial" pitchFamily="34" charset="0"/>
                  </a:defRPr>
                </a:lvl3pPr>
                <a:lvl4pPr>
                  <a:spcBef>
                    <a:spcPct val="0"/>
                  </a:spcBef>
                  <a:tabLst>
                    <a:tab pos="449263" algn="r"/>
                    <a:tab pos="3060700" algn="ctr"/>
                    <a:tab pos="6119813" algn="r"/>
                  </a:tabLst>
                  <a:defRPr>
                    <a:solidFill>
                      <a:schemeClr val="tx1"/>
                    </a:solidFill>
                    <a:latin typeface="Arial" pitchFamily="34" charset="0"/>
                    <a:cs typeface="Arial" pitchFamily="34" charset="0"/>
                  </a:defRPr>
                </a:lvl4pPr>
                <a:lvl5pPr>
                  <a:spcBef>
                    <a:spcPct val="0"/>
                  </a:spcBef>
                  <a:tabLst>
                    <a:tab pos="449263" algn="r"/>
                    <a:tab pos="3060700" algn="ctr"/>
                    <a:tab pos="6119813" algn="r"/>
                  </a:tabLst>
                  <a:defRPr>
                    <a:solidFill>
                      <a:schemeClr val="tx1"/>
                    </a:solidFill>
                    <a:latin typeface="Arial" pitchFamily="34" charset="0"/>
                    <a:cs typeface="Arial" pitchFamily="34" charset="0"/>
                  </a:defRPr>
                </a:lvl5pPr>
                <a:lvl6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6pPr>
                <a:lvl7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7pPr>
                <a:lvl8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8pPr>
                <a:lvl9pPr fontAlgn="base">
                  <a:spcBef>
                    <a:spcPct val="0"/>
                  </a:spcBef>
                  <a:spcAft>
                    <a:spcPct val="0"/>
                  </a:spcAft>
                  <a:tabLst>
                    <a:tab pos="449263" algn="r"/>
                    <a:tab pos="3060700" algn="ctr"/>
                    <a:tab pos="6119813" algn="r"/>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449263" algn="r"/>
                    <a:tab pos="3060700" algn="ctr"/>
                    <a:tab pos="6119813" algn="r"/>
                  </a:tabLst>
                </a:pPr>
                <a:r>
                  <a:rPr kumimoji="0" lang="it-IT" sz="10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7</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grpSp>
      <p:sp>
        <p:nvSpPr>
          <p:cNvPr id="6152" name="Rectangle 156"/>
          <p:cNvSpPr>
            <a:spLocks noChangeArrowheads="1"/>
          </p:cNvSpPr>
          <p:nvPr/>
        </p:nvSpPr>
        <p:spPr bwMode="auto">
          <a:xfrm>
            <a:off x="914400" y="91440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6153" name="Rectangle 196"/>
          <p:cNvSpPr>
            <a:spLocks noChangeArrowheads="1"/>
          </p:cNvSpPr>
          <p:nvPr/>
        </p:nvSpPr>
        <p:spPr bwMode="auto">
          <a:xfrm>
            <a:off x="914400" y="1371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544766247"/>
      </p:ext>
    </p:extLst>
  </p:cSld>
  <p:clrMapOvr>
    <a:masterClrMapping/>
  </p:clrMapOvr>
  <p:transition spd="slow"/>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Flooding</a:t>
            </a:r>
          </a:p>
        </p:txBody>
      </p:sp>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Flooding Technique for Routing</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dirty="0" smtClean="0"/>
              <a:t>Flooding entails that a router </a:t>
            </a:r>
            <a:r>
              <a:rPr lang="en-US" sz="1800" b="1" dirty="0" smtClean="0"/>
              <a:t>sends each arriving packet on every output link except the link from which the packet has arrived</a:t>
            </a:r>
            <a:r>
              <a:rPr lang="en-US" sz="1800" dirty="0" smtClean="0"/>
              <a:t>. </a:t>
            </a:r>
          </a:p>
          <a:p>
            <a:endParaRPr lang="en-US" sz="200" dirty="0" smtClean="0"/>
          </a:p>
          <a:p>
            <a:endParaRPr lang="en-US" sz="200" dirty="0" smtClean="0"/>
          </a:p>
          <a:p>
            <a:r>
              <a:rPr lang="en-US" sz="1800" dirty="0" smtClean="0"/>
              <a:t>Flooding is a distributed and static routing scheme. </a:t>
            </a:r>
          </a:p>
          <a:p>
            <a:endParaRPr lang="en-US" sz="200" dirty="0" smtClean="0"/>
          </a:p>
          <a:p>
            <a:endParaRPr lang="en-US" sz="200" dirty="0" smtClean="0"/>
          </a:p>
          <a:p>
            <a:r>
              <a:rPr lang="en-US" sz="1800" dirty="0" smtClean="0"/>
              <a:t>It is a quite simple routing scheme to be implemented and with limited processing requirements at the router: </a:t>
            </a:r>
            <a:r>
              <a:rPr lang="en-US" sz="1800" b="1" dirty="0" smtClean="0"/>
              <a:t>this routing scheme does not use routing tables</a:t>
            </a:r>
            <a:r>
              <a:rPr lang="en-US" sz="1800" dirty="0" smtClean="0"/>
              <a:t>. </a:t>
            </a:r>
          </a:p>
          <a:p>
            <a:endParaRPr lang="en-US" sz="200" b="1" dirty="0" smtClean="0"/>
          </a:p>
          <a:p>
            <a:endParaRPr lang="en-US" sz="200" b="1" dirty="0" smtClean="0"/>
          </a:p>
          <a:p>
            <a:r>
              <a:rPr lang="en-US" sz="1800" b="1" dirty="0" smtClean="0"/>
              <a:t>Flooding can be used as a benchmark </a:t>
            </a:r>
            <a:r>
              <a:rPr lang="en-US" sz="1800" dirty="0" smtClean="0"/>
              <a:t>for other routing algorithms. </a:t>
            </a:r>
            <a:r>
              <a:rPr lang="en-US" sz="1800" b="1" dirty="0" smtClean="0"/>
              <a:t>Flooding always uses the shortest path</a:t>
            </a:r>
            <a:r>
              <a:rPr lang="en-US" sz="1800" dirty="0" smtClean="0"/>
              <a:t>, because it uses any possible path in parallel; as a consequence, no other protocol can achieve lower delays. </a:t>
            </a:r>
          </a:p>
          <a:p>
            <a:endParaRPr lang="en-US" sz="200" dirty="0" smtClean="0"/>
          </a:p>
          <a:p>
            <a:endParaRPr lang="en-US" sz="200" dirty="0" smtClean="0"/>
          </a:p>
          <a:p>
            <a:r>
              <a:rPr lang="en-US" sz="1800" dirty="0" smtClean="0"/>
              <a:t>Flooding has practical </a:t>
            </a:r>
            <a:r>
              <a:rPr lang="en-US" sz="1800" b="1" dirty="0" smtClean="0"/>
              <a:t>applications in ad hoc wireless networks and sensor networks</a:t>
            </a:r>
            <a:r>
              <a:rPr lang="en-US" sz="1800" dirty="0" smtClean="0"/>
              <a:t>, where all the messages sent by a station can be received by all other stations in the transmission range. </a:t>
            </a:r>
          </a:p>
          <a:p>
            <a:endParaRPr lang="en-US" sz="200" dirty="0" smtClean="0"/>
          </a:p>
          <a:p>
            <a:endParaRPr lang="en-US" sz="200" dirty="0" smtClean="0"/>
          </a:p>
          <a:p>
            <a:r>
              <a:rPr lang="en-US" sz="1800" dirty="0" smtClean="0"/>
              <a:t>Flooding is also used to update routing information with the </a:t>
            </a:r>
            <a:r>
              <a:rPr lang="en-US" sz="1800" b="1" dirty="0" smtClean="0"/>
              <a:t>link-state routing algorithm</a:t>
            </a:r>
            <a:r>
              <a:rPr lang="en-US" sz="1800" dirty="0" smtClean="0"/>
              <a:t> described later.</a:t>
            </a: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467104767"/>
      </p:ext>
    </p:extLst>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Flooding Technique for Routing (cont’d)</a:t>
            </a:r>
          </a:p>
        </p:txBody>
      </p:sp>
      <p:sp>
        <p:nvSpPr>
          <p:cNvPr id="78851" name="Rectangle 3"/>
          <p:cNvSpPr>
            <a:spLocks noGrp="1" noChangeArrowheads="1"/>
          </p:cNvSpPr>
          <p:nvPr>
            <p:ph type="body" idx="1"/>
          </p:nvPr>
        </p:nvSpPr>
        <p:spPr bwMode="auto">
          <a:xfrm>
            <a:off x="457200" y="1484784"/>
            <a:ext cx="8229600" cy="4525963"/>
          </a:xfrm>
          <a:noFill/>
          <a:ln>
            <a:miter lim="800000"/>
            <a:headEnd/>
            <a:tailEnd/>
          </a:ln>
        </p:spPr>
        <p:txBody>
          <a:bodyPr vert="horz" wrap="square" lIns="91440" tIns="45720" rIns="91440" bIns="45720" numCol="1" anchor="t" anchorCtr="0" compatLnSpc="1">
            <a:prstTxWarp prst="textNoShape">
              <a:avLst/>
            </a:prstTxWarp>
          </a:bodyPr>
          <a:lstStyle/>
          <a:p>
            <a:endParaRPr lang="it-IT" sz="500" dirty="0" smtClean="0"/>
          </a:p>
          <a:p>
            <a:r>
              <a:rPr lang="en-US" sz="2000" dirty="0" smtClean="0"/>
              <a:t>The problem with flooding is that it makes use of network resources in a redundant way by </a:t>
            </a:r>
            <a:r>
              <a:rPr lang="en-US" sz="2000" b="1" dirty="0" smtClean="0"/>
              <a:t>involving a number of links, which increases as long as we move away from the source</a:t>
            </a:r>
            <a:r>
              <a:rPr lang="en-US" sz="2000" dirty="0" smtClean="0"/>
              <a:t> (initial) node, thus having the risk to </a:t>
            </a:r>
            <a:r>
              <a:rPr lang="en-US" sz="2000" b="1" dirty="0" smtClean="0"/>
              <a:t>cause congestion</a:t>
            </a:r>
            <a:r>
              <a:rPr lang="en-US" sz="2000" dirty="0" smtClean="0"/>
              <a:t>: flooding has the drawback to generate theoretically an infinite number of packets. </a:t>
            </a:r>
          </a:p>
          <a:p>
            <a:endParaRPr lang="en-US" sz="800" dirty="0" smtClean="0"/>
          </a:p>
          <a:p>
            <a:r>
              <a:rPr lang="en-US" sz="2000" dirty="0" smtClean="0"/>
              <a:t>There are some techniques to limit the traffic generated: </a:t>
            </a:r>
          </a:p>
          <a:p>
            <a:pPr lvl="1"/>
            <a:endParaRPr lang="en-US" sz="400" dirty="0" smtClean="0"/>
          </a:p>
          <a:p>
            <a:pPr lvl="1"/>
            <a:endParaRPr lang="en-US" sz="400" dirty="0" smtClean="0"/>
          </a:p>
          <a:p>
            <a:pPr lvl="1"/>
            <a:r>
              <a:rPr lang="en-US" sz="1600" dirty="0" smtClean="0"/>
              <a:t>A </a:t>
            </a:r>
            <a:r>
              <a:rPr lang="en-US" sz="1600" b="1" dirty="0" smtClean="0"/>
              <a:t>counter</a:t>
            </a:r>
            <a:r>
              <a:rPr lang="en-US" sz="1600" dirty="0" smtClean="0"/>
              <a:t> in each packet is decremented at each hop: when the counter reaches the 0 value, the packet is discarded.</a:t>
            </a:r>
          </a:p>
          <a:p>
            <a:pPr lvl="1"/>
            <a:endParaRPr lang="en-US" sz="400" dirty="0" smtClean="0"/>
          </a:p>
          <a:p>
            <a:pPr lvl="1"/>
            <a:endParaRPr lang="en-US" sz="400" dirty="0" smtClean="0"/>
          </a:p>
          <a:p>
            <a:pPr lvl="1"/>
            <a:r>
              <a:rPr lang="en-US" sz="1600" b="1" dirty="0" smtClean="0"/>
              <a:t>Source router ID and sequence number </a:t>
            </a:r>
            <a:r>
              <a:rPr lang="en-US" sz="1600" dirty="0" smtClean="0"/>
              <a:t>is used in each packet: when a node receives the same packet a second time, the packet is discarded.</a:t>
            </a:r>
          </a:p>
          <a:p>
            <a:pPr lvl="1"/>
            <a:endParaRPr lang="en-US" sz="400" dirty="0" smtClean="0"/>
          </a:p>
          <a:p>
            <a:pPr lvl="1"/>
            <a:endParaRPr lang="en-US" sz="400" dirty="0" smtClean="0"/>
          </a:p>
          <a:p>
            <a:pPr lvl="1"/>
            <a:r>
              <a:rPr lang="en-US" sz="1600" b="1" dirty="0" smtClean="0"/>
              <a:t>Selective flooding</a:t>
            </a:r>
            <a:r>
              <a:rPr lang="en-US" sz="1600" dirty="0" smtClean="0"/>
              <a:t>: packets are duplicated on the output links of the router only for those links that go in the right direction; suitable routing tables are needed in this case.</a:t>
            </a:r>
            <a:endParaRPr lang="it-IT" sz="1600" dirty="0" smtClean="0"/>
          </a:p>
          <a:p>
            <a:pPr>
              <a:buNone/>
            </a:pPr>
            <a:endParaRPr lang="it-IT" sz="600" dirty="0" smtClean="0"/>
          </a:p>
          <a:p>
            <a:endParaRPr lang="it-IT" sz="6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50246" name="Rectangle 70"/>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xmlns="" val="3467104767"/>
      </p:ext>
    </p:extLst>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Distance Vector Routing</a:t>
            </a:r>
          </a:p>
        </p:txBody>
      </p:sp>
    </p:spTree>
  </p:cSld>
  <p:clrMapOvr>
    <a:masterClrMapping/>
  </p:clrMapOvr>
  <p:transition spd="slow"/>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Distance Vector Routing</a:t>
            </a:r>
          </a:p>
        </p:txBody>
      </p:sp>
      <p:sp>
        <p:nvSpPr>
          <p:cNvPr id="78851" name="Rectangle 3"/>
          <p:cNvSpPr>
            <a:spLocks noGrp="1" noChangeArrowheads="1"/>
          </p:cNvSpPr>
          <p:nvPr>
            <p:ph type="body" idx="1"/>
          </p:nvPr>
        </p:nvSpPr>
        <p:spPr bwMode="auto">
          <a:xfrm>
            <a:off x="457200" y="1484784"/>
            <a:ext cx="8147248"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The Distance Vector routing protocol is </a:t>
            </a:r>
            <a:r>
              <a:rPr lang="en-US" sz="2000" b="1" dirty="0" smtClean="0"/>
              <a:t>a distributed and iterative scheme</a:t>
            </a:r>
            <a:r>
              <a:rPr lang="en-US" sz="2000" dirty="0" smtClean="0"/>
              <a:t>, based on the Bellman-Ford algorithm.</a:t>
            </a:r>
          </a:p>
          <a:p>
            <a:r>
              <a:rPr lang="en-US" sz="300" dirty="0" err="1" smtClean="0"/>
              <a:t>ss</a:t>
            </a:r>
            <a:endParaRPr lang="en-US" sz="300" dirty="0" smtClean="0"/>
          </a:p>
          <a:p>
            <a:pPr lvl="1"/>
            <a:r>
              <a:rPr lang="en-US" sz="1600" b="1" dirty="0" smtClean="0"/>
              <a:t>Each router in the network sends on all links (interfaces) the list of destinations that it can reach and their distances from it (this is the distance vector). </a:t>
            </a:r>
            <a:r>
              <a:rPr lang="en-US" sz="1600" b="1" dirty="0" smtClean="0"/>
              <a:t>Only adjacent routers are involved.</a:t>
            </a:r>
            <a:endParaRPr lang="en-US" sz="1600" b="1" dirty="0" smtClean="0"/>
          </a:p>
          <a:p>
            <a:pPr lvl="1"/>
            <a:endParaRPr lang="en-US" sz="200" dirty="0" smtClean="0"/>
          </a:p>
          <a:p>
            <a:pPr lvl="1"/>
            <a:r>
              <a:rPr lang="en-US" sz="1600" dirty="0" smtClean="0"/>
              <a:t>In the vector, the destination is represented by an IP address and the distance is represented by the minimum cost to reach it. </a:t>
            </a:r>
          </a:p>
          <a:p>
            <a:pPr lvl="1"/>
            <a:endParaRPr lang="en-US" sz="200" dirty="0" smtClean="0"/>
          </a:p>
          <a:p>
            <a:pPr lvl="1"/>
            <a:r>
              <a:rPr lang="en-US" sz="1600" b="1" dirty="0" smtClean="0"/>
              <a:t>The Distance Vector algorithm at the first round only contains the distances with adjacent connected routers (1 hop)</a:t>
            </a:r>
            <a:r>
              <a:rPr lang="en-US" sz="1600" dirty="0" smtClean="0"/>
              <a:t> and increases the number of hops covered at each iteration until the network diameter is reached.</a:t>
            </a:r>
          </a:p>
          <a:p>
            <a:pPr lvl="1"/>
            <a:endParaRPr lang="en-US" sz="200" dirty="0" smtClean="0"/>
          </a:p>
          <a:p>
            <a:pPr lvl="1"/>
            <a:r>
              <a:rPr lang="en-US" sz="1600" dirty="0" smtClean="0"/>
              <a:t>Each router receives from its neighbor the list of destinations with the related distances. Then, </a:t>
            </a:r>
            <a:r>
              <a:rPr lang="en-US" sz="1600" b="1" dirty="0" smtClean="0"/>
              <a:t>the distance vector is stored after having summed the distances advertised by its neighbor node with the distance from the neighbor node.</a:t>
            </a:r>
            <a:r>
              <a:rPr lang="en-US" sz="1600" dirty="0" smtClean="0"/>
              <a:t> </a:t>
            </a:r>
          </a:p>
          <a:p>
            <a:pPr lvl="1"/>
            <a:endParaRPr lang="en-US" sz="200" dirty="0" smtClean="0"/>
          </a:p>
          <a:p>
            <a:pPr lvl="1"/>
            <a:r>
              <a:rPr lang="en-US" sz="1600" dirty="0" smtClean="0"/>
              <a:t>The routing table is obtained by means of a </a:t>
            </a:r>
            <a:r>
              <a:rPr lang="en-US" sz="1600" b="1" dirty="0" smtClean="0"/>
              <a:t>fusion of distance vectors received from all neighbor nodes</a:t>
            </a:r>
            <a:r>
              <a:rPr lang="en-US" sz="1600" dirty="0" smtClean="0"/>
              <a:t> according to the following method: the interface to be selected to forward a packet towards a destination is that with the minimum resulting distance for that destination. </a:t>
            </a:r>
          </a:p>
          <a:p>
            <a:pPr lvl="1"/>
            <a:endParaRPr lang="en-US" sz="2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Distance Vector Routing (cont’d)</a:t>
            </a:r>
          </a:p>
        </p:txBody>
      </p:sp>
      <p:sp>
        <p:nvSpPr>
          <p:cNvPr id="78851" name="Rectangle 3"/>
          <p:cNvSpPr>
            <a:spLocks noGrp="1" noChangeArrowheads="1"/>
          </p:cNvSpPr>
          <p:nvPr>
            <p:ph type="body" idx="1"/>
          </p:nvPr>
        </p:nvSpPr>
        <p:spPr bwMode="auto">
          <a:xfrm>
            <a:off x="457200" y="1495325"/>
            <a:ext cx="8219256" cy="4525963"/>
          </a:xfrm>
          <a:noFill/>
          <a:ln>
            <a:miter lim="800000"/>
            <a:headEnd/>
            <a:tailEnd/>
          </a:ln>
        </p:spPr>
        <p:txBody>
          <a:bodyPr vert="horz" wrap="square" lIns="91440" tIns="45720" rIns="91440" bIns="45720" numCol="1" anchor="t" anchorCtr="0" compatLnSpc="1">
            <a:prstTxWarp prst="textNoShape">
              <a:avLst/>
            </a:prstTxWarp>
          </a:bodyPr>
          <a:lstStyle/>
          <a:p>
            <a:endParaRPr lang="it-IT" sz="300" dirty="0" smtClean="0"/>
          </a:p>
          <a:p>
            <a:r>
              <a:rPr lang="en-US" sz="1800" b="1" dirty="0" smtClean="0"/>
              <a:t>With the Distance Vector algorithm, each router starts with a set of routes for those networks or sub-networks to which it is directly attached</a:t>
            </a:r>
            <a:r>
              <a:rPr lang="en-US" sz="1800" dirty="0" smtClean="0"/>
              <a:t>. This list is kept in a routing table, where each entry identifies a destination network or host and gives the ‘distance’ to that network.</a:t>
            </a:r>
          </a:p>
          <a:p>
            <a:endParaRPr lang="en-US" sz="700" dirty="0" smtClean="0"/>
          </a:p>
          <a:p>
            <a:pPr marL="342900" lvl="1" indent="-342900">
              <a:buFont typeface="Monotype Sorts" pitchFamily="2" charset="2"/>
              <a:buChar char="z"/>
            </a:pPr>
            <a:r>
              <a:rPr lang="en-US" sz="1800" b="1" dirty="0" smtClean="0"/>
              <a:t>Distance Vector uses the hop count metric, which does not take link speed (bandwidth), delay, and reliability into account</a:t>
            </a:r>
            <a:r>
              <a:rPr lang="en-US" sz="1800" dirty="0" smtClean="0"/>
              <a:t>. The distance vector could be extended to contain not only a </a:t>
            </a:r>
            <a:r>
              <a:rPr lang="en-US" sz="1800" b="1" dirty="0" smtClean="0"/>
              <a:t>distance </a:t>
            </a:r>
            <a:r>
              <a:rPr lang="en-US" sz="1800" dirty="0" smtClean="0"/>
              <a:t>for each destination, but also a </a:t>
            </a:r>
            <a:r>
              <a:rPr lang="en-US" sz="1800" b="1" dirty="0" smtClean="0"/>
              <a:t>direction</a:t>
            </a:r>
            <a:r>
              <a:rPr lang="en-US" sz="1800" dirty="0" smtClean="0"/>
              <a:t> in terms of the next-hop router</a:t>
            </a:r>
            <a:endParaRPr lang="it-IT" sz="1800" dirty="0" smtClean="0"/>
          </a:p>
          <a:p>
            <a:endParaRPr lang="en-US" sz="700" b="1" dirty="0" smtClean="0"/>
          </a:p>
          <a:p>
            <a:r>
              <a:rPr lang="en-US" sz="1800" b="1" dirty="0" smtClean="0"/>
              <a:t>Distance vector updates are sent to adjacent routers on a periodical basis, ranging from 10 s to 90 s</a:t>
            </a:r>
            <a:r>
              <a:rPr lang="en-US" sz="1800" dirty="0" smtClean="0"/>
              <a:t>.</a:t>
            </a:r>
            <a:r>
              <a:rPr lang="en-US" sz="1800" b="1" dirty="0" smtClean="0"/>
              <a:t> </a:t>
            </a:r>
            <a:r>
              <a:rPr lang="en-US" sz="1800" dirty="0" smtClean="0"/>
              <a:t>When a report arrives at router B from router A, B examines the set of destinations it receives and the distance to each of them. B will update its routing table if:</a:t>
            </a:r>
            <a:r>
              <a:rPr lang="en-US" sz="1600" dirty="0" smtClean="0"/>
              <a:t> </a:t>
            </a:r>
            <a:endParaRPr lang="it-IT" sz="1600" dirty="0" smtClean="0"/>
          </a:p>
          <a:p>
            <a:pPr lvl="1">
              <a:spcBef>
                <a:spcPts val="800"/>
              </a:spcBef>
            </a:pPr>
            <a:r>
              <a:rPr lang="en-US" sz="1400" dirty="0" smtClean="0"/>
              <a:t>A knows a shorter way to reach a destination.</a:t>
            </a:r>
          </a:p>
          <a:p>
            <a:pPr lvl="1">
              <a:spcBef>
                <a:spcPts val="800"/>
              </a:spcBef>
            </a:pPr>
            <a:r>
              <a:rPr lang="en-US" sz="1400" dirty="0" smtClean="0"/>
              <a:t>A provides a destination that B has not in its table. </a:t>
            </a:r>
          </a:p>
          <a:p>
            <a:pPr lvl="1">
              <a:spcBef>
                <a:spcPts val="800"/>
              </a:spcBef>
            </a:pPr>
            <a:r>
              <a:rPr lang="en-US" sz="1400" dirty="0" smtClean="0"/>
              <a:t>The distance of A to a destination, already routed by B through A, has changed. </a:t>
            </a:r>
          </a:p>
          <a:p>
            <a:pPr lvl="1"/>
            <a:endParaRPr lang="en-US" sz="1400" dirty="0" smtClean="0"/>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3200"/>
            <a:ext cx="8356600" cy="1143000"/>
          </a:xfrm>
        </p:spPr>
        <p:txBody>
          <a:bodyPr/>
          <a:lstStyle/>
          <a:p>
            <a:pPr eaLnBrk="1" hangingPunct="1"/>
            <a:r>
              <a:rPr lang="en-US" dirty="0" smtClean="0"/>
              <a:t>Distance Vector Routing (cont’d)</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 name="Rettangolo 2"/>
          <p:cNvSpPr/>
          <p:nvPr/>
        </p:nvSpPr>
        <p:spPr>
          <a:xfrm>
            <a:off x="0" y="1278275"/>
            <a:ext cx="3563888" cy="5579725"/>
          </a:xfrm>
          <a:prstGeom prst="rect">
            <a:avLst/>
          </a:prstGeom>
          <a:solidFill>
            <a:srgbClr val="92D050"/>
          </a:solidFill>
        </p:spPr>
        <p:txBody>
          <a:bodyPr wrap="square">
            <a:spAutoFit/>
          </a:bodyPr>
          <a:lstStyle/>
          <a:p>
            <a:pPr>
              <a:buNone/>
            </a:pPr>
            <a:r>
              <a:rPr lang="en-US" sz="1400" dirty="0" smtClean="0"/>
              <a:t>Let us examine how router R3 updates its routing table using the distance vectors (providing the </a:t>
            </a:r>
            <a:r>
              <a:rPr lang="en-US" sz="1400" b="1" dirty="0" smtClean="0"/>
              <a:t>hop count</a:t>
            </a:r>
            <a:r>
              <a:rPr lang="en-US" sz="1400" dirty="0" smtClean="0"/>
              <a:t> cost </a:t>
            </a:r>
            <a:r>
              <a:rPr lang="en-US" sz="1400" dirty="0" smtClean="0"/>
              <a:t>to reach different IP networks) received from neighbor routers R1, R2, and R4. </a:t>
            </a:r>
          </a:p>
          <a:p>
            <a:pPr>
              <a:buNone/>
            </a:pPr>
            <a:r>
              <a:rPr lang="en-US" sz="1400" dirty="0" smtClean="0"/>
              <a:t>For instance we consider the routing towards the IP network 12.0.0.0. Router R3 receives the cost (distance) 4 from router R1 and sums the link cost R3-R1, which is equal to 5; hence, the total cost to reach 12.0.0.0 from router R3 through router R1 is 4+5 = 9.  Analogously, R3 knows that the total cost to reach 12.0.0.0 through router R2 is 0+15 = 15. Finally, R3 knows that the total cost to reach 12.0.0.0 through router R4 is 15+5 = 20.</a:t>
            </a:r>
          </a:p>
          <a:p>
            <a:pPr>
              <a:buNone/>
            </a:pPr>
            <a:r>
              <a:rPr lang="en-US" sz="1400" dirty="0" smtClean="0"/>
              <a:t>Hence, router R3 updates its routing table selecting the path through router R1 to reach 12.0.0.0 with cost 9. Router R3 updates analogously its routing table for all destination networks received from adjacent routers. </a:t>
            </a:r>
          </a:p>
          <a:p>
            <a:pPr>
              <a:buNone/>
            </a:pPr>
            <a:r>
              <a:rPr lang="en-US" sz="1400" dirty="0" smtClean="0"/>
              <a:t>The routing table thus obtained contains the distance vectors that R3 will send to all its neighbors at the next iteration. </a:t>
            </a:r>
            <a:endParaRPr lang="it-IT" sz="1400" dirty="0" smtClean="0"/>
          </a:p>
        </p:txBody>
      </p:sp>
      <p:sp>
        <p:nvSpPr>
          <p:cNvPr id="133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3121" name="Object 1"/>
          <p:cNvGraphicFramePr>
            <a:graphicFrameLocks noChangeAspect="1"/>
          </p:cNvGraphicFramePr>
          <p:nvPr/>
        </p:nvGraphicFramePr>
        <p:xfrm>
          <a:off x="3563888" y="1700808"/>
          <a:ext cx="5616624" cy="4320480"/>
        </p:xfrm>
        <a:graphic>
          <a:graphicData uri="http://schemas.openxmlformats.org/presentationml/2006/ole">
            <p:oleObj spid="_x0000_s133121" name="Picture" r:id="rId4" imgW="8648700" imgH="6934200" progId="Word.Picture.8">
              <p:embed/>
            </p:oleObj>
          </a:graphicData>
        </a:graphic>
      </p:graphicFrame>
    </p:spTree>
    <p:extLst>
      <p:ext uri="{BB962C8B-B14F-4D97-AF65-F5344CB8AC3E}">
        <p14:creationId xmlns:p14="http://schemas.microsoft.com/office/powerpoint/2010/main" xmlns="" val="4035419369"/>
      </p:ext>
    </p:extLst>
  </p:cSld>
  <p:clrMapOvr>
    <a:masterClrMapping/>
  </p:clrMapOvr>
  <p:transition spd="slow"/>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Distance Vector Routing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b="1" dirty="0" smtClean="0"/>
              <a:t>This algorithm is easy to implement, but it has some </a:t>
            </a:r>
            <a:r>
              <a:rPr lang="en-US" b="1" u="sng" dirty="0" smtClean="0"/>
              <a:t>disadvantages</a:t>
            </a:r>
            <a:r>
              <a:rPr lang="en-US" b="1" dirty="0" smtClean="0"/>
              <a:t>: </a:t>
            </a:r>
          </a:p>
          <a:p>
            <a:pPr lvl="1"/>
            <a:endParaRPr lang="en-US" sz="500" b="1" dirty="0" smtClean="0"/>
          </a:p>
          <a:p>
            <a:pPr lvl="1"/>
            <a:r>
              <a:rPr lang="en-US" b="1" dirty="0" smtClean="0"/>
              <a:t>This routing algorithm is slow to converge</a:t>
            </a:r>
            <a:r>
              <a:rPr lang="en-US" dirty="0" smtClean="0"/>
              <a:t> (convergence time is defined as the time to have that each router in the network has a consistent and stable routing table) and this also entails a </a:t>
            </a:r>
            <a:r>
              <a:rPr lang="en-US" b="1" dirty="0" smtClean="0"/>
              <a:t>scalability issue</a:t>
            </a:r>
            <a:r>
              <a:rPr lang="en-US" dirty="0" smtClean="0"/>
              <a:t>, because large networks require longer times to propagate routing </a:t>
            </a:r>
            <a:r>
              <a:rPr lang="en-US" dirty="0" smtClean="0"/>
              <a:t>information and to stabilize the tables.</a:t>
            </a:r>
            <a:endParaRPr lang="en-US" dirty="0" smtClean="0"/>
          </a:p>
          <a:p>
            <a:pPr lvl="2"/>
            <a:endParaRPr lang="en-US" sz="1000" dirty="0" smtClean="0"/>
          </a:p>
          <a:p>
            <a:pPr lvl="2"/>
            <a:r>
              <a:rPr lang="en-US" sz="1800" dirty="0" smtClean="0"/>
              <a:t>In a network with n nodes and L links, the computational complexity of the Bellman-Ford routing algorithm is O(</a:t>
            </a:r>
            <a:r>
              <a:rPr lang="en-US" sz="1800" dirty="0" err="1" smtClean="0"/>
              <a:t>n×L</a:t>
            </a:r>
            <a:r>
              <a:rPr lang="en-US" sz="1800" dirty="0" smtClean="0"/>
              <a:t>). In a full-mesh network with n(n</a:t>
            </a:r>
            <a:r>
              <a:rPr lang="en-US" sz="1800" dirty="0" smtClean="0">
                <a:latin typeface="Symbol" pitchFamily="18" charset="2"/>
              </a:rPr>
              <a:t>-</a:t>
            </a:r>
            <a:r>
              <a:rPr lang="en-US" sz="1800" dirty="0" smtClean="0"/>
              <a:t>1)/2 bidirectional links, </a:t>
            </a:r>
            <a:r>
              <a:rPr lang="en-US" sz="1800" b="1" dirty="0" smtClean="0"/>
              <a:t>the complexity of the Bellman-Ford routing algorithm is O(n</a:t>
            </a:r>
            <a:r>
              <a:rPr lang="en-US" sz="1800" b="1" baseline="30000" dirty="0" smtClean="0"/>
              <a:t>3</a:t>
            </a:r>
            <a:r>
              <a:rPr lang="en-US" sz="1800" b="1" dirty="0" smtClean="0"/>
              <a:t>), which is greater than that of the Dijkstra algorithm, given by O(n</a:t>
            </a:r>
            <a:r>
              <a:rPr lang="en-US" sz="1800" b="1" baseline="30000" dirty="0" smtClean="0"/>
              <a:t>2</a:t>
            </a:r>
            <a:r>
              <a:rPr lang="en-US" sz="1800" b="1" dirty="0" smtClean="0"/>
              <a:t>)</a:t>
            </a:r>
            <a:r>
              <a:rPr lang="en-US" sz="1800" dirty="0" smtClean="0"/>
              <a:t>.</a:t>
            </a:r>
          </a:p>
          <a:p>
            <a:pPr lvl="1"/>
            <a:endParaRPr lang="en-US" sz="500" b="1"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 Layer</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b="1" dirty="0" smtClean="0"/>
              <a:t>Routing</a:t>
            </a:r>
            <a:r>
              <a:rPr lang="en-US" sz="2000" dirty="0" smtClean="0"/>
              <a:t> is the process to define routes among hosts from source to destination and to keep updated the routing tables.</a:t>
            </a:r>
          </a:p>
          <a:p>
            <a:endParaRPr lang="en-US" sz="800" dirty="0" smtClean="0"/>
          </a:p>
          <a:p>
            <a:r>
              <a:rPr lang="en-US" sz="2000" b="1" dirty="0" smtClean="0"/>
              <a:t>Forwarding</a:t>
            </a:r>
            <a:r>
              <a:rPr lang="en-US" sz="2000" dirty="0" smtClean="0"/>
              <a:t> is the process executed at each router in order to find a suitable output port for an arriving packet on the basis of the routing table.</a:t>
            </a:r>
          </a:p>
          <a:p>
            <a:endParaRPr lang="en-US" sz="800" dirty="0" smtClean="0"/>
          </a:p>
          <a:p>
            <a:r>
              <a:rPr lang="en-US" sz="2000" b="1" dirty="0" smtClean="0"/>
              <a:t>IP is an unreliable protocol because it does not perform error detection and recovery for the transmitted data.</a:t>
            </a:r>
            <a:r>
              <a:rPr lang="en-US" sz="2000" dirty="0" smtClean="0"/>
              <a:t> This does not mean that we cannot ‘rely’ on this protocol. IP can be relied upon to accurately deliver data to the destination network, but it does not check whether data are correctly received or not.</a:t>
            </a:r>
          </a:p>
          <a:p>
            <a:pPr lvl="1"/>
            <a:endParaRPr lang="en-US" sz="400" dirty="0" smtClean="0"/>
          </a:p>
          <a:p>
            <a:pPr lvl="1"/>
            <a:endParaRPr lang="en-US" sz="400" dirty="0" smtClean="0"/>
          </a:p>
          <a:p>
            <a:pPr lvl="1"/>
            <a:r>
              <a:rPr lang="en-US" sz="1600" dirty="0" smtClean="0"/>
              <a:t>If needed, it will be the task of higher-layers to recover the missing packets.</a:t>
            </a:r>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Distance Vector Routing (cont’d)</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1"/>
            <a:r>
              <a:rPr lang="en-US" b="1" dirty="0" smtClean="0"/>
              <a:t>When routes rapidly change, that is, a new connection appears or an old one fails, the routing topology may not stabilize to match the changed network topology: </a:t>
            </a:r>
            <a:r>
              <a:rPr lang="en-US" dirty="0" smtClean="0"/>
              <a:t>routing information slowly propagates from one router to another and while it is propagating, some routers will have incorrect routing information. This may cause routing loops and the related count-to-infinity problem, detailed later with an example.</a:t>
            </a:r>
          </a:p>
          <a:p>
            <a:pPr lvl="1"/>
            <a:endParaRPr lang="en-US" sz="600" b="1" dirty="0" smtClean="0"/>
          </a:p>
          <a:p>
            <a:pPr lvl="1"/>
            <a:r>
              <a:rPr lang="en-US" b="1" dirty="0" smtClean="0"/>
              <a:t>Another disadvantage is that each router has to send the distance vector to every neighbor at regular intervals (maximum every 90 s).</a:t>
            </a:r>
            <a:r>
              <a:rPr lang="en-US" dirty="0" smtClean="0"/>
              <a:t> Of course, one can use longer intervals to reduce the network load, but such approach introduces problems related to </a:t>
            </a:r>
            <a:r>
              <a:rPr lang="en-US" b="1" dirty="0" smtClean="0"/>
              <a:t>how quickly the network responds to changes in topology</a:t>
            </a:r>
            <a:r>
              <a:rPr lang="en-US" dirty="0" smtClean="0"/>
              <a:t>.</a:t>
            </a:r>
          </a:p>
          <a:p>
            <a:pPr lvl="1"/>
            <a:endParaRPr lang="it-IT" sz="400" dirty="0" smtClean="0"/>
          </a:p>
          <a:p>
            <a:pPr>
              <a:buNone/>
            </a:pPr>
            <a:endParaRPr lang="en-US" dirty="0" smtClean="0"/>
          </a:p>
          <a:p>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Distance Vector Routing (cont’d)</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1"/>
            <a:r>
              <a:rPr lang="en-US" b="1" dirty="0" smtClean="0"/>
              <a:t>When routes rapidly change, that is, a new connection appears or an old one fails, the routing topology may not stabilize to match the changed network topology: </a:t>
            </a:r>
            <a:r>
              <a:rPr lang="en-US" dirty="0" smtClean="0"/>
              <a:t>routing information slowly propagates from one router to another and while it is propagating, some routers will have incorrect routing information. This may cause routing loops and the related count-to-infinity problem, detailed later with an example.</a:t>
            </a:r>
          </a:p>
          <a:p>
            <a:pPr lvl="1"/>
            <a:endParaRPr lang="en-US" sz="600" b="1" dirty="0" smtClean="0"/>
          </a:p>
          <a:p>
            <a:pPr lvl="1"/>
            <a:r>
              <a:rPr lang="en-US" b="1" dirty="0" smtClean="0"/>
              <a:t>Another disadvantage is that each router has to send the distance vector to every neighbor at regular intervals (maximum every 90 s).</a:t>
            </a:r>
            <a:r>
              <a:rPr lang="en-US" dirty="0" smtClean="0"/>
              <a:t> Of course, one can use longer intervals to reduce the network load, but such approach introduces problems related to </a:t>
            </a:r>
            <a:r>
              <a:rPr lang="en-US" b="1" dirty="0" smtClean="0"/>
              <a:t>how quickly the network responds to changes in topology</a:t>
            </a:r>
            <a:r>
              <a:rPr lang="en-US" dirty="0" smtClean="0"/>
              <a:t>.</a:t>
            </a:r>
          </a:p>
          <a:p>
            <a:pPr lvl="1"/>
            <a:endParaRPr lang="it-IT" sz="400" dirty="0" smtClean="0"/>
          </a:p>
          <a:p>
            <a:pPr>
              <a:buNone/>
            </a:pPr>
            <a:endParaRPr lang="en-US" dirty="0" smtClean="0"/>
          </a:p>
          <a:p>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 name="Fumetto 1 7"/>
          <p:cNvSpPr/>
          <p:nvPr/>
        </p:nvSpPr>
        <p:spPr bwMode="auto">
          <a:xfrm>
            <a:off x="2627784" y="188640"/>
            <a:ext cx="4104456" cy="1800200"/>
          </a:xfrm>
          <a:prstGeom prst="wedgeRectCallout">
            <a:avLst/>
          </a:prstGeom>
          <a:solidFill>
            <a:schemeClr val="accent2"/>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Routes need to be updated not only when a link fails, but also when a router</a:t>
            </a:r>
            <a:r>
              <a:rPr kumimoji="1" lang="en-US" sz="2400" b="0" i="0" u="none" strike="noStrike" cap="none" normalizeH="0" dirty="0" smtClean="0">
                <a:ln>
                  <a:noFill/>
                </a:ln>
                <a:solidFill>
                  <a:schemeClr val="tx1"/>
                </a:solidFill>
                <a:effectLst/>
                <a:latin typeface="Tahoma" pitchFamily="34" charset="0"/>
                <a:ea typeface="SimSun" pitchFamily="2" charset="-122"/>
              </a:rPr>
              <a:t> </a:t>
            </a:r>
            <a:r>
              <a:rPr lang="en-US" dirty="0" smtClean="0"/>
              <a:t>has a failure.</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spTree>
  </p:cSld>
  <p:clrMapOvr>
    <a:masterClrMapping/>
  </p:clrMapOvr>
  <p:transition spd="slow"/>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44624"/>
            <a:ext cx="8356600" cy="1143000"/>
          </a:xfrm>
        </p:spPr>
        <p:txBody>
          <a:bodyPr/>
          <a:lstStyle/>
          <a:p>
            <a:pPr eaLnBrk="1" hangingPunct="1"/>
            <a:r>
              <a:rPr lang="en-US" dirty="0" smtClean="0"/>
              <a:t>Count-to-Infinity Problem</a:t>
            </a:r>
          </a:p>
        </p:txBody>
      </p:sp>
      <p:sp>
        <p:nvSpPr>
          <p:cNvPr id="78851" name="Rectangle 3"/>
          <p:cNvSpPr>
            <a:spLocks noGrp="1" noChangeArrowheads="1"/>
          </p:cNvSpPr>
          <p:nvPr>
            <p:ph type="body" idx="1"/>
          </p:nvPr>
        </p:nvSpPr>
        <p:spPr bwMode="auto">
          <a:xfrm>
            <a:off x="457200" y="1639341"/>
            <a:ext cx="8291264"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We have three routers in a linear topology: A connected to B and B connected to C. </a:t>
            </a:r>
          </a:p>
          <a:p>
            <a:endParaRPr lang="en-US" sz="600" dirty="0" smtClean="0"/>
          </a:p>
          <a:p>
            <a:r>
              <a:rPr lang="en-US" sz="2000" dirty="0" smtClean="0"/>
              <a:t>The </a:t>
            </a:r>
            <a:r>
              <a:rPr lang="en-US" sz="2000" dirty="0" smtClean="0"/>
              <a:t>metric is computed in terms of hops, so that the cost of each link is ‘1’. </a:t>
            </a:r>
          </a:p>
          <a:p>
            <a:endParaRPr lang="en-US" sz="600" dirty="0" smtClean="0"/>
          </a:p>
          <a:p>
            <a:r>
              <a:rPr lang="en-US" sz="2000" dirty="0" smtClean="0"/>
              <a:t>B calculates its distance to C as 1. A calculates its distance to C as 2. </a:t>
            </a:r>
          </a:p>
          <a:p>
            <a:endParaRPr lang="en-US" sz="600" dirty="0" smtClean="0"/>
          </a:p>
          <a:p>
            <a:r>
              <a:rPr lang="en-US" sz="2000" dirty="0" smtClean="0"/>
              <a:t>We refer here to the basic version of the Distance Vector algorithm, where the </a:t>
            </a:r>
            <a:r>
              <a:rPr lang="en-US" sz="2000" b="1" dirty="0" smtClean="0"/>
              <a:t>distance vectors contain only the distances to the routers</a:t>
            </a:r>
            <a:r>
              <a:rPr lang="en-US" sz="2000" dirty="0" smtClean="0"/>
              <a:t>.</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3"/>
          <p:cNvGraphicFramePr>
            <a:graphicFrameLocks noChangeAspect="1"/>
          </p:cNvGraphicFramePr>
          <p:nvPr/>
        </p:nvGraphicFramePr>
        <p:xfrm>
          <a:off x="4173438" y="5627712"/>
          <a:ext cx="2990850" cy="609600"/>
        </p:xfrm>
        <a:graphic>
          <a:graphicData uri="http://schemas.openxmlformats.org/presentationml/2006/ole">
            <p:oleObj spid="_x0000_s223234" name="Picture" r:id="rId4" imgW="4991040" imgH="1009800" progId="Word.Picture.8">
              <p:embed/>
            </p:oleObj>
          </a:graphicData>
        </a:graphic>
      </p:graphicFrame>
      <p:graphicFrame>
        <p:nvGraphicFramePr>
          <p:cNvPr id="9" name="Tabella 8"/>
          <p:cNvGraphicFramePr>
            <a:graphicFrameLocks noGrp="1"/>
          </p:cNvGraphicFramePr>
          <p:nvPr/>
        </p:nvGraphicFramePr>
        <p:xfrm>
          <a:off x="3635896" y="486916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0" name="Tabella 9"/>
          <p:cNvGraphicFramePr>
            <a:graphicFrameLocks noGrp="1"/>
          </p:cNvGraphicFramePr>
          <p:nvPr/>
        </p:nvGraphicFramePr>
        <p:xfrm>
          <a:off x="6636568" y="486916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11" name="Tabella 10"/>
          <p:cNvGraphicFramePr>
            <a:graphicFrameLocks noGrp="1"/>
          </p:cNvGraphicFramePr>
          <p:nvPr/>
        </p:nvGraphicFramePr>
        <p:xfrm>
          <a:off x="5076056" y="486916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12" name="Rettangolo 11"/>
          <p:cNvSpPr/>
          <p:nvPr/>
        </p:nvSpPr>
        <p:spPr>
          <a:xfrm>
            <a:off x="1115616" y="4797152"/>
            <a:ext cx="2592288" cy="1015663"/>
          </a:xfrm>
          <a:prstGeom prst="rect">
            <a:avLst/>
          </a:prstGeom>
        </p:spPr>
        <p:txBody>
          <a:bodyPr wrap="square">
            <a:spAutoFit/>
          </a:bodyPr>
          <a:lstStyle/>
          <a:p>
            <a:pPr>
              <a:spcBef>
                <a:spcPts val="0"/>
              </a:spcBef>
              <a:buNone/>
            </a:pPr>
            <a:r>
              <a:rPr lang="en-US" sz="1800" b="1" dirty="0" smtClean="0">
                <a:solidFill>
                  <a:srgbClr val="FF0000"/>
                </a:solidFill>
              </a:rPr>
              <a:t>Distance vectors at the different nodes at regime</a:t>
            </a:r>
            <a:r>
              <a:rPr lang="en-US" dirty="0" smtClean="0"/>
              <a:t> </a:t>
            </a:r>
            <a:endParaRPr lang="en-US" dirty="0"/>
          </a:p>
        </p:txBody>
      </p:sp>
    </p:spTree>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03777" name="Picture" r:id="rId4" imgW="4991100" imgH="1010412" progId="Word.Picture.8">
              <p:embed/>
            </p:oleObj>
          </a:graphicData>
        </a:graphic>
      </p:graphicFrame>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03779"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9" name="Rettangolo 28"/>
          <p:cNvSpPr/>
          <p:nvPr/>
        </p:nvSpPr>
        <p:spPr>
          <a:xfrm>
            <a:off x="1619672" y="764704"/>
            <a:ext cx="2406428" cy="1015663"/>
          </a:xfrm>
          <a:prstGeom prst="rect">
            <a:avLst/>
          </a:prstGeom>
        </p:spPr>
        <p:txBody>
          <a:bodyPr wrap="none">
            <a:spAutoFit/>
          </a:bodyPr>
          <a:lstStyle/>
          <a:p>
            <a:pPr>
              <a:spcBef>
                <a:spcPts val="0"/>
              </a:spcBef>
              <a:buNone/>
            </a:pPr>
            <a:r>
              <a:rPr lang="en-US" sz="1800" b="1" dirty="0" smtClean="0">
                <a:solidFill>
                  <a:srgbClr val="FF0000"/>
                </a:solidFill>
              </a:rPr>
              <a:t>Distance vectors at</a:t>
            </a:r>
          </a:p>
          <a:p>
            <a:pPr>
              <a:spcBef>
                <a:spcPts val="0"/>
              </a:spcBef>
              <a:buNone/>
            </a:pPr>
            <a:r>
              <a:rPr lang="en-US" sz="1800" b="1" dirty="0" smtClean="0">
                <a:solidFill>
                  <a:srgbClr val="FF0000"/>
                </a:solidFill>
              </a:rPr>
              <a:t>the different nodes</a:t>
            </a:r>
          </a:p>
          <a:p>
            <a:pPr>
              <a:spcBef>
                <a:spcPts val="0"/>
              </a:spcBef>
              <a:buNone/>
            </a:pPr>
            <a:r>
              <a:rPr lang="en-US" sz="1800" b="1" dirty="0" smtClean="0">
                <a:solidFill>
                  <a:srgbClr val="FF0000"/>
                </a:solidFill>
              </a:rPr>
              <a:t>at regime</a:t>
            </a:r>
            <a:r>
              <a:rPr lang="en-US" dirty="0" smtClean="0"/>
              <a:t> </a:t>
            </a:r>
            <a:endParaRPr lang="en-US" dirty="0"/>
          </a:p>
        </p:txBody>
      </p:sp>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03780"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35" name="Rettangolo 34"/>
          <p:cNvSpPr/>
          <p:nvPr/>
        </p:nvSpPr>
        <p:spPr>
          <a:xfrm>
            <a:off x="1640550" y="3131676"/>
            <a:ext cx="2207656" cy="369332"/>
          </a:xfrm>
          <a:prstGeom prst="rect">
            <a:avLst/>
          </a:prstGeom>
        </p:spPr>
        <p:txBody>
          <a:bodyPr wrap="none">
            <a:spAutoFit/>
          </a:bodyPr>
          <a:lstStyle/>
          <a:p>
            <a:pPr>
              <a:spcBef>
                <a:spcPts val="0"/>
              </a:spcBef>
              <a:buNone/>
            </a:pPr>
            <a:r>
              <a:rPr lang="en-US" sz="1800" b="1" dirty="0" smtClean="0">
                <a:solidFill>
                  <a:srgbClr val="FF0000"/>
                </a:solidFill>
              </a:rPr>
              <a:t>Link failure event</a:t>
            </a:r>
            <a:endParaRPr lang="en-US" dirty="0"/>
          </a:p>
        </p:txBody>
      </p:sp>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03781"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pSp>
        <p:nvGrpSpPr>
          <p:cNvPr id="39" name="Gruppo 38"/>
          <p:cNvGrpSpPr/>
          <p:nvPr/>
        </p:nvGrpSpPr>
        <p:grpSpPr>
          <a:xfrm>
            <a:off x="8388424" y="1772816"/>
            <a:ext cx="401271" cy="4752528"/>
            <a:chOff x="8388424" y="1772816"/>
            <a:chExt cx="401271" cy="4752528"/>
          </a:xfrm>
        </p:grpSpPr>
        <p:cxnSp>
          <p:nvCxnSpPr>
            <p:cNvPr id="24" name="Connettore 2 23"/>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25" name="CasellaDiTesto 24"/>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ttangolo 14"/>
          <p:cNvSpPr/>
          <p:nvPr/>
        </p:nvSpPr>
        <p:spPr>
          <a:xfrm rot="16200000">
            <a:off x="7264547" y="3241227"/>
            <a:ext cx="2952328" cy="735586"/>
          </a:xfrm>
          <a:prstGeom prst="rect">
            <a:avLst/>
          </a:prstGeom>
        </p:spPr>
        <p:txBody>
          <a:bodyPr wrap="square">
            <a:spAutoFit/>
          </a:bodyPr>
          <a:lstStyle/>
          <a:p>
            <a:pPr>
              <a:buNone/>
            </a:pPr>
            <a:endParaRPr lang="en-US" sz="1100" dirty="0" smtClean="0"/>
          </a:p>
          <a:p>
            <a:pPr>
              <a:buNone/>
            </a:pPr>
            <a:r>
              <a:rPr lang="en-US" sz="1400" dirty="0" smtClean="0"/>
              <a:t>Note that not all the link failures lead to count-to-infinity problems.</a:t>
            </a:r>
            <a:endParaRPr lang="en-US" sz="1400" dirty="0"/>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24258" name="Picture" r:id="rId4" imgW="4991100" imgH="1010412" progId="Word.Picture.8">
              <p:embed/>
            </p:oleObj>
          </a:graphicData>
        </a:graphic>
      </p:graphicFrame>
      <p:sp>
        <p:nvSpPr>
          <p:cNvPr id="23" name="Rettangolo 22"/>
          <p:cNvSpPr/>
          <p:nvPr/>
        </p:nvSpPr>
        <p:spPr>
          <a:xfrm>
            <a:off x="35496" y="-27383"/>
            <a:ext cx="4392488" cy="6906506"/>
          </a:xfrm>
          <a:prstGeom prst="rect">
            <a:avLst/>
          </a:prstGeom>
          <a:solidFill>
            <a:srgbClr val="92D050"/>
          </a:solidFill>
        </p:spPr>
        <p:txBody>
          <a:bodyPr wrap="square">
            <a:spAutoFit/>
          </a:bodyPr>
          <a:lstStyle/>
          <a:p>
            <a:pPr>
              <a:buNone/>
            </a:pPr>
            <a:r>
              <a:rPr lang="en-US" sz="1800" dirty="0" smtClean="0"/>
              <a:t>We envisage that the link between B and C breaks. </a:t>
            </a:r>
            <a:r>
              <a:rPr lang="en-US" sz="1800" b="1" dirty="0" smtClean="0"/>
              <a:t>B realizes that it has to route through A the traffic destined to C.</a:t>
            </a:r>
            <a:r>
              <a:rPr lang="en-US" sz="1800" dirty="0" smtClean="0"/>
              <a:t> </a:t>
            </a:r>
            <a:r>
              <a:rPr lang="en-US" sz="1800" b="1" dirty="0" smtClean="0"/>
              <a:t>B recalculates its distance </a:t>
            </a:r>
            <a:r>
              <a:rPr lang="en-US" sz="1800" dirty="0" smtClean="0"/>
              <a:t>from C. B decides that it is now 3 hops away from C on the basis of the distance vector received from A, which contains the (old) distance 2 from C and also knowing that A is at a distance 1 from B. </a:t>
            </a:r>
          </a:p>
          <a:p>
            <a:pPr>
              <a:buNone/>
            </a:pPr>
            <a:r>
              <a:rPr lang="en-US" sz="1800" b="1" dirty="0" smtClean="0"/>
              <a:t>Since B has changed its distance vector</a:t>
            </a:r>
            <a:r>
              <a:rPr lang="en-US" sz="1800" dirty="0" smtClean="0"/>
              <a:t>, it sends this info to its remaining neighbors (i.e., A). </a:t>
            </a:r>
          </a:p>
          <a:p>
            <a:pPr>
              <a:buNone/>
            </a:pPr>
            <a:r>
              <a:rPr lang="en-US" sz="1800" dirty="0" smtClean="0"/>
              <a:t>Upon receiving a modified distance vector from B, A recalculates its distance vector and concludes that C is now 4 hops away (i.e., 3 hops away from B who is 1 hop away from A). </a:t>
            </a:r>
          </a:p>
          <a:p>
            <a:pPr>
              <a:buNone/>
            </a:pPr>
            <a:r>
              <a:rPr lang="en-US" sz="1800" dirty="0" smtClean="0"/>
              <a:t>A and B continue </a:t>
            </a:r>
            <a:r>
              <a:rPr lang="en-US" sz="1800" b="1" dirty="0" smtClean="0"/>
              <a:t>this process bouncing distance vectors</a:t>
            </a:r>
            <a:r>
              <a:rPr lang="en-US" sz="1800" dirty="0" smtClean="0"/>
              <a:t> so that their distances to C tend to infinity.  At the end, they conclude that the best route to C is through the other node: packets to C are bounced between A and B until they are </a:t>
            </a:r>
            <a:r>
              <a:rPr lang="en-US" sz="1800" b="1" dirty="0" smtClean="0"/>
              <a:t>dropped</a:t>
            </a:r>
            <a:r>
              <a:rPr lang="en-US" sz="1800" dirty="0" smtClean="0"/>
              <a:t> (TTL = 0).</a:t>
            </a:r>
            <a:endParaRPr lang="en-US" sz="1800" dirty="0"/>
          </a:p>
        </p:txBody>
      </p:sp>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24259"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24260"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24261"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cxnSp>
        <p:nvCxnSpPr>
          <p:cNvPr id="44" name="Connettore 2 43"/>
          <p:cNvCxnSpPr/>
          <p:nvPr/>
        </p:nvCxnSpPr>
        <p:spPr bwMode="auto">
          <a:xfrm>
            <a:off x="4211960" y="836712"/>
            <a:ext cx="2016224" cy="1656184"/>
          </a:xfrm>
          <a:prstGeom prst="straightConnector1">
            <a:avLst/>
          </a:prstGeom>
          <a:noFill/>
          <a:ln w="50800" cap="flat" cmpd="sng" algn="ctr">
            <a:solidFill>
              <a:srgbClr val="FF0000"/>
            </a:solidFill>
            <a:prstDash val="solid"/>
            <a:round/>
            <a:headEnd type="none" w="med" len="med"/>
            <a:tailEnd type="triangle"/>
          </a:ln>
          <a:effectLst/>
        </p:spPr>
      </p:cxnSp>
      <p:grpSp>
        <p:nvGrpSpPr>
          <p:cNvPr id="24" name="Gruppo 23"/>
          <p:cNvGrpSpPr/>
          <p:nvPr/>
        </p:nvGrpSpPr>
        <p:grpSpPr>
          <a:xfrm>
            <a:off x="8388424" y="1772816"/>
            <a:ext cx="401271" cy="4752528"/>
            <a:chOff x="8388424" y="1772816"/>
            <a:chExt cx="401271" cy="4752528"/>
          </a:xfrm>
        </p:grpSpPr>
        <p:cxnSp>
          <p:nvCxnSpPr>
            <p:cNvPr id="25" name="Connettore 2 24"/>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29" name="CasellaDiTesto 28"/>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ttangolo 14"/>
          <p:cNvSpPr/>
          <p:nvPr/>
        </p:nvSpPr>
        <p:spPr>
          <a:xfrm rot="16200000">
            <a:off x="7264547" y="3241227"/>
            <a:ext cx="2952328" cy="735586"/>
          </a:xfrm>
          <a:prstGeom prst="rect">
            <a:avLst/>
          </a:prstGeom>
        </p:spPr>
        <p:txBody>
          <a:bodyPr wrap="square">
            <a:spAutoFit/>
          </a:bodyPr>
          <a:lstStyle/>
          <a:p>
            <a:pPr>
              <a:buNone/>
            </a:pPr>
            <a:endParaRPr lang="en-US" sz="1100" dirty="0" smtClean="0"/>
          </a:p>
          <a:p>
            <a:pPr>
              <a:buNone/>
            </a:pPr>
            <a:r>
              <a:rPr lang="en-US" sz="1400" dirty="0" smtClean="0"/>
              <a:t>Note that not all the link failures lead to count-to-infinity problems.</a:t>
            </a:r>
            <a:endParaRPr lang="en-US" sz="1400" dirty="0"/>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78530" name="Picture" r:id="rId4" imgW="4991100" imgH="1010412" progId="Word.Picture.8">
              <p:embed/>
            </p:oleObj>
          </a:graphicData>
        </a:graphic>
      </p:graphicFrame>
      <p:sp>
        <p:nvSpPr>
          <p:cNvPr id="23" name="Rettangolo 22"/>
          <p:cNvSpPr/>
          <p:nvPr/>
        </p:nvSpPr>
        <p:spPr>
          <a:xfrm>
            <a:off x="35496" y="-27383"/>
            <a:ext cx="4392488" cy="6906506"/>
          </a:xfrm>
          <a:prstGeom prst="rect">
            <a:avLst/>
          </a:prstGeom>
          <a:solidFill>
            <a:srgbClr val="92D050"/>
          </a:solidFill>
        </p:spPr>
        <p:txBody>
          <a:bodyPr wrap="square">
            <a:spAutoFit/>
          </a:bodyPr>
          <a:lstStyle/>
          <a:p>
            <a:pPr>
              <a:buNone/>
            </a:pPr>
            <a:r>
              <a:rPr lang="en-US" sz="1800" dirty="0" smtClean="0"/>
              <a:t>We envisage that the link between B and C breaks. </a:t>
            </a:r>
            <a:r>
              <a:rPr lang="en-US" sz="1800" b="1" dirty="0" smtClean="0"/>
              <a:t>B realizes that it has to route through A the traffic destined to C.</a:t>
            </a:r>
            <a:r>
              <a:rPr lang="en-US" sz="1800" dirty="0" smtClean="0"/>
              <a:t> </a:t>
            </a:r>
            <a:r>
              <a:rPr lang="en-US" sz="1800" b="1" dirty="0" smtClean="0"/>
              <a:t>B recalculates its distance </a:t>
            </a:r>
            <a:r>
              <a:rPr lang="en-US" sz="1800" dirty="0" smtClean="0"/>
              <a:t>from C. B decides that it is now 3 hops away from C on the basis of the distance vector received from A, which contains the (old) distance 2 from C and also knowing that A is at a distance 1 from B. </a:t>
            </a:r>
          </a:p>
          <a:p>
            <a:pPr>
              <a:buNone/>
            </a:pPr>
            <a:r>
              <a:rPr lang="en-US" sz="1800" b="1" dirty="0" smtClean="0"/>
              <a:t>Since B has changed its distance vector</a:t>
            </a:r>
            <a:r>
              <a:rPr lang="en-US" sz="1800" dirty="0" smtClean="0"/>
              <a:t>, it sends this info to its remaining neighbors (i.e., A). </a:t>
            </a:r>
          </a:p>
          <a:p>
            <a:pPr>
              <a:buNone/>
            </a:pPr>
            <a:r>
              <a:rPr lang="en-US" sz="1800" dirty="0" smtClean="0"/>
              <a:t>Upon receiving a modified distance vector from B, A recalculates its distance vector and concludes that C is now 4 hops away (i.e., 3 hops away from B who is 1 hop away from A). </a:t>
            </a:r>
          </a:p>
          <a:p>
            <a:pPr>
              <a:buNone/>
            </a:pPr>
            <a:r>
              <a:rPr lang="en-US" sz="1800" dirty="0" smtClean="0"/>
              <a:t>A and B continue </a:t>
            </a:r>
            <a:r>
              <a:rPr lang="en-US" sz="1800" b="1" dirty="0" smtClean="0"/>
              <a:t>this process bouncing distance vectors</a:t>
            </a:r>
            <a:r>
              <a:rPr lang="en-US" sz="1800" dirty="0" smtClean="0"/>
              <a:t> so that their distances to C tend to infinity.  At the end, they conclude that the best route to C is through the other node: packets to C are bounced between A and B until they are </a:t>
            </a:r>
            <a:r>
              <a:rPr lang="en-US" sz="1800" b="1" dirty="0" smtClean="0"/>
              <a:t>dropped</a:t>
            </a:r>
            <a:r>
              <a:rPr lang="en-US" sz="1800" dirty="0" smtClean="0"/>
              <a:t> (TTL = 0).</a:t>
            </a:r>
            <a:endParaRPr lang="en-US" sz="1800" dirty="0"/>
          </a:p>
        </p:txBody>
      </p:sp>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78531"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78532"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78533"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29" name="Fumetto 1 28"/>
          <p:cNvSpPr/>
          <p:nvPr/>
        </p:nvSpPr>
        <p:spPr bwMode="auto">
          <a:xfrm>
            <a:off x="2483768" y="188640"/>
            <a:ext cx="4824536" cy="1728192"/>
          </a:xfrm>
          <a:prstGeom prst="wedgeRectCallout">
            <a:avLst>
              <a:gd name="adj1" fmla="val -59341"/>
              <a:gd name="adj2" fmla="val -1329"/>
            </a:avLst>
          </a:prstGeom>
          <a:solidFill>
            <a:schemeClr val="accent2"/>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B does not know that A routes</a:t>
            </a:r>
            <a:r>
              <a:rPr kumimoji="1" lang="en-US" sz="2400" b="0" i="0" u="none" strike="noStrike" cap="none" normalizeH="0" dirty="0" smtClean="0">
                <a:ln>
                  <a:noFill/>
                </a:ln>
                <a:solidFill>
                  <a:schemeClr val="tx1"/>
                </a:solidFill>
                <a:effectLst/>
                <a:latin typeface="Tahoma" pitchFamily="34" charset="0"/>
                <a:ea typeface="SimSun" pitchFamily="2" charset="-122"/>
              </a:rPr>
              <a:t> the traffic through B itself to reach C. </a:t>
            </a:r>
            <a:r>
              <a:rPr lang="en-US" dirty="0" smtClean="0"/>
              <a:t>Hence, B takes a wrong decision here.</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grpSp>
        <p:nvGrpSpPr>
          <p:cNvPr id="24" name="Gruppo 23"/>
          <p:cNvGrpSpPr/>
          <p:nvPr/>
        </p:nvGrpSpPr>
        <p:grpSpPr>
          <a:xfrm>
            <a:off x="8388424" y="1772816"/>
            <a:ext cx="401271" cy="4752528"/>
            <a:chOff x="8388424" y="1772816"/>
            <a:chExt cx="401271" cy="4752528"/>
          </a:xfrm>
        </p:grpSpPr>
        <p:cxnSp>
          <p:nvCxnSpPr>
            <p:cNvPr id="25" name="Connettore 2 24"/>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39" name="CasellaDiTesto 38"/>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ttangolo 14"/>
          <p:cNvSpPr/>
          <p:nvPr/>
        </p:nvSpPr>
        <p:spPr>
          <a:xfrm rot="16200000">
            <a:off x="7264547" y="3241227"/>
            <a:ext cx="2952328" cy="735586"/>
          </a:xfrm>
          <a:prstGeom prst="rect">
            <a:avLst/>
          </a:prstGeom>
        </p:spPr>
        <p:txBody>
          <a:bodyPr wrap="square">
            <a:spAutoFit/>
          </a:bodyPr>
          <a:lstStyle/>
          <a:p>
            <a:pPr>
              <a:buNone/>
            </a:pPr>
            <a:endParaRPr lang="en-US" sz="1100" dirty="0" smtClean="0"/>
          </a:p>
          <a:p>
            <a:pPr>
              <a:buNone/>
            </a:pPr>
            <a:r>
              <a:rPr lang="en-US" sz="1400" dirty="0" smtClean="0"/>
              <a:t>Note that not all the link failures lead to count-to-infinity problems.</a:t>
            </a:r>
            <a:endParaRPr lang="en-US" sz="1400" dirty="0"/>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80578" name="Picture" r:id="rId4" imgW="4991100" imgH="1010412" progId="Word.Picture.8">
              <p:embed/>
            </p:oleObj>
          </a:graphicData>
        </a:graphic>
      </p:graphicFrame>
      <p:sp>
        <p:nvSpPr>
          <p:cNvPr id="23" name="Rettangolo 22"/>
          <p:cNvSpPr/>
          <p:nvPr/>
        </p:nvSpPr>
        <p:spPr>
          <a:xfrm>
            <a:off x="35496" y="-27383"/>
            <a:ext cx="4392488" cy="6906506"/>
          </a:xfrm>
          <a:prstGeom prst="rect">
            <a:avLst/>
          </a:prstGeom>
          <a:solidFill>
            <a:srgbClr val="92D050"/>
          </a:solidFill>
        </p:spPr>
        <p:txBody>
          <a:bodyPr wrap="square">
            <a:spAutoFit/>
          </a:bodyPr>
          <a:lstStyle/>
          <a:p>
            <a:pPr>
              <a:buNone/>
            </a:pPr>
            <a:r>
              <a:rPr lang="en-US" sz="1800" dirty="0" smtClean="0"/>
              <a:t>We envisage that the link between B and C breaks. </a:t>
            </a:r>
            <a:r>
              <a:rPr lang="en-US" sz="1800" b="1" dirty="0" smtClean="0"/>
              <a:t>B realizes that it has to route through A the traffic destined to C.</a:t>
            </a:r>
            <a:r>
              <a:rPr lang="en-US" sz="1800" dirty="0" smtClean="0"/>
              <a:t> </a:t>
            </a:r>
            <a:r>
              <a:rPr lang="en-US" sz="1800" b="1" dirty="0" smtClean="0"/>
              <a:t>B recalculates its distance </a:t>
            </a:r>
            <a:r>
              <a:rPr lang="en-US" sz="1800" dirty="0" smtClean="0"/>
              <a:t>from C. B decides that it is now 3 hops away from C on the basis of the distance vector received from A, which contains the (old) distance 2 from C and also knowing that A is at a distance 1 from B. </a:t>
            </a:r>
          </a:p>
          <a:p>
            <a:pPr>
              <a:buNone/>
            </a:pPr>
            <a:r>
              <a:rPr lang="en-US" sz="1800" b="1" dirty="0" smtClean="0"/>
              <a:t>Since B has changed its distance vector</a:t>
            </a:r>
            <a:r>
              <a:rPr lang="en-US" sz="1800" dirty="0" smtClean="0"/>
              <a:t>, it sends this info to its remaining neighbors (i.e., A). </a:t>
            </a:r>
          </a:p>
          <a:p>
            <a:pPr>
              <a:buNone/>
            </a:pPr>
            <a:r>
              <a:rPr lang="en-US" sz="1800" dirty="0" smtClean="0"/>
              <a:t>Upon receiving a modified distance vector from B, A recalculates its distance vector and concludes that C is now 4 hops away (i.e., 3 hops away from B who is 1 hop away from A). </a:t>
            </a:r>
          </a:p>
          <a:p>
            <a:pPr>
              <a:buNone/>
            </a:pPr>
            <a:r>
              <a:rPr lang="en-US" sz="1800" dirty="0" smtClean="0"/>
              <a:t>A and B continue </a:t>
            </a:r>
            <a:r>
              <a:rPr lang="en-US" sz="1800" b="1" dirty="0" smtClean="0"/>
              <a:t>this process bouncing distance vectors</a:t>
            </a:r>
            <a:r>
              <a:rPr lang="en-US" sz="1800" dirty="0" smtClean="0"/>
              <a:t> so that their distances to C tend to infinity.  At the end, they conclude that the best route to C is through the other node: packets to C are bounced between A and B until they are </a:t>
            </a:r>
            <a:r>
              <a:rPr lang="en-US" sz="1800" b="1" dirty="0" smtClean="0"/>
              <a:t>dropped</a:t>
            </a:r>
            <a:r>
              <a:rPr lang="en-US" sz="1800" dirty="0" smtClean="0"/>
              <a:t> (TTL = 0).</a:t>
            </a:r>
            <a:endParaRPr lang="en-US" sz="1800" dirty="0"/>
          </a:p>
        </p:txBody>
      </p:sp>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80579"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80580"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80581"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cxnSp>
        <p:nvCxnSpPr>
          <p:cNvPr id="39" name="Connettore 2 38"/>
          <p:cNvCxnSpPr/>
          <p:nvPr/>
        </p:nvCxnSpPr>
        <p:spPr bwMode="auto">
          <a:xfrm>
            <a:off x="3851920" y="3068960"/>
            <a:ext cx="1728192" cy="720080"/>
          </a:xfrm>
          <a:prstGeom prst="straightConnector1">
            <a:avLst/>
          </a:prstGeom>
          <a:noFill/>
          <a:ln w="50800" cap="flat" cmpd="sng" algn="ctr">
            <a:solidFill>
              <a:srgbClr val="FF0000"/>
            </a:solidFill>
            <a:prstDash val="solid"/>
            <a:round/>
            <a:headEnd type="none" w="med" len="med"/>
            <a:tailEnd type="triangle"/>
          </a:ln>
          <a:effectLst/>
        </p:spPr>
      </p:cxnSp>
      <p:grpSp>
        <p:nvGrpSpPr>
          <p:cNvPr id="24" name="Gruppo 23"/>
          <p:cNvGrpSpPr/>
          <p:nvPr/>
        </p:nvGrpSpPr>
        <p:grpSpPr>
          <a:xfrm>
            <a:off x="8388424" y="1772816"/>
            <a:ext cx="401271" cy="4752528"/>
            <a:chOff x="8388424" y="1772816"/>
            <a:chExt cx="401271" cy="4752528"/>
          </a:xfrm>
        </p:grpSpPr>
        <p:cxnSp>
          <p:nvCxnSpPr>
            <p:cNvPr id="25" name="Connettore 2 24"/>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29" name="CasellaDiTesto 28"/>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ttangolo 14"/>
          <p:cNvSpPr/>
          <p:nvPr/>
        </p:nvSpPr>
        <p:spPr>
          <a:xfrm rot="16200000">
            <a:off x="7264547" y="3241227"/>
            <a:ext cx="2952328" cy="735586"/>
          </a:xfrm>
          <a:prstGeom prst="rect">
            <a:avLst/>
          </a:prstGeom>
        </p:spPr>
        <p:txBody>
          <a:bodyPr wrap="square">
            <a:spAutoFit/>
          </a:bodyPr>
          <a:lstStyle/>
          <a:p>
            <a:pPr>
              <a:buNone/>
            </a:pPr>
            <a:endParaRPr lang="en-US" sz="1100" dirty="0" smtClean="0"/>
          </a:p>
          <a:p>
            <a:pPr>
              <a:buNone/>
            </a:pPr>
            <a:r>
              <a:rPr lang="en-US" sz="1400" dirty="0" smtClean="0"/>
              <a:t>Note that not all the link failures lead to count-to-infinity problems.</a:t>
            </a:r>
            <a:endParaRPr lang="en-US" sz="1400" dirty="0"/>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79554" name="Picture" r:id="rId4" imgW="4991100" imgH="1010412" progId="Word.Picture.8">
              <p:embed/>
            </p:oleObj>
          </a:graphicData>
        </a:graphic>
      </p:graphicFrame>
      <p:sp>
        <p:nvSpPr>
          <p:cNvPr id="23" name="Rettangolo 22"/>
          <p:cNvSpPr/>
          <p:nvPr/>
        </p:nvSpPr>
        <p:spPr>
          <a:xfrm>
            <a:off x="35496" y="-27383"/>
            <a:ext cx="4392488" cy="6906506"/>
          </a:xfrm>
          <a:prstGeom prst="rect">
            <a:avLst/>
          </a:prstGeom>
          <a:solidFill>
            <a:srgbClr val="92D050"/>
          </a:solidFill>
        </p:spPr>
        <p:txBody>
          <a:bodyPr wrap="square">
            <a:spAutoFit/>
          </a:bodyPr>
          <a:lstStyle/>
          <a:p>
            <a:pPr>
              <a:buNone/>
            </a:pPr>
            <a:r>
              <a:rPr lang="en-US" sz="1800" dirty="0" smtClean="0"/>
              <a:t>We envisage that the link between B and C breaks. </a:t>
            </a:r>
            <a:r>
              <a:rPr lang="en-US" sz="1800" b="1" dirty="0" smtClean="0"/>
              <a:t>B realizes that it has to route through A the traffic destined to C.</a:t>
            </a:r>
            <a:r>
              <a:rPr lang="en-US" sz="1800" dirty="0" smtClean="0"/>
              <a:t> </a:t>
            </a:r>
            <a:r>
              <a:rPr lang="en-US" sz="1800" b="1" dirty="0" smtClean="0"/>
              <a:t>B recalculates its distance </a:t>
            </a:r>
            <a:r>
              <a:rPr lang="en-US" sz="1800" dirty="0" smtClean="0"/>
              <a:t>from C. B decides that it is now 3 hops away from C on the basis of the distance vector received from A, which contains the (old) distance 2 from C and also knowing that A is at a distance 1 from B. </a:t>
            </a:r>
          </a:p>
          <a:p>
            <a:pPr>
              <a:buNone/>
            </a:pPr>
            <a:r>
              <a:rPr lang="en-US" sz="1800" b="1" dirty="0" smtClean="0"/>
              <a:t>Since B has changed its distance vector</a:t>
            </a:r>
            <a:r>
              <a:rPr lang="en-US" sz="1800" dirty="0" smtClean="0"/>
              <a:t>, it sends this info to its remaining neighbors (i.e., A). </a:t>
            </a:r>
          </a:p>
          <a:p>
            <a:pPr>
              <a:buNone/>
            </a:pPr>
            <a:r>
              <a:rPr lang="en-US" sz="1800" dirty="0" smtClean="0"/>
              <a:t>Upon receiving a modified distance vector from B, A recalculates its distance vector and concludes that C is now 4 hops away (i.e., 3 hops away from B who is 1 hop away from A). </a:t>
            </a:r>
          </a:p>
          <a:p>
            <a:pPr>
              <a:buNone/>
            </a:pPr>
            <a:r>
              <a:rPr lang="en-US" sz="1800" dirty="0" smtClean="0"/>
              <a:t>A and B continue </a:t>
            </a:r>
            <a:r>
              <a:rPr lang="en-US" sz="1800" b="1" dirty="0" smtClean="0"/>
              <a:t>this process bouncing distance vectors</a:t>
            </a:r>
            <a:r>
              <a:rPr lang="en-US" sz="1800" dirty="0" smtClean="0"/>
              <a:t> so that their distances to C tend to infinity.  At the end, they conclude that the best route to C is through the other node: packets to C are bounced between A and B until they are </a:t>
            </a:r>
            <a:r>
              <a:rPr lang="en-US" sz="1800" b="1" dirty="0" smtClean="0"/>
              <a:t>dropped</a:t>
            </a:r>
            <a:r>
              <a:rPr lang="en-US" sz="1800" dirty="0" smtClean="0"/>
              <a:t> (TTL = 0).</a:t>
            </a:r>
            <a:endParaRPr lang="en-US" sz="1800" dirty="0"/>
          </a:p>
        </p:txBody>
      </p:sp>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79555"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79556"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79557"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cxnSp>
        <p:nvCxnSpPr>
          <p:cNvPr id="39" name="Connettore 2 38"/>
          <p:cNvCxnSpPr/>
          <p:nvPr/>
        </p:nvCxnSpPr>
        <p:spPr bwMode="auto">
          <a:xfrm>
            <a:off x="3851920" y="3068960"/>
            <a:ext cx="1728192" cy="720080"/>
          </a:xfrm>
          <a:prstGeom prst="straightConnector1">
            <a:avLst/>
          </a:prstGeom>
          <a:noFill/>
          <a:ln w="50800" cap="flat" cmpd="sng" algn="ctr">
            <a:solidFill>
              <a:srgbClr val="FF0000"/>
            </a:solidFill>
            <a:prstDash val="solid"/>
            <a:round/>
            <a:headEnd type="none" w="med" len="med"/>
            <a:tailEnd type="triangle"/>
          </a:ln>
          <a:effectLst/>
        </p:spPr>
      </p:cxnSp>
      <p:sp>
        <p:nvSpPr>
          <p:cNvPr id="29" name="Fumetto 1 28"/>
          <p:cNvSpPr/>
          <p:nvPr/>
        </p:nvSpPr>
        <p:spPr bwMode="auto">
          <a:xfrm>
            <a:off x="3419872" y="2924944"/>
            <a:ext cx="4824536" cy="2088232"/>
          </a:xfrm>
          <a:prstGeom prst="wedgeRectCallout">
            <a:avLst>
              <a:gd name="adj1" fmla="val -59341"/>
              <a:gd name="adj2" fmla="val -1329"/>
            </a:avLst>
          </a:prstGeom>
          <a:solidFill>
            <a:schemeClr val="accent2"/>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A knows from its routing table that it routes</a:t>
            </a:r>
            <a:r>
              <a:rPr kumimoji="1" lang="en-US" sz="2400" b="0" i="0" u="none" strike="noStrike" cap="none" normalizeH="0" dirty="0" smtClean="0">
                <a:ln>
                  <a:noFill/>
                </a:ln>
                <a:solidFill>
                  <a:schemeClr val="tx1"/>
                </a:solidFill>
                <a:effectLst/>
                <a:latin typeface="Tahoma" pitchFamily="34" charset="0"/>
                <a:ea typeface="SimSun" pitchFamily="2" charset="-122"/>
              </a:rPr>
              <a:t> through B to reach C and then if the cost from B to C has changed, A has to update its distance to C as well.</a:t>
            </a:r>
            <a:endParaRPr kumimoji="1" lang="en-US" sz="2400" b="0" i="0" u="none" strike="noStrike" cap="none" normalizeH="0" baseline="0" dirty="0" smtClean="0">
              <a:ln>
                <a:noFill/>
              </a:ln>
              <a:solidFill>
                <a:schemeClr val="tx1"/>
              </a:solidFill>
              <a:effectLst/>
              <a:latin typeface="Tahoma" pitchFamily="34" charset="0"/>
              <a:ea typeface="SimSun" pitchFamily="2" charset="-122"/>
            </a:endParaRPr>
          </a:p>
        </p:txBody>
      </p:sp>
      <p:grpSp>
        <p:nvGrpSpPr>
          <p:cNvPr id="25" name="Gruppo 24"/>
          <p:cNvGrpSpPr/>
          <p:nvPr/>
        </p:nvGrpSpPr>
        <p:grpSpPr>
          <a:xfrm>
            <a:off x="8388424" y="1772816"/>
            <a:ext cx="401271" cy="4752528"/>
            <a:chOff x="8388424" y="1772816"/>
            <a:chExt cx="401271" cy="4752528"/>
          </a:xfrm>
        </p:grpSpPr>
        <p:cxnSp>
          <p:nvCxnSpPr>
            <p:cNvPr id="40" name="Connettore 2 39"/>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41" name="CasellaDiTesto 40"/>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2"/>
          <p:cNvSpPr>
            <a:spLocks noGrp="1" noChangeArrowheads="1"/>
          </p:cNvSpPr>
          <p:nvPr>
            <p:ph type="title"/>
          </p:nvPr>
        </p:nvSpPr>
        <p:spPr>
          <a:xfrm>
            <a:off x="35496" y="44624"/>
            <a:ext cx="9505056" cy="1143000"/>
          </a:xfrm>
        </p:spPr>
        <p:txBody>
          <a:bodyPr/>
          <a:lstStyle/>
          <a:p>
            <a:pPr eaLnBrk="1" hangingPunct="1"/>
            <a:r>
              <a:rPr lang="en-US" dirty="0" smtClean="0"/>
              <a:t>Count-to-Infinity Problem </a:t>
            </a:r>
            <a:r>
              <a:rPr lang="en-US" sz="3600" dirty="0" smtClean="0"/>
              <a:t>(cont’d)</a:t>
            </a:r>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5" name="Rettangolo 14"/>
          <p:cNvSpPr/>
          <p:nvPr/>
        </p:nvSpPr>
        <p:spPr>
          <a:xfrm rot="16200000">
            <a:off x="7264547" y="3241227"/>
            <a:ext cx="2952328" cy="735586"/>
          </a:xfrm>
          <a:prstGeom prst="rect">
            <a:avLst/>
          </a:prstGeom>
        </p:spPr>
        <p:txBody>
          <a:bodyPr wrap="square">
            <a:spAutoFit/>
          </a:bodyPr>
          <a:lstStyle/>
          <a:p>
            <a:pPr>
              <a:buNone/>
            </a:pPr>
            <a:endParaRPr lang="en-US" sz="1100" dirty="0" smtClean="0"/>
          </a:p>
          <a:p>
            <a:pPr>
              <a:buNone/>
            </a:pPr>
            <a:r>
              <a:rPr lang="en-US" sz="1400" dirty="0" smtClean="0"/>
              <a:t>Note that not all the link failures lead to count-to-infinity problems.</a:t>
            </a:r>
            <a:endParaRPr lang="en-US" sz="1400" dirty="0"/>
          </a:p>
        </p:txBody>
      </p:sp>
      <p:sp>
        <p:nvSpPr>
          <p:cNvPr id="20377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3777" name="Object 1"/>
          <p:cNvGraphicFramePr>
            <a:graphicFrameLocks noChangeAspect="1"/>
          </p:cNvGraphicFramePr>
          <p:nvPr/>
        </p:nvGraphicFramePr>
        <p:xfrm>
          <a:off x="4893518" y="3118872"/>
          <a:ext cx="2990850" cy="609600"/>
        </p:xfrm>
        <a:graphic>
          <a:graphicData uri="http://schemas.openxmlformats.org/presentationml/2006/ole">
            <p:oleObj spid="_x0000_s281602" name="Picture" r:id="rId4" imgW="4991100" imgH="1010412" progId="Word.Picture.8">
              <p:embed/>
            </p:oleObj>
          </a:graphicData>
        </a:graphic>
      </p:graphicFrame>
      <p:sp>
        <p:nvSpPr>
          <p:cNvPr id="23" name="Rettangolo 22"/>
          <p:cNvSpPr/>
          <p:nvPr/>
        </p:nvSpPr>
        <p:spPr>
          <a:xfrm>
            <a:off x="35496" y="-27383"/>
            <a:ext cx="4392488" cy="6906506"/>
          </a:xfrm>
          <a:prstGeom prst="rect">
            <a:avLst/>
          </a:prstGeom>
          <a:solidFill>
            <a:srgbClr val="92D050"/>
          </a:solidFill>
        </p:spPr>
        <p:txBody>
          <a:bodyPr wrap="square">
            <a:spAutoFit/>
          </a:bodyPr>
          <a:lstStyle/>
          <a:p>
            <a:pPr>
              <a:buNone/>
            </a:pPr>
            <a:r>
              <a:rPr lang="en-US" sz="1800" dirty="0" smtClean="0"/>
              <a:t>We envisage that the link between B and C breaks. </a:t>
            </a:r>
            <a:r>
              <a:rPr lang="en-US" sz="1800" b="1" dirty="0" smtClean="0"/>
              <a:t>B realizes that it has to route through A the traffic destined to C.</a:t>
            </a:r>
            <a:r>
              <a:rPr lang="en-US" sz="1800" dirty="0" smtClean="0"/>
              <a:t> </a:t>
            </a:r>
            <a:r>
              <a:rPr lang="en-US" sz="1800" b="1" dirty="0" smtClean="0"/>
              <a:t>B recalculates its distance </a:t>
            </a:r>
            <a:r>
              <a:rPr lang="en-US" sz="1800" dirty="0" smtClean="0"/>
              <a:t>from C. B decides that it is now 3 hops away from C on the basis of the distance vector received from A, which contains the (old) distance 2 from C and also knowing that A is at a distance 1 from B. </a:t>
            </a:r>
          </a:p>
          <a:p>
            <a:pPr>
              <a:buNone/>
            </a:pPr>
            <a:r>
              <a:rPr lang="en-US" sz="1800" b="1" dirty="0" smtClean="0"/>
              <a:t>Since B has changed its distance vector</a:t>
            </a:r>
            <a:r>
              <a:rPr lang="en-US" sz="1800" dirty="0" smtClean="0"/>
              <a:t>, it sends this info to its remaining neighbors (i.e., A). </a:t>
            </a:r>
          </a:p>
          <a:p>
            <a:pPr>
              <a:buNone/>
            </a:pPr>
            <a:r>
              <a:rPr lang="en-US" sz="1800" dirty="0" smtClean="0"/>
              <a:t>Upon receiving a modified distance vector from B, A recalculates its distance vector and concludes that C is now 4 hops away (i.e., 3 hops away from B who is 1 hop away from A). </a:t>
            </a:r>
          </a:p>
          <a:p>
            <a:pPr>
              <a:buNone/>
            </a:pPr>
            <a:r>
              <a:rPr lang="en-US" sz="1800" dirty="0" smtClean="0"/>
              <a:t>A and B continue </a:t>
            </a:r>
            <a:r>
              <a:rPr lang="en-US" sz="1800" b="1" dirty="0" smtClean="0"/>
              <a:t>this process bouncing distance vectors</a:t>
            </a:r>
            <a:r>
              <a:rPr lang="en-US" sz="1800" dirty="0" smtClean="0"/>
              <a:t> so that their distances to C tend to infinity.  At the end, they conclude that the best route to C is through the other node: packets to C are bounced between A and B until they are </a:t>
            </a:r>
            <a:r>
              <a:rPr lang="en-US" sz="1800" b="1" dirty="0" smtClean="0"/>
              <a:t>dropped</a:t>
            </a:r>
            <a:r>
              <a:rPr lang="en-US" sz="1800" dirty="0" smtClean="0"/>
              <a:t> (TTL = 0).</a:t>
            </a:r>
            <a:endParaRPr lang="en-US" sz="1800" dirty="0"/>
          </a:p>
        </p:txBody>
      </p:sp>
      <p:graphicFrame>
        <p:nvGraphicFramePr>
          <p:cNvPr id="203779" name="Object 3"/>
          <p:cNvGraphicFramePr>
            <a:graphicFrameLocks noChangeAspect="1"/>
          </p:cNvGraphicFramePr>
          <p:nvPr/>
        </p:nvGraphicFramePr>
        <p:xfrm>
          <a:off x="4893518" y="1667272"/>
          <a:ext cx="2990850" cy="609600"/>
        </p:xfrm>
        <a:graphic>
          <a:graphicData uri="http://schemas.openxmlformats.org/presentationml/2006/ole">
            <p:oleObj spid="_x0000_s281603" name="Picture" r:id="rId5" imgW="4991040" imgH="1009800" progId="Word.Picture.8">
              <p:embed/>
            </p:oleObj>
          </a:graphicData>
        </a:graphic>
      </p:graphicFrame>
      <p:graphicFrame>
        <p:nvGraphicFramePr>
          <p:cNvPr id="26" name="Tabella 25"/>
          <p:cNvGraphicFramePr>
            <a:graphicFrameLocks noGrp="1"/>
          </p:cNvGraphicFramePr>
          <p:nvPr/>
        </p:nvGraphicFramePr>
        <p:xfrm>
          <a:off x="435597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7" name="Tabella 26"/>
          <p:cNvGraphicFramePr>
            <a:graphicFrameLocks noGrp="1"/>
          </p:cNvGraphicFramePr>
          <p:nvPr/>
        </p:nvGraphicFramePr>
        <p:xfrm>
          <a:off x="7356648"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28" name="Tabella 27"/>
          <p:cNvGraphicFramePr>
            <a:graphicFrameLocks noGrp="1"/>
          </p:cNvGraphicFramePr>
          <p:nvPr/>
        </p:nvGraphicFramePr>
        <p:xfrm>
          <a:off x="5796136" y="908720"/>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0" name="Tabella 29"/>
          <p:cNvGraphicFramePr>
            <a:graphicFrameLocks noGrp="1"/>
          </p:cNvGraphicFramePr>
          <p:nvPr/>
        </p:nvGraphicFramePr>
        <p:xfrm>
          <a:off x="433231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1" name="Tabella 30"/>
          <p:cNvGraphicFramePr>
            <a:graphicFrameLocks noGrp="1"/>
          </p:cNvGraphicFramePr>
          <p:nvPr/>
        </p:nvGraphicFramePr>
        <p:xfrm>
          <a:off x="5772472" y="242088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2" name="Object 1"/>
          <p:cNvGraphicFramePr>
            <a:graphicFrameLocks noChangeAspect="1"/>
          </p:cNvGraphicFramePr>
          <p:nvPr/>
        </p:nvGraphicFramePr>
        <p:xfrm>
          <a:off x="4917182" y="4592568"/>
          <a:ext cx="2990850" cy="609600"/>
        </p:xfrm>
        <a:graphic>
          <a:graphicData uri="http://schemas.openxmlformats.org/presentationml/2006/ole">
            <p:oleObj spid="_x0000_s281604" name="Picture" r:id="rId6" imgW="4991100" imgH="1010412" progId="Word.Picture.8">
              <p:embed/>
            </p:oleObj>
          </a:graphicData>
        </a:graphic>
      </p:graphicFrame>
      <p:graphicFrame>
        <p:nvGraphicFramePr>
          <p:cNvPr id="33" name="Tabella 32"/>
          <p:cNvGraphicFramePr>
            <a:graphicFrameLocks noGrp="1"/>
          </p:cNvGraphicFramePr>
          <p:nvPr/>
        </p:nvGraphicFramePr>
        <p:xfrm>
          <a:off x="435597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2</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4" name="Tabella 33"/>
          <p:cNvGraphicFramePr>
            <a:graphicFrameLocks noGrp="1"/>
          </p:cNvGraphicFramePr>
          <p:nvPr/>
        </p:nvGraphicFramePr>
        <p:xfrm>
          <a:off x="5796136" y="3861048"/>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6" name="Object 1"/>
          <p:cNvGraphicFramePr>
            <a:graphicFrameLocks noChangeAspect="1"/>
          </p:cNvGraphicFramePr>
          <p:nvPr/>
        </p:nvGraphicFramePr>
        <p:xfrm>
          <a:off x="4917182" y="6093296"/>
          <a:ext cx="2990850" cy="609600"/>
        </p:xfrm>
        <a:graphic>
          <a:graphicData uri="http://schemas.openxmlformats.org/presentationml/2006/ole">
            <p:oleObj spid="_x0000_s281605" name="Picture" r:id="rId7" imgW="4991100" imgH="1010412" progId="Word.Picture.8">
              <p:embed/>
            </p:oleObj>
          </a:graphicData>
        </a:graphic>
      </p:graphicFrame>
      <p:graphicFrame>
        <p:nvGraphicFramePr>
          <p:cNvPr id="37" name="Tabella 36"/>
          <p:cNvGraphicFramePr>
            <a:graphicFrameLocks noGrp="1"/>
          </p:cNvGraphicFramePr>
          <p:nvPr/>
        </p:nvGraphicFramePr>
        <p:xfrm>
          <a:off x="435597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4</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graphicFrame>
        <p:nvGraphicFramePr>
          <p:cNvPr id="38" name="Tabella 37"/>
          <p:cNvGraphicFramePr>
            <a:graphicFrameLocks noGrp="1"/>
          </p:cNvGraphicFramePr>
          <p:nvPr/>
        </p:nvGraphicFramePr>
        <p:xfrm>
          <a:off x="5796136" y="5361776"/>
          <a:ext cx="1103784" cy="731520"/>
        </p:xfrm>
        <a:graphic>
          <a:graphicData uri="http://schemas.openxmlformats.org/drawingml/2006/table">
            <a:tbl>
              <a:tblPr>
                <a:tableStyleId>{5C22544A-7EE6-4342-B048-85BDC9FD1C3A}</a:tableStyleId>
              </a:tblPr>
              <a:tblGrid>
                <a:gridCol w="367928"/>
                <a:gridCol w="367928"/>
                <a:gridCol w="367928"/>
              </a:tblGrid>
              <a:tr h="331924">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A</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C</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31924">
                <a:tc>
                  <a:txBody>
                    <a:bodyPr/>
                    <a:lstStyle/>
                    <a:p>
                      <a:r>
                        <a:rPr lang="en-US" dirty="0" smtClean="0"/>
                        <a:t>B</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1</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dirty="0" smtClean="0"/>
                        <a:t>3</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cxnSp>
        <p:nvCxnSpPr>
          <p:cNvPr id="40" name="Connettore 2 39"/>
          <p:cNvCxnSpPr/>
          <p:nvPr/>
        </p:nvCxnSpPr>
        <p:spPr bwMode="auto">
          <a:xfrm>
            <a:off x="3923928" y="4221088"/>
            <a:ext cx="1008112" cy="1080120"/>
          </a:xfrm>
          <a:prstGeom prst="straightConnector1">
            <a:avLst/>
          </a:prstGeom>
          <a:noFill/>
          <a:ln w="50800" cap="flat" cmpd="sng" algn="ctr">
            <a:solidFill>
              <a:srgbClr val="FF0000"/>
            </a:solidFill>
            <a:prstDash val="solid"/>
            <a:round/>
            <a:headEnd type="none" w="med" len="med"/>
            <a:tailEnd type="triangle"/>
          </a:ln>
          <a:effectLst/>
        </p:spPr>
      </p:cxnSp>
      <p:grpSp>
        <p:nvGrpSpPr>
          <p:cNvPr id="24" name="Gruppo 23"/>
          <p:cNvGrpSpPr/>
          <p:nvPr/>
        </p:nvGrpSpPr>
        <p:grpSpPr>
          <a:xfrm>
            <a:off x="8388424" y="1772816"/>
            <a:ext cx="401271" cy="4752528"/>
            <a:chOff x="8388424" y="1772816"/>
            <a:chExt cx="401271" cy="4752528"/>
          </a:xfrm>
        </p:grpSpPr>
        <p:cxnSp>
          <p:nvCxnSpPr>
            <p:cNvPr id="25" name="Connettore 2 24"/>
            <p:cNvCxnSpPr/>
            <p:nvPr/>
          </p:nvCxnSpPr>
          <p:spPr bwMode="auto">
            <a:xfrm>
              <a:off x="8388424" y="1772816"/>
              <a:ext cx="0" cy="4752528"/>
            </a:xfrm>
            <a:prstGeom prst="straightConnector1">
              <a:avLst/>
            </a:prstGeom>
            <a:noFill/>
            <a:ln w="38100" cap="flat" cmpd="sng" algn="ctr">
              <a:solidFill>
                <a:srgbClr val="0000FF"/>
              </a:solidFill>
              <a:prstDash val="solid"/>
              <a:round/>
              <a:headEnd type="none" w="med" len="med"/>
              <a:tailEnd type="arrow"/>
            </a:ln>
            <a:effectLst/>
          </p:spPr>
        </p:cxnSp>
        <p:sp>
          <p:nvSpPr>
            <p:cNvPr id="29" name="CasellaDiTesto 28"/>
            <p:cNvSpPr txBox="1"/>
            <p:nvPr/>
          </p:nvSpPr>
          <p:spPr>
            <a:xfrm rot="16200000">
              <a:off x="8207163" y="5778073"/>
              <a:ext cx="764953" cy="400110"/>
            </a:xfrm>
            <a:prstGeom prst="rect">
              <a:avLst/>
            </a:prstGeom>
            <a:noFill/>
          </p:spPr>
          <p:txBody>
            <a:bodyPr wrap="none" rtlCol="0">
              <a:spAutoFit/>
            </a:bodyPr>
            <a:lstStyle/>
            <a:p>
              <a:pPr>
                <a:buNone/>
              </a:pPr>
              <a:r>
                <a:rPr lang="en-US" sz="2000" b="1" dirty="0" smtClean="0">
                  <a:solidFill>
                    <a:srgbClr val="0000FF"/>
                  </a:solidFill>
                </a:rPr>
                <a:t>time</a:t>
              </a:r>
              <a:endParaRPr lang="en-US" sz="2000" b="1" dirty="0">
                <a:solidFill>
                  <a:srgbClr val="0000FF"/>
                </a:solidFill>
              </a:endParaRPr>
            </a:p>
          </p:txBody>
        </p:sp>
      </p:grpSp>
    </p:spTree>
  </p:cSld>
  <p:clrMapOvr>
    <a:masterClrMapping/>
  </p:clrMapOvr>
  <p:transition spd="slow"/>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The RIP Protocol</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The RIP protocol (defined in RFC 1058 </a:t>
            </a:r>
            <a:r>
              <a:rPr lang="en-US" dirty="0" smtClean="0"/>
              <a:t>of year 1988 and </a:t>
            </a:r>
            <a:r>
              <a:rPr lang="en-US" dirty="0" smtClean="0"/>
              <a:t>RFC </a:t>
            </a:r>
            <a:r>
              <a:rPr lang="en-US" dirty="0" smtClean="0"/>
              <a:t>2453 of year 1998) </a:t>
            </a:r>
            <a:r>
              <a:rPr lang="en-US" dirty="0" smtClean="0"/>
              <a:t>is an intra-domain routing scheme based on the Distance Vector approach; it adopts the hop count as a cost metric.</a:t>
            </a:r>
          </a:p>
          <a:p>
            <a:endParaRPr lang="en-US" sz="1200" dirty="0" smtClean="0"/>
          </a:p>
          <a:p>
            <a:r>
              <a:rPr lang="en-US" dirty="0" smtClean="0"/>
              <a:t>The RIP protocol envisages a maximum number of hops equal to 15 in order to reach a destination; this permits to avoid routing loops, but limits the size of the network where RIP can be adopted. </a:t>
            </a:r>
          </a:p>
          <a:p>
            <a:endParaRPr lang="en-US" sz="1200" dirty="0" smtClean="0"/>
          </a:p>
          <a:p>
            <a:r>
              <a:rPr lang="en-US" dirty="0" smtClean="0"/>
              <a:t>RIP sends periodic route updates every 30 s; however, route updates can also be triggered by some changes in the network.</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Addressing</a:t>
            </a:r>
          </a:p>
        </p:txBody>
      </p:sp>
      <p:sp>
        <p:nvSpPr>
          <p:cNvPr id="78851" name="Rectangle 3"/>
          <p:cNvSpPr>
            <a:spLocks noGrp="1" noChangeArrowheads="1"/>
          </p:cNvSpPr>
          <p:nvPr>
            <p:ph type="body" idx="1"/>
          </p:nvPr>
        </p:nvSpPr>
        <p:spPr bwMode="auto">
          <a:xfrm>
            <a:off x="457200" y="1600200"/>
            <a:ext cx="8507288" cy="4525963"/>
          </a:xfrm>
          <a:noFill/>
          <a:ln>
            <a:miter lim="800000"/>
            <a:headEnd/>
            <a:tailEnd/>
          </a:ln>
        </p:spPr>
        <p:txBody>
          <a:bodyPr vert="horz" wrap="square" lIns="91440" tIns="45720" rIns="91440" bIns="45720" numCol="1" anchor="t" anchorCtr="0" compatLnSpc="1">
            <a:prstTxWarp prst="textNoShape">
              <a:avLst/>
            </a:prstTxWarp>
          </a:bodyPr>
          <a:lstStyle/>
          <a:p>
            <a:r>
              <a:rPr lang="en-US" sz="2000" dirty="0" smtClean="0"/>
              <a:t>An IP address (IP version 4, IPv4) has a representation with 32 bits, written by considering the bits in groups of 8 and taking the corresponding decimal number. Each of these groups is written separated by a dot (i.e., dotted-decimal notation). Each number can range from 0 to 255.</a:t>
            </a:r>
          </a:p>
          <a:p>
            <a:endParaRPr lang="en-US" sz="1000" dirty="0" smtClean="0"/>
          </a:p>
          <a:p>
            <a:r>
              <a:rPr lang="en-US" sz="2000" dirty="0" smtClean="0"/>
              <a:t>The specification of IP addresses is contained in RFC 1166. </a:t>
            </a:r>
          </a:p>
          <a:p>
            <a:endParaRPr lang="en-US" sz="1000" dirty="0" smtClean="0"/>
          </a:p>
          <a:p>
            <a:r>
              <a:rPr lang="en-US" sz="2000" dirty="0" smtClean="0"/>
              <a:t>The bits of an IP address are divided into two parts: </a:t>
            </a:r>
            <a:endParaRPr lang="it-IT" sz="2000" dirty="0" smtClean="0"/>
          </a:p>
          <a:p>
            <a:endParaRPr lang="en-US" sz="1000" b="1" dirty="0" smtClean="0"/>
          </a:p>
          <a:p>
            <a:pPr algn="ctr">
              <a:buNone/>
            </a:pPr>
            <a:r>
              <a:rPr lang="en-US" sz="2000" b="1" dirty="0" smtClean="0"/>
              <a:t>IP address  =  &lt;network identifier&gt; + &lt;host identifier&gt;</a:t>
            </a:r>
          </a:p>
          <a:p>
            <a:endParaRPr lang="en-US" sz="1000" dirty="0" smtClean="0"/>
          </a:p>
          <a:p>
            <a:r>
              <a:rPr lang="en-US" sz="2000" dirty="0" smtClean="0"/>
              <a:t>A router receiving an IP packet extracts the network address of the destination, which is classified by examining its first bits. Once the address class has been determined (see next slide), routers ignore host bits, and only need to look at the network bits (in the routing table) to find a route.</a:t>
            </a:r>
            <a:endParaRPr lang="it-IT" sz="2000" dirty="0" smtClean="0"/>
          </a:p>
          <a:p>
            <a:endParaRPr lang="en-US" sz="20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The RIP Protocol (cont’d)</a:t>
            </a:r>
          </a:p>
        </p:txBody>
      </p:sp>
      <p:sp>
        <p:nvSpPr>
          <p:cNvPr id="78851" name="Rectangle 3"/>
          <p:cNvSpPr>
            <a:spLocks noGrp="1" noChangeArrowheads="1"/>
          </p:cNvSpPr>
          <p:nvPr>
            <p:ph type="body" idx="1"/>
          </p:nvPr>
        </p:nvSpPr>
        <p:spPr bwMode="auto">
          <a:xfrm>
            <a:off x="457200" y="1783357"/>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The following approaches permits to solve in part the count-to-infinity problem in Distance Vector routing.</a:t>
            </a:r>
          </a:p>
          <a:p>
            <a:pPr lvl="1"/>
            <a:endParaRPr lang="en-US" sz="1200" dirty="0" smtClean="0"/>
          </a:p>
          <a:p>
            <a:pPr lvl="1"/>
            <a:r>
              <a:rPr lang="en-US" b="1" dirty="0" smtClean="0"/>
              <a:t>Split-horizon routing</a:t>
            </a:r>
            <a:r>
              <a:rPr lang="en-US" dirty="0" smtClean="0"/>
              <a:t>: a router does not advertise the cost of a destination to a neighbor if this neighbor is the next hop towards that destination. </a:t>
            </a:r>
          </a:p>
          <a:p>
            <a:pPr lvl="1"/>
            <a:endParaRPr lang="en-US" sz="1200" dirty="0" smtClean="0"/>
          </a:p>
          <a:p>
            <a:pPr lvl="1"/>
            <a:r>
              <a:rPr lang="en-US" b="1" dirty="0" smtClean="0"/>
              <a:t>Split-horizon routing with poisoned reverse</a:t>
            </a:r>
            <a:r>
              <a:rPr lang="en-US" dirty="0" smtClean="0"/>
              <a:t>: each router includes in its messages towards an adjacent router the paths learned from that router, but using a metric (distance) equal to 16 (equivalent to infinity). This scheme is adopted by RIP.</a:t>
            </a:r>
          </a:p>
          <a:p>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Link State Routing</a:t>
            </a:r>
          </a:p>
        </p:txBody>
      </p:sp>
    </p:spTree>
  </p:cSld>
  <p:clrMapOvr>
    <a:masterClrMapping/>
  </p:clrMapOvr>
  <p:transition spd="slow"/>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Link State Routing</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Distance Vector Routing was used in ARPANET until 1979. The growth of the Internet pushed the Distance Vector Routing protocol to its limits. </a:t>
            </a:r>
          </a:p>
          <a:p>
            <a:pPr lvl="1"/>
            <a:endParaRPr lang="en-US" sz="900" dirty="0" smtClean="0"/>
          </a:p>
          <a:p>
            <a:pPr lvl="1"/>
            <a:r>
              <a:rPr lang="en-US" sz="1800" b="1" dirty="0" smtClean="0"/>
              <a:t>Distance Vector Routing does not take the link bandwidths into account when defining routes, nor link reliability, nor delay</a:t>
            </a:r>
            <a:r>
              <a:rPr lang="en-US" sz="1800" dirty="0" smtClean="0"/>
              <a:t>. </a:t>
            </a:r>
          </a:p>
          <a:p>
            <a:pPr lvl="1"/>
            <a:endParaRPr lang="en-US" sz="900" dirty="0" smtClean="0"/>
          </a:p>
          <a:p>
            <a:pPr lvl="1"/>
            <a:r>
              <a:rPr lang="en-US" sz="1800" b="1" dirty="0" smtClean="0"/>
              <a:t>Distance Vector Routing may have slow convergence in defining the routing tables and there is the count-to-infinity problem.</a:t>
            </a:r>
          </a:p>
          <a:p>
            <a:endParaRPr lang="en-US" sz="1600" dirty="0" smtClean="0"/>
          </a:p>
          <a:p>
            <a:r>
              <a:rPr lang="en-US" dirty="0" smtClean="0"/>
              <a:t>The primary alternative is a class of protocols known as Link State. </a:t>
            </a:r>
          </a:p>
          <a:p>
            <a:endParaRPr lang="en-US" sz="14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Link State Routing (cont’d)</a:t>
            </a:r>
          </a:p>
        </p:txBody>
      </p:sp>
      <p:sp>
        <p:nvSpPr>
          <p:cNvPr id="78851" name="Rectangle 3"/>
          <p:cNvSpPr>
            <a:spLocks noGrp="1" noChangeArrowheads="1"/>
          </p:cNvSpPr>
          <p:nvPr>
            <p:ph type="body" idx="1"/>
          </p:nvPr>
        </p:nvSpPr>
        <p:spPr bwMode="auto">
          <a:xfrm>
            <a:off x="457200" y="1556792"/>
            <a:ext cx="8363272" cy="4525963"/>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t>A link state protocol operates as follows:</a:t>
            </a:r>
          </a:p>
          <a:p>
            <a:pPr lvl="1"/>
            <a:endParaRPr lang="en-US" sz="500" b="1" dirty="0" smtClean="0"/>
          </a:p>
          <a:p>
            <a:pPr lvl="1"/>
            <a:r>
              <a:rPr lang="en-US" sz="1800" b="1" dirty="0" smtClean="0"/>
              <a:t>Each router periodically sends Link-State Packets (LSPs) to </a:t>
            </a:r>
            <a:r>
              <a:rPr lang="en-US" sz="1800" b="1" u="sng" dirty="0" smtClean="0"/>
              <a:t>all</a:t>
            </a:r>
            <a:r>
              <a:rPr lang="en-US" sz="1800" b="1" dirty="0" smtClean="0"/>
              <a:t> routers by means of controlled flooding, </a:t>
            </a:r>
            <a:r>
              <a:rPr lang="en-US" sz="1800" dirty="0" smtClean="0"/>
              <a:t>where duplicate LSPs are not forwarded. An LSP lists the neighboring routers and the cost for each of them (an LSP does not contain the whole routing table).</a:t>
            </a:r>
            <a:r>
              <a:rPr lang="en-US" sz="1800" b="1" dirty="0" smtClean="0"/>
              <a:t> Multiple routing metrics can be used to define the cost of each link. </a:t>
            </a:r>
          </a:p>
          <a:p>
            <a:pPr lvl="2"/>
            <a:endParaRPr lang="en-US" sz="400" dirty="0" smtClean="0"/>
          </a:p>
          <a:p>
            <a:pPr lvl="2"/>
            <a:r>
              <a:rPr lang="en-US" sz="1800" dirty="0" smtClean="0"/>
              <a:t>The link cost can be based on: link bandwidth, delay, reliability, and load.</a:t>
            </a:r>
          </a:p>
          <a:p>
            <a:pPr lvl="1"/>
            <a:endParaRPr lang="en-US" sz="500" b="1" dirty="0" smtClean="0"/>
          </a:p>
          <a:p>
            <a:pPr lvl="1"/>
            <a:r>
              <a:rPr lang="en-US" sz="1800" b="1" dirty="0" smtClean="0"/>
              <a:t>Each router in the domain maintains an identical synchronized copy of the Link State information </a:t>
            </a:r>
            <a:r>
              <a:rPr lang="en-US" sz="1800" b="1" dirty="0" err="1" smtClean="0"/>
              <a:t>DataBase</a:t>
            </a:r>
            <a:r>
              <a:rPr lang="en-US" sz="1800" b="1" dirty="0" smtClean="0"/>
              <a:t> (LSDB). This database describes the topology of the router domain (i.e., map of the network).</a:t>
            </a:r>
          </a:p>
          <a:p>
            <a:pPr lvl="1"/>
            <a:endParaRPr lang="en-US" sz="500" dirty="0" smtClean="0"/>
          </a:p>
          <a:p>
            <a:pPr lvl="1"/>
            <a:r>
              <a:rPr lang="en-US" sz="1800" b="1" dirty="0" smtClean="0"/>
              <a:t>By means of this network map, each router locally runs a routing algorithm (typically the Dijkstra algorithm) to determine its shortest-path</a:t>
            </a:r>
            <a:r>
              <a:rPr lang="en-US" sz="1800" dirty="0" smtClean="0"/>
              <a:t> to each router and network that can be reached.</a:t>
            </a:r>
          </a:p>
        </p:txBody>
      </p:sp>
      <p:sp>
        <p:nvSpPr>
          <p:cNvPr id="78852" name="Segnaposto piè di pagina 4"/>
          <p:cNvSpPr>
            <a:spLocks noGrp="1"/>
          </p:cNvSpPr>
          <p:nvPr>
            <p:ph type="ftr" sz="quarter" idx="12"/>
          </p:nvPr>
        </p:nvSpPr>
        <p:spPr>
          <a:noFill/>
        </p:spPr>
        <p:txBody>
          <a:bodyPr/>
          <a:lstStyle/>
          <a:p>
            <a:r>
              <a:rPr lang="en-US" dirty="0"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Link State Routing (cont’d)</a:t>
            </a:r>
          </a:p>
        </p:txBody>
      </p:sp>
      <p:sp>
        <p:nvSpPr>
          <p:cNvPr id="78851" name="Rectangle 3"/>
          <p:cNvSpPr>
            <a:spLocks noGrp="1" noChangeArrowheads="1"/>
          </p:cNvSpPr>
          <p:nvPr>
            <p:ph type="body" idx="1"/>
          </p:nvPr>
        </p:nvSpPr>
        <p:spPr bwMode="auto">
          <a:xfrm>
            <a:off x="457200" y="1639341"/>
            <a:ext cx="8229600" cy="4525963"/>
          </a:xfrm>
          <a:noFill/>
          <a:ln>
            <a:miter lim="800000"/>
            <a:headEnd/>
            <a:tailEnd/>
          </a:ln>
        </p:spPr>
        <p:txBody>
          <a:bodyPr vert="horz" wrap="square" lIns="91440" tIns="45720" rIns="91440" bIns="45720" numCol="1" anchor="t" anchorCtr="0" compatLnSpc="1">
            <a:prstTxWarp prst="textNoShape">
              <a:avLst/>
            </a:prstTxWarp>
          </a:bodyPr>
          <a:lstStyle/>
          <a:p>
            <a:pPr lvl="1"/>
            <a:endParaRPr lang="en-US" sz="700" dirty="0" smtClean="0"/>
          </a:p>
          <a:p>
            <a:pPr lvl="1"/>
            <a:r>
              <a:rPr lang="en-US" sz="1800" dirty="0" smtClean="0"/>
              <a:t>When a network</a:t>
            </a:r>
            <a:r>
              <a:rPr lang="en-US" sz="1800" b="1" dirty="0" smtClean="0"/>
              <a:t> link changes its state</a:t>
            </a:r>
            <a:r>
              <a:rPr lang="en-US" sz="1800" dirty="0" smtClean="0"/>
              <a:t> (up to down, or vice versa), an LSP notification is flooded throughout the network. All the routers note the change, and re-compute their routes accordingly.</a:t>
            </a:r>
          </a:p>
          <a:p>
            <a:pPr lvl="1"/>
            <a:endParaRPr lang="en-US" sz="700" dirty="0" smtClean="0"/>
          </a:p>
          <a:p>
            <a:pPr lvl="1"/>
            <a:endParaRPr lang="en-US" sz="700" dirty="0" smtClean="0"/>
          </a:p>
          <a:p>
            <a:pPr lvl="1"/>
            <a:r>
              <a:rPr lang="en-US" sz="1800" dirty="0" smtClean="0"/>
              <a:t>Link State routing protocols provide greater flexibility and sophistication than the Distance Vector routing protocols. They reduce overall broadcast traffic and </a:t>
            </a:r>
            <a:r>
              <a:rPr lang="en-US" sz="1800" b="1" dirty="0" smtClean="0"/>
              <a:t>make better decisions</a:t>
            </a:r>
            <a:r>
              <a:rPr lang="en-US" sz="1800" dirty="0" smtClean="0"/>
              <a:t> about routing by taking characteristics such as </a:t>
            </a:r>
            <a:r>
              <a:rPr lang="en-US" sz="1800" b="1" dirty="0" smtClean="0"/>
              <a:t>bandwidth, delay, reliability, and load into consideration, instead of basing their decisions solely on distance or hop count</a:t>
            </a:r>
            <a:r>
              <a:rPr lang="en-US" sz="1800" dirty="0" smtClean="0"/>
              <a:t>. </a:t>
            </a:r>
          </a:p>
          <a:p>
            <a:pPr lvl="1"/>
            <a:endParaRPr lang="en-US" sz="18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Main Routing Algorithms</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 name="Rettangolo 1"/>
          <p:cNvSpPr/>
          <p:nvPr/>
        </p:nvSpPr>
        <p:spPr>
          <a:xfrm>
            <a:off x="4860032" y="5229200"/>
            <a:ext cx="4283968" cy="1323439"/>
          </a:xfrm>
          <a:prstGeom prst="rect">
            <a:avLst/>
          </a:prstGeom>
        </p:spPr>
        <p:txBody>
          <a:bodyPr wrap="square">
            <a:spAutoFit/>
          </a:bodyPr>
          <a:lstStyle/>
          <a:p>
            <a:pPr algn="ctr">
              <a:buNone/>
            </a:pPr>
            <a:r>
              <a:rPr lang="en-US" sz="1600" dirty="0" smtClean="0"/>
              <a:t>BGP uses a modified distance vector routing scheme, which considers the distance to each destination, but also takes the path into consideration on the basis of some policy rules.</a:t>
            </a:r>
          </a:p>
        </p:txBody>
      </p:sp>
      <p:sp>
        <p:nvSpPr>
          <p:cNvPr id="3" name="Rettangolo 2"/>
          <p:cNvSpPr/>
          <p:nvPr/>
        </p:nvSpPr>
        <p:spPr>
          <a:xfrm>
            <a:off x="395536" y="2452826"/>
            <a:ext cx="2160240" cy="400110"/>
          </a:xfrm>
          <a:prstGeom prst="rect">
            <a:avLst/>
          </a:prstGeom>
        </p:spPr>
        <p:txBody>
          <a:bodyPr wrap="square">
            <a:spAutoFit/>
          </a:bodyPr>
          <a:lstStyle/>
          <a:p>
            <a:pPr>
              <a:buNone/>
            </a:pPr>
            <a:r>
              <a:rPr lang="en-US" sz="2000" dirty="0" smtClean="0"/>
              <a:t>Within an AS</a:t>
            </a:r>
            <a:endParaRPr lang="it-IT" sz="2000" dirty="0"/>
          </a:p>
        </p:txBody>
      </p:sp>
      <p:sp>
        <p:nvSpPr>
          <p:cNvPr id="4" name="Rettangolo 3"/>
          <p:cNvSpPr/>
          <p:nvPr/>
        </p:nvSpPr>
        <p:spPr>
          <a:xfrm>
            <a:off x="2555776" y="5229200"/>
            <a:ext cx="2304256" cy="830997"/>
          </a:xfrm>
          <a:prstGeom prst="rect">
            <a:avLst/>
          </a:prstGeom>
        </p:spPr>
        <p:txBody>
          <a:bodyPr wrap="square">
            <a:spAutoFit/>
          </a:bodyPr>
          <a:lstStyle/>
          <a:p>
            <a:pPr algn="ctr">
              <a:buNone/>
            </a:pPr>
            <a:r>
              <a:rPr lang="en-US" sz="1600" dirty="0" smtClean="0"/>
              <a:t>This is the most common routing protocol used today.</a:t>
            </a:r>
            <a:endParaRPr lang="en-US" sz="1600" dirty="0"/>
          </a:p>
        </p:txBody>
      </p:sp>
      <p:sp>
        <p:nvSpPr>
          <p:cNvPr id="12" name="Rettangolo 11"/>
          <p:cNvSpPr/>
          <p:nvPr/>
        </p:nvSpPr>
        <p:spPr bwMode="auto">
          <a:xfrm>
            <a:off x="3347864" y="1916832"/>
            <a:ext cx="2952328" cy="576064"/>
          </a:xfrm>
          <a:prstGeom prst="rect">
            <a:avLst/>
          </a:prstGeom>
          <a:solidFill>
            <a:srgbClr val="92D05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Routing protocols</a:t>
            </a:r>
          </a:p>
        </p:txBody>
      </p:sp>
      <p:sp>
        <p:nvSpPr>
          <p:cNvPr id="13" name="Rettangolo 12"/>
          <p:cNvSpPr/>
          <p:nvPr/>
        </p:nvSpPr>
        <p:spPr bwMode="auto">
          <a:xfrm>
            <a:off x="1043608" y="2996952"/>
            <a:ext cx="2952328" cy="576064"/>
          </a:xfrm>
          <a:prstGeom prst="rect">
            <a:avLst/>
          </a:prstGeom>
          <a:solidFill>
            <a:srgbClr val="FF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Intra-domain</a:t>
            </a:r>
          </a:p>
        </p:txBody>
      </p:sp>
      <p:sp>
        <p:nvSpPr>
          <p:cNvPr id="14" name="Rettangolo 13"/>
          <p:cNvSpPr/>
          <p:nvPr/>
        </p:nvSpPr>
        <p:spPr bwMode="auto">
          <a:xfrm>
            <a:off x="5508104" y="2996952"/>
            <a:ext cx="2952328" cy="576064"/>
          </a:xfrm>
          <a:prstGeom prst="rect">
            <a:avLst/>
          </a:prstGeom>
          <a:solidFill>
            <a:srgbClr val="FFCC99"/>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400" b="0" i="0" u="none" strike="noStrike" cap="none" normalizeH="0" baseline="0" dirty="0" smtClean="0">
                <a:ln>
                  <a:noFill/>
                </a:ln>
                <a:solidFill>
                  <a:schemeClr val="tx1"/>
                </a:solidFill>
                <a:effectLst/>
                <a:latin typeface="Tahoma" pitchFamily="34" charset="0"/>
                <a:ea typeface="SimSun" pitchFamily="2" charset="-122"/>
              </a:rPr>
              <a:t>Inter-domain</a:t>
            </a:r>
          </a:p>
        </p:txBody>
      </p:sp>
      <p:grpSp>
        <p:nvGrpSpPr>
          <p:cNvPr id="18" name="Gruppo 17"/>
          <p:cNvGrpSpPr/>
          <p:nvPr/>
        </p:nvGrpSpPr>
        <p:grpSpPr>
          <a:xfrm>
            <a:off x="2519772" y="2492896"/>
            <a:ext cx="4644516" cy="504056"/>
            <a:chOff x="2519772" y="2492896"/>
            <a:chExt cx="4644516" cy="504056"/>
          </a:xfrm>
        </p:grpSpPr>
        <p:cxnSp>
          <p:nvCxnSpPr>
            <p:cNvPr id="16" name="Connettore 2 15"/>
            <p:cNvCxnSpPr>
              <a:stCxn id="12" idx="2"/>
              <a:endCxn id="13" idx="0"/>
            </p:cNvCxnSpPr>
            <p:nvPr/>
          </p:nvCxnSpPr>
          <p:spPr bwMode="auto">
            <a:xfrm flipH="1">
              <a:off x="2519772" y="2492896"/>
              <a:ext cx="2304256" cy="504056"/>
            </a:xfrm>
            <a:prstGeom prst="straightConnector1">
              <a:avLst/>
            </a:prstGeom>
            <a:noFill/>
            <a:ln w="38100" cap="flat" cmpd="sng" algn="ctr">
              <a:solidFill>
                <a:srgbClr val="FF0000"/>
              </a:solidFill>
              <a:prstDash val="solid"/>
              <a:round/>
              <a:headEnd type="none" w="med" len="med"/>
              <a:tailEnd type="arrow"/>
            </a:ln>
            <a:effectLst/>
          </p:spPr>
        </p:cxnSp>
        <p:cxnSp>
          <p:nvCxnSpPr>
            <p:cNvPr id="17" name="Connettore 2 16"/>
            <p:cNvCxnSpPr/>
            <p:nvPr/>
          </p:nvCxnSpPr>
          <p:spPr bwMode="auto">
            <a:xfrm>
              <a:off x="4860032" y="2492896"/>
              <a:ext cx="2304256" cy="504056"/>
            </a:xfrm>
            <a:prstGeom prst="straightConnector1">
              <a:avLst/>
            </a:prstGeom>
            <a:noFill/>
            <a:ln w="38100" cap="flat" cmpd="sng" algn="ctr">
              <a:solidFill>
                <a:srgbClr val="FF0000"/>
              </a:solidFill>
              <a:prstDash val="solid"/>
              <a:round/>
              <a:headEnd type="none" w="med" len="med"/>
              <a:tailEnd type="arrow"/>
            </a:ln>
            <a:effectLst/>
          </p:spPr>
        </p:cxnSp>
      </p:grpSp>
      <p:sp>
        <p:nvSpPr>
          <p:cNvPr id="19" name="Rettangolo 18"/>
          <p:cNvSpPr/>
          <p:nvPr/>
        </p:nvSpPr>
        <p:spPr bwMode="auto">
          <a:xfrm>
            <a:off x="467544" y="4077072"/>
            <a:ext cx="1440160" cy="1080120"/>
          </a:xfrm>
          <a:prstGeom prst="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kumimoji="1" lang="en-US" sz="2000" b="0" i="0" u="none" strike="noStrike" cap="none" normalizeH="0" baseline="0" dirty="0" smtClean="0">
                <a:ln>
                  <a:noFill/>
                </a:ln>
                <a:solidFill>
                  <a:schemeClr val="tx1"/>
                </a:solidFill>
                <a:effectLst/>
                <a:latin typeface="Tahoma" pitchFamily="34" charset="0"/>
                <a:ea typeface="SimSun" pitchFamily="2" charset="-122"/>
              </a:rPr>
              <a:t>Distance Vector</a:t>
            </a:r>
          </a:p>
          <a:p>
            <a:pPr marL="0" marR="0" indent="0" algn="l" defTabSz="914400" rtl="0" eaLnBrk="0" fontAlgn="base" latinLnBrk="0" hangingPunct="0">
              <a:lnSpc>
                <a:spcPct val="100000"/>
              </a:lnSpc>
              <a:spcBef>
                <a:spcPct val="20000"/>
              </a:spcBef>
              <a:spcAft>
                <a:spcPct val="0"/>
              </a:spcAft>
              <a:buClr>
                <a:schemeClr val="accent2"/>
              </a:buClr>
              <a:buSzTx/>
              <a:buNone/>
              <a:tabLst/>
            </a:pPr>
            <a:r>
              <a:rPr lang="en-US" sz="2000" dirty="0" smtClean="0"/>
              <a:t>(e.g., RIP)</a:t>
            </a:r>
            <a:endParaRPr kumimoji="1" lang="en-US" sz="2000" b="0" i="0" u="none" strike="noStrike" cap="none" normalizeH="0" baseline="0" dirty="0" smtClean="0">
              <a:ln>
                <a:noFill/>
              </a:ln>
              <a:solidFill>
                <a:schemeClr val="tx1"/>
              </a:solidFill>
              <a:effectLst/>
              <a:latin typeface="Tahoma" pitchFamily="34" charset="0"/>
              <a:ea typeface="SimSun" pitchFamily="2" charset="-122"/>
            </a:endParaRPr>
          </a:p>
        </p:txBody>
      </p:sp>
      <p:sp>
        <p:nvSpPr>
          <p:cNvPr id="20" name="Rettangolo 19"/>
          <p:cNvSpPr/>
          <p:nvPr/>
        </p:nvSpPr>
        <p:spPr bwMode="auto">
          <a:xfrm>
            <a:off x="2987824" y="4077072"/>
            <a:ext cx="1440160" cy="1080120"/>
          </a:xfrm>
          <a:prstGeom prst="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sz="2000" dirty="0" smtClean="0"/>
              <a:t>Link State</a:t>
            </a:r>
            <a:endParaRPr kumimoji="1" lang="en-US" sz="2000" b="0" i="0" u="none" strike="noStrike" cap="none" normalizeH="0" baseline="0" dirty="0" smtClean="0">
              <a:ln>
                <a:noFill/>
              </a:ln>
              <a:solidFill>
                <a:schemeClr val="tx1"/>
              </a:solidFill>
              <a:effectLst/>
              <a:latin typeface="Tahoma" pitchFamily="34" charset="0"/>
              <a:ea typeface="SimSun" pitchFamily="2" charset="-122"/>
            </a:endParaRPr>
          </a:p>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sz="2000" dirty="0" smtClean="0"/>
              <a:t>(e.g., OSPF)</a:t>
            </a:r>
            <a:endParaRPr kumimoji="1" lang="en-US" sz="2000" b="0" i="0" u="none" strike="noStrike" cap="none" normalizeH="0" baseline="0" dirty="0" smtClean="0">
              <a:ln>
                <a:noFill/>
              </a:ln>
              <a:solidFill>
                <a:schemeClr val="tx1"/>
              </a:solidFill>
              <a:effectLst/>
              <a:latin typeface="Tahoma" pitchFamily="34" charset="0"/>
              <a:ea typeface="SimSun" pitchFamily="2" charset="-122"/>
            </a:endParaRPr>
          </a:p>
        </p:txBody>
      </p:sp>
      <p:grpSp>
        <p:nvGrpSpPr>
          <p:cNvPr id="24" name="Gruppo 23"/>
          <p:cNvGrpSpPr/>
          <p:nvPr/>
        </p:nvGrpSpPr>
        <p:grpSpPr>
          <a:xfrm>
            <a:off x="1187624" y="3573016"/>
            <a:ext cx="2700300" cy="504056"/>
            <a:chOff x="1187624" y="3573016"/>
            <a:chExt cx="2700300" cy="504056"/>
          </a:xfrm>
        </p:grpSpPr>
        <p:cxnSp>
          <p:nvCxnSpPr>
            <p:cNvPr id="22" name="Connettore 2 21"/>
            <p:cNvCxnSpPr>
              <a:stCxn id="13" idx="2"/>
              <a:endCxn id="19" idx="0"/>
            </p:cNvCxnSpPr>
            <p:nvPr/>
          </p:nvCxnSpPr>
          <p:spPr bwMode="auto">
            <a:xfrm flipH="1">
              <a:off x="1187624" y="3573016"/>
              <a:ext cx="1332148" cy="504056"/>
            </a:xfrm>
            <a:prstGeom prst="straightConnector1">
              <a:avLst/>
            </a:prstGeom>
            <a:noFill/>
            <a:ln w="38100" cap="flat" cmpd="sng" algn="ctr">
              <a:solidFill>
                <a:srgbClr val="FF0000"/>
              </a:solidFill>
              <a:prstDash val="solid"/>
              <a:round/>
              <a:headEnd type="none" w="med" len="med"/>
              <a:tailEnd type="arrow"/>
            </a:ln>
            <a:effectLst/>
          </p:spPr>
        </p:cxnSp>
        <p:cxnSp>
          <p:nvCxnSpPr>
            <p:cNvPr id="23" name="Connettore 2 22"/>
            <p:cNvCxnSpPr/>
            <p:nvPr/>
          </p:nvCxnSpPr>
          <p:spPr bwMode="auto">
            <a:xfrm>
              <a:off x="2555776" y="3573016"/>
              <a:ext cx="1332148" cy="504056"/>
            </a:xfrm>
            <a:prstGeom prst="straightConnector1">
              <a:avLst/>
            </a:prstGeom>
            <a:noFill/>
            <a:ln w="38100" cap="flat" cmpd="sng" algn="ctr">
              <a:solidFill>
                <a:srgbClr val="FF0000"/>
              </a:solidFill>
              <a:prstDash val="solid"/>
              <a:round/>
              <a:headEnd type="none" w="med" len="med"/>
              <a:tailEnd type="arrow"/>
            </a:ln>
            <a:effectLst/>
          </p:spPr>
        </p:cxnSp>
      </p:grpSp>
      <p:sp>
        <p:nvSpPr>
          <p:cNvPr id="25" name="Rettangolo 24"/>
          <p:cNvSpPr/>
          <p:nvPr/>
        </p:nvSpPr>
        <p:spPr bwMode="auto">
          <a:xfrm>
            <a:off x="6372200" y="4077072"/>
            <a:ext cx="1440160" cy="1080120"/>
          </a:xfrm>
          <a:prstGeom prst="rect">
            <a:avLst/>
          </a:prstGeom>
          <a:solidFill>
            <a:srgbClr val="00B0F0"/>
          </a:solid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sz="2000" dirty="0" smtClean="0"/>
              <a:t>Path Vector</a:t>
            </a:r>
            <a:endParaRPr kumimoji="1" lang="en-US" sz="2000" b="0" i="0" u="none" strike="noStrike" cap="none" normalizeH="0" baseline="0" dirty="0" smtClean="0">
              <a:ln>
                <a:noFill/>
              </a:ln>
              <a:solidFill>
                <a:schemeClr val="tx1"/>
              </a:solidFill>
              <a:effectLst/>
              <a:latin typeface="Tahoma" pitchFamily="34" charset="0"/>
              <a:ea typeface="SimSun" pitchFamily="2" charset="-122"/>
            </a:endParaRPr>
          </a:p>
          <a:p>
            <a:pPr marL="0" marR="0" indent="0" algn="ctr" defTabSz="914400" rtl="0" eaLnBrk="0" fontAlgn="base" latinLnBrk="0" hangingPunct="0">
              <a:lnSpc>
                <a:spcPct val="100000"/>
              </a:lnSpc>
              <a:spcBef>
                <a:spcPct val="20000"/>
              </a:spcBef>
              <a:spcAft>
                <a:spcPct val="0"/>
              </a:spcAft>
              <a:buClr>
                <a:schemeClr val="accent2"/>
              </a:buClr>
              <a:buSzTx/>
              <a:buNone/>
              <a:tabLst/>
            </a:pPr>
            <a:r>
              <a:rPr lang="en-US" sz="2000" dirty="0" smtClean="0"/>
              <a:t>(e.g., BGP)</a:t>
            </a:r>
            <a:endParaRPr kumimoji="1" lang="en-US" sz="2000" b="0" i="0" u="none" strike="noStrike" cap="none" normalizeH="0" baseline="0" dirty="0" smtClean="0">
              <a:ln>
                <a:noFill/>
              </a:ln>
              <a:solidFill>
                <a:schemeClr val="tx1"/>
              </a:solidFill>
              <a:effectLst/>
              <a:latin typeface="Tahoma" pitchFamily="34" charset="0"/>
              <a:ea typeface="SimSun" pitchFamily="2" charset="-122"/>
            </a:endParaRPr>
          </a:p>
        </p:txBody>
      </p:sp>
      <p:cxnSp>
        <p:nvCxnSpPr>
          <p:cNvPr id="27" name="Connettore 2 26"/>
          <p:cNvCxnSpPr/>
          <p:nvPr/>
        </p:nvCxnSpPr>
        <p:spPr bwMode="auto">
          <a:xfrm>
            <a:off x="7020272" y="3573016"/>
            <a:ext cx="0" cy="504000"/>
          </a:xfrm>
          <a:prstGeom prst="straightConnector1">
            <a:avLst/>
          </a:prstGeom>
          <a:noFill/>
          <a:ln w="38100" cap="flat" cmpd="sng" algn="ctr">
            <a:solidFill>
              <a:srgbClr val="FF0000"/>
            </a:solidFill>
            <a:prstDash val="solid"/>
            <a:round/>
            <a:headEnd type="none" w="med" len="med"/>
            <a:tailEnd type="arrow"/>
          </a:ln>
          <a:effectLst/>
        </p:spPr>
      </p:cxnSp>
      <p:sp>
        <p:nvSpPr>
          <p:cNvPr id="30" name="Rettangolo 29"/>
          <p:cNvSpPr/>
          <p:nvPr/>
        </p:nvSpPr>
        <p:spPr>
          <a:xfrm>
            <a:off x="7236296" y="2452826"/>
            <a:ext cx="2160240" cy="400110"/>
          </a:xfrm>
          <a:prstGeom prst="rect">
            <a:avLst/>
          </a:prstGeom>
        </p:spPr>
        <p:txBody>
          <a:bodyPr wrap="square">
            <a:spAutoFit/>
          </a:bodyPr>
          <a:lstStyle/>
          <a:p>
            <a:pPr>
              <a:buNone/>
            </a:pPr>
            <a:r>
              <a:rPr lang="en-US" sz="2000" dirty="0" smtClean="0"/>
              <a:t>Between ASs</a:t>
            </a:r>
            <a:endParaRPr lang="it-IT" sz="2000" dirty="0"/>
          </a:p>
        </p:txBody>
      </p:sp>
    </p:spTree>
  </p:cSld>
  <p:clrMapOvr>
    <a:masterClrMapping/>
  </p:clrMapOvr>
  <p:transition spd="slow"/>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25760"/>
            <a:ext cx="8356600" cy="1143000"/>
          </a:xfrm>
        </p:spPr>
        <p:txBody>
          <a:bodyPr/>
          <a:lstStyle/>
          <a:p>
            <a:pPr eaLnBrk="1" hangingPunct="1"/>
            <a:r>
              <a:rPr lang="en-US" dirty="0" smtClean="0"/>
              <a:t>Trace Route Tools</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74434" name="Picture 2"/>
          <p:cNvPicPr>
            <a:picLocks noChangeAspect="1" noChangeArrowheads="1"/>
          </p:cNvPicPr>
          <p:nvPr/>
        </p:nvPicPr>
        <p:blipFill>
          <a:blip r:embed="rId3" cstate="print"/>
          <a:srcRect l="412" t="5405" r="33814" b="1081"/>
          <a:stretch>
            <a:fillRect/>
          </a:stretch>
        </p:blipFill>
        <p:spPr bwMode="auto">
          <a:xfrm>
            <a:off x="2042564" y="2276872"/>
            <a:ext cx="5049716" cy="3114488"/>
          </a:xfrm>
          <a:prstGeom prst="rect">
            <a:avLst/>
          </a:prstGeom>
          <a:noFill/>
          <a:ln w="9525">
            <a:noFill/>
            <a:miter lim="800000"/>
            <a:headEnd/>
            <a:tailEnd/>
          </a:ln>
        </p:spPr>
      </p:pic>
      <p:sp>
        <p:nvSpPr>
          <p:cNvPr id="8" name="Rettangolo 7"/>
          <p:cNvSpPr/>
          <p:nvPr/>
        </p:nvSpPr>
        <p:spPr>
          <a:xfrm>
            <a:off x="1259632" y="5517232"/>
            <a:ext cx="6840760" cy="830997"/>
          </a:xfrm>
          <a:prstGeom prst="rect">
            <a:avLst/>
          </a:prstGeom>
        </p:spPr>
        <p:txBody>
          <a:bodyPr wrap="square">
            <a:spAutoFit/>
          </a:bodyPr>
          <a:lstStyle/>
          <a:p>
            <a:pPr algn="ctr">
              <a:buNone/>
            </a:pPr>
            <a:r>
              <a:rPr lang="en-US" sz="1600" dirty="0" smtClean="0"/>
              <a:t>Trace route permits to discover the path adopted to reach a destination in the Internet and the latency related. Trace route can be useful to identify routing problems or firewalls that could block the access to a site.</a:t>
            </a:r>
          </a:p>
        </p:txBody>
      </p:sp>
      <p:sp>
        <p:nvSpPr>
          <p:cNvPr id="9" name="Rettangolo 8"/>
          <p:cNvSpPr/>
          <p:nvPr/>
        </p:nvSpPr>
        <p:spPr>
          <a:xfrm>
            <a:off x="323528" y="1722294"/>
            <a:ext cx="8352928" cy="338554"/>
          </a:xfrm>
          <a:prstGeom prst="rect">
            <a:avLst/>
          </a:prstGeom>
        </p:spPr>
        <p:txBody>
          <a:bodyPr wrap="square">
            <a:spAutoFit/>
          </a:bodyPr>
          <a:lstStyle/>
          <a:p>
            <a:pPr algn="ctr">
              <a:buNone/>
            </a:pPr>
            <a:r>
              <a:rPr lang="en-US" sz="1600" dirty="0" smtClean="0"/>
              <a:t>Example: tracing the route from a private network towards the server hosting a website.</a:t>
            </a:r>
          </a:p>
        </p:txBody>
      </p:sp>
    </p:spTree>
  </p:cSld>
  <p:clrMapOvr>
    <a:masterClrMapping/>
  </p:clrMapOvr>
  <p:transition spd="slow"/>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68963" name="Rectangle 2"/>
          <p:cNvSpPr>
            <a:spLocks noGrp="1" noChangeArrowheads="1"/>
          </p:cNvSpPr>
          <p:nvPr>
            <p:ph type="subTitle" idx="1"/>
          </p:nvPr>
        </p:nvSpPr>
        <p:spPr>
          <a:xfrm>
            <a:off x="1752600" y="2924944"/>
            <a:ext cx="6400800" cy="1771650"/>
          </a:xfrm>
          <a:noFill/>
        </p:spPr>
        <p:txBody>
          <a:bodyPr/>
          <a:lstStyle/>
          <a:p>
            <a:pPr eaLnBrk="1" hangingPunct="1"/>
            <a:r>
              <a:rPr lang="en-US" sz="4000" dirty="0" smtClean="0"/>
              <a:t>IPv6</a:t>
            </a:r>
          </a:p>
        </p:txBody>
      </p:sp>
    </p:spTree>
  </p:cSld>
  <p:clrMapOvr>
    <a:masterClrMapping/>
  </p:clrMapOvr>
  <p:transition spd="slow"/>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a:xfrm>
            <a:off x="406400" y="197768"/>
            <a:ext cx="8356600" cy="1143000"/>
          </a:xfrm>
        </p:spPr>
        <p:txBody>
          <a:bodyPr/>
          <a:lstStyle/>
          <a:p>
            <a:r>
              <a:rPr lang="en-US" dirty="0" smtClean="0"/>
              <a:t>Shortage of IPv4 Addresses</a:t>
            </a:r>
            <a:endParaRPr lang="en-US" dirty="0"/>
          </a:p>
        </p:txBody>
      </p:sp>
      <p:sp>
        <p:nvSpPr>
          <p:cNvPr id="1139736" name="Rectangle 24"/>
          <p:cNvSpPr>
            <a:spLocks noGrp="1" noChangeArrowheads="1"/>
          </p:cNvSpPr>
          <p:nvPr>
            <p:ph type="body" idx="1"/>
          </p:nvPr>
        </p:nvSpPr>
        <p:spPr>
          <a:xfrm>
            <a:off x="539552" y="1763166"/>
            <a:ext cx="8042349" cy="4402138"/>
          </a:xfrm>
        </p:spPr>
        <p:txBody>
          <a:bodyPr/>
          <a:lstStyle/>
          <a:p>
            <a:pPr>
              <a:spcBef>
                <a:spcPct val="30000"/>
              </a:spcBef>
            </a:pPr>
            <a:r>
              <a:rPr lang="en-US" sz="2000" dirty="0" smtClean="0"/>
              <a:t>In order to manage the problem of the shortage of IPv4 addresses (e.g., IPv4 addresses particularly scarce in Asia) the following approaches have been adopted, as already explained at the beginning of this lesson</a:t>
            </a:r>
            <a:r>
              <a:rPr lang="en-GB" sz="2000" dirty="0" smtClean="0"/>
              <a:t>:</a:t>
            </a:r>
            <a:endParaRPr lang="en-GB" sz="2000" dirty="0"/>
          </a:p>
          <a:p>
            <a:pPr lvl="1">
              <a:spcBef>
                <a:spcPct val="30000"/>
              </a:spcBef>
            </a:pPr>
            <a:endParaRPr lang="en-GB" sz="400" dirty="0" smtClean="0"/>
          </a:p>
          <a:p>
            <a:pPr lvl="1">
              <a:spcBef>
                <a:spcPct val="30000"/>
              </a:spcBef>
            </a:pPr>
            <a:endParaRPr lang="en-GB" sz="800" dirty="0" smtClean="0"/>
          </a:p>
          <a:p>
            <a:pPr lvl="1">
              <a:spcBef>
                <a:spcPct val="30000"/>
              </a:spcBef>
            </a:pPr>
            <a:r>
              <a:rPr lang="en-GB" sz="1600" dirty="0" smtClean="0"/>
              <a:t>Subnetting and Classless Inter-Domain Routing (CIDR)</a:t>
            </a:r>
            <a:endParaRPr lang="en-GB" sz="1600" dirty="0"/>
          </a:p>
          <a:p>
            <a:pPr lvl="1">
              <a:spcBef>
                <a:spcPct val="30000"/>
              </a:spcBef>
            </a:pPr>
            <a:endParaRPr lang="en-GB" sz="400" dirty="0" smtClean="0"/>
          </a:p>
          <a:p>
            <a:pPr lvl="2">
              <a:spcBef>
                <a:spcPct val="30000"/>
              </a:spcBef>
            </a:pPr>
            <a:r>
              <a:rPr lang="en-GB" sz="1600" dirty="0"/>
              <a:t>N</a:t>
            </a:r>
            <a:r>
              <a:rPr lang="en-GB" sz="1600" dirty="0" smtClean="0"/>
              <a:t>etwork </a:t>
            </a:r>
            <a:r>
              <a:rPr lang="en-GB" sz="1600" dirty="0"/>
              <a:t>address = prefix/prefix length (Example: </a:t>
            </a:r>
            <a:r>
              <a:rPr lang="en-GB" sz="1600" dirty="0" smtClean="0"/>
              <a:t>192.168.1.0/21)</a:t>
            </a:r>
            <a:endParaRPr lang="en-GB" sz="1600" dirty="0"/>
          </a:p>
          <a:p>
            <a:pPr lvl="2">
              <a:spcBef>
                <a:spcPct val="30000"/>
              </a:spcBef>
            </a:pPr>
            <a:endParaRPr lang="en-GB" sz="400" dirty="0" smtClean="0"/>
          </a:p>
          <a:p>
            <a:pPr lvl="2">
              <a:spcBef>
                <a:spcPct val="30000"/>
              </a:spcBef>
            </a:pPr>
            <a:r>
              <a:rPr lang="en-GB" sz="1600" dirty="0" smtClean="0"/>
              <a:t>Classes </a:t>
            </a:r>
            <a:r>
              <a:rPr lang="en-GB" sz="1600" dirty="0"/>
              <a:t>abandon = less address waste</a:t>
            </a:r>
          </a:p>
          <a:p>
            <a:pPr lvl="2">
              <a:spcBef>
                <a:spcPct val="30000"/>
              </a:spcBef>
            </a:pPr>
            <a:endParaRPr lang="en-GB" sz="400" dirty="0" smtClean="0"/>
          </a:p>
          <a:p>
            <a:pPr lvl="1">
              <a:spcBef>
                <a:spcPct val="30000"/>
              </a:spcBef>
            </a:pPr>
            <a:endParaRPr lang="en-GB" sz="1200" dirty="0" smtClean="0"/>
          </a:p>
          <a:p>
            <a:pPr lvl="1">
              <a:spcBef>
                <a:spcPct val="30000"/>
              </a:spcBef>
            </a:pPr>
            <a:r>
              <a:rPr lang="en-GB" sz="1600" dirty="0" smtClean="0"/>
              <a:t>Network </a:t>
            </a:r>
            <a:r>
              <a:rPr lang="en-GB" sz="1600" dirty="0"/>
              <a:t>Address </a:t>
            </a:r>
            <a:r>
              <a:rPr lang="en-GB" sz="1600" dirty="0" smtClean="0"/>
              <a:t>Translation (NAT):</a:t>
            </a:r>
            <a:endParaRPr lang="en-GB" sz="1600" dirty="0"/>
          </a:p>
          <a:p>
            <a:pPr lvl="1">
              <a:spcBef>
                <a:spcPct val="30000"/>
              </a:spcBef>
            </a:pPr>
            <a:endParaRPr lang="en-GB" sz="400" dirty="0" smtClean="0"/>
          </a:p>
          <a:p>
            <a:pPr lvl="2">
              <a:spcBef>
                <a:spcPct val="30000"/>
              </a:spcBef>
            </a:pPr>
            <a:r>
              <a:rPr lang="en-GB" sz="1600" dirty="0" smtClean="0"/>
              <a:t>Use of private IP addresses in the LAN</a:t>
            </a:r>
          </a:p>
          <a:p>
            <a:pPr lvl="2">
              <a:spcBef>
                <a:spcPct val="30000"/>
              </a:spcBef>
            </a:pPr>
            <a:endParaRPr lang="en-GB" sz="400" dirty="0" smtClean="0"/>
          </a:p>
          <a:p>
            <a:pPr lvl="2">
              <a:spcBef>
                <a:spcPct val="30000"/>
              </a:spcBef>
            </a:pPr>
            <a:r>
              <a:rPr lang="en-GB" sz="1600" dirty="0" smtClean="0"/>
              <a:t>Several </a:t>
            </a:r>
            <a:r>
              <a:rPr lang="en-GB" sz="1600" dirty="0"/>
              <a:t>users </a:t>
            </a:r>
            <a:r>
              <a:rPr lang="en-GB" sz="1600" dirty="0" smtClean="0"/>
              <a:t>share </a:t>
            </a:r>
            <a:r>
              <a:rPr lang="en-GB" sz="1600" dirty="0"/>
              <a:t>one </a:t>
            </a:r>
            <a:r>
              <a:rPr lang="en-GB" sz="1600" dirty="0" smtClean="0"/>
              <a:t>IP public address</a:t>
            </a:r>
          </a:p>
          <a:p>
            <a:pPr lvl="2">
              <a:spcBef>
                <a:spcPct val="30000"/>
              </a:spcBef>
            </a:pPr>
            <a:endParaRPr lang="en-GB" sz="400" dirty="0"/>
          </a:p>
          <a:p>
            <a:pPr lvl="2">
              <a:spcBef>
                <a:spcPct val="30000"/>
              </a:spcBef>
            </a:pPr>
            <a:r>
              <a:rPr lang="en-US" sz="1600" dirty="0" smtClean="0"/>
              <a:t>70% of most important companies use NAT.</a:t>
            </a:r>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138736578"/>
      </p:ext>
    </p:extLst>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a:xfrm>
            <a:off x="463872" y="228600"/>
            <a:ext cx="8356600" cy="1143000"/>
          </a:xfrm>
        </p:spPr>
        <p:txBody>
          <a:bodyPr/>
          <a:lstStyle/>
          <a:p>
            <a:r>
              <a:rPr lang="en-US" dirty="0"/>
              <a:t>IPv6 Features</a:t>
            </a:r>
          </a:p>
        </p:txBody>
      </p:sp>
      <p:sp>
        <p:nvSpPr>
          <p:cNvPr id="1139736" name="Rectangle 24"/>
          <p:cNvSpPr>
            <a:spLocks noGrp="1" noChangeArrowheads="1"/>
          </p:cNvSpPr>
          <p:nvPr>
            <p:ph type="body" idx="1"/>
          </p:nvPr>
        </p:nvSpPr>
        <p:spPr>
          <a:xfrm>
            <a:off x="467544" y="1763166"/>
            <a:ext cx="8330381" cy="4402138"/>
          </a:xfrm>
        </p:spPr>
        <p:txBody>
          <a:bodyPr/>
          <a:lstStyle/>
          <a:p>
            <a:pPr>
              <a:spcBef>
                <a:spcPct val="30000"/>
              </a:spcBef>
            </a:pPr>
            <a:r>
              <a:rPr lang="en-GB" sz="2000" dirty="0" smtClean="0"/>
              <a:t>IPv6 </a:t>
            </a:r>
            <a:r>
              <a:rPr lang="en-GB" sz="2000" dirty="0"/>
              <a:t>is a new version of IP that </a:t>
            </a:r>
            <a:r>
              <a:rPr lang="en-GB" sz="2000" dirty="0" smtClean="0"/>
              <a:t>includes innovative features. </a:t>
            </a:r>
          </a:p>
          <a:p>
            <a:pPr>
              <a:spcBef>
                <a:spcPct val="30000"/>
              </a:spcBef>
            </a:pPr>
            <a:endParaRPr lang="en-GB" sz="800" dirty="0" smtClean="0"/>
          </a:p>
          <a:p>
            <a:pPr>
              <a:spcBef>
                <a:spcPct val="30000"/>
              </a:spcBef>
            </a:pPr>
            <a:r>
              <a:rPr lang="en-GB" sz="2000" dirty="0"/>
              <a:t>IPv6 is defined in the following documents: RFC 2460, “Internet Protocol, Version 6 (IPv6)” and RFC 2373, “IP Version 6 Addressing Architecture”.</a:t>
            </a:r>
          </a:p>
          <a:p>
            <a:pPr>
              <a:spcBef>
                <a:spcPct val="30000"/>
              </a:spcBef>
            </a:pPr>
            <a:endParaRPr lang="en-GB" sz="800" dirty="0" smtClean="0"/>
          </a:p>
          <a:p>
            <a:pPr>
              <a:spcBef>
                <a:spcPct val="30000"/>
              </a:spcBef>
            </a:pPr>
            <a:r>
              <a:rPr lang="en-GB" sz="2000" dirty="0" smtClean="0"/>
              <a:t>IPv6 can </a:t>
            </a:r>
            <a:r>
              <a:rPr lang="en-GB" sz="2000" dirty="0"/>
              <a:t>be installed as a normal software upgrade in Internet devices and is interoperable with </a:t>
            </a:r>
            <a:r>
              <a:rPr lang="en-GB" sz="2000" dirty="0" smtClean="0"/>
              <a:t>IPv4. </a:t>
            </a:r>
          </a:p>
          <a:p>
            <a:pPr>
              <a:spcBef>
                <a:spcPct val="30000"/>
              </a:spcBef>
            </a:pPr>
            <a:endParaRPr lang="en-GB" sz="800" dirty="0" smtClean="0"/>
          </a:p>
          <a:p>
            <a:pPr>
              <a:spcBef>
                <a:spcPct val="30000"/>
              </a:spcBef>
            </a:pPr>
            <a:r>
              <a:rPr lang="en-GB" sz="2000" dirty="0" smtClean="0"/>
              <a:t>IPv6 </a:t>
            </a:r>
            <a:r>
              <a:rPr lang="en-GB" sz="2000" dirty="0"/>
              <a:t>is designed to run well on high-performance networks (e.g., Gigabit </a:t>
            </a:r>
            <a:r>
              <a:rPr lang="en-GB" sz="2000" dirty="0" smtClean="0"/>
              <a:t>Ethernet @ 1 Gbit/s or 10 Gbit/s and OC-192 @ 10 Gbit/s) </a:t>
            </a:r>
            <a:r>
              <a:rPr lang="en-GB" sz="2000" dirty="0"/>
              <a:t>and at the same time to be still efficient </a:t>
            </a:r>
            <a:r>
              <a:rPr lang="en-GB" sz="2000" dirty="0" smtClean="0"/>
              <a:t>in </a:t>
            </a:r>
            <a:r>
              <a:rPr lang="en-GB" sz="2000" dirty="0"/>
              <a:t>low-bandwidth networks (e.g., wireless systems). </a:t>
            </a:r>
            <a:endParaRPr lang="en-GB" sz="2000" dirty="0" smtClean="0"/>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3653239795"/>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Address Classes</a:t>
            </a:r>
          </a:p>
        </p:txBody>
      </p:sp>
      <p:sp>
        <p:nvSpPr>
          <p:cNvPr id="7885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For the above classes, </a:t>
            </a:r>
            <a:r>
              <a:rPr lang="en-US" sz="2000" b="1" dirty="0" smtClean="0"/>
              <a:t>the address of a network</a:t>
            </a:r>
            <a:r>
              <a:rPr lang="en-US" sz="2000" dirty="0" smtClean="0"/>
              <a:t> has all host bits equal to ‘0’. Whereas, the </a:t>
            </a:r>
            <a:r>
              <a:rPr lang="en-US" sz="2000" b="1" dirty="0" smtClean="0"/>
              <a:t>broadcast address</a:t>
            </a:r>
            <a:r>
              <a:rPr lang="en-US" sz="2000" dirty="0" smtClean="0"/>
              <a:t> of a network is characterized by all host bits equal to ‘1’.</a:t>
            </a:r>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697" name="Object 1"/>
          <p:cNvGraphicFramePr>
            <a:graphicFrameLocks noChangeAspect="1"/>
          </p:cNvGraphicFramePr>
          <p:nvPr/>
        </p:nvGraphicFramePr>
        <p:xfrm>
          <a:off x="2267744" y="1628800"/>
          <a:ext cx="4449416" cy="3573016"/>
        </p:xfrm>
        <a:graphic>
          <a:graphicData uri="http://schemas.openxmlformats.org/presentationml/2006/ole">
            <p:oleObj spid="_x0000_s29764" name="Picture" r:id="rId4" imgW="7848720" imgH="6305400" progId="Word.Picture.8">
              <p:embed/>
            </p:oleObj>
          </a:graphicData>
        </a:graphic>
      </p:graphicFrame>
    </p:spTree>
  </p:cSld>
  <p:clrMapOvr>
    <a:masterClrMapping/>
  </p:clrMapOvr>
  <p:transition spd="slow"/>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t>
            </a:r>
            <a:r>
              <a:rPr lang="en-US" dirty="0" smtClean="0"/>
              <a:t>Features (cont’d)</a:t>
            </a:r>
            <a:endParaRPr lang="en-US" dirty="0"/>
          </a:p>
        </p:txBody>
      </p:sp>
      <p:sp>
        <p:nvSpPr>
          <p:cNvPr id="1139736" name="Rectangle 24"/>
          <p:cNvSpPr>
            <a:spLocks noGrp="1" noChangeArrowheads="1"/>
          </p:cNvSpPr>
          <p:nvPr>
            <p:ph type="body" idx="1"/>
          </p:nvPr>
        </p:nvSpPr>
        <p:spPr>
          <a:xfrm>
            <a:off x="323528" y="1691158"/>
            <a:ext cx="8797925" cy="4402138"/>
          </a:xfrm>
        </p:spPr>
        <p:txBody>
          <a:bodyPr/>
          <a:lstStyle/>
          <a:p>
            <a:pPr>
              <a:spcBef>
                <a:spcPct val="30000"/>
              </a:spcBef>
            </a:pPr>
            <a:r>
              <a:rPr lang="en-US" sz="1800" dirty="0" smtClean="0"/>
              <a:t>Huge address space suitable to address any electronic device</a:t>
            </a:r>
            <a:endParaRPr lang="en-US" sz="1800" dirty="0"/>
          </a:p>
          <a:p>
            <a:pPr lvl="1">
              <a:spcBef>
                <a:spcPct val="30000"/>
              </a:spcBef>
            </a:pPr>
            <a:r>
              <a:rPr lang="en-US" sz="1600" dirty="0" smtClean="0"/>
              <a:t>Addresses with 128 </a:t>
            </a:r>
            <a:r>
              <a:rPr lang="en-US" sz="1600" dirty="0"/>
              <a:t>bits </a:t>
            </a:r>
            <a:r>
              <a:rPr lang="en-US" sz="1600" dirty="0" smtClean="0">
                <a:sym typeface="Symbol"/>
              </a:rPr>
              <a:t> </a:t>
            </a:r>
            <a:r>
              <a:rPr lang="en-US" sz="1600" dirty="0" smtClean="0"/>
              <a:t>2</a:t>
            </a:r>
            <a:r>
              <a:rPr lang="en-US" sz="1600" baseline="30000" dirty="0" smtClean="0"/>
              <a:t>128</a:t>
            </a:r>
            <a:r>
              <a:rPr lang="en-US" sz="1600" dirty="0" smtClean="0"/>
              <a:t> </a:t>
            </a:r>
            <a:r>
              <a:rPr lang="en-US" sz="1600" dirty="0"/>
              <a:t>= </a:t>
            </a:r>
            <a:r>
              <a:rPr lang="en-US" sz="1600" dirty="0" smtClean="0"/>
              <a:t>340,282,366,920,938,463,463,374,607,431,768,211,456 (340 trillion </a:t>
            </a:r>
            <a:r>
              <a:rPr lang="en-US" sz="1600" dirty="0" err="1" smtClean="0"/>
              <a:t>trillion</a:t>
            </a:r>
            <a:r>
              <a:rPr lang="en-US" sz="1600" dirty="0" smtClean="0"/>
              <a:t> </a:t>
            </a:r>
            <a:r>
              <a:rPr lang="en-US" sz="1600" dirty="0" err="1" smtClean="0"/>
              <a:t>trillion</a:t>
            </a:r>
            <a:r>
              <a:rPr lang="en-US" sz="1600" dirty="0" smtClean="0"/>
              <a:t>)</a:t>
            </a:r>
            <a:endParaRPr lang="en-US" sz="1600" dirty="0"/>
          </a:p>
          <a:p>
            <a:pPr lvl="1">
              <a:spcBef>
                <a:spcPct val="30000"/>
              </a:spcBef>
            </a:pPr>
            <a:r>
              <a:rPr lang="en-US" sz="1600" dirty="0" smtClean="0"/>
              <a:t>There are </a:t>
            </a:r>
            <a:r>
              <a:rPr lang="en-US" sz="1600" dirty="0"/>
              <a:t>67 billion </a:t>
            </a:r>
            <a:r>
              <a:rPr lang="en-US" sz="1600" dirty="0" err="1"/>
              <a:t>billion</a:t>
            </a:r>
            <a:r>
              <a:rPr lang="en-US" sz="1600" dirty="0"/>
              <a:t> addresses per cm</a:t>
            </a:r>
            <a:r>
              <a:rPr lang="en-US" sz="1600" baseline="30000" dirty="0"/>
              <a:t>2</a:t>
            </a:r>
            <a:r>
              <a:rPr lang="en-US" sz="1600" dirty="0"/>
              <a:t> of the planet surface</a:t>
            </a:r>
          </a:p>
          <a:p>
            <a:pPr>
              <a:spcBef>
                <a:spcPct val="30000"/>
              </a:spcBef>
            </a:pPr>
            <a:endParaRPr lang="en-US" sz="400" dirty="0" smtClean="0"/>
          </a:p>
          <a:p>
            <a:pPr>
              <a:spcBef>
                <a:spcPct val="30000"/>
              </a:spcBef>
            </a:pPr>
            <a:r>
              <a:rPr lang="en-US" sz="1800" dirty="0" smtClean="0"/>
              <a:t>Hierarchical </a:t>
            </a:r>
            <a:r>
              <a:rPr lang="en-US" sz="1800" dirty="0"/>
              <a:t>address architecture</a:t>
            </a:r>
          </a:p>
          <a:p>
            <a:pPr lvl="1">
              <a:spcBef>
                <a:spcPct val="30000"/>
              </a:spcBef>
            </a:pPr>
            <a:r>
              <a:rPr lang="en-US" sz="1600" dirty="0"/>
              <a:t>Improved address aggregation</a:t>
            </a:r>
          </a:p>
          <a:p>
            <a:pPr>
              <a:spcBef>
                <a:spcPct val="30000"/>
              </a:spcBef>
            </a:pPr>
            <a:endParaRPr lang="en-US" sz="400" dirty="0" smtClean="0"/>
          </a:p>
          <a:p>
            <a:pPr>
              <a:spcBef>
                <a:spcPct val="30000"/>
              </a:spcBef>
            </a:pPr>
            <a:r>
              <a:rPr lang="en-US" sz="1800" dirty="0" smtClean="0"/>
              <a:t>More </a:t>
            </a:r>
            <a:r>
              <a:rPr lang="en-US" sz="1800" dirty="0"/>
              <a:t>efficient header architecture</a:t>
            </a:r>
          </a:p>
          <a:p>
            <a:pPr lvl="1">
              <a:spcBef>
                <a:spcPct val="30000"/>
              </a:spcBef>
            </a:pPr>
            <a:r>
              <a:rPr lang="en-US" sz="1600" dirty="0"/>
              <a:t>Improved routing </a:t>
            </a:r>
            <a:r>
              <a:rPr lang="en-US" sz="1600" dirty="0" smtClean="0"/>
              <a:t>efficiency</a:t>
            </a:r>
            <a:endParaRPr lang="en-US" sz="1600" dirty="0"/>
          </a:p>
          <a:p>
            <a:pPr>
              <a:spcBef>
                <a:spcPct val="30000"/>
              </a:spcBef>
            </a:pPr>
            <a:endParaRPr lang="en-US" sz="400" dirty="0" smtClean="0"/>
          </a:p>
          <a:p>
            <a:pPr>
              <a:spcBef>
                <a:spcPct val="30000"/>
              </a:spcBef>
            </a:pPr>
            <a:r>
              <a:rPr lang="en-US" sz="1800" dirty="0" smtClean="0"/>
              <a:t>Neighbor </a:t>
            </a:r>
            <a:r>
              <a:rPr lang="en-US" sz="1800" dirty="0"/>
              <a:t>discovery and </a:t>
            </a:r>
            <a:r>
              <a:rPr lang="en-US" sz="1800" dirty="0" smtClean="0"/>
              <a:t>auto-configuration</a:t>
            </a:r>
            <a:endParaRPr lang="en-US" sz="1800" dirty="0"/>
          </a:p>
          <a:p>
            <a:pPr lvl="1">
              <a:spcBef>
                <a:spcPct val="30000"/>
              </a:spcBef>
            </a:pPr>
            <a:r>
              <a:rPr lang="en-US" sz="1600" dirty="0"/>
              <a:t>Improved operational efficiency</a:t>
            </a:r>
          </a:p>
          <a:p>
            <a:pPr lvl="1">
              <a:spcBef>
                <a:spcPct val="30000"/>
              </a:spcBef>
            </a:pPr>
            <a:r>
              <a:rPr lang="en-US" sz="1600" dirty="0"/>
              <a:t>Easier network changes and renumbering</a:t>
            </a:r>
          </a:p>
          <a:p>
            <a:pPr lvl="1">
              <a:spcBef>
                <a:spcPct val="30000"/>
              </a:spcBef>
            </a:pPr>
            <a:r>
              <a:rPr lang="en-US" sz="1600" dirty="0"/>
              <a:t>Simpler network applications (Mobile IP)</a:t>
            </a:r>
          </a:p>
          <a:p>
            <a:pPr>
              <a:spcBef>
                <a:spcPct val="30000"/>
              </a:spcBef>
            </a:pPr>
            <a:endParaRPr lang="en-US" sz="400" dirty="0" smtClean="0"/>
          </a:p>
          <a:p>
            <a:pPr>
              <a:spcBef>
                <a:spcPct val="30000"/>
              </a:spcBef>
            </a:pPr>
            <a:r>
              <a:rPr lang="en-US" sz="1800" dirty="0" smtClean="0"/>
              <a:t>Integrated </a:t>
            </a:r>
            <a:r>
              <a:rPr lang="en-US" sz="1800" dirty="0"/>
              <a:t>security features</a:t>
            </a:r>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2083261034"/>
      </p:ext>
    </p:extLst>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t>
            </a:r>
            <a:r>
              <a:rPr lang="en-US" dirty="0" smtClean="0"/>
              <a:t>Features (cont’d)</a:t>
            </a:r>
            <a:endParaRPr lang="en-US" dirty="0"/>
          </a:p>
        </p:txBody>
      </p:sp>
      <p:sp>
        <p:nvSpPr>
          <p:cNvPr id="1139736" name="Rectangle 24"/>
          <p:cNvSpPr>
            <a:spLocks noGrp="1" noChangeArrowheads="1"/>
          </p:cNvSpPr>
          <p:nvPr>
            <p:ph type="body" idx="1"/>
          </p:nvPr>
        </p:nvSpPr>
        <p:spPr>
          <a:xfrm>
            <a:off x="346075" y="1763166"/>
            <a:ext cx="8797925" cy="4402138"/>
          </a:xfrm>
        </p:spPr>
        <p:txBody>
          <a:bodyPr/>
          <a:lstStyle/>
          <a:p>
            <a:pPr>
              <a:spcBef>
                <a:spcPct val="30000"/>
              </a:spcBef>
            </a:pPr>
            <a:r>
              <a:rPr lang="en-GB" dirty="0" smtClean="0"/>
              <a:t>In IPv6:</a:t>
            </a:r>
          </a:p>
          <a:p>
            <a:pPr lvl="1">
              <a:spcBef>
                <a:spcPct val="30000"/>
              </a:spcBef>
            </a:pPr>
            <a:endParaRPr lang="en-GB" sz="900" dirty="0" smtClean="0"/>
          </a:p>
          <a:p>
            <a:pPr lvl="1">
              <a:spcBef>
                <a:spcPct val="30000"/>
              </a:spcBef>
            </a:pPr>
            <a:r>
              <a:rPr lang="en-GB" sz="1800" dirty="0" smtClean="0"/>
              <a:t>There </a:t>
            </a:r>
            <a:r>
              <a:rPr lang="en-GB" sz="1800" dirty="0"/>
              <a:t>is </a:t>
            </a:r>
            <a:r>
              <a:rPr lang="en-GB" sz="1800" dirty="0" smtClean="0"/>
              <a:t>no network </a:t>
            </a:r>
            <a:r>
              <a:rPr lang="en-GB" sz="1800" dirty="0"/>
              <a:t>m</a:t>
            </a:r>
            <a:r>
              <a:rPr lang="en-GB" sz="1800" dirty="0" smtClean="0"/>
              <a:t>ask</a:t>
            </a:r>
            <a:r>
              <a:rPr lang="en-GB" sz="1800" dirty="0"/>
              <a:t>, only </a:t>
            </a:r>
            <a:r>
              <a:rPr lang="en-GB" sz="1800" dirty="0" smtClean="0"/>
              <a:t>prefix </a:t>
            </a:r>
            <a:r>
              <a:rPr lang="en-GB" sz="1800" dirty="0"/>
              <a:t>l</a:t>
            </a:r>
            <a:r>
              <a:rPr lang="en-GB" sz="1800" dirty="0" smtClean="0"/>
              <a:t>ength</a:t>
            </a:r>
            <a:r>
              <a:rPr lang="en-GB" sz="1800" dirty="0"/>
              <a:t>.</a:t>
            </a:r>
          </a:p>
          <a:p>
            <a:pPr lvl="1">
              <a:spcBef>
                <a:spcPct val="30000"/>
              </a:spcBef>
            </a:pPr>
            <a:endParaRPr lang="en-GB" sz="900" dirty="0" smtClean="0"/>
          </a:p>
          <a:p>
            <a:pPr lvl="1">
              <a:spcBef>
                <a:spcPct val="30000"/>
              </a:spcBef>
            </a:pPr>
            <a:r>
              <a:rPr lang="en-GB" sz="1800" dirty="0" smtClean="0"/>
              <a:t>The </a:t>
            </a:r>
            <a:r>
              <a:rPr lang="en-GB" sz="1800" b="1" dirty="0"/>
              <a:t>header is always </a:t>
            </a:r>
            <a:r>
              <a:rPr lang="en-GB" sz="1800" b="1" dirty="0" smtClean="0"/>
              <a:t>40-byte </a:t>
            </a:r>
            <a:r>
              <a:rPr lang="en-GB" sz="1800" b="1" dirty="0"/>
              <a:t>long</a:t>
            </a:r>
            <a:r>
              <a:rPr lang="en-GB" sz="1800" dirty="0"/>
              <a:t>, extensions are listed as “next header”.</a:t>
            </a:r>
          </a:p>
          <a:p>
            <a:pPr lvl="1">
              <a:spcBef>
                <a:spcPct val="30000"/>
              </a:spcBef>
            </a:pPr>
            <a:endParaRPr lang="en-GB" sz="900" dirty="0" smtClean="0"/>
          </a:p>
          <a:p>
            <a:pPr lvl="1">
              <a:spcBef>
                <a:spcPct val="30000"/>
              </a:spcBef>
            </a:pPr>
            <a:r>
              <a:rPr lang="en-GB" sz="1800" dirty="0" smtClean="0"/>
              <a:t>There </a:t>
            </a:r>
            <a:r>
              <a:rPr lang="en-GB" sz="1800" dirty="0"/>
              <a:t>is no </a:t>
            </a:r>
            <a:r>
              <a:rPr lang="en-GB" sz="1800" dirty="0" smtClean="0"/>
              <a:t>broadcast</a:t>
            </a:r>
            <a:r>
              <a:rPr lang="en-GB" sz="1800" dirty="0"/>
              <a:t>, only </a:t>
            </a:r>
            <a:r>
              <a:rPr lang="en-GB" sz="1800" b="1" dirty="0"/>
              <a:t>m</a:t>
            </a:r>
            <a:r>
              <a:rPr lang="en-GB" sz="1800" b="1" dirty="0" smtClean="0"/>
              <a:t>ulticast</a:t>
            </a:r>
            <a:r>
              <a:rPr lang="en-GB" sz="1800" dirty="0"/>
              <a:t>.</a:t>
            </a:r>
          </a:p>
          <a:p>
            <a:pPr lvl="1">
              <a:spcBef>
                <a:spcPct val="30000"/>
              </a:spcBef>
            </a:pPr>
            <a:endParaRPr lang="en-GB" sz="900" dirty="0" smtClean="0"/>
          </a:p>
          <a:p>
            <a:pPr lvl="1">
              <a:spcBef>
                <a:spcPct val="30000"/>
              </a:spcBef>
            </a:pPr>
            <a:r>
              <a:rPr lang="en-GB" sz="1800" dirty="0" smtClean="0"/>
              <a:t>There </a:t>
            </a:r>
            <a:r>
              <a:rPr lang="en-GB" sz="1800" dirty="0"/>
              <a:t>is no ARP or </a:t>
            </a:r>
            <a:r>
              <a:rPr lang="en-GB" sz="1800" dirty="0" smtClean="0"/>
              <a:t>IGMP:  </a:t>
            </a:r>
            <a:r>
              <a:rPr lang="en-GB" sz="1800" b="1" dirty="0"/>
              <a:t>ICMPv6</a:t>
            </a:r>
            <a:r>
              <a:rPr lang="en-GB" sz="1800" dirty="0"/>
              <a:t> takes those jobs.</a:t>
            </a:r>
          </a:p>
          <a:p>
            <a:pPr lvl="1">
              <a:spcBef>
                <a:spcPct val="30000"/>
              </a:spcBef>
            </a:pPr>
            <a:endParaRPr lang="en-GB" sz="900" dirty="0" smtClean="0"/>
          </a:p>
          <a:p>
            <a:pPr lvl="1">
              <a:spcBef>
                <a:spcPct val="30000"/>
              </a:spcBef>
            </a:pPr>
            <a:r>
              <a:rPr lang="en-GB" sz="1800" b="1" dirty="0" smtClean="0"/>
              <a:t>Routers </a:t>
            </a:r>
            <a:r>
              <a:rPr lang="en-GB" sz="1800" b="1" dirty="0"/>
              <a:t>do not fragment</a:t>
            </a:r>
            <a:r>
              <a:rPr lang="en-GB" sz="1800" dirty="0"/>
              <a:t>, only </a:t>
            </a:r>
            <a:r>
              <a:rPr lang="en-GB" sz="1800" dirty="0" smtClean="0"/>
              <a:t>terminals</a:t>
            </a:r>
            <a:r>
              <a:rPr lang="en-GB" sz="1800" dirty="0"/>
              <a:t>. Path MTU </a:t>
            </a:r>
            <a:r>
              <a:rPr lang="en-GB" sz="1800" dirty="0" smtClean="0"/>
              <a:t>Discovery (PMTUD) </a:t>
            </a:r>
            <a:r>
              <a:rPr lang="en-GB" sz="1800" dirty="0"/>
              <a:t>is </a:t>
            </a:r>
            <a:r>
              <a:rPr lang="en-GB" sz="1800" dirty="0" smtClean="0"/>
              <a:t>mandatory</a:t>
            </a:r>
            <a:r>
              <a:rPr lang="en-GB" sz="1800" dirty="0"/>
              <a:t>.</a:t>
            </a:r>
            <a:endParaRPr lang="en-US" sz="1600" dirty="0"/>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2813777942"/>
      </p:ext>
    </p:extLst>
  </p:cSld>
  <p:clrMapOvr>
    <a:masterClrMapping/>
  </p:clrMapOvr>
  <p:transition spd="med"/>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t>
            </a:r>
            <a:r>
              <a:rPr lang="en-US" dirty="0" smtClean="0"/>
              <a:t>Addresses</a:t>
            </a:r>
            <a:endParaRPr lang="en-US" dirty="0"/>
          </a:p>
        </p:txBody>
      </p:sp>
      <p:sp>
        <p:nvSpPr>
          <p:cNvPr id="1139736" name="Rectangle 24"/>
          <p:cNvSpPr>
            <a:spLocks noGrp="1" noChangeArrowheads="1"/>
          </p:cNvSpPr>
          <p:nvPr>
            <p:ph type="body" idx="1"/>
          </p:nvPr>
        </p:nvSpPr>
        <p:spPr>
          <a:xfrm>
            <a:off x="251520" y="1691158"/>
            <a:ext cx="8797925" cy="4402138"/>
          </a:xfrm>
        </p:spPr>
        <p:txBody>
          <a:bodyPr/>
          <a:lstStyle/>
          <a:p>
            <a:r>
              <a:rPr lang="en-US" sz="2000" dirty="0" smtClean="0"/>
              <a:t>General IPv6 address format: X:X:X:X:X:X:X:X, where each ‘X’ denotes a field of 16 bits.</a:t>
            </a:r>
          </a:p>
          <a:p>
            <a:pPr lvl="1"/>
            <a:endParaRPr lang="en-US" sz="700" dirty="0" smtClean="0"/>
          </a:p>
          <a:p>
            <a:r>
              <a:rPr lang="en-US" sz="2000" dirty="0" smtClean="0"/>
              <a:t>The hexadecimal representation is more compact: a</a:t>
            </a:r>
            <a:r>
              <a:rPr lang="en-GB" sz="2000" dirty="0" smtClean="0"/>
              <a:t>n </a:t>
            </a:r>
            <a:r>
              <a:rPr lang="en-GB" sz="2000" dirty="0"/>
              <a:t>IPv6 </a:t>
            </a:r>
            <a:r>
              <a:rPr lang="en-GB" sz="2000" dirty="0" smtClean="0"/>
              <a:t>address (128 bits) can be </a:t>
            </a:r>
            <a:r>
              <a:rPr lang="en-GB" sz="2000" dirty="0"/>
              <a:t>written as </a:t>
            </a:r>
            <a:r>
              <a:rPr lang="en-GB" sz="2000" b="1" dirty="0"/>
              <a:t>a series of 8 hexadecimal strings separated by colons; each hexadecimal string has 4 hexadecimal symbols (</a:t>
            </a:r>
            <a:r>
              <a:rPr lang="en-GB" sz="2000" b="1" dirty="0" smtClean="0"/>
              <a:t>representing </a:t>
            </a:r>
            <a:r>
              <a:rPr lang="en-GB" sz="2000" b="1" dirty="0"/>
              <a:t>16 </a:t>
            </a:r>
            <a:r>
              <a:rPr lang="en-GB" sz="2000" b="1" dirty="0" smtClean="0"/>
              <a:t>bits)</a:t>
            </a:r>
            <a:r>
              <a:rPr lang="en-GB" sz="2000" dirty="0" smtClean="0"/>
              <a:t>. </a:t>
            </a:r>
          </a:p>
          <a:p>
            <a:pPr lvl="1">
              <a:spcBef>
                <a:spcPct val="30000"/>
              </a:spcBef>
            </a:pPr>
            <a:endParaRPr lang="en-GB" sz="700" dirty="0" smtClean="0"/>
          </a:p>
          <a:p>
            <a:pPr lvl="1">
              <a:spcBef>
                <a:spcPct val="30000"/>
              </a:spcBef>
            </a:pPr>
            <a:r>
              <a:rPr lang="en-GB" sz="1800" dirty="0" smtClean="0"/>
              <a:t>An </a:t>
            </a:r>
            <a:r>
              <a:rPr lang="en-GB" sz="1800" dirty="0"/>
              <a:t>IPv6 address example is: </a:t>
            </a:r>
            <a:endParaRPr lang="en-GB" sz="1800" dirty="0" smtClean="0"/>
          </a:p>
          <a:p>
            <a:pPr lvl="1">
              <a:spcBef>
                <a:spcPct val="30000"/>
              </a:spcBef>
            </a:pPr>
            <a:endParaRPr lang="en-GB" sz="700" dirty="0" smtClean="0"/>
          </a:p>
          <a:p>
            <a:pPr marL="457200" lvl="1" indent="0" algn="ctr">
              <a:spcBef>
                <a:spcPct val="30000"/>
              </a:spcBef>
              <a:buNone/>
            </a:pPr>
            <a:r>
              <a:rPr lang="en-GB" sz="1800" dirty="0" smtClean="0"/>
              <a:t>2001:0000:0234:C1AB:0000:00A0:AABC:003F</a:t>
            </a:r>
            <a:r>
              <a:rPr lang="en-GB" sz="1800" dirty="0"/>
              <a:t>. </a:t>
            </a:r>
            <a:endParaRPr lang="en-GB" sz="1800" dirty="0" smtClean="0"/>
          </a:p>
          <a:p>
            <a:pPr lvl="1">
              <a:spcBef>
                <a:spcPct val="30000"/>
              </a:spcBef>
            </a:pPr>
            <a:endParaRPr lang="en-GB" sz="700" dirty="0" smtClean="0"/>
          </a:p>
          <a:p>
            <a:pPr lvl="1"/>
            <a:r>
              <a:rPr lang="en-US" sz="1800" dirty="0" smtClean="0"/>
              <a:t>Consecutive fields with  ‘0’ are summarized as ‘::’</a:t>
            </a:r>
          </a:p>
          <a:p>
            <a:pPr lvl="2"/>
            <a:endParaRPr lang="en-US" sz="500" dirty="0" smtClean="0"/>
          </a:p>
          <a:p>
            <a:pPr lvl="2"/>
            <a:r>
              <a:rPr lang="en-US" sz="1800" dirty="0" smtClean="0"/>
              <a:t>Example:   FF02:0:0:0:0:0:0:1  -&gt;  FF02::1</a:t>
            </a:r>
          </a:p>
          <a:p>
            <a:pPr lvl="1">
              <a:spcBef>
                <a:spcPct val="30000"/>
              </a:spcBef>
            </a:pPr>
            <a:endParaRPr lang="en-GB" sz="700" dirty="0" smtClean="0"/>
          </a:p>
          <a:p>
            <a:pPr>
              <a:spcBef>
                <a:spcPct val="30000"/>
              </a:spcBef>
            </a:pPr>
            <a:r>
              <a:rPr lang="en-GB" sz="2000" dirty="0" smtClean="0"/>
              <a:t>There </a:t>
            </a:r>
            <a:r>
              <a:rPr lang="en-GB" sz="2000" dirty="0"/>
              <a:t>are three types of </a:t>
            </a:r>
            <a:r>
              <a:rPr lang="en-GB" sz="2000" dirty="0" smtClean="0"/>
              <a:t>IPv6 addresses</a:t>
            </a:r>
            <a:r>
              <a:rPr lang="en-GB" sz="2000" dirty="0"/>
              <a:t>: </a:t>
            </a:r>
            <a:r>
              <a:rPr lang="en-US" sz="2000" b="1" dirty="0"/>
              <a:t>Unicast</a:t>
            </a:r>
            <a:r>
              <a:rPr lang="en-US" sz="2000" dirty="0"/>
              <a:t>, </a:t>
            </a:r>
            <a:r>
              <a:rPr lang="en-US" sz="2000" b="1" dirty="0" smtClean="0"/>
              <a:t>Anycast</a:t>
            </a:r>
            <a:r>
              <a:rPr lang="en-US" sz="2000" dirty="0"/>
              <a:t>, </a:t>
            </a:r>
            <a:r>
              <a:rPr lang="en-US" sz="2000" b="1" dirty="0"/>
              <a:t>Multicast</a:t>
            </a:r>
            <a:r>
              <a:rPr lang="en-US" sz="2000" dirty="0"/>
              <a:t>.</a:t>
            </a:r>
            <a:endParaRPr lang="it-IT" sz="2000" dirty="0"/>
          </a:p>
          <a:p>
            <a:pPr lvl="1">
              <a:spcBef>
                <a:spcPct val="30000"/>
              </a:spcBef>
            </a:pPr>
            <a:endParaRPr lang="en-GB" sz="1600" dirty="0"/>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2267060109"/>
      </p:ext>
    </p:extLst>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t>
            </a:r>
            <a:r>
              <a:rPr lang="en-US" dirty="0" smtClean="0"/>
              <a:t>Addresses (cont’d)</a:t>
            </a:r>
            <a:endParaRPr lang="en-US" dirty="0"/>
          </a:p>
        </p:txBody>
      </p:sp>
      <p:sp>
        <p:nvSpPr>
          <p:cNvPr id="1139736" name="Rectangle 24"/>
          <p:cNvSpPr>
            <a:spLocks noGrp="1" noChangeArrowheads="1"/>
          </p:cNvSpPr>
          <p:nvPr>
            <p:ph type="body" idx="1"/>
          </p:nvPr>
        </p:nvSpPr>
        <p:spPr>
          <a:xfrm>
            <a:off x="346075" y="1556792"/>
            <a:ext cx="8042349" cy="4402138"/>
          </a:xfrm>
        </p:spPr>
        <p:txBody>
          <a:bodyPr/>
          <a:lstStyle/>
          <a:p>
            <a:pPr lvl="0"/>
            <a:r>
              <a:rPr lang="en-US" sz="2000" b="1" u="sng" dirty="0" smtClean="0"/>
              <a:t>Unicast</a:t>
            </a:r>
            <a:r>
              <a:rPr lang="en-US" sz="2000" dirty="0"/>
              <a:t>: An address used to identify a single interface. Based on the reachability of the packets, unicast supports the following address types.</a:t>
            </a:r>
            <a:endParaRPr lang="it-IT" sz="2000" dirty="0"/>
          </a:p>
          <a:p>
            <a:pPr lvl="1"/>
            <a:endParaRPr lang="en-US" sz="800" dirty="0" smtClean="0"/>
          </a:p>
          <a:p>
            <a:pPr lvl="1"/>
            <a:r>
              <a:rPr lang="en-US" sz="1800" b="1" dirty="0" smtClean="0"/>
              <a:t>Global </a:t>
            </a:r>
            <a:r>
              <a:rPr lang="en-US" sz="1800" b="1" dirty="0"/>
              <a:t>unicast address</a:t>
            </a:r>
            <a:r>
              <a:rPr lang="en-US" sz="1800" dirty="0"/>
              <a:t>. An address that can be reached and identified globally. A global unicast address consists of a global routing prefix, a subnet ID, and an interface ID. The current global unicast address allocation uses the range of addresses that start with binary value 001.</a:t>
            </a:r>
            <a:endParaRPr lang="it-IT" sz="1800" dirty="0"/>
          </a:p>
          <a:p>
            <a:pPr lvl="1"/>
            <a:endParaRPr lang="en-US" sz="800" dirty="0" smtClean="0"/>
          </a:p>
          <a:p>
            <a:pPr lvl="1"/>
            <a:r>
              <a:rPr lang="en-US" sz="1800" b="1" dirty="0" smtClean="0"/>
              <a:t>Site-local </a:t>
            </a:r>
            <a:r>
              <a:rPr lang="en-US" sz="1800" b="1" dirty="0"/>
              <a:t>unicast address</a:t>
            </a:r>
            <a:r>
              <a:rPr lang="en-US" sz="1800" dirty="0"/>
              <a:t>. An address that can only be reached and identified within a customer site (similar to IPv4 private address). Such address contains a 1111111011 prefix, subnet ID, and interface ID.</a:t>
            </a:r>
            <a:endParaRPr lang="it-IT" sz="1800" dirty="0"/>
          </a:p>
          <a:p>
            <a:pPr lvl="1"/>
            <a:endParaRPr lang="en-US" sz="800" b="1" dirty="0" smtClean="0"/>
          </a:p>
          <a:p>
            <a:pPr lvl="1"/>
            <a:r>
              <a:rPr lang="en-US" sz="1800" b="1" dirty="0" smtClean="0"/>
              <a:t>Link-local </a:t>
            </a:r>
            <a:r>
              <a:rPr lang="en-US" sz="1800" b="1" dirty="0"/>
              <a:t>unicast address</a:t>
            </a:r>
            <a:r>
              <a:rPr lang="en-US" sz="1800" dirty="0"/>
              <a:t>. An address that can only be reached and identified by nodes attached to the same local link. Such address uses a 1111111010 prefix and an interface ID</a:t>
            </a:r>
            <a:r>
              <a:rPr lang="en-US" sz="1800" dirty="0" smtClean="0"/>
              <a:t>.</a:t>
            </a:r>
            <a:endParaRPr lang="it-IT" sz="1800" dirty="0"/>
          </a:p>
        </p:txBody>
      </p:sp>
      <p:sp>
        <p:nvSpPr>
          <p:cNvPr id="2" name="Segnaposto piè di pagina 1"/>
          <p:cNvSpPr>
            <a:spLocks noGrp="1"/>
          </p:cNvSpPr>
          <p:nvPr>
            <p:ph type="ftr" sz="quarter" idx="12"/>
          </p:nvPr>
        </p:nvSpPr>
        <p:spPr/>
        <p:txBody>
          <a:bodyPr/>
          <a:lstStyle/>
          <a:p>
            <a:pPr>
              <a:defRPr/>
            </a:pPr>
            <a:r>
              <a:rPr lang="en-US" dirty="0" smtClean="0"/>
              <a:t>© 2013 Queuing Theory and Telecommunications: Networks and Applications – All rights reserved</a:t>
            </a:r>
            <a:endParaRPr lang="en-US" dirty="0"/>
          </a:p>
        </p:txBody>
      </p:sp>
    </p:spTree>
    <p:extLst>
      <p:ext uri="{BB962C8B-B14F-4D97-AF65-F5344CB8AC3E}">
        <p14:creationId xmlns="" xmlns:p14="http://schemas.microsoft.com/office/powerpoint/2010/main" val="67876764"/>
      </p:ext>
    </p:extLst>
  </p:cSld>
  <p:clrMapOvr>
    <a:masterClrMapping/>
  </p:clrMapOvr>
  <p:transition spd="med"/>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Addresses (cont’d)</a:t>
            </a:r>
          </a:p>
        </p:txBody>
      </p:sp>
      <p:sp>
        <p:nvSpPr>
          <p:cNvPr id="1139736" name="Rectangle 24"/>
          <p:cNvSpPr>
            <a:spLocks noGrp="1" noChangeArrowheads="1"/>
          </p:cNvSpPr>
          <p:nvPr>
            <p:ph type="body" idx="1"/>
          </p:nvPr>
        </p:nvSpPr>
        <p:spPr>
          <a:xfrm>
            <a:off x="490091" y="1763166"/>
            <a:ext cx="8114357" cy="4402138"/>
          </a:xfrm>
        </p:spPr>
        <p:txBody>
          <a:bodyPr/>
          <a:lstStyle/>
          <a:p>
            <a:pPr lvl="0"/>
            <a:r>
              <a:rPr lang="en-US" sz="2000" b="1" u="sng" dirty="0" smtClean="0"/>
              <a:t>Anycast</a:t>
            </a:r>
            <a:r>
              <a:rPr lang="en-US" sz="2000" dirty="0"/>
              <a:t>: </a:t>
            </a:r>
            <a:r>
              <a:rPr lang="en-US" sz="2000" dirty="0" smtClean="0"/>
              <a:t>The anycast address is a global address assigned to a set of interfaces belonging to different nodes. A packet destined to an anycast address is routed to the nearest interface (according to the routing protocol measure of distance), </a:t>
            </a:r>
            <a:r>
              <a:rPr lang="en-US" sz="2000" b="1" dirty="0" smtClean="0"/>
              <a:t>one recipient</a:t>
            </a:r>
            <a:r>
              <a:rPr lang="en-US" sz="2000" dirty="0" smtClean="0"/>
              <a:t>. An anycast address must not be assigned to an IPv6 host, but it can be assigned to an IPv6 router. According to RFC 2526, a type of anycast address (reserved subnet anycast address) is composed of a 64-bit subnet prefix, a 57-bit code (all ‘1s’ with one possible ‘0’), and an anycast ID of 7 bits.</a:t>
            </a:r>
          </a:p>
          <a:p>
            <a:pPr lvl="0"/>
            <a:endParaRPr lang="en-US" sz="1200" u="sng" dirty="0" smtClean="0"/>
          </a:p>
          <a:p>
            <a:pPr lvl="0"/>
            <a:r>
              <a:rPr lang="en-US" sz="2000" b="1" u="sng" dirty="0" smtClean="0"/>
              <a:t>Multicast</a:t>
            </a:r>
            <a:r>
              <a:rPr lang="en-US" sz="2000" dirty="0"/>
              <a:t>: as in IPv4, </a:t>
            </a:r>
            <a:r>
              <a:rPr lang="en-US" sz="2000" dirty="0" smtClean="0"/>
              <a:t>a multicast address is assigned to a set of interfaces belonging to different nodes. A packet destined to a multicast address is routed to all interfaces identified by that address (</a:t>
            </a:r>
            <a:r>
              <a:rPr lang="en-US" sz="2000" b="1" dirty="0" smtClean="0"/>
              <a:t>many recipients</a:t>
            </a:r>
            <a:r>
              <a:rPr lang="en-US" sz="2000" dirty="0" smtClean="0"/>
              <a:t>). IPv6 multicast addresses use the prefix 11111111 and have a group ID of 112 bits.</a:t>
            </a:r>
            <a:endParaRPr lang="it-IT" sz="2000" dirty="0"/>
          </a:p>
          <a:p>
            <a:pPr lvl="1">
              <a:spcBef>
                <a:spcPct val="30000"/>
              </a:spcBef>
            </a:pPr>
            <a:endParaRPr lang="en-GB" sz="1400" dirty="0"/>
          </a:p>
        </p:txBody>
      </p:sp>
      <p:sp>
        <p:nvSpPr>
          <p:cNvPr id="2" name="Segnaposto piè di pagina 1"/>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Tree>
    <p:extLst>
      <p:ext uri="{BB962C8B-B14F-4D97-AF65-F5344CB8AC3E}">
        <p14:creationId xmlns="" xmlns:p14="http://schemas.microsoft.com/office/powerpoint/2010/main" val="156020388"/>
      </p:ext>
    </p:extLst>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9735" name="Rectangle 23"/>
          <p:cNvSpPr>
            <a:spLocks noGrp="1" noChangeArrowheads="1"/>
          </p:cNvSpPr>
          <p:nvPr>
            <p:ph type="title"/>
          </p:nvPr>
        </p:nvSpPr>
        <p:spPr/>
        <p:txBody>
          <a:bodyPr/>
          <a:lstStyle/>
          <a:p>
            <a:r>
              <a:rPr lang="en-US" dirty="0"/>
              <a:t>IPv6 </a:t>
            </a:r>
            <a:r>
              <a:rPr lang="en-US" dirty="0" smtClean="0"/>
              <a:t>Packet Format</a:t>
            </a:r>
            <a:endParaRPr lang="en-US" dirty="0"/>
          </a:p>
        </p:txBody>
      </p:sp>
      <p:sp>
        <p:nvSpPr>
          <p:cNvPr id="1139736" name="Rectangle 24"/>
          <p:cNvSpPr>
            <a:spLocks noGrp="1" noChangeArrowheads="1"/>
          </p:cNvSpPr>
          <p:nvPr>
            <p:ph type="body" idx="1"/>
          </p:nvPr>
        </p:nvSpPr>
        <p:spPr>
          <a:xfrm>
            <a:off x="562099" y="5219550"/>
            <a:ext cx="8042349" cy="1449810"/>
          </a:xfrm>
        </p:spPr>
        <p:txBody>
          <a:bodyPr/>
          <a:lstStyle/>
          <a:p>
            <a:pPr lvl="0"/>
            <a:r>
              <a:rPr lang="en-US" sz="1400" dirty="0" smtClean="0"/>
              <a:t>Note that the Traffic Class (8 bits) field is used for QoS support similarly to the Type of Service byte in IPv4. In particular, the 6 most-significant bits are used for Differentiated Services (DiffServ). The remaining two bits are used for Explicit Congestion Notification (ECN).</a:t>
            </a:r>
            <a:endParaRPr lang="it-IT" sz="1400" dirty="0"/>
          </a:p>
          <a:p>
            <a:pPr lvl="1"/>
            <a:endParaRPr lang="en-US" sz="500" dirty="0" smtClean="0"/>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4" name="Segnaposto piè di pagina 3"/>
          <p:cNvSpPr>
            <a:spLocks noGrp="1"/>
          </p:cNvSpPr>
          <p:nvPr>
            <p:ph type="ftr" sz="quarter" idx="12"/>
          </p:nvPr>
        </p:nvSpPr>
        <p:spPr/>
        <p:txBody>
          <a:bodyPr/>
          <a:lstStyle/>
          <a:p>
            <a:pPr>
              <a:defRPr/>
            </a:pPr>
            <a:r>
              <a:rPr lang="en-US" smtClean="0"/>
              <a:t>© 2013 Queuing Theory and Telecommunications: Networks and Applications – All rights reserved</a:t>
            </a:r>
            <a:endParaRPr lang="en-US"/>
          </a:p>
        </p:txBody>
      </p:sp>
      <p:sp>
        <p:nvSpPr>
          <p:cNvPr id="2334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33475" name="Object 3"/>
          <p:cNvGraphicFramePr>
            <a:graphicFrameLocks noChangeAspect="1"/>
          </p:cNvGraphicFramePr>
          <p:nvPr/>
        </p:nvGraphicFramePr>
        <p:xfrm>
          <a:off x="2413000" y="1609725"/>
          <a:ext cx="3854450" cy="3300413"/>
        </p:xfrm>
        <a:graphic>
          <a:graphicData uri="http://schemas.openxmlformats.org/presentationml/2006/ole">
            <p:oleObj spid="_x0000_s233475" name="Picture" r:id="rId4" imgW="4962600" imgH="4217760" progId="Word.Picture.8">
              <p:embed/>
            </p:oleObj>
          </a:graphicData>
        </a:graphic>
      </p:graphicFrame>
    </p:spTree>
    <p:extLst>
      <p:ext uri="{BB962C8B-B14F-4D97-AF65-F5344CB8AC3E}">
        <p14:creationId xmlns="" xmlns:p14="http://schemas.microsoft.com/office/powerpoint/2010/main" val="1249145945"/>
      </p:ext>
    </p:extLst>
  </p:cSld>
  <p:clrMapOvr>
    <a:masterClrMapping/>
  </p:clrMapOvr>
  <p:transition spd="med"/>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97768"/>
            <a:ext cx="8356600" cy="1143000"/>
          </a:xfrm>
        </p:spPr>
        <p:txBody>
          <a:bodyPr/>
          <a:lstStyle/>
          <a:p>
            <a:pPr eaLnBrk="1" hangingPunct="1"/>
            <a:r>
              <a:rPr lang="en-US" dirty="0" smtClean="0"/>
              <a:t>IPv6 Deployment Strategy</a:t>
            </a:r>
          </a:p>
        </p:txBody>
      </p:sp>
      <p:sp>
        <p:nvSpPr>
          <p:cNvPr id="78851" name="Rectangle 3"/>
          <p:cNvSpPr>
            <a:spLocks noGrp="1" noChangeArrowheads="1"/>
          </p:cNvSpPr>
          <p:nvPr>
            <p:ph type="body"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GB" dirty="0" smtClean="0"/>
              <a:t>Any </a:t>
            </a:r>
            <a:r>
              <a:rPr lang="en-GB" dirty="0"/>
              <a:t>successful strategy for IPv6 deployment requires it to coexist with IPv4 for some extended time period. The following strategies have been developed </a:t>
            </a:r>
            <a:r>
              <a:rPr lang="en-GB" b="1" dirty="0" smtClean="0"/>
              <a:t>to manage the transition </a:t>
            </a:r>
            <a:r>
              <a:rPr lang="en-GB" b="1" dirty="0"/>
              <a:t>from IPv4 to </a:t>
            </a:r>
            <a:r>
              <a:rPr lang="en-GB" b="1" dirty="0" smtClean="0"/>
              <a:t>IPv6:</a:t>
            </a:r>
            <a:endParaRPr lang="en-GB" b="1" dirty="0"/>
          </a:p>
          <a:p>
            <a:pPr lvl="1"/>
            <a:endParaRPr lang="en-US" sz="1400" b="1" dirty="0" smtClean="0"/>
          </a:p>
          <a:p>
            <a:pPr lvl="1"/>
            <a:r>
              <a:rPr lang="en-US" b="1" dirty="0" smtClean="0"/>
              <a:t>Dual-stack </a:t>
            </a:r>
            <a:r>
              <a:rPr lang="en-US" b="1" dirty="0"/>
              <a:t>backbone</a:t>
            </a:r>
            <a:r>
              <a:rPr lang="en-US" dirty="0"/>
              <a:t>: In dual-stack backbone deployment, all routers in the network maintain both IPv4 and IPv6 protocol stacks. Applications choose between IPv4 or IPv6.</a:t>
            </a:r>
          </a:p>
          <a:p>
            <a:pPr lvl="1"/>
            <a:endParaRPr lang="en-US" sz="1400" b="1" dirty="0" smtClean="0"/>
          </a:p>
          <a:p>
            <a:pPr lvl="1"/>
            <a:r>
              <a:rPr lang="en-US" b="1" dirty="0" smtClean="0"/>
              <a:t>IPv6 </a:t>
            </a:r>
            <a:r>
              <a:rPr lang="en-US" b="1" dirty="0"/>
              <a:t>over IPv4 tunneling</a:t>
            </a:r>
            <a:r>
              <a:rPr lang="en-US" dirty="0"/>
              <a:t>: IPv6 over IPv4 tunneling encapsulates IPv6 traffic in IPv4 packets to be sent over an IPv4 backbone. This solution enables IPv6 end systems and routers to communicate through an existing IPv4 </a:t>
            </a:r>
            <a:r>
              <a:rPr lang="en-US" dirty="0" smtClean="0"/>
              <a:t>infrastructure.</a:t>
            </a:r>
            <a:endParaRPr lang="en-US" dirty="0"/>
          </a:p>
          <a:p>
            <a:pPr lvl="1"/>
            <a:endParaRPr lang="en-US" dirty="0"/>
          </a:p>
          <a:p>
            <a:endParaRPr lang="it-IT" dirty="0" smtClean="0"/>
          </a:p>
          <a:p>
            <a:endParaRPr lang="en-US" dirty="0" smtClean="0"/>
          </a:p>
          <a:p>
            <a:endParaRPr lang="en-US"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p>
        </p:txBody>
      </p:sp>
    </p:spTree>
  </p:cSld>
  <p:clrMapOvr>
    <a:masterClrMapping/>
  </p:clrMapOvr>
  <p:transition spd="slow"/>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ftr" sz="quarter" idx="12"/>
          </p:nvPr>
        </p:nvSpPr>
        <p:spPr>
          <a:noFill/>
        </p:spPr>
        <p:txBody>
          <a:bodyPr/>
          <a:lstStyle/>
          <a:p>
            <a:r>
              <a:rPr lang="en-US" smtClean="0"/>
              <a:t>© 2013 Queuing Theory and Telecommunications: Networks and Applications – All rights reserved</a:t>
            </a:r>
          </a:p>
        </p:txBody>
      </p:sp>
      <p:sp>
        <p:nvSpPr>
          <p:cNvPr id="152579" name="Rectangle 2"/>
          <p:cNvSpPr>
            <a:spLocks noGrp="1" noChangeArrowheads="1"/>
          </p:cNvSpPr>
          <p:nvPr>
            <p:ph type="subTitle" idx="1"/>
          </p:nvPr>
        </p:nvSpPr>
        <p:spPr>
          <a:xfrm>
            <a:off x="838200" y="2590800"/>
            <a:ext cx="7086600" cy="2057400"/>
          </a:xfrm>
          <a:noFill/>
        </p:spPr>
        <p:txBody>
          <a:bodyPr/>
          <a:lstStyle/>
          <a:p>
            <a:pPr eaLnBrk="1" hangingPunct="1"/>
            <a:r>
              <a:rPr lang="en-US" sz="3600" dirty="0" smtClean="0"/>
              <a:t>Thank you!</a:t>
            </a:r>
            <a:endParaRPr lang="en-US" sz="3200" dirty="0" smtClean="0"/>
          </a:p>
          <a:p>
            <a:pPr eaLnBrk="1" hangingPunct="1"/>
            <a:endParaRPr lang="en-US" sz="3200" dirty="0" smtClean="0"/>
          </a:p>
          <a:p>
            <a:pPr eaLnBrk="1" hangingPunct="1"/>
            <a:r>
              <a:rPr lang="en-US" dirty="0" smtClean="0"/>
              <a:t>giovanni.giambene@gmail.com</a:t>
            </a:r>
            <a:endParaRPr lang="it-IT" sz="900" dirty="0" smtClean="0"/>
          </a:p>
          <a:p>
            <a:pPr eaLnBrk="1" hangingPunct="1"/>
            <a:endParaRPr lang="it-IT" sz="800" dirty="0" smtClean="0"/>
          </a:p>
        </p:txBody>
      </p:sp>
    </p:spTree>
    <p:extLst>
      <p:ext uri="{BB962C8B-B14F-4D97-AF65-F5344CB8AC3E}">
        <p14:creationId xmlns:p14="http://schemas.microsoft.com/office/powerpoint/2010/main" xmlns="" val="3967390021"/>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406400" y="116632"/>
            <a:ext cx="8356600" cy="1143000"/>
          </a:xfrm>
        </p:spPr>
        <p:txBody>
          <a:bodyPr/>
          <a:lstStyle/>
          <a:p>
            <a:pPr eaLnBrk="1" hangingPunct="1"/>
            <a:r>
              <a:rPr lang="en-US" dirty="0" smtClean="0"/>
              <a:t>IPv4 Address Classes (cont’d)</a:t>
            </a:r>
          </a:p>
        </p:txBody>
      </p:sp>
      <p:sp>
        <p:nvSpPr>
          <p:cNvPr id="78851" name="Rectangle 3"/>
          <p:cNvSpPr>
            <a:spLocks noGrp="1" noChangeArrowheads="1"/>
          </p:cNvSpPr>
          <p:nvPr>
            <p:ph type="body" idx="1"/>
          </p:nvPr>
        </p:nvSpPr>
        <p:spPr bwMode="auto">
          <a:xfrm>
            <a:off x="457200" y="1711349"/>
            <a:ext cx="8229600" cy="4525963"/>
          </a:xfrm>
          <a:noFill/>
          <a:ln>
            <a:miter lim="800000"/>
            <a:headEnd/>
            <a:tailEnd/>
          </a:ln>
        </p:spPr>
        <p:txBody>
          <a:bodyPr vert="horz" wrap="square" lIns="91440" tIns="45720" rIns="91440" bIns="45720" numCol="1" anchor="t" anchorCtr="0" compatLnSpc="1">
            <a:prstTxWarp prst="textNoShape">
              <a:avLst/>
            </a:prstTxWarp>
          </a:bodyPr>
          <a:lstStyle/>
          <a:p>
            <a:r>
              <a:rPr lang="en-US" sz="1800" b="1" dirty="0" smtClean="0"/>
              <a:t>Class A</a:t>
            </a:r>
            <a:r>
              <a:rPr lang="en-US" sz="1800" dirty="0" smtClean="0"/>
              <a:t>:</a:t>
            </a:r>
            <a:endParaRPr lang="it-IT" sz="1800" dirty="0" smtClean="0"/>
          </a:p>
          <a:p>
            <a:pPr lvl="1"/>
            <a:r>
              <a:rPr lang="en-US" sz="1400" b="1" dirty="0" smtClean="0"/>
              <a:t>First bit set to ‘0’ plus 7 network bits</a:t>
            </a:r>
            <a:r>
              <a:rPr lang="en-US" sz="1400" dirty="0" smtClean="0"/>
              <a:t>; 24 host bits </a:t>
            </a:r>
            <a:endParaRPr lang="it-IT" sz="1400" dirty="0" smtClean="0"/>
          </a:p>
          <a:p>
            <a:pPr lvl="1"/>
            <a:r>
              <a:rPr lang="en-US" sz="1400" dirty="0" smtClean="0"/>
              <a:t>Initial byte ranging from </a:t>
            </a:r>
            <a:r>
              <a:rPr lang="en-US" sz="1400" b="1" dirty="0" smtClean="0"/>
              <a:t>0 to 127 </a:t>
            </a:r>
            <a:endParaRPr lang="it-IT" sz="1400" b="1" dirty="0" smtClean="0"/>
          </a:p>
          <a:p>
            <a:pPr lvl="1"/>
            <a:r>
              <a:rPr lang="en-US" sz="1400" dirty="0" smtClean="0"/>
              <a:t>Totally, 128 (= 2</a:t>
            </a:r>
            <a:r>
              <a:rPr lang="en-US" sz="1400" baseline="30000" dirty="0" smtClean="0"/>
              <a:t>7</a:t>
            </a:r>
            <a:r>
              <a:rPr lang="en-US" sz="1400" dirty="0" smtClean="0"/>
              <a:t>) Class A network addresses are available (</a:t>
            </a:r>
            <a:r>
              <a:rPr lang="en-US" sz="1400" b="1" dirty="0" smtClean="0"/>
              <a:t>0 and 127 network addresses</a:t>
            </a:r>
            <a:r>
              <a:rPr lang="en-US" sz="1400" dirty="0" smtClean="0"/>
              <a:t> are reserved) </a:t>
            </a:r>
            <a:endParaRPr lang="it-IT" sz="1400" dirty="0" smtClean="0"/>
          </a:p>
          <a:p>
            <a:pPr lvl="1"/>
            <a:r>
              <a:rPr lang="en-US" sz="1400" dirty="0" smtClean="0"/>
              <a:t>16,777,214 (= 2</a:t>
            </a:r>
            <a:r>
              <a:rPr lang="en-US" sz="1400" baseline="30000" dirty="0" smtClean="0"/>
              <a:t>24</a:t>
            </a:r>
            <a:r>
              <a:rPr lang="en-US" sz="1400" dirty="0" smtClean="0"/>
              <a:t>-2) hosts can be addressed in each Class A network</a:t>
            </a:r>
            <a:endParaRPr lang="it-IT" sz="1400" dirty="0" smtClean="0"/>
          </a:p>
          <a:p>
            <a:pPr>
              <a:buNone/>
            </a:pPr>
            <a:r>
              <a:rPr lang="en-US" sz="700" dirty="0" smtClean="0"/>
              <a:t> </a:t>
            </a:r>
          </a:p>
          <a:p>
            <a:r>
              <a:rPr lang="en-US" sz="1800" b="1" dirty="0" smtClean="0"/>
              <a:t>Class B</a:t>
            </a:r>
            <a:r>
              <a:rPr lang="en-US" sz="1800" dirty="0" smtClean="0"/>
              <a:t>:</a:t>
            </a:r>
            <a:endParaRPr lang="it-IT" sz="1800" dirty="0" smtClean="0"/>
          </a:p>
          <a:p>
            <a:pPr lvl="1"/>
            <a:r>
              <a:rPr lang="en-US" sz="1400" b="1" dirty="0" smtClean="0"/>
              <a:t>First two bits set to ‘10’, plus 14 network bits</a:t>
            </a:r>
            <a:r>
              <a:rPr lang="en-US" sz="1400" dirty="0" smtClean="0"/>
              <a:t>; 16 host bits </a:t>
            </a:r>
            <a:endParaRPr lang="it-IT" sz="1400" dirty="0" smtClean="0"/>
          </a:p>
          <a:p>
            <a:pPr lvl="1"/>
            <a:r>
              <a:rPr lang="en-US" sz="1400" dirty="0" smtClean="0"/>
              <a:t>Initial byte ranging from </a:t>
            </a:r>
            <a:r>
              <a:rPr lang="en-US" sz="1400" b="1" dirty="0" smtClean="0"/>
              <a:t>128 to 191</a:t>
            </a:r>
            <a:r>
              <a:rPr lang="en-US" sz="1400" dirty="0" smtClean="0"/>
              <a:t> </a:t>
            </a:r>
            <a:endParaRPr lang="it-IT" sz="1400" dirty="0" smtClean="0"/>
          </a:p>
          <a:p>
            <a:pPr lvl="1"/>
            <a:r>
              <a:rPr lang="en-US" sz="1400" dirty="0" smtClean="0"/>
              <a:t>Totally, 16,384 (= 2</a:t>
            </a:r>
            <a:r>
              <a:rPr lang="en-US" sz="1400" baseline="30000" dirty="0" smtClean="0"/>
              <a:t>14</a:t>
            </a:r>
            <a:r>
              <a:rPr lang="en-US" sz="1400" dirty="0" smtClean="0"/>
              <a:t>) Class B network addresses</a:t>
            </a:r>
            <a:endParaRPr lang="it-IT" sz="1400" dirty="0" smtClean="0"/>
          </a:p>
          <a:p>
            <a:pPr lvl="1"/>
            <a:r>
              <a:rPr lang="en-US" sz="1400" dirty="0" smtClean="0"/>
              <a:t>65,534 (= 2</a:t>
            </a:r>
            <a:r>
              <a:rPr lang="en-US" sz="1400" baseline="30000" dirty="0" smtClean="0"/>
              <a:t>16</a:t>
            </a:r>
            <a:r>
              <a:rPr lang="en-US" sz="1400" dirty="0" smtClean="0"/>
              <a:t>-2) hosts can be addressed in each Class B network</a:t>
            </a:r>
            <a:endParaRPr lang="it-IT" sz="1400" dirty="0" smtClean="0"/>
          </a:p>
          <a:p>
            <a:endParaRPr lang="it-IT" sz="700" dirty="0" smtClean="0"/>
          </a:p>
          <a:p>
            <a:r>
              <a:rPr lang="en-US" sz="1800" b="1" dirty="0" smtClean="0"/>
              <a:t>Class C</a:t>
            </a:r>
            <a:r>
              <a:rPr lang="en-US" sz="1800" dirty="0" smtClean="0"/>
              <a:t>:</a:t>
            </a:r>
            <a:endParaRPr lang="it-IT" sz="1800" dirty="0" smtClean="0"/>
          </a:p>
          <a:p>
            <a:pPr lvl="1"/>
            <a:r>
              <a:rPr lang="en-US" sz="1400" b="1" dirty="0" smtClean="0"/>
              <a:t>First three bits set to ‘110’ plus 21 network bits</a:t>
            </a:r>
            <a:r>
              <a:rPr lang="en-US" sz="1400" dirty="0" smtClean="0"/>
              <a:t>; 8 host bits </a:t>
            </a:r>
            <a:endParaRPr lang="it-IT" sz="1400" dirty="0" smtClean="0"/>
          </a:p>
          <a:p>
            <a:pPr lvl="1"/>
            <a:r>
              <a:rPr lang="en-US" sz="1400" dirty="0" smtClean="0"/>
              <a:t>Initial byte ranging from </a:t>
            </a:r>
            <a:r>
              <a:rPr lang="en-US" sz="1400" b="1" dirty="0" smtClean="0"/>
              <a:t>192 to 223 </a:t>
            </a:r>
            <a:endParaRPr lang="it-IT" sz="1400" b="1" dirty="0" smtClean="0"/>
          </a:p>
          <a:p>
            <a:pPr lvl="1"/>
            <a:r>
              <a:rPr lang="en-US" sz="1400" dirty="0" smtClean="0"/>
              <a:t>Totally, 2,097,152  (= 2</a:t>
            </a:r>
            <a:r>
              <a:rPr lang="en-US" sz="1400" baseline="30000" dirty="0" smtClean="0"/>
              <a:t>21</a:t>
            </a:r>
            <a:r>
              <a:rPr lang="en-US" sz="1400" dirty="0" smtClean="0"/>
              <a:t>) Class C network addresses</a:t>
            </a:r>
            <a:endParaRPr lang="it-IT" sz="1400" dirty="0" smtClean="0"/>
          </a:p>
          <a:p>
            <a:pPr lvl="1"/>
            <a:r>
              <a:rPr lang="en-US" sz="1400" dirty="0" smtClean="0"/>
              <a:t>254 (= 2</a:t>
            </a:r>
            <a:r>
              <a:rPr lang="en-US" sz="1400" baseline="30000" dirty="0" smtClean="0"/>
              <a:t>8</a:t>
            </a:r>
            <a:r>
              <a:rPr lang="en-US" sz="1400" dirty="0" smtClean="0"/>
              <a:t>-2) hosts can be addressed in each Class C network</a:t>
            </a:r>
            <a:endParaRPr lang="it-IT" sz="1400" dirty="0" smtClean="0"/>
          </a:p>
        </p:txBody>
      </p:sp>
      <p:sp>
        <p:nvSpPr>
          <p:cNvPr id="78852" name="Segnaposto piè di pagina 4"/>
          <p:cNvSpPr>
            <a:spLocks noGrp="1"/>
          </p:cNvSpPr>
          <p:nvPr>
            <p:ph type="ftr" sz="quarter" idx="12"/>
          </p:nvPr>
        </p:nvSpPr>
        <p:spPr>
          <a:noFill/>
        </p:spPr>
        <p:txBody>
          <a:bodyPr/>
          <a:lstStyle/>
          <a:p>
            <a:r>
              <a:rPr lang="en-US" smtClean="0"/>
              <a:t>© 2013 Queuing Theory and Telecommunications: Networks and Applications – All rights reserved</a:t>
            </a:r>
            <a:endParaRPr lang="en-US" dirty="0" smtClean="0"/>
          </a:p>
        </p:txBody>
      </p:sp>
      <p:sp>
        <p:nvSpPr>
          <p:cNvPr id="6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hD_course_giambene_queuing_theory">
  <a:themeElements>
    <a:clrScheme name="Pittura contemporanea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fontScheme name="Pittura contemporanea">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defRPr kumimoji="1" lang="en-US" sz="2400" b="0" i="0" u="none" strike="noStrike" cap="none" normalizeH="0" baseline="0" smtClean="0">
            <a:ln>
              <a:noFill/>
            </a:ln>
            <a:solidFill>
              <a:schemeClr val="tx1"/>
            </a:solidFill>
            <a:effectLst/>
            <a:latin typeface="Tahoma" pitchFamily="34" charset="0"/>
            <a:ea typeface="SimSun" pitchFamily="2" charset="-122"/>
          </a:defRPr>
        </a:defPPr>
      </a:lstStyle>
    </a:spDef>
    <a:lnDef>
      <a:spPr bwMode="auto">
        <a:xfrm>
          <a:off x="0" y="0"/>
          <a:ext cx="1" cy="1"/>
        </a:xfrm>
        <a:custGeom>
          <a:avLst/>
          <a:gdLst/>
          <a:ahLst/>
          <a:cxnLst/>
          <a:rect l="0" t="0" r="0" b="0"/>
          <a:pathLst/>
        </a:custGeom>
        <a:noFill/>
        <a:ln w="9525"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20000"/>
          </a:spcBef>
          <a:spcAft>
            <a:spcPct val="0"/>
          </a:spcAft>
          <a:buClr>
            <a:schemeClr val="accent2"/>
          </a:buClr>
          <a:buSzTx/>
          <a:buFont typeface="Monotype Sorts" pitchFamily="2" charset="2"/>
          <a:buChar char="•"/>
          <a:tabLst/>
          <a:defRPr kumimoji="1" lang="en-US" sz="2400" b="0" i="0" u="none" strike="noStrike" cap="none" normalizeH="0" baseline="0" smtClean="0">
            <a:ln>
              <a:noFill/>
            </a:ln>
            <a:solidFill>
              <a:schemeClr val="tx1"/>
            </a:solidFill>
            <a:effectLst/>
            <a:latin typeface="Tahoma" pitchFamily="34" charset="0"/>
            <a:ea typeface="SimSun" pitchFamily="2" charset="-122"/>
          </a:defRPr>
        </a:defPPr>
      </a:lstStyle>
    </a:lnDef>
  </a:objectDefaults>
  <a:extraClrSchemeLst>
    <a:extraClrScheme>
      <a:clrScheme name="Pittura contemporanea 1">
        <a:dk1>
          <a:srgbClr val="5E574E"/>
        </a:dk1>
        <a:lt1>
          <a:srgbClr val="FFFFCC"/>
        </a:lt1>
        <a:dk2>
          <a:srgbClr val="000000"/>
        </a:dk2>
        <a:lt2>
          <a:srgbClr val="FFCC00"/>
        </a:lt2>
        <a:accent1>
          <a:srgbClr val="CC9900"/>
        </a:accent1>
        <a:accent2>
          <a:srgbClr val="FF6600"/>
        </a:accent2>
        <a:accent3>
          <a:srgbClr val="AA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
      <a:clrScheme name="Pittura contemporanea 2">
        <a:dk1>
          <a:srgbClr val="000000"/>
        </a:dk1>
        <a:lt1>
          <a:srgbClr val="FFFFFF"/>
        </a:lt1>
        <a:dk2>
          <a:srgbClr val="0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996633"/>
        </a:hlink>
        <a:folHlink>
          <a:srgbClr val="808000"/>
        </a:folHlink>
      </a:clrScheme>
      <a:clrMap bg1="lt1" tx1="dk1" bg2="lt2" tx2="dk2" accent1="accent1" accent2="accent2" accent3="accent3" accent4="accent4" accent5="accent5" accent6="accent6" hlink="hlink" folHlink="folHlink"/>
    </a:extraClrScheme>
    <a:extraClrScheme>
      <a:clrScheme name="Pittura contemporanea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ittura contemporanea 4">
        <a:dk1>
          <a:srgbClr val="000000"/>
        </a:dk1>
        <a:lt1>
          <a:srgbClr val="FFFFFF"/>
        </a:lt1>
        <a:dk2>
          <a:srgbClr val="800000"/>
        </a:dk2>
        <a:lt2>
          <a:srgbClr val="5E574E"/>
        </a:lt2>
        <a:accent1>
          <a:srgbClr val="FF6600"/>
        </a:accent1>
        <a:accent2>
          <a:srgbClr val="FFCC00"/>
        </a:accent2>
        <a:accent3>
          <a:srgbClr val="FFFFFF"/>
        </a:accent3>
        <a:accent4>
          <a:srgbClr val="000000"/>
        </a:accent4>
        <a:accent5>
          <a:srgbClr val="FFB8AA"/>
        </a:accent5>
        <a:accent6>
          <a:srgbClr val="E7B900"/>
        </a:accent6>
        <a:hlink>
          <a:srgbClr val="FF0000"/>
        </a:hlink>
        <a:folHlink>
          <a:srgbClr val="FFFFCC"/>
        </a:folHlink>
      </a:clrScheme>
      <a:clrMap bg1="lt1" tx1="dk1" bg2="lt2" tx2="dk2" accent1="accent1" accent2="accent2" accent3="accent3" accent4="accent4" accent5="accent5" accent6="accent6" hlink="hlink" folHlink="folHlink"/>
    </a:extraClrScheme>
    <a:extraClrScheme>
      <a:clrScheme name="Pittura contemporanea 5">
        <a:dk1>
          <a:srgbClr val="000066"/>
        </a:dk1>
        <a:lt1>
          <a:srgbClr val="FFFFFF"/>
        </a:lt1>
        <a:dk2>
          <a:srgbClr val="0000FF"/>
        </a:dk2>
        <a:lt2>
          <a:srgbClr val="000000"/>
        </a:lt2>
        <a:accent1>
          <a:srgbClr val="0066FF"/>
        </a:accent1>
        <a:accent2>
          <a:srgbClr val="33CCCC"/>
        </a:accent2>
        <a:accent3>
          <a:srgbClr val="FFFFFF"/>
        </a:accent3>
        <a:accent4>
          <a:srgbClr val="000056"/>
        </a:accent4>
        <a:accent5>
          <a:srgbClr val="AAB8FF"/>
        </a:accent5>
        <a:accent6>
          <a:srgbClr val="2DB9B9"/>
        </a:accent6>
        <a:hlink>
          <a:srgbClr val="FF00FF"/>
        </a:hlink>
        <a:folHlink>
          <a:srgbClr val="9933FF"/>
        </a:folHlink>
      </a:clrScheme>
      <a:clrMap bg1="lt1" tx1="dk1" bg2="lt2" tx2="dk2" accent1="accent1" accent2="accent2" accent3="accent3" accent4="accent4" accent5="accent5" accent6="accent6" hlink="hlink" folHlink="folHlink"/>
    </a:extraClrScheme>
    <a:extraClrScheme>
      <a:clrScheme name="Pittura contemporanea 6">
        <a:dk1>
          <a:srgbClr val="000000"/>
        </a:dk1>
        <a:lt1>
          <a:srgbClr val="FFFFFF"/>
        </a:lt1>
        <a:dk2>
          <a:srgbClr val="000066"/>
        </a:dk2>
        <a:lt2>
          <a:srgbClr val="FFCC00"/>
        </a:lt2>
        <a:accent1>
          <a:srgbClr val="0066FF"/>
        </a:accent1>
        <a:accent2>
          <a:srgbClr val="33CCCC"/>
        </a:accent2>
        <a:accent3>
          <a:srgbClr val="AAAAB8"/>
        </a:accent3>
        <a:accent4>
          <a:srgbClr val="DADADA"/>
        </a:accent4>
        <a:accent5>
          <a:srgbClr val="AAB8FF"/>
        </a:accent5>
        <a:accent6>
          <a:srgbClr val="2DB9B9"/>
        </a:accent6>
        <a:hlink>
          <a:srgbClr val="FF00FF"/>
        </a:hlink>
        <a:folHlink>
          <a:srgbClr val="9933FF"/>
        </a:folHlink>
      </a:clrScheme>
      <a:clrMap bg1="dk2" tx1="lt1" bg2="dk1" tx2="lt2" accent1="accent1" accent2="accent2" accent3="accent3" accent4="accent4" accent5="accent5" accent6="accent6" hlink="hlink" folHlink="folHlink"/>
    </a:extraClrScheme>
    <a:extraClrScheme>
      <a:clrScheme name="Pittura contemporanea 7">
        <a:dk1>
          <a:srgbClr val="5E574E"/>
        </a:dk1>
        <a:lt1>
          <a:srgbClr val="FFFFCC"/>
        </a:lt1>
        <a:dk2>
          <a:srgbClr val="800000"/>
        </a:dk2>
        <a:lt2>
          <a:srgbClr val="FFCC00"/>
        </a:lt2>
        <a:accent1>
          <a:srgbClr val="CC9900"/>
        </a:accent1>
        <a:accent2>
          <a:srgbClr val="FF6600"/>
        </a:accent2>
        <a:accent3>
          <a:srgbClr val="C0AAAA"/>
        </a:accent3>
        <a:accent4>
          <a:srgbClr val="DADAAE"/>
        </a:accent4>
        <a:accent5>
          <a:srgbClr val="E2CAAA"/>
        </a:accent5>
        <a:accent6>
          <a:srgbClr val="E75C00"/>
        </a:accent6>
        <a:hlink>
          <a:srgbClr val="FF0000"/>
        </a:hlink>
        <a:folHlink>
          <a:srgbClr val="FFFFCC"/>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PhD_course_giambene_queuing_theory</Template>
  <TotalTime>0</TotalTime>
  <Words>11416</Words>
  <Application>Microsoft Office PowerPoint</Application>
  <PresentationFormat>Presentazione su schermo (4:3)</PresentationFormat>
  <Paragraphs>1556</Paragraphs>
  <Slides>87</Slides>
  <Notes>87</Notes>
  <HiddenSlides>1</HiddenSlides>
  <MMClips>0</MMClips>
  <ScaleCrop>false</ScaleCrop>
  <HeadingPairs>
    <vt:vector size="8" baseType="variant">
      <vt:variant>
        <vt:lpstr>Caratteri utilizzati</vt:lpstr>
      </vt:variant>
      <vt:variant>
        <vt:i4>10</vt:i4>
      </vt:variant>
      <vt:variant>
        <vt:lpstr>Tema</vt:lpstr>
      </vt:variant>
      <vt:variant>
        <vt:i4>1</vt:i4>
      </vt:variant>
      <vt:variant>
        <vt:lpstr>Server OLE incorporati</vt:lpstr>
      </vt:variant>
      <vt:variant>
        <vt:i4>1</vt:i4>
      </vt:variant>
      <vt:variant>
        <vt:lpstr>Titoli diapositive</vt:lpstr>
      </vt:variant>
      <vt:variant>
        <vt:i4>87</vt:i4>
      </vt:variant>
    </vt:vector>
  </HeadingPairs>
  <TitlesOfParts>
    <vt:vector size="99" baseType="lpstr">
      <vt:lpstr>Arial</vt:lpstr>
      <vt:lpstr>Arial Black</vt:lpstr>
      <vt:lpstr>Monotype Sorts</vt:lpstr>
      <vt:lpstr>SimSun</vt:lpstr>
      <vt:lpstr>Tahoma</vt:lpstr>
      <vt:lpstr>Lucida Console</vt:lpstr>
      <vt:lpstr>Arial Unicode MS</vt:lpstr>
      <vt:lpstr>Times New Roman</vt:lpstr>
      <vt:lpstr>Symbol</vt:lpstr>
      <vt:lpstr>Calibri</vt:lpstr>
      <vt:lpstr>PhD_course_giambene_queuing_theory</vt:lpstr>
      <vt:lpstr>Picture</vt:lpstr>
      <vt:lpstr>Diapositiva 1</vt:lpstr>
      <vt:lpstr>Diapositiva 2</vt:lpstr>
      <vt:lpstr>IETF</vt:lpstr>
      <vt:lpstr>The Internet Protocol Stack</vt:lpstr>
      <vt:lpstr>Hourglass Model</vt:lpstr>
      <vt:lpstr>IP Layer</vt:lpstr>
      <vt:lpstr>IPv4 Addressing</vt:lpstr>
      <vt:lpstr>IPv4 Address Classes</vt:lpstr>
      <vt:lpstr>IPv4 Address Classes (cont’d)</vt:lpstr>
      <vt:lpstr>IPv4 Subnetting</vt:lpstr>
      <vt:lpstr>IPv4 Subnetting (cont’d)</vt:lpstr>
      <vt:lpstr>IPv4 Subnetting (cont’d)</vt:lpstr>
      <vt:lpstr>IPv4 Packet Format</vt:lpstr>
      <vt:lpstr>Some Fields of the IPv4 Packet Format</vt:lpstr>
      <vt:lpstr>Some Fields of the IPv4 Packet Format (cont’d)</vt:lpstr>
      <vt:lpstr>IPv4 Packet Size Distribution</vt:lpstr>
      <vt:lpstr>IPv4 Packet Size Distribution (cont’d)</vt:lpstr>
      <vt:lpstr>Autonomous Systems</vt:lpstr>
      <vt:lpstr>Autonomous Systems (cont’d)</vt:lpstr>
      <vt:lpstr>Hierarchical Structure of Domains</vt:lpstr>
      <vt:lpstr>Hierarchical Structure of Domains (cont’d)</vt:lpstr>
      <vt:lpstr>DNS</vt:lpstr>
      <vt:lpstr>Diapositiva 23</vt:lpstr>
      <vt:lpstr>Public IPv4 Addresses</vt:lpstr>
      <vt:lpstr>Private IPv4 Addresses</vt:lpstr>
      <vt:lpstr>Network Address Translator (NAT)</vt:lpstr>
      <vt:lpstr>Translation Modes</vt:lpstr>
      <vt:lpstr>Example of a LAN with Details</vt:lpstr>
      <vt:lpstr>Diapositiva 29</vt:lpstr>
      <vt:lpstr>Direct and Indirect Routing</vt:lpstr>
      <vt:lpstr>Centralized and Distributed Routing</vt:lpstr>
      <vt:lpstr>Static and Dynamic Routing</vt:lpstr>
      <vt:lpstr>Desirable Properties of Routing</vt:lpstr>
      <vt:lpstr>General Comparisons of Routing Approaches</vt:lpstr>
      <vt:lpstr>Routed Routing Protocol</vt:lpstr>
      <vt:lpstr>Shortest Path Algorithms</vt:lpstr>
      <vt:lpstr>Bellman Optimality Principle</vt:lpstr>
      <vt:lpstr>Sink Tree</vt:lpstr>
      <vt:lpstr>Diapositiva 39</vt:lpstr>
      <vt:lpstr>Dijkstra Algorithm</vt:lpstr>
      <vt:lpstr>Dijkstra Algorithm (cont’d)</vt:lpstr>
      <vt:lpstr>Dijkstra Algorithm (cont’d)</vt:lpstr>
      <vt:lpstr>Dijkstra Algorithm: An Example</vt:lpstr>
      <vt:lpstr>Dijkstra Algorithm: An Example (cont’d)</vt:lpstr>
      <vt:lpstr>Dijkstra Algorithm: An Example (cont’d)</vt:lpstr>
      <vt:lpstr>Dijkstra Algorithm: An Example (cont’d)</vt:lpstr>
      <vt:lpstr>Dijkstra Algorithm: An Example (cont’d)</vt:lpstr>
      <vt:lpstr>Dijkstra Algorithm: An Example (cont’d)</vt:lpstr>
      <vt:lpstr>Dijkstra Algorithm: An Example (cont’d)</vt:lpstr>
      <vt:lpstr>Dijkstra Algorithm: An Example (cont’d)</vt:lpstr>
      <vt:lpstr>Dijkstra Algorithm: An Example (cont’d)</vt:lpstr>
      <vt:lpstr>Diapositiva 52</vt:lpstr>
      <vt:lpstr>Flooding Technique for Routing</vt:lpstr>
      <vt:lpstr>Flooding Technique for Routing (cont’d)</vt:lpstr>
      <vt:lpstr>Diapositiva 55</vt:lpstr>
      <vt:lpstr>Distance Vector Routing</vt:lpstr>
      <vt:lpstr>Distance Vector Routing (cont’d)</vt:lpstr>
      <vt:lpstr>Distance Vector Routing (cont’d)</vt:lpstr>
      <vt:lpstr>Distance Vector Routing (cont’d)</vt:lpstr>
      <vt:lpstr>Distance Vector Routing (cont’d)</vt:lpstr>
      <vt:lpstr>Distance Vector Routing (cont’d)</vt:lpstr>
      <vt:lpstr>Count-to-Infinity Problem</vt:lpstr>
      <vt:lpstr>Count-to-Infinity Problem (cont’d)</vt:lpstr>
      <vt:lpstr>Count-to-Infinity Problem (cont’d)</vt:lpstr>
      <vt:lpstr>Count-to-Infinity Problem (cont’d)</vt:lpstr>
      <vt:lpstr>Count-to-Infinity Problem (cont’d)</vt:lpstr>
      <vt:lpstr>Count-to-Infinity Problem (cont’d)</vt:lpstr>
      <vt:lpstr>Count-to-Infinity Problem (cont’d)</vt:lpstr>
      <vt:lpstr>The RIP Protocol</vt:lpstr>
      <vt:lpstr>The RIP Protocol (cont’d)</vt:lpstr>
      <vt:lpstr>Diapositiva 71</vt:lpstr>
      <vt:lpstr>Link State Routing</vt:lpstr>
      <vt:lpstr>Link State Routing (cont’d)</vt:lpstr>
      <vt:lpstr>Link State Routing (cont’d)</vt:lpstr>
      <vt:lpstr>Main Routing Algorithms</vt:lpstr>
      <vt:lpstr>Trace Route Tools</vt:lpstr>
      <vt:lpstr>Diapositiva 77</vt:lpstr>
      <vt:lpstr>Shortage of IPv4 Addresses</vt:lpstr>
      <vt:lpstr>IPv6 Features</vt:lpstr>
      <vt:lpstr>IPv6 Features (cont’d)</vt:lpstr>
      <vt:lpstr>IPv6 Features (cont’d)</vt:lpstr>
      <vt:lpstr>IPv6 Addresses</vt:lpstr>
      <vt:lpstr>IPv6 Addresses (cont’d)</vt:lpstr>
      <vt:lpstr>IPv6 Addresses (cont’d)</vt:lpstr>
      <vt:lpstr>IPv6 Packet Format</vt:lpstr>
      <vt:lpstr>IPv6 Deployment Strategy</vt:lpstr>
      <vt:lpstr>Diapositiva 87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2013-11-17T14:27:52Z</dcterms:created>
  <dcterms:modified xsi:type="dcterms:W3CDTF">2014-05-28T13:05:15Z</dcterms:modified>
</cp:coreProperties>
</file>