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5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6CCD2-372A-084F-A6E5-D9506B739B78}" type="datetimeFigureOut">
              <a:rPr lang="en-US" smtClean="0"/>
              <a:t>10/15/13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552F0-7580-0645-A05F-24160ACFD8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complex model</a:t>
            </a:r>
            <a:r>
              <a:rPr lang="en-US" baseline="0" dirty="0" smtClean="0"/>
              <a:t> suggests a greater role of contribution of trench sediments in the magma source via </a:t>
            </a:r>
            <a:r>
              <a:rPr lang="en-US" baseline="0" dirty="0" err="1" smtClean="0"/>
              <a:t>subduction</a:t>
            </a:r>
            <a:r>
              <a:rPr lang="en-US" baseline="0" dirty="0" smtClean="0"/>
              <a:t> erosion, and subsequent MASH processes.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552F0-7580-0645-A05F-24160ACFD81F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Flattening</a:t>
            </a:r>
            <a:r>
              <a:rPr lang="en-US" baseline="0" dirty="0" smtClean="0"/>
              <a:t> of the </a:t>
            </a:r>
            <a:r>
              <a:rPr lang="en-US" baseline="0" dirty="0" err="1" smtClean="0"/>
              <a:t>liquidus</a:t>
            </a:r>
            <a:r>
              <a:rPr lang="en-US" baseline="0" dirty="0" smtClean="0"/>
              <a:t> in the Daly Gap range of silica values requires (because of the Lever Rule) that the silica-content of magma increases rapidly with very little crystallization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552F0-7580-0645-A05F-24160ACFD81F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Amphibole Stability curves: 1-Grove group, 2 – Ulmer, 3 – Kawamoto &amp; Holloway</a:t>
            </a:r>
          </a:p>
          <a:p>
            <a:r>
              <a:rPr lang="en-US" dirty="0" smtClean="0"/>
              <a:t>Chlorite Stability curves: Black – Grove group. Green – Kawamoto &amp; Holloway</a:t>
            </a:r>
          </a:p>
          <a:p>
            <a:r>
              <a:rPr lang="en-US" dirty="0" smtClean="0"/>
              <a:t>Serpentine Stability curves: Gray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Fumagali</a:t>
            </a:r>
            <a:r>
              <a:rPr lang="en-US" baseline="0" dirty="0" smtClean="0"/>
              <a:t> &amp; </a:t>
            </a:r>
            <a:r>
              <a:rPr lang="en-US" baseline="0" dirty="0" err="1" smtClean="0"/>
              <a:t>Poli</a:t>
            </a:r>
            <a:r>
              <a:rPr lang="en-US" baseline="0" dirty="0" smtClean="0"/>
              <a:t>. Blue – Kawamoto &amp; Holloway</a:t>
            </a:r>
          </a:p>
          <a:p>
            <a:r>
              <a:rPr lang="en-US" baseline="0" dirty="0" smtClean="0"/>
              <a:t>Dashed curves, </a:t>
            </a:r>
            <a:r>
              <a:rPr lang="en-US" baseline="0" dirty="0" err="1" smtClean="0"/>
              <a:t>dT/dP</a:t>
            </a:r>
            <a:r>
              <a:rPr lang="en-US" baseline="0" dirty="0" smtClean="0"/>
              <a:t> curves at the slab/wedge interface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552F0-7580-0645-A05F-24160ACFD81F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F3611F6E-CD81-6C4E-A34A-31871AB8D769}" type="datetimeFigureOut">
              <a:rPr lang="en-US" smtClean="0"/>
              <a:t>10/14/13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726588A-A7E1-B346-BE0B-308C09D8F0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df"/><Relationship Id="rId3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df"/><Relationship Id="rId3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df"/><Relationship Id="rId3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df"/><Relationship Id="rId3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df"/><Relationship Id="rId3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df"/><Relationship Id="rId3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df"/><Relationship Id="rId3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df"/><Relationship Id="rId3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df"/><Relationship Id="rId3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df"/><Relationship Id="rId3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df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df"/><Relationship Id="rId3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df"/><Relationship Id="rId3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df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df"/><Relationship Id="rId3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df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df"/><Relationship Id="rId3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df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d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df"/><Relationship Id="rId3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df"/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df"/><Relationship Id="rId3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df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df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df"/><Relationship Id="rId3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df"/><Relationship Id="rId3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df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d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df"/><Relationship Id="rId3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df"/><Relationship Id="rId5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d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df"/><Relationship Id="rId3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df"/><Relationship Id="rId3" Type="http://schemas.openxmlformats.org/officeDocument/2006/relationships/image" Target="../media/image8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df"/><Relationship Id="rId3" Type="http://schemas.openxmlformats.org/officeDocument/2006/relationships/image" Target="../media/image9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df"/><Relationship Id="rId5" Type="http://schemas.openxmlformats.org/officeDocument/2006/relationships/image" Target="../media/image9.png"/><Relationship Id="rId6" Type="http://schemas.openxmlformats.org/officeDocument/2006/relationships/image" Target="../media/image10.pdf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d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df"/><Relationship Id="rId3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df"/><Relationship Id="rId3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df"/><Relationship Id="rId3" Type="http://schemas.openxmlformats.org/officeDocument/2006/relationships/image" Target="../media/image9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df"/><Relationship Id="rId3" Type="http://schemas.openxmlformats.org/officeDocument/2006/relationships/image" Target="../media/image10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df"/><Relationship Id="rId5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d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df"/><Relationship Id="rId3" Type="http://schemas.openxmlformats.org/officeDocument/2006/relationships/image" Target="../media/image10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df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d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df"/><Relationship Id="rId3" Type="http://schemas.openxmlformats.org/officeDocument/2006/relationships/image" Target="../media/image11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df"/><Relationship Id="rId3" Type="http://schemas.openxmlformats.org/officeDocument/2006/relationships/image" Target="../media/image11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df"/><Relationship Id="rId3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df"/><Relationship Id="rId3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pdf"/><Relationship Id="rId5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d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d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d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df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df"/><Relationship Id="rId3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df"/><Relationship Id="rId3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Petrology Chapter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Gautam Sen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Trace elements: Fluid-friendly elements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71649" y="1943099"/>
            <a:ext cx="6751595" cy="35824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502" y="1417638"/>
            <a:ext cx="3244988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Nd</a:t>
            </a:r>
            <a:r>
              <a:rPr lang="en-US" dirty="0" smtClean="0"/>
              <a:t>-Sr Isotope Composition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76700" y="713079"/>
            <a:ext cx="4610100" cy="5918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Pb</a:t>
            </a:r>
            <a:r>
              <a:rPr lang="en-US" dirty="0" smtClean="0"/>
              <a:t> Isotope Composition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23073" y="1764479"/>
            <a:ext cx="5710932" cy="4759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IBM Arc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0" y="311150"/>
            <a:ext cx="3403600" cy="6235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66663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Evolution of IBM Arc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657600" y="222250"/>
            <a:ext cx="5029200" cy="641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Andes: Spatial </a:t>
            </a:r>
            <a:r>
              <a:rPr lang="en-US" dirty="0" err="1" smtClean="0"/>
              <a:t>Zonation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28464" y="1250950"/>
            <a:ext cx="6616700" cy="4356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Cross-section of C. Andean Arc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60500" y="2000250"/>
            <a:ext cx="6223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O – SiO</a:t>
            </a:r>
            <a:r>
              <a:rPr lang="en-US" baseline="-25000" dirty="0" smtClean="0"/>
              <a:t>2</a:t>
            </a:r>
            <a:r>
              <a:rPr lang="en-US" dirty="0" smtClean="0"/>
              <a:t> in Andean Volcanoes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889625" y="1626249"/>
            <a:ext cx="6121400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Magma Formation, Processing, Emplacement, and Eruption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816100" y="1822450"/>
            <a:ext cx="551180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Andes: Southern Volcanic Zone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54533" y="1115690"/>
            <a:ext cx="637540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</a:t>
            </a:r>
            <a:r>
              <a:rPr lang="en-US" dirty="0" err="1" smtClean="0"/>
              <a:t>Subduction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00100" y="1403350"/>
            <a:ext cx="7543800" cy="40513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O – Gravity relationship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641122" y="1417638"/>
            <a:ext cx="5537200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Latitude vs. Sr-isotope ratio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845033" y="1866739"/>
            <a:ext cx="5994400" cy="4178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71060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C.R. Stern’s alternative explanation: Importance of </a:t>
            </a:r>
            <a:r>
              <a:rPr lang="en-US" sz="2400" dirty="0" err="1" smtClean="0"/>
              <a:t>subduction</a:t>
            </a:r>
            <a:r>
              <a:rPr lang="en-US" sz="2400" dirty="0" smtClean="0"/>
              <a:t> erosion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936750" y="945698"/>
            <a:ext cx="5270500" cy="4025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6141" y="5121353"/>
            <a:ext cx="592042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NSVZ – Northern section of Southern Volcanic Zone</a:t>
            </a:r>
          </a:p>
          <a:p>
            <a:r>
              <a:rPr lang="en-US" dirty="0" smtClean="0"/>
              <a:t>SSVZ – Southern section of Southern Volcanic Zone</a:t>
            </a:r>
          </a:p>
          <a:p>
            <a:r>
              <a:rPr lang="en-US" dirty="0" smtClean="0"/>
              <a:t>NSVZM – NSVZ Magma</a:t>
            </a:r>
          </a:p>
          <a:p>
            <a:r>
              <a:rPr lang="en-US" dirty="0" smtClean="0"/>
              <a:t>SSVZM – SSVZ Magma</a:t>
            </a:r>
          </a:p>
          <a:p>
            <a:r>
              <a:rPr lang="en-US" dirty="0" smtClean="0"/>
              <a:t>AFC – Assimilation-Fractional Crystallization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3210" y="846138"/>
            <a:ext cx="251316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Cascades Volcanic Chain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80515" y="481368"/>
            <a:ext cx="4012956" cy="60506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847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Cascades Volcanism with Slab Migration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31541" y="1026758"/>
            <a:ext cx="3275208" cy="47828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833436" y="1517650"/>
            <a:ext cx="5310564" cy="302170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6698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O-SiO</a:t>
            </a:r>
            <a:r>
              <a:rPr lang="en-US" baseline="-25000" dirty="0" smtClean="0"/>
              <a:t>2</a:t>
            </a:r>
            <a:r>
              <a:rPr lang="en-US" dirty="0" smtClean="0"/>
              <a:t> Relationship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824182" y="221462"/>
            <a:ext cx="4141445" cy="663653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Leeman’s</a:t>
            </a:r>
            <a:r>
              <a:rPr lang="en-US" dirty="0" smtClean="0"/>
              <a:t> Diagrams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735863"/>
            <a:ext cx="4094788" cy="2525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791102" y="2864115"/>
            <a:ext cx="5070202" cy="33295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549" y="2566895"/>
            <a:ext cx="378545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Melt Inclusions &amp; the Daly Gap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Reubi</a:t>
            </a:r>
            <a:r>
              <a:rPr lang="en-US" dirty="0" smtClean="0"/>
              <a:t> &amp; </a:t>
            </a:r>
            <a:r>
              <a:rPr lang="en-US" dirty="0" err="1" smtClean="0"/>
              <a:t>Blundy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0" y="956129"/>
            <a:ext cx="3822700" cy="57023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5920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Grove’s Explanation of the Daly Gap: A natural consequence of basalt magma crystallization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93950" y="1584779"/>
            <a:ext cx="43561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Daly Gap: Bimodal Volcanism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69525" y="1752309"/>
            <a:ext cx="62103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Dips of </a:t>
            </a:r>
            <a:r>
              <a:rPr lang="en-US" dirty="0" err="1" smtClean="0"/>
              <a:t>Subducting</a:t>
            </a:r>
            <a:r>
              <a:rPr lang="en-US" dirty="0" smtClean="0"/>
              <a:t> Plates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54249" y="1314450"/>
            <a:ext cx="5582499" cy="509307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Dehydration of Slabs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611972" y="1417638"/>
            <a:ext cx="4627028" cy="474821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Hydrated “Wedge” Solidus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83467" y="1417638"/>
            <a:ext cx="5891036" cy="52006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Calc-alkaline vs. </a:t>
            </a:r>
            <a:r>
              <a:rPr lang="en-US" dirty="0" err="1" smtClean="0"/>
              <a:t>Tholeiitic</a:t>
            </a:r>
            <a:r>
              <a:rPr lang="en-US" dirty="0" smtClean="0"/>
              <a:t> Trends: Grove’s summary diagram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432952" y="2013858"/>
            <a:ext cx="662940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Granitoids</a:t>
            </a:r>
            <a:r>
              <a:rPr lang="en-US" dirty="0" smtClean="0"/>
              <a:t> &amp; </a:t>
            </a:r>
            <a:r>
              <a:rPr lang="en-US" dirty="0" err="1" smtClean="0"/>
              <a:t>granitoids</a:t>
            </a:r>
            <a:r>
              <a:rPr lang="en-US" dirty="0" smtClean="0"/>
              <a:t> (Frost Classes)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2925" y="2147177"/>
            <a:ext cx="4232014" cy="33919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701135" y="3315828"/>
            <a:ext cx="4442865" cy="298744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Granite Production Environments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796826"/>
            <a:ext cx="4734569" cy="39054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53213" y="2512855"/>
            <a:ext cx="29403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a: Island arc</a:t>
            </a:r>
          </a:p>
          <a:p>
            <a:r>
              <a:rPr lang="en-US" dirty="0" err="1" smtClean="0"/>
              <a:t>b</a:t>
            </a:r>
            <a:r>
              <a:rPr lang="en-US" dirty="0" smtClean="0"/>
              <a:t>: Continental arc</a:t>
            </a:r>
          </a:p>
          <a:p>
            <a:r>
              <a:rPr lang="en-US" dirty="0" err="1" smtClean="0"/>
              <a:t>c</a:t>
            </a:r>
            <a:r>
              <a:rPr lang="en-US" dirty="0" smtClean="0"/>
              <a:t>: </a:t>
            </a:r>
            <a:r>
              <a:rPr lang="en-US" dirty="0" err="1" smtClean="0"/>
              <a:t>Contiental</a:t>
            </a:r>
            <a:r>
              <a:rPr lang="en-US" dirty="0" smtClean="0"/>
              <a:t> collision</a:t>
            </a:r>
          </a:p>
          <a:p>
            <a:r>
              <a:rPr lang="en-US" dirty="0" err="1" smtClean="0"/>
              <a:t>d</a:t>
            </a:r>
            <a:r>
              <a:rPr lang="en-US" dirty="0" smtClean="0"/>
              <a:t>: Continental extension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9468" y="274638"/>
            <a:ext cx="2917331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Sierra Nevada, USA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274638"/>
            <a:ext cx="3325632" cy="37108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581768" y="3658150"/>
            <a:ext cx="6375400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9663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Himalayan Batholiths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053837" y="743049"/>
            <a:ext cx="5836113" cy="543686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74756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Toulumne</a:t>
            </a:r>
            <a:r>
              <a:rPr lang="en-US" dirty="0" smtClean="0"/>
              <a:t> Granite complex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241800" y="765370"/>
            <a:ext cx="4445000" cy="5651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Granite Production in Sierra Nevada </a:t>
            </a:r>
            <a:r>
              <a:rPr lang="en-US" dirty="0" err="1" smtClean="0"/>
              <a:t>Batholith</a:t>
            </a:r>
            <a:r>
              <a:rPr lang="en-US" dirty="0" smtClean="0"/>
              <a:t> (SNB)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2165058"/>
            <a:ext cx="6737350" cy="432299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4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P-T of </a:t>
            </a:r>
            <a:r>
              <a:rPr lang="en-US" sz="2400" dirty="0" err="1" smtClean="0"/>
              <a:t>Sierran</a:t>
            </a:r>
            <a:r>
              <a:rPr lang="en-US" sz="2400" dirty="0" smtClean="0"/>
              <a:t> Xenoliths (</a:t>
            </a:r>
            <a:r>
              <a:rPr lang="en-US" sz="2400" dirty="0" err="1" smtClean="0"/>
              <a:t>Ducea</a:t>
            </a:r>
            <a:r>
              <a:rPr lang="en-US" sz="2400" dirty="0" smtClean="0"/>
              <a:t>, </a:t>
            </a:r>
            <a:r>
              <a:rPr lang="en-US" sz="2400" dirty="0" err="1" smtClean="0"/>
              <a:t>Saleeby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45124" y="986228"/>
            <a:ext cx="5335175" cy="53701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Slab behavior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828800"/>
            <a:ext cx="3111500" cy="16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752229" y="2791020"/>
            <a:ext cx="3098800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301629" y="4438650"/>
            <a:ext cx="30988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22828" cy="495430"/>
          </a:xfrm>
        </p:spPr>
        <p:txBody>
          <a:bodyPr>
            <a:normAutofit fontScale="90000"/>
          </a:bodyPr>
          <a:lstStyle/>
          <a:p>
            <a:r>
              <a:rPr lang="en-US" sz="2667" dirty="0" smtClean="0"/>
              <a:t>Deep Structure of SNB (</a:t>
            </a:r>
            <a:r>
              <a:rPr lang="en-US" sz="2667" dirty="0" err="1" smtClean="0"/>
              <a:t>Saleeby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084757" y="972718"/>
            <a:ext cx="6129325" cy="545983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Isotopes of Xenoliths and SNB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955035" y="1627059"/>
            <a:ext cx="6477000" cy="47117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2675" y="274638"/>
            <a:ext cx="3350885" cy="367027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Lithosphere </a:t>
            </a:r>
            <a:r>
              <a:rPr lang="en-US" sz="2800" dirty="0" err="1" smtClean="0"/>
              <a:t>delamination</a:t>
            </a:r>
            <a:r>
              <a:rPr lang="en-US" sz="2800" dirty="0" smtClean="0"/>
              <a:t> in SNB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677381" y="274638"/>
            <a:ext cx="3956554" cy="614948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 distribution from Bishop Tuff eruption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635249" y="1854200"/>
            <a:ext cx="5052871" cy="410856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98410" cy="6893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Long Valley Caldera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963970"/>
            <a:ext cx="4362968" cy="48047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 rot="16200000">
            <a:off x="4045560" y="2113320"/>
            <a:ext cx="53594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Long Valley Caldera (LVC) Products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33550" y="1511300"/>
            <a:ext cx="5676900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LVC Products (Cont’d)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645070"/>
            <a:ext cx="3327400" cy="294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72000" y="2480129"/>
            <a:ext cx="3302000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LVC Magma Chamber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879599" y="1720849"/>
            <a:ext cx="6484103" cy="411373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Q-</a:t>
            </a:r>
            <a:r>
              <a:rPr lang="en-US" dirty="0" err="1" smtClean="0"/>
              <a:t>Ab</a:t>
            </a:r>
            <a:r>
              <a:rPr lang="en-US" dirty="0" smtClean="0"/>
              <a:t>-Or System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57300" y="1968500"/>
            <a:ext cx="6629400" cy="2921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45606" y="5241869"/>
            <a:ext cx="1217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P= 1 </a:t>
            </a:r>
            <a:r>
              <a:rPr lang="en-US" dirty="0" err="1" smtClean="0"/>
              <a:t>atm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53352" y="5322929"/>
            <a:ext cx="2380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P= PH2O = 0.5 </a:t>
            </a:r>
            <a:r>
              <a:rPr lang="en-US" dirty="0" err="1" smtClean="0"/>
              <a:t>GPa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Granitoids</a:t>
            </a:r>
            <a:r>
              <a:rPr lang="en-US" dirty="0" smtClean="0"/>
              <a:t> worldwide and the Granite “system”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65996" y="1626119"/>
            <a:ext cx="51308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Nature of </a:t>
            </a:r>
            <a:r>
              <a:rPr lang="en-US" dirty="0" err="1" smtClean="0"/>
              <a:t>Subduction</a:t>
            </a:r>
            <a:r>
              <a:rPr lang="en-US" dirty="0" smtClean="0"/>
              <a:t> Zone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73100" y="1604769"/>
            <a:ext cx="77978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Granitoid</a:t>
            </a:r>
            <a:r>
              <a:rPr lang="en-US" dirty="0" smtClean="0"/>
              <a:t> magma generation by melting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945436"/>
            <a:ext cx="4360754" cy="36256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17954" y="3445043"/>
            <a:ext cx="4383838" cy="30802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649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Chilean &amp; Mariana Type </a:t>
            </a:r>
            <a:r>
              <a:rPr lang="en-US" sz="2800" dirty="0" err="1" smtClean="0"/>
              <a:t>Subduction</a:t>
            </a:r>
            <a:r>
              <a:rPr lang="en-US" sz="2800" dirty="0" smtClean="0"/>
              <a:t> Zones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282700"/>
            <a:ext cx="4622800" cy="2146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281946" y="3680087"/>
            <a:ext cx="466090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59209"/>
            <a:ext cx="3757765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Arc rock classification: Andean Volcanoes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85198" y="248601"/>
            <a:ext cx="3936967" cy="5687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754040" y="5936299"/>
            <a:ext cx="504190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Adakites</a:t>
            </a:r>
            <a:r>
              <a:rPr lang="en-US" dirty="0" smtClean="0"/>
              <a:t>: A Special Type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63800" y="2132079"/>
            <a:ext cx="4216400" cy="4025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 element characteristics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708150" y="1592619"/>
            <a:ext cx="5727700" cy="42672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1643</TotalTime>
  <Words>451</Words>
  <Application>Microsoft Macintosh PowerPoint</Application>
  <PresentationFormat>On-screen Show (4:3)</PresentationFormat>
  <Paragraphs>71</Paragraphs>
  <Slides>50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Concourse</vt:lpstr>
      <vt:lpstr>Petrology Chapter 10</vt:lpstr>
      <vt:lpstr>Global Subduction</vt:lpstr>
      <vt:lpstr>Dips of Subducting Plates</vt:lpstr>
      <vt:lpstr>Slab behavior</vt:lpstr>
      <vt:lpstr>Nature of Subduction Zone</vt:lpstr>
      <vt:lpstr>Chilean &amp; Mariana Type Subduction Zones</vt:lpstr>
      <vt:lpstr>Arc rock classification: Andean Volcanoes</vt:lpstr>
      <vt:lpstr>Adakites: A Special Type</vt:lpstr>
      <vt:lpstr>Trace element characteristics</vt:lpstr>
      <vt:lpstr>Trace elements: Fluid-friendly elements</vt:lpstr>
      <vt:lpstr>Nd-Sr Isotope Composition</vt:lpstr>
      <vt:lpstr>Pb Isotope Composition</vt:lpstr>
      <vt:lpstr>IBM Arc</vt:lpstr>
      <vt:lpstr>Evolution of IBM Arc</vt:lpstr>
      <vt:lpstr>Andes: Spatial Zonation </vt:lpstr>
      <vt:lpstr>Cross-section of C. Andean Arc</vt:lpstr>
      <vt:lpstr>K2O – SiO2 in Andean Volcanoes</vt:lpstr>
      <vt:lpstr>Magma Formation, Processing, Emplacement, and Eruption</vt:lpstr>
      <vt:lpstr>Andes: Southern Volcanic Zone</vt:lpstr>
      <vt:lpstr>K2O – Gravity relationship </vt:lpstr>
      <vt:lpstr>Latitude vs. Sr-isotope ratio</vt:lpstr>
      <vt:lpstr>C.R. Stern’s alternative explanation: Importance of subduction erosion</vt:lpstr>
      <vt:lpstr>Cascades Volcanic Chain </vt:lpstr>
      <vt:lpstr>Cascades Volcanism with Slab Migration</vt:lpstr>
      <vt:lpstr>K2O-SiO2 Relationship</vt:lpstr>
      <vt:lpstr>Leeman’s Diagrams</vt:lpstr>
      <vt:lpstr>Melt Inclusions &amp; the Daly Gap (Reubi &amp; Blundy)</vt:lpstr>
      <vt:lpstr>Grove’s Explanation of the Daly Gap: A natural consequence of basalt magma crystallization</vt:lpstr>
      <vt:lpstr>Daly Gap: Bimodal Volcanism</vt:lpstr>
      <vt:lpstr>Dehydration of Slabs</vt:lpstr>
      <vt:lpstr>Hydrated “Wedge” Solidus </vt:lpstr>
      <vt:lpstr>Calc-alkaline vs. Tholeiitic Trends: Grove’s summary diagram</vt:lpstr>
      <vt:lpstr>Granitoids &amp; granitoids (Frost Classes)</vt:lpstr>
      <vt:lpstr>Granite Production Environments</vt:lpstr>
      <vt:lpstr>Sierra Nevada, USA</vt:lpstr>
      <vt:lpstr>Himalayan Batholiths</vt:lpstr>
      <vt:lpstr>Toulumne Granite complex</vt:lpstr>
      <vt:lpstr>Granite Production in Sierra Nevada Batholith (SNB)</vt:lpstr>
      <vt:lpstr>P-T of Sierran Xenoliths (Ducea, Saleeby)</vt:lpstr>
      <vt:lpstr>Deep Structure of SNB (Saleeby)</vt:lpstr>
      <vt:lpstr>Isotopes of Xenoliths and SNB</vt:lpstr>
      <vt:lpstr>Lithosphere delamination in SNB</vt:lpstr>
      <vt:lpstr>Ash distribution from Bishop Tuff eruption</vt:lpstr>
      <vt:lpstr>Long Valley Caldera</vt:lpstr>
      <vt:lpstr>Long Valley Caldera (LVC) Products</vt:lpstr>
      <vt:lpstr>LVC Products (Cont’d)</vt:lpstr>
      <vt:lpstr>LVC Magma Chamber</vt:lpstr>
      <vt:lpstr>Q-Ab-Or System</vt:lpstr>
      <vt:lpstr>Granitoids worldwide and the Granite “system”</vt:lpstr>
      <vt:lpstr>Granitoid magma generation by melting</vt:lpstr>
    </vt:vector>
  </TitlesOfParts>
  <Company>American University of Sharjah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Petrology Chapter 10</dc:title>
  <dc:creator>ACG-CAAD-IT</dc:creator>
  <cp:lastModifiedBy>ACG-CAAD-IT</cp:lastModifiedBy>
  <cp:revision>70</cp:revision>
  <dcterms:created xsi:type="dcterms:W3CDTF">2013-10-14T02:14:05Z</dcterms:created>
  <dcterms:modified xsi:type="dcterms:W3CDTF">2013-10-15T05:37:18Z</dcterms:modified>
</cp:coreProperties>
</file>