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E002F-B9FF-554A-9400-2DB58ED47E2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FF18-AD74-AC45-86D9-B643AE16A8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Mantle Lherzolite Phase Diagram, P-T of Hawaiian mantle xenoliths, and calculated </a:t>
            </a:r>
            <a:r>
              <a:rPr lang="en-US" dirty="0" err="1" smtClean="0"/>
              <a:t>geotherms</a:t>
            </a:r>
            <a:r>
              <a:rPr lang="en-US" dirty="0" smtClean="0"/>
              <a:t> are compared. The take away message is that the </a:t>
            </a:r>
            <a:r>
              <a:rPr lang="en-US" dirty="0" err="1" smtClean="0"/>
              <a:t>lithospheric</a:t>
            </a:r>
            <a:r>
              <a:rPr lang="en-US" dirty="0" smtClean="0"/>
              <a:t> </a:t>
            </a:r>
            <a:r>
              <a:rPr lang="en-US" dirty="0" err="1" smtClean="0"/>
              <a:t>spinel</a:t>
            </a:r>
            <a:r>
              <a:rPr lang="en-US" dirty="0" smtClean="0"/>
              <a:t> </a:t>
            </a:r>
            <a:r>
              <a:rPr lang="en-US" dirty="0" err="1" smtClean="0"/>
              <a:t>peridotites</a:t>
            </a:r>
            <a:r>
              <a:rPr lang="en-US" dirty="0" smtClean="0"/>
              <a:t> are too hot, </a:t>
            </a:r>
            <a:r>
              <a:rPr lang="en-US" dirty="0" err="1" smtClean="0"/>
              <a:t>imdicating</a:t>
            </a:r>
            <a:r>
              <a:rPr lang="en-US" dirty="0" smtClean="0"/>
              <a:t> substantial</a:t>
            </a:r>
            <a:r>
              <a:rPr lang="en-US" baseline="0" dirty="0" smtClean="0"/>
              <a:t> heating of the lithosphere by passing magma. Hawaiian garnet </a:t>
            </a:r>
            <a:r>
              <a:rPr lang="en-US" baseline="0" dirty="0" err="1" smtClean="0"/>
              <a:t>pyroxenites</a:t>
            </a:r>
            <a:r>
              <a:rPr lang="en-US" baseline="0" dirty="0" smtClean="0"/>
              <a:t> are closer to their solidus, suggesting that they crystallized from their hot magma but did not have much time to cool to lower temperatures.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FF18-AD74-AC45-86D9-B643AE16A88F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Hauri’s</a:t>
            </a:r>
            <a:r>
              <a:rPr lang="en-US" dirty="0" smtClean="0"/>
              <a:t> Plot. Makes</a:t>
            </a:r>
            <a:r>
              <a:rPr lang="en-US" baseline="0" dirty="0" smtClean="0"/>
              <a:t> the case that </a:t>
            </a:r>
            <a:r>
              <a:rPr lang="en-US" baseline="0" dirty="0" err="1" smtClean="0"/>
              <a:t>Koolau</a:t>
            </a:r>
            <a:r>
              <a:rPr lang="en-US" baseline="0" dirty="0" smtClean="0"/>
              <a:t> cannot be generated by melting peridotite. Need something else in the source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FF18-AD74-AC45-86D9-B643AE16A88F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30E2622D-F947-DA41-8521-057E772113EE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E1D42E-4102-3147-856A-3B2524638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df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df"/><Relationship Id="rId3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df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df"/><Relationship Id="rId3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df"/><Relationship Id="rId3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df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df"/><Relationship Id="rId3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df"/><Relationship Id="rId3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df"/><Relationship Id="rId3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df"/><Relationship Id="rId3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df"/><Relationship Id="rId3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df"/><Relationship Id="rId5" Type="http://schemas.openxmlformats.org/officeDocument/2006/relationships/image" Target="../media/image75.png"/><Relationship Id="rId6" Type="http://schemas.openxmlformats.org/officeDocument/2006/relationships/image" Target="../media/image76.pdf"/><Relationship Id="rId7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d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Ridge evolution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50307" y="1783299"/>
            <a:ext cx="3167673" cy="4130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Ridge extension  &amp; passive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845408"/>
            <a:ext cx="5410200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</a:t>
            </a:r>
            <a:r>
              <a:rPr lang="en-US" baseline="-25000" dirty="0" smtClean="0"/>
              <a:t>8</a:t>
            </a:r>
            <a:r>
              <a:rPr lang="en-US" dirty="0" smtClean="0"/>
              <a:t> Estimation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16050" y="1879600"/>
            <a:ext cx="63119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</a:t>
            </a:r>
            <a:r>
              <a:rPr lang="en-US" baseline="-25000" dirty="0" smtClean="0"/>
              <a:t>8</a:t>
            </a:r>
            <a:r>
              <a:rPr lang="en-US" dirty="0" smtClean="0"/>
              <a:t> vs. Crustal thickness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16200" y="1952869"/>
            <a:ext cx="3911600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</a:t>
            </a:r>
            <a:r>
              <a:rPr lang="en-US" baseline="-25000" dirty="0" smtClean="0"/>
              <a:t>8</a:t>
            </a:r>
            <a:r>
              <a:rPr lang="en-US" dirty="0" smtClean="0"/>
              <a:t> vs. Fe</a:t>
            </a:r>
            <a:r>
              <a:rPr lang="en-US" baseline="-25000" dirty="0" smtClean="0"/>
              <a:t>8</a:t>
            </a:r>
            <a:r>
              <a:rPr lang="en-US" dirty="0" smtClean="0"/>
              <a:t> Relationships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62100" y="1669073"/>
            <a:ext cx="6019800" cy="420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Generation of MORB: Thin Crust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85950" y="2076450"/>
            <a:ext cx="5372100" cy="270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Generation of MORB: Thick Crust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25650" y="2338754"/>
            <a:ext cx="50927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MORB Generation: Volatiles &amp; </a:t>
            </a:r>
            <a:r>
              <a:rPr lang="en-US" dirty="0" err="1" smtClean="0"/>
              <a:t>Pyroxenite</a:t>
            </a:r>
            <a:r>
              <a:rPr lang="en-US" dirty="0" smtClean="0"/>
              <a:t> source considered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48456" y="2235200"/>
            <a:ext cx="7225655" cy="2766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923" y="0"/>
            <a:ext cx="8772769" cy="649043"/>
          </a:xfrm>
        </p:spPr>
        <p:txBody>
          <a:bodyPr>
            <a:noAutofit/>
          </a:bodyPr>
          <a:lstStyle/>
          <a:p>
            <a:r>
              <a:rPr lang="en-US" sz="2800" dirty="0" smtClean="0"/>
              <a:t>Melt Accumulation &amp; Dispersal of residual mantle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1677" y="859692"/>
            <a:ext cx="5643758" cy="574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0415" cy="7993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Hawaii-Emperor Volcanic Chain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85950" y="1074004"/>
            <a:ext cx="61341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Plates &amp; Mid-oceanic Ridges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00100" y="1774581"/>
            <a:ext cx="7543800" cy="405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Tuzo</a:t>
            </a:r>
            <a:r>
              <a:rPr lang="en-US" dirty="0" smtClean="0"/>
              <a:t> Wilson’s Model: Origin of Hawaiian Chain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93007" y="2266949"/>
            <a:ext cx="5917223" cy="2864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Growth stages of a Hawaiian volcano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34691" y="1237381"/>
            <a:ext cx="3780693" cy="5485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Normative Composition of Hawaiian tholeiites &amp; </a:t>
            </a:r>
            <a:r>
              <a:rPr lang="en-US" dirty="0" err="1" smtClean="0"/>
              <a:t>Alkalic</a:t>
            </a:r>
            <a:r>
              <a:rPr lang="en-US" dirty="0" smtClean="0"/>
              <a:t> lavas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96476" y="2292350"/>
            <a:ext cx="7341040" cy="359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MgO-TiO</a:t>
            </a:r>
            <a:r>
              <a:rPr lang="en-US" baseline="-25000" dirty="0" smtClean="0"/>
              <a:t>2</a:t>
            </a:r>
            <a:r>
              <a:rPr lang="en-US" dirty="0" smtClean="0"/>
              <a:t>: MORB vs. Hawaiian basalts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90800" y="1982470"/>
            <a:ext cx="5080000" cy="42545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Pb-isotopes: Loa </a:t>
            </a:r>
            <a:r>
              <a:rPr lang="en-US" dirty="0" err="1" smtClean="0"/>
              <a:t>vs</a:t>
            </a:r>
            <a:r>
              <a:rPr lang="en-US" dirty="0" smtClean="0"/>
              <a:t> Kea Volcanoes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51940" y="1544320"/>
            <a:ext cx="6629400" cy="49276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MORB vs. Hawaiian-Emperor Seamounts: Nd/Sr Isotopes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06600" y="1863090"/>
            <a:ext cx="5130800" cy="41275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Hawaiian Mantle Xenoliths: P-T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27480" y="1812290"/>
            <a:ext cx="6045200" cy="44323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Nd-Sr Isotope composition of Hawaiian </a:t>
            </a:r>
            <a:r>
              <a:rPr lang="en-US" dirty="0" err="1" smtClean="0"/>
              <a:t>spinel</a:t>
            </a:r>
            <a:r>
              <a:rPr lang="en-US" dirty="0" smtClean="0"/>
              <a:t> peridotite xenoliths and Lavas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09750" y="2260600"/>
            <a:ext cx="5890092" cy="3683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Os-</a:t>
            </a:r>
            <a:r>
              <a:rPr lang="en-US" dirty="0" err="1" smtClean="0"/>
              <a:t>Hf</a:t>
            </a:r>
            <a:r>
              <a:rPr lang="en-US" dirty="0" smtClean="0"/>
              <a:t> Isotope composition of the xenoliths compared with lavas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40000" y="1719580"/>
            <a:ext cx="5283200" cy="49022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Lithosphere beneath Oahu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38780" y="1417638"/>
            <a:ext cx="5461000" cy="5435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Spreading Center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1787281"/>
            <a:ext cx="3784600" cy="275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293" y="1417638"/>
            <a:ext cx="812800" cy="152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1000" y="1807308"/>
            <a:ext cx="207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Ridge offset by a</a:t>
            </a:r>
          </a:p>
          <a:p>
            <a:r>
              <a:rPr lang="en-US" dirty="0" smtClean="0"/>
              <a:t>Transform fault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993" y="3101339"/>
            <a:ext cx="800100" cy="1511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2154" y="3643142"/>
            <a:ext cx="2118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Overlapping </a:t>
            </a:r>
          </a:p>
          <a:p>
            <a:r>
              <a:rPr lang="en-US" dirty="0" smtClean="0"/>
              <a:t>Spreading Center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3293" y="4734658"/>
            <a:ext cx="800100" cy="1511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82154" y="5089769"/>
            <a:ext cx="2175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Continuous Ridge</a:t>
            </a:r>
          </a:p>
          <a:p>
            <a:r>
              <a:rPr lang="en-US" dirty="0" smtClean="0"/>
              <a:t>Axis with a small</a:t>
            </a:r>
          </a:p>
          <a:p>
            <a:r>
              <a:rPr lang="en-US" dirty="0" smtClean="0"/>
              <a:t>bend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41231" y="4933462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Relief map of EPR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Seismic Trace of the Hawaiian Hot Spot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34280" y="482600"/>
            <a:ext cx="1981200" cy="58928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FeO*-SiO</a:t>
            </a:r>
            <a:r>
              <a:rPr lang="en-US" baseline="-25000" dirty="0" smtClean="0"/>
              <a:t>2</a:t>
            </a:r>
            <a:r>
              <a:rPr lang="en-US" dirty="0" smtClean="0"/>
              <a:t> of Hawaiian Tholeiites: </a:t>
            </a:r>
            <a:r>
              <a:rPr lang="en-US" dirty="0" err="1" smtClean="0"/>
              <a:t>Koolau</a:t>
            </a:r>
            <a:r>
              <a:rPr lang="en-US" dirty="0" smtClean="0"/>
              <a:t> is a special case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358900" y="1649730"/>
            <a:ext cx="6426200" cy="49403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Hauri’s</a:t>
            </a:r>
            <a:r>
              <a:rPr lang="en-US" dirty="0" smtClean="0"/>
              <a:t> Zoned Plume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33880" y="1672590"/>
            <a:ext cx="6451600" cy="47117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Sobolev</a:t>
            </a:r>
            <a:r>
              <a:rPr lang="en-US" sz="2800" dirty="0" smtClean="0"/>
              <a:t>: Arguments for a Ni-rich </a:t>
            </a:r>
            <a:r>
              <a:rPr lang="en-US" sz="2800" dirty="0" err="1" smtClean="0"/>
              <a:t>Pyroxenite</a:t>
            </a:r>
            <a:r>
              <a:rPr lang="en-US" sz="2800" dirty="0" smtClean="0"/>
              <a:t> in the source for Hawaiian magmas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7550" y="1800860"/>
            <a:ext cx="51689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464646"/>
                </a:solidFill>
              </a:rPr>
              <a:t>Sobolev</a:t>
            </a:r>
            <a:r>
              <a:rPr lang="en-US" sz="2800" dirty="0" smtClean="0">
                <a:solidFill>
                  <a:srgbClr val="464646"/>
                </a:solidFill>
              </a:rPr>
              <a:t>: Arguments for a Ni-rich </a:t>
            </a:r>
            <a:r>
              <a:rPr lang="en-US" sz="2800" dirty="0" err="1" smtClean="0">
                <a:solidFill>
                  <a:srgbClr val="464646"/>
                </a:solidFill>
              </a:rPr>
              <a:t>Pyroxenite</a:t>
            </a:r>
            <a:r>
              <a:rPr lang="en-US" sz="2800" dirty="0" smtClean="0">
                <a:solidFill>
                  <a:srgbClr val="464646"/>
                </a:solidFill>
              </a:rPr>
              <a:t> in the source for Hawaiian </a:t>
            </a:r>
            <a:r>
              <a:rPr lang="en-US" sz="2800" dirty="0" smtClean="0">
                <a:solidFill>
                  <a:srgbClr val="464646"/>
                </a:solidFill>
              </a:rPr>
              <a:t>magmas - 2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57400" y="2086610"/>
            <a:ext cx="50292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7736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Sobolev</a:t>
            </a:r>
            <a:r>
              <a:rPr lang="en-US" dirty="0" smtClean="0"/>
              <a:t> et al. Melting Model for Hawaii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03470" y="549910"/>
            <a:ext cx="3268978" cy="604393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P-T Conditions of </a:t>
            </a:r>
            <a:r>
              <a:rPr lang="en-US" dirty="0" err="1" smtClean="0"/>
              <a:t>multisaturation</a:t>
            </a:r>
            <a:r>
              <a:rPr lang="en-US" dirty="0" smtClean="0"/>
              <a:t> for Hawaii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7550" y="2433320"/>
            <a:ext cx="5168900" cy="32512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Presnall’s</a:t>
            </a:r>
            <a:r>
              <a:rPr lang="en-US" dirty="0" smtClean="0"/>
              <a:t> mantle polybaric liquids and Hawaiian primitive glasses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4000" y="2133600"/>
            <a:ext cx="5486400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634128" y="3159760"/>
            <a:ext cx="2998901" cy="13931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687899" y="5093970"/>
            <a:ext cx="2945130" cy="12463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REE in Basalts from MOR &amp; Hawaii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51050" y="2056423"/>
            <a:ext cx="5041900" cy="368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Nd-Sr isotope composition of MORB vs. Hawaiian tholeiites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30434" y="1938528"/>
            <a:ext cx="6575181" cy="4350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9969" y="1768231"/>
            <a:ext cx="303041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Iceland: located on the MOR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793750"/>
            <a:ext cx="4838700" cy="527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5385" y="274638"/>
            <a:ext cx="8733691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Deeper Structure of a Fast Spreading Ridge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61577" y="1625600"/>
            <a:ext cx="5461000" cy="360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Deeper Structure of a Slow Spreading Ridge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32573" y="1877158"/>
            <a:ext cx="6362700" cy="367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Fractionation of MAR vs. EPR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20900" y="2223965"/>
            <a:ext cx="4902200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244</TotalTime>
  <Words>390</Words>
  <Application>Microsoft Macintosh PowerPoint</Application>
  <PresentationFormat>On-screen Show (4:3)</PresentationFormat>
  <Paragraphs>50</Paragraphs>
  <Slides>37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Concourse</vt:lpstr>
      <vt:lpstr>Petrology Chapter 8</vt:lpstr>
      <vt:lpstr>Plates &amp; Mid-oceanic Ridges</vt:lpstr>
      <vt:lpstr>Types of Spreading Center</vt:lpstr>
      <vt:lpstr>REE in Basalts from MOR &amp; Hawaii</vt:lpstr>
      <vt:lpstr>Nd-Sr isotope composition of MORB vs. Hawaiian tholeiites</vt:lpstr>
      <vt:lpstr>Iceland: located on the MOR system</vt:lpstr>
      <vt:lpstr>Deeper Structure of a Fast Spreading Ridge</vt:lpstr>
      <vt:lpstr>Deeper Structure of a Slow Spreading Ridge</vt:lpstr>
      <vt:lpstr>Fractionation of MAR vs. EPR</vt:lpstr>
      <vt:lpstr>Ridge evolution</vt:lpstr>
      <vt:lpstr>Ridge extension  &amp; passive melting</vt:lpstr>
      <vt:lpstr>Na8 Estimation</vt:lpstr>
      <vt:lpstr>Na8 vs. Crustal thickness</vt:lpstr>
      <vt:lpstr>Na8 vs. Fe8 Relationships</vt:lpstr>
      <vt:lpstr>Generation of MORB: Thin Crust</vt:lpstr>
      <vt:lpstr>Generation of MORB: Thick Crust</vt:lpstr>
      <vt:lpstr>MORB Generation: Volatiles &amp; Pyroxenite source considered</vt:lpstr>
      <vt:lpstr>Melt Accumulation &amp; Dispersal of residual mantle</vt:lpstr>
      <vt:lpstr>Hawaii-Emperor Volcanic Chain</vt:lpstr>
      <vt:lpstr>Tuzo Wilson’s Model: Origin of Hawaiian Chain</vt:lpstr>
      <vt:lpstr>Growth stages of a Hawaiian volcano</vt:lpstr>
      <vt:lpstr>Normative Composition of Hawaiian tholeiites &amp; Alkalic lavas</vt:lpstr>
      <vt:lpstr>MgO-TiO2: MORB vs. Hawaiian basalts</vt:lpstr>
      <vt:lpstr>Pb-isotopes: Loa vs Kea Volcanoes</vt:lpstr>
      <vt:lpstr>MORB vs. Hawaiian-Emperor Seamounts: Nd/Sr Isotopes</vt:lpstr>
      <vt:lpstr>Hawaiian Mantle Xenoliths: P-T</vt:lpstr>
      <vt:lpstr>Nd-Sr Isotope composition of Hawaiian spinel peridotite xenoliths and Lavas</vt:lpstr>
      <vt:lpstr>Os-Hf Isotope composition of the xenoliths compared with lavas</vt:lpstr>
      <vt:lpstr>Lithosphere beneath Oahu</vt:lpstr>
      <vt:lpstr>Seismic Trace of the Hawaiian Hot Spot</vt:lpstr>
      <vt:lpstr>FeO*-SiO2 of Hawaiian Tholeiites: Koolau is a special case</vt:lpstr>
      <vt:lpstr>Hauri’s Zoned Plume Model</vt:lpstr>
      <vt:lpstr>Sobolev: Arguments for a Ni-rich Pyroxenite in the source for Hawaiian magmas</vt:lpstr>
      <vt:lpstr>Sobolev: Arguments for a Ni-rich Pyroxenite in the source for Hawaiian magmas - 2</vt:lpstr>
      <vt:lpstr>Sobolev et al. Melting Model for Hawaii</vt:lpstr>
      <vt:lpstr>P-T Conditions of multisaturation for Hawaii</vt:lpstr>
      <vt:lpstr>Presnall’s mantle polybaric liquids and Hawaiian primitive glasses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8</dc:title>
  <dc:creator>gautam</dc:creator>
  <cp:lastModifiedBy>gautam</cp:lastModifiedBy>
  <cp:revision>39</cp:revision>
  <dcterms:created xsi:type="dcterms:W3CDTF">2013-10-09T06:49:23Z</dcterms:created>
  <dcterms:modified xsi:type="dcterms:W3CDTF">2013-10-09T09:58:33Z</dcterms:modified>
</cp:coreProperties>
</file>