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27"/>
  </p:notesMasterIdLst>
  <p:handoutMasterIdLst>
    <p:handoutMasterId r:id="rId28"/>
  </p:handoutMasterIdLst>
  <p:sldIdLst>
    <p:sldId id="256" r:id="rId2"/>
    <p:sldId id="257" r:id="rId3"/>
    <p:sldId id="283" r:id="rId4"/>
    <p:sldId id="286" r:id="rId5"/>
    <p:sldId id="287" r:id="rId6"/>
    <p:sldId id="288" r:id="rId7"/>
    <p:sldId id="289" r:id="rId8"/>
    <p:sldId id="290" r:id="rId9"/>
    <p:sldId id="291" r:id="rId10"/>
    <p:sldId id="292" r:id="rId11"/>
    <p:sldId id="293" r:id="rId12"/>
    <p:sldId id="294" r:id="rId13"/>
    <p:sldId id="295" r:id="rId14"/>
    <p:sldId id="296" r:id="rId15"/>
    <p:sldId id="258" r:id="rId16"/>
    <p:sldId id="259" r:id="rId17"/>
    <p:sldId id="260" r:id="rId18"/>
    <p:sldId id="261" r:id="rId19"/>
    <p:sldId id="262" r:id="rId20"/>
    <p:sldId id="270" r:id="rId21"/>
    <p:sldId id="263" r:id="rId22"/>
    <p:sldId id="265" r:id="rId23"/>
    <p:sldId id="266" r:id="rId24"/>
    <p:sldId id="269" r:id="rId25"/>
    <p:sldId id="268" r:id="rId26"/>
  </p:sldIdLst>
  <p:sldSz cx="9906000" cy="6858000" type="A4"/>
  <p:notesSz cx="7099300" cy="10234613"/>
  <p:defaultTextStyle>
    <a:defPPr>
      <a:defRPr lang="de-DE"/>
    </a:defPPr>
    <a:lvl1pPr algn="l" rtl="0" fontAlgn="base">
      <a:spcBef>
        <a:spcPct val="0"/>
      </a:spcBef>
      <a:spcAft>
        <a:spcPct val="0"/>
      </a:spcAft>
      <a:defRPr sz="3200" b="1" kern="1200">
        <a:solidFill>
          <a:schemeClr val="tx1"/>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CC6600"/>
    <a:srgbClr val="FFFFCC"/>
    <a:srgbClr val="FFFF99"/>
    <a:srgbClr val="336699"/>
    <a:srgbClr val="FF5050"/>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105" autoAdjust="0"/>
    <p:restoredTop sz="66220" autoAdjust="0"/>
  </p:normalViewPr>
  <p:slideViewPr>
    <p:cSldViewPr snapToGrid="0" showGuides="1">
      <p:cViewPr varScale="1">
        <p:scale>
          <a:sx n="116" d="100"/>
          <a:sy n="116" d="100"/>
        </p:scale>
        <p:origin x="1560" y="10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howGuides="1">
      <p:cViewPr varScale="1">
        <p:scale>
          <a:sx n="75" d="100"/>
          <a:sy n="75" d="100"/>
        </p:scale>
        <p:origin x="-217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267267" name="Rectangle 3"/>
          <p:cNvSpPr>
            <a:spLocks noGrp="1" noChangeArrowheads="1"/>
          </p:cNvSpPr>
          <p:nvPr>
            <p:ph type="dt" sz="quarter" idx="1"/>
          </p:nvPr>
        </p:nvSpPr>
        <p:spPr bwMode="auto">
          <a:xfrm>
            <a:off x="4022937"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267268" name="Rectangle 4"/>
          <p:cNvSpPr>
            <a:spLocks noGrp="1" noChangeArrowheads="1"/>
          </p:cNvSpPr>
          <p:nvPr>
            <p:ph type="ftr" sz="quarter" idx="2"/>
          </p:nvPr>
        </p:nvSpPr>
        <p:spPr bwMode="auto">
          <a:xfrm>
            <a:off x="0"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267269" name="Rectangle 5"/>
          <p:cNvSpPr>
            <a:spLocks noGrp="1" noChangeArrowheads="1"/>
          </p:cNvSpPr>
          <p:nvPr>
            <p:ph type="sldNum" sz="quarter" idx="3"/>
          </p:nvPr>
        </p:nvSpPr>
        <p:spPr bwMode="auto">
          <a:xfrm>
            <a:off x="4022937"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F45353D6-BB02-471B-A1A1-E8D5B2E20412}" type="slidenum">
              <a:rPr lang="de-DE" altLang="de-DE"/>
              <a:pPr/>
              <a:t>‹Nr.›</a:t>
            </a:fld>
            <a:endParaRPr lang="de-DE" altLang="de-DE"/>
          </a:p>
        </p:txBody>
      </p:sp>
    </p:spTree>
    <p:extLst>
      <p:ext uri="{BB962C8B-B14F-4D97-AF65-F5344CB8AC3E}">
        <p14:creationId xmlns:p14="http://schemas.microsoft.com/office/powerpoint/2010/main" val="28957375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4099" name="Rectangle 3"/>
          <p:cNvSpPr>
            <a:spLocks noGrp="1" noChangeArrowheads="1"/>
          </p:cNvSpPr>
          <p:nvPr>
            <p:ph type="dt" idx="1"/>
          </p:nvPr>
        </p:nvSpPr>
        <p:spPr bwMode="auto">
          <a:xfrm>
            <a:off x="4021294"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779463" y="768350"/>
            <a:ext cx="554196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930" y="4861155"/>
            <a:ext cx="5679440" cy="4605821"/>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102" name="Rectangle 6"/>
          <p:cNvSpPr>
            <a:spLocks noGrp="1" noChangeArrowheads="1"/>
          </p:cNvSpPr>
          <p:nvPr>
            <p:ph type="ftr" sz="quarter" idx="4"/>
          </p:nvPr>
        </p:nvSpPr>
        <p:spPr bwMode="auto">
          <a:xfrm>
            <a:off x="0"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4103" name="Rectangle 7"/>
          <p:cNvSpPr>
            <a:spLocks noGrp="1" noChangeArrowheads="1"/>
          </p:cNvSpPr>
          <p:nvPr>
            <p:ph type="sldNum" sz="quarter" idx="5"/>
          </p:nvPr>
        </p:nvSpPr>
        <p:spPr bwMode="auto">
          <a:xfrm>
            <a:off x="4021294"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58083370-0922-44F3-81F6-5F3609EE10A3}" type="slidenum">
              <a:rPr lang="de-DE" altLang="de-DE"/>
              <a:pPr/>
              <a:t>‹Nr.›</a:t>
            </a:fld>
            <a:endParaRPr lang="de-DE" altLang="de-DE"/>
          </a:p>
        </p:txBody>
      </p:sp>
    </p:spTree>
    <p:extLst>
      <p:ext uri="{BB962C8B-B14F-4D97-AF65-F5344CB8AC3E}">
        <p14:creationId xmlns:p14="http://schemas.microsoft.com/office/powerpoint/2010/main" val="101347194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9463" y="768350"/>
            <a:ext cx="5541962"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8083370-0922-44F3-81F6-5F3609EE10A3}" type="slidenum">
              <a:rPr lang="de-DE" altLang="de-DE" smtClean="0"/>
              <a:pPr/>
              <a:t>3</a:t>
            </a:fld>
            <a:endParaRPr lang="de-DE" altLang="de-DE"/>
          </a:p>
        </p:txBody>
      </p:sp>
    </p:spTree>
    <p:extLst>
      <p:ext uri="{BB962C8B-B14F-4D97-AF65-F5344CB8AC3E}">
        <p14:creationId xmlns:p14="http://schemas.microsoft.com/office/powerpoint/2010/main" val="13846162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9463" y="768350"/>
            <a:ext cx="5541962" cy="3836988"/>
          </a:xfrm>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8083370-0922-44F3-81F6-5F3609EE10A3}" type="slidenum">
              <a:rPr lang="de-DE" altLang="de-DE" smtClean="0"/>
              <a:pPr/>
              <a:t>7</a:t>
            </a:fld>
            <a:endParaRPr lang="de-DE" altLang="de-DE"/>
          </a:p>
        </p:txBody>
      </p:sp>
    </p:spTree>
    <p:extLst>
      <p:ext uri="{BB962C8B-B14F-4D97-AF65-F5344CB8AC3E}">
        <p14:creationId xmlns:p14="http://schemas.microsoft.com/office/powerpoint/2010/main" val="504542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noRot="1" noChangeAspect="1" noChangeArrowheads="1" noTextEdit="1"/>
          </p:cNvSpPr>
          <p:nvPr>
            <p:ph type="sldImg"/>
          </p:nvPr>
        </p:nvSpPr>
        <p:spPr>
          <a:xfrm>
            <a:off x="779463" y="768350"/>
            <a:ext cx="5541962" cy="3836988"/>
          </a:xfrm>
          <a:ln/>
        </p:spPr>
      </p:sp>
      <p:sp>
        <p:nvSpPr>
          <p:cNvPr id="41574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Offener Austausch</a:t>
            </a:r>
          </a:p>
        </p:txBody>
      </p:sp>
    </p:spTree>
    <p:extLst>
      <p:ext uri="{BB962C8B-B14F-4D97-AF65-F5344CB8AC3E}">
        <p14:creationId xmlns:p14="http://schemas.microsoft.com/office/powerpoint/2010/main" val="1555958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7"/>
          <p:cNvSpPr txBox="1">
            <a:spLocks noGrp="1" noChangeArrowheads="1"/>
          </p:cNvSpPr>
          <p:nvPr/>
        </p:nvSpPr>
        <p:spPr bwMode="auto">
          <a:xfrm>
            <a:off x="4021294" y="9720673"/>
            <a:ext cx="3076363" cy="512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430" tIns="47215" rIns="94430" bIns="47215" anchor="b"/>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eaLnBrk="1" hangingPunct="1"/>
            <a:fld id="{11DD226D-BAD5-401B-B3A8-72A26DC15A2D}" type="slidenum">
              <a:rPr lang="de-DE" altLang="de-DE" sz="1200" b="0"/>
              <a:pPr algn="r" eaLnBrk="1" hangingPunct="1"/>
              <a:t>24</a:t>
            </a:fld>
            <a:endParaRPr lang="de-DE" altLang="de-DE" sz="1200" b="0"/>
          </a:p>
        </p:txBody>
      </p:sp>
      <p:sp>
        <p:nvSpPr>
          <p:cNvPr id="425987" name="Rectangle 2"/>
          <p:cNvSpPr>
            <a:spLocks noGrp="1" noRot="1" noChangeAspect="1" noChangeArrowheads="1" noTextEdit="1"/>
          </p:cNvSpPr>
          <p:nvPr>
            <p:ph type="sldImg"/>
          </p:nvPr>
        </p:nvSpPr>
        <p:spPr>
          <a:xfrm>
            <a:off x="779463" y="768350"/>
            <a:ext cx="5541962" cy="3836988"/>
          </a:xfrm>
          <a:ln/>
        </p:spPr>
      </p:sp>
      <p:sp>
        <p:nvSpPr>
          <p:cNvPr id="425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de-DE" altLang="de-DE" sz="2500"/>
          </a:p>
        </p:txBody>
      </p:sp>
    </p:spTree>
    <p:extLst>
      <p:ext uri="{BB962C8B-B14F-4D97-AF65-F5344CB8AC3E}">
        <p14:creationId xmlns:p14="http://schemas.microsoft.com/office/powerpoint/2010/main" val="26385268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
            <a:ext cx="467783" cy="646113"/>
          </a:xfrm>
          <a:prstGeom prst="rect">
            <a:avLst/>
          </a:prstGeom>
          <a:solidFill>
            <a:schemeClr val="accent1">
              <a:lumMod val="75000"/>
            </a:schemeClr>
          </a:solidFill>
          <a:ln w="9525">
            <a:noFill/>
            <a:miter lim="800000"/>
            <a:headEnd/>
            <a:tailEnd/>
          </a:ln>
          <a:effectLst/>
        </p:spPr>
        <p:txBody>
          <a:bodyPr wrap="none" anchor="ctr"/>
          <a:lstStyle/>
          <a:p>
            <a:pPr>
              <a:defRPr/>
            </a:pPr>
            <a:endParaRPr lang="de-DE" sz="1800" b="0">
              <a:ea typeface="+mn-ea"/>
            </a:endParaRPr>
          </a:p>
        </p:txBody>
      </p:sp>
      <p:sp>
        <p:nvSpPr>
          <p:cNvPr id="5" name="Line 6"/>
          <p:cNvSpPr>
            <a:spLocks noChangeShapeType="1"/>
          </p:cNvSpPr>
          <p:nvPr/>
        </p:nvSpPr>
        <p:spPr bwMode="auto">
          <a:xfrm>
            <a:off x="467783" y="0"/>
            <a:ext cx="0" cy="685800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6" name="Line 7"/>
          <p:cNvSpPr>
            <a:spLocks noChangeShapeType="1"/>
          </p:cNvSpPr>
          <p:nvPr/>
        </p:nvSpPr>
        <p:spPr bwMode="auto">
          <a:xfrm>
            <a:off x="0" y="647700"/>
            <a:ext cx="7721865" cy="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8" name="Rectangle 10"/>
          <p:cNvSpPr>
            <a:spLocks noChangeArrowheads="1"/>
          </p:cNvSpPr>
          <p:nvPr/>
        </p:nvSpPr>
        <p:spPr bwMode="auto">
          <a:xfrm>
            <a:off x="233892" y="6416676"/>
            <a:ext cx="7137135" cy="252413"/>
          </a:xfrm>
          <a:prstGeom prst="rect">
            <a:avLst/>
          </a:prstGeom>
          <a:noFill/>
          <a:ln w="9525">
            <a:noFill/>
            <a:miter lim="800000"/>
            <a:headEnd/>
            <a:tailEnd/>
          </a:ln>
          <a:effectLst/>
        </p:spPr>
        <p:txBody>
          <a:bodyPr tIns="0" bIns="0" anchor="ctr"/>
          <a:lstStyle/>
          <a:p>
            <a:pPr algn="ctr">
              <a:spcBef>
                <a:spcPct val="20000"/>
              </a:spcBef>
              <a:defRPr/>
            </a:pPr>
            <a:endParaRPr lang="en-GB" sz="1200" b="0">
              <a:ea typeface="+mn-ea"/>
            </a:endParaRPr>
          </a:p>
        </p:txBody>
      </p:sp>
      <p:sp>
        <p:nvSpPr>
          <p:cNvPr id="2" name="Titel 1"/>
          <p:cNvSpPr>
            <a:spLocks noGrp="1"/>
          </p:cNvSpPr>
          <p:nvPr>
            <p:ph type="title"/>
          </p:nvPr>
        </p:nvSpPr>
        <p:spPr/>
        <p:txBody>
          <a:bodyPr/>
          <a:lstStyle>
            <a:lvl1pPr>
              <a:defRPr>
                <a:solidFill>
                  <a:schemeClr val="accent6">
                    <a:lumMod val="50000"/>
                  </a:schemeClr>
                </a:solidFill>
                <a:latin typeface="Arial Narrow" panose="020B0606020202030204" pitchFamily="34" charset="0"/>
              </a:defRPr>
            </a:lvl1pPr>
          </a:lstStyle>
          <a:p>
            <a:r>
              <a:rPr lang="de-DE" smtClean="0"/>
              <a:t>Titelmasterformat durch Klicken bearbeiten</a:t>
            </a:r>
            <a:endParaRPr lang="de-DE" dirty="0"/>
          </a:p>
        </p:txBody>
      </p:sp>
      <p:sp>
        <p:nvSpPr>
          <p:cNvPr id="12" name="Text Box 11"/>
          <p:cNvSpPr txBox="1">
            <a:spLocks noChangeArrowheads="1"/>
          </p:cNvSpPr>
          <p:nvPr/>
        </p:nvSpPr>
        <p:spPr bwMode="auto">
          <a:xfrm>
            <a:off x="467783" y="307559"/>
            <a:ext cx="2919902" cy="338554"/>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de-DE" altLang="de-DE" sz="1600" b="1" dirty="0" smtClean="0">
                <a:solidFill>
                  <a:schemeClr val="accent6">
                    <a:lumMod val="50000"/>
                  </a:schemeClr>
                </a:solidFill>
                <a:latin typeface="Arial Narrow" pitchFamily="34" charset="0"/>
              </a:rPr>
              <a:t>Elterntraining FETASS • Sitzung 8 </a:t>
            </a:r>
          </a:p>
        </p:txBody>
      </p:sp>
      <p:sp>
        <p:nvSpPr>
          <p:cNvPr id="13" name="Inhaltsplatzhalter 2"/>
          <p:cNvSpPr>
            <a:spLocks noGrp="1"/>
          </p:cNvSpPr>
          <p:nvPr>
            <p:ph idx="1"/>
          </p:nvPr>
        </p:nvSpPr>
        <p:spPr>
          <a:xfrm>
            <a:off x="495300" y="1484313"/>
            <a:ext cx="9176808" cy="4641850"/>
          </a:xfrm>
        </p:spPr>
        <p:txBody>
          <a:bodyPr/>
          <a:lstStyle>
            <a:lvl1pPr marL="342900" indent="-342900">
              <a:buFontTx/>
              <a:buBlip>
                <a:blip r:embed="rId2"/>
              </a:buBlip>
              <a:defRPr sz="2000" b="1"/>
            </a:lvl1pPr>
            <a:lvl4pPr>
              <a:defRPr sz="1600"/>
            </a:lvl4pPr>
            <a:lvl5pPr>
              <a:defRPr sz="12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pic>
        <p:nvPicPr>
          <p:cNvPr id="14" name="Picture 5" descr="\\ad\home\brehm\#Arbeitsbuch\Grafiken\FETAS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022" y="141298"/>
            <a:ext cx="2084093" cy="531802"/>
          </a:xfrm>
          <a:prstGeom prst="rect">
            <a:avLst/>
          </a:prstGeom>
          <a:noFill/>
          <a:extLst>
            <a:ext uri="{909E8E84-426E-40DD-AFC4-6F175D3DCCD1}">
              <a14:hiddenFill xmlns:a14="http://schemas.microsoft.com/office/drawing/2010/main">
                <a:solidFill>
                  <a:srgbClr val="FFFFFF"/>
                </a:solidFill>
              </a14:hiddenFill>
            </a:ext>
          </a:extLst>
        </p:spPr>
      </p:pic>
      <p:sp>
        <p:nvSpPr>
          <p:cNvPr id="15"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8.</a:t>
            </a:r>
            <a:fld id="{B2361DF4-AE66-43CF-BE1A-5C2E8DD86D53}" type="slidenum">
              <a:rPr lang="de-DE" smtClean="0"/>
              <a:pPr/>
              <a:t>‹Nr.›</a:t>
            </a:fld>
            <a:endParaRPr lang="de-DE" dirty="0"/>
          </a:p>
        </p:txBody>
      </p:sp>
    </p:spTree>
    <p:extLst>
      <p:ext uri="{BB962C8B-B14F-4D97-AF65-F5344CB8AC3E}">
        <p14:creationId xmlns:p14="http://schemas.microsoft.com/office/powerpoint/2010/main" val="4335050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pic>
        <p:nvPicPr>
          <p:cNvPr id="1029" name="Picture 5" descr="\\ad\home\brehm\#Arbeitsbuch\Grafiken\FETAS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930" y="879485"/>
            <a:ext cx="4504135" cy="1149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144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6" name="Rectangle 3"/>
          <p:cNvSpPr>
            <a:spLocks noGrp="1" noChangeArrowheads="1"/>
          </p:cNvSpPr>
          <p:nvPr>
            <p:ph type="body" idx="1"/>
          </p:nvPr>
        </p:nvSpPr>
        <p:spPr bwMode="auto">
          <a:xfrm>
            <a:off x="495300" y="1484313"/>
            <a:ext cx="917680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p:txBody>
      </p:sp>
      <p:sp>
        <p:nvSpPr>
          <p:cNvPr id="89097" name="Rectangle 9"/>
          <p:cNvSpPr>
            <a:spLocks noGrp="1" noChangeArrowheads="1"/>
          </p:cNvSpPr>
          <p:nvPr>
            <p:ph type="title"/>
          </p:nvPr>
        </p:nvSpPr>
        <p:spPr bwMode="auto">
          <a:xfrm>
            <a:off x="467783" y="639763"/>
            <a:ext cx="9204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pPr lvl="0"/>
            <a:r>
              <a:rPr lang="de-DE" altLang="de-DE" dirty="0" smtClean="0"/>
              <a:t>Mastertitelformat bearbeiten</a:t>
            </a:r>
          </a:p>
        </p:txBody>
      </p:sp>
      <p:sp>
        <p:nvSpPr>
          <p:cNvPr id="6"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8.</a:t>
            </a:r>
            <a:fld id="{B2361DF4-AE66-43CF-BE1A-5C2E8DD86D53}" type="slidenum">
              <a:rPr lang="de-DE" smtClean="0"/>
              <a:pPr/>
              <a:t>‹Nr.›</a:t>
            </a:fld>
            <a:endParaRPr lang="de-DE" dirty="0"/>
          </a:p>
        </p:txBody>
      </p:sp>
      <p:sp>
        <p:nvSpPr>
          <p:cNvPr id="7" name="Foliennummernplatzhalter 4"/>
          <p:cNvSpPr txBox="1">
            <a:spLocks/>
          </p:cNvSpPr>
          <p:nvPr/>
        </p:nvSpPr>
        <p:spPr bwMode="auto">
          <a:xfrm>
            <a:off x="467782" y="6519862"/>
            <a:ext cx="7938686"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defPPr>
              <a:defRPr lang="de-DE"/>
            </a:defPPr>
            <a:lvl1pPr algn="r" rtl="0" eaLnBrk="0" fontAlgn="base" hangingPunct="0">
              <a:spcBef>
                <a:spcPct val="0"/>
              </a:spcBef>
              <a:spcAft>
                <a:spcPct val="0"/>
              </a:spcAft>
              <a:defRPr sz="1000" b="0" kern="1200">
                <a:solidFill>
                  <a:srgbClr val="212D9A"/>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a:lstStyle>
          <a:p>
            <a:pPr algn="l" rtl="0"/>
            <a:r>
              <a:rPr lang="de-DE" sz="12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rPr>
              <a:t>© 2015, Springer Verlag Berlin Heidelberg. Aus: Brehm et al.: FETASS – Freiburger Elterntraining für Autismus-Spektrum-Störungen</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hf hdr="0" ftr="0" dt="0"/>
  <p:txStyles>
    <p:titleStyle>
      <a:lvl1pPr algn="ctr" rtl="0" eaLnBrk="1" fontAlgn="base" hangingPunct="1">
        <a:spcBef>
          <a:spcPct val="0"/>
        </a:spcBef>
        <a:spcAft>
          <a:spcPct val="0"/>
        </a:spcAft>
        <a:defRPr lang="de-DE" altLang="de-DE" sz="2800" b="1" dirty="0" smtClean="0">
          <a:solidFill>
            <a:schemeClr val="accent6">
              <a:lumMod val="50000"/>
            </a:schemeClr>
          </a:solidFill>
          <a:latin typeface="Arial Narrow" panose="020B0606020202030204" pitchFamily="34" charset="0"/>
          <a:ea typeface="+mj-ea"/>
          <a:cs typeface="+mj-cs"/>
        </a:defRPr>
      </a:lvl1pPr>
      <a:lvl2pPr algn="ctr" rtl="0" eaLnBrk="1" fontAlgn="base" hangingPunct="1">
        <a:spcBef>
          <a:spcPct val="0"/>
        </a:spcBef>
        <a:spcAft>
          <a:spcPct val="0"/>
        </a:spcAft>
        <a:defRPr sz="2800" b="1">
          <a:solidFill>
            <a:srgbClr val="212D9A"/>
          </a:solidFill>
          <a:latin typeface="Arial Narrow" charset="0"/>
          <a:ea typeface="ＭＳ Ｐゴシック" charset="-128"/>
        </a:defRPr>
      </a:lvl2pPr>
      <a:lvl3pPr algn="ctr" rtl="0" eaLnBrk="1" fontAlgn="base" hangingPunct="1">
        <a:spcBef>
          <a:spcPct val="0"/>
        </a:spcBef>
        <a:spcAft>
          <a:spcPct val="0"/>
        </a:spcAft>
        <a:defRPr sz="2800" b="1">
          <a:solidFill>
            <a:srgbClr val="212D9A"/>
          </a:solidFill>
          <a:latin typeface="Arial Narrow" charset="0"/>
          <a:ea typeface="ＭＳ Ｐゴシック" charset="-128"/>
        </a:defRPr>
      </a:lvl3pPr>
      <a:lvl4pPr algn="ctr" rtl="0" eaLnBrk="1" fontAlgn="base" hangingPunct="1">
        <a:spcBef>
          <a:spcPct val="0"/>
        </a:spcBef>
        <a:spcAft>
          <a:spcPct val="0"/>
        </a:spcAft>
        <a:defRPr sz="2800" b="1">
          <a:solidFill>
            <a:srgbClr val="212D9A"/>
          </a:solidFill>
          <a:latin typeface="Arial Narrow" charset="0"/>
          <a:ea typeface="ＭＳ Ｐゴシック" charset="-128"/>
        </a:defRPr>
      </a:lvl4pPr>
      <a:lvl5pPr algn="ctr" rtl="0" eaLnBrk="1" fontAlgn="base" hangingPunct="1">
        <a:spcBef>
          <a:spcPct val="0"/>
        </a:spcBef>
        <a:spcAft>
          <a:spcPct val="0"/>
        </a:spcAft>
        <a:defRPr sz="2800" b="1">
          <a:solidFill>
            <a:srgbClr val="212D9A"/>
          </a:solidFill>
          <a:latin typeface="Arial Narrow" charset="0"/>
          <a:ea typeface="ＭＳ Ｐゴシック" charset="-128"/>
        </a:defRPr>
      </a:lvl5pPr>
      <a:lvl6pPr marL="457200" algn="ctr" rtl="0" eaLnBrk="1" fontAlgn="base" hangingPunct="1">
        <a:spcBef>
          <a:spcPct val="0"/>
        </a:spcBef>
        <a:spcAft>
          <a:spcPct val="0"/>
        </a:spcAft>
        <a:defRPr sz="2800" b="1">
          <a:solidFill>
            <a:srgbClr val="212D9A"/>
          </a:solidFill>
          <a:latin typeface="Arial Narrow" charset="0"/>
        </a:defRPr>
      </a:lvl6pPr>
      <a:lvl7pPr marL="914400" algn="ctr" rtl="0" eaLnBrk="1" fontAlgn="base" hangingPunct="1">
        <a:spcBef>
          <a:spcPct val="0"/>
        </a:spcBef>
        <a:spcAft>
          <a:spcPct val="0"/>
        </a:spcAft>
        <a:defRPr sz="2800" b="1">
          <a:solidFill>
            <a:srgbClr val="212D9A"/>
          </a:solidFill>
          <a:latin typeface="Arial Narrow" charset="0"/>
        </a:defRPr>
      </a:lvl7pPr>
      <a:lvl8pPr marL="1371600" algn="ctr" rtl="0" eaLnBrk="1" fontAlgn="base" hangingPunct="1">
        <a:spcBef>
          <a:spcPct val="0"/>
        </a:spcBef>
        <a:spcAft>
          <a:spcPct val="0"/>
        </a:spcAft>
        <a:defRPr sz="2800" b="1">
          <a:solidFill>
            <a:srgbClr val="212D9A"/>
          </a:solidFill>
          <a:latin typeface="Arial Narrow" charset="0"/>
        </a:defRPr>
      </a:lvl8pPr>
      <a:lvl9pPr marL="1828800" algn="ctr" rtl="0" eaLnBrk="1" fontAlgn="base" hangingPunct="1">
        <a:spcBef>
          <a:spcPct val="0"/>
        </a:spcBef>
        <a:spcAft>
          <a:spcPct val="0"/>
        </a:spcAft>
        <a:defRPr sz="2800" b="1">
          <a:solidFill>
            <a:srgbClr val="212D9A"/>
          </a:solidFill>
          <a:latin typeface="Arial Narrow" charset="0"/>
        </a:defRPr>
      </a:lvl9pPr>
    </p:titleStyle>
    <p:bodyStyle>
      <a:lvl1pPr marL="342900" indent="-342900" algn="l" rtl="0" eaLnBrk="1" fontAlgn="base" hangingPunct="1">
        <a:spcBef>
          <a:spcPct val="20000"/>
        </a:spcBef>
        <a:spcAft>
          <a:spcPct val="0"/>
        </a:spcAft>
        <a:buBlip>
          <a:blip r:embed="rId4"/>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3000">
          <a:solidFill>
            <a:schemeClr val="tx1"/>
          </a:solidFill>
          <a:latin typeface="Arial" charset="0"/>
          <a:ea typeface="+mn-ea"/>
        </a:defRPr>
      </a:lvl4pPr>
      <a:lvl5pPr marL="2057400" indent="-228600" algn="l" rtl="0" eaLnBrk="1" fontAlgn="base" hangingPunct="1">
        <a:spcBef>
          <a:spcPct val="20000"/>
        </a:spcBef>
        <a:spcAft>
          <a:spcPct val="0"/>
        </a:spcAft>
        <a:buChar char="»"/>
        <a:defRPr sz="3000">
          <a:solidFill>
            <a:schemeClr val="tx1"/>
          </a:solidFill>
          <a:latin typeface="Arial" charset="0"/>
          <a:ea typeface="+mn-ea"/>
        </a:defRPr>
      </a:lvl5pPr>
      <a:lvl6pPr marL="2514600" indent="-228600" algn="l" rtl="0" eaLnBrk="1" fontAlgn="base" hangingPunct="1">
        <a:spcBef>
          <a:spcPct val="20000"/>
        </a:spcBef>
        <a:spcAft>
          <a:spcPct val="0"/>
        </a:spcAft>
        <a:buChar char="»"/>
        <a:defRPr sz="3000">
          <a:solidFill>
            <a:schemeClr val="tx1"/>
          </a:solidFill>
          <a:latin typeface="Arial" charset="0"/>
          <a:ea typeface="+mn-ea"/>
        </a:defRPr>
      </a:lvl6pPr>
      <a:lvl7pPr marL="2971800" indent="-228600" algn="l" rtl="0" eaLnBrk="1" fontAlgn="base" hangingPunct="1">
        <a:spcBef>
          <a:spcPct val="20000"/>
        </a:spcBef>
        <a:spcAft>
          <a:spcPct val="0"/>
        </a:spcAft>
        <a:buChar char="»"/>
        <a:defRPr sz="3000">
          <a:solidFill>
            <a:schemeClr val="tx1"/>
          </a:solidFill>
          <a:latin typeface="Arial" charset="0"/>
          <a:ea typeface="+mn-ea"/>
        </a:defRPr>
      </a:lvl7pPr>
      <a:lvl8pPr marL="3429000" indent="-228600" algn="l" rtl="0" eaLnBrk="1" fontAlgn="base" hangingPunct="1">
        <a:spcBef>
          <a:spcPct val="20000"/>
        </a:spcBef>
        <a:spcAft>
          <a:spcPct val="0"/>
        </a:spcAft>
        <a:buChar char="»"/>
        <a:defRPr sz="3000">
          <a:solidFill>
            <a:schemeClr val="tx1"/>
          </a:solidFill>
          <a:latin typeface="Arial" charset="0"/>
          <a:ea typeface="+mn-ea"/>
        </a:defRPr>
      </a:lvl8pPr>
      <a:lvl9pPr marL="3886200" indent="-228600" algn="l" rtl="0" eaLnBrk="1" fontAlgn="base" hangingPunct="1">
        <a:spcBef>
          <a:spcPct val="20000"/>
        </a:spcBef>
        <a:spcAft>
          <a:spcPct val="0"/>
        </a:spcAft>
        <a:buChar char="»"/>
        <a:defRPr sz="3000">
          <a:solidFill>
            <a:schemeClr val="tx1"/>
          </a:solidFill>
          <a:latin typeface="Arial" charset="0"/>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p:txBody>
          <a:bodyPr/>
          <a:lstStyle/>
          <a:p>
            <a:r>
              <a:rPr lang="de-DE" altLang="de-DE" dirty="0" smtClean="0">
                <a:latin typeface="Arial Narrow" pitchFamily="34" charset="0"/>
              </a:rPr>
              <a:t>Sitzung 8: Umgang mit autismusspezifischen herausfordernden Verhaltensweisen (Teil 3)</a:t>
            </a:r>
          </a:p>
        </p:txBody>
      </p:sp>
      <p:sp>
        <p:nvSpPr>
          <p:cNvPr id="409603" name="Rectangle 3"/>
          <p:cNvSpPr>
            <a:spLocks noGrp="1" noChangeArrowheads="1"/>
          </p:cNvSpPr>
          <p:nvPr>
            <p:ph idx="1"/>
          </p:nvPr>
        </p:nvSpPr>
        <p:spPr>
          <a:xfrm>
            <a:off x="811213" y="1755776"/>
            <a:ext cx="8470900" cy="3094899"/>
          </a:xfrm>
          <a:noFill/>
        </p:spPr>
        <p:txBody>
          <a:bodyPr/>
          <a:lstStyle/>
          <a:p>
            <a:r>
              <a:rPr lang="de-DE" altLang="de-DE" dirty="0">
                <a:latin typeface="Arial Narrow" pitchFamily="34" charset="0"/>
              </a:rPr>
              <a:t>Hausaufgabenbesprechung: </a:t>
            </a:r>
            <a:br>
              <a:rPr lang="de-DE" altLang="de-DE" dirty="0">
                <a:latin typeface="Arial Narrow" pitchFamily="34" charset="0"/>
              </a:rPr>
            </a:br>
            <a:r>
              <a:rPr lang="de-DE" altLang="de-DE" dirty="0">
                <a:latin typeface="Arial Narrow" pitchFamily="34" charset="0"/>
              </a:rPr>
              <a:t>Wegweiser für kritische Situationen</a:t>
            </a:r>
          </a:p>
          <a:p>
            <a:r>
              <a:rPr lang="de-DE" altLang="de-DE" dirty="0">
                <a:latin typeface="Arial Narrow" pitchFamily="34" charset="0"/>
                <a:sym typeface="Wingdings" pitchFamily="2" charset="2"/>
              </a:rPr>
              <a:t>Umgang mit besonderen Problemfeldern:</a:t>
            </a:r>
          </a:p>
          <a:p>
            <a:pPr lvl="1"/>
            <a:r>
              <a:rPr lang="de-DE" altLang="de-DE" b="1" dirty="0" smtClean="0">
                <a:latin typeface="Arial Narrow" pitchFamily="34" charset="0"/>
                <a:sym typeface="Wingdings" pitchFamily="2" charset="2"/>
              </a:rPr>
              <a:t>z.B. Blickkontakt, Freundschaften, unerklärliche Gefühlsausbrüche</a:t>
            </a:r>
            <a:endParaRPr lang="de-DE" altLang="de-DE" b="1" dirty="0" smtClean="0">
              <a:latin typeface="Arial Narrow" pitchFamily="34" charset="0"/>
            </a:endParaRPr>
          </a:p>
          <a:p>
            <a:r>
              <a:rPr lang="de-DE" altLang="de-DE" dirty="0">
                <a:latin typeface="Arial Narrow" pitchFamily="34" charset="0"/>
              </a:rPr>
              <a:t>Strategien zum Umgang mit Sonderinteressen, Zwängen, stereotypem Verhalten und sensorischen Interessen</a:t>
            </a:r>
          </a:p>
          <a:p>
            <a:r>
              <a:rPr lang="de-DE" altLang="de-DE" dirty="0">
                <a:latin typeface="Arial Narrow" pitchFamily="34" charset="0"/>
              </a:rPr>
              <a:t>Gemeinsamer Abschluss: </a:t>
            </a:r>
            <a:br>
              <a:rPr lang="de-DE" altLang="de-DE" dirty="0">
                <a:latin typeface="Arial Narrow" pitchFamily="34" charset="0"/>
              </a:rPr>
            </a:br>
            <a:r>
              <a:rPr lang="de-DE" altLang="de-DE" dirty="0">
                <a:latin typeface="Arial Narrow" pitchFamily="34" charset="0"/>
              </a:rPr>
              <a:t>Rückmeldung</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a:t>
            </a:fld>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7. Mangelnde Fähigkeit </a:t>
            </a:r>
            <a:r>
              <a:rPr lang="de-DE" altLang="de-DE" dirty="0" smtClean="0">
                <a:latin typeface="Arial Narrow" pitchFamily="34" charset="0"/>
              </a:rPr>
              <a:t>zur Empathie</a:t>
            </a:r>
            <a:endParaRPr lang="de-DE" altLang="de-DE" dirty="0">
              <a:latin typeface="Arial Narrow" pitchFamily="34" charset="0"/>
            </a:endParaRPr>
          </a:p>
        </p:txBody>
      </p:sp>
      <p:sp>
        <p:nvSpPr>
          <p:cNvPr id="454659" name="Rectangle 3"/>
          <p:cNvSpPr>
            <a:spLocks noGrp="1" noChangeArrowheads="1"/>
          </p:cNvSpPr>
          <p:nvPr>
            <p:ph idx="1"/>
          </p:nvPr>
        </p:nvSpPr>
        <p:spPr>
          <a:xfrm>
            <a:off x="912813" y="21526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Erklären Sie Ihrem Kind „selbstverständliche“ soziale Vorgänge und was als nächstes passieren wird.</a:t>
            </a:r>
          </a:p>
          <a:p>
            <a:r>
              <a:rPr lang="de-DE" altLang="de-DE" dirty="0">
                <a:latin typeface="Arial Narrow" pitchFamily="34" charset="0"/>
              </a:rPr>
              <a:t>Fördern Sie die Fähigkeit, sich in andere einzufühlen, indem Sie unterschiedliche Perspektive erklären (z. B. mithilfe von Büchern, Geschichten, Rollenspielen) und üben Sie auch im Alltag (z. B. wenn sich jemand verletzt, wenn ein Kind weint ...).</a:t>
            </a:r>
          </a:p>
        </p:txBody>
      </p:sp>
      <p:grpSp>
        <p:nvGrpSpPr>
          <p:cNvPr id="5" name="Gruppieren 4"/>
          <p:cNvGrpSpPr/>
          <p:nvPr/>
        </p:nvGrpSpPr>
        <p:grpSpPr>
          <a:xfrm>
            <a:off x="855852" y="1611610"/>
            <a:ext cx="8084949" cy="400110"/>
            <a:chOff x="474851" y="1611610"/>
            <a:chExt cx="8084949" cy="400110"/>
          </a:xfrm>
        </p:grpSpPr>
        <p:sp>
          <p:nvSpPr>
            <p:cNvPr id="6" name="Textfeld 5"/>
            <p:cNvSpPr txBox="1"/>
            <p:nvPr/>
          </p:nvSpPr>
          <p:spPr>
            <a:xfrm>
              <a:off x="1117600" y="1611610"/>
              <a:ext cx="7442200" cy="400110"/>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„Ich weiß nicht, was die anderen denken.“</a:t>
              </a:r>
              <a:endParaRPr lang="de-DE" dirty="0"/>
            </a:p>
          </p:txBody>
        </p:sp>
        <p:sp>
          <p:nvSpPr>
            <p:cNvPr id="7" name="Pfeil nach rechts 6"/>
            <p:cNvSpPr/>
            <p:nvPr/>
          </p:nvSpPr>
          <p:spPr>
            <a:xfrm>
              <a:off x="474851" y="1625600"/>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10</a:t>
            </a:fld>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 7. Mangelnde Fähigkeit zur </a:t>
            </a:r>
            <a:r>
              <a:rPr lang="de-DE" altLang="de-DE" dirty="0" smtClean="0">
                <a:latin typeface="Arial Narrow" pitchFamily="34" charset="0"/>
              </a:rPr>
              <a:t>Empathie</a:t>
            </a:r>
            <a:endParaRPr lang="de-DE" altLang="de-DE" dirty="0">
              <a:latin typeface="Arial Narrow" pitchFamily="34" charset="0"/>
            </a:endParaRPr>
          </a:p>
        </p:txBody>
      </p:sp>
      <p:sp>
        <p:nvSpPr>
          <p:cNvPr id="455683" name="Rectangle 3"/>
          <p:cNvSpPr>
            <a:spLocks noGrp="1" noChangeArrowheads="1"/>
          </p:cNvSpPr>
          <p:nvPr>
            <p:ph idx="1"/>
          </p:nvPr>
        </p:nvSpPr>
        <p:spPr>
          <a:xfrm>
            <a:off x="912813" y="20637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 (Fortsetzung):</a:t>
            </a:r>
          </a:p>
          <a:p>
            <a:r>
              <a:rPr lang="de-DE" altLang="de-DE" dirty="0">
                <a:latin typeface="Arial Narrow" pitchFamily="34" charset="0"/>
              </a:rPr>
              <a:t>Fördern Sie die Emotionserkennung</a:t>
            </a:r>
          </a:p>
          <a:p>
            <a:pPr lvl="1"/>
            <a:r>
              <a:rPr lang="de-DE" altLang="de-DE" sz="1600" b="1" dirty="0">
                <a:latin typeface="Arial Narrow" pitchFamily="34" charset="0"/>
              </a:rPr>
              <a:t>	z. B. Erkennen von Emotionen auf Fotos: Wie fühlt sich dieser Mensch? </a:t>
            </a:r>
          </a:p>
          <a:p>
            <a:r>
              <a:rPr lang="de-DE" altLang="de-DE" dirty="0">
                <a:latin typeface="Arial Narrow" pitchFamily="34" charset="0"/>
              </a:rPr>
              <a:t>Drücken Sie eigene Gefühle aus.</a:t>
            </a:r>
          </a:p>
          <a:p>
            <a:r>
              <a:rPr lang="de-DE" altLang="de-DE" dirty="0">
                <a:latin typeface="Arial Narrow" pitchFamily="34" charset="0"/>
              </a:rPr>
              <a:t>Nutzen Sie S</a:t>
            </a:r>
            <a:r>
              <a:rPr lang="de-DE" altLang="de-DE" dirty="0">
                <a:latin typeface="Arial Narrow" pitchFamily="34" charset="0"/>
                <a:sym typeface="Wingdings" pitchFamily="2" charset="2"/>
              </a:rPr>
              <a:t>piele (Gefühlsmemory, Gefühls-Stille Post, Pantomime) oder Bücher zum Einüben.</a:t>
            </a: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11</a:t>
            </a:fld>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8. Einseitiges </a:t>
            </a:r>
            <a:r>
              <a:rPr lang="de-DE" altLang="de-DE" dirty="0" smtClean="0">
                <a:latin typeface="Arial Narrow" pitchFamily="34" charset="0"/>
              </a:rPr>
              <a:t>Spielverhalten</a:t>
            </a:r>
            <a:endParaRPr lang="de-DE" altLang="de-DE" dirty="0">
              <a:latin typeface="Arial Narrow" pitchFamily="34" charset="0"/>
            </a:endParaRPr>
          </a:p>
        </p:txBody>
      </p:sp>
      <p:sp>
        <p:nvSpPr>
          <p:cNvPr id="456707" name="Rectangle 3"/>
          <p:cNvSpPr>
            <a:spLocks noGrp="1" noChangeArrowheads="1"/>
          </p:cNvSpPr>
          <p:nvPr>
            <p:ph idx="1"/>
          </p:nvPr>
        </p:nvSpPr>
        <p:spPr>
          <a:xfrm>
            <a:off x="912813" y="2063750"/>
            <a:ext cx="7886700" cy="4276090"/>
          </a:xfrm>
        </p:spPr>
        <p:txBody>
          <a:bodyPr/>
          <a:lstStyle/>
          <a:p>
            <a:pPr>
              <a:buFontTx/>
              <a:buNone/>
            </a:pPr>
            <a:r>
              <a:rPr lang="de-DE" altLang="de-DE" dirty="0">
                <a:solidFill>
                  <a:srgbClr val="C00000"/>
                </a:solidFill>
                <a:latin typeface="Arial Narrow" pitchFamily="34" charset="0"/>
              </a:rPr>
              <a:t>Was Sie tun können:</a:t>
            </a:r>
          </a:p>
          <a:p>
            <a:r>
              <a:rPr lang="de-DE" altLang="de-DE" dirty="0">
                <a:latin typeface="Arial Narrow" pitchFamily="34" charset="0"/>
              </a:rPr>
              <a:t>Einschätzung eines angemessenen Förderzieles: </a:t>
            </a:r>
          </a:p>
          <a:p>
            <a:pPr marL="0" indent="0">
              <a:buNone/>
            </a:pPr>
            <a:r>
              <a:rPr lang="de-DE" altLang="de-DE" dirty="0" smtClean="0">
                <a:latin typeface="Arial Narrow" pitchFamily="34" charset="0"/>
                <a:sym typeface="Wingdings" panose="05000000000000000000" pitchFamily="2" charset="2"/>
              </a:rPr>
              <a:t>      </a:t>
            </a:r>
            <a:r>
              <a:rPr lang="de-DE" altLang="de-DE" dirty="0">
                <a:latin typeface="Arial Narrow" pitchFamily="34" charset="0"/>
                <a:sym typeface="Wingdings" panose="05000000000000000000" pitchFamily="2" charset="2"/>
              </a:rPr>
              <a:t> </a:t>
            </a:r>
            <a:r>
              <a:rPr lang="de-DE" altLang="de-DE" dirty="0">
                <a:latin typeface="Arial Narrow" pitchFamily="34" charset="0"/>
              </a:rPr>
              <a:t>Wo steht mein Kind? Was kann es schon?</a:t>
            </a:r>
          </a:p>
          <a:p>
            <a:pPr lvl="1">
              <a:tabLst>
                <a:tab pos="3771900" algn="l"/>
              </a:tabLst>
            </a:pPr>
            <a:r>
              <a:rPr lang="de-DE" altLang="de-DE" sz="1800" b="1" dirty="0">
                <a:latin typeface="Arial Narrow" pitchFamily="34" charset="0"/>
              </a:rPr>
              <a:t>Parallelspiel	–   Nachahmung </a:t>
            </a:r>
          </a:p>
          <a:p>
            <a:pPr lvl="1">
              <a:tabLst>
                <a:tab pos="3771900" algn="l"/>
              </a:tabLst>
            </a:pPr>
            <a:r>
              <a:rPr lang="de-DE" altLang="de-DE" sz="1800" b="1" dirty="0">
                <a:latin typeface="Arial Narrow" pitchFamily="34" charset="0"/>
              </a:rPr>
              <a:t>kooperatives Spiel	–   Regelspiel</a:t>
            </a:r>
          </a:p>
          <a:p>
            <a:pPr lvl="1">
              <a:tabLst>
                <a:tab pos="3771900" algn="l"/>
              </a:tabLst>
            </a:pPr>
            <a:r>
              <a:rPr lang="de-DE" altLang="de-DE" sz="1800" b="1" dirty="0">
                <a:latin typeface="Arial Narrow" pitchFamily="34" charset="0"/>
              </a:rPr>
              <a:t>Rollenspiel</a:t>
            </a:r>
          </a:p>
          <a:p>
            <a:pPr>
              <a:buFontTx/>
              <a:buNone/>
            </a:pPr>
            <a:r>
              <a:rPr lang="de-DE" altLang="de-DE" dirty="0">
                <a:latin typeface="Arial Narrow" pitchFamily="34" charset="0"/>
                <a:sym typeface="Wingdings" pitchFamily="2" charset="2"/>
              </a:rPr>
              <a:t>	</a:t>
            </a:r>
            <a:r>
              <a:rPr lang="de-DE" altLang="de-DE" dirty="0">
                <a:latin typeface="Arial Narrow" pitchFamily="34" charset="0"/>
              </a:rPr>
              <a:t> Kleinziele setzen (Stufentreppe)</a:t>
            </a:r>
          </a:p>
          <a:p>
            <a:r>
              <a:rPr lang="de-DE" altLang="de-DE" dirty="0">
                <a:latin typeface="Arial Narrow" pitchFamily="34" charset="0"/>
              </a:rPr>
              <a:t>Äußeren Rahmen strukturieren</a:t>
            </a:r>
          </a:p>
          <a:p>
            <a:r>
              <a:rPr lang="de-DE" altLang="de-DE" dirty="0">
                <a:latin typeface="Arial Narrow" pitchFamily="34" charset="0"/>
              </a:rPr>
              <a:t>Prompten so viel wie nötig</a:t>
            </a:r>
          </a:p>
          <a:p>
            <a:r>
              <a:rPr lang="de-DE" altLang="de-DE" dirty="0">
                <a:latin typeface="Arial Narrow" pitchFamily="34" charset="0"/>
              </a:rPr>
              <a:t>Verstärker einsetzen</a:t>
            </a:r>
          </a:p>
          <a:p>
            <a:r>
              <a:rPr lang="de-DE" altLang="de-DE" dirty="0">
                <a:latin typeface="Arial Narrow" pitchFamily="34" charset="0"/>
              </a:rPr>
              <a:t>Sonderinteressen begrenzen und in sozial angemessenen Rahmen setzen</a:t>
            </a:r>
          </a:p>
        </p:txBody>
      </p:sp>
      <p:grpSp>
        <p:nvGrpSpPr>
          <p:cNvPr id="5" name="Gruppieren 4"/>
          <p:cNvGrpSpPr/>
          <p:nvPr/>
        </p:nvGrpSpPr>
        <p:grpSpPr>
          <a:xfrm>
            <a:off x="855852" y="1611610"/>
            <a:ext cx="8084949" cy="400110"/>
            <a:chOff x="474851" y="1611610"/>
            <a:chExt cx="8084949" cy="400110"/>
          </a:xfrm>
        </p:grpSpPr>
        <p:sp>
          <p:nvSpPr>
            <p:cNvPr id="6" name="Textfeld 5"/>
            <p:cNvSpPr txBox="1"/>
            <p:nvPr/>
          </p:nvSpPr>
          <p:spPr>
            <a:xfrm>
              <a:off x="1117600" y="1611610"/>
              <a:ext cx="7442200" cy="400110"/>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„Er spielt am liebsten alleine und immer das Gleiche.“</a:t>
              </a:r>
              <a:endParaRPr lang="de-DE" dirty="0"/>
            </a:p>
          </p:txBody>
        </p:sp>
        <p:sp>
          <p:nvSpPr>
            <p:cNvPr id="7" name="Pfeil nach rechts 6"/>
            <p:cNvSpPr/>
            <p:nvPr/>
          </p:nvSpPr>
          <p:spPr>
            <a:xfrm>
              <a:off x="474851" y="1625600"/>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12</a:t>
            </a:fld>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8. Einseitiges </a:t>
            </a:r>
            <a:r>
              <a:rPr lang="de-DE" altLang="de-DE" dirty="0" smtClean="0">
                <a:latin typeface="Arial Narrow" pitchFamily="34" charset="0"/>
              </a:rPr>
              <a:t>Spielverhalten</a:t>
            </a:r>
            <a:endParaRPr lang="de-DE" altLang="de-DE" dirty="0">
              <a:latin typeface="Arial Narrow" pitchFamily="34" charset="0"/>
            </a:endParaRPr>
          </a:p>
        </p:txBody>
      </p:sp>
      <p:sp>
        <p:nvSpPr>
          <p:cNvPr id="457731" name="Rectangle 3"/>
          <p:cNvSpPr>
            <a:spLocks noGrp="1" noChangeArrowheads="1"/>
          </p:cNvSpPr>
          <p:nvPr>
            <p:ph idx="1"/>
          </p:nvPr>
        </p:nvSpPr>
        <p:spPr>
          <a:xfrm>
            <a:off x="895396" y="1758950"/>
            <a:ext cx="7886700" cy="4519930"/>
          </a:xfrm>
        </p:spPr>
        <p:txBody>
          <a:bodyPr/>
          <a:lstStyle/>
          <a:p>
            <a:pPr>
              <a:buFontTx/>
              <a:buNone/>
            </a:pPr>
            <a:r>
              <a:rPr lang="de-DE" altLang="de-DE" dirty="0">
                <a:solidFill>
                  <a:srgbClr val="C00000"/>
                </a:solidFill>
                <a:latin typeface="Arial Narrow" pitchFamily="34" charset="0"/>
              </a:rPr>
              <a:t>Was Sie tun können (Fortsetzung):</a:t>
            </a:r>
          </a:p>
          <a:p>
            <a:pPr>
              <a:buFontTx/>
              <a:buNone/>
            </a:pPr>
            <a:r>
              <a:rPr lang="de-DE" altLang="de-DE" dirty="0">
                <a:latin typeface="Arial Narrow" pitchFamily="34" charset="0"/>
              </a:rPr>
              <a:t>Beispiel: Kleinziel setzen:</a:t>
            </a:r>
          </a:p>
          <a:p>
            <a:r>
              <a:rPr lang="de-DE" altLang="de-DE" dirty="0">
                <a:solidFill>
                  <a:srgbClr val="C00000"/>
                </a:solidFill>
                <a:latin typeface="Arial Narrow" pitchFamily="34" charset="0"/>
              </a:rPr>
              <a:t>Teilziel: </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Kind soll lernen, mit gleichaltrigem Kind 10 min. ein Regelspiel zu spielen.</a:t>
            </a:r>
          </a:p>
          <a:p>
            <a:pPr>
              <a:buFontTx/>
              <a:buNone/>
            </a:pPr>
            <a:r>
              <a:rPr lang="de-DE" altLang="de-DE" dirty="0">
                <a:solidFill>
                  <a:srgbClr val="C00000"/>
                </a:solidFill>
                <a:latin typeface="Arial Narrow" pitchFamily="34" charset="0"/>
              </a:rPr>
              <a:t>Möglicher Ablauf:</a:t>
            </a:r>
          </a:p>
          <a:p>
            <a:r>
              <a:rPr lang="de-DE" altLang="de-DE" dirty="0">
                <a:latin typeface="Arial Narrow" pitchFamily="34" charset="0"/>
              </a:rPr>
              <a:t>Strukturierung des Spiels (Prinzip: Alltagsstrukturierung, z. B. Sanduhr einsetzen)</a:t>
            </a:r>
          </a:p>
          <a:p>
            <a:r>
              <a:rPr lang="de-DE" altLang="de-DE" dirty="0">
                <a:latin typeface="Arial Narrow" pitchFamily="34" charset="0"/>
              </a:rPr>
              <a:t>Ziel auswählen </a:t>
            </a:r>
            <a:br>
              <a:rPr lang="de-DE" altLang="de-DE" dirty="0">
                <a:latin typeface="Arial Narrow" pitchFamily="34" charset="0"/>
              </a:rPr>
            </a:br>
            <a:r>
              <a:rPr lang="de-DE" altLang="de-DE" dirty="0">
                <a:latin typeface="Arial Narrow" pitchFamily="34" charset="0"/>
                <a:sym typeface="Wingdings" pitchFamily="2" charset="2"/>
              </a:rPr>
              <a:t></a:t>
            </a:r>
            <a:r>
              <a:rPr lang="de-DE" altLang="de-DE" dirty="0">
                <a:latin typeface="Arial Narrow" pitchFamily="34" charset="0"/>
              </a:rPr>
              <a:t> 10 min, Memory spielen</a:t>
            </a:r>
          </a:p>
          <a:p>
            <a:r>
              <a:rPr lang="de-DE" altLang="de-DE" dirty="0">
                <a:latin typeface="Arial Narrow" pitchFamily="34" charset="0"/>
              </a:rPr>
              <a:t>Vorbereiten mit Kind, z. B. Regeln besprechen (</a:t>
            </a:r>
            <a:r>
              <a:rPr lang="de-DE" altLang="de-DE" dirty="0">
                <a:latin typeface="Arial Narrow" pitchFamily="34" charset="0"/>
                <a:sym typeface="Wingdings" panose="05000000000000000000" pitchFamily="2" charset="2"/>
              </a:rPr>
              <a:t>“</a:t>
            </a:r>
            <a:r>
              <a:rPr lang="de-DE" altLang="de-DE" dirty="0">
                <a:latin typeface="Arial Narrow" pitchFamily="34" charset="0"/>
              </a:rPr>
              <a:t>Wegweiser“).</a:t>
            </a:r>
          </a:p>
          <a:p>
            <a:r>
              <a:rPr lang="de-DE" altLang="de-DE" dirty="0">
                <a:latin typeface="Arial Narrow" pitchFamily="34" charset="0"/>
              </a:rPr>
              <a:t>Durchführen mit z. B. visuellen Prompts</a:t>
            </a:r>
          </a:p>
          <a:p>
            <a:r>
              <a:rPr lang="de-DE" altLang="de-DE" dirty="0">
                <a:latin typeface="Arial Narrow" pitchFamily="34" charset="0"/>
              </a:rPr>
              <a:t>Verstärken durch eine vorher festgelegte Belohnung</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13</a:t>
            </a:fld>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9. Extreme </a:t>
            </a:r>
            <a:r>
              <a:rPr lang="de-DE" altLang="de-DE" dirty="0" smtClean="0">
                <a:latin typeface="Arial Narrow" pitchFamily="34" charset="0"/>
              </a:rPr>
              <a:t>Lärmempfindlichkeit</a:t>
            </a:r>
            <a:endParaRPr lang="de-DE" altLang="de-DE" dirty="0">
              <a:latin typeface="Arial Narrow" pitchFamily="34" charset="0"/>
            </a:endParaRPr>
          </a:p>
        </p:txBody>
      </p:sp>
      <p:sp>
        <p:nvSpPr>
          <p:cNvPr id="458755" name="Rectangle 3"/>
          <p:cNvSpPr>
            <a:spLocks noGrp="1" noChangeArrowheads="1"/>
          </p:cNvSpPr>
          <p:nvPr>
            <p:ph idx="1"/>
          </p:nvPr>
        </p:nvSpPr>
        <p:spPr>
          <a:xfrm>
            <a:off x="855851" y="2379852"/>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Das Hörvermögen bei Kindern mit ASS ist oft sehr gut. Versuchen Sie sich bei Baulärm, beim </a:t>
            </a:r>
            <a:r>
              <a:rPr lang="de-DE" altLang="de-DE" dirty="0" err="1">
                <a:latin typeface="Arial Narrow" pitchFamily="34" charset="0"/>
              </a:rPr>
              <a:t>Fönen</a:t>
            </a:r>
            <a:r>
              <a:rPr lang="de-DE" altLang="de-DE" dirty="0">
                <a:latin typeface="Arial Narrow" pitchFamily="34" charset="0"/>
              </a:rPr>
              <a:t> oder bei Flugzeuglärm zu unterhalten.</a:t>
            </a:r>
          </a:p>
          <a:p>
            <a:r>
              <a:rPr lang="de-DE" altLang="de-DE" dirty="0">
                <a:latin typeface="Arial Narrow" pitchFamily="34" charset="0"/>
              </a:rPr>
              <a:t>In einem ersten Schritt möglichst Geräuschquellen ausschalten.</a:t>
            </a:r>
            <a:r>
              <a:rPr lang="de-DE" altLang="de-DE" dirty="0">
                <a:latin typeface="Arial Narrow" pitchFamily="34" charset="0"/>
                <a:sym typeface="Wingdings" pitchFamily="2" charset="2"/>
              </a:rPr>
              <a:t> </a:t>
            </a:r>
            <a:endParaRPr lang="de-DE" altLang="de-DE" dirty="0">
              <a:latin typeface="Arial Narrow" pitchFamily="34" charset="0"/>
            </a:endParaRPr>
          </a:p>
          <a:p>
            <a:r>
              <a:rPr lang="de-DE" altLang="de-DE" dirty="0">
                <a:latin typeface="Arial Narrow" pitchFamily="34" charset="0"/>
              </a:rPr>
              <a:t>Erklären, dass keine Gefahr </a:t>
            </a:r>
            <a:r>
              <a:rPr lang="de-DE" altLang="de-DE" dirty="0" smtClean="0">
                <a:latin typeface="Arial Narrow" pitchFamily="34" charset="0"/>
              </a:rPr>
              <a:t>besteht, </a:t>
            </a:r>
            <a:r>
              <a:rPr lang="de-DE" altLang="de-DE" dirty="0">
                <a:latin typeface="Arial Narrow" pitchFamily="34" charset="0"/>
              </a:rPr>
              <a:t>aber dass Geräusche teilweise unvermeidbar sind. </a:t>
            </a:r>
            <a:endParaRPr lang="de-DE" altLang="de-DE" dirty="0" smtClean="0">
              <a:latin typeface="Arial Narrow" pitchFamily="34" charset="0"/>
            </a:endParaRPr>
          </a:p>
          <a:p>
            <a:pPr marL="358775" indent="0">
              <a:buNone/>
            </a:pPr>
            <a:r>
              <a:rPr lang="de-DE" altLang="de-DE" dirty="0" smtClean="0">
                <a:latin typeface="Arial Narrow" pitchFamily="34" charset="0"/>
                <a:sym typeface="Wingdings" pitchFamily="2" charset="2"/>
              </a:rPr>
              <a:t></a:t>
            </a:r>
            <a:r>
              <a:rPr lang="de-DE" altLang="de-DE" dirty="0" smtClean="0">
                <a:latin typeface="Arial Narrow" pitchFamily="34" charset="0"/>
              </a:rPr>
              <a:t> </a:t>
            </a:r>
            <a:r>
              <a:rPr lang="de-DE" altLang="de-DE" dirty="0">
                <a:latin typeface="Arial Narrow" pitchFamily="34" charset="0"/>
              </a:rPr>
              <a:t>wie können Geräusche minimiert werden</a:t>
            </a:r>
            <a:r>
              <a:rPr lang="de-DE" altLang="de-DE" dirty="0" smtClean="0">
                <a:latin typeface="Arial Narrow" pitchFamily="34" charset="0"/>
              </a:rPr>
              <a:t>? </a:t>
            </a:r>
            <a:r>
              <a:rPr lang="de-DE" altLang="de-DE" dirty="0">
                <a:latin typeface="Arial Narrow" pitchFamily="34" charset="0"/>
              </a:rPr>
              <a:t>z. B. Ohrstöpsel einführen!</a:t>
            </a:r>
          </a:p>
          <a:p>
            <a:r>
              <a:rPr lang="de-DE" altLang="de-DE" dirty="0">
                <a:latin typeface="Arial Narrow" pitchFamily="34" charset="0"/>
              </a:rPr>
              <a:t>Schrittweise Hilfsmittel aussetzen.</a:t>
            </a:r>
          </a:p>
        </p:txBody>
      </p:sp>
      <p:grpSp>
        <p:nvGrpSpPr>
          <p:cNvPr id="5" name="Gruppieren 4"/>
          <p:cNvGrpSpPr/>
          <p:nvPr/>
        </p:nvGrpSpPr>
        <p:grpSpPr>
          <a:xfrm>
            <a:off x="855852" y="1671966"/>
            <a:ext cx="8084949" cy="707886"/>
            <a:chOff x="474851" y="1485900"/>
            <a:chExt cx="8084949" cy="707886"/>
          </a:xfrm>
        </p:grpSpPr>
        <p:sp>
          <p:nvSpPr>
            <p:cNvPr id="6" name="Textfeld 5"/>
            <p:cNvSpPr txBox="1"/>
            <p:nvPr/>
          </p:nvSpPr>
          <p:spPr>
            <a:xfrm>
              <a:off x="1117600" y="1485900"/>
              <a:ext cx="7442200" cy="707886"/>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„Kaum mache ich den Staubsauger an, rennt er ins Zimmer, hält sich die Ohren zu und schreit.“</a:t>
              </a:r>
              <a:endParaRPr lang="de-DE" dirty="0"/>
            </a:p>
          </p:txBody>
        </p:sp>
        <p:sp>
          <p:nvSpPr>
            <p:cNvPr id="7" name="Pfeil nach rechts 6"/>
            <p:cNvSpPr/>
            <p:nvPr/>
          </p:nvSpPr>
          <p:spPr>
            <a:xfrm>
              <a:off x="474851" y="1653778"/>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14</a:t>
            </a:fld>
            <a:endParaRPr lang="de-D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Sonderinteressen und repetitives Verhalten: </a:t>
            </a:r>
            <a:br>
              <a:rPr lang="de-DE" altLang="de-DE">
                <a:latin typeface="Arial Narrow" pitchFamily="34" charset="0"/>
              </a:rPr>
            </a:br>
            <a:r>
              <a:rPr lang="de-DE" altLang="de-DE">
                <a:latin typeface="Arial Narrow" pitchFamily="34" charset="0"/>
              </a:rPr>
              <a:t>Was ist das genau?</a:t>
            </a:r>
          </a:p>
        </p:txBody>
      </p:sp>
      <p:sp>
        <p:nvSpPr>
          <p:cNvPr id="411651" name="Rectangle 3"/>
          <p:cNvSpPr>
            <a:spLocks noGrp="1" noChangeArrowheads="1"/>
          </p:cNvSpPr>
          <p:nvPr>
            <p:ph idx="1"/>
          </p:nvPr>
        </p:nvSpPr>
        <p:spPr>
          <a:xfrm>
            <a:off x="882650" y="1590675"/>
            <a:ext cx="81407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solidFill>
                  <a:srgbClr val="C00000"/>
                </a:solidFill>
                <a:latin typeface="Arial Narrow" pitchFamily="34" charset="0"/>
              </a:rPr>
              <a:t>Abnorme Interessen </a:t>
            </a:r>
            <a:r>
              <a:rPr lang="de-DE" altLang="de-DE" dirty="0">
                <a:latin typeface="Arial Narrow" pitchFamily="34" charset="0"/>
              </a:rPr>
              <a:t>= ungewöhnliche oder merkwürdige Interessen, die nicht sozial integriert sind. </a:t>
            </a:r>
            <a:br>
              <a:rPr lang="de-DE" altLang="de-DE" dirty="0">
                <a:latin typeface="Arial Narrow" pitchFamily="34" charset="0"/>
              </a:rPr>
            </a:br>
            <a:r>
              <a:rPr lang="de-DE" altLang="de-DE" dirty="0">
                <a:latin typeface="Arial Narrow" pitchFamily="34" charset="0"/>
              </a:rPr>
              <a:t>Z. B. Interesse an Straßenschildern, -beleuchtungen oder Metallteilen, Pappschachteln sortieren.</a:t>
            </a:r>
          </a:p>
          <a:p>
            <a:r>
              <a:rPr lang="de-DE" altLang="de-DE" dirty="0">
                <a:solidFill>
                  <a:srgbClr val="C00000"/>
                </a:solidFill>
                <a:latin typeface="Arial Narrow" pitchFamily="34" charset="0"/>
              </a:rPr>
              <a:t>Intensive </a:t>
            </a:r>
            <a:r>
              <a:rPr lang="de-DE" altLang="de-DE" dirty="0" smtClean="0">
                <a:solidFill>
                  <a:srgbClr val="C00000"/>
                </a:solidFill>
                <a:latin typeface="Arial Narrow" pitchFamily="34" charset="0"/>
              </a:rPr>
              <a:t>Interessen/Sonderinteressen </a:t>
            </a:r>
            <a:r>
              <a:rPr lang="de-DE" altLang="de-DE" dirty="0">
                <a:latin typeface="Arial Narrow" pitchFamily="34" charset="0"/>
              </a:rPr>
              <a:t>= intensive „normale“ Interessen, die sehr ausgeprägt sind und einen hohen Grad an Expertentum beinhalten. Diese Interessen werden meist nicht sozial geteilt und das Interesse bleibt häufig eng umgrenzt und entwickelt sich nicht weiter. </a:t>
            </a:r>
            <a:br>
              <a:rPr lang="de-DE" altLang="de-DE" dirty="0">
                <a:latin typeface="Arial Narrow" pitchFamily="34" charset="0"/>
              </a:rPr>
            </a:br>
            <a:r>
              <a:rPr lang="de-DE" altLang="de-DE" dirty="0">
                <a:latin typeface="Arial Narrow" pitchFamily="34" charset="0"/>
              </a:rPr>
              <a:t>Z. B. Expertenwissen im Bereich Freizeitparks, Weltraum.</a:t>
            </a:r>
          </a:p>
          <a:p>
            <a:r>
              <a:rPr lang="de-DE" altLang="de-DE" dirty="0">
                <a:solidFill>
                  <a:srgbClr val="C00000"/>
                </a:solidFill>
                <a:latin typeface="Arial Narrow" pitchFamily="34" charset="0"/>
              </a:rPr>
              <a:t>Zwänge</a:t>
            </a:r>
            <a:r>
              <a:rPr lang="de-DE" altLang="de-DE" dirty="0">
                <a:latin typeface="Arial Narrow" pitchFamily="34" charset="0"/>
              </a:rPr>
              <a:t> = Handlungen, die auf besondere Art ausgeführt werden müssen. Bei Unterbrechung oder Verboten reagiert das Kind mit Angst oder Wut.</a:t>
            </a:r>
          </a:p>
          <a:p>
            <a:r>
              <a:rPr lang="de-DE" altLang="de-DE" dirty="0">
                <a:solidFill>
                  <a:srgbClr val="C00000"/>
                </a:solidFill>
                <a:latin typeface="Arial Narrow" pitchFamily="34" charset="0"/>
              </a:rPr>
              <a:t>Rituale</a:t>
            </a:r>
            <a:r>
              <a:rPr lang="de-DE" altLang="de-DE" dirty="0">
                <a:latin typeface="Arial Narrow" pitchFamily="34" charset="0"/>
              </a:rPr>
              <a:t> = Handlungen (auch von Bezugspersonen) müssen in einer bestimmten Reihenfolge ausgeführt werden. </a:t>
            </a:r>
            <a:br>
              <a:rPr lang="de-DE" altLang="de-DE" dirty="0">
                <a:latin typeface="Arial Narrow" pitchFamily="34" charset="0"/>
              </a:rPr>
            </a:br>
            <a:r>
              <a:rPr lang="de-DE" altLang="de-DE" dirty="0">
                <a:latin typeface="Arial Narrow" pitchFamily="34" charset="0"/>
              </a:rPr>
              <a:t>Z. B. ritualisierte Verhaltensweisen beim Essen, Verabschiedungsrituale, …</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15</a:t>
            </a:fld>
            <a:endParaRPr lang="de-D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r>
              <a:rPr lang="de-DE" altLang="de-DE" dirty="0" smtClean="0">
                <a:latin typeface="Arial Narrow" pitchFamily="34" charset="0"/>
              </a:rPr>
              <a:t>Sonderinteressen und repetitives Verhalten</a:t>
            </a:r>
          </a:p>
        </p:txBody>
      </p:sp>
      <p:sp>
        <p:nvSpPr>
          <p:cNvPr id="412675" name="Rectangle 3"/>
          <p:cNvSpPr>
            <a:spLocks noGrp="1" noChangeArrowheads="1"/>
          </p:cNvSpPr>
          <p:nvPr>
            <p:ph idx="1"/>
          </p:nvPr>
        </p:nvSpPr>
        <p:spPr>
          <a:xfrm>
            <a:off x="1052513" y="1590675"/>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smtClean="0">
                <a:solidFill>
                  <a:srgbClr val="C00000"/>
                </a:solidFill>
                <a:latin typeface="Arial Narrow" pitchFamily="34" charset="0"/>
              </a:rPr>
              <a:t>Stereotypes/repetitives </a:t>
            </a:r>
            <a:r>
              <a:rPr lang="de-DE" altLang="de-DE" dirty="0">
                <a:solidFill>
                  <a:srgbClr val="C00000"/>
                </a:solidFill>
                <a:latin typeface="Arial Narrow" pitchFamily="34" charset="0"/>
              </a:rPr>
              <a:t>Verhalten </a:t>
            </a:r>
            <a:r>
              <a:rPr lang="de-DE" altLang="de-DE" dirty="0">
                <a:latin typeface="Arial Narrow" pitchFamily="34" charset="0"/>
              </a:rPr>
              <a:t>= es werden stereotype Handlungen ausgeführt, die nicht zweckmäßig sind und die sich entweder auf Teile eines Gegenstand beziehen oder darauf, dass ein Gegenstand in einer unüblichen Weise benutzt wird. Z. B. Aufreihen von Spielzeugautos ohne weiteres Spiel damit. Becher und Schüsseln drehen. </a:t>
            </a:r>
          </a:p>
          <a:p>
            <a:r>
              <a:rPr lang="de-DE" altLang="de-DE" dirty="0">
                <a:solidFill>
                  <a:srgbClr val="C00000"/>
                </a:solidFill>
                <a:latin typeface="Arial Narrow" pitchFamily="34" charset="0"/>
              </a:rPr>
              <a:t>Sensorische Interessen </a:t>
            </a:r>
            <a:r>
              <a:rPr lang="de-DE" altLang="de-DE" dirty="0">
                <a:latin typeface="Arial Narrow" pitchFamily="34" charset="0"/>
              </a:rPr>
              <a:t>= ungewöhnlich starkes und wiederholtes Interesse an basalen Sinneseindrücken, wie z. B. Sehen, Tasten, Hören, Schmecken, Riechen. Dies geschieht ohne Einbettung ein einen funktionalen Kontext. </a:t>
            </a:r>
            <a:br>
              <a:rPr lang="de-DE" altLang="de-DE" dirty="0">
                <a:latin typeface="Arial Narrow" pitchFamily="34" charset="0"/>
              </a:rPr>
            </a:br>
            <a:r>
              <a:rPr lang="de-DE" altLang="de-DE" dirty="0">
                <a:latin typeface="Arial Narrow" pitchFamily="34" charset="0"/>
              </a:rPr>
              <a:t>Z. B. </a:t>
            </a:r>
            <a:r>
              <a:rPr lang="de-DE" altLang="de-DE" dirty="0" smtClean="0">
                <a:latin typeface="Arial Narrow" pitchFamily="34" charset="0"/>
              </a:rPr>
              <a:t>Schnuppern/Riechen </a:t>
            </a:r>
            <a:r>
              <a:rPr lang="de-DE" altLang="de-DE" dirty="0">
                <a:latin typeface="Arial Narrow" pitchFamily="34" charset="0"/>
              </a:rPr>
              <a:t>an Gegenständen, Spielzeug und Personen. Berühren von Dingen mit der Zunge um festzustellen, wie sie sich anfühlen.</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16</a:t>
            </a:fld>
            <a:endParaRPr lang="de-D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de-DE" altLang="de-DE" dirty="0" smtClean="0">
                <a:latin typeface="Arial Narrow" pitchFamily="34" charset="0"/>
              </a:rPr>
              <a:t>Umgang mit ungewöhnlichen Interessen und </a:t>
            </a:r>
            <a:br>
              <a:rPr lang="de-DE" altLang="de-DE" dirty="0" smtClean="0">
                <a:latin typeface="Arial Narrow" pitchFamily="34" charset="0"/>
              </a:rPr>
            </a:br>
            <a:r>
              <a:rPr lang="de-DE" altLang="de-DE" dirty="0" smtClean="0">
                <a:latin typeface="Arial Narrow" pitchFamily="34" charset="0"/>
              </a:rPr>
              <a:t>repetitivem Verhalten</a:t>
            </a:r>
          </a:p>
        </p:txBody>
      </p:sp>
      <p:sp>
        <p:nvSpPr>
          <p:cNvPr id="413699" name="Rectangle 3"/>
          <p:cNvSpPr>
            <a:spLocks noGrp="1" noChangeArrowheads="1"/>
          </p:cNvSpPr>
          <p:nvPr>
            <p:ph idx="1"/>
          </p:nvPr>
        </p:nvSpPr>
        <p:spPr>
          <a:xfrm>
            <a:off x="1052513" y="1590675"/>
            <a:ext cx="81026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Übung:</a:t>
            </a:r>
          </a:p>
          <a:p>
            <a:r>
              <a:rPr lang="de-DE" altLang="de-DE" dirty="0">
                <a:latin typeface="Arial Narrow" pitchFamily="34" charset="0"/>
              </a:rPr>
              <a:t>Welche ungewöhnlichen oder intensiven Interessen, Zwänge, Rituale oder sensorischen Interessen hat Ihr Kind?</a:t>
            </a:r>
          </a:p>
          <a:p>
            <a:r>
              <a:rPr lang="de-DE" altLang="de-DE" dirty="0">
                <a:latin typeface="Arial Narrow" pitchFamily="34" charset="0"/>
              </a:rPr>
              <a:t>Wie einschränkend ist es für Sie, die Familie oder das Kind selbst?</a:t>
            </a:r>
          </a:p>
          <a:p>
            <a:r>
              <a:rPr lang="de-DE" altLang="de-DE" dirty="0">
                <a:latin typeface="Arial Narrow" pitchFamily="34" charset="0"/>
              </a:rPr>
              <a:t>Schätzen Sie auf einer Skala von 0–10 ein:</a:t>
            </a:r>
          </a:p>
          <a:p>
            <a:pPr lvl="1"/>
            <a:r>
              <a:rPr lang="de-DE" altLang="de-DE" sz="1600" b="1" dirty="0">
                <a:latin typeface="Arial Narrow" pitchFamily="34" charset="0"/>
              </a:rPr>
              <a:t>  0 = nicht einschränkend</a:t>
            </a:r>
          </a:p>
          <a:p>
            <a:pPr lvl="1"/>
            <a:r>
              <a:rPr lang="de-DE" altLang="de-DE" sz="1600" b="1" dirty="0">
                <a:latin typeface="Arial Narrow" pitchFamily="34" charset="0"/>
              </a:rPr>
              <a:t>10 = sehr einschränkend</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17</a:t>
            </a:fld>
            <a:endParaRPr lang="de-DE"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r>
              <a:rPr lang="de-DE" altLang="de-DE" dirty="0" smtClean="0">
                <a:latin typeface="Arial Narrow" pitchFamily="34" charset="0"/>
              </a:rPr>
              <a:t>Umgang mit ungewöhnlichen Interessen und </a:t>
            </a:r>
            <a:br>
              <a:rPr lang="de-DE" altLang="de-DE" dirty="0" smtClean="0">
                <a:latin typeface="Arial Narrow" pitchFamily="34" charset="0"/>
              </a:rPr>
            </a:br>
            <a:r>
              <a:rPr lang="de-DE" altLang="de-DE" dirty="0" smtClean="0">
                <a:latin typeface="Arial Narrow" pitchFamily="34" charset="0"/>
              </a:rPr>
              <a:t>repetitivem Verhalten</a:t>
            </a:r>
          </a:p>
        </p:txBody>
      </p:sp>
      <p:sp>
        <p:nvSpPr>
          <p:cNvPr id="414723" name="Rectangle 3"/>
          <p:cNvSpPr>
            <a:spLocks noGrp="1" noChangeArrowheads="1"/>
          </p:cNvSpPr>
          <p:nvPr>
            <p:ph idx="1"/>
          </p:nvPr>
        </p:nvSpPr>
        <p:spPr>
          <a:xfrm>
            <a:off x="1054100" y="1806575"/>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Gruppenaustausch: </a:t>
            </a:r>
          </a:p>
          <a:p>
            <a:r>
              <a:rPr lang="de-DE" altLang="de-DE" dirty="0">
                <a:latin typeface="Arial Narrow" pitchFamily="34" charset="0"/>
              </a:rPr>
              <a:t>Wie gehen Sie im Alltag damit um?</a:t>
            </a:r>
          </a:p>
          <a:p>
            <a:r>
              <a:rPr lang="de-DE" altLang="de-DE" dirty="0">
                <a:latin typeface="Arial Narrow" pitchFamily="34" charset="0"/>
              </a:rPr>
              <a:t>Welche Erfahrungen haben Sie gemacht?</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18</a:t>
            </a:fld>
            <a:endParaRPr lang="de-DE"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title"/>
          </p:nvPr>
        </p:nvSpPr>
        <p:spPr/>
        <p:txBody>
          <a:bodyPr/>
          <a:lstStyle/>
          <a:p>
            <a:r>
              <a:rPr lang="de-DE" altLang="de-DE" dirty="0" smtClean="0">
                <a:latin typeface="Arial Narrow" pitchFamily="34" charset="0"/>
              </a:rPr>
              <a:t>Umgang mit ungewöhnlichen Interessen und </a:t>
            </a:r>
            <a:br>
              <a:rPr lang="de-DE" altLang="de-DE" dirty="0" smtClean="0">
                <a:latin typeface="Arial Narrow" pitchFamily="34" charset="0"/>
              </a:rPr>
            </a:br>
            <a:r>
              <a:rPr lang="de-DE" altLang="de-DE" dirty="0" smtClean="0">
                <a:latin typeface="Arial Narrow" pitchFamily="34" charset="0"/>
              </a:rPr>
              <a:t>repetitivem Verhalten</a:t>
            </a:r>
          </a:p>
        </p:txBody>
      </p:sp>
      <p:sp>
        <p:nvSpPr>
          <p:cNvPr id="416771" name="Rectangle 3"/>
          <p:cNvSpPr>
            <a:spLocks noGrp="1" noChangeArrowheads="1"/>
          </p:cNvSpPr>
          <p:nvPr>
            <p:ph idx="1"/>
          </p:nvPr>
        </p:nvSpPr>
        <p:spPr>
          <a:xfrm>
            <a:off x="1052513" y="1590675"/>
            <a:ext cx="8216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Sonderinteressen, Zwänge, Rituale, stereotypes Verhalten, sensorische Interessen, intensive Interessen erkennen und Verhalten einordnen (systematische Verhaltensbeobachtung).</a:t>
            </a:r>
          </a:p>
          <a:p>
            <a:r>
              <a:rPr lang="de-DE" altLang="de-DE" dirty="0">
                <a:latin typeface="Arial Narrow" pitchFamily="34" charset="0"/>
              </a:rPr>
              <a:t>Soziale Angemessenheit prüfen: </a:t>
            </a:r>
            <a:br>
              <a:rPr lang="de-DE" altLang="de-DE" dirty="0">
                <a:latin typeface="Arial Narrow" pitchFamily="34" charset="0"/>
              </a:rPr>
            </a:br>
            <a:r>
              <a:rPr lang="de-DE" altLang="de-DE" dirty="0">
                <a:latin typeface="Arial Narrow" pitchFamily="34" charset="0"/>
              </a:rPr>
              <a:t>Hält das Verhalten des Kindes das Kind davon ab, sich in die Gruppe der Gleichaltrigen zu integrieren?</a:t>
            </a:r>
          </a:p>
          <a:p>
            <a:r>
              <a:rPr lang="de-DE" altLang="de-DE" dirty="0">
                <a:latin typeface="Arial Narrow" pitchFamily="34" charset="0"/>
              </a:rPr>
              <a:t>Alternatives Verhalten aufbauen und verstärken.</a:t>
            </a:r>
          </a:p>
          <a:p>
            <a:r>
              <a:rPr lang="de-DE" altLang="de-DE" dirty="0">
                <a:latin typeface="Arial Narrow" pitchFamily="34" charset="0"/>
              </a:rPr>
              <a:t>Kontakt mit anderen Kindern/Geschwistern als Regulierung verwenden.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19</a:t>
            </a:fld>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p:txBody>
          <a:bodyPr/>
          <a:lstStyle/>
          <a:p>
            <a:r>
              <a:rPr lang="de-DE" altLang="de-DE" dirty="0" smtClean="0">
                <a:latin typeface="Arial Narrow" pitchFamily="34" charset="0"/>
              </a:rPr>
              <a:t>Hausaufgabenbesprechung</a:t>
            </a:r>
          </a:p>
        </p:txBody>
      </p:sp>
      <p:sp>
        <p:nvSpPr>
          <p:cNvPr id="41062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Stellen Sie Ihren Wegweiser für eine kritische Situation vor und berichten Sie von Ihren Erfahrungen.</a:t>
            </a:r>
          </a:p>
          <a:p>
            <a:r>
              <a:rPr lang="de-DE" altLang="de-DE" dirty="0">
                <a:latin typeface="Arial Narrow" pitchFamily="34" charset="0"/>
              </a:rPr>
              <a:t>Was haben Sie im Hinblick auf Ihre Ziele ausprobiert?</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a:t>
            </a:fld>
            <a:endParaRPr 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ChangeArrowheads="1"/>
          </p:cNvSpPr>
          <p:nvPr>
            <p:ph type="title"/>
          </p:nvPr>
        </p:nvSpPr>
        <p:spPr/>
        <p:txBody>
          <a:bodyPr/>
          <a:lstStyle/>
          <a:p>
            <a:r>
              <a:rPr lang="de-DE" altLang="de-DE" smtClean="0">
                <a:latin typeface="Arial Narrow" pitchFamily="34" charset="0"/>
              </a:rPr>
              <a:t>Umgang mit stereotypem Verhalten</a:t>
            </a:r>
          </a:p>
        </p:txBody>
      </p:sp>
      <p:sp>
        <p:nvSpPr>
          <p:cNvPr id="428035" name="Rectangle 3"/>
          <p:cNvSpPr>
            <a:spLocks noGrp="1" noChangeArrowheads="1"/>
          </p:cNvSpPr>
          <p:nvPr>
            <p:ph idx="1"/>
          </p:nvPr>
        </p:nvSpPr>
        <p:spPr>
          <a:xfrm>
            <a:off x="1052513" y="1590675"/>
            <a:ext cx="8216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Unangemessenes stereotypes Verhalten begrenzen durch Entfernen der Objekte. </a:t>
            </a:r>
          </a:p>
          <a:p>
            <a:r>
              <a:rPr lang="de-DE" altLang="de-DE" dirty="0">
                <a:latin typeface="Arial Narrow" pitchFamily="34" charset="0"/>
              </a:rPr>
              <a:t>Klare Regelungen im Umgang mit Stereotypien </a:t>
            </a:r>
            <a:br>
              <a:rPr lang="de-DE" altLang="de-DE" dirty="0">
                <a:latin typeface="Arial Narrow" pitchFamily="34" charset="0"/>
              </a:rPr>
            </a:br>
            <a:r>
              <a:rPr lang="de-DE" altLang="de-DE" dirty="0">
                <a:latin typeface="Arial Narrow" pitchFamily="34" charset="0"/>
              </a:rPr>
              <a:t>(Zeiten vereinbaren,  Begrenzen, als Verstärker einsetzen).</a:t>
            </a:r>
          </a:p>
          <a:p>
            <a:r>
              <a:rPr lang="de-DE" altLang="de-DE" dirty="0">
                <a:latin typeface="Arial Narrow" pitchFamily="34" charset="0"/>
              </a:rPr>
              <a:t>Oft tritt gehäuft stereotypes Verhalten auf, wenn Kinder verunsichert sind </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Veränderungen vorbesprechen, emotionalen Ausdruck fördern.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20</a:t>
            </a:fld>
            <a:endParaRPr lang="de-DE"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r>
              <a:rPr lang="de-DE" altLang="de-DE" smtClean="0">
                <a:latin typeface="Arial Narrow" pitchFamily="34" charset="0"/>
              </a:rPr>
              <a:t>Umgang mit ungewöhnlichen Interessen</a:t>
            </a:r>
          </a:p>
        </p:txBody>
      </p:sp>
      <p:sp>
        <p:nvSpPr>
          <p:cNvPr id="417795" name="Rectangle 3"/>
          <p:cNvSpPr>
            <a:spLocks noGrp="1" noChangeArrowheads="1"/>
          </p:cNvSpPr>
          <p:nvPr>
            <p:ph idx="1"/>
          </p:nvPr>
        </p:nvSpPr>
        <p:spPr>
          <a:xfrm>
            <a:off x="1054100" y="1592263"/>
            <a:ext cx="81534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Sonderinteressen zeitlich und/oder räumlich begrenzen.</a:t>
            </a:r>
          </a:p>
          <a:p>
            <a:r>
              <a:rPr lang="de-DE" altLang="de-DE" dirty="0">
                <a:latin typeface="Arial Narrow" pitchFamily="34" charset="0"/>
              </a:rPr>
              <a:t>Sonderinteressen als Verstärker einsetzen.</a:t>
            </a:r>
          </a:p>
          <a:p>
            <a:r>
              <a:rPr lang="de-DE" altLang="de-DE" dirty="0">
                <a:latin typeface="Arial Narrow" pitchFamily="34" charset="0"/>
              </a:rPr>
              <a:t>Sonderinteressen als Hilfe/Orientierung nutzen, um Kind neue Situationen/ Lernschritte zu erleichtern.</a:t>
            </a:r>
          </a:p>
          <a:p>
            <a:r>
              <a:rPr lang="de-DE" altLang="de-DE" dirty="0">
                <a:latin typeface="Arial Narrow" pitchFamily="34" charset="0"/>
              </a:rPr>
              <a:t>Sonderinteressen können teilweise Stärken des Kindes sein </a:t>
            </a:r>
            <a:br>
              <a:rPr lang="de-DE" altLang="de-DE" dirty="0">
                <a:latin typeface="Arial Narrow" pitchFamily="34" charset="0"/>
              </a:rPr>
            </a:br>
            <a:r>
              <a:rPr lang="de-DE" altLang="de-DE" dirty="0">
                <a:latin typeface="Arial Narrow" pitchFamily="34" charset="0"/>
                <a:sym typeface="Wingdings" pitchFamily="2" charset="2"/>
              </a:rPr>
              <a:t> dann förderungswürdig. </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21</a:t>
            </a:fld>
            <a:endParaRPr lang="de-D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p:txBody>
          <a:bodyPr/>
          <a:lstStyle/>
          <a:p>
            <a:r>
              <a:rPr lang="de-DE" altLang="de-DE" smtClean="0">
                <a:latin typeface="Arial Narrow" pitchFamily="34" charset="0"/>
              </a:rPr>
              <a:t>Umgang mit selektivem Essverhalten und zwanghaften Verhaltensweisen beim Essen</a:t>
            </a:r>
            <a:r>
              <a:rPr lang="de-DE" altLang="de-DE" sz="2400"/>
              <a:t/>
            </a:r>
            <a:br>
              <a:rPr lang="de-DE" altLang="de-DE" sz="2400"/>
            </a:br>
            <a:endParaRPr lang="de-DE" altLang="de-DE" sz="2400"/>
          </a:p>
        </p:txBody>
      </p:sp>
      <p:sp>
        <p:nvSpPr>
          <p:cNvPr id="419843" name="Rectangle 3"/>
          <p:cNvSpPr>
            <a:spLocks noGrp="1" noChangeArrowheads="1"/>
          </p:cNvSpPr>
          <p:nvPr>
            <p:ph idx="1"/>
          </p:nvPr>
        </p:nvSpPr>
        <p:spPr>
          <a:xfrm>
            <a:off x="1054100" y="1590675"/>
            <a:ext cx="8064500" cy="47561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Waage zwischen Anpassung und Flexibilisierung halten.</a:t>
            </a:r>
          </a:p>
          <a:p>
            <a:r>
              <a:rPr lang="de-DE" altLang="de-DE" dirty="0">
                <a:latin typeface="Arial Narrow" pitchFamily="34" charset="0"/>
              </a:rPr>
              <a:t>Einschätzung der Beeinträchtigung des Familienlebens.</a:t>
            </a:r>
          </a:p>
          <a:p>
            <a:r>
              <a:rPr lang="de-DE" altLang="de-DE" dirty="0">
                <a:latin typeface="Arial Narrow" pitchFamily="34" charset="0"/>
              </a:rPr>
              <a:t>Hilfsmittel verwenden, evtl. eigenen Teller mit Auswölbungen, damit sich die Nahrungsmittel nicht mischen können. Dies kann eine </a:t>
            </a:r>
            <a:r>
              <a:rPr lang="de-DE" altLang="de-DE" dirty="0" err="1">
                <a:latin typeface="Arial Narrow" pitchFamily="34" charset="0"/>
              </a:rPr>
              <a:t>entspanntere</a:t>
            </a:r>
            <a:r>
              <a:rPr lang="de-DE" altLang="de-DE" dirty="0">
                <a:latin typeface="Arial Narrow" pitchFamily="34" charset="0"/>
              </a:rPr>
              <a:t> Esssituation schaffen.</a:t>
            </a:r>
          </a:p>
          <a:p>
            <a:r>
              <a:rPr lang="de-DE" altLang="de-DE" dirty="0">
                <a:latin typeface="Arial Narrow" pitchFamily="34" charset="0"/>
              </a:rPr>
              <a:t>Kleine Veränderungen beim Essen ab- und vorbesprechen </a:t>
            </a:r>
            <a:br>
              <a:rPr lang="de-DE" altLang="de-DE" dirty="0">
                <a:latin typeface="Arial Narrow" pitchFamily="34" charset="0"/>
              </a:rPr>
            </a:br>
            <a:r>
              <a:rPr lang="de-DE" altLang="de-DE" dirty="0">
                <a:latin typeface="Arial Narrow" pitchFamily="34" charset="0"/>
              </a:rPr>
              <a:t>(siehe Wegweiser für schwierige Situationen).</a:t>
            </a:r>
          </a:p>
          <a:p>
            <a:r>
              <a:rPr lang="de-DE" altLang="de-DE" dirty="0">
                <a:latin typeface="Arial Narrow" pitchFamily="34" charset="0"/>
              </a:rPr>
              <a:t>„Co-zwanghaftes“ Verhalten erkennen und reduzieren, evtl. durch therapeutische Hilfestellung.</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22</a:t>
            </a:fld>
            <a:endParaRPr lang="de-DE"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r>
              <a:rPr lang="de-DE" altLang="de-DE" smtClean="0">
                <a:latin typeface="Arial Narrow" pitchFamily="34" charset="0"/>
              </a:rPr>
              <a:t>Umgang mit zwanghaften Gesprächsthemen</a:t>
            </a:r>
          </a:p>
        </p:txBody>
      </p:sp>
      <p:sp>
        <p:nvSpPr>
          <p:cNvPr id="420867" name="Rectangle 3"/>
          <p:cNvSpPr>
            <a:spLocks noGrp="1" noChangeArrowheads="1"/>
          </p:cNvSpPr>
          <p:nvPr>
            <p:ph idx="1"/>
          </p:nvPr>
        </p:nvSpPr>
        <p:spPr>
          <a:xfrm>
            <a:off x="1054100" y="1590675"/>
            <a:ext cx="82042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Begrenzen und in einen angemessenen Kontext stellen.</a:t>
            </a:r>
          </a:p>
          <a:p>
            <a:r>
              <a:rPr lang="de-DE" altLang="de-DE" dirty="0">
                <a:latin typeface="Arial Narrow" pitchFamily="34" charset="0"/>
              </a:rPr>
              <a:t>Wann sind diese Themen angemessen? </a:t>
            </a:r>
            <a:br>
              <a:rPr lang="de-DE" altLang="de-DE" dirty="0">
                <a:latin typeface="Arial Narrow" pitchFamily="34" charset="0"/>
              </a:rPr>
            </a:br>
            <a:r>
              <a:rPr lang="de-DE" altLang="de-DE" dirty="0">
                <a:latin typeface="Arial Narrow" pitchFamily="34" charset="0"/>
              </a:rPr>
              <a:t>In welchen Situationen sind die Themen nicht angemessen?</a:t>
            </a:r>
          </a:p>
          <a:p>
            <a:r>
              <a:rPr lang="de-DE" altLang="de-DE" dirty="0">
                <a:latin typeface="Arial Narrow" pitchFamily="34" charset="0"/>
              </a:rPr>
              <a:t>Erinnerungskarten einsetzen.</a:t>
            </a:r>
          </a:p>
          <a:p>
            <a:r>
              <a:rPr lang="de-DE" altLang="de-DE" dirty="0">
                <a:latin typeface="Arial Narrow" pitchFamily="34" charset="0"/>
              </a:rPr>
              <a:t>Bildkarten oder geschriebene Regeln einsetzen, </a:t>
            </a:r>
            <a:br>
              <a:rPr lang="de-DE" altLang="de-DE" dirty="0">
                <a:latin typeface="Arial Narrow" pitchFamily="34" charset="0"/>
              </a:rPr>
            </a:br>
            <a:r>
              <a:rPr lang="de-DE" altLang="de-DE" dirty="0">
                <a:latin typeface="Arial Narrow" pitchFamily="34" charset="0"/>
              </a:rPr>
              <a:t>z. B. „Ich spreche nicht nur von meinen Erfindungen, ich wechsle die Themen ab“.</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23</a:t>
            </a:fld>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3" name="Rectangle 2"/>
          <p:cNvSpPr>
            <a:spLocks noGrp="1" noChangeArrowheads="1"/>
          </p:cNvSpPr>
          <p:nvPr>
            <p:ph type="title"/>
          </p:nvPr>
        </p:nvSpPr>
        <p:spPr/>
        <p:txBody>
          <a:bodyPr/>
          <a:lstStyle/>
          <a:p>
            <a:pPr eaLnBrk="1" hangingPunct="1"/>
            <a:r>
              <a:rPr lang="de-DE" altLang="de-DE" smtClean="0">
                <a:latin typeface="Arial Narrow" pitchFamily="34" charset="0"/>
              </a:rPr>
              <a:t>Literaturempfehlungen für Eltern</a:t>
            </a:r>
          </a:p>
        </p:txBody>
      </p:sp>
      <p:sp>
        <p:nvSpPr>
          <p:cNvPr id="424964"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sz="1600" dirty="0">
                <a:latin typeface="Arial Narrow" pitchFamily="34" charset="0"/>
              </a:rPr>
              <a:t>Aliki (1987). Gefühle sind wie Farben. Weinheim: Beltz.</a:t>
            </a:r>
          </a:p>
          <a:p>
            <a:r>
              <a:rPr lang="de-DE" altLang="de-DE" sz="1600" dirty="0">
                <a:latin typeface="Arial Narrow" pitchFamily="34" charset="0"/>
              </a:rPr>
              <a:t>Bernard-Opitz, V. (2007). Kinder mit Autismus-Spektrum-Störungen (ASS). Ein Praxishandbuch für Therapeuten, Eltern und Lehrer. Stuttgart: Kohlhammer.</a:t>
            </a:r>
          </a:p>
          <a:p>
            <a:r>
              <a:rPr lang="de-DE" altLang="de-DE" sz="1600" dirty="0">
                <a:latin typeface="Arial Narrow" pitchFamily="34" charset="0"/>
              </a:rPr>
              <a:t>Bishop B.(2005). Mein Freund mit Autismus. (erhältlich über Autismus-Therapie-Zentrum Emden: autismus.emden@t-online.de)</a:t>
            </a:r>
          </a:p>
          <a:p>
            <a:r>
              <a:rPr lang="de-DE" altLang="de-DE" sz="1600" dirty="0" err="1">
                <a:latin typeface="Arial Narrow" pitchFamily="34" charset="0"/>
              </a:rPr>
              <a:t>Brealy</a:t>
            </a:r>
            <a:r>
              <a:rPr lang="de-DE" altLang="de-DE" sz="1600" dirty="0">
                <a:latin typeface="Arial Narrow" pitchFamily="34" charset="0"/>
              </a:rPr>
              <a:t>, J., &amp; Davies, B. (2006). So helfen Sie Ihrem autistischen Kind. Göttingen: Huber.</a:t>
            </a:r>
          </a:p>
          <a:p>
            <a:r>
              <a:rPr lang="de-DE" altLang="de-DE" sz="1600" dirty="0">
                <a:latin typeface="Arial Narrow" pitchFamily="34" charset="0"/>
              </a:rPr>
              <a:t>Häußler, A. (2008). Der TEACCH Ansatz zur Förderung von Menschen mit Autismus: Einführung in Theorie und Praxis. Dortmund: Modernes Lernen.</a:t>
            </a:r>
          </a:p>
          <a:p>
            <a:r>
              <a:rPr lang="de-DE" altLang="de-DE" sz="1600" dirty="0" err="1">
                <a:latin typeface="Arial Narrow" pitchFamily="34" charset="0"/>
              </a:rPr>
              <a:t>Poustka</a:t>
            </a:r>
            <a:r>
              <a:rPr lang="de-DE" altLang="de-DE" sz="1600" dirty="0">
                <a:latin typeface="Arial Narrow" pitchFamily="34" charset="0"/>
              </a:rPr>
              <a:t>, F., Bölte, S., Feineis-Matthews, S., &amp; </a:t>
            </a:r>
            <a:r>
              <a:rPr lang="de-DE" altLang="de-DE" sz="1600" dirty="0" err="1">
                <a:latin typeface="Arial Narrow" pitchFamily="34" charset="0"/>
              </a:rPr>
              <a:t>Schmötzer</a:t>
            </a:r>
            <a:r>
              <a:rPr lang="de-DE" altLang="de-DE" sz="1600" dirty="0">
                <a:latin typeface="Arial Narrow" pitchFamily="34" charset="0"/>
              </a:rPr>
              <a:t>, G. (2009). Ratgeber autistische Störungen. Information für Betroffene, Eltern, Lehrer, Erzieher. Göttingen: </a:t>
            </a:r>
            <a:r>
              <a:rPr lang="de-DE" altLang="de-DE" sz="1600" dirty="0" err="1">
                <a:latin typeface="Arial Narrow" pitchFamily="34" charset="0"/>
              </a:rPr>
              <a:t>Hogrefe</a:t>
            </a:r>
            <a:r>
              <a:rPr lang="de-DE" altLang="de-DE" sz="1600" dirty="0">
                <a:latin typeface="Arial Narrow" pitchFamily="34" charset="0"/>
              </a:rPr>
              <a:t>.</a:t>
            </a:r>
          </a:p>
          <a:p>
            <a:r>
              <a:rPr lang="de-DE" altLang="de-DE" sz="1600" dirty="0" err="1">
                <a:latin typeface="Arial Narrow" pitchFamily="34" charset="0"/>
              </a:rPr>
              <a:t>Richman</a:t>
            </a:r>
            <a:r>
              <a:rPr lang="de-DE" altLang="de-DE" sz="1600" dirty="0">
                <a:latin typeface="Arial Narrow" pitchFamily="34" charset="0"/>
              </a:rPr>
              <a:t>, S. (2004). Wie erziehe ich ein autistisches Kind. Bern: Huber.</a:t>
            </a:r>
          </a:p>
          <a:p>
            <a:r>
              <a:rPr lang="de-DE" altLang="de-DE" sz="1600" dirty="0">
                <a:latin typeface="Arial Narrow" pitchFamily="34" charset="0"/>
              </a:rPr>
              <a:t>Schirmer, B. (2006). Elternleitfaden Autismus: Wie Ihr Kind die Welt erlebt. Mit gezielten Therapien wirksam fördern. Schwierige Alltagssituationen meistern. Stuttgart: Trias.</a:t>
            </a:r>
          </a:p>
          <a:p>
            <a:r>
              <a:rPr lang="de-DE" altLang="de-DE" sz="1600" dirty="0">
                <a:latin typeface="Arial Narrow" pitchFamily="34" charset="0"/>
              </a:rPr>
              <a:t>Schirmer, B. (2010). Schulratgeber Autismus-Spektrum-Störungen. München: Reinhardt.</a:t>
            </a:r>
          </a:p>
          <a:p>
            <a:r>
              <a:rPr lang="de-DE" altLang="de-DE" sz="1600" dirty="0">
                <a:latin typeface="Arial Narrow" pitchFamily="34" charset="0"/>
              </a:rPr>
              <a:t>Schuster, N. (2011). Schüler mit Autismus-Spektrum-Störungen. Stuttgart: Kohlhammer.</a:t>
            </a:r>
          </a:p>
          <a:p>
            <a:r>
              <a:rPr lang="de-DE" altLang="de-DE" sz="1600" dirty="0">
                <a:latin typeface="Arial Narrow" pitchFamily="34" charset="0"/>
              </a:rPr>
              <a:t>Schuster, S., &amp; </a:t>
            </a:r>
            <a:r>
              <a:rPr lang="de-DE" altLang="de-DE" sz="1600" dirty="0" err="1">
                <a:latin typeface="Arial Narrow" pitchFamily="34" charset="0"/>
              </a:rPr>
              <a:t>Matzies</a:t>
            </a:r>
            <a:r>
              <a:rPr lang="de-DE" altLang="de-DE" sz="1600" dirty="0">
                <a:latin typeface="Arial Narrow" pitchFamily="34" charset="0"/>
              </a:rPr>
              <a:t>-Köhler, M. (2011). </a:t>
            </a:r>
            <a:r>
              <a:rPr lang="de-DE" altLang="de-DE" sz="1600" dirty="0" err="1">
                <a:latin typeface="Arial Narrow" pitchFamily="34" charset="0"/>
              </a:rPr>
              <a:t>Colines</a:t>
            </a:r>
            <a:r>
              <a:rPr lang="de-DE" altLang="de-DE" sz="1600" dirty="0">
                <a:latin typeface="Arial Narrow" pitchFamily="34" charset="0"/>
              </a:rPr>
              <a:t> Welt hat tausend Rätsel. Stuttgart: Kohlhammer.</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24</a:t>
            </a:fld>
            <a:endParaRPr lang="de-DE"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ChangeArrowheads="1"/>
          </p:cNvSpPr>
          <p:nvPr>
            <p:ph type="title"/>
          </p:nvPr>
        </p:nvSpPr>
        <p:spPr/>
        <p:txBody>
          <a:bodyPr/>
          <a:lstStyle/>
          <a:p>
            <a:r>
              <a:rPr lang="de-DE" altLang="de-DE" dirty="0" smtClean="0">
                <a:latin typeface="Arial Narrow" pitchFamily="34" charset="0"/>
              </a:rPr>
              <a:t>Abschluss/Abschied</a:t>
            </a:r>
          </a:p>
        </p:txBody>
      </p:sp>
      <p:sp>
        <p:nvSpPr>
          <p:cNvPr id="42393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Herzlichen Dank für Ihre Mitarbeit!</a:t>
            </a:r>
          </a:p>
          <a:p>
            <a:pPr lvl="1">
              <a:tabLst>
                <a:tab pos="4038600" algn="l"/>
              </a:tabLst>
            </a:pPr>
            <a:r>
              <a:rPr lang="de-DE" altLang="de-DE" b="1" dirty="0" smtClean="0">
                <a:latin typeface="Arial Narrow" panose="020B0606020202030204" pitchFamily="34" charset="0"/>
              </a:rPr>
              <a:t>Was </a:t>
            </a:r>
            <a:r>
              <a:rPr lang="de-DE" altLang="de-DE" b="1" dirty="0">
                <a:latin typeface="Arial Narrow" panose="020B0606020202030204" pitchFamily="34" charset="0"/>
              </a:rPr>
              <a:t>war hilfreich?	</a:t>
            </a:r>
            <a:r>
              <a:rPr lang="de-DE" altLang="de-DE" b="1" dirty="0" smtClean="0">
                <a:latin typeface="Arial Narrow" panose="020B0606020202030204" pitchFamily="34" charset="0"/>
              </a:rPr>
              <a:t>–  Welche </a:t>
            </a:r>
            <a:r>
              <a:rPr lang="de-DE" altLang="de-DE" b="1" dirty="0">
                <a:latin typeface="Arial Narrow" panose="020B0606020202030204" pitchFamily="34" charset="0"/>
              </a:rPr>
              <a:t>Fragen bleiben offen? </a:t>
            </a:r>
            <a:r>
              <a:rPr lang="de-DE" altLang="de-DE" b="1" dirty="0" smtClean="0">
                <a:latin typeface="Arial Narrow" panose="020B0606020202030204" pitchFamily="34" charset="0"/>
              </a:rPr>
              <a:t/>
            </a:r>
            <a:br>
              <a:rPr lang="de-DE" altLang="de-DE" b="1" dirty="0" smtClean="0">
                <a:latin typeface="Arial Narrow" panose="020B0606020202030204" pitchFamily="34" charset="0"/>
              </a:rPr>
            </a:br>
            <a:r>
              <a:rPr lang="de-DE" altLang="de-DE" b="1" dirty="0" smtClean="0">
                <a:latin typeface="Arial Narrow" panose="020B0606020202030204" pitchFamily="34" charset="0"/>
              </a:rPr>
              <a:t>	–  Was </a:t>
            </a:r>
            <a:r>
              <a:rPr lang="de-DE" altLang="de-DE" b="1" dirty="0">
                <a:latin typeface="Arial Narrow" panose="020B0606020202030204" pitchFamily="34" charset="0"/>
              </a:rPr>
              <a:t>fehlte?</a:t>
            </a:r>
          </a:p>
          <a:p>
            <a:pPr lvl="1">
              <a:tabLst>
                <a:tab pos="4038600" algn="l"/>
              </a:tabLst>
            </a:pPr>
            <a:r>
              <a:rPr lang="de-DE" altLang="de-DE" b="1" dirty="0">
                <a:latin typeface="Arial Narrow" panose="020B0606020202030204" pitchFamily="34" charset="0"/>
              </a:rPr>
              <a:t>Was war weniger hilfreich? 	</a:t>
            </a:r>
            <a:r>
              <a:rPr lang="de-DE" altLang="de-DE" b="1" dirty="0" smtClean="0">
                <a:latin typeface="Arial Narrow" panose="020B0606020202030204" pitchFamily="34" charset="0"/>
              </a:rPr>
              <a:t>–  Welche </a:t>
            </a:r>
            <a:r>
              <a:rPr lang="de-DE" altLang="de-DE" b="1" dirty="0">
                <a:latin typeface="Arial Narrow" panose="020B0606020202030204" pitchFamily="34" charset="0"/>
              </a:rPr>
              <a:t>Erwartungen wurden </a:t>
            </a:r>
            <a:r>
              <a:rPr lang="de-DE" altLang="de-DE" b="1" dirty="0" smtClean="0">
                <a:latin typeface="Arial Narrow" panose="020B0606020202030204" pitchFamily="34" charset="0"/>
              </a:rPr>
              <a:t>nicht</a:t>
            </a:r>
            <a:br>
              <a:rPr lang="de-DE" altLang="de-DE" b="1" dirty="0" smtClean="0">
                <a:latin typeface="Arial Narrow" panose="020B0606020202030204" pitchFamily="34" charset="0"/>
              </a:rPr>
            </a:br>
            <a:r>
              <a:rPr lang="de-DE" altLang="de-DE" b="1" dirty="0" smtClean="0">
                <a:latin typeface="Arial Narrow" panose="020B0606020202030204" pitchFamily="34" charset="0"/>
              </a:rPr>
              <a:t>	    </a:t>
            </a:r>
            <a:r>
              <a:rPr lang="de-DE" altLang="de-DE" b="1" dirty="0">
                <a:latin typeface="Arial Narrow" panose="020B0606020202030204" pitchFamily="34" charset="0"/>
              </a:rPr>
              <a:t>erfüllt?</a:t>
            </a:r>
          </a:p>
          <a:p>
            <a:r>
              <a:rPr lang="de-DE" altLang="de-DE" dirty="0" smtClean="0">
                <a:latin typeface="Arial Narrow" pitchFamily="34" charset="0"/>
              </a:rPr>
              <a:t>Bitte </a:t>
            </a:r>
            <a:r>
              <a:rPr lang="de-DE" altLang="de-DE" dirty="0">
                <a:latin typeface="Arial Narrow" pitchFamily="34" charset="0"/>
              </a:rPr>
              <a:t>Fragebögen ausfüllen !</a:t>
            </a:r>
            <a:br>
              <a:rPr lang="de-DE" altLang="de-DE" dirty="0">
                <a:latin typeface="Arial Narrow" pitchFamily="34" charset="0"/>
              </a:rPr>
            </a:br>
            <a:r>
              <a:rPr lang="de-DE" altLang="de-DE" dirty="0">
                <a:latin typeface="Arial Narrow" pitchFamily="34" charset="0"/>
                <a:sym typeface="Wingdings" pitchFamily="2" charset="2"/>
              </a:rPr>
              <a:t> Bitte Fragebögen an uns zurücksenden! </a:t>
            </a:r>
          </a:p>
          <a:p>
            <a:endParaRPr lang="de-DE" altLang="de-DE" dirty="0">
              <a:latin typeface="Arial Narrow" pitchFamily="34" charset="0"/>
              <a:sym typeface="Wingdings" pitchFamily="2" charset="2"/>
            </a:endParaRPr>
          </a:p>
          <a:p>
            <a:pPr marL="0" indent="0">
              <a:buNone/>
            </a:pPr>
            <a:r>
              <a:rPr lang="de-DE" altLang="de-DE" dirty="0">
                <a:solidFill>
                  <a:srgbClr val="C00000"/>
                </a:solidFill>
                <a:latin typeface="Arial Narrow" pitchFamily="34" charset="0"/>
                <a:sym typeface="Wingdings" pitchFamily="2" charset="2"/>
              </a:rPr>
              <a:t>Vielen Dank!</a:t>
            </a:r>
            <a:endParaRPr lang="de-DE" altLang="de-DE" dirty="0">
              <a:solidFill>
                <a:srgbClr val="C00000"/>
              </a:solidFill>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25</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1. </a:t>
            </a:r>
            <a:r>
              <a:rPr lang="de-DE" altLang="de-DE" dirty="0" smtClean="0">
                <a:latin typeface="Arial Narrow" pitchFamily="34" charset="0"/>
              </a:rPr>
              <a:t>Blickkontakt</a:t>
            </a:r>
            <a:endParaRPr lang="de-DE" altLang="de-DE" dirty="0">
              <a:latin typeface="Arial Narrow" pitchFamily="34" charset="0"/>
            </a:endParaRPr>
          </a:p>
        </p:txBody>
      </p:sp>
      <p:sp>
        <p:nvSpPr>
          <p:cNvPr id="445443" name="Rectangle 3"/>
          <p:cNvSpPr>
            <a:spLocks noGrp="1" noChangeArrowheads="1"/>
          </p:cNvSpPr>
          <p:nvPr>
            <p:ph idx="1"/>
          </p:nvPr>
        </p:nvSpPr>
        <p:spPr>
          <a:xfrm>
            <a:off x="1009650" y="22796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Fordern Sie gezielt Blickkontakt ein. </a:t>
            </a:r>
          </a:p>
          <a:p>
            <a:r>
              <a:rPr lang="de-DE" altLang="de-DE" dirty="0">
                <a:latin typeface="Arial Narrow" pitchFamily="34" charset="0"/>
              </a:rPr>
              <a:t>Prompten Sie Ihr Kind gezielt, Blickkontakt aufzunehmen.</a:t>
            </a:r>
          </a:p>
          <a:p>
            <a:r>
              <a:rPr lang="de-DE" altLang="de-DE" dirty="0">
                <a:latin typeface="Arial Narrow" pitchFamily="34" charset="0"/>
              </a:rPr>
              <a:t>Unterbrechen einer Handlungskette durch Kontaktaufnahme solange bis das Kind schaut.</a:t>
            </a:r>
          </a:p>
          <a:p>
            <a:r>
              <a:rPr lang="de-DE" altLang="de-DE" dirty="0">
                <a:latin typeface="Arial Narrow" pitchFamily="34" charset="0"/>
              </a:rPr>
              <a:t>Führen Sie Regeln ein.</a:t>
            </a:r>
          </a:p>
          <a:p>
            <a:r>
              <a:rPr lang="de-DE" altLang="de-DE" dirty="0" smtClean="0">
                <a:latin typeface="Arial Narrow" pitchFamily="34" charset="0"/>
              </a:rPr>
              <a:t>Verstärker/Lob </a:t>
            </a:r>
            <a:r>
              <a:rPr lang="de-DE" altLang="de-DE" dirty="0">
                <a:latin typeface="Arial Narrow" pitchFamily="34" charset="0"/>
              </a:rPr>
              <a:t>bei Blickkontakt. </a:t>
            </a:r>
          </a:p>
          <a:p>
            <a:r>
              <a:rPr lang="de-DE" altLang="de-DE" dirty="0">
                <a:latin typeface="Arial Narrow" pitchFamily="34" charset="0"/>
              </a:rPr>
              <a:t>Fördern Sie durch Wahrnehmungsspiele Blickkontakt (z. B. „Ich sehe was, was du nicht siehst“, </a:t>
            </a:r>
            <a:r>
              <a:rPr lang="de-DE" altLang="de-DE" dirty="0" err="1">
                <a:latin typeface="Arial Narrow" pitchFamily="34" charset="0"/>
              </a:rPr>
              <a:t>Zublinzel</a:t>
            </a:r>
            <a:r>
              <a:rPr lang="de-DE" altLang="de-DE" dirty="0">
                <a:latin typeface="Arial Narrow" pitchFamily="34" charset="0"/>
              </a:rPr>
              <a:t>-Spiele).</a:t>
            </a:r>
          </a:p>
          <a:p>
            <a:r>
              <a:rPr lang="de-DE" altLang="de-DE" dirty="0">
                <a:latin typeface="Arial Narrow" pitchFamily="34" charset="0"/>
              </a:rPr>
              <a:t>Übung bei kleineren Kindern: Fordern Sie Blickkontakt ein als Frage nach dem Ort eines Spielzeugs, z. B. wichtiges Spielzeugteil in Faust verstecken, erst geben, wenn Blickkontakt aufgenommen ist.</a:t>
            </a:r>
          </a:p>
        </p:txBody>
      </p:sp>
      <p:sp>
        <p:nvSpPr>
          <p:cNvPr id="2" name="Textfeld 1"/>
          <p:cNvSpPr txBox="1"/>
          <p:nvPr/>
        </p:nvSpPr>
        <p:spPr>
          <a:xfrm>
            <a:off x="1498600" y="1574800"/>
            <a:ext cx="7442200" cy="707886"/>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„Er spricht einfach in den Raum hinein, ohne dass ich weiß, </a:t>
            </a:r>
            <a:br>
              <a:rPr lang="de-DE" altLang="de-DE" dirty="0"/>
            </a:br>
            <a:r>
              <a:rPr lang="de-DE" altLang="de-DE" dirty="0"/>
              <a:t>wer gemeint ist.“</a:t>
            </a:r>
            <a:endParaRPr lang="de-DE" dirty="0"/>
          </a:p>
        </p:txBody>
      </p:sp>
      <p:sp>
        <p:nvSpPr>
          <p:cNvPr id="6" name="Pfeil nach rechts 5"/>
          <p:cNvSpPr/>
          <p:nvPr/>
        </p:nvSpPr>
        <p:spPr>
          <a:xfrm>
            <a:off x="855851" y="1742679"/>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3" name="Foliennummernplatzhalter 2"/>
          <p:cNvSpPr>
            <a:spLocks noGrp="1"/>
          </p:cNvSpPr>
          <p:nvPr>
            <p:ph type="sldNum" sz="quarter" idx="4"/>
          </p:nvPr>
        </p:nvSpPr>
        <p:spPr/>
        <p:txBody>
          <a:bodyPr/>
          <a:lstStyle/>
          <a:p>
            <a:r>
              <a:rPr lang="de-DE" smtClean="0"/>
              <a:t>8.</a:t>
            </a:r>
            <a:fld id="{B2361DF4-AE66-43CF-BE1A-5C2E8DD86D53}" type="slidenum">
              <a:rPr lang="de-DE" smtClean="0"/>
              <a:pPr/>
              <a:t>3</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2. Freundschaften aufbauen</a:t>
            </a:r>
          </a:p>
        </p:txBody>
      </p:sp>
      <p:sp>
        <p:nvSpPr>
          <p:cNvPr id="448515" name="Rectangle 3"/>
          <p:cNvSpPr>
            <a:spLocks noGrp="1" noChangeArrowheads="1"/>
          </p:cNvSpPr>
          <p:nvPr>
            <p:ph idx="1"/>
          </p:nvPr>
        </p:nvSpPr>
        <p:spPr>
          <a:xfrm>
            <a:off x="912813" y="20637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Geben Sie Hilfestellungen und erklären Sie Ihrem Kind, was es tun kann, um Freundschaften auszubauen und aufrechtzuerhalten.</a:t>
            </a:r>
          </a:p>
          <a:p>
            <a:r>
              <a:rPr lang="de-DE" altLang="de-DE" dirty="0">
                <a:latin typeface="Arial Narrow" pitchFamily="34" charset="0"/>
              </a:rPr>
              <a:t>Sprechen Sie über die Bedeutung, befreundet zu sein und ein Freund zu sein.</a:t>
            </a:r>
          </a:p>
          <a:p>
            <a:r>
              <a:rPr lang="de-DE" altLang="de-DE" dirty="0">
                <a:latin typeface="Arial Narrow" pitchFamily="34" charset="0"/>
              </a:rPr>
              <a:t>Sprechen Sie darüber, welches Verhalten dazu beiträgt, dass Konflikte entstehen, z. B. rechthaberisches Verhalten (Beispiele machen), Petzen, ständig beim eigenen Thema/Sonderinteresse bleiben.</a:t>
            </a:r>
          </a:p>
        </p:txBody>
      </p:sp>
      <p:grpSp>
        <p:nvGrpSpPr>
          <p:cNvPr id="2" name="Gruppieren 1"/>
          <p:cNvGrpSpPr/>
          <p:nvPr/>
        </p:nvGrpSpPr>
        <p:grpSpPr>
          <a:xfrm>
            <a:off x="855852" y="1611610"/>
            <a:ext cx="8084949" cy="400110"/>
            <a:chOff x="474851" y="1611610"/>
            <a:chExt cx="8084949" cy="400110"/>
          </a:xfrm>
        </p:grpSpPr>
        <p:sp>
          <p:nvSpPr>
            <p:cNvPr id="5" name="Textfeld 4"/>
            <p:cNvSpPr txBox="1"/>
            <p:nvPr/>
          </p:nvSpPr>
          <p:spPr>
            <a:xfrm>
              <a:off x="1117600" y="1611610"/>
              <a:ext cx="7442200" cy="400110"/>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„Er versucht, Freunde zu finden, geht aber anderen auf die Nerven.“</a:t>
              </a:r>
              <a:endParaRPr lang="de-DE" dirty="0"/>
            </a:p>
          </p:txBody>
        </p:sp>
        <p:sp>
          <p:nvSpPr>
            <p:cNvPr id="6" name="Pfeil nach rechts 5"/>
            <p:cNvSpPr/>
            <p:nvPr/>
          </p:nvSpPr>
          <p:spPr>
            <a:xfrm>
              <a:off x="474851" y="1625600"/>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3" name="Foliennummernplatzhalter 2"/>
          <p:cNvSpPr>
            <a:spLocks noGrp="1"/>
          </p:cNvSpPr>
          <p:nvPr>
            <p:ph type="sldNum" sz="quarter" idx="4"/>
          </p:nvPr>
        </p:nvSpPr>
        <p:spPr/>
        <p:txBody>
          <a:bodyPr/>
          <a:lstStyle/>
          <a:p>
            <a:r>
              <a:rPr lang="de-DE" smtClean="0"/>
              <a:t>8.</a:t>
            </a:r>
            <a:fld id="{B2361DF4-AE66-43CF-BE1A-5C2E8DD86D53}" type="slidenum">
              <a:rPr lang="de-DE" smtClean="0"/>
              <a:pPr/>
              <a:t>4</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2. Freundschaften aufbauen</a:t>
            </a:r>
          </a:p>
        </p:txBody>
      </p:sp>
      <p:sp>
        <p:nvSpPr>
          <p:cNvPr id="449539" name="Rectangle 3"/>
          <p:cNvSpPr>
            <a:spLocks noGrp="1" noChangeArrowheads="1"/>
          </p:cNvSpPr>
          <p:nvPr>
            <p:ph idx="1"/>
          </p:nvPr>
        </p:nvSpPr>
        <p:spPr>
          <a:xfrm>
            <a:off x="912813" y="20637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 (Fortsetzung) </a:t>
            </a:r>
            <a:r>
              <a:rPr lang="de-DE" altLang="de-DE" dirty="0" smtClean="0">
                <a:solidFill>
                  <a:srgbClr val="C00000"/>
                </a:solidFill>
                <a:latin typeface="Arial Narrow" pitchFamily="34" charset="0"/>
              </a:rPr>
              <a:t>:</a:t>
            </a:r>
            <a:endParaRPr lang="de-DE" altLang="de-DE" dirty="0">
              <a:latin typeface="Arial Narrow" pitchFamily="34" charset="0"/>
            </a:endParaRPr>
          </a:p>
          <a:p>
            <a:r>
              <a:rPr lang="de-DE" altLang="de-DE" dirty="0">
                <a:latin typeface="Arial Narrow" pitchFamily="34" charset="0"/>
              </a:rPr>
              <a:t>Besprechen Sie, was dazu beiträgt, dass man sich verträgt.</a:t>
            </a:r>
          </a:p>
          <a:p>
            <a:r>
              <a:rPr lang="de-DE" altLang="de-DE" dirty="0">
                <a:latin typeface="Arial Narrow" pitchFamily="34" charset="0"/>
              </a:rPr>
              <a:t>Erklären Sie, wann ein Verhalten unpassend ist und aus welchen Gründen es unhöflich ist, jemanden zu unterbrechen.</a:t>
            </a:r>
          </a:p>
          <a:p>
            <a:r>
              <a:rPr lang="de-DE" altLang="de-DE" dirty="0">
                <a:latin typeface="Arial Narrow" pitchFamily="34" charset="0"/>
              </a:rPr>
              <a:t>Manchmal wirken Kinder mit ASS rechthaberisch und altklug. Erklären Sie, wann es weniger zu einer Freundschaft beiträgt, wenn man sein Wissen einbringt. Geben Sie dem Kind dabei konkrete Beispiele.</a:t>
            </a:r>
          </a:p>
        </p:txBody>
      </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5</a:t>
            </a:fld>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3. Sprachliche </a:t>
            </a:r>
            <a:r>
              <a:rPr lang="de-DE" altLang="de-DE" dirty="0" smtClean="0">
                <a:latin typeface="Arial Narrow" pitchFamily="34" charset="0"/>
              </a:rPr>
              <a:t>Missverständnisse</a:t>
            </a:r>
            <a:endParaRPr lang="de-DE" altLang="de-DE" dirty="0">
              <a:latin typeface="Arial Narrow" pitchFamily="34" charset="0"/>
            </a:endParaRPr>
          </a:p>
        </p:txBody>
      </p:sp>
      <p:sp>
        <p:nvSpPr>
          <p:cNvPr id="450563" name="Rectangle 3"/>
          <p:cNvSpPr>
            <a:spLocks noGrp="1" noChangeArrowheads="1"/>
          </p:cNvSpPr>
          <p:nvPr>
            <p:ph idx="1"/>
          </p:nvPr>
        </p:nvSpPr>
        <p:spPr>
          <a:xfrm>
            <a:off x="912813" y="24828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Erklären Sie häufige Redewendungen und deren Bedeutung. </a:t>
            </a:r>
          </a:p>
          <a:p>
            <a:r>
              <a:rPr lang="de-DE" altLang="de-DE" dirty="0">
                <a:latin typeface="Arial Narrow" pitchFamily="34" charset="0"/>
              </a:rPr>
              <a:t>Erklären Sie Witz und Ironie oder Sprichwörter.</a:t>
            </a:r>
          </a:p>
          <a:p>
            <a:r>
              <a:rPr lang="de-DE" altLang="de-DE" dirty="0">
                <a:latin typeface="Arial Narrow" pitchFamily="34" charset="0"/>
              </a:rPr>
              <a:t>Erklären Sie die soziale Angemessenheit von Humor, Witz und anderen Äußerungen. Legen Sie Regeln fest, in welchen Situationen Humor unpassend ist. </a:t>
            </a:r>
          </a:p>
          <a:p>
            <a:r>
              <a:rPr lang="de-DE" altLang="de-DE" dirty="0">
                <a:latin typeface="Arial Narrow" pitchFamily="34" charset="0"/>
              </a:rPr>
              <a:t>Formulieren Sie umgangssprachliche Äußerungen in einfache und konkrete Sätze um. Statt „Gib mir noch 5 Minuten“ – „Ich rede um 20 Uhr mit dir, wenn ich diese Sendung zu Ende gesehen habe“.</a:t>
            </a:r>
          </a:p>
        </p:txBody>
      </p:sp>
      <p:grpSp>
        <p:nvGrpSpPr>
          <p:cNvPr id="2" name="Gruppieren 1"/>
          <p:cNvGrpSpPr/>
          <p:nvPr/>
        </p:nvGrpSpPr>
        <p:grpSpPr>
          <a:xfrm>
            <a:off x="855852" y="1671966"/>
            <a:ext cx="8084949" cy="707886"/>
            <a:chOff x="474851" y="1485900"/>
            <a:chExt cx="8084949" cy="707886"/>
          </a:xfrm>
        </p:grpSpPr>
        <p:sp>
          <p:nvSpPr>
            <p:cNvPr id="5" name="Textfeld 4"/>
            <p:cNvSpPr txBox="1"/>
            <p:nvPr/>
          </p:nvSpPr>
          <p:spPr>
            <a:xfrm>
              <a:off x="1117600" y="1485900"/>
              <a:ext cx="7442200" cy="707886"/>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„Wenn ich sage: « Nimm jetzt Deine Füße in die Hand », macht er </a:t>
              </a:r>
              <a:br>
                <a:rPr lang="de-DE" altLang="de-DE" dirty="0"/>
              </a:br>
              <a:r>
                <a:rPr lang="de-DE" altLang="de-DE" dirty="0"/>
                <a:t>komische Verrenkungen, statt sich zu beeilen.“</a:t>
              </a:r>
              <a:endParaRPr lang="de-DE" dirty="0"/>
            </a:p>
          </p:txBody>
        </p:sp>
        <p:sp>
          <p:nvSpPr>
            <p:cNvPr id="6" name="Pfeil nach rechts 5"/>
            <p:cNvSpPr/>
            <p:nvPr/>
          </p:nvSpPr>
          <p:spPr>
            <a:xfrm>
              <a:off x="474851" y="1653778"/>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3" name="Foliennummernplatzhalter 2"/>
          <p:cNvSpPr>
            <a:spLocks noGrp="1"/>
          </p:cNvSpPr>
          <p:nvPr>
            <p:ph type="sldNum" sz="quarter" idx="4"/>
          </p:nvPr>
        </p:nvSpPr>
        <p:spPr/>
        <p:txBody>
          <a:bodyPr/>
          <a:lstStyle/>
          <a:p>
            <a:r>
              <a:rPr lang="de-DE" smtClean="0"/>
              <a:t>8.</a:t>
            </a:r>
            <a:fld id="{B2361DF4-AE66-43CF-BE1A-5C2E8DD86D53}" type="slidenum">
              <a:rPr lang="de-DE" smtClean="0"/>
              <a:pPr/>
              <a:t>6</a:t>
            </a:fld>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4. Fluktuierende </a:t>
            </a:r>
            <a:r>
              <a:rPr lang="de-DE" altLang="de-DE" dirty="0" smtClean="0">
                <a:latin typeface="Arial Narrow" pitchFamily="34" charset="0"/>
              </a:rPr>
              <a:t>Aufmerksamkeit</a:t>
            </a:r>
            <a:endParaRPr lang="de-DE" altLang="de-DE" dirty="0">
              <a:latin typeface="Arial Narrow" pitchFamily="34" charset="0"/>
            </a:endParaRPr>
          </a:p>
        </p:txBody>
      </p:sp>
      <p:sp>
        <p:nvSpPr>
          <p:cNvPr id="451587" name="Rectangle 3"/>
          <p:cNvSpPr>
            <a:spLocks noGrp="1" noChangeArrowheads="1"/>
          </p:cNvSpPr>
          <p:nvPr>
            <p:ph idx="1"/>
          </p:nvPr>
        </p:nvSpPr>
        <p:spPr>
          <a:xfrm>
            <a:off x="847025" y="24955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Stellen Sie vor einer Aufforderung gezielt die Aufmerksamkeit Ihres Kindes her (evtl. auch mit physischen Prompts).</a:t>
            </a:r>
          </a:p>
          <a:p>
            <a:r>
              <a:rPr lang="de-DE" altLang="de-DE" dirty="0">
                <a:latin typeface="Arial Narrow" pitchFamily="34" charset="0"/>
              </a:rPr>
              <a:t>Vereinfachen Sie Ihre Sprache („Komm bitte her“) und geben Sie klare, eindeutige Anweisungen (ggfs. mit physischen Prompts).</a:t>
            </a:r>
          </a:p>
          <a:p>
            <a:r>
              <a:rPr lang="de-DE" altLang="de-DE" dirty="0">
                <a:latin typeface="Arial Narrow" pitchFamily="34" charset="0"/>
              </a:rPr>
              <a:t>Wenn Ihr Kind gerade etwas möchte, setzen Sie dies als Verstärker ein. Fordern Sie erst etwas ein, bevor das Kind das Gewünschte bekommt. Verwenden Sie die Formulierung „Erst … —  dann …“.</a:t>
            </a:r>
          </a:p>
          <a:p>
            <a:r>
              <a:rPr lang="de-DE" altLang="de-DE" dirty="0">
                <a:latin typeface="Arial Narrow" pitchFamily="34" charset="0"/>
              </a:rPr>
              <a:t>Verstärken Sie sofort, wenn das Kind tut, was Sie sagen </a:t>
            </a:r>
            <a:br>
              <a:rPr lang="de-DE" altLang="de-DE" dirty="0">
                <a:latin typeface="Arial Narrow" pitchFamily="34" charset="0"/>
              </a:rPr>
            </a:br>
            <a:r>
              <a:rPr lang="de-DE" altLang="de-DE" dirty="0">
                <a:latin typeface="Arial Narrow" pitchFamily="34" charset="0"/>
              </a:rPr>
              <a:t>(durch beschreibendes Lob).</a:t>
            </a:r>
          </a:p>
        </p:txBody>
      </p:sp>
      <p:grpSp>
        <p:nvGrpSpPr>
          <p:cNvPr id="5" name="Gruppieren 4"/>
          <p:cNvGrpSpPr/>
          <p:nvPr/>
        </p:nvGrpSpPr>
        <p:grpSpPr>
          <a:xfrm>
            <a:off x="847026" y="1583066"/>
            <a:ext cx="8084949" cy="707886"/>
            <a:chOff x="474851" y="1485900"/>
            <a:chExt cx="8084949" cy="707886"/>
          </a:xfrm>
        </p:grpSpPr>
        <p:sp>
          <p:nvSpPr>
            <p:cNvPr id="6" name="Textfeld 5"/>
            <p:cNvSpPr txBox="1"/>
            <p:nvPr/>
          </p:nvSpPr>
          <p:spPr>
            <a:xfrm>
              <a:off x="1117600" y="1485900"/>
              <a:ext cx="7442200" cy="707886"/>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„Ich muss ihn immer mit Namen anreden und direkt vor ihm stehen, sonst reagiert er gar nicht.“</a:t>
              </a:r>
              <a:endParaRPr lang="de-DE" dirty="0"/>
            </a:p>
          </p:txBody>
        </p:sp>
        <p:sp>
          <p:nvSpPr>
            <p:cNvPr id="7" name="Pfeil nach rechts 6"/>
            <p:cNvSpPr/>
            <p:nvPr/>
          </p:nvSpPr>
          <p:spPr>
            <a:xfrm>
              <a:off x="474851" y="1653778"/>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7</a:t>
            </a:fld>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5. „Unerklärliche“ </a:t>
            </a:r>
            <a:r>
              <a:rPr lang="de-DE" altLang="de-DE" dirty="0" smtClean="0">
                <a:latin typeface="Arial Narrow" pitchFamily="34" charset="0"/>
              </a:rPr>
              <a:t>Gefühlsausbrüche</a:t>
            </a:r>
            <a:endParaRPr lang="de-DE" altLang="de-DE" dirty="0">
              <a:latin typeface="Arial Narrow" pitchFamily="34" charset="0"/>
            </a:endParaRPr>
          </a:p>
        </p:txBody>
      </p:sp>
      <p:sp>
        <p:nvSpPr>
          <p:cNvPr id="452611" name="Rectangle 3"/>
          <p:cNvSpPr>
            <a:spLocks noGrp="1" noChangeArrowheads="1"/>
          </p:cNvSpPr>
          <p:nvPr>
            <p:ph idx="1"/>
          </p:nvPr>
        </p:nvSpPr>
        <p:spPr>
          <a:xfrm>
            <a:off x="912813" y="20637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Verstehen des Verhaltens notwendig, bilden Sie daher Hypothesen: </a:t>
            </a:r>
            <a:br>
              <a:rPr lang="de-DE" altLang="de-DE" dirty="0">
                <a:latin typeface="Arial Narrow" pitchFamily="34" charset="0"/>
              </a:rPr>
            </a:br>
            <a:r>
              <a:rPr lang="de-DE" altLang="de-DE" dirty="0">
                <a:latin typeface="Arial Narrow" pitchFamily="34" charset="0"/>
              </a:rPr>
              <a:t>Angst? Überforderung? Unterforderung? Welches Gefühl passt „eigentlich“ zu der jeweiligen Situation? </a:t>
            </a:r>
            <a:r>
              <a:rPr lang="de-DE" altLang="de-DE" dirty="0" smtClean="0">
                <a:latin typeface="Arial Narrow" pitchFamily="34" charset="0"/>
                <a:sym typeface="Wingdings" panose="05000000000000000000" pitchFamily="2" charset="2"/>
              </a:rPr>
              <a:t></a:t>
            </a:r>
            <a:r>
              <a:rPr lang="de-DE" altLang="de-DE" dirty="0" err="1">
                <a:latin typeface="Arial Narrow" pitchFamily="34" charset="0"/>
              </a:rPr>
              <a:t>Prompting</a:t>
            </a:r>
            <a:r>
              <a:rPr lang="de-DE" altLang="de-DE" dirty="0">
                <a:latin typeface="Arial Narrow" pitchFamily="34" charset="0"/>
              </a:rPr>
              <a:t> zum emotionalen Ausdruck einsetzen.</a:t>
            </a:r>
          </a:p>
          <a:p>
            <a:r>
              <a:rPr lang="de-DE" altLang="de-DE" dirty="0">
                <a:latin typeface="Arial Narrow" pitchFamily="34" charset="0"/>
              </a:rPr>
              <a:t>Evtl. systematische Verhaltensbeobachtung hilfreich.</a:t>
            </a:r>
          </a:p>
          <a:p>
            <a:r>
              <a:rPr lang="de-DE" altLang="de-DE" dirty="0">
                <a:latin typeface="Arial Narrow" pitchFamily="34" charset="0"/>
              </a:rPr>
              <a:t>Angemessenen emotionalen Ausdruck fördern (Sag nicht: „Ich töte dich“, sag stattdessen: „Ich bin wütend auf dich“).</a:t>
            </a:r>
          </a:p>
          <a:p>
            <a:r>
              <a:rPr lang="de-DE" altLang="de-DE" dirty="0">
                <a:latin typeface="Arial Narrow" pitchFamily="34" charset="0"/>
              </a:rPr>
              <a:t>Gefühlskarten einsetzen (Gefühlskarten zeigen lassen).</a:t>
            </a:r>
          </a:p>
          <a:p>
            <a:r>
              <a:rPr lang="de-DE" altLang="de-DE" dirty="0">
                <a:latin typeface="Arial Narrow" pitchFamily="34" charset="0"/>
              </a:rPr>
              <a:t>Versuchen Sie Ihrem Kind bei der Einordnung von Sinneseindrücken, Gefühlen und Erlebnissen zu helfen.</a:t>
            </a:r>
          </a:p>
          <a:p>
            <a:r>
              <a:rPr lang="de-DE" altLang="de-DE" dirty="0">
                <a:latin typeface="Arial Narrow" pitchFamily="34" charset="0"/>
              </a:rPr>
              <a:t>Sprechen Sie über Ihre eigenen Gefühle und die dazugehörige Wahrnehmung. </a:t>
            </a:r>
          </a:p>
        </p:txBody>
      </p:sp>
      <p:grpSp>
        <p:nvGrpSpPr>
          <p:cNvPr id="5" name="Gruppieren 4"/>
          <p:cNvGrpSpPr/>
          <p:nvPr/>
        </p:nvGrpSpPr>
        <p:grpSpPr>
          <a:xfrm>
            <a:off x="855852" y="1611610"/>
            <a:ext cx="8084949" cy="400110"/>
            <a:chOff x="474851" y="1611610"/>
            <a:chExt cx="8084949" cy="400110"/>
          </a:xfrm>
        </p:grpSpPr>
        <p:sp>
          <p:nvSpPr>
            <p:cNvPr id="6" name="Textfeld 5"/>
            <p:cNvSpPr txBox="1"/>
            <p:nvPr/>
          </p:nvSpPr>
          <p:spPr>
            <a:xfrm>
              <a:off x="1117600" y="1611610"/>
              <a:ext cx="7442200" cy="400110"/>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„Ich möchte am liebsten sterben.“</a:t>
              </a:r>
              <a:endParaRPr lang="de-DE" dirty="0"/>
            </a:p>
          </p:txBody>
        </p:sp>
        <p:sp>
          <p:nvSpPr>
            <p:cNvPr id="7" name="Pfeil nach rechts 6"/>
            <p:cNvSpPr/>
            <p:nvPr/>
          </p:nvSpPr>
          <p:spPr>
            <a:xfrm>
              <a:off x="474851" y="1625600"/>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8</a:t>
            </a:fld>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Umgang mit besonderen Problemfeldern: </a:t>
            </a:r>
            <a:br>
              <a:rPr lang="de-DE" altLang="de-DE" dirty="0">
                <a:latin typeface="Arial Narrow" pitchFamily="34" charset="0"/>
              </a:rPr>
            </a:br>
            <a:r>
              <a:rPr lang="de-DE" altLang="de-DE" dirty="0">
                <a:latin typeface="Arial Narrow" pitchFamily="34" charset="0"/>
              </a:rPr>
              <a:t>6. Angst vor neuen </a:t>
            </a:r>
            <a:r>
              <a:rPr lang="de-DE" altLang="de-DE" dirty="0" smtClean="0">
                <a:latin typeface="Arial Narrow" pitchFamily="34" charset="0"/>
              </a:rPr>
              <a:t>Situationen</a:t>
            </a:r>
            <a:endParaRPr lang="de-DE" altLang="de-DE" dirty="0">
              <a:latin typeface="Arial Narrow" pitchFamily="34" charset="0"/>
            </a:endParaRPr>
          </a:p>
        </p:txBody>
      </p:sp>
      <p:sp>
        <p:nvSpPr>
          <p:cNvPr id="453635" name="Rectangle 3"/>
          <p:cNvSpPr>
            <a:spLocks noGrp="1" noChangeArrowheads="1"/>
          </p:cNvSpPr>
          <p:nvPr>
            <p:ph idx="1"/>
          </p:nvPr>
        </p:nvSpPr>
        <p:spPr>
          <a:xfrm>
            <a:off x="912813" y="2063750"/>
            <a:ext cx="7886700" cy="4019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Was Sie tun können:</a:t>
            </a:r>
          </a:p>
          <a:p>
            <a:r>
              <a:rPr lang="de-DE" altLang="de-DE" dirty="0">
                <a:latin typeface="Arial Narrow" pitchFamily="34" charset="0"/>
              </a:rPr>
              <a:t>Die Angst wird dann weniger, wenn sich das Kind den Situationen aussetzt.</a:t>
            </a:r>
          </a:p>
          <a:p>
            <a:r>
              <a:rPr lang="de-DE" altLang="de-DE" dirty="0">
                <a:latin typeface="Arial Narrow" pitchFamily="34" charset="0"/>
              </a:rPr>
              <a:t>Dies kann schrittweise erfolgen.</a:t>
            </a:r>
          </a:p>
          <a:p>
            <a:r>
              <a:rPr lang="de-DE" altLang="de-DE" dirty="0">
                <a:latin typeface="Arial Narrow" pitchFamily="34" charset="0"/>
              </a:rPr>
              <a:t>Dann heißt es üben, üben, üben </a:t>
            </a:r>
            <a:r>
              <a:rPr lang="de-DE" altLang="de-DE" dirty="0" smtClean="0">
                <a:latin typeface="Arial Narrow" pitchFamily="34" charset="0"/>
              </a:rPr>
              <a:t>…</a:t>
            </a:r>
            <a:endParaRPr lang="de-DE" altLang="de-DE" dirty="0">
              <a:latin typeface="Arial Narrow" pitchFamily="34" charset="0"/>
            </a:endParaRPr>
          </a:p>
          <a:p>
            <a:r>
              <a:rPr lang="de-DE" altLang="de-DE" dirty="0">
                <a:latin typeface="Arial Narrow" pitchFamily="34" charset="0"/>
              </a:rPr>
              <a:t>Geben Sie Ihrem Kind die Zeit etwas zu üben und zu lernen.</a:t>
            </a:r>
          </a:p>
          <a:p>
            <a:r>
              <a:rPr lang="de-DE" altLang="de-DE" dirty="0">
                <a:latin typeface="Arial Narrow" pitchFamily="34" charset="0"/>
              </a:rPr>
              <a:t>Besprechen Sie Neues vorher.</a:t>
            </a:r>
          </a:p>
          <a:p>
            <a:r>
              <a:rPr lang="de-DE" altLang="de-DE" dirty="0">
                <a:latin typeface="Arial Narrow" pitchFamily="34" charset="0"/>
              </a:rPr>
              <a:t>Verwenden Sie z. B. Kalender, um besondere Ereignisse vorzubereiten.</a:t>
            </a:r>
          </a:p>
          <a:p>
            <a:r>
              <a:rPr lang="de-DE" altLang="de-DE" dirty="0">
                <a:latin typeface="Arial Narrow" pitchFamily="34" charset="0"/>
              </a:rPr>
              <a:t>Führen Sie eine gute Tagesstruktur ein!</a:t>
            </a:r>
          </a:p>
          <a:p>
            <a:r>
              <a:rPr lang="de-DE" altLang="de-DE" dirty="0">
                <a:latin typeface="Arial Narrow" pitchFamily="34" charset="0"/>
              </a:rPr>
              <a:t>Nutzen Sie (Sonder-)Interessen des Kindes, um neuen Situationen etwas Vertrautes zu geben, um Strukturierung zu schaffen.</a:t>
            </a:r>
          </a:p>
        </p:txBody>
      </p:sp>
      <p:grpSp>
        <p:nvGrpSpPr>
          <p:cNvPr id="7" name="Gruppieren 6"/>
          <p:cNvGrpSpPr/>
          <p:nvPr/>
        </p:nvGrpSpPr>
        <p:grpSpPr>
          <a:xfrm>
            <a:off x="855852" y="1611610"/>
            <a:ext cx="8084949" cy="400110"/>
            <a:chOff x="474851" y="1611610"/>
            <a:chExt cx="8084949" cy="400110"/>
          </a:xfrm>
        </p:grpSpPr>
        <p:sp>
          <p:nvSpPr>
            <p:cNvPr id="8" name="Textfeld 7"/>
            <p:cNvSpPr txBox="1"/>
            <p:nvPr/>
          </p:nvSpPr>
          <p:spPr>
            <a:xfrm>
              <a:off x="1117600" y="1611610"/>
              <a:ext cx="7442200" cy="400110"/>
            </a:xfrm>
            <a:prstGeom prst="rect">
              <a:avLst/>
            </a:prstGeom>
            <a:solidFill>
              <a:srgbClr val="FFFFCC"/>
            </a:solidFill>
            <a:effectLst>
              <a:outerShdw blurRad="50800" dist="38100" dir="5400000" algn="t" rotWithShape="0">
                <a:prstClr val="black">
                  <a:alpha val="40000"/>
                </a:prstClr>
              </a:outerShdw>
            </a:effectLst>
          </p:spPr>
          <p:txBody>
            <a:bodyPr wrap="square" rtlCol="0">
              <a:spAutoFit/>
            </a:bodyPr>
            <a:lstStyle>
              <a:defPPr>
                <a:defRPr lang="de-DE"/>
              </a:defPPr>
              <a:lvl1pPr>
                <a:defRPr sz="2000" i="1">
                  <a:solidFill>
                    <a:srgbClr val="993300"/>
                  </a:solidFill>
                  <a:latin typeface="Arial Narrow" pitchFamily="34" charset="0"/>
                </a:defRPr>
              </a:lvl1pPr>
            </a:lstStyle>
            <a:p>
              <a:r>
                <a:rPr lang="de-DE" altLang="de-DE" dirty="0"/>
                <a:t>„Ich habe Angst vor neuen Situationen.“</a:t>
              </a:r>
              <a:endParaRPr lang="de-DE" dirty="0"/>
            </a:p>
          </p:txBody>
        </p:sp>
        <p:sp>
          <p:nvSpPr>
            <p:cNvPr id="9" name="Pfeil nach rechts 8"/>
            <p:cNvSpPr/>
            <p:nvPr/>
          </p:nvSpPr>
          <p:spPr>
            <a:xfrm>
              <a:off x="474851" y="1625600"/>
              <a:ext cx="472698" cy="372131"/>
            </a:xfrm>
            <a:prstGeom prst="rightArrow">
              <a:avLst/>
            </a:prstGeom>
            <a:solidFill>
              <a:srgbClr val="FFC000"/>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grpSp>
      <p:sp>
        <p:nvSpPr>
          <p:cNvPr id="2" name="Foliennummernplatzhalter 1"/>
          <p:cNvSpPr>
            <a:spLocks noGrp="1"/>
          </p:cNvSpPr>
          <p:nvPr>
            <p:ph type="sldNum" sz="quarter" idx="4"/>
          </p:nvPr>
        </p:nvSpPr>
        <p:spPr/>
        <p:txBody>
          <a:bodyPr/>
          <a:lstStyle/>
          <a:p>
            <a:r>
              <a:rPr lang="de-DE" smtClean="0"/>
              <a:t>8.</a:t>
            </a:r>
            <a:fld id="{B2361DF4-AE66-43CF-BE1A-5C2E8DD86D53}" type="slidenum">
              <a:rPr lang="de-DE" smtClean="0"/>
              <a:pPr/>
              <a:t>9</a:t>
            </a:fld>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ETASS">
  <a:themeElements>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3_CDM-Master_Biscaldi">
      <a:majorFont>
        <a:latin typeface=""/>
        <a:ea typeface="ＭＳ Ｐゴシック"/>
        <a:cs typeface=""/>
      </a:majorFont>
      <a:minorFont>
        <a:latin typeface=""/>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DM-Master_Biscald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M-Master_Biscald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M-Master_Biscald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M-Master_Biscald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M-Master_Biscald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M-Master_Biscaldi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M-Master_Biscald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M-Master_Biscald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M-Master_Biscald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M-Master_Biscald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M-Master_Biscald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FETASS</Template>
  <TotalTime>0</TotalTime>
  <Words>1601</Words>
  <Application>Microsoft Office PowerPoint</Application>
  <PresentationFormat>A4-Papier (210x297 mm)</PresentationFormat>
  <Paragraphs>203</Paragraphs>
  <Slides>25</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25</vt:i4>
      </vt:variant>
    </vt:vector>
  </HeadingPairs>
  <TitlesOfParts>
    <vt:vector size="31" baseType="lpstr">
      <vt:lpstr>ＭＳ Ｐゴシック</vt:lpstr>
      <vt:lpstr>Arial</vt:lpstr>
      <vt:lpstr>Arial Narrow</vt:lpstr>
      <vt:lpstr>Comic Sans MS</vt:lpstr>
      <vt:lpstr>Wingdings</vt:lpstr>
      <vt:lpstr>FETASS</vt:lpstr>
      <vt:lpstr>Sitzung 8: Umgang mit autismusspezifischen herausfordernden Verhaltensweisen (Teil 3)</vt:lpstr>
      <vt:lpstr>Hausaufgabenbesprechung</vt:lpstr>
      <vt:lpstr>Umgang mit besonderen Problemfeldern:  1. Blickkontakt</vt:lpstr>
      <vt:lpstr>Umgang mit besonderen Problemfeldern:  2. Freundschaften aufbauen</vt:lpstr>
      <vt:lpstr>Umgang mit besonderen Problemfeldern:  2. Freundschaften aufbauen</vt:lpstr>
      <vt:lpstr>Umgang mit besonderen Problemfeldern:  3. Sprachliche Missverständnisse</vt:lpstr>
      <vt:lpstr>Umgang mit besonderen Problemfeldern:  4. Fluktuierende Aufmerksamkeit</vt:lpstr>
      <vt:lpstr>Umgang mit besonderen Problemfeldern:  5. „Unerklärliche“ Gefühlsausbrüche</vt:lpstr>
      <vt:lpstr>Umgang mit besonderen Problemfeldern:  6. Angst vor neuen Situationen</vt:lpstr>
      <vt:lpstr>Umgang mit besonderen Problemfeldern:  7. Mangelnde Fähigkeit zur Empathie</vt:lpstr>
      <vt:lpstr>Umgang mit besonderen Problemfeldern:   7. Mangelnde Fähigkeit zur Empathie</vt:lpstr>
      <vt:lpstr>Umgang mit besonderen Problemfeldern:  8. Einseitiges Spielverhalten</vt:lpstr>
      <vt:lpstr>Umgang mit besonderen Problemfeldern:  8. Einseitiges Spielverhalten</vt:lpstr>
      <vt:lpstr>Umgang mit besonderen Problemfeldern:  9. Extreme Lärmempfindlichkeit</vt:lpstr>
      <vt:lpstr>Sonderinteressen und repetitives Verhalten:  Was ist das genau?</vt:lpstr>
      <vt:lpstr>Sonderinteressen und repetitives Verhalten</vt:lpstr>
      <vt:lpstr>Umgang mit ungewöhnlichen Interessen und  repetitivem Verhalten</vt:lpstr>
      <vt:lpstr>Umgang mit ungewöhnlichen Interessen und  repetitivem Verhalten</vt:lpstr>
      <vt:lpstr>Umgang mit ungewöhnlichen Interessen und  repetitivem Verhalten</vt:lpstr>
      <vt:lpstr>Umgang mit stereotypem Verhalten</vt:lpstr>
      <vt:lpstr>Umgang mit ungewöhnlichen Interessen</vt:lpstr>
      <vt:lpstr>Umgang mit selektivem Essverhalten und zwanghaften Verhaltensweisen beim Essen </vt:lpstr>
      <vt:lpstr>Umgang mit zwanghaften Gesprächsthemen</vt:lpstr>
      <vt:lpstr>Literaturempfehlungen für Eltern</vt:lpstr>
      <vt:lpstr>Abschluss/Abschied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Mitarbeiter</cp:lastModifiedBy>
  <cp:revision>790</cp:revision>
  <cp:lastPrinted>2015-10-30T11:44:39Z</cp:lastPrinted>
  <dcterms:created xsi:type="dcterms:W3CDTF">2010-11-08T09:01:05Z</dcterms:created>
  <dcterms:modified xsi:type="dcterms:W3CDTF">2015-10-30T11:50:55Z</dcterms:modified>
</cp:coreProperties>
</file>