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1"/>
  </p:sldMasterIdLst>
  <p:notesMasterIdLst>
    <p:notesMasterId r:id="rId29"/>
  </p:notesMasterIdLst>
  <p:handoutMasterIdLst>
    <p:handoutMasterId r:id="rId30"/>
  </p:handoutMasterIdLst>
  <p:sldIdLst>
    <p:sldId id="434" r:id="rId2"/>
    <p:sldId id="553" r:id="rId3"/>
    <p:sldId id="425" r:id="rId4"/>
    <p:sldId id="617" r:id="rId5"/>
    <p:sldId id="618" r:id="rId6"/>
    <p:sldId id="619" r:id="rId7"/>
    <p:sldId id="620" r:id="rId8"/>
    <p:sldId id="612" r:id="rId9"/>
    <p:sldId id="613" r:id="rId10"/>
    <p:sldId id="614" r:id="rId11"/>
    <p:sldId id="615" r:id="rId12"/>
    <p:sldId id="624" r:id="rId13"/>
    <p:sldId id="621" r:id="rId14"/>
    <p:sldId id="566" r:id="rId15"/>
    <p:sldId id="435" r:id="rId16"/>
    <p:sldId id="570" r:id="rId17"/>
    <p:sldId id="626" r:id="rId18"/>
    <p:sldId id="569" r:id="rId19"/>
    <p:sldId id="573" r:id="rId20"/>
    <p:sldId id="440" r:id="rId21"/>
    <p:sldId id="444" r:id="rId22"/>
    <p:sldId id="445" r:id="rId23"/>
    <p:sldId id="461" r:id="rId24"/>
    <p:sldId id="622" r:id="rId25"/>
    <p:sldId id="489" r:id="rId26"/>
    <p:sldId id="447" r:id="rId27"/>
    <p:sldId id="446" r:id="rId28"/>
  </p:sldIdLst>
  <p:sldSz cx="9906000" cy="6858000" type="A4"/>
  <p:notesSz cx="7099300" cy="102346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3200" b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5050"/>
    <a:srgbClr val="CC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9105" autoAdjust="0"/>
    <p:restoredTop sz="74634" autoAdjust="0"/>
  </p:normalViewPr>
  <p:slideViewPr>
    <p:cSldViewPr snapToGrid="0">
      <p:cViewPr varScale="1">
        <p:scale>
          <a:sx n="116" d="100"/>
          <a:sy n="116" d="100"/>
        </p:scale>
        <p:origin x="720" y="10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-2454" y="-114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7137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8" tIns="47384" rIns="94768" bIns="47384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67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163" y="0"/>
            <a:ext cx="3077137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8" tIns="47384" rIns="94768" bIns="47384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67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2309"/>
            <a:ext cx="3077137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8" tIns="47384" rIns="94768" bIns="47384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67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163" y="9722309"/>
            <a:ext cx="3077137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8" tIns="47384" rIns="94768" bIns="47384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fld id="{8A933A5D-AE0C-404F-A6CC-679D936C6DE2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57386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7137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8" tIns="47384" rIns="94768" bIns="47384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0506" y="0"/>
            <a:ext cx="3077137" cy="512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8" tIns="47384" rIns="94768" bIns="47384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9463" y="768350"/>
            <a:ext cx="5541962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599" y="4861155"/>
            <a:ext cx="5680103" cy="4605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8" tIns="47384" rIns="94768" bIns="473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Textmasterformate durch Klicken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0673"/>
            <a:ext cx="3077137" cy="51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8" tIns="47384" rIns="94768" bIns="47384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ea typeface="+mn-ea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0506" y="9720673"/>
            <a:ext cx="3077137" cy="512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68" tIns="47384" rIns="94768" bIns="47384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/>
            </a:lvl1pPr>
          </a:lstStyle>
          <a:p>
            <a:pPr>
              <a:defRPr/>
            </a:pPr>
            <a:fld id="{52ED50B8-C8E4-4631-8807-1EEB002AE09B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71628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9463" y="768350"/>
            <a:ext cx="5541962" cy="383698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2ED50B8-C8E4-4631-8807-1EEB002AE09B}" type="slidenum">
              <a:rPr lang="de-DE" altLang="de-DE" smtClean="0"/>
              <a:pPr>
                <a:defRPr/>
              </a:pPr>
              <a:t>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085550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8350"/>
            <a:ext cx="5541962" cy="3836988"/>
          </a:xfrm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mtClean="0"/>
              <a:t>Zu realistische Erwartungen: d.h.</a:t>
            </a:r>
            <a:r>
              <a:rPr lang="de-DE" altLang="de-DE" smtClean="0">
                <a:sym typeface="Wingdings" pitchFamily="2" charset="2"/>
              </a:rPr>
              <a:t> nicht zuviel zur gleichen Zeit ausprobieren.</a:t>
            </a:r>
          </a:p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4130807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8350"/>
            <a:ext cx="5541962" cy="3836988"/>
          </a:xfrm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mtClean="0"/>
              <a:t>Video Fragen Sagen tun : Stepping Stones Kap. 45</a:t>
            </a:r>
          </a:p>
        </p:txBody>
      </p:sp>
    </p:spTree>
    <p:extLst>
      <p:ext uri="{BB962C8B-B14F-4D97-AF65-F5344CB8AC3E}">
        <p14:creationId xmlns:p14="http://schemas.microsoft.com/office/powerpoint/2010/main" val="1284662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8350"/>
            <a:ext cx="5541962" cy="3836988"/>
          </a:xfrm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mtClean="0"/>
              <a:t>Weiteres Teacch Material: www.preschoolfun.com</a:t>
            </a:r>
          </a:p>
          <a:p>
            <a:r>
              <a:rPr lang="de-DE" altLang="de-DE" smtClean="0"/>
              <a:t>www.do2learn.com</a:t>
            </a:r>
          </a:p>
        </p:txBody>
      </p:sp>
    </p:spTree>
    <p:extLst>
      <p:ext uri="{BB962C8B-B14F-4D97-AF65-F5344CB8AC3E}">
        <p14:creationId xmlns:p14="http://schemas.microsoft.com/office/powerpoint/2010/main" val="12544108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8350"/>
            <a:ext cx="5541962" cy="3836988"/>
          </a:xfrm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mtClean="0"/>
              <a:t>Weiteres Teacch Material: www.preschoolfun.com</a:t>
            </a:r>
          </a:p>
          <a:p>
            <a:r>
              <a:rPr lang="de-DE" altLang="de-DE" smtClean="0"/>
              <a:t>www.do2learn.com</a:t>
            </a:r>
          </a:p>
        </p:txBody>
      </p:sp>
    </p:spTree>
    <p:extLst>
      <p:ext uri="{BB962C8B-B14F-4D97-AF65-F5344CB8AC3E}">
        <p14:creationId xmlns:p14="http://schemas.microsoft.com/office/powerpoint/2010/main" val="41030487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8350"/>
            <a:ext cx="5541962" cy="3836988"/>
          </a:xfrm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mtClean="0"/>
              <a:t>Video Triple P Stepping Stones Kap. 21</a:t>
            </a:r>
          </a:p>
        </p:txBody>
      </p:sp>
    </p:spTree>
    <p:extLst>
      <p:ext uri="{BB962C8B-B14F-4D97-AF65-F5344CB8AC3E}">
        <p14:creationId xmlns:p14="http://schemas.microsoft.com/office/powerpoint/2010/main" val="230132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8350"/>
            <a:ext cx="5541962" cy="3836988"/>
          </a:xfrm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z="2500" b="1">
                <a:solidFill>
                  <a:srgbClr val="CC0000"/>
                </a:solidFill>
              </a:rPr>
              <a:t>BITTE </a:t>
            </a:r>
            <a:r>
              <a:rPr lang="de-DE" altLang="de-DE" sz="4100" b="1">
                <a:solidFill>
                  <a:srgbClr val="CC0000"/>
                </a:solidFill>
              </a:rPr>
              <a:t>EINFÜGEN</a:t>
            </a:r>
            <a:r>
              <a:rPr lang="de-DE" altLang="de-DE" sz="2500" b="1">
                <a:solidFill>
                  <a:srgbClr val="CC0000"/>
                </a:solidFill>
              </a:rPr>
              <a:t>, WOHER ZITAT STAMMT!!!!!</a:t>
            </a:r>
          </a:p>
        </p:txBody>
      </p:sp>
    </p:spTree>
    <p:extLst>
      <p:ext uri="{BB962C8B-B14F-4D97-AF65-F5344CB8AC3E}">
        <p14:creationId xmlns:p14="http://schemas.microsoft.com/office/powerpoint/2010/main" val="8212494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79463" y="768350"/>
            <a:ext cx="5541962" cy="3836988"/>
          </a:xfrm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/>
          </a:p>
        </p:txBody>
      </p:sp>
    </p:spTree>
    <p:extLst>
      <p:ext uri="{BB962C8B-B14F-4D97-AF65-F5344CB8AC3E}">
        <p14:creationId xmlns:p14="http://schemas.microsoft.com/office/powerpoint/2010/main" val="3811495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1"/>
            <a:ext cx="467783" cy="646113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de-DE" sz="1800" b="0">
              <a:ea typeface="+mn-ea"/>
            </a:endParaRPr>
          </a:p>
        </p:txBody>
      </p:sp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467783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 sz="1800" b="0">
              <a:ea typeface="+mn-ea"/>
            </a:endParaRP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0" y="647700"/>
            <a:ext cx="772186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de-DE" sz="1800" b="0">
              <a:ea typeface="+mn-ea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233892" y="6416676"/>
            <a:ext cx="7137135" cy="25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0" bIns="0" anchor="ctr"/>
          <a:lstStyle/>
          <a:p>
            <a:pPr algn="ctr">
              <a:spcBef>
                <a:spcPct val="20000"/>
              </a:spcBef>
              <a:defRPr/>
            </a:pPr>
            <a:endParaRPr lang="en-GB" sz="1200" b="0">
              <a:ea typeface="+mn-ea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467783" y="307559"/>
            <a:ext cx="291990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de-DE" altLang="de-DE" sz="1600" b="1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Elterntraining FETASS • Sitzung 3 </a:t>
            </a:r>
          </a:p>
        </p:txBody>
      </p:sp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95300" y="1484313"/>
            <a:ext cx="9176808" cy="4641850"/>
          </a:xfrm>
        </p:spPr>
        <p:txBody>
          <a:bodyPr/>
          <a:lstStyle>
            <a:lvl1pPr marL="342900" indent="-342900">
              <a:buFontTx/>
              <a:buBlip>
                <a:blip r:embed="rId2"/>
              </a:buBlip>
              <a:defRPr sz="2000" b="1"/>
            </a:lvl1pPr>
            <a:lvl4pPr>
              <a:defRPr sz="1600"/>
            </a:lvl4pPr>
            <a:lvl5pPr>
              <a:defRPr sz="1200"/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  <p:pic>
        <p:nvPicPr>
          <p:cNvPr id="14" name="Picture 5" descr="\\ad\home\brehm\#Arbeitsbuch\Grafiken\FETASS-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0022" y="141298"/>
            <a:ext cx="2084093" cy="531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3505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\\ad\home\brehm\#Arbeitsbuch\Grafiken\FETASS-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930" y="879485"/>
            <a:ext cx="4504135" cy="1149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0144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484313"/>
            <a:ext cx="9176808" cy="464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Mastertextformat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</p:txBody>
      </p:sp>
      <p:sp>
        <p:nvSpPr>
          <p:cNvPr id="8909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467783" y="639763"/>
            <a:ext cx="9204325" cy="62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7200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 smtClean="0"/>
              <a:t>Mastertitelformat bearbeiten</a:t>
            </a:r>
          </a:p>
        </p:txBody>
      </p:sp>
      <p:sp>
        <p:nvSpPr>
          <p:cNvPr id="7" name="Foliennummernplatzhalter 4"/>
          <p:cNvSpPr txBox="1">
            <a:spLocks/>
          </p:cNvSpPr>
          <p:nvPr/>
        </p:nvSpPr>
        <p:spPr bwMode="auto">
          <a:xfrm>
            <a:off x="467783" y="6519862"/>
            <a:ext cx="8138622" cy="2159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000" b="0" kern="1200">
                <a:solidFill>
                  <a:srgbClr val="212D9A"/>
                </a:solidFill>
                <a:latin typeface="Arial" charset="0"/>
                <a:ea typeface="ＭＳ Ｐゴシック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5pPr>
            <a:lvl6pPr marL="22860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6pPr>
            <a:lvl7pPr marL="27432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7pPr>
            <a:lvl8pPr marL="32004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8pPr>
            <a:lvl9pPr marL="3657600" algn="l" defTabSz="914400" rtl="0" eaLnBrk="1" latinLnBrk="0" hangingPunct="1">
              <a:defRPr sz="3200" b="1" kern="1200">
                <a:solidFill>
                  <a:schemeClr val="tx1"/>
                </a:solidFill>
                <a:latin typeface="Arial" charset="0"/>
                <a:ea typeface="ＭＳ Ｐゴシック" charset="-128"/>
                <a:cs typeface="+mn-cs"/>
              </a:defRPr>
            </a:lvl9pPr>
          </a:lstStyle>
          <a:p>
            <a:pPr algn="l" rtl="0"/>
            <a:r>
              <a:rPr lang="de-DE" sz="1200" b="1" i="0" u="none" strike="noStrike" kern="1200" baseline="30000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ＭＳ Ｐゴシック" charset="-128"/>
                <a:cs typeface="+mn-cs"/>
              </a:rPr>
              <a:t>© 2015, Springer Verlag Berlin Heidelberg. Aus: Brehm et al.: FETASS – Freiburger Elterntraining für Autismus-Spektrum-Störungen</a:t>
            </a:r>
          </a:p>
        </p:txBody>
      </p:sp>
      <p:sp>
        <p:nvSpPr>
          <p:cNvPr id="9" name="Foliennummernplatzhalter 4"/>
          <p:cNvSpPr>
            <a:spLocks noGrp="1"/>
          </p:cNvSpPr>
          <p:nvPr userDrawn="1"/>
        </p:nvSpPr>
        <p:spPr>
          <a:xfrm>
            <a:off x="7379627" y="6519862"/>
            <a:ext cx="2301081" cy="2159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 algn="r"/>
            <a:r>
              <a:rPr lang="de-DE" altLang="de-DE" sz="2800" i="0" u="none" strike="noStrike" baseline="30000" dirty="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3.</a:t>
            </a:r>
            <a:fld id="{699BC8A4-26CB-4518-AD2C-CCB4A2A8D929}" type="slidenum">
              <a:rPr lang="de-DE" altLang="de-DE" sz="2800" i="0" u="none" strike="noStrike" baseline="30000" smtClean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pPr lvl="0" algn="r"/>
              <a:t>‹Nr.›</a:t>
            </a:fld>
            <a:endParaRPr lang="de-DE" altLang="de-DE" sz="2800" i="0" u="none" strike="noStrike" baseline="30000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lang="de-DE" altLang="de-DE" sz="2800" b="1" dirty="0" smtClean="0">
          <a:solidFill>
            <a:schemeClr val="accent6">
              <a:lumMod val="50000"/>
            </a:schemeClr>
          </a:solidFill>
          <a:latin typeface="Arial Narrow" panose="020B0606020202030204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212D9A"/>
          </a:solidFill>
          <a:latin typeface="Arial Narrow" charset="0"/>
          <a:ea typeface="ＭＳ Ｐゴシック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212D9A"/>
          </a:solidFill>
          <a:latin typeface="Arial Narrow" charset="0"/>
          <a:ea typeface="ＭＳ Ｐゴシック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212D9A"/>
          </a:solidFill>
          <a:latin typeface="Arial Narrow" charset="0"/>
          <a:ea typeface="ＭＳ Ｐゴシック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212D9A"/>
          </a:solidFill>
          <a:latin typeface="Arial Narrow" charset="0"/>
          <a:ea typeface="ＭＳ Ｐゴシック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212D9A"/>
          </a:solidFill>
          <a:latin typeface="Arial Narrow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212D9A"/>
          </a:solidFill>
          <a:latin typeface="Arial Narrow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212D9A"/>
          </a:solidFill>
          <a:latin typeface="Arial Narrow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212D9A"/>
          </a:solidFill>
          <a:latin typeface="Arial Narrow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4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3000">
          <a:solidFill>
            <a:schemeClr val="tx1"/>
          </a:solidFill>
          <a:latin typeface="Arial" charset="0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3000">
          <a:solidFill>
            <a:schemeClr val="tx1"/>
          </a:solidFill>
          <a:latin typeface="Arial" charset="0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30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30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30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3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Übersicht Sitzung 3: </a:t>
            </a:r>
            <a:br>
              <a:rPr lang="de-DE" altLang="de-DE" smtClean="0">
                <a:latin typeface="Arial Narrow" pitchFamily="34" charset="0"/>
              </a:rPr>
            </a:br>
            <a:r>
              <a:rPr lang="de-DE" altLang="de-DE" smtClean="0">
                <a:latin typeface="Arial Narrow" pitchFamily="34" charset="0"/>
              </a:rPr>
              <a:t>Strategien zur Alltagsstrukturierung 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>
          <a:xfrm>
            <a:off x="825500" y="1797050"/>
            <a:ext cx="8470900" cy="46418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81000" indent="-381000"/>
            <a:r>
              <a:rPr lang="de-DE" altLang="de-DE" dirty="0">
                <a:latin typeface="Arial Narrow" pitchFamily="34" charset="0"/>
              </a:rPr>
              <a:t>Hausaufgabenbesprechung: Ziele für Verhaltensänderungen	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Allgemeine Erziehungsprinzipien 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Allgemeine Erziehungsprinzipien bei Kindern mit Besonderheiten aus dem </a:t>
            </a:r>
            <a:r>
              <a:rPr lang="de-DE" altLang="de-DE" dirty="0" err="1">
                <a:latin typeface="Arial Narrow" pitchFamily="34" charset="0"/>
              </a:rPr>
              <a:t>Autismusspektrum</a:t>
            </a:r>
            <a:endParaRPr lang="de-DE" altLang="de-DE" dirty="0">
              <a:latin typeface="Arial Narrow" pitchFamily="34" charset="0"/>
            </a:endParaRP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Strategien zur Alltagsstrukturierung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Selbsterfahrungsübung: Selbstfürsorge 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latin typeface="Arial Narrow" pitchFamily="34" charset="0"/>
              </a:rPr>
              <a:t>2. Einsatz von physischen oder gestischen Prompts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idx="1"/>
          </p:nvPr>
        </p:nvSpPr>
        <p:spPr>
          <a:xfrm>
            <a:off x="776288" y="1628775"/>
            <a:ext cx="8470900" cy="46418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81000" indent="-381000"/>
            <a:r>
              <a:rPr lang="de-DE" altLang="de-DE" dirty="0">
                <a:latin typeface="Arial Narrow" pitchFamily="34" charset="0"/>
              </a:rPr>
              <a:t>Unterstützung des Kindes durch direkten Körperkontakt oder durch Gesten bei der Ausführung einer Aufgabe oder in sozialen Situationen</a:t>
            </a:r>
          </a:p>
          <a:p>
            <a:pPr marL="781050" lvl="1" indent="-381000"/>
            <a:r>
              <a:rPr lang="de-DE" altLang="de-DE" sz="1600" b="1" dirty="0">
                <a:latin typeface="Arial Narrow" pitchFamily="34" charset="0"/>
              </a:rPr>
              <a:t>z. B. Berühren der Schulter des Kindes, um an vereinbarte Regel zu erinnern</a:t>
            </a:r>
          </a:p>
          <a:p>
            <a:pPr marL="781050" lvl="1" indent="-381000"/>
            <a:r>
              <a:rPr lang="de-DE" altLang="de-DE" sz="1600" b="1" dirty="0">
                <a:latin typeface="Arial Narrow" pitchFamily="34" charset="0"/>
                <a:sym typeface="Wingdings" pitchFamily="2" charset="2"/>
              </a:rPr>
              <a:t>z. B. Zeigefinger auf Mund legen als Erinnerung </a:t>
            </a:r>
            <a:r>
              <a:rPr lang="de-DE" altLang="de-DE" sz="1600" b="1" dirty="0" smtClean="0">
                <a:latin typeface="Arial Narrow" pitchFamily="34" charset="0"/>
                <a:sym typeface="Wingdings" pitchFamily="2" charset="2"/>
              </a:rPr>
              <a:t>an die </a:t>
            </a:r>
            <a:r>
              <a:rPr lang="de-DE" altLang="de-DE" sz="1600" b="1" dirty="0">
                <a:latin typeface="Arial Narrow" pitchFamily="34" charset="0"/>
                <a:sym typeface="Wingdings" pitchFamily="2" charset="2"/>
              </a:rPr>
              <a:t>Regel, sich ruhig zu verhalten</a:t>
            </a:r>
            <a:endParaRPr lang="de-DE" altLang="de-DE" sz="1600" b="1" dirty="0">
              <a:latin typeface="Arial Narrow" pitchFamily="34" charset="0"/>
            </a:endParaRPr>
          </a:p>
          <a:p>
            <a:pPr marL="381000" indent="-381000"/>
            <a:endParaRPr lang="de-DE" altLang="de-DE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latin typeface="Arial Narrow" pitchFamily="34" charset="0"/>
              </a:rPr>
              <a:t>3. Einsatz von visuellen Prompts</a:t>
            </a:r>
            <a:endParaRPr lang="de-DE" altLang="de-DE" sz="2400" dirty="0"/>
          </a:p>
        </p:txBody>
      </p:sp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>
          <a:xfrm>
            <a:off x="1101725" y="1625600"/>
            <a:ext cx="4902200" cy="46418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81000" indent="-381000"/>
            <a:r>
              <a:rPr lang="de-DE" altLang="de-DE" dirty="0">
                <a:latin typeface="Arial Narrow" pitchFamily="34" charset="0"/>
              </a:rPr>
              <a:t>Unterstützung des Kindes durch ein bildliches Symbol, das dem Kind eine verbale Handlungsanweisung verdeutlicht</a:t>
            </a:r>
          </a:p>
          <a:p>
            <a:pPr marL="781050" lvl="1" indent="-381000"/>
            <a:r>
              <a:rPr lang="de-DE" altLang="de-DE" sz="1600" b="1" dirty="0">
                <a:latin typeface="Arial Narrow" pitchFamily="34" charset="0"/>
                <a:sym typeface="Wingdings" pitchFamily="2" charset="2"/>
              </a:rPr>
              <a:t>z. B. Piktogramm für „Zähne putzen“</a:t>
            </a:r>
          </a:p>
          <a:p>
            <a:pPr marL="781050" lvl="1" indent="-381000"/>
            <a:r>
              <a:rPr lang="de-DE" altLang="de-DE" sz="1600" b="1" dirty="0">
                <a:latin typeface="Arial Narrow" pitchFamily="34" charset="0"/>
              </a:rPr>
              <a:t>z. B. auch für unterwegs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Bild als Erinnerung an Regeln, an nächsten Schritt oder als ein Stoppsignal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Farbliche Markierungen auf Tischen oder im Schulranzen</a:t>
            </a:r>
          </a:p>
          <a:p>
            <a:pPr marL="381000" indent="-381000"/>
            <a:r>
              <a:rPr lang="de-DE" altLang="de-DE" dirty="0" smtClean="0">
                <a:latin typeface="Arial Narrow" pitchFamily="34" charset="0"/>
              </a:rPr>
              <a:t>Bilder/Beschriftungen </a:t>
            </a:r>
            <a:r>
              <a:rPr lang="de-DE" altLang="de-DE" dirty="0">
                <a:latin typeface="Arial Narrow" pitchFamily="34" charset="0"/>
              </a:rPr>
              <a:t>von Inhalten anbringen, z. B. an Garderobe oder Schränken</a:t>
            </a:r>
          </a:p>
          <a:p>
            <a:pPr marL="381000" indent="-381000"/>
            <a:endParaRPr lang="de-DE" altLang="de-DE" dirty="0">
              <a:latin typeface="Arial Narrow" pitchFamily="34" charset="0"/>
            </a:endParaRPr>
          </a:p>
          <a:p>
            <a:pPr marL="381000" indent="-381000"/>
            <a:endParaRPr lang="de-DE" altLang="de-DE" dirty="0">
              <a:latin typeface="Arial Narrow" pitchFamily="34" charset="0"/>
            </a:endParaRPr>
          </a:p>
        </p:txBody>
      </p:sp>
      <p:pic>
        <p:nvPicPr>
          <p:cNvPr id="1026" name="Picture 2" descr="\\ad\home\brehm\#Arbeitsbuch\Fotos\Sitzung 3- 11 Garderobe\Piktogramm04 r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8403" y="1742090"/>
            <a:ext cx="2442111" cy="367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latin typeface="Arial Narrow" pitchFamily="34" charset="0"/>
              </a:rPr>
              <a:t>4. Einsatz von akustischen Prompts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484313"/>
            <a:ext cx="8147050" cy="2774950"/>
          </a:xfrm>
        </p:spPr>
        <p:txBody>
          <a:bodyPr/>
          <a:lstStyle/>
          <a:p>
            <a:r>
              <a:rPr lang="de-DE" altLang="de-DE" dirty="0">
                <a:latin typeface="Arial Narrow" pitchFamily="34" charset="0"/>
              </a:rPr>
              <a:t>Unterstützung des Kindes durch akustische Signale – sei es als Information über die restliche, zur Verfügung stehende Zeit oder als Aufforderungssignal</a:t>
            </a: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z. B. Wecker, Kurzzeitwecker, Handy…(auch unterwegs als Erinnerung)</a:t>
            </a: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z. B. Gong, Klangspiel, … </a:t>
            </a:r>
          </a:p>
        </p:txBody>
      </p:sp>
      <p:pic>
        <p:nvPicPr>
          <p:cNvPr id="3074" name="Picture 2" descr="\\ad\home\brehm\#Arbeitsbuch\Fotos\Sitzung 3-4. Akustische Prompts\Gong03 r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408" y="3033604"/>
            <a:ext cx="4791185" cy="3184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latin typeface="Arial Narrow" pitchFamily="34" charset="0"/>
              </a:rPr>
              <a:t>5. Einsatz von Positionsprompts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484313"/>
            <a:ext cx="4673600" cy="46418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81000" indent="-381000"/>
            <a:r>
              <a:rPr lang="de-DE" altLang="de-DE" dirty="0">
                <a:latin typeface="Arial Narrow" pitchFamily="34" charset="0"/>
              </a:rPr>
              <a:t>Gegenstand steht immer an einem bestimmten Ort als örtliche Hilfestellung, wenn eine Tätigkeit ausgeführt werden soll.</a:t>
            </a:r>
          </a:p>
          <a:p>
            <a:pPr marL="781050" lvl="1" indent="-381000"/>
            <a:r>
              <a:rPr lang="de-DE" altLang="de-DE" sz="1600" b="1" dirty="0">
                <a:latin typeface="Arial Narrow" pitchFamily="34" charset="0"/>
              </a:rPr>
              <a:t>z. B. Müllsack steht im Hausflur, um das Kind an eine Aufgabe zu erinnern</a:t>
            </a:r>
          </a:p>
        </p:txBody>
      </p:sp>
      <p:pic>
        <p:nvPicPr>
          <p:cNvPr id="4098" name="Picture 2" descr="\\ad\home\brehm\#Arbeitsbuch\Fotos\Sitzung 3-12 Positionsprompt- Müllsack im Flur\Sitzung 3-5. Positions-Prompts\Positionsprompt01 r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476" y="1690085"/>
            <a:ext cx="2979519" cy="4487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latin typeface="Arial Narrow" pitchFamily="34" charset="0"/>
              </a:rPr>
              <a:t>Einsatz von Fragen-Sagen-Tun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81000" indent="-381000"/>
            <a:r>
              <a:rPr lang="de-DE" altLang="de-DE" dirty="0">
                <a:latin typeface="Arial Narrow" pitchFamily="34" charset="0"/>
              </a:rPr>
              <a:t>Beim Erlernen von neuen alltagspraktischen Fertigkeiten und komplexeren Abläufen hilft häufig die Abfolge von Fragen-Sagen-Tun.</a:t>
            </a:r>
          </a:p>
          <a:p>
            <a:pPr marL="0" indent="0">
              <a:buNone/>
            </a:pPr>
            <a:endParaRPr lang="de-DE" altLang="de-DE" dirty="0">
              <a:latin typeface="Arial Narrow" pitchFamily="34" charset="0"/>
            </a:endParaRPr>
          </a:p>
          <a:p>
            <a:pPr marL="381000" indent="-381000"/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Schritt 1:</a:t>
            </a:r>
            <a:r>
              <a:rPr lang="de-DE" altLang="de-DE" dirty="0">
                <a:latin typeface="Arial Narrow" pitchFamily="34" charset="0"/>
              </a:rPr>
              <a:t> Fragen: Fragen Sie Ihr Kind nach dem nächsten Schritt.</a:t>
            </a:r>
          </a:p>
          <a:p>
            <a:pPr marL="781050" lvl="1" indent="-381000"/>
            <a:r>
              <a:rPr lang="de-DE" altLang="de-DE" sz="1600" b="1" dirty="0">
                <a:latin typeface="Arial Narrow" pitchFamily="34" charset="0"/>
              </a:rPr>
              <a:t>	z. B. Anziehen: Was musst Du als erstes tun, wenn Du Dich anziehen sollst?</a:t>
            </a:r>
          </a:p>
          <a:p>
            <a:pPr marL="381000" indent="-381000"/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Schritt 2:</a:t>
            </a:r>
            <a:r>
              <a:rPr lang="de-DE" altLang="de-DE" dirty="0">
                <a:latin typeface="Arial Narrow" pitchFamily="34" charset="0"/>
              </a:rPr>
              <a:t> Sagen: Wenn Ihr Kind keine Antwort weiß, sagen Sie, was es tun soll.</a:t>
            </a:r>
          </a:p>
          <a:p>
            <a:pPr marL="781050" lvl="1" indent="-381000"/>
            <a:r>
              <a:rPr lang="de-DE" altLang="de-DE" sz="1600" b="1" dirty="0">
                <a:latin typeface="Arial Narrow" pitchFamily="34" charset="0"/>
              </a:rPr>
              <a:t>	z. B.: Wir suchen als erstes im Schrank aus, welche Kleidung Du anziehen willst.</a:t>
            </a:r>
          </a:p>
          <a:p>
            <a:pPr marL="381000" indent="-381000"/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Schritt 3:</a:t>
            </a:r>
            <a:r>
              <a:rPr lang="de-DE" altLang="de-DE" dirty="0">
                <a:latin typeface="Arial Narrow" pitchFamily="34" charset="0"/>
              </a:rPr>
              <a:t> Tun: Helfen Sie Ihrem Kind, wenn es nicht allein den Anfang findet, aber helfen Sie möglichst wenig.</a:t>
            </a:r>
          </a:p>
          <a:p>
            <a:pPr marL="781050" lvl="1" indent="-381000"/>
            <a:r>
              <a:rPr lang="de-DE" altLang="de-DE" sz="1600" b="1" dirty="0">
                <a:latin typeface="Arial Narrow" pitchFamily="34" charset="0"/>
              </a:rPr>
              <a:t>	z. B. Gehen Sie mit Ihrem Kind zum Schrank und lassen Sie es z. B. allein die Türe öffnen…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Dann evtl. wieder zu Schritt 1 zurück.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latin typeface="Arial Narrow" pitchFamily="34" charset="0"/>
              </a:rPr>
              <a:t>Einsatz von Kalendern, Wochen-/Tagesplänen, Checklisten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484314"/>
            <a:ext cx="8235950" cy="261778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81000" indent="-381000"/>
            <a:r>
              <a:rPr lang="de-DE" altLang="de-DE" dirty="0">
                <a:latin typeface="Arial Narrow" pitchFamily="34" charset="0"/>
              </a:rPr>
              <a:t>Verwenden Sie Kalender, um besondere Ereignisse, Ausflüge, Ferien anzuzeigen.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Verwenden Sie Wochen- und Tagespläne und hängen Sie diese für das Kind sichtbar auf.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Komplexe Handlungsroutinen (z. B. Schulranzen packen) können als Einzelschritte in einer Checkliste oder „</a:t>
            </a:r>
            <a:r>
              <a:rPr lang="de-DE" altLang="de-DE" dirty="0" err="1" smtClean="0">
                <a:latin typeface="Arial Narrow" pitchFamily="34" charset="0"/>
              </a:rPr>
              <a:t>T</a:t>
            </a:r>
            <a:r>
              <a:rPr lang="de-DE" altLang="de-DE" dirty="0" err="1">
                <a:latin typeface="Arial Narrow" pitchFamily="34" charset="0"/>
              </a:rPr>
              <a:t>o</a:t>
            </a:r>
            <a:r>
              <a:rPr lang="de-DE" altLang="de-DE" dirty="0">
                <a:latin typeface="Arial Narrow" pitchFamily="34" charset="0"/>
              </a:rPr>
              <a:t>-do-</a:t>
            </a:r>
            <a:r>
              <a:rPr lang="de-DE" altLang="de-DE" dirty="0" smtClean="0">
                <a:latin typeface="Arial Narrow" pitchFamily="34" charset="0"/>
              </a:rPr>
              <a:t>L</a:t>
            </a:r>
            <a:r>
              <a:rPr lang="de-DE" altLang="de-DE" dirty="0">
                <a:latin typeface="Arial Narrow" pitchFamily="34" charset="0"/>
              </a:rPr>
              <a:t>iste“ aufgeschrieben werden und vom Kind abgehakt werden. </a:t>
            </a:r>
          </a:p>
        </p:txBody>
      </p:sp>
      <p:pic>
        <p:nvPicPr>
          <p:cNvPr id="1027" name="Picture 3" descr="\\ad\home\brehm\#Arbeitsbuch\Fotos\Sitzung 3- 15 Wochenpläne\Kalender verwende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137" y="3882545"/>
            <a:ext cx="4942490" cy="2530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Einsatz von „Ein- und Auschecken</a:t>
            </a:r>
            <a:r>
              <a:rPr lang="ja-JP" altLang="de-DE" dirty="0"/>
              <a:t>“</a:t>
            </a:r>
            <a:r>
              <a:rPr lang="de-DE" altLang="ja-JP" dirty="0"/>
              <a:t> bei zeitlichen Abfolgen</a:t>
            </a:r>
            <a:endParaRPr lang="de-DE" altLang="de-DE" sz="3200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>
          <a:xfrm>
            <a:off x="817617" y="1410795"/>
            <a:ext cx="7848163" cy="152947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81000" indent="-381000"/>
            <a:r>
              <a:rPr lang="de-DE" altLang="de-DE" dirty="0">
                <a:latin typeface="Arial Narrow" pitchFamily="34" charset="0"/>
              </a:rPr>
              <a:t>Kind bekommt </a:t>
            </a:r>
            <a:r>
              <a:rPr lang="de-DE" altLang="de-DE" dirty="0" smtClean="0">
                <a:latin typeface="Arial Narrow" pitchFamily="34" charset="0"/>
              </a:rPr>
              <a:t>Gegenstand/Symbol </a:t>
            </a:r>
            <a:r>
              <a:rPr lang="de-DE" altLang="de-DE" dirty="0">
                <a:latin typeface="Arial Narrow" pitchFamily="34" charset="0"/>
              </a:rPr>
              <a:t>in die Hand, der auf den Zielort hinweist.</a:t>
            </a:r>
          </a:p>
          <a:p>
            <a:pPr marL="381000" indent="-381000"/>
            <a:r>
              <a:rPr lang="de-DE" altLang="de-DE" dirty="0" smtClean="0">
                <a:latin typeface="Arial Narrow" pitchFamily="34" charset="0"/>
              </a:rPr>
              <a:t>Den legt es dort an einem vorbestimmten Platz ab.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Nach Beendigung wird </a:t>
            </a:r>
            <a:r>
              <a:rPr lang="de-DE" altLang="de-DE" dirty="0" smtClean="0">
                <a:latin typeface="Arial Narrow" pitchFamily="34" charset="0"/>
              </a:rPr>
              <a:t>Gegenstand/Symbol </a:t>
            </a:r>
            <a:r>
              <a:rPr lang="de-DE" altLang="de-DE" dirty="0">
                <a:latin typeface="Arial Narrow" pitchFamily="34" charset="0"/>
              </a:rPr>
              <a:t>wieder entfernt.		</a:t>
            </a:r>
          </a:p>
        </p:txBody>
      </p:sp>
      <p:pic>
        <p:nvPicPr>
          <p:cNvPr id="4" name="Bild 1" descr="einchecken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825" y="2997802"/>
            <a:ext cx="5160962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Einsatz eines Fertigkorbs </a:t>
            </a:r>
            <a:endParaRPr lang="de-DE" altLang="de-DE" sz="3200"/>
          </a:p>
        </p:txBody>
      </p:sp>
      <p:sp>
        <p:nvSpPr>
          <p:cNvPr id="20484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484313"/>
            <a:ext cx="3949700" cy="46418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 altLang="de-DE" dirty="0">
              <a:latin typeface="Arial Narrow" pitchFamily="34" charset="0"/>
            </a:endParaRPr>
          </a:p>
          <a:p>
            <a:r>
              <a:rPr lang="de-DE" altLang="de-DE" dirty="0">
                <a:latin typeface="Arial Narrow" pitchFamily="34" charset="0"/>
              </a:rPr>
              <a:t>Wird eine Handlung beendet,</a:t>
            </a:r>
            <a:br>
              <a:rPr lang="de-DE" altLang="de-DE" dirty="0">
                <a:latin typeface="Arial Narrow" pitchFamily="34" charset="0"/>
              </a:rPr>
            </a:br>
            <a:r>
              <a:rPr lang="de-DE" altLang="de-DE" dirty="0">
                <a:latin typeface="Arial Narrow" pitchFamily="34" charset="0"/>
              </a:rPr>
              <a:t>wird der bearbeitete Gegenstand als Zeichen des Abschlusses einer Handlung in einen Fertig-korb gelegt.</a:t>
            </a:r>
          </a:p>
          <a:p>
            <a:endParaRPr lang="de-DE" altLang="de-DE" dirty="0">
              <a:latin typeface="Arial Narrow" pitchFamily="34" charset="0"/>
            </a:endParaRPr>
          </a:p>
        </p:txBody>
      </p:sp>
      <p:pic>
        <p:nvPicPr>
          <p:cNvPr id="5122" name="Picture 2" descr="\\ad\home\brehm\#Arbeitsbuch\Fotos\Sitzung 3-17 Fertigkorb\Fertigkorb r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477" y="1439206"/>
            <a:ext cx="4025682" cy="4480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329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Einsatz von Ordnungssystemen</a:t>
            </a:r>
          </a:p>
        </p:txBody>
      </p:sp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484314"/>
            <a:ext cx="8470900" cy="114458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dirty="0">
                <a:latin typeface="Arial Narrow" pitchFamily="34" charset="0"/>
              </a:rPr>
              <a:t>Einrichten von Ordnungssystemen</a:t>
            </a: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z. B. individuelle Arbeitstische mit farblich markierten Bereichen</a:t>
            </a:r>
          </a:p>
          <a:p>
            <a:endParaRPr lang="de-DE" altLang="de-DE" dirty="0">
              <a:latin typeface="Arial Narrow" pitchFamily="34" charset="0"/>
            </a:endParaRPr>
          </a:p>
        </p:txBody>
      </p:sp>
      <p:pic>
        <p:nvPicPr>
          <p:cNvPr id="2050" name="Picture 2" descr="\\ad\home\brehm\#Arbeitsbuch\Fotos\Sitzung 3- Ordnungssystem Schreibtisch\Ordnungssystem 1 r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820" y="2467303"/>
            <a:ext cx="6410361" cy="360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Einsatz von Ablaufplänen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293813"/>
            <a:ext cx="4622800" cy="46418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dirty="0">
                <a:latin typeface="Arial Narrow" pitchFamily="34" charset="0"/>
              </a:rPr>
              <a:t>Komplexe Handlungsroutinen können in einer Abfolge von Bildern dargestellt </a:t>
            </a:r>
            <a:r>
              <a:rPr lang="de-DE" altLang="de-DE" dirty="0" smtClean="0">
                <a:latin typeface="Arial Narrow" pitchFamily="34" charset="0"/>
              </a:rPr>
              <a:t>werden, </a:t>
            </a:r>
            <a:r>
              <a:rPr lang="de-DE" altLang="de-DE" dirty="0">
                <a:latin typeface="Arial Narrow" pitchFamily="34" charset="0"/>
              </a:rPr>
              <a:t>z. B. die morgendliche Routine mit Anziehen, Frühstück, Zähne putzen, für Schule richten, …</a:t>
            </a:r>
          </a:p>
          <a:p>
            <a:r>
              <a:rPr lang="de-DE" altLang="de-DE" dirty="0">
                <a:latin typeface="Arial Narrow" pitchFamily="34" charset="0"/>
              </a:rPr>
              <a:t>Besprechen Sie den genauen Handlungsablauf und setzen Sie Bilder zur Veranschaulichung des Handlungsablaufes ein.</a:t>
            </a:r>
          </a:p>
          <a:p>
            <a:r>
              <a:rPr lang="de-DE" altLang="de-DE" dirty="0">
                <a:latin typeface="Arial Narrow" pitchFamily="34" charset="0"/>
              </a:rPr>
              <a:t>Jede einzelne Handlung wird durch ein anderes Bild dargestellt.</a:t>
            </a:r>
          </a:p>
          <a:p>
            <a:r>
              <a:rPr lang="de-DE" altLang="de-DE" dirty="0">
                <a:latin typeface="Arial Narrow" pitchFamily="34" charset="0"/>
              </a:rPr>
              <a:t>Ist eine Handlung beendet, hilft der Ablaufplan, welcher nächste Schritt nun folgt.	</a:t>
            </a:r>
          </a:p>
        </p:txBody>
      </p:sp>
      <p:pic>
        <p:nvPicPr>
          <p:cNvPr id="6146" name="Picture 2" descr="\\ad\home\brehm\#Arbeitsbuch\Fotos\Sitzung 3- Ordnungssystem Schreibtisch\Ablaufplan02jpg r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434" y="1140290"/>
            <a:ext cx="2547610" cy="512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Hausaufgabenbesprechung: Ziele für Verhaltensänderung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81000" indent="-381000"/>
            <a:r>
              <a:rPr lang="de-DE" altLang="de-DE" dirty="0">
                <a:latin typeface="Arial Narrow" pitchFamily="34" charset="0"/>
              </a:rPr>
              <a:t>Welches Ziel (Globalziel und Teilschritte) haben Sie gewählt?</a:t>
            </a:r>
          </a:p>
          <a:p>
            <a:pPr lvl="1"/>
            <a:r>
              <a:rPr lang="de-DE" altLang="de-DE" sz="1600" dirty="0"/>
              <a:t>Für eine Verhaltensänderung bei Ihrem Kind?</a:t>
            </a:r>
          </a:p>
          <a:p>
            <a:pPr lvl="1"/>
            <a:r>
              <a:rPr lang="de-DE" altLang="de-DE" sz="1600" dirty="0"/>
              <a:t>Für eine Verhaltensänderung bei Ihnen selbst?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Einsatz von Familienregeln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484313"/>
            <a:ext cx="8123238" cy="4637088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dirty="0">
                <a:latin typeface="Arial Narrow" pitchFamily="34" charset="0"/>
              </a:rPr>
              <a:t>Stellen Sie als Eltern gemeinsam Regeln auf. </a:t>
            </a:r>
          </a:p>
          <a:p>
            <a:r>
              <a:rPr lang="de-DE" altLang="de-DE" dirty="0">
                <a:latin typeface="Arial Narrow" pitchFamily="34" charset="0"/>
              </a:rPr>
              <a:t>Besprechen Sie die Regeln gemeinsam mit der gesamten Familie. Vielleicht gibt es auch Regeln, die den Kindern wichtig sind.  </a:t>
            </a:r>
          </a:p>
          <a:p>
            <a:r>
              <a:rPr lang="de-DE" altLang="de-DE" dirty="0">
                <a:latin typeface="Arial Narrow" pitchFamily="34" charset="0"/>
              </a:rPr>
              <a:t>Diese werden visualisiert oder </a:t>
            </a:r>
            <a:r>
              <a:rPr lang="de-DE" altLang="de-DE" dirty="0" err="1">
                <a:latin typeface="Arial Narrow" pitchFamily="34" charset="0"/>
              </a:rPr>
              <a:t>verschriftlicht</a:t>
            </a:r>
            <a:r>
              <a:rPr lang="de-DE" altLang="de-DE" dirty="0">
                <a:latin typeface="Arial Narrow" pitchFamily="34" charset="0"/>
              </a:rPr>
              <a:t> und sichtbar aufgehängt.</a:t>
            </a:r>
          </a:p>
          <a:p>
            <a:r>
              <a:rPr lang="de-DE" altLang="de-DE" dirty="0">
                <a:latin typeface="Arial Narrow" pitchFamily="34" charset="0"/>
              </a:rPr>
              <a:t>Erinnern Sie Ihr Kind an die Regel durch Zeigen auf das entsprechende Bild.</a:t>
            </a:r>
          </a:p>
          <a:p>
            <a:r>
              <a:rPr lang="de-DE" altLang="de-DE" dirty="0">
                <a:latin typeface="Arial Narrow" pitchFamily="34" charset="0"/>
              </a:rPr>
              <a:t>Oder durch die Formulierung „Es gilt die Regel...“</a:t>
            </a:r>
          </a:p>
          <a:p>
            <a:r>
              <a:rPr lang="de-DE" altLang="de-DE" dirty="0">
                <a:latin typeface="Arial Narrow" pitchFamily="34" charset="0"/>
              </a:rPr>
              <a:t>Üben Sie gezielt soziale Regeln ein.</a:t>
            </a:r>
          </a:p>
        </p:txBody>
      </p:sp>
      <p:pic>
        <p:nvPicPr>
          <p:cNvPr id="1028" name="Picture 4" descr="\\ad\home\brehm\#Arbeitsbuch\Fotos\Sitzung 3-22  Familienregeln\Familienregel01 r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511" y="3727985"/>
            <a:ext cx="3419749" cy="2476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Prinzipien für Familienregeln </a:t>
            </a:r>
            <a:br>
              <a:rPr lang="de-DE" altLang="de-DE" smtClean="0">
                <a:latin typeface="Arial Narrow" pitchFamily="34" charset="0"/>
              </a:rPr>
            </a:br>
            <a:endParaRPr lang="de-DE" altLang="de-DE" smtClean="0">
              <a:latin typeface="Arial Narrow" pitchFamily="34" charset="0"/>
            </a:endParaRPr>
          </a:p>
        </p:txBody>
      </p:sp>
      <p:sp>
        <p:nvSpPr>
          <p:cNvPr id="24580" name="Rectangle 3"/>
          <p:cNvSpPr>
            <a:spLocks noGrp="1" noChangeArrowheads="1"/>
          </p:cNvSpPr>
          <p:nvPr>
            <p:ph idx="1"/>
          </p:nvPr>
        </p:nvSpPr>
        <p:spPr>
          <a:xfrm>
            <a:off x="811213" y="1481138"/>
            <a:ext cx="8470900" cy="46418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de-DE" altLang="de-DE" dirty="0">
                <a:latin typeface="Arial Narrow" pitchFamily="34" charset="0"/>
              </a:rPr>
              <a:t>Nur wenige Regeln</a:t>
            </a:r>
          </a:p>
          <a:p>
            <a:r>
              <a:rPr lang="de-DE" altLang="de-DE" dirty="0">
                <a:latin typeface="Arial Narrow" pitchFamily="34" charset="0"/>
              </a:rPr>
              <a:t>Nachvollziehbar</a:t>
            </a:r>
          </a:p>
          <a:p>
            <a:r>
              <a:rPr lang="de-DE" altLang="de-DE" dirty="0">
                <a:latin typeface="Arial Narrow" pitchFamily="34" charset="0"/>
              </a:rPr>
              <a:t>Leicht zu befolgen</a:t>
            </a:r>
          </a:p>
          <a:p>
            <a:r>
              <a:rPr lang="de-DE" altLang="de-DE" dirty="0">
                <a:latin typeface="Arial Narrow" pitchFamily="34" charset="0"/>
              </a:rPr>
              <a:t>Durchsetzbar</a:t>
            </a:r>
          </a:p>
          <a:p>
            <a:r>
              <a:rPr lang="de-DE" altLang="de-DE" dirty="0">
                <a:latin typeface="Arial Narrow" pitchFamily="34" charset="0"/>
              </a:rPr>
              <a:t>Möglichst konkret und verhaltensnah </a:t>
            </a:r>
          </a:p>
          <a:p>
            <a:r>
              <a:rPr lang="de-DE" altLang="de-DE" dirty="0">
                <a:latin typeface="Arial Narrow" pitchFamily="34" charset="0"/>
              </a:rPr>
              <a:t>Positiv formuliert</a:t>
            </a:r>
          </a:p>
          <a:p>
            <a:pPr lvl="1"/>
            <a:r>
              <a:rPr lang="de-DE" altLang="de-DE" sz="1600" b="1" dirty="0">
                <a:latin typeface="Arial Narrow" pitchFamily="34" charset="0"/>
              </a:rPr>
              <a:t>z.B.: „Wir gehen freundlich miteinander um und sprechen mit ruhiger Stimme.“</a:t>
            </a:r>
          </a:p>
          <a:p>
            <a:endParaRPr lang="de-DE" altLang="de-DE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Konkretes Beispiel für Einsatz von Familienregeln</a:t>
            </a:r>
            <a:br>
              <a:rPr lang="de-DE" altLang="de-DE" smtClean="0">
                <a:latin typeface="Arial Narrow" pitchFamily="34" charset="0"/>
              </a:rPr>
            </a:br>
            <a:endParaRPr lang="de-DE" altLang="de-DE" sz="2400"/>
          </a:p>
        </p:txBody>
      </p:sp>
      <p:sp>
        <p:nvSpPr>
          <p:cNvPr id="25604" name="Rectangle 3"/>
          <p:cNvSpPr>
            <a:spLocks noGrp="1" noChangeArrowheads="1"/>
          </p:cNvSpPr>
          <p:nvPr>
            <p:ph idx="1"/>
          </p:nvPr>
        </p:nvSpPr>
        <p:spPr>
          <a:xfrm>
            <a:off x="863600" y="1230313"/>
            <a:ext cx="8470900" cy="4641850"/>
          </a:xfrm>
        </p:spPr>
        <p:txBody>
          <a:bodyPr/>
          <a:lstStyle/>
          <a:p>
            <a:pPr marL="1435100" indent="-1435100">
              <a:lnSpc>
                <a:spcPct val="90000"/>
              </a:lnSpc>
              <a:buNone/>
              <a:tabLst>
                <a:tab pos="1435100" algn="l"/>
              </a:tabLst>
            </a:pPr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Familienregel:</a:t>
            </a:r>
            <a:r>
              <a:rPr lang="de-DE" altLang="de-DE" dirty="0">
                <a:latin typeface="Arial Narrow" pitchFamily="34" charset="0"/>
              </a:rPr>
              <a:t>	In einem Gespräch schauen wir die andere Person an.</a:t>
            </a:r>
          </a:p>
          <a:p>
            <a:pPr marL="1435100" indent="-1435100">
              <a:lnSpc>
                <a:spcPct val="90000"/>
              </a:lnSpc>
              <a:buNone/>
              <a:tabLst>
                <a:tab pos="1435100" algn="l"/>
              </a:tabLst>
            </a:pPr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Situation:</a:t>
            </a:r>
            <a:r>
              <a:rPr lang="de-DE" altLang="de-DE" dirty="0">
                <a:latin typeface="Arial Narrow" pitchFamily="34" charset="0"/>
              </a:rPr>
              <a:t>	Ihr Kind dreht sich weg und redet vor sich hin, während Sie mit ihm sprechen.</a:t>
            </a:r>
          </a:p>
          <a:p>
            <a:pPr>
              <a:lnSpc>
                <a:spcPct val="90000"/>
              </a:lnSpc>
              <a:spcAft>
                <a:spcPct val="5000"/>
              </a:spcAft>
            </a:pPr>
            <a:r>
              <a:rPr lang="de-DE" altLang="de-DE" dirty="0">
                <a:latin typeface="Arial Narrow" pitchFamily="34" charset="0"/>
              </a:rPr>
              <a:t>Gewinnen Sie die Aufmerksamkeit Ihres Kindes: </a:t>
            </a:r>
            <a:br>
              <a:rPr lang="de-DE" altLang="de-DE" dirty="0">
                <a:latin typeface="Arial Narrow" pitchFamily="34" charset="0"/>
              </a:rPr>
            </a:br>
            <a:r>
              <a:rPr lang="de-DE" altLang="de-DE" i="1" dirty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Jan …</a:t>
            </a:r>
            <a:endParaRPr lang="de-DE" altLang="de-DE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  <a:p>
            <a:pPr>
              <a:lnSpc>
                <a:spcPct val="90000"/>
              </a:lnSpc>
              <a:spcAft>
                <a:spcPct val="5000"/>
              </a:spcAft>
            </a:pPr>
            <a:r>
              <a:rPr lang="de-DE" altLang="de-DE" dirty="0">
                <a:latin typeface="Arial Narrow" pitchFamily="34" charset="0"/>
                <a:cs typeface="Times New Roman" pitchFamily="18" charset="0"/>
              </a:rPr>
              <a:t>Beschreiben Sie kurz das Problem mit einfachen Worten und ruhiger Stimme</a:t>
            </a:r>
            <a:r>
              <a:rPr lang="de-DE" altLang="de-DE" dirty="0">
                <a:latin typeface="Arial Narrow" pitchFamily="34" charset="0"/>
              </a:rPr>
              <a:t>: </a:t>
            </a:r>
            <a:br>
              <a:rPr lang="de-DE" altLang="de-DE" dirty="0">
                <a:latin typeface="Arial Narrow" pitchFamily="34" charset="0"/>
              </a:rPr>
            </a:br>
            <a:r>
              <a:rPr lang="de-DE" altLang="de-DE" i="1" dirty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... </a:t>
            </a:r>
            <a:r>
              <a:rPr lang="de-DE" altLang="de-DE" i="1" dirty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Times New Roman" pitchFamily="18" charset="0"/>
              </a:rPr>
              <a:t>du drehst dich weg und schaust mich nicht an, während ich mit dir rede.</a:t>
            </a:r>
            <a:endParaRPr lang="de-DE" altLang="de-DE" i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  <a:p>
            <a:pPr>
              <a:lnSpc>
                <a:spcPct val="90000"/>
              </a:lnSpc>
              <a:spcAft>
                <a:spcPct val="5000"/>
              </a:spcAft>
            </a:pPr>
            <a:r>
              <a:rPr lang="de-DE" altLang="de-DE" dirty="0">
                <a:latin typeface="Arial Narrow" pitchFamily="34" charset="0"/>
                <a:cs typeface="Times New Roman" pitchFamily="18" charset="0"/>
              </a:rPr>
              <a:t>Erklären Sie kurz, warum das Verhalten ein Problem ist:</a:t>
            </a:r>
            <a:r>
              <a:rPr lang="de-DE" altLang="de-DE" i="1" dirty="0">
                <a:latin typeface="Arial Narrow" pitchFamily="34" charset="0"/>
                <a:cs typeface="Times New Roman" pitchFamily="18" charset="0"/>
              </a:rPr>
              <a:t> </a:t>
            </a:r>
            <a:br>
              <a:rPr lang="de-DE" altLang="de-DE" i="1" dirty="0">
                <a:latin typeface="Arial Narrow" pitchFamily="34" charset="0"/>
                <a:cs typeface="Times New Roman" pitchFamily="18" charset="0"/>
              </a:rPr>
            </a:br>
            <a:r>
              <a:rPr lang="de-DE" altLang="de-DE" i="1" dirty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Times New Roman" pitchFamily="18" charset="0"/>
              </a:rPr>
              <a:t>So kann ich Dein Gesicht nicht sehen.</a:t>
            </a:r>
            <a:endParaRPr lang="de-DE" altLang="de-DE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  <a:p>
            <a:pPr>
              <a:lnSpc>
                <a:spcPct val="90000"/>
              </a:lnSpc>
              <a:spcAft>
                <a:spcPct val="5000"/>
              </a:spcAft>
            </a:pPr>
            <a:r>
              <a:rPr lang="de-DE" altLang="de-DE" dirty="0">
                <a:latin typeface="Arial Narrow" pitchFamily="34" charset="0"/>
              </a:rPr>
              <a:t>Beschreiben Sie das vereinbarte Verhalten oder fragen Sie danach: </a:t>
            </a:r>
            <a:br>
              <a:rPr lang="de-DE" altLang="de-DE" dirty="0">
                <a:latin typeface="Arial Narrow" pitchFamily="34" charset="0"/>
              </a:rPr>
            </a:br>
            <a:r>
              <a:rPr lang="de-DE" altLang="de-DE" i="1" dirty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Times New Roman" pitchFamily="18" charset="0"/>
              </a:rPr>
              <a:t>Was hatten wir vereinbart, was wir in einem Gespräch machen?</a:t>
            </a:r>
          </a:p>
          <a:p>
            <a:pPr>
              <a:lnSpc>
                <a:spcPct val="90000"/>
              </a:lnSpc>
              <a:spcAft>
                <a:spcPct val="5000"/>
              </a:spcAft>
            </a:pPr>
            <a:r>
              <a:rPr lang="de-DE" altLang="de-DE" dirty="0">
                <a:latin typeface="Arial Narrow" pitchFamily="34" charset="0"/>
              </a:rPr>
              <a:t>Zeigen Sie auf die Regel.</a:t>
            </a:r>
          </a:p>
          <a:p>
            <a:pPr>
              <a:lnSpc>
                <a:spcPct val="90000"/>
              </a:lnSpc>
              <a:spcAft>
                <a:spcPct val="5000"/>
              </a:spcAft>
            </a:pPr>
            <a:r>
              <a:rPr lang="de-DE" altLang="de-DE" dirty="0">
                <a:latin typeface="Arial Narrow" pitchFamily="34" charset="0"/>
              </a:rPr>
              <a:t>Lassen Sie Ihr Kind das vereinbarte Verhalten üben: </a:t>
            </a:r>
            <a:br>
              <a:rPr lang="de-DE" altLang="de-DE" dirty="0">
                <a:latin typeface="Arial Narrow" pitchFamily="34" charset="0"/>
              </a:rPr>
            </a:br>
            <a:r>
              <a:rPr lang="de-DE" altLang="de-DE" i="1" dirty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  <a:cs typeface="Times New Roman" pitchFamily="18" charset="0"/>
              </a:rPr>
              <a:t>Gut, dann dreh dich zu mir und schau mich jetzt an.</a:t>
            </a:r>
            <a:endParaRPr lang="de-DE" altLang="de-DE" i="1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  <a:p>
            <a:pPr>
              <a:lnSpc>
                <a:spcPct val="90000"/>
              </a:lnSpc>
              <a:spcAft>
                <a:spcPct val="5000"/>
              </a:spcAft>
            </a:pPr>
            <a:r>
              <a:rPr lang="de-DE" altLang="de-DE" dirty="0">
                <a:latin typeface="Arial Narrow" pitchFamily="34" charset="0"/>
              </a:rPr>
              <a:t>Loben Sie Ihr Kind für das richtige Verhalten:</a:t>
            </a:r>
            <a:r>
              <a:rPr lang="de-DE" altLang="de-DE" i="1" dirty="0">
                <a:latin typeface="Arial Narrow" pitchFamily="34" charset="0"/>
              </a:rPr>
              <a:t> </a:t>
            </a:r>
            <a:br>
              <a:rPr lang="de-DE" altLang="de-DE" i="1" dirty="0">
                <a:latin typeface="Arial Narrow" pitchFamily="34" charset="0"/>
              </a:rPr>
            </a:br>
            <a:r>
              <a:rPr lang="de-DE" altLang="de-DE" i="1" dirty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Toll, dass du dich umgedreht hast und mich anschaust.</a:t>
            </a:r>
            <a:endParaRPr lang="de-DE" altLang="de-DE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849313" y="765175"/>
            <a:ext cx="8496300" cy="1431925"/>
          </a:xfrm>
        </p:spPr>
        <p:txBody>
          <a:bodyPr/>
          <a:lstStyle/>
          <a:p>
            <a:r>
              <a:rPr lang="de-DE" altLang="de-DE" dirty="0" smtClean="0">
                <a:latin typeface="Arial Narrow" pitchFamily="34" charset="0"/>
              </a:rPr>
              <a:t>Familienregeln</a:t>
            </a:r>
            <a:br>
              <a:rPr lang="de-DE" altLang="de-DE" dirty="0" smtClean="0">
                <a:latin typeface="Arial Narrow" pitchFamily="34" charset="0"/>
              </a:rPr>
            </a:br>
            <a:r>
              <a:rPr lang="de-DE" altLang="de-DE" sz="2400" dirty="0"/>
              <a:t>Aussage von Eltern eines Kindes mit ASS zu der Frage: </a:t>
            </a:r>
            <a:br>
              <a:rPr lang="de-DE" altLang="de-DE" sz="2400" dirty="0"/>
            </a:br>
            <a:r>
              <a:rPr lang="de-DE" altLang="de-DE" sz="2400" dirty="0"/>
              <a:t>Was hatte positiven Einfluss auf Ihren Alltag?</a:t>
            </a:r>
          </a:p>
        </p:txBody>
      </p:sp>
      <p:sp>
        <p:nvSpPr>
          <p:cNvPr id="26628" name="Rectangle 3"/>
          <p:cNvSpPr>
            <a:spLocks noGrp="1" noChangeArrowheads="1"/>
          </p:cNvSpPr>
          <p:nvPr>
            <p:ph idx="1"/>
          </p:nvPr>
        </p:nvSpPr>
        <p:spPr>
          <a:xfrm>
            <a:off x="849314" y="2492376"/>
            <a:ext cx="7951787" cy="2881313"/>
          </a:xfrm>
        </p:spPr>
        <p:txBody>
          <a:bodyPr/>
          <a:lstStyle/>
          <a:p>
            <a:pPr marL="685800">
              <a:buFont typeface="Wingdings" panose="05000000000000000000" pitchFamily="2" charset="2"/>
              <a:buChar char="§"/>
            </a:pPr>
            <a:r>
              <a:rPr lang="de-DE" altLang="de-DE" sz="2400" dirty="0">
                <a:solidFill>
                  <a:srgbClr val="C00000"/>
                </a:solidFill>
                <a:latin typeface="Arial Narrow" pitchFamily="34" charset="0"/>
              </a:rPr>
              <a:t>„</a:t>
            </a:r>
            <a:r>
              <a:rPr lang="de-DE" altLang="de-DE" sz="2400" i="1" dirty="0">
                <a:solidFill>
                  <a:srgbClr val="C00000"/>
                </a:solidFill>
                <a:latin typeface="Arial Narrow" pitchFamily="34" charset="0"/>
              </a:rPr>
              <a:t>Die festen Strukturen und starren Regeln, die wir im Alltag geschaffen haben, sind sehr hilfreich, das Verhalten von M. zu steuern.</a:t>
            </a:r>
          </a:p>
          <a:p>
            <a:pPr marL="685800">
              <a:buFont typeface="Wingdings" panose="05000000000000000000" pitchFamily="2" charset="2"/>
              <a:buChar char="§"/>
            </a:pPr>
            <a:endParaRPr lang="de-DE" altLang="de-DE" sz="2400" i="1" dirty="0">
              <a:solidFill>
                <a:srgbClr val="C00000"/>
              </a:solidFill>
              <a:latin typeface="Arial Narrow" pitchFamily="34" charset="0"/>
            </a:endParaRPr>
          </a:p>
          <a:p>
            <a:pPr marL="685800">
              <a:buFont typeface="Wingdings" panose="05000000000000000000" pitchFamily="2" charset="2"/>
              <a:buChar char="§"/>
            </a:pPr>
            <a:r>
              <a:rPr lang="de-DE" altLang="de-DE" sz="2400" i="1" dirty="0">
                <a:solidFill>
                  <a:srgbClr val="C00000"/>
                </a:solidFill>
                <a:latin typeface="Arial Narrow" pitchFamily="34" charset="0"/>
              </a:rPr>
              <a:t>Unser Familienalltag hat durch feste Zeiten und gleiche Abläufe an Ruhe und „Zeit miteinander“ gewonnen.“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Nutzen und Grenzen der Alltagsstrukturierung</a:t>
            </a:r>
          </a:p>
        </p:txBody>
      </p:sp>
      <p:sp>
        <p:nvSpPr>
          <p:cNvPr id="27652" name="Rectangle 3"/>
          <p:cNvSpPr>
            <a:spLocks noGrp="1" noChangeArrowheads="1"/>
          </p:cNvSpPr>
          <p:nvPr>
            <p:ph idx="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Diskutieren Sie im Plenum:</a:t>
            </a:r>
          </a:p>
          <a:p>
            <a:r>
              <a:rPr lang="de-DE" altLang="de-DE" dirty="0">
                <a:latin typeface="Arial Narrow" pitchFamily="34" charset="0"/>
              </a:rPr>
              <a:t>Welche Vor- und welche Nachteile entstehen für die Familie, wenn wir unseren Alltag stark strukturieren?</a:t>
            </a:r>
          </a:p>
          <a:p>
            <a:r>
              <a:rPr lang="de-DE" altLang="de-DE" dirty="0">
                <a:latin typeface="Arial Narrow" pitchFamily="34" charset="0"/>
              </a:rPr>
              <a:t>Welche </a:t>
            </a:r>
            <a:r>
              <a:rPr lang="de-DE" altLang="de-DE" dirty="0" smtClean="0">
                <a:latin typeface="Arial Narrow" pitchFamily="34" charset="0"/>
              </a:rPr>
              <a:t>Bereiche/Zeiten </a:t>
            </a:r>
            <a:r>
              <a:rPr lang="de-DE" altLang="de-DE" dirty="0">
                <a:latin typeface="Arial Narrow" pitchFamily="34" charset="0"/>
              </a:rPr>
              <a:t>möchte ich nicht strukturieren? </a:t>
            </a:r>
          </a:p>
          <a:p>
            <a:r>
              <a:rPr lang="de-DE" altLang="de-DE" dirty="0">
                <a:latin typeface="Arial Narrow" pitchFamily="34" charset="0"/>
              </a:rPr>
              <a:t>Wo sind meine Grenzen?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Selbstfürsorge</a:t>
            </a:r>
          </a:p>
        </p:txBody>
      </p:sp>
      <p:sp>
        <p:nvSpPr>
          <p:cNvPr id="28676" name="Rectangle 3"/>
          <p:cNvSpPr>
            <a:spLocks noGrp="1" noChangeArrowheads="1"/>
          </p:cNvSpPr>
          <p:nvPr>
            <p:ph idx="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81000" indent="-381000"/>
            <a:r>
              <a:rPr lang="de-DE" altLang="de-DE" dirty="0">
                <a:latin typeface="Arial Narrow" pitchFamily="34" charset="0"/>
              </a:rPr>
              <a:t>Der Alltag mit </a:t>
            </a:r>
            <a:r>
              <a:rPr lang="de-DE" altLang="de-DE">
                <a:latin typeface="Arial Narrow" pitchFamily="34" charset="0"/>
              </a:rPr>
              <a:t>einem Kind mit ASS </a:t>
            </a:r>
            <a:r>
              <a:rPr lang="de-DE" altLang="de-DE" dirty="0">
                <a:latin typeface="Arial Narrow" pitchFamily="34" charset="0"/>
              </a:rPr>
              <a:t>ist sehr anstrengend und geht häufig über die Grenzen der Belastbarkeit der Eltern hinaus. 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Daher ist es normal und gesund, dass Sie auch einmal eine Pause benötigen, um dann wieder mit neuer Kraft den Alltag mit Ihrem Kind meistern zu können.</a:t>
            </a:r>
          </a:p>
          <a:p>
            <a:pPr marL="381000" indent="-381000"/>
            <a:endParaRPr lang="de-DE" altLang="de-DE" dirty="0">
              <a:latin typeface="Arial Narrow" pitchFamily="34" charset="0"/>
            </a:endParaRPr>
          </a:p>
          <a:p>
            <a:pPr marL="0" indent="0">
              <a:buNone/>
            </a:pPr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Was Sie tun können: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Ziehen Sie am gleichen Strang!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Holen Sie sich Unterstützung!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Gönnen Sie sich Pausen: „Zeit für mich“!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Definieren Sie Ihre Grenzen der Strukturierung des Alltags!</a:t>
            </a:r>
          </a:p>
          <a:p>
            <a:pPr marL="381000" indent="-381000"/>
            <a:endParaRPr lang="de-DE" altLang="de-DE" dirty="0">
              <a:latin typeface="Arial Narrow" pitchFamily="34" charset="0"/>
            </a:endParaRPr>
          </a:p>
          <a:p>
            <a:pPr marL="381000" indent="-381000"/>
            <a:endParaRPr lang="de-DE" altLang="de-DE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latin typeface="Arial Narrow" pitchFamily="34" charset="0"/>
              </a:rPr>
              <a:t>Übung: Selbstfürsorge –“Zeit für mich-MEMO-Karte“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idx="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Übung: 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Machen Sie eine Liste von Aktivitäten, die Sie schon lange mal wieder gerne machen möchten.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Versuchen Sie im Alltag eine „Zeit für mich“ konkret umzusetzen: </a:t>
            </a:r>
            <a:br>
              <a:rPr lang="de-DE" altLang="de-DE" dirty="0">
                <a:latin typeface="Arial Narrow" pitchFamily="34" charset="0"/>
              </a:rPr>
            </a:br>
            <a:endParaRPr lang="de-DE" altLang="de-DE" dirty="0">
              <a:latin typeface="Arial Narrow" pitchFamily="34" charset="0"/>
            </a:endParaRPr>
          </a:p>
          <a:p>
            <a:pPr marL="965200">
              <a:buFont typeface="Wingdings" panose="05000000000000000000" pitchFamily="2" charset="2"/>
              <a:buChar char="§"/>
            </a:pPr>
            <a:r>
              <a:rPr lang="de-DE" altLang="de-DE" i="1" dirty="0">
                <a:latin typeface="Arial Narrow" panose="020B0606020202030204" pitchFamily="34" charset="0"/>
              </a:rPr>
              <a:t>Am _______________ nehme ich mir vor, dass ich „etwas für mich“ tue, nämlich _______________________________________________________</a:t>
            </a:r>
          </a:p>
          <a:p>
            <a:pPr marL="965200">
              <a:buFont typeface="Wingdings" panose="05000000000000000000" pitchFamily="2" charset="2"/>
              <a:buChar char="§"/>
            </a:pPr>
            <a:r>
              <a:rPr lang="de-DE" altLang="de-DE" i="1" dirty="0">
                <a:latin typeface="Arial Narrow" panose="020B0606020202030204" pitchFamily="34" charset="0"/>
              </a:rPr>
              <a:t>Ich frage folgende Person(en), ob sie in dieser Zeit die Betreuung meines Kindes übernimmt:  ______________________________________________</a:t>
            </a:r>
          </a:p>
          <a:p>
            <a:pPr marL="965200">
              <a:buFont typeface="Wingdings" panose="05000000000000000000" pitchFamily="2" charset="2"/>
              <a:buChar char="§"/>
            </a:pPr>
            <a:r>
              <a:rPr lang="de-DE" altLang="de-DE" i="1" dirty="0">
                <a:latin typeface="Arial Narrow" panose="020B0606020202030204" pitchFamily="34" charset="0"/>
              </a:rPr>
              <a:t>In dieser Zeit übernimmt die Betreuung meines </a:t>
            </a:r>
            <a:r>
              <a:rPr lang="de-DE" altLang="de-DE" i="1" dirty="0" smtClean="0">
                <a:latin typeface="Arial Narrow" panose="020B0606020202030204" pitchFamily="34" charset="0"/>
              </a:rPr>
              <a:t>Kindes/meiner </a:t>
            </a:r>
            <a:r>
              <a:rPr lang="de-DE" altLang="de-DE" i="1" dirty="0">
                <a:latin typeface="Arial Narrow" panose="020B0606020202030204" pitchFamily="34" charset="0"/>
              </a:rPr>
              <a:t>Kinder: ______________________________________________________________</a:t>
            </a:r>
          </a:p>
          <a:p>
            <a:pPr marL="965200">
              <a:buFont typeface="Wingdings" panose="05000000000000000000" pitchFamily="2" charset="2"/>
              <a:buChar char="§"/>
            </a:pPr>
            <a:r>
              <a:rPr lang="de-DE" altLang="de-DE" i="1" dirty="0">
                <a:latin typeface="Arial Narrow" panose="020B0606020202030204" pitchFamily="34" charset="0"/>
              </a:rPr>
              <a:t>Für die „Zeit für mich“ muss ich Folgendes organisieren: </a:t>
            </a:r>
            <a:br>
              <a:rPr lang="de-DE" altLang="de-DE" i="1" dirty="0">
                <a:latin typeface="Arial Narrow" panose="020B0606020202030204" pitchFamily="34" charset="0"/>
              </a:rPr>
            </a:br>
            <a:r>
              <a:rPr lang="de-DE" altLang="de-DE" i="1" dirty="0">
                <a:latin typeface="Arial Narrow" panose="020B0606020202030204" pitchFamily="34" charset="0"/>
              </a:rPr>
              <a:t>______________________________________________________________</a:t>
            </a:r>
          </a:p>
        </p:txBody>
      </p:sp>
      <p:pic>
        <p:nvPicPr>
          <p:cNvPr id="1026" name="Picture 2" descr="\\ad\home\brehm\#Arbeitsbuch\Grafiken\Bleistift klein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475" y="3273425"/>
            <a:ext cx="325438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Alltagsstrukturierung auf einen Blick und Hausaufgabe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idx="1"/>
          </p:nvPr>
        </p:nvSpPr>
        <p:spPr>
          <a:xfrm>
            <a:off x="819150" y="1385979"/>
            <a:ext cx="8470900" cy="4138612"/>
          </a:xfrm>
        </p:spPr>
        <p:txBody>
          <a:bodyPr/>
          <a:lstStyle/>
          <a:p>
            <a:pPr marL="0" indent="0">
              <a:buNone/>
            </a:pPr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Strategien zur Alltagsstrukturierung</a:t>
            </a:r>
          </a:p>
          <a:p>
            <a:pPr marL="381000" lvl="1" indent="-381000">
              <a:buBlip>
                <a:blip r:embed="rId3"/>
              </a:buBlip>
            </a:pPr>
            <a:r>
              <a:rPr lang="de-DE" altLang="de-DE" b="1" dirty="0" err="1">
                <a:latin typeface="Arial Narrow" pitchFamily="34" charset="0"/>
                <a:cs typeface="+mn-cs"/>
              </a:rPr>
              <a:t>Prompting</a:t>
            </a:r>
            <a:r>
              <a:rPr lang="de-DE" altLang="de-DE" b="1" dirty="0">
                <a:latin typeface="Arial Narrow" pitchFamily="34" charset="0"/>
                <a:cs typeface="+mn-cs"/>
              </a:rPr>
              <a:t>: </a:t>
            </a:r>
            <a:r>
              <a:rPr lang="de-DE" altLang="de-DE" dirty="0">
                <a:latin typeface="Arial Narrow" pitchFamily="34" charset="0"/>
                <a:cs typeface="+mn-cs"/>
              </a:rPr>
              <a:t>verbal, visuell (Bilder, Piktogramme), gestisch, örtlich, akustisch</a:t>
            </a:r>
          </a:p>
          <a:p>
            <a:pPr marL="381000" lvl="1" indent="-381000">
              <a:buBlip>
                <a:blip r:embed="rId3"/>
              </a:buBlip>
            </a:pPr>
            <a:r>
              <a:rPr lang="de-DE" altLang="de-DE" b="1" dirty="0">
                <a:latin typeface="Arial Narrow" pitchFamily="34" charset="0"/>
                <a:cs typeface="+mn-cs"/>
              </a:rPr>
              <a:t>Fragen-Sagen-Tun-Strategie</a:t>
            </a:r>
          </a:p>
          <a:p>
            <a:pPr marL="381000" lvl="1" indent="-381000">
              <a:buBlip>
                <a:blip r:embed="rId3"/>
              </a:buBlip>
            </a:pPr>
            <a:r>
              <a:rPr lang="de-DE" altLang="de-DE" b="1" dirty="0">
                <a:latin typeface="Arial Narrow" pitchFamily="34" charset="0"/>
                <a:cs typeface="+mn-cs"/>
              </a:rPr>
              <a:t>Kalender, Pläne, Checklisten</a:t>
            </a:r>
          </a:p>
          <a:p>
            <a:pPr marL="381000" lvl="1" indent="-381000">
              <a:buBlip>
                <a:blip r:embed="rId3"/>
              </a:buBlip>
            </a:pPr>
            <a:r>
              <a:rPr lang="de-DE" altLang="de-DE" b="1" dirty="0">
                <a:latin typeface="Arial Narrow" pitchFamily="34" charset="0"/>
                <a:cs typeface="+mn-cs"/>
              </a:rPr>
              <a:t>Ein-</a:t>
            </a:r>
            <a:r>
              <a:rPr lang="de-DE" altLang="de-DE" b="1" dirty="0" smtClean="0">
                <a:latin typeface="Arial Narrow" pitchFamily="34" charset="0"/>
                <a:cs typeface="+mn-cs"/>
              </a:rPr>
              <a:t>/Auschecken</a:t>
            </a:r>
            <a:endParaRPr lang="de-DE" altLang="de-DE" b="1" dirty="0">
              <a:latin typeface="Arial Narrow" pitchFamily="34" charset="0"/>
              <a:cs typeface="+mn-cs"/>
            </a:endParaRPr>
          </a:p>
          <a:p>
            <a:pPr marL="381000" lvl="1" indent="-381000">
              <a:buBlip>
                <a:blip r:embed="rId3"/>
              </a:buBlip>
            </a:pPr>
            <a:r>
              <a:rPr lang="de-DE" altLang="de-DE" b="1" dirty="0">
                <a:latin typeface="Arial Narrow" pitchFamily="34" charset="0"/>
                <a:cs typeface="+mn-cs"/>
              </a:rPr>
              <a:t>Fertigkorb </a:t>
            </a:r>
          </a:p>
          <a:p>
            <a:pPr marL="381000" lvl="1" indent="-381000">
              <a:buBlip>
                <a:blip r:embed="rId3"/>
              </a:buBlip>
            </a:pPr>
            <a:r>
              <a:rPr lang="de-DE" altLang="de-DE" b="1" dirty="0">
                <a:latin typeface="Arial Narrow" pitchFamily="34" charset="0"/>
                <a:cs typeface="+mn-cs"/>
              </a:rPr>
              <a:t>Ordnungssysteme</a:t>
            </a:r>
          </a:p>
          <a:p>
            <a:pPr marL="381000" lvl="1" indent="-381000">
              <a:buBlip>
                <a:blip r:embed="rId3"/>
              </a:buBlip>
            </a:pPr>
            <a:r>
              <a:rPr lang="de-DE" altLang="de-DE" b="1" dirty="0">
                <a:latin typeface="Arial Narrow" pitchFamily="34" charset="0"/>
                <a:cs typeface="+mn-cs"/>
              </a:rPr>
              <a:t>Ablaufpläne</a:t>
            </a:r>
          </a:p>
          <a:p>
            <a:pPr marL="381000" lvl="1" indent="-381000">
              <a:buBlip>
                <a:blip r:embed="rId3"/>
              </a:buBlip>
            </a:pPr>
            <a:r>
              <a:rPr lang="de-DE" altLang="de-DE" b="1" dirty="0">
                <a:latin typeface="Arial Narrow" pitchFamily="34" charset="0"/>
                <a:cs typeface="+mn-cs"/>
              </a:rPr>
              <a:t>Familienregeln</a:t>
            </a:r>
          </a:p>
          <a:p>
            <a:pPr>
              <a:buFontTx/>
              <a:buNone/>
            </a:pPr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Hausaufgabe:</a:t>
            </a:r>
            <a:r>
              <a:rPr lang="de-DE" altLang="de-DE" dirty="0" smtClean="0">
                <a:latin typeface="Arial Narrow" pitchFamily="34" charset="0"/>
              </a:rPr>
              <a:t> </a:t>
            </a:r>
          </a:p>
          <a:p>
            <a:r>
              <a:rPr lang="de-DE" altLang="de-DE" dirty="0">
                <a:latin typeface="Arial Narrow" pitchFamily="34" charset="0"/>
              </a:rPr>
              <a:t>Versuchen Sie im Alltag eine „Zeit für mich“ konkret umzusetzen.</a:t>
            </a:r>
          </a:p>
          <a:p>
            <a:r>
              <a:rPr lang="de-DE" altLang="de-DE" dirty="0">
                <a:latin typeface="Arial Narrow" pitchFamily="34" charset="0"/>
              </a:rPr>
              <a:t>Wählen Sie zwei der gelernten Strategien aus und wenden Sie diese im Alltag an. Notieren Sie, was Sie umsetzen konnten</a:t>
            </a:r>
            <a:r>
              <a:rPr lang="de-DE" altLang="de-DE" dirty="0" smtClean="0">
                <a:latin typeface="Arial Narrow" pitchFamily="34" charset="0"/>
              </a:rPr>
              <a:t>. </a:t>
            </a:r>
          </a:p>
          <a:p>
            <a:pPr>
              <a:buFontTx/>
              <a:buNone/>
            </a:pPr>
            <a:endParaRPr lang="de-DE" altLang="de-DE" dirty="0" smtClean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latin typeface="Arial Narrow" pitchFamily="34" charset="0"/>
              </a:rPr>
              <a:t>Allgemeine Erziehungsprinzipien 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81000" indent="-381000"/>
            <a:r>
              <a:rPr lang="de-DE" altLang="de-DE" dirty="0">
                <a:latin typeface="Arial Narrow" pitchFamily="34" charset="0"/>
              </a:rPr>
              <a:t>Für eine sichere und strukturierte Umgebung sorgen 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Angemessenes Verhalten fördern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Eine positive Beziehung zum Kind fördern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Sich konsequent verhalten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Kind am öffentlichen Leben teilhaben lassen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Die eigenen Bedürfnisse beachten</a:t>
            </a:r>
          </a:p>
          <a:p>
            <a:pPr marL="381000" indent="-381000"/>
            <a:endParaRPr lang="de-DE" altLang="de-DE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latin typeface="Arial Narrow" pitchFamily="34" charset="0"/>
              </a:rPr>
              <a:t>Allgemeine Erziehungsprinzipien bei Kindern </a:t>
            </a:r>
            <a:br>
              <a:rPr lang="de-DE" altLang="de-DE" dirty="0" smtClean="0">
                <a:latin typeface="Arial Narrow" pitchFamily="34" charset="0"/>
              </a:rPr>
            </a:br>
            <a:r>
              <a:rPr lang="de-DE" altLang="de-DE" dirty="0" smtClean="0">
                <a:latin typeface="Arial Narrow" pitchFamily="34" charset="0"/>
              </a:rPr>
              <a:t>mit Besonderheiten aus dem </a:t>
            </a:r>
            <a:r>
              <a:rPr lang="de-DE" altLang="de-DE" dirty="0" err="1" smtClean="0">
                <a:latin typeface="Arial Narrow" pitchFamily="34" charset="0"/>
              </a:rPr>
              <a:t>Autismusspektrum</a:t>
            </a:r>
            <a:endParaRPr lang="de-DE" altLang="de-DE" dirty="0" smtClean="0">
              <a:latin typeface="Arial Narrow" pitchFamily="34" charset="0"/>
            </a:endParaRPr>
          </a:p>
        </p:txBody>
      </p:sp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>
          <a:xfrm>
            <a:off x="814388" y="1770064"/>
            <a:ext cx="8470900" cy="4289425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81000" indent="-381000"/>
            <a:r>
              <a:rPr lang="de-DE" altLang="de-DE" dirty="0">
                <a:latin typeface="Arial Narrow" pitchFamily="34" charset="0"/>
              </a:rPr>
              <a:t>Eine positive und anregende Förderatmosphäre schaffen durch z. B. Hilfestellungen.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Realistische Erwartungen entwickeln: </a:t>
            </a:r>
            <a:br>
              <a:rPr lang="de-DE" altLang="de-DE" dirty="0">
                <a:latin typeface="Arial Narrow" pitchFamily="34" charset="0"/>
              </a:rPr>
            </a:br>
            <a:r>
              <a:rPr lang="de-DE" altLang="de-DE" dirty="0">
                <a:latin typeface="Arial Narrow" pitchFamily="34" charset="0"/>
              </a:rPr>
              <a:t>Akzeptieren Sie Grenzen des Lernens, d. h., Ihr Kind benötigt mehr Hilfestellungen als andere und lernt langsamer.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Üben Sie in den unterschiedlichsten Situationen und Kontexten, damit Ihr Kind das neu erlernte Verhalten auf andere Kontexte übertragen kann (Generalisierung). 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  <a:sym typeface="Wingdings" pitchFamily="2" charset="2"/>
              </a:rPr>
              <a:t>Gehen Sie nach dem Prinzip „Versuch und Irrtum“ vor: </a:t>
            </a:r>
            <a:br>
              <a:rPr lang="de-DE" altLang="de-DE" dirty="0">
                <a:latin typeface="Arial Narrow" pitchFamily="34" charset="0"/>
                <a:sym typeface="Wingdings" pitchFamily="2" charset="2"/>
              </a:rPr>
            </a:br>
            <a:r>
              <a:rPr lang="de-DE" altLang="de-DE" dirty="0">
                <a:latin typeface="Arial Narrow" pitchFamily="34" charset="0"/>
                <a:sym typeface="Wingdings" pitchFamily="2" charset="2"/>
              </a:rPr>
              <a:t>Nicht alle Strategien sind für jedes Kind geeignet.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Versuchen Sie dann aber, ausgewählte Regeln und Strukturen konsequent einzuhalten.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Versuchen Sie, eine Balance zwischen Unter- und Überforderung herzustellen.</a:t>
            </a:r>
          </a:p>
          <a:p>
            <a:pPr marL="381000" indent="-381000"/>
            <a:endParaRPr lang="de-DE" altLang="de-DE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Balance zwischen Über- und Unterforderung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81000" indent="-381000"/>
            <a:r>
              <a:rPr lang="de-DE" altLang="de-DE" dirty="0">
                <a:latin typeface="Arial Narrow" pitchFamily="34" charset="0"/>
              </a:rPr>
              <a:t>Ziel ist es, eine Balance zwischen Unter- und Überforderung herzustellen.</a:t>
            </a:r>
          </a:p>
          <a:p>
            <a:pPr marL="381000" indent="-381000"/>
            <a:endParaRPr lang="de-DE" altLang="de-DE" dirty="0">
              <a:latin typeface="Arial Narrow" pitchFamily="34" charset="0"/>
            </a:endParaRPr>
          </a:p>
        </p:txBody>
      </p:sp>
      <p:pic>
        <p:nvPicPr>
          <p:cNvPr id="8199" name="Picture 7" descr="\\ad\home\brehm\#Arbeitsbuch\Grafiken\Wa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725" y="2786063"/>
            <a:ext cx="3943350" cy="314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Übung zur Über- und Unterforderung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81000" indent="-381000"/>
            <a:r>
              <a:rPr lang="de-DE" altLang="de-DE" dirty="0">
                <a:latin typeface="Arial Narrow" pitchFamily="34" charset="0"/>
              </a:rPr>
              <a:t>Woran erkenne ich, ob ich mein Kind über- oder unterfordere?</a:t>
            </a:r>
          </a:p>
          <a:p>
            <a:pPr marL="781050" lvl="1" indent="-381000"/>
            <a:r>
              <a:rPr lang="de-DE" altLang="de-DE" sz="1600" b="1" dirty="0">
                <a:latin typeface="Arial Narrow" pitchFamily="34" charset="0"/>
              </a:rPr>
              <a:t>Notieren Sie Zeichen von Überforderung bei Ihrem Kind.</a:t>
            </a:r>
          </a:p>
          <a:p>
            <a:pPr marL="781050" lvl="1" indent="-381000"/>
            <a:r>
              <a:rPr lang="de-DE" altLang="de-DE" sz="1600" b="1" dirty="0">
                <a:latin typeface="Arial Narrow" pitchFamily="34" charset="0"/>
              </a:rPr>
              <a:t>Notieren Sie Zeichen von Unterforderung bei Ihrem Kind.</a:t>
            </a:r>
          </a:p>
          <a:p>
            <a:pPr marL="381000" indent="-381000"/>
            <a:endParaRPr lang="de-DE" altLang="de-DE" dirty="0">
              <a:latin typeface="Arial Narrow" pitchFamily="34" charset="0"/>
            </a:endParaRP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Tauschen Sie sich im Plenum darüber aus.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latin typeface="Arial Narrow" pitchFamily="34" charset="0"/>
              </a:rPr>
              <a:t>Strategien zur Alltagsstrukturierung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81000" indent="-381000"/>
            <a:r>
              <a:rPr lang="de-DE" altLang="de-DE" dirty="0">
                <a:latin typeface="Arial Narrow" pitchFamily="34" charset="0"/>
              </a:rPr>
              <a:t>Kinder mit ASS benötigen klare Strukturen, um sich im Alltag zurechtzufinden.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Sie zeigen Schwierigkeiten in ihrer Planungsleistung.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Durch eine besondere Strukturierung der Umwelt können sie bestimmte Fertigkeiten erlernen bzw. lernen, bestimmtes Verhalten selbstständig zu zeigen.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Es gibt die unterschiedlichsten Strategien der Alltagsstrukturierung.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latin typeface="Arial Narrow" pitchFamily="34" charset="0"/>
              </a:rPr>
              <a:t>Einsatz von „</a:t>
            </a:r>
            <a:r>
              <a:rPr lang="de-DE" altLang="de-DE" dirty="0" err="1" smtClean="0">
                <a:latin typeface="Arial Narrow" pitchFamily="34" charset="0"/>
              </a:rPr>
              <a:t>Prompting</a:t>
            </a:r>
            <a:r>
              <a:rPr lang="de-DE" altLang="de-DE" dirty="0" smtClean="0">
                <a:latin typeface="Arial Narrow" pitchFamily="34" charset="0"/>
              </a:rPr>
              <a:t>“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>
          <a:xfrm>
            <a:off x="776288" y="1628775"/>
            <a:ext cx="8470900" cy="46418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buNone/>
            </a:pPr>
            <a:r>
              <a:rPr lang="de-DE" altLang="de-DE" dirty="0">
                <a:solidFill>
                  <a:srgbClr val="C00000"/>
                </a:solidFill>
                <a:latin typeface="Arial Narrow" panose="020B0606020202030204" pitchFamily="34" charset="0"/>
              </a:rPr>
              <a:t>Was bedeutet </a:t>
            </a:r>
            <a:r>
              <a:rPr lang="de-DE" altLang="de-DE" dirty="0" err="1">
                <a:solidFill>
                  <a:srgbClr val="C00000"/>
                </a:solidFill>
                <a:latin typeface="Arial Narrow" panose="020B0606020202030204" pitchFamily="34" charset="0"/>
              </a:rPr>
              <a:t>Prompting</a:t>
            </a:r>
            <a:r>
              <a:rPr lang="de-DE" altLang="de-DE" dirty="0">
                <a:solidFill>
                  <a:srgbClr val="C00000"/>
                </a:solidFill>
                <a:latin typeface="Arial Narrow" pitchFamily="34" charset="0"/>
              </a:rPr>
              <a:t> ?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Prompt = englisch: für „Vorgesagtes</a:t>
            </a:r>
            <a:r>
              <a:rPr lang="de-DE" altLang="de-DE" dirty="0" smtClean="0">
                <a:latin typeface="Arial Narrow" pitchFamily="34" charset="0"/>
              </a:rPr>
              <a:t>“/„</a:t>
            </a:r>
            <a:r>
              <a:rPr lang="de-DE" altLang="de-DE" dirty="0">
                <a:latin typeface="Arial Narrow" pitchFamily="34" charset="0"/>
              </a:rPr>
              <a:t>Souffliertes“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Prompt = jede Hilfestellung, die das Kind erhält, um ein erwünschtes Verhalten hervorzurufen.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Prompts verdeutlichen dem Kind, was man von ihm in der jeweiligen Situation erwartet.</a:t>
            </a: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Es gibt unterschiedliche Möglichkeiten, Hilfestellungen zu geben.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>
                <a:latin typeface="Arial Narrow" pitchFamily="34" charset="0"/>
              </a:rPr>
              <a:t>1. Einsatz von verbalen Prompts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>
          <a:xfrm>
            <a:off x="849313" y="1700213"/>
            <a:ext cx="8470900" cy="46418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81000" indent="-381000"/>
            <a:r>
              <a:rPr lang="de-DE" altLang="de-DE" dirty="0">
                <a:latin typeface="Arial Narrow" pitchFamily="34" charset="0"/>
              </a:rPr>
              <a:t>Verbale Anweisungen, was das Kind nun tun soll:</a:t>
            </a:r>
          </a:p>
          <a:p>
            <a:pPr marL="781050" lvl="1" indent="-381000"/>
            <a:r>
              <a:rPr lang="de-DE" altLang="de-DE" sz="1600" b="1" dirty="0">
                <a:latin typeface="Arial Narrow" pitchFamily="34" charset="0"/>
              </a:rPr>
              <a:t>z. B. „Zieh bitte Deine Jacke an.“ </a:t>
            </a:r>
          </a:p>
          <a:p>
            <a:pPr marL="400050" lvl="1" indent="0">
              <a:buNone/>
            </a:pPr>
            <a:endParaRPr lang="de-DE" altLang="de-DE" sz="1600" b="1" dirty="0">
              <a:latin typeface="Arial Narrow" pitchFamily="34" charset="0"/>
            </a:endParaRPr>
          </a:p>
          <a:p>
            <a:pPr marL="381000" indent="-381000"/>
            <a:r>
              <a:rPr lang="de-DE" altLang="de-DE" dirty="0">
                <a:latin typeface="Arial Narrow" pitchFamily="34" charset="0"/>
              </a:rPr>
              <a:t>Fragen stellen, „auf die Sprünge helfen“:</a:t>
            </a:r>
          </a:p>
          <a:p>
            <a:pPr marL="781050" lvl="1" indent="-381000"/>
            <a:r>
              <a:rPr lang="de-DE" altLang="de-DE" sz="1600" b="1" dirty="0">
                <a:latin typeface="Arial Narrow" pitchFamily="34" charset="0"/>
              </a:rPr>
              <a:t>z. B. „Was ist der nächste Schritt?“ oder </a:t>
            </a:r>
            <a:br>
              <a:rPr lang="de-DE" altLang="de-DE" sz="1600" b="1" dirty="0">
                <a:latin typeface="Arial Narrow" pitchFamily="34" charset="0"/>
              </a:rPr>
            </a:br>
            <a:r>
              <a:rPr lang="de-DE" altLang="de-DE" sz="1600" b="1" dirty="0">
                <a:latin typeface="Arial Narrow" pitchFamily="34" charset="0"/>
              </a:rPr>
              <a:t>„Erinnerst du dich an die Regel, die wir vereinbart haben?“</a:t>
            </a:r>
          </a:p>
          <a:p>
            <a:pPr marL="381000" indent="-381000"/>
            <a:endParaRPr lang="de-DE" altLang="de-DE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ETASS">
  <a:themeElements>
    <a:clrScheme name="CDM-Master_Biscaldi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3_CDM-Master_Biscaldi">
      <a:majorFont>
        <a:latin typeface=""/>
        <a:ea typeface="ＭＳ Ｐゴシック"/>
        <a:cs typeface=""/>
      </a:majorFont>
      <a:minorFont>
        <a:latin typeface=""/>
        <a:ea typeface="ＭＳ Ｐゴシック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CDM-Master_Biscaldi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M-Master_Biscaldi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M-Master_Biscaldi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M-Master_Biscaldi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M-Master_Biscaldi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M-Master_Biscaldi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M-Master_Biscaldi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M-Master_Biscaldi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M-Master_Biscaldi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M-Master_Biscaldi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M-Master_Biscaldi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M-Master_Biscaldi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FETASS</Template>
  <TotalTime>0</TotalTime>
  <Words>1220</Words>
  <Application>Microsoft Office PowerPoint</Application>
  <PresentationFormat>A4-Papier (210x297 mm)</PresentationFormat>
  <Paragraphs>169</Paragraphs>
  <Slides>27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27</vt:i4>
      </vt:variant>
    </vt:vector>
  </HeadingPairs>
  <TitlesOfParts>
    <vt:vector size="34" baseType="lpstr">
      <vt:lpstr>ＭＳ Ｐゴシック</vt:lpstr>
      <vt:lpstr>Arial</vt:lpstr>
      <vt:lpstr>Arial Narrow</vt:lpstr>
      <vt:lpstr>Comic Sans MS</vt:lpstr>
      <vt:lpstr>Times New Roman</vt:lpstr>
      <vt:lpstr>Wingdings</vt:lpstr>
      <vt:lpstr>FETASS</vt:lpstr>
      <vt:lpstr>Übersicht Sitzung 3:  Strategien zur Alltagsstrukturierung </vt:lpstr>
      <vt:lpstr>Hausaufgabenbesprechung: Ziele für Verhaltensänderung</vt:lpstr>
      <vt:lpstr>Allgemeine Erziehungsprinzipien </vt:lpstr>
      <vt:lpstr>Allgemeine Erziehungsprinzipien bei Kindern  mit Besonderheiten aus dem Autismusspektrum</vt:lpstr>
      <vt:lpstr>Balance zwischen Über- und Unterforderung</vt:lpstr>
      <vt:lpstr>Übung zur Über- und Unterforderung</vt:lpstr>
      <vt:lpstr>Strategien zur Alltagsstrukturierung</vt:lpstr>
      <vt:lpstr>Einsatz von „Prompting“</vt:lpstr>
      <vt:lpstr>1. Einsatz von verbalen Prompts</vt:lpstr>
      <vt:lpstr>2. Einsatz von physischen oder gestischen Prompts</vt:lpstr>
      <vt:lpstr>3. Einsatz von visuellen Prompts</vt:lpstr>
      <vt:lpstr>4. Einsatz von akustischen Prompts</vt:lpstr>
      <vt:lpstr>5. Einsatz von Positionsprompts</vt:lpstr>
      <vt:lpstr>Einsatz von Fragen-Sagen-Tun</vt:lpstr>
      <vt:lpstr>Einsatz von Kalendern, Wochen-/Tagesplänen, Checklisten</vt:lpstr>
      <vt:lpstr>Einsatz von „Ein- und Auschecken“ bei zeitlichen Abfolgen</vt:lpstr>
      <vt:lpstr>Einsatz eines Fertigkorbs </vt:lpstr>
      <vt:lpstr>Einsatz von Ordnungssystemen</vt:lpstr>
      <vt:lpstr>Einsatz von Ablaufplänen</vt:lpstr>
      <vt:lpstr>Einsatz von Familienregeln</vt:lpstr>
      <vt:lpstr>Prinzipien für Familienregeln  </vt:lpstr>
      <vt:lpstr>Konkretes Beispiel für Einsatz von Familienregeln </vt:lpstr>
      <vt:lpstr>Familienregeln Aussage von Eltern eines Kindes mit ASS zu der Frage:  Was hatte positiven Einfluss auf Ihren Alltag?</vt:lpstr>
      <vt:lpstr>Nutzen und Grenzen der Alltagsstrukturierung</vt:lpstr>
      <vt:lpstr>Selbstfürsorge</vt:lpstr>
      <vt:lpstr>Übung: Selbstfürsorge –“Zeit für mich-MEMO-Karte“</vt:lpstr>
      <vt:lpstr>Alltagsstrukturierung auf einen Blick und Hausaufgabe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Klaus</dc:creator>
  <cp:lastModifiedBy>Mitarbeiter</cp:lastModifiedBy>
  <cp:revision>862</cp:revision>
  <cp:lastPrinted>2015-10-30T11:37:37Z</cp:lastPrinted>
  <dcterms:created xsi:type="dcterms:W3CDTF">2010-11-08T09:01:05Z</dcterms:created>
  <dcterms:modified xsi:type="dcterms:W3CDTF">2015-11-04T12:46:18Z</dcterms:modified>
</cp:coreProperties>
</file>