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4" r:id="rId1"/>
  </p:sldMasterIdLst>
  <p:notesMasterIdLst>
    <p:notesMasterId r:id="rId16"/>
  </p:notesMasterIdLst>
  <p:handoutMasterIdLst>
    <p:handoutMasterId r:id="rId17"/>
  </p:handoutMasterIdLst>
  <p:sldIdLst>
    <p:sldId id="257" r:id="rId2"/>
    <p:sldId id="546" r:id="rId3"/>
    <p:sldId id="526" r:id="rId4"/>
    <p:sldId id="422" r:id="rId5"/>
    <p:sldId id="423" r:id="rId6"/>
    <p:sldId id="319" r:id="rId7"/>
    <p:sldId id="370" r:id="rId8"/>
    <p:sldId id="324" r:id="rId9"/>
    <p:sldId id="417" r:id="rId10"/>
    <p:sldId id="418" r:id="rId11"/>
    <p:sldId id="545" r:id="rId12"/>
    <p:sldId id="424" r:id="rId13"/>
    <p:sldId id="520" r:id="rId14"/>
    <p:sldId id="544" r:id="rId15"/>
  </p:sldIdLst>
  <p:sldSz cx="9906000" cy="6858000" type="A4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187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373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56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747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933" algn="l" defTabSz="914373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120" algn="l" defTabSz="914373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307" algn="l" defTabSz="914373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494" algn="l" defTabSz="914373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66"/>
    <a:srgbClr val="FFCC00"/>
    <a:srgbClr val="FF5050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35" autoAdjust="0"/>
    <p:restoredTop sz="91879" autoAdjust="0"/>
  </p:normalViewPr>
  <p:slideViewPr>
    <p:cSldViewPr snapToGrid="0" showGuides="1">
      <p:cViewPr>
        <p:scale>
          <a:sx n="110" d="100"/>
          <a:sy n="110" d="100"/>
        </p:scale>
        <p:origin x="792" y="24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-2172" y="-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309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309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698CDF6E-52AB-46F1-98FD-0049F14B706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9393312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9463" y="768350"/>
            <a:ext cx="554196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155"/>
            <a:ext cx="5679440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3"/>
            <a:ext cx="3076363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0673"/>
            <a:ext cx="3076363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C19B05A8-C94A-4552-9892-EE3DD2303D9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6891960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18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37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56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747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5933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20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07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94" algn="l" defTabSz="45718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9172092" indent="-3869994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721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4430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41645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8860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177431E9-51A1-40F1-AC67-D267CBCD1BB6}" type="slidenum">
              <a:rPr lang="de-DE" altLang="de-DE" sz="1200"/>
              <a:pPr eaLnBrk="1" hangingPunct="1"/>
              <a:t>1</a:t>
            </a:fld>
            <a:endParaRPr lang="de-DE" altLang="de-DE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574" y="4861155"/>
            <a:ext cx="5206153" cy="46058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PRÄ </a:t>
            </a:r>
            <a:r>
              <a:rPr lang="en-GB" altLang="de-DE" sz="2500" dirty="0" err="1"/>
              <a:t>Fragebögen</a:t>
            </a:r>
            <a:endParaRPr lang="en-GB" altLang="de-DE" sz="2500" dirty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EFB-K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FABEL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ILK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SRS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ESF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en-GB" altLang="de-DE" sz="2500" dirty="0"/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POST: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EFB-K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FABEL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ILK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SRS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r>
              <a:rPr lang="en-GB" altLang="de-DE" sz="2500" dirty="0"/>
              <a:t> SRS Post</a:t>
            </a:r>
          </a:p>
        </p:txBody>
      </p:sp>
    </p:spTree>
    <p:extLst>
      <p:ext uri="{BB962C8B-B14F-4D97-AF65-F5344CB8AC3E}">
        <p14:creationId xmlns:p14="http://schemas.microsoft.com/office/powerpoint/2010/main" val="3767074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8850" y="890588"/>
            <a:ext cx="5184775" cy="3589337"/>
          </a:xfrm>
          <a:ln w="12700" cap="flat">
            <a:solidFill>
              <a:schemeClr val="tx1"/>
            </a:solidFill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21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8218" y="4875886"/>
            <a:ext cx="5202867" cy="46287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6151" tIns="48075" rIns="96151" bIns="48075"/>
          <a:lstStyle/>
          <a:p>
            <a:pPr defTabSz="786917"/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732897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788847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9172092" indent="-38699942"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7215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4430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41645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88602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87588ADE-BAB8-48FD-9A3B-E7FBB8426BC4}" type="slidenum">
              <a:rPr lang="de-DE" altLang="de-DE" sz="1200"/>
              <a:pPr eaLnBrk="1" hangingPunct="1"/>
              <a:t>6</a:t>
            </a:fld>
            <a:endParaRPr lang="de-DE" altLang="de-DE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574" y="4861155"/>
            <a:ext cx="5206153" cy="46058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de-DE" sz="2500"/>
          </a:p>
        </p:txBody>
      </p:sp>
    </p:spTree>
    <p:extLst>
      <p:ext uri="{BB962C8B-B14F-4D97-AF65-F5344CB8AC3E}">
        <p14:creationId xmlns:p14="http://schemas.microsoft.com/office/powerpoint/2010/main" val="1317080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407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135242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2077032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2"/>
            <a:ext cx="467783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sz="1633" b="0">
              <a:ea typeface="+mn-ea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46778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633" b="0">
              <a:ea typeface="+mn-ea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1" y="647700"/>
            <a:ext cx="772186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633" b="0">
              <a:ea typeface="+mn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33893" y="6416677"/>
            <a:ext cx="713713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/>
          <a:lstStyle/>
          <a:p>
            <a:pPr algn="ctr">
              <a:spcBef>
                <a:spcPct val="20000"/>
              </a:spcBef>
              <a:defRPr/>
            </a:pPr>
            <a:endParaRPr lang="en-GB" sz="1089" b="0">
              <a:ea typeface="+mn-e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467783" y="307559"/>
            <a:ext cx="2666179" cy="315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de-DE" altLang="de-DE" sz="1452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Elterntraining FETASS • Sitzung 1 </a:t>
            </a:r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95300" y="1484313"/>
            <a:ext cx="9176808" cy="4641850"/>
          </a:xfrm>
        </p:spPr>
        <p:txBody>
          <a:bodyPr/>
          <a:lstStyle>
            <a:lvl1pPr marL="311079" indent="-311079">
              <a:buFontTx/>
              <a:buBlip>
                <a:blip r:embed="rId2"/>
              </a:buBlip>
              <a:defRPr sz="1814" b="1"/>
            </a:lvl1pPr>
            <a:lvl4pPr>
              <a:defRPr sz="1452"/>
            </a:lvl4pPr>
            <a:lvl5pPr>
              <a:defRPr sz="1089"/>
            </a:lvl5pPr>
          </a:lstStyle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pic>
        <p:nvPicPr>
          <p:cNvPr id="14" name="Picture 5" descr="\\ad\home\brehm\#Arbeitsbuch\Grafiken\FETASS-Logo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022" y="141298"/>
            <a:ext cx="2084093" cy="53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505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\\ad\home\brehm\#Arbeitsbuch\Grafiken\FETASS-Log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30" y="879485"/>
            <a:ext cx="4504135" cy="114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14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84313"/>
            <a:ext cx="9176808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8909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67783" y="639763"/>
            <a:ext cx="9204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72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Mastertitelformat bearbeiten</a:t>
            </a:r>
          </a:p>
        </p:txBody>
      </p:sp>
      <p:sp>
        <p:nvSpPr>
          <p:cNvPr id="7" name="Foliennummernplatzhalter 4"/>
          <p:cNvSpPr txBox="1">
            <a:spLocks/>
          </p:cNvSpPr>
          <p:nvPr userDrawn="1"/>
        </p:nvSpPr>
        <p:spPr bwMode="auto">
          <a:xfrm>
            <a:off x="467784" y="6519862"/>
            <a:ext cx="8084172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2953" tIns="0" rIns="82953" bIns="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rgbClr val="212D9A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l" rtl="0"/>
            <a:r>
              <a:rPr lang="de-DE" sz="1089" b="1" i="0" u="none" strike="noStrike" kern="1200" baseline="30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ＭＳ Ｐゴシック" charset="-128"/>
                <a:cs typeface="+mn-cs"/>
              </a:rPr>
              <a:t>© 2015, Springer Verlag Berlin Heidelberg. Aus: Brehm et al.: FETASS – Freiburger Elterntraining für Autismus-Spektrum-Störungen</a:t>
            </a:r>
          </a:p>
        </p:txBody>
      </p:sp>
      <p:sp>
        <p:nvSpPr>
          <p:cNvPr id="8" name="Foliennummernplatzhalter 4"/>
          <p:cNvSpPr txBox="1">
            <a:spLocks/>
          </p:cNvSpPr>
          <p:nvPr userDrawn="1"/>
        </p:nvSpPr>
        <p:spPr>
          <a:xfrm>
            <a:off x="7401417" y="6519862"/>
            <a:ext cx="2301081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82953" tIns="0" rIns="82953" bIns="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de-DE" altLang="de-DE" sz="1400" b="1" i="0" u="none" strike="noStrike" kern="1200" baseline="3000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r>
              <a:rPr lang="de-DE" sz="2540" dirty="0" smtClean="0"/>
              <a:t>1.</a:t>
            </a:r>
            <a:fld id="{7491EA2B-724D-4A43-B837-47BAA3CF5279}" type="slidenum">
              <a:rPr lang="de-DE" sz="2540" smtClean="0"/>
              <a:pPr/>
              <a:t>‹Nr.›</a:t>
            </a:fld>
            <a:endParaRPr lang="de-DE" sz="254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5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de-DE" altLang="de-DE" sz="2540" b="1" dirty="0" smtClean="0">
          <a:solidFill>
            <a:schemeClr val="accent6">
              <a:lumMod val="50000"/>
            </a:schemeClr>
          </a:solidFill>
          <a:latin typeface="Arial Narrow" panose="020B060602020203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  <a:ea typeface="ＭＳ Ｐゴシック" charset="-128"/>
        </a:defRPr>
      </a:lvl5pPr>
      <a:lvl6pPr marL="414772" algn="ctr" rtl="0" fontAlgn="base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</a:defRPr>
      </a:lvl6pPr>
      <a:lvl7pPr marL="829544" algn="ctr" rtl="0" fontAlgn="base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</a:defRPr>
      </a:lvl7pPr>
      <a:lvl8pPr marL="1244316" algn="ctr" rtl="0" fontAlgn="base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</a:defRPr>
      </a:lvl8pPr>
      <a:lvl9pPr marL="1659087" algn="ctr" rtl="0" fontAlgn="base">
        <a:spcBef>
          <a:spcPct val="0"/>
        </a:spcBef>
        <a:spcAft>
          <a:spcPct val="0"/>
        </a:spcAft>
        <a:defRPr sz="2540" b="1">
          <a:solidFill>
            <a:srgbClr val="212D9A"/>
          </a:solidFill>
          <a:latin typeface="Arial Narrow" charset="0"/>
        </a:defRPr>
      </a:lvl9pPr>
    </p:titleStyle>
    <p:bodyStyle>
      <a:lvl1pPr marL="311079" indent="-311079" algn="l" rtl="0" eaLnBrk="0" fontAlgn="base" hangingPunct="0">
        <a:spcBef>
          <a:spcPct val="20000"/>
        </a:spcBef>
        <a:spcAft>
          <a:spcPct val="0"/>
        </a:spcAft>
        <a:buBlip>
          <a:blip r:embed="rId4"/>
        </a:buBlip>
        <a:defRPr sz="2177">
          <a:solidFill>
            <a:schemeClr val="tx1"/>
          </a:solidFill>
          <a:latin typeface="+mn-lt"/>
          <a:ea typeface="+mn-ea"/>
          <a:cs typeface="+mn-cs"/>
        </a:defRPr>
      </a:lvl1pPr>
      <a:lvl2pPr marL="674004" indent="-259232" algn="l" rtl="0" eaLnBrk="0" fontAlgn="base" hangingPunct="0">
        <a:spcBef>
          <a:spcPct val="20000"/>
        </a:spcBef>
        <a:spcAft>
          <a:spcPct val="0"/>
        </a:spcAft>
        <a:buChar char="–"/>
        <a:defRPr sz="1814">
          <a:solidFill>
            <a:schemeClr val="tx1"/>
          </a:solidFill>
          <a:latin typeface="+mn-lt"/>
          <a:ea typeface="+mn-ea"/>
        </a:defRPr>
      </a:lvl2pPr>
      <a:lvl3pPr marL="1036930" indent="-207386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451701" indent="-207386" algn="l" rtl="0" eaLnBrk="0" fontAlgn="base" hangingPunct="0">
        <a:spcBef>
          <a:spcPct val="20000"/>
        </a:spcBef>
        <a:spcAft>
          <a:spcPct val="0"/>
        </a:spcAft>
        <a:buChar char="–"/>
        <a:defRPr sz="2722">
          <a:solidFill>
            <a:schemeClr val="tx1"/>
          </a:solidFill>
          <a:latin typeface="Arial" charset="0"/>
          <a:ea typeface="+mn-ea"/>
        </a:defRPr>
      </a:lvl4pPr>
      <a:lvl5pPr marL="1866473" indent="-207386" algn="l" rtl="0" eaLnBrk="0" fontAlgn="base" hangingPunct="0">
        <a:spcBef>
          <a:spcPct val="20000"/>
        </a:spcBef>
        <a:spcAft>
          <a:spcPct val="0"/>
        </a:spcAft>
        <a:buChar char="»"/>
        <a:defRPr sz="2722">
          <a:solidFill>
            <a:schemeClr val="tx1"/>
          </a:solidFill>
          <a:latin typeface="Arial" charset="0"/>
          <a:ea typeface="+mn-ea"/>
        </a:defRPr>
      </a:lvl5pPr>
      <a:lvl6pPr marL="2281245" indent="-207386" algn="l" rtl="0" fontAlgn="base">
        <a:spcBef>
          <a:spcPct val="20000"/>
        </a:spcBef>
        <a:spcAft>
          <a:spcPct val="0"/>
        </a:spcAft>
        <a:buChar char="»"/>
        <a:defRPr sz="2722">
          <a:solidFill>
            <a:schemeClr val="tx1"/>
          </a:solidFill>
          <a:latin typeface="Arial" charset="0"/>
          <a:ea typeface="+mn-ea"/>
        </a:defRPr>
      </a:lvl6pPr>
      <a:lvl7pPr marL="2696017" indent="-207386" algn="l" rtl="0" fontAlgn="base">
        <a:spcBef>
          <a:spcPct val="20000"/>
        </a:spcBef>
        <a:spcAft>
          <a:spcPct val="0"/>
        </a:spcAft>
        <a:buChar char="»"/>
        <a:defRPr sz="2722">
          <a:solidFill>
            <a:schemeClr val="tx1"/>
          </a:solidFill>
          <a:latin typeface="Arial" charset="0"/>
          <a:ea typeface="+mn-ea"/>
        </a:defRPr>
      </a:lvl7pPr>
      <a:lvl8pPr marL="3110789" indent="-207386" algn="l" rtl="0" fontAlgn="base">
        <a:spcBef>
          <a:spcPct val="20000"/>
        </a:spcBef>
        <a:spcAft>
          <a:spcPct val="0"/>
        </a:spcAft>
        <a:buChar char="»"/>
        <a:defRPr sz="2722">
          <a:solidFill>
            <a:schemeClr val="tx1"/>
          </a:solidFill>
          <a:latin typeface="Arial" charset="0"/>
          <a:ea typeface="+mn-ea"/>
        </a:defRPr>
      </a:lvl8pPr>
      <a:lvl9pPr marL="3525561" indent="-207386" algn="l" rtl="0" fontAlgn="base">
        <a:spcBef>
          <a:spcPct val="20000"/>
        </a:spcBef>
        <a:spcAft>
          <a:spcPct val="0"/>
        </a:spcAft>
        <a:buChar char="»"/>
        <a:defRPr sz="2722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de-DE"/>
      </a:defPPr>
      <a:lvl1pPr marL="0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1pPr>
      <a:lvl2pPr marL="414772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2pPr>
      <a:lvl3pPr marL="829544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3pPr>
      <a:lvl4pPr marL="1244316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4pPr>
      <a:lvl5pPr marL="1659087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5pPr>
      <a:lvl6pPr marL="2073859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6pPr>
      <a:lvl7pPr marL="2488631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7pPr>
      <a:lvl8pPr marL="2903403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8pPr>
      <a:lvl9pPr marL="3318175" algn="l" defTabSz="829544" rtl="0" eaLnBrk="1" latinLnBrk="0" hangingPunct="1">
        <a:defRPr sz="16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bgerundetes Rechteck 2"/>
          <p:cNvSpPr/>
          <p:nvPr/>
        </p:nvSpPr>
        <p:spPr>
          <a:xfrm>
            <a:off x="1122198" y="2622515"/>
            <a:ext cx="7638562" cy="2430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</a:schemeClr>
              </a:gs>
            </a:gsLst>
            <a:lin ang="14400000" scaled="0"/>
          </a:gradFill>
          <a:effectLst>
            <a:outerShdw blurRad="215900" dist="2032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903"/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058831" y="2236555"/>
            <a:ext cx="7765295" cy="2384890"/>
          </a:xfrm>
        </p:spPr>
        <p:txBody>
          <a:bodyPr/>
          <a:lstStyle/>
          <a:p>
            <a:pPr eaLnBrk="1" hangingPunct="1"/>
            <a:r>
              <a:rPr lang="de-DE" altLang="de-DE" dirty="0" smtClean="0">
                <a:solidFill>
                  <a:srgbClr val="CC0000"/>
                </a:solidFill>
                <a:latin typeface="Arial Narrow" pitchFamily="34" charset="0"/>
              </a:rPr>
              <a:t/>
            </a:r>
            <a:br>
              <a:rPr lang="de-DE" altLang="de-DE" dirty="0" smtClean="0">
                <a:solidFill>
                  <a:srgbClr val="CC0000"/>
                </a:solidFill>
                <a:latin typeface="Arial Narrow" pitchFamily="34" charset="0"/>
              </a:rPr>
            </a:br>
            <a:r>
              <a:rPr lang="de-DE" altLang="de-DE" sz="4899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F</a:t>
            </a:r>
            <a:r>
              <a:rPr lang="de-DE" altLang="de-DE" sz="3629" dirty="0">
                <a:latin typeface="Comic Sans MS" panose="030F0702030302020204" pitchFamily="66" charset="0"/>
              </a:rPr>
              <a:t>reiburger </a:t>
            </a:r>
            <a:r>
              <a:rPr lang="de-DE" altLang="de-DE" sz="4899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E</a:t>
            </a:r>
            <a:r>
              <a:rPr lang="de-DE" altLang="de-DE" sz="3629" dirty="0">
                <a:latin typeface="Comic Sans MS" panose="030F0702030302020204" pitchFamily="66" charset="0"/>
              </a:rPr>
              <a:t>lterntraining </a:t>
            </a:r>
            <a:br>
              <a:rPr lang="de-DE" altLang="de-DE" sz="3629" dirty="0">
                <a:latin typeface="Comic Sans MS" panose="030F0702030302020204" pitchFamily="66" charset="0"/>
              </a:rPr>
            </a:br>
            <a:r>
              <a:rPr lang="de-DE" altLang="de-DE" sz="4899" dirty="0">
                <a:latin typeface="Comic Sans MS" panose="030F0702030302020204" pitchFamily="66" charset="0"/>
              </a:rPr>
              <a:t> </a:t>
            </a:r>
            <a:r>
              <a:rPr lang="de-DE" altLang="de-DE" sz="3629" dirty="0">
                <a:latin typeface="Comic Sans MS" panose="030F0702030302020204" pitchFamily="66" charset="0"/>
              </a:rPr>
              <a:t>für  </a:t>
            </a:r>
            <a:br>
              <a:rPr lang="de-DE" altLang="de-DE" sz="3629" dirty="0">
                <a:latin typeface="Comic Sans MS" panose="030F0702030302020204" pitchFamily="66" charset="0"/>
              </a:rPr>
            </a:br>
            <a:r>
              <a:rPr lang="de-DE" altLang="de-DE" sz="4899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A</a:t>
            </a:r>
            <a:r>
              <a:rPr lang="de-DE" altLang="de-DE" sz="3629" dirty="0">
                <a:latin typeface="Comic Sans MS" panose="030F0702030302020204" pitchFamily="66" charset="0"/>
              </a:rPr>
              <a:t>utismus-</a:t>
            </a:r>
            <a:r>
              <a:rPr lang="de-DE" altLang="de-DE" sz="4899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S</a:t>
            </a:r>
            <a:r>
              <a:rPr lang="de-DE" altLang="de-DE" sz="3629" dirty="0">
                <a:latin typeface="Comic Sans MS" panose="030F0702030302020204" pitchFamily="66" charset="0"/>
              </a:rPr>
              <a:t>pektrum-</a:t>
            </a:r>
            <a:r>
              <a:rPr lang="de-DE" altLang="de-DE" sz="4899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S</a:t>
            </a:r>
            <a:r>
              <a:rPr lang="de-DE" altLang="de-DE" sz="3629" dirty="0">
                <a:latin typeface="Comic Sans MS" panose="030F0702030302020204" pitchFamily="66" charset="0"/>
              </a:rPr>
              <a:t>törungen</a:t>
            </a:r>
            <a:r>
              <a:rPr lang="de-DE" altLang="de-DE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de-DE" altLang="de-DE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r>
              <a:rPr lang="de-DE" altLang="de-DE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/>
            </a:r>
            <a:br>
              <a:rPr lang="de-DE" altLang="de-DE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</a:br>
            <a:endParaRPr lang="de-DE" altLang="de-DE" sz="3266" b="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>
                <a:latin typeface="Arial Narrow" pitchFamily="34" charset="0"/>
              </a:rPr>
              <a:t>Warum ist Autismus nicht gleich Autismus?</a:t>
            </a:r>
            <a:br>
              <a:rPr lang="de-DE" altLang="de-DE">
                <a:latin typeface="Arial Narrow" pitchFamily="34" charset="0"/>
              </a:rPr>
            </a:br>
            <a:endParaRPr lang="de-DE" altLang="de-DE">
              <a:latin typeface="Arial Narrow" pitchFamily="34" charset="0"/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79804" y="1731385"/>
            <a:ext cx="3773196" cy="3444842"/>
          </a:xfrm>
        </p:spPr>
        <p:txBody>
          <a:bodyPr/>
          <a:lstStyle/>
          <a:p>
            <a:pPr>
              <a:buFontTx/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Frühkindlicher Autismus:</a:t>
            </a:r>
          </a:p>
          <a:p>
            <a:r>
              <a:rPr lang="de-DE" altLang="de-DE" sz="1814" b="1" dirty="0">
                <a:latin typeface="Arial Narrow" pitchFamily="34" charset="0"/>
              </a:rPr>
              <a:t>Sprachentwicklungsverzögerung</a:t>
            </a:r>
          </a:p>
          <a:p>
            <a:r>
              <a:rPr lang="de-DE" altLang="de-DE" sz="1814" b="1" dirty="0">
                <a:latin typeface="Arial Narrow" pitchFamily="34" charset="0"/>
              </a:rPr>
              <a:t>Abweichende Entwicklung vor dem 3. Lebensjahr</a:t>
            </a:r>
          </a:p>
          <a:p>
            <a:r>
              <a:rPr lang="de-DE" altLang="de-DE" sz="1814" b="1" dirty="0">
                <a:latin typeface="Arial Narrow" pitchFamily="34" charset="0"/>
              </a:rPr>
              <a:t>Es kann prinzipiell jedes Intelligenzniveau vorkommen</a:t>
            </a:r>
          </a:p>
          <a:p>
            <a:r>
              <a:rPr lang="de-DE" altLang="de-DE" sz="1814" b="1" dirty="0">
                <a:latin typeface="Arial Narrow" pitchFamily="34" charset="0"/>
              </a:rPr>
              <a:t>Häufig jedoch kognitive Beeinträchtigung</a:t>
            </a:r>
          </a:p>
          <a:p>
            <a:r>
              <a:rPr lang="de-DE" altLang="de-DE" sz="1814" b="1" dirty="0">
                <a:latin typeface="Arial Narrow" pitchFamily="34" charset="0"/>
              </a:rPr>
              <a:t>Bei  IQ &gt; 70: High </a:t>
            </a:r>
            <a:r>
              <a:rPr lang="de-DE" altLang="de-DE" sz="1814" b="1" dirty="0" err="1">
                <a:latin typeface="Arial Narrow" pitchFamily="34" charset="0"/>
              </a:rPr>
              <a:t>Functioning</a:t>
            </a:r>
            <a:r>
              <a:rPr lang="de-DE" altLang="de-DE" sz="1814" b="1" dirty="0">
                <a:latin typeface="Arial Narrow" pitchFamily="34" charset="0"/>
              </a:rPr>
              <a:t> Autismus (HFA)</a:t>
            </a:r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60382" y="1735382"/>
            <a:ext cx="3773196" cy="2753569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de-DE" altLang="de-DE" sz="1814" b="1" dirty="0" err="1">
                <a:solidFill>
                  <a:srgbClr val="C00000"/>
                </a:solidFill>
                <a:latin typeface="Arial Narrow" pitchFamily="34" charset="0"/>
              </a:rPr>
              <a:t>Asperger</a:t>
            </a: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-Syndrom: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Keine Sprachentwicklungsverzögerung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Entwicklungsauffälligkeiten oft erst nach dem dritten Lebensjahr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Kein allgemeiner kognitiver Entwicklungsrückstand (IQ &gt; 70)</a:t>
            </a:r>
          </a:p>
          <a:p>
            <a:pPr eaLnBrk="1" hangingPunct="1"/>
            <a:endParaRPr lang="de-DE" altLang="de-DE" sz="1814" b="1" dirty="0">
              <a:latin typeface="Arial Narrow" pitchFamily="34" charset="0"/>
            </a:endParaRPr>
          </a:p>
          <a:p>
            <a:endParaRPr lang="de-DE" altLang="de-DE" sz="1814" b="1" dirty="0">
              <a:latin typeface="Arial Narrow" pitchFamily="34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1358383" y="5100097"/>
            <a:ext cx="7431180" cy="811525"/>
            <a:chOff x="1092200" y="5293697"/>
            <a:chExt cx="8191500" cy="894556"/>
          </a:xfrm>
        </p:grpSpPr>
        <p:sp>
          <p:nvSpPr>
            <p:cNvPr id="12" name="Band nach oben 11"/>
            <p:cNvSpPr/>
            <p:nvPr/>
          </p:nvSpPr>
          <p:spPr>
            <a:xfrm>
              <a:off x="1092200" y="5293697"/>
              <a:ext cx="8191500" cy="894556"/>
            </a:xfrm>
            <a:prstGeom prst="ribbon2">
              <a:avLst>
                <a:gd name="adj1" fmla="val 16667"/>
                <a:gd name="adj2" fmla="val 75000"/>
              </a:avLst>
            </a:prstGeom>
            <a:gradFill flip="none" rotWithShape="1">
              <a:gsLst>
                <a:gs pos="0">
                  <a:srgbClr val="FFC000">
                    <a:lumMod val="64000"/>
                    <a:lumOff val="36000"/>
                  </a:srgbClr>
                </a:gs>
                <a:gs pos="50000">
                  <a:srgbClr val="FFFF00">
                    <a:lumMod val="40000"/>
                    <a:lumOff val="60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903"/>
            </a:p>
          </p:txBody>
        </p:sp>
        <p:sp>
          <p:nvSpPr>
            <p:cNvPr id="112645" name="Rectangle 5"/>
            <p:cNvSpPr>
              <a:spLocks noChangeArrowheads="1"/>
            </p:cNvSpPr>
            <p:nvPr/>
          </p:nvSpPr>
          <p:spPr bwMode="auto">
            <a:xfrm>
              <a:off x="3061983" y="5436174"/>
              <a:ext cx="4258503" cy="471086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r>
                <a:rPr lang="de-DE" altLang="de-DE" sz="2177" dirty="0">
                  <a:solidFill>
                    <a:srgbClr val="C00000"/>
                  </a:solidFill>
                  <a:latin typeface="Arial Narrow" panose="020B0606020202030204" pitchFamily="34" charset="0"/>
                </a:rPr>
                <a:t>– Jedes Kind mit ASS ist anders 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Neuere Entwicklungen in der Diagnostik bei Autismus</a:t>
            </a:r>
          </a:p>
        </p:txBody>
      </p:sp>
      <p:sp>
        <p:nvSpPr>
          <p:cNvPr id="4126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58383" y="1676336"/>
            <a:ext cx="6832077" cy="4211002"/>
          </a:xfrm>
        </p:spPr>
        <p:txBody>
          <a:bodyPr/>
          <a:lstStyle/>
          <a:p>
            <a:pPr marL="0" indent="0">
              <a:buNone/>
            </a:pPr>
            <a:r>
              <a:rPr lang="de-DE" altLang="de-DE" sz="1814" b="1" dirty="0">
                <a:latin typeface="Arial Narrow" pitchFamily="34" charset="0"/>
              </a:rPr>
              <a:t>Bisherige Einteilung in die unterschiedlichen </a:t>
            </a:r>
            <a:r>
              <a:rPr lang="de-DE" altLang="de-DE" sz="1814" b="1" dirty="0" err="1">
                <a:latin typeface="Arial Narrow" pitchFamily="34" charset="0"/>
              </a:rPr>
              <a:t>Autismusformen</a:t>
            </a:r>
            <a:r>
              <a:rPr lang="de-DE" altLang="de-DE" sz="1814" b="1" dirty="0">
                <a:latin typeface="Arial Narrow" pitchFamily="34" charset="0"/>
              </a:rPr>
              <a:t> wird aufgegeben werden.</a:t>
            </a:r>
          </a:p>
          <a:p>
            <a:pPr>
              <a:buFontTx/>
              <a:buNone/>
            </a:pPr>
            <a:endParaRPr lang="de-DE" altLang="de-DE" sz="1814" b="1" dirty="0">
              <a:latin typeface="Arial Narrow" pitchFamily="34" charset="0"/>
            </a:endParaRPr>
          </a:p>
          <a:p>
            <a:pPr>
              <a:buFontTx/>
              <a:buNone/>
            </a:pPr>
            <a:r>
              <a:rPr lang="de-DE" altLang="de-DE" sz="1814" b="1" dirty="0">
                <a:latin typeface="Arial Narrow" pitchFamily="34" charset="0"/>
              </a:rPr>
              <a:t>Neue Sichtweise:</a:t>
            </a:r>
          </a:p>
          <a:p>
            <a:pPr>
              <a:buFontTx/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Autismus-Spektrum-Störungen (ASS)</a:t>
            </a:r>
            <a:r>
              <a:rPr lang="de-DE" altLang="de-DE" sz="1814" b="1" dirty="0">
                <a:latin typeface="Arial Narrow" pitchFamily="34" charset="0"/>
              </a:rPr>
              <a:t> </a:t>
            </a:r>
            <a:r>
              <a:rPr lang="de-DE" altLang="de-DE" sz="1814" b="1" dirty="0">
                <a:latin typeface="Arial Narrow" pitchFamily="34" charset="0"/>
                <a:sym typeface="Wingdings" pitchFamily="2" charset="2"/>
              </a:rPr>
              <a:t> </a:t>
            </a:r>
            <a:r>
              <a:rPr lang="de-DE" altLang="de-DE" sz="1814" b="1" dirty="0">
                <a:latin typeface="Arial Narrow" pitchFamily="34" charset="0"/>
              </a:rPr>
              <a:t>als Dimension mit unterschiedlichen Ausprägungen</a:t>
            </a:r>
          </a:p>
          <a:p>
            <a:pPr>
              <a:buFontTx/>
              <a:buNone/>
            </a:pPr>
            <a:endParaRPr lang="de-DE" altLang="de-DE" sz="1814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Mein Kind ist besonders: </a:t>
            </a:r>
            <a:r>
              <a:rPr lang="de-DE" altLang="de-DE" dirty="0" smtClean="0">
                <a:latin typeface="Arial Narrow" pitchFamily="34" charset="0"/>
              </a:rPr>
              <a:t/>
            </a:r>
            <a:br>
              <a:rPr lang="de-DE" altLang="de-DE" dirty="0" smtClean="0">
                <a:latin typeface="Arial Narrow" pitchFamily="34" charset="0"/>
              </a:rPr>
            </a:br>
            <a:r>
              <a:rPr lang="de-DE" altLang="de-DE" dirty="0" smtClean="0">
                <a:latin typeface="Arial Narrow" pitchFamily="34" charset="0"/>
              </a:rPr>
              <a:t>Wie </a:t>
            </a:r>
            <a:r>
              <a:rPr lang="de-DE" altLang="de-DE" dirty="0">
                <a:latin typeface="Arial Narrow" pitchFamily="34" charset="0"/>
              </a:rPr>
              <a:t>gelingt ein positiver Beziehungsaufbau?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20128" y="1918282"/>
            <a:ext cx="7684647" cy="4211002"/>
          </a:xfrm>
        </p:spPr>
        <p:txBody>
          <a:bodyPr/>
          <a:lstStyle/>
          <a:p>
            <a:r>
              <a:rPr lang="de-DE" altLang="de-DE" sz="1814" b="1" dirty="0">
                <a:latin typeface="Arial Narrow" pitchFamily="34" charset="0"/>
              </a:rPr>
              <a:t>Für die Förderung von neuen Fertigkeiten ist der Aufbau einer guten Beziehung wichtig. Aber: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altLang="de-DE" sz="1814" b="1" dirty="0">
                <a:latin typeface="Arial Narrow" pitchFamily="34" charset="0"/>
              </a:rPr>
              <a:t>Mein Kind nimmt auf besondere Art und Weise seine Umwelt wahr.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altLang="de-DE" sz="1814" b="1" dirty="0">
                <a:latin typeface="Arial Narrow" pitchFamily="34" charset="0"/>
              </a:rPr>
              <a:t>Mein Kind nimmt auf besondere Art Kontakt auf.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altLang="de-DE" sz="1814" b="1" dirty="0">
                <a:latin typeface="Arial Narrow" pitchFamily="34" charset="0"/>
              </a:rPr>
              <a:t>Es gibt trotz Schwächen in der Kommunikation immer wieder Momente, in denen mein Kind mit mir Kontakt aufnimmt.</a:t>
            </a:r>
            <a:endParaRPr lang="de-DE" altLang="de-DE" sz="1814" b="1" i="1" dirty="0">
              <a:latin typeface="Arial Narrow" pitchFamily="34" charset="0"/>
            </a:endParaRPr>
          </a:p>
          <a:p>
            <a:pPr>
              <a:buFontTx/>
              <a:buNone/>
            </a:pPr>
            <a:endParaRPr lang="de-DE" altLang="de-DE" sz="1814" b="1" i="1" dirty="0">
              <a:latin typeface="Arial Narrow" pitchFamily="34" charset="0"/>
            </a:endParaRPr>
          </a:p>
          <a:p>
            <a:pPr>
              <a:buFontTx/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Übung (jeder für sich):</a:t>
            </a:r>
          </a:p>
          <a:p>
            <a:r>
              <a:rPr lang="de-DE" altLang="de-DE" sz="1814" b="1" dirty="0">
                <a:latin typeface="Arial Narrow" pitchFamily="34" charset="0"/>
              </a:rPr>
              <a:t>In welchen Situationen des Alltages verbringe ich mit meinem Kind eine wertvolle Zeit 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>
                <a:latin typeface="Arial Narrow" pitchFamily="34" charset="0"/>
              </a:rPr>
              <a:t>Mein Kind ist besonders: Was kann mein Kind gut?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de-DE" altLang="de-DE" sz="1814" b="1" dirty="0">
                <a:latin typeface="Arial Narrow" pitchFamily="34" charset="0"/>
              </a:rPr>
              <a:t>Besonderheiten bei Kindern mit Autismus erschweren oft den Alltag, aber diese Kinder zeigen auch Stärken und eine Menge an guten Fähigkeiten.</a:t>
            </a:r>
          </a:p>
          <a:p>
            <a:pPr>
              <a:buFontTx/>
              <a:buNone/>
            </a:pPr>
            <a:endParaRPr lang="de-DE" altLang="de-DE" sz="1814" b="1" dirty="0">
              <a:latin typeface="Arial Narrow" pitchFamily="34" charset="0"/>
            </a:endParaRPr>
          </a:p>
          <a:p>
            <a:pPr>
              <a:buFontTx/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Übung: Welche Stärken und Fähigkeiten hat mein Kind?</a:t>
            </a:r>
          </a:p>
          <a:p>
            <a:pPr>
              <a:buFontTx/>
              <a:buNone/>
            </a:pPr>
            <a:endParaRPr lang="de-DE" altLang="de-DE" sz="1814" b="1" dirty="0">
              <a:solidFill>
                <a:srgbClr val="C00000"/>
              </a:solidFill>
              <a:latin typeface="Arial Narrow" pitchFamily="34" charset="0"/>
            </a:endParaRPr>
          </a:p>
          <a:p>
            <a:pPr>
              <a:buNone/>
              <a:tabLst>
                <a:tab pos="979322" algn="l"/>
              </a:tabLst>
            </a:pPr>
            <a:r>
              <a:rPr lang="de-DE" altLang="de-DE" sz="1814" b="1" dirty="0">
                <a:latin typeface="Arial Narrow" pitchFamily="34" charset="0"/>
              </a:rPr>
              <a:t>		___________________________________________________</a:t>
            </a:r>
          </a:p>
          <a:p>
            <a:pPr>
              <a:buNone/>
              <a:tabLst>
                <a:tab pos="979322" algn="l"/>
              </a:tabLst>
            </a:pPr>
            <a:endParaRPr lang="de-DE" altLang="de-DE" sz="1814" b="1" dirty="0">
              <a:latin typeface="Arial Narrow" pitchFamily="34" charset="0"/>
            </a:endParaRPr>
          </a:p>
          <a:p>
            <a:pPr>
              <a:buNone/>
              <a:tabLst>
                <a:tab pos="979322" algn="l"/>
              </a:tabLst>
            </a:pPr>
            <a:r>
              <a:rPr lang="de-DE" altLang="de-DE" sz="1814" b="1" dirty="0">
                <a:latin typeface="Arial Narrow" pitchFamily="34" charset="0"/>
              </a:rPr>
              <a:t>		___________________________________________________</a:t>
            </a:r>
          </a:p>
          <a:p>
            <a:pPr>
              <a:buNone/>
              <a:tabLst>
                <a:tab pos="979322" algn="l"/>
              </a:tabLst>
            </a:pPr>
            <a:endParaRPr lang="de-DE" altLang="de-DE" sz="1814" b="1" dirty="0">
              <a:latin typeface="Arial Narrow" pitchFamily="34" charset="0"/>
            </a:endParaRPr>
          </a:p>
          <a:p>
            <a:pPr>
              <a:buNone/>
              <a:tabLst>
                <a:tab pos="979322" algn="l"/>
              </a:tabLst>
            </a:pPr>
            <a:r>
              <a:rPr lang="de-DE" altLang="de-DE" sz="1814" b="1" dirty="0">
                <a:latin typeface="Arial Narrow" pitchFamily="34" charset="0"/>
              </a:rPr>
              <a:t>		___________________________________________________</a:t>
            </a:r>
          </a:p>
        </p:txBody>
      </p:sp>
      <p:pic>
        <p:nvPicPr>
          <p:cNvPr id="2051" name="Picture 3" descr="\\ad\home\brehm\#Arbeitsbuch\Grafiken\Bleistift kle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197" y="3141746"/>
            <a:ext cx="457248" cy="615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Hausaufgabe: Wertvolle Zeit</a:t>
            </a:r>
          </a:p>
        </p:txBody>
      </p:sp>
      <p:sp>
        <p:nvSpPr>
          <p:cNvPr id="283651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de-DE" altLang="de-DE" sz="1814" b="1" dirty="0">
                <a:latin typeface="Arial Narrow" pitchFamily="34" charset="0"/>
              </a:rPr>
              <a:t>Installieren Sie mit Ihrem Kind regelmäßig eine „wertvolle Zeit“. </a:t>
            </a:r>
          </a:p>
          <a:p>
            <a:r>
              <a:rPr lang="de-DE" altLang="de-DE" sz="1814" b="1" dirty="0">
                <a:latin typeface="Arial Narrow" pitchFamily="34" charset="0"/>
              </a:rPr>
              <a:t>Bitte protokollieren Sie diese und bringen Sie das Protokoll zur nächsten Sitzung mit.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9500" y="1612104"/>
            <a:ext cx="7682474" cy="4410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97086" y="898655"/>
            <a:ext cx="7707689" cy="5703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 smtClean="0">
                <a:latin typeface="Arial Narrow" pitchFamily="34" charset="0"/>
              </a:rPr>
              <a:t>Die Module und Sitzungen</a:t>
            </a:r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Äußerer Rahmen</a:t>
            </a:r>
          </a:p>
        </p:txBody>
      </p:sp>
      <p:sp>
        <p:nvSpPr>
          <p:cNvPr id="26009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20128" y="1664815"/>
            <a:ext cx="7454223" cy="4211002"/>
          </a:xfrm>
        </p:spPr>
        <p:txBody>
          <a:bodyPr/>
          <a:lstStyle/>
          <a:p>
            <a:r>
              <a:rPr lang="de-DE" altLang="de-DE" sz="1814" b="1" dirty="0">
                <a:latin typeface="Arial Narrow" pitchFamily="34" charset="0"/>
              </a:rPr>
              <a:t>8 Sitzungen</a:t>
            </a:r>
          </a:p>
          <a:p>
            <a:r>
              <a:rPr lang="de-DE" altLang="de-DE" sz="1814" b="1" dirty="0">
                <a:latin typeface="Arial Narrow" pitchFamily="34" charset="0"/>
              </a:rPr>
              <a:t>Zeitpunkt</a:t>
            </a:r>
          </a:p>
          <a:p>
            <a:r>
              <a:rPr lang="de-DE" altLang="de-DE" sz="1814" b="1" dirty="0">
                <a:latin typeface="Arial Narrow" pitchFamily="34" charset="0"/>
              </a:rPr>
              <a:t>Raum </a:t>
            </a:r>
          </a:p>
          <a:p>
            <a:r>
              <a:rPr lang="de-DE" altLang="de-DE" sz="1814" b="1" dirty="0">
                <a:latin typeface="Arial Narrow" pitchFamily="34" charset="0"/>
              </a:rPr>
              <a:t>Bei </a:t>
            </a:r>
            <a:r>
              <a:rPr lang="de-DE" altLang="de-DE" sz="1814" b="1" dirty="0" smtClean="0">
                <a:latin typeface="Arial Narrow" pitchFamily="34" charset="0"/>
              </a:rPr>
              <a:t>Verhinderung/Krankheit </a:t>
            </a:r>
            <a:r>
              <a:rPr lang="de-DE" altLang="de-DE" sz="1814" b="1" dirty="0">
                <a:latin typeface="Arial Narrow" pitchFamily="34" charset="0"/>
              </a:rPr>
              <a:t>bitte absagen.</a:t>
            </a:r>
          </a:p>
          <a:p>
            <a:r>
              <a:rPr lang="de-DE" altLang="de-DE" sz="1814" b="1" dirty="0">
                <a:latin typeface="Arial Narrow" pitchFamily="34" charset="0"/>
              </a:rPr>
              <a:t>Zwischen jeder Stunde werden Übungen als Hausaufgaben mitgegeben, die zu Beginn der nächsten Stunde besprochen werden.</a:t>
            </a:r>
          </a:p>
          <a:p>
            <a:r>
              <a:rPr lang="de-DE" altLang="de-DE" sz="1814" b="1" dirty="0">
                <a:latin typeface="Arial Narrow" pitchFamily="34" charset="0"/>
              </a:rPr>
              <a:t>Bringen Sie bitte das Arbeitsbuch zu jeder Sitzung mit.</a:t>
            </a:r>
          </a:p>
          <a:p>
            <a:r>
              <a:rPr lang="de-DE" altLang="de-DE" sz="1814" b="1" dirty="0">
                <a:latin typeface="Arial Narrow" pitchFamily="34" charset="0"/>
              </a:rPr>
              <a:t>Wir arbeiten mit Einzel- und Gruppenübungen.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Übersicht Sitzung 1: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Informationen zu </a:t>
            </a:r>
            <a:r>
              <a:rPr lang="de-DE" altLang="de-DE" dirty="0" smtClean="0">
                <a:latin typeface="Arial Narrow" pitchFamily="34" charset="0"/>
              </a:rPr>
              <a:t>Autismus-Spektrum-Störungen (ASS)</a:t>
            </a:r>
            <a:endParaRPr lang="de-DE" altLang="de-DE" dirty="0">
              <a:latin typeface="Arial Narrow" pitchFamily="34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20128" y="2137185"/>
            <a:ext cx="7684647" cy="421100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z="1814" b="1" dirty="0">
                <a:latin typeface="Arial Narrow" pitchFamily="34" charset="0"/>
              </a:rPr>
              <a:t>Gruppenregeln</a:t>
            </a:r>
          </a:p>
          <a:p>
            <a:r>
              <a:rPr lang="de-DE" altLang="de-DE" sz="1814" b="1" dirty="0">
                <a:latin typeface="Arial Narrow" pitchFamily="34" charset="0"/>
              </a:rPr>
              <a:t>Kennenlernen der Gruppenmitglieder und der jeweiligen Problematik</a:t>
            </a:r>
          </a:p>
          <a:p>
            <a:r>
              <a:rPr lang="de-DE" altLang="de-DE" sz="1814" b="1" dirty="0">
                <a:latin typeface="Arial Narrow" pitchFamily="34" charset="0"/>
              </a:rPr>
              <a:t>Auffälligkeiten bei Kindern mit ASS</a:t>
            </a:r>
          </a:p>
          <a:p>
            <a:r>
              <a:rPr lang="de-DE" altLang="de-DE" sz="1814" b="1" dirty="0">
                <a:latin typeface="Arial Narrow" pitchFamily="34" charset="0"/>
              </a:rPr>
              <a:t>Warum ist Autismus nicht gleich Autismus?</a:t>
            </a:r>
          </a:p>
          <a:p>
            <a:r>
              <a:rPr lang="de-DE" altLang="de-DE" sz="1814" b="1" dirty="0">
                <a:latin typeface="Arial Narrow" pitchFamily="34" charset="0"/>
              </a:rPr>
              <a:t>Wie gelingt ein positiver Beziehungsaufbau bei diesen Besonderheiten?</a:t>
            </a:r>
          </a:p>
          <a:p>
            <a:r>
              <a:rPr lang="de-DE" altLang="de-DE" sz="1814" b="1" dirty="0">
                <a:latin typeface="Arial Narrow" pitchFamily="34" charset="0"/>
              </a:rPr>
              <a:t>Mein Kind hat Stärken und Fähigkeiten</a:t>
            </a:r>
          </a:p>
          <a:p>
            <a:r>
              <a:rPr lang="de-DE" altLang="de-DE" sz="1814" b="1" dirty="0">
                <a:latin typeface="Arial Narrow" pitchFamily="34" charset="0"/>
              </a:rPr>
              <a:t>Hausaufgabe: Wertvolle Zeiten einrichten</a:t>
            </a:r>
          </a:p>
          <a:p>
            <a:endParaRPr lang="de-DE" altLang="de-DE" sz="1814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Gruppenregeln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08607" y="1837633"/>
            <a:ext cx="7684647" cy="421100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41476" rIns="82953" bIns="41476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sz="1814" b="1" dirty="0">
                <a:latin typeface="Arial Narrow" pitchFamily="34" charset="0"/>
              </a:rPr>
              <a:t>Wir kommen pünktlich.</a:t>
            </a:r>
          </a:p>
          <a:p>
            <a:r>
              <a:rPr lang="de-DE" altLang="de-DE" sz="1814" b="1" dirty="0">
                <a:latin typeface="Arial Narrow" pitchFamily="34" charset="0"/>
              </a:rPr>
              <a:t>Persönliche Informationen über andere Eltern bleiben in der Gruppe und wir behandeln diese absolut vertraulich. </a:t>
            </a:r>
          </a:p>
          <a:p>
            <a:r>
              <a:rPr lang="de-DE" altLang="de-DE" sz="1814" b="1" dirty="0">
                <a:latin typeface="Arial Narrow" pitchFamily="34" charset="0"/>
              </a:rPr>
              <a:t>Wir unterstützen uns gegenseitig.</a:t>
            </a:r>
          </a:p>
          <a:p>
            <a:r>
              <a:rPr lang="de-DE" altLang="de-DE" sz="1814" b="1" dirty="0">
                <a:latin typeface="Arial Narrow" pitchFamily="34" charset="0"/>
              </a:rPr>
              <a:t>Außer bei Kleingruppenarbeiten führen wir Diskussionen in der gesamten Gruppe. </a:t>
            </a:r>
          </a:p>
          <a:p>
            <a:endParaRPr lang="de-DE" altLang="de-DE" sz="1814" b="1" dirty="0">
              <a:latin typeface="Arial Narrow" pitchFamily="34" charset="0"/>
            </a:endParaRPr>
          </a:p>
          <a:p>
            <a:endParaRPr lang="de-DE" altLang="de-DE" sz="1814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xfrm>
            <a:off x="1197086" y="898655"/>
            <a:ext cx="7707689" cy="465168"/>
          </a:xfrm>
        </p:spPr>
        <p:txBody>
          <a:bodyPr/>
          <a:lstStyle/>
          <a:p>
            <a:pPr eaLnBrk="1" hangingPunct="1"/>
            <a:r>
              <a:rPr lang="de-DE" altLang="de-DE" dirty="0" smtClean="0">
                <a:latin typeface="Arial Narrow" pitchFamily="34" charset="0"/>
              </a:rPr>
              <a:t> Auffälligkeiten von Kindern mit ASS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97086" y="1926925"/>
            <a:ext cx="6647738" cy="4081388"/>
          </a:xfrm>
        </p:spPr>
        <p:txBody>
          <a:bodyPr/>
          <a:lstStyle/>
          <a:p>
            <a:pPr marL="414772" indent="-414772" eaLnBrk="1" hangingPunct="1">
              <a:buFontTx/>
              <a:buAutoNum type="arabicPeriod"/>
            </a:pPr>
            <a:r>
              <a:rPr lang="de-DE" altLang="de-DE" sz="1814" b="1" dirty="0">
                <a:latin typeface="Arial Narrow" pitchFamily="34" charset="0"/>
              </a:rPr>
              <a:t>Auffälligkeiten in der sozialen Interaktion</a:t>
            </a:r>
          </a:p>
          <a:p>
            <a:pPr marL="414772" indent="-414772" eaLnBrk="1" hangingPunct="1">
              <a:buFont typeface="+mj-lt"/>
              <a:buAutoNum type="arabicPeriod"/>
            </a:pPr>
            <a:r>
              <a:rPr lang="de-DE" altLang="de-DE" sz="1814" b="1" dirty="0">
                <a:latin typeface="Arial Narrow" pitchFamily="34" charset="0"/>
              </a:rPr>
              <a:t>Auffälligkeiten in der Kommunikation</a:t>
            </a:r>
          </a:p>
          <a:p>
            <a:pPr marL="414772" indent="-414772" eaLnBrk="1" hangingPunct="1">
              <a:buFont typeface="+mj-lt"/>
              <a:buAutoNum type="arabicPeriod"/>
            </a:pPr>
            <a:r>
              <a:rPr lang="de-DE" altLang="de-DE" sz="1814" b="1" dirty="0">
                <a:latin typeface="Arial Narrow" pitchFamily="34" charset="0"/>
              </a:rPr>
              <a:t>Auffällige und intensive Interessen sowie ritualisierte Verhaltensweisen, feste Abläufe und Haften an Themen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230210" y="1731062"/>
            <a:ext cx="7684647" cy="4049705"/>
          </a:xfrm>
        </p:spPr>
        <p:txBody>
          <a:bodyPr/>
          <a:lstStyle/>
          <a:p>
            <a:pPr marL="518465" indent="-518465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Kinder mit ASS </a:t>
            </a:r>
            <a:r>
              <a:rPr lang="de-DE" altLang="de-DE" sz="1814" b="1" dirty="0" smtClean="0">
                <a:solidFill>
                  <a:srgbClr val="C00000"/>
                </a:solidFill>
                <a:latin typeface="Arial Narrow" pitchFamily="34" charset="0"/>
              </a:rPr>
              <a:t>sind/zeigen </a:t>
            </a: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oft: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Wenig oder gar keinen Blickkontakt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Eingeschränkt fähig, den Gesichtsausdruck ihres Gegenübers zu interpretieren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Eine eingeschränkte Skala von Gesichtsausdrücken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Eingeschränkte Gestik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Nicht in der Lage, Beziehungen zu Gleichaltrigen aufzunehmen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Am liebsten allein 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Scheinen wenig Interesse an anderen Menschen zu haben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Einen Mangel, Freude mit anderen zu teilen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Einen Mangel an sozio-emotionaler Wechselseitigkeit </a:t>
            </a:r>
          </a:p>
        </p:txBody>
      </p:sp>
      <p:sp>
        <p:nvSpPr>
          <p:cNvPr id="25604" name="Rectangle 3"/>
          <p:cNvSpPr>
            <a:spLocks noGrp="1" noChangeArrowheads="1"/>
          </p:cNvSpPr>
          <p:nvPr>
            <p:ph type="title"/>
          </p:nvPr>
        </p:nvSpPr>
        <p:spPr>
          <a:xfrm>
            <a:off x="1230210" y="946180"/>
            <a:ext cx="7707689" cy="766160"/>
          </a:xfrm>
        </p:spPr>
        <p:txBody>
          <a:bodyPr/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Auffälligkeiten in </a:t>
            </a:r>
            <a:r>
              <a:rPr lang="de-DE" altLang="de-DE" dirty="0" smtClean="0">
                <a:latin typeface="Arial Narrow" pitchFamily="34" charset="0"/>
              </a:rPr>
              <a:t>der sozialen Interaktion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241731" y="1530881"/>
            <a:ext cx="7684647" cy="4211002"/>
          </a:xfrm>
        </p:spPr>
        <p:txBody>
          <a:bodyPr/>
          <a:lstStyle/>
          <a:p>
            <a:pPr marL="518465" indent="-518465" eaLnBrk="1" hangingPunct="1">
              <a:lnSpc>
                <a:spcPct val="90000"/>
              </a:lnSpc>
              <a:spcBef>
                <a:spcPct val="0"/>
              </a:spcBef>
              <a:spcAft>
                <a:spcPct val="20000"/>
              </a:spcAft>
              <a:buClr>
                <a:schemeClr val="accent2"/>
              </a:buClr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Kinder mit ASS zeigen oft: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Stereotype und repetitive Verwendung der Sprache und </a:t>
            </a:r>
            <a:br>
              <a:rPr lang="de-DE" altLang="de-DE" sz="1814" b="1" dirty="0">
                <a:latin typeface="Arial Narrow" pitchFamily="34" charset="0"/>
              </a:rPr>
            </a:br>
            <a:r>
              <a:rPr lang="de-DE" altLang="de-DE" sz="1814" b="1" dirty="0">
                <a:latin typeface="Arial Narrow" pitchFamily="34" charset="0"/>
              </a:rPr>
              <a:t>Wortneuschöpfungen oder gestelzte Sprache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Eine monotone oder ungewöhnliche Sprechweise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Verbale Rituale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Besondere Schwierigkeiten mit abstrakten Begriffen 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Kaum spielerische Nachahmung, Fehlen von Rollenspielen oder  </a:t>
            </a:r>
            <a:br>
              <a:rPr lang="de-DE" altLang="de-DE" sz="1814" b="1" dirty="0">
                <a:latin typeface="Arial Narrow" pitchFamily="34" charset="0"/>
              </a:rPr>
            </a:br>
            <a:r>
              <a:rPr lang="de-DE" altLang="de-DE" sz="1814" b="1" dirty="0">
                <a:latin typeface="Arial Narrow" pitchFamily="34" charset="0"/>
              </a:rPr>
              <a:t>„So tun als ob“ Spielen</a:t>
            </a:r>
          </a:p>
          <a:p>
            <a:pPr marL="518465" indent="-518465" eaLnBrk="1" hangingPunct="1">
              <a:lnSpc>
                <a:spcPct val="90000"/>
              </a:lnSpc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Bei jüngeren Kindern: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 err="1">
                <a:latin typeface="Arial Narrow" pitchFamily="34" charset="0"/>
              </a:rPr>
              <a:t>Echolalien</a:t>
            </a:r>
            <a:r>
              <a:rPr lang="de-DE" altLang="de-DE" sz="1814" b="1" dirty="0">
                <a:latin typeface="Arial Narrow" pitchFamily="34" charset="0"/>
              </a:rPr>
              <a:t> 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Vertauschungen von Pronomen</a:t>
            </a:r>
          </a:p>
          <a:p>
            <a:pPr marL="518465" indent="-518465" eaLnBrk="1" hangingPunct="1">
              <a:lnSpc>
                <a:spcPct val="90000"/>
              </a:lnSpc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Bei frühkindlichem Autismus: </a:t>
            </a:r>
          </a:p>
          <a:p>
            <a:pPr marL="518465" indent="-518465" eaLnBrk="1" hangingPunct="1">
              <a:lnSpc>
                <a:spcPct val="90000"/>
              </a:lnSpc>
            </a:pPr>
            <a:r>
              <a:rPr lang="de-DE" altLang="de-DE" sz="1814" b="1" dirty="0">
                <a:latin typeface="Arial Narrow" pitchFamily="34" charset="0"/>
              </a:rPr>
              <a:t>Verzögerte Sprache und fehlende Kompensation durch Gestik und Mimik </a:t>
            </a:r>
            <a:r>
              <a:rPr lang="de-DE" altLang="de-DE" sz="1814" dirty="0">
                <a:latin typeface="Arial Narrow" pitchFamily="34" charset="0"/>
              </a:rPr>
              <a:t>(nicht bei </a:t>
            </a:r>
            <a:r>
              <a:rPr lang="de-DE" altLang="de-DE" sz="1814" dirty="0" err="1" smtClean="0">
                <a:latin typeface="Arial Narrow" pitchFamily="34" charset="0"/>
              </a:rPr>
              <a:t>Asperger</a:t>
            </a:r>
            <a:r>
              <a:rPr lang="de-DE" altLang="de-DE" sz="1814" dirty="0" smtClean="0">
                <a:latin typeface="Arial Narrow" pitchFamily="34" charset="0"/>
              </a:rPr>
              <a:t>-</a:t>
            </a:r>
            <a:r>
              <a:rPr lang="de-DE" altLang="de-DE" sz="1814" dirty="0" smtClean="0">
                <a:latin typeface="Arial Narrow" pitchFamily="34" charset="0"/>
              </a:rPr>
              <a:t>Autismus).</a:t>
            </a:r>
            <a:r>
              <a:rPr lang="de-DE" altLang="de-DE" sz="1814" b="1" dirty="0" smtClean="0">
                <a:latin typeface="Arial Narrow" pitchFamily="34" charset="0"/>
              </a:rPr>
              <a:t> </a:t>
            </a:r>
            <a:endParaRPr lang="de-DE" altLang="de-DE" sz="1814" b="1" dirty="0">
              <a:latin typeface="Arial Narrow" pitchFamily="34" charset="0"/>
            </a:endParaRPr>
          </a:p>
          <a:p>
            <a:pPr marL="518465" indent="-518465" eaLnBrk="1" hangingPunct="1">
              <a:lnSpc>
                <a:spcPct val="90000"/>
              </a:lnSpc>
            </a:pPr>
            <a:endParaRPr lang="de-DE" altLang="de-DE" sz="1814" b="1" dirty="0">
              <a:latin typeface="Arial Narrow" pitchFamily="34" charset="0"/>
            </a:endParaRPr>
          </a:p>
          <a:p>
            <a:pPr marL="518465" indent="-518465" eaLnBrk="1" hangingPunct="1">
              <a:lnSpc>
                <a:spcPct val="90000"/>
              </a:lnSpc>
              <a:buNone/>
            </a:pPr>
            <a:endParaRPr lang="de-DE" altLang="de-DE" sz="1814" b="1" dirty="0">
              <a:latin typeface="Arial Narrow" pitchFamily="34" charset="0"/>
            </a:endParaRPr>
          </a:p>
          <a:p>
            <a:pPr marL="518465" indent="-518465" algn="ctr" eaLnBrk="1" hangingPunct="1">
              <a:lnSpc>
                <a:spcPct val="90000"/>
              </a:lnSpc>
              <a:buNone/>
            </a:pPr>
            <a:endParaRPr lang="de-DE" altLang="de-DE" sz="1814" b="1" dirty="0">
              <a:latin typeface="Arial Narrow" pitchFamily="34" charset="0"/>
            </a:endParaRP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197086" y="928899"/>
            <a:ext cx="7707689" cy="541498"/>
          </a:xfrm>
        </p:spPr>
        <p:txBody>
          <a:bodyPr/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Auffälligkeiten in </a:t>
            </a:r>
            <a:r>
              <a:rPr lang="de-DE" altLang="de-DE" dirty="0" smtClean="0">
                <a:latin typeface="Arial Narrow" pitchFamily="34" charset="0"/>
              </a:rPr>
              <a:t>der Kommunikation bzw. Sprache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953" tIns="65317" rIns="82953" bIns="41476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DE" altLang="de-DE" dirty="0">
                <a:latin typeface="Arial Narrow" pitchFamily="34" charset="0"/>
              </a:rPr>
              <a:t>Auffällige und intensive </a:t>
            </a:r>
            <a:r>
              <a:rPr lang="de-DE" altLang="de-DE" dirty="0" smtClean="0">
                <a:latin typeface="Arial Narrow" pitchFamily="34" charset="0"/>
              </a:rPr>
              <a:t>Interessen </a:t>
            </a:r>
            <a:r>
              <a:rPr lang="de-DE" altLang="de-DE" dirty="0">
                <a:latin typeface="Arial Narrow" pitchFamily="34" charset="0"/>
              </a:rPr>
              <a:t>sowie </a:t>
            </a:r>
            <a:r>
              <a:rPr lang="de-DE" altLang="de-DE" dirty="0" smtClean="0">
                <a:latin typeface="Arial Narrow" pitchFamily="34" charset="0"/>
              </a:rPr>
              <a:t/>
            </a:r>
            <a:br>
              <a:rPr lang="de-DE" altLang="de-DE" dirty="0" smtClean="0">
                <a:latin typeface="Arial Narrow" pitchFamily="34" charset="0"/>
              </a:rPr>
            </a:br>
            <a:r>
              <a:rPr lang="de-DE" altLang="de-DE" dirty="0" smtClean="0">
                <a:latin typeface="Arial Narrow" pitchFamily="34" charset="0"/>
              </a:rPr>
              <a:t>ritualisierte </a:t>
            </a:r>
            <a:r>
              <a:rPr lang="de-DE" altLang="de-DE" dirty="0">
                <a:latin typeface="Arial Narrow" pitchFamily="34" charset="0"/>
              </a:rPr>
              <a:t>Verhaltensweisen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289255" y="2046455"/>
            <a:ext cx="3773196" cy="421100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de-DE" altLang="de-DE" sz="1814">
              <a:latin typeface="Arial Narrow" pitchFamily="34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de-DE" altLang="de-DE" sz="1814">
              <a:latin typeface="Arial Narrow" pitchFamily="34" charset="0"/>
            </a:endParaRPr>
          </a:p>
          <a:p>
            <a:pPr>
              <a:lnSpc>
                <a:spcPct val="90000"/>
              </a:lnSpc>
            </a:pPr>
            <a:endParaRPr lang="de-DE" altLang="de-DE" sz="1814">
              <a:latin typeface="Arial Narrow" pitchFamily="34" charset="0"/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1194208" y="1991729"/>
            <a:ext cx="7101386" cy="421100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de-DE" altLang="de-DE" sz="1814" b="1" dirty="0">
                <a:solidFill>
                  <a:srgbClr val="C00000"/>
                </a:solidFill>
                <a:latin typeface="Arial Narrow" pitchFamily="34" charset="0"/>
              </a:rPr>
              <a:t>Kinder mit ASS zeigen oft: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Umschriebene intensive Interessen, häufig für sehr spezifische, auch ungewöhnliche Themen 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Zwanghaftes Festhalten an bestimmten nicht funktionalen Handlungen oder an Ritualen im Alltag, an festen Abläufen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Starke Veränderungsängste 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Stereotype und repetitive motorische Manierismen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Starkes Interesse an Teilen von Objekten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Ungewöhnliche sensorische Interessen </a:t>
            </a:r>
          </a:p>
          <a:p>
            <a:pPr eaLnBrk="1" hangingPunct="1"/>
            <a:r>
              <a:rPr lang="de-DE" altLang="de-DE" sz="1814" b="1" dirty="0">
                <a:latin typeface="Arial Narrow" pitchFamily="34" charset="0"/>
              </a:rPr>
              <a:t>Häufig hohe Lärmempfindlichkeit</a:t>
            </a:r>
          </a:p>
          <a:p>
            <a:endParaRPr lang="de-DE" altLang="de-DE" sz="1814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TASS">
  <a:themeElements>
    <a:clrScheme name="CDM-Master_Biscaldi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3_CDM-Master_Biscaldi">
      <a:majorFont>
        <a:latin typeface=""/>
        <a:ea typeface="ＭＳ Ｐゴシック"/>
        <a:cs typeface=""/>
      </a:majorFont>
      <a:minorFont>
        <a:latin typeface="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DM-Master_Biscald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Axis</Template>
  <TotalTime>0</TotalTime>
  <Words>573</Words>
  <Application>Microsoft Office PowerPoint</Application>
  <PresentationFormat>A4-Papier (210x297 mm)</PresentationFormat>
  <Paragraphs>114</Paragraphs>
  <Slides>14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21" baseType="lpstr">
      <vt:lpstr>ＭＳ Ｐゴシック</vt:lpstr>
      <vt:lpstr>Arial</vt:lpstr>
      <vt:lpstr>Arial Narrow</vt:lpstr>
      <vt:lpstr>Comic Sans MS</vt:lpstr>
      <vt:lpstr>Symbol</vt:lpstr>
      <vt:lpstr>Wingdings</vt:lpstr>
      <vt:lpstr>FETASS</vt:lpstr>
      <vt:lpstr> Freiburger Elterntraining   für   Autismus-Spektrum-Störungen  </vt:lpstr>
      <vt:lpstr>Die Module und Sitzungen</vt:lpstr>
      <vt:lpstr>Äußerer Rahmen</vt:lpstr>
      <vt:lpstr>Übersicht Sitzung 1:  Informationen zu Autismus-Spektrum-Störungen (ASS)</vt:lpstr>
      <vt:lpstr>Gruppenregeln</vt:lpstr>
      <vt:lpstr> Auffälligkeiten von Kindern mit ASS</vt:lpstr>
      <vt:lpstr>Auffälligkeiten in der sozialen Interaktion</vt:lpstr>
      <vt:lpstr>Auffälligkeiten in der Kommunikation bzw. Sprache</vt:lpstr>
      <vt:lpstr>Auffällige und intensive Interessen sowie  ritualisierte Verhaltensweisen</vt:lpstr>
      <vt:lpstr>Warum ist Autismus nicht gleich Autismus? </vt:lpstr>
      <vt:lpstr>Neuere Entwicklungen in der Diagnostik bei Autismus</vt:lpstr>
      <vt:lpstr>Mein Kind ist besonders:  Wie gelingt ein positiver Beziehungsaufbau?</vt:lpstr>
      <vt:lpstr>Mein Kind ist besonders: Was kann mein Kind gut?</vt:lpstr>
      <vt:lpstr>Hausaufgabe: Wertvolle Zeit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Klaus</dc:creator>
  <cp:lastModifiedBy>Mitarbeiter</cp:lastModifiedBy>
  <cp:revision>816</cp:revision>
  <cp:lastPrinted>2015-10-30T11:35:23Z</cp:lastPrinted>
  <dcterms:created xsi:type="dcterms:W3CDTF">2010-11-08T09:01:05Z</dcterms:created>
  <dcterms:modified xsi:type="dcterms:W3CDTF">2015-11-04T12:45:13Z</dcterms:modified>
</cp:coreProperties>
</file>