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1"/>
  </p:sldMasterIdLst>
  <p:notesMasterIdLst>
    <p:notesMasterId r:id="rId28"/>
  </p:notesMasterIdLst>
  <p:handoutMasterIdLst>
    <p:handoutMasterId r:id="rId29"/>
  </p:handoutMasterIdLst>
  <p:sldIdLst>
    <p:sldId id="601" r:id="rId2"/>
    <p:sldId id="603" r:id="rId3"/>
    <p:sldId id="623" r:id="rId4"/>
    <p:sldId id="594" r:id="rId5"/>
    <p:sldId id="595" r:id="rId6"/>
    <p:sldId id="596" r:id="rId7"/>
    <p:sldId id="597" r:id="rId8"/>
    <p:sldId id="598" r:id="rId9"/>
    <p:sldId id="483" r:id="rId10"/>
    <p:sldId id="480" r:id="rId11"/>
    <p:sldId id="621" r:id="rId12"/>
    <p:sldId id="514" r:id="rId13"/>
    <p:sldId id="494" r:id="rId14"/>
    <p:sldId id="622" r:id="rId15"/>
    <p:sldId id="590" r:id="rId16"/>
    <p:sldId id="624" r:id="rId17"/>
    <p:sldId id="625" r:id="rId18"/>
    <p:sldId id="620" r:id="rId19"/>
    <p:sldId id="488" r:id="rId20"/>
    <p:sldId id="519" r:id="rId21"/>
    <p:sldId id="582" r:id="rId22"/>
    <p:sldId id="516" r:id="rId23"/>
    <p:sldId id="576" r:id="rId24"/>
    <p:sldId id="517" r:id="rId25"/>
    <p:sldId id="575" r:id="rId26"/>
    <p:sldId id="535" r:id="rId27"/>
  </p:sldIdLst>
  <p:sldSz cx="9906000" cy="6858000" type="A4"/>
  <p:notesSz cx="7099300" cy="10234613"/>
  <p:defaultTextStyle>
    <a:defPPr>
      <a:defRPr lang="de-DE"/>
    </a:defPPr>
    <a:lvl1pPr algn="l" rtl="0" fontAlgn="base">
      <a:spcBef>
        <a:spcPct val="0"/>
      </a:spcBef>
      <a:spcAft>
        <a:spcPct val="0"/>
      </a:spcAft>
      <a:defRPr sz="3200" b="1" kern="1200">
        <a:solidFill>
          <a:schemeClr val="tx1"/>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p:defaultTextStyle>
  <p:extLst>
    <p:ext uri="{EFAFB233-063F-42B5-8137-9DF3F51BA10A}">
      <p15:sldGuideLst xmlns:p15="http://schemas.microsoft.com/office/powerpoint/2012/main">
        <p15:guide id="1" orient="horz" pos="2160" userDrawn="1">
          <p15:clr>
            <a:srgbClr val="A4A3A4"/>
          </p15:clr>
        </p15:guide>
        <p15:guide id="2" pos="3120" userDrawn="1">
          <p15:clr>
            <a:srgbClr val="A4A3A4"/>
          </p15:clr>
        </p15:guide>
      </p15:sldGuideLst>
    </p:ext>
    <p:ext uri="{2D200454-40CA-4A62-9FC3-DE9A4176ACB9}">
      <p15:notesGuideLst xmlns:p15="http://schemas.microsoft.com/office/powerpoint/2012/main">
        <p15:guide id="1" orient="horz" pos="3224" userDrawn="1">
          <p15:clr>
            <a:srgbClr val="A4A3A4"/>
          </p15:clr>
        </p15:guide>
        <p15:guide id="2" pos="2236"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a:srgbClr val="CC00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05" autoAdjust="0"/>
    <p:restoredTop sz="85010" autoAdjust="0"/>
  </p:normalViewPr>
  <p:slideViewPr>
    <p:cSldViewPr snapToGrid="0">
      <p:cViewPr varScale="1">
        <p:scale>
          <a:sx n="99" d="100"/>
          <a:sy n="99" d="100"/>
        </p:scale>
        <p:origin x="2082" y="78"/>
      </p:cViewPr>
      <p:guideLst>
        <p:guide orient="horz" pos="2160"/>
        <p:guide pos="31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75" d="100"/>
          <a:sy n="75" d="100"/>
        </p:scale>
        <p:origin x="-2172" y="-84"/>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7266"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267267" name="Rectangle 3"/>
          <p:cNvSpPr>
            <a:spLocks noGrp="1" noChangeArrowheads="1"/>
          </p:cNvSpPr>
          <p:nvPr>
            <p:ph type="dt" sz="quarter" idx="1"/>
          </p:nvPr>
        </p:nvSpPr>
        <p:spPr bwMode="auto">
          <a:xfrm>
            <a:off x="4022937"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267268" name="Rectangle 4"/>
          <p:cNvSpPr>
            <a:spLocks noGrp="1" noChangeArrowheads="1"/>
          </p:cNvSpPr>
          <p:nvPr>
            <p:ph type="ftr" sz="quarter" idx="2"/>
          </p:nvPr>
        </p:nvSpPr>
        <p:spPr bwMode="auto">
          <a:xfrm>
            <a:off x="0"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267269" name="Rectangle 5"/>
          <p:cNvSpPr>
            <a:spLocks noGrp="1" noChangeArrowheads="1"/>
          </p:cNvSpPr>
          <p:nvPr>
            <p:ph type="sldNum" sz="quarter" idx="3"/>
          </p:nvPr>
        </p:nvSpPr>
        <p:spPr bwMode="auto">
          <a:xfrm>
            <a:off x="4022937" y="9722309"/>
            <a:ext cx="3076363" cy="512304"/>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E0003F01-FC22-4410-A45C-FE80326B6721}" type="slidenum">
              <a:rPr lang="de-DE" altLang="de-DE"/>
              <a:pPr/>
              <a:t>‹Nr.›</a:t>
            </a:fld>
            <a:endParaRPr lang="de-DE" altLang="de-DE"/>
          </a:p>
        </p:txBody>
      </p:sp>
    </p:spTree>
    <p:extLst>
      <p:ext uri="{BB962C8B-B14F-4D97-AF65-F5344CB8AC3E}">
        <p14:creationId xmlns:p14="http://schemas.microsoft.com/office/powerpoint/2010/main" val="3716567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defRPr sz="1200" b="0">
                <a:ea typeface="+mn-ea"/>
              </a:defRPr>
            </a:lvl1pPr>
          </a:lstStyle>
          <a:p>
            <a:pPr>
              <a:defRPr/>
            </a:pPr>
            <a:endParaRPr lang="de-DE"/>
          </a:p>
        </p:txBody>
      </p:sp>
      <p:sp>
        <p:nvSpPr>
          <p:cNvPr id="4099" name="Rectangle 3"/>
          <p:cNvSpPr>
            <a:spLocks noGrp="1" noChangeArrowheads="1"/>
          </p:cNvSpPr>
          <p:nvPr>
            <p:ph type="dt" idx="1"/>
          </p:nvPr>
        </p:nvSpPr>
        <p:spPr bwMode="auto">
          <a:xfrm>
            <a:off x="4021294" y="0"/>
            <a:ext cx="3076363" cy="512304"/>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lvl1pPr algn="r">
              <a:defRPr sz="1200" b="0">
                <a:ea typeface="+mn-ea"/>
              </a:defRPr>
            </a:lvl1pPr>
          </a:lstStyle>
          <a:p>
            <a:pPr>
              <a:defRPr/>
            </a:pPr>
            <a:endParaRPr lang="de-DE"/>
          </a:p>
        </p:txBody>
      </p:sp>
      <p:sp>
        <p:nvSpPr>
          <p:cNvPr id="14340" name="Rectangle 4"/>
          <p:cNvSpPr>
            <a:spLocks noGrp="1" noRot="1" noChangeAspect="1" noChangeArrowheads="1" noTextEdit="1"/>
          </p:cNvSpPr>
          <p:nvPr>
            <p:ph type="sldImg" idx="2"/>
          </p:nvPr>
        </p:nvSpPr>
        <p:spPr bwMode="auto">
          <a:xfrm>
            <a:off x="779463" y="768350"/>
            <a:ext cx="5541962" cy="38369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709930" y="4861155"/>
            <a:ext cx="5679440" cy="4605821"/>
          </a:xfrm>
          <a:prstGeom prst="rect">
            <a:avLst/>
          </a:prstGeom>
          <a:noFill/>
          <a:ln w="9525">
            <a:noFill/>
            <a:miter lim="800000"/>
            <a:headEnd/>
            <a:tailEnd/>
          </a:ln>
          <a:effectLst/>
        </p:spPr>
        <p:txBody>
          <a:bodyPr vert="horz" wrap="square" lIns="94430" tIns="47215" rIns="94430" bIns="47215" numCol="1" anchor="t" anchorCtr="0" compatLnSpc="1">
            <a:prstTxWarp prst="textNoShape">
              <a:avLst/>
            </a:prstTxWarp>
          </a:bodyPr>
          <a:lstStyle/>
          <a:p>
            <a:pPr lvl="0"/>
            <a:r>
              <a:rPr lang="de-DE" altLang="de-DE" smtClean="0"/>
              <a:t>Textmasterformate durch Klicken bearbeiten</a:t>
            </a:r>
          </a:p>
          <a:p>
            <a:pPr lvl="1"/>
            <a:r>
              <a:rPr lang="de-DE" altLang="de-DE" smtClean="0"/>
              <a:t>Zweite Ebene</a:t>
            </a:r>
          </a:p>
          <a:p>
            <a:pPr lvl="2"/>
            <a:r>
              <a:rPr lang="de-DE" altLang="de-DE" smtClean="0"/>
              <a:t>Dritte Ebene</a:t>
            </a:r>
          </a:p>
          <a:p>
            <a:pPr lvl="3"/>
            <a:r>
              <a:rPr lang="de-DE" altLang="de-DE" smtClean="0"/>
              <a:t>Vierte Ebene</a:t>
            </a:r>
          </a:p>
          <a:p>
            <a:pPr lvl="4"/>
            <a:r>
              <a:rPr lang="de-DE" altLang="de-DE" smtClean="0"/>
              <a:t>Fünfte Ebene</a:t>
            </a:r>
          </a:p>
        </p:txBody>
      </p:sp>
      <p:sp>
        <p:nvSpPr>
          <p:cNvPr id="4102" name="Rectangle 6"/>
          <p:cNvSpPr>
            <a:spLocks noGrp="1" noChangeArrowheads="1"/>
          </p:cNvSpPr>
          <p:nvPr>
            <p:ph type="ftr" sz="quarter" idx="4"/>
          </p:nvPr>
        </p:nvSpPr>
        <p:spPr bwMode="auto">
          <a:xfrm>
            <a:off x="0"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defRPr sz="1200" b="0">
                <a:ea typeface="+mn-ea"/>
              </a:defRPr>
            </a:lvl1pPr>
          </a:lstStyle>
          <a:p>
            <a:pPr>
              <a:defRPr/>
            </a:pPr>
            <a:endParaRPr lang="de-DE"/>
          </a:p>
        </p:txBody>
      </p:sp>
      <p:sp>
        <p:nvSpPr>
          <p:cNvPr id="4103" name="Rectangle 7"/>
          <p:cNvSpPr>
            <a:spLocks noGrp="1" noChangeArrowheads="1"/>
          </p:cNvSpPr>
          <p:nvPr>
            <p:ph type="sldNum" sz="quarter" idx="5"/>
          </p:nvPr>
        </p:nvSpPr>
        <p:spPr bwMode="auto">
          <a:xfrm>
            <a:off x="4021294" y="9720673"/>
            <a:ext cx="3076363" cy="512303"/>
          </a:xfrm>
          <a:prstGeom prst="rect">
            <a:avLst/>
          </a:prstGeom>
          <a:noFill/>
          <a:ln w="9525">
            <a:noFill/>
            <a:miter lim="800000"/>
            <a:headEnd/>
            <a:tailEnd/>
          </a:ln>
          <a:effectLst/>
        </p:spPr>
        <p:txBody>
          <a:bodyPr vert="horz" wrap="square" lIns="94430" tIns="47215" rIns="94430" bIns="47215" numCol="1" anchor="b" anchorCtr="0" compatLnSpc="1">
            <a:prstTxWarp prst="textNoShape">
              <a:avLst/>
            </a:prstTxWarp>
          </a:bodyPr>
          <a:lstStyle>
            <a:lvl1pPr algn="r">
              <a:defRPr sz="1200" b="0"/>
            </a:lvl1pPr>
          </a:lstStyle>
          <a:p>
            <a:fld id="{9B99E0C8-C354-4397-918F-AA20B49F64E8}" type="slidenum">
              <a:rPr lang="de-DE" altLang="de-DE"/>
              <a:pPr/>
              <a:t>‹Nr.›</a:t>
            </a:fld>
            <a:endParaRPr lang="de-DE" altLang="de-DE"/>
          </a:p>
        </p:txBody>
      </p:sp>
    </p:spTree>
    <p:extLst>
      <p:ext uri="{BB962C8B-B14F-4D97-AF65-F5344CB8AC3E}">
        <p14:creationId xmlns:p14="http://schemas.microsoft.com/office/powerpoint/2010/main" val="317157974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2"/>
          <p:cNvSpPr>
            <a:spLocks noGrp="1" noRot="1" noChangeAspect="1" noChangeArrowheads="1" noTextEdit="1"/>
          </p:cNvSpPr>
          <p:nvPr>
            <p:ph type="sldImg"/>
          </p:nvPr>
        </p:nvSpPr>
        <p:spPr>
          <a:xfrm>
            <a:off x="779463" y="768350"/>
            <a:ext cx="5541962" cy="3836988"/>
          </a:xfrm>
          <a:ln/>
        </p:spPr>
      </p:sp>
      <p:sp>
        <p:nvSpPr>
          <p:cNvPr id="376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p>
        </p:txBody>
      </p:sp>
    </p:spTree>
    <p:extLst>
      <p:ext uri="{BB962C8B-B14F-4D97-AF65-F5344CB8AC3E}">
        <p14:creationId xmlns:p14="http://schemas.microsoft.com/office/powerpoint/2010/main" val="22385553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Rot="1" noChangeAspect="1" noChangeArrowheads="1" noTextEdit="1"/>
          </p:cNvSpPr>
          <p:nvPr>
            <p:ph type="sldImg"/>
          </p:nvPr>
        </p:nvSpPr>
        <p:spPr>
          <a:xfrm>
            <a:off x="779463" y="768350"/>
            <a:ext cx="5541962" cy="3836988"/>
          </a:xfrm>
          <a:ln/>
        </p:spPr>
      </p:sp>
      <p:sp>
        <p:nvSpPr>
          <p:cNvPr id="3799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de-DE" altLang="de-DE" smtClean="0"/>
          </a:p>
        </p:txBody>
      </p:sp>
    </p:spTree>
    <p:extLst>
      <p:ext uri="{BB962C8B-B14F-4D97-AF65-F5344CB8AC3E}">
        <p14:creationId xmlns:p14="http://schemas.microsoft.com/office/powerpoint/2010/main" val="2760857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2"/>
          <p:cNvSpPr>
            <a:spLocks noGrp="1" noRot="1" noChangeAspect="1" noChangeArrowheads="1" noTextEdit="1"/>
          </p:cNvSpPr>
          <p:nvPr>
            <p:ph type="sldImg"/>
          </p:nvPr>
        </p:nvSpPr>
        <p:spPr>
          <a:xfrm>
            <a:off x="779463" y="768350"/>
            <a:ext cx="5541962" cy="3836988"/>
          </a:xfrm>
          <a:ln/>
        </p:spPr>
      </p:sp>
      <p:sp>
        <p:nvSpPr>
          <p:cNvPr id="265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smtClean="0"/>
              <a:t>zusammenerarbeiten</a:t>
            </a:r>
          </a:p>
        </p:txBody>
      </p:sp>
    </p:spTree>
    <p:extLst>
      <p:ext uri="{BB962C8B-B14F-4D97-AF65-F5344CB8AC3E}">
        <p14:creationId xmlns:p14="http://schemas.microsoft.com/office/powerpoint/2010/main" val="23140278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2"/>
          <p:cNvSpPr>
            <a:spLocks noGrp="1" noRot="1" noChangeAspect="1" noChangeArrowheads="1" noTextEdit="1"/>
          </p:cNvSpPr>
          <p:nvPr>
            <p:ph type="sldImg"/>
          </p:nvPr>
        </p:nvSpPr>
        <p:spPr>
          <a:xfrm>
            <a:off x="779463" y="768350"/>
            <a:ext cx="5541962" cy="3836988"/>
          </a:xfrm>
          <a:ln/>
        </p:spPr>
      </p:sp>
      <p:sp>
        <p:nvSpPr>
          <p:cNvPr id="3840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altLang="de-DE" dirty="0" smtClean="0"/>
              <a:t>z. B. Jonas ist unruhig am Tisch, hält sich nicht an die Regel, Eltern bestimmen, dass er in der Auszeit allein isst. Das Kind umgeht dadurch die unangenehme soziale Situation und wird dadurch letztendlich belohnt).</a:t>
            </a:r>
          </a:p>
          <a:p>
            <a:endParaRPr lang="de-DE" altLang="de-DE" dirty="0" smtClean="0"/>
          </a:p>
        </p:txBody>
      </p:sp>
    </p:spTree>
    <p:extLst>
      <p:ext uri="{BB962C8B-B14F-4D97-AF65-F5344CB8AC3E}">
        <p14:creationId xmlns:p14="http://schemas.microsoft.com/office/powerpoint/2010/main" val="10300383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el und Inhalt">
    <p:spTree>
      <p:nvGrpSpPr>
        <p:cNvPr id="1" name=""/>
        <p:cNvGrpSpPr/>
        <p:nvPr/>
      </p:nvGrpSpPr>
      <p:grpSpPr>
        <a:xfrm>
          <a:off x="0" y="0"/>
          <a:ext cx="0" cy="0"/>
          <a:chOff x="0" y="0"/>
          <a:chExt cx="0" cy="0"/>
        </a:xfrm>
      </p:grpSpPr>
      <p:sp>
        <p:nvSpPr>
          <p:cNvPr id="4" name="Rectangle 2"/>
          <p:cNvSpPr>
            <a:spLocks noChangeArrowheads="1"/>
          </p:cNvSpPr>
          <p:nvPr/>
        </p:nvSpPr>
        <p:spPr bwMode="auto">
          <a:xfrm>
            <a:off x="0" y="1"/>
            <a:ext cx="467783" cy="646113"/>
          </a:xfrm>
          <a:prstGeom prst="rect">
            <a:avLst/>
          </a:prstGeom>
          <a:solidFill>
            <a:schemeClr val="accent1">
              <a:lumMod val="75000"/>
            </a:schemeClr>
          </a:solidFill>
          <a:ln w="9525">
            <a:noFill/>
            <a:miter lim="800000"/>
            <a:headEnd/>
            <a:tailEnd/>
          </a:ln>
          <a:effectLst/>
        </p:spPr>
        <p:txBody>
          <a:bodyPr wrap="none" anchor="ctr"/>
          <a:lstStyle/>
          <a:p>
            <a:pPr>
              <a:defRPr/>
            </a:pPr>
            <a:endParaRPr lang="de-DE" sz="1800" b="0">
              <a:ea typeface="+mn-ea"/>
            </a:endParaRPr>
          </a:p>
        </p:txBody>
      </p:sp>
      <p:sp>
        <p:nvSpPr>
          <p:cNvPr id="5" name="Line 6"/>
          <p:cNvSpPr>
            <a:spLocks noChangeShapeType="1"/>
          </p:cNvSpPr>
          <p:nvPr/>
        </p:nvSpPr>
        <p:spPr bwMode="auto">
          <a:xfrm>
            <a:off x="467783" y="0"/>
            <a:ext cx="0" cy="685800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6" name="Line 7"/>
          <p:cNvSpPr>
            <a:spLocks noChangeShapeType="1"/>
          </p:cNvSpPr>
          <p:nvPr/>
        </p:nvSpPr>
        <p:spPr bwMode="auto">
          <a:xfrm>
            <a:off x="0" y="647700"/>
            <a:ext cx="7721865" cy="0"/>
          </a:xfrm>
          <a:prstGeom prst="line">
            <a:avLst/>
          </a:prstGeom>
          <a:noFill/>
          <a:ln w="9525">
            <a:solidFill>
              <a:schemeClr val="tx1"/>
            </a:solidFill>
            <a:round/>
            <a:headEnd/>
            <a:tailEnd/>
          </a:ln>
          <a:effectLst/>
        </p:spPr>
        <p:txBody>
          <a:bodyPr/>
          <a:lstStyle/>
          <a:p>
            <a:pPr>
              <a:defRPr/>
            </a:pPr>
            <a:endParaRPr lang="de-DE" sz="1800" b="0">
              <a:ea typeface="+mn-ea"/>
            </a:endParaRPr>
          </a:p>
        </p:txBody>
      </p:sp>
      <p:sp>
        <p:nvSpPr>
          <p:cNvPr id="8" name="Rectangle 10"/>
          <p:cNvSpPr>
            <a:spLocks noChangeArrowheads="1"/>
          </p:cNvSpPr>
          <p:nvPr/>
        </p:nvSpPr>
        <p:spPr bwMode="auto">
          <a:xfrm>
            <a:off x="233892" y="6416676"/>
            <a:ext cx="7137135" cy="252413"/>
          </a:xfrm>
          <a:prstGeom prst="rect">
            <a:avLst/>
          </a:prstGeom>
          <a:noFill/>
          <a:ln w="9525">
            <a:noFill/>
            <a:miter lim="800000"/>
            <a:headEnd/>
            <a:tailEnd/>
          </a:ln>
          <a:effectLst/>
        </p:spPr>
        <p:txBody>
          <a:bodyPr tIns="0" bIns="0" anchor="ctr"/>
          <a:lstStyle/>
          <a:p>
            <a:pPr algn="ctr">
              <a:spcBef>
                <a:spcPct val="20000"/>
              </a:spcBef>
              <a:defRPr/>
            </a:pPr>
            <a:endParaRPr lang="en-GB" sz="1200" b="0">
              <a:ea typeface="+mn-ea"/>
            </a:endParaRPr>
          </a:p>
        </p:txBody>
      </p:sp>
      <p:sp>
        <p:nvSpPr>
          <p:cNvPr id="2" name="Titel 1"/>
          <p:cNvSpPr>
            <a:spLocks noGrp="1"/>
          </p:cNvSpPr>
          <p:nvPr>
            <p:ph type="title"/>
          </p:nvPr>
        </p:nvSpPr>
        <p:spPr/>
        <p:txBody>
          <a:bodyPr/>
          <a:lstStyle>
            <a:lvl1pPr>
              <a:defRPr>
                <a:solidFill>
                  <a:schemeClr val="accent6">
                    <a:lumMod val="50000"/>
                  </a:schemeClr>
                </a:solidFill>
                <a:latin typeface="Arial Narrow" panose="020B0606020202030204" pitchFamily="34" charset="0"/>
              </a:defRPr>
            </a:lvl1pPr>
          </a:lstStyle>
          <a:p>
            <a:r>
              <a:rPr lang="de-DE" smtClean="0"/>
              <a:t>Titelmasterformat durch Klicken bearbeiten</a:t>
            </a:r>
            <a:endParaRPr lang="de-DE" dirty="0"/>
          </a:p>
        </p:txBody>
      </p:sp>
      <p:sp>
        <p:nvSpPr>
          <p:cNvPr id="12" name="Text Box 11"/>
          <p:cNvSpPr txBox="1">
            <a:spLocks noChangeArrowheads="1"/>
          </p:cNvSpPr>
          <p:nvPr/>
        </p:nvSpPr>
        <p:spPr bwMode="auto">
          <a:xfrm>
            <a:off x="467783" y="307559"/>
            <a:ext cx="2873415" cy="338554"/>
          </a:xfrm>
          <a:prstGeom prst="rect">
            <a:avLst/>
          </a:prstGeom>
          <a:noFill/>
          <a:ln w="9525">
            <a:noFill/>
            <a:miter lim="800000"/>
            <a:headEnd/>
            <a:tailEnd/>
          </a:ln>
          <a:effectLst/>
        </p:spPr>
        <p:txBody>
          <a:bodyPr wrap="none">
            <a:spAutoFit/>
          </a:bodyPr>
          <a:lstStyle>
            <a:lvl1pPr eaLnBrk="0" hangingPunct="0">
              <a:defRPr sz="2400">
                <a:solidFill>
                  <a:schemeClr val="tx1"/>
                </a:solidFill>
                <a:latin typeface="Arial" charset="0"/>
                <a:ea typeface="ＭＳ Ｐゴシック" charset="-128"/>
              </a:defRPr>
            </a:lvl1pPr>
            <a:lvl2pPr marL="37931725" indent="-37474525" eaLnBrk="0" hangingPunct="0">
              <a:defRPr sz="2400">
                <a:solidFill>
                  <a:schemeClr val="tx1"/>
                </a:solidFill>
                <a:latin typeface="Arial" charset="0"/>
                <a:ea typeface="ＭＳ Ｐゴシック" charset="-128"/>
              </a:defRPr>
            </a:lvl2pPr>
            <a:lvl3pPr eaLnBrk="0" hangingPunct="0">
              <a:defRPr sz="2400">
                <a:solidFill>
                  <a:schemeClr val="tx1"/>
                </a:solidFill>
                <a:latin typeface="Arial" charset="0"/>
                <a:ea typeface="ＭＳ Ｐゴシック" charset="-128"/>
              </a:defRPr>
            </a:lvl3pPr>
            <a:lvl4pPr eaLnBrk="0" hangingPunct="0">
              <a:defRPr sz="2400">
                <a:solidFill>
                  <a:schemeClr val="tx1"/>
                </a:solidFill>
                <a:latin typeface="Arial" charset="0"/>
                <a:ea typeface="ＭＳ Ｐゴシック" charset="-128"/>
              </a:defRPr>
            </a:lvl4pPr>
            <a:lvl5pPr eaLnBrk="0" hangingPunct="0">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defRPr/>
            </a:pPr>
            <a:r>
              <a:rPr lang="de-DE" altLang="de-DE" sz="1600" b="1" dirty="0" smtClean="0">
                <a:solidFill>
                  <a:schemeClr val="accent6">
                    <a:lumMod val="50000"/>
                  </a:schemeClr>
                </a:solidFill>
                <a:latin typeface="Arial Narrow" pitchFamily="34" charset="0"/>
              </a:rPr>
              <a:t>Elterntraining FETASS • Sitzung 6</a:t>
            </a:r>
          </a:p>
        </p:txBody>
      </p:sp>
      <p:sp>
        <p:nvSpPr>
          <p:cNvPr id="13" name="Inhaltsplatzhalter 2"/>
          <p:cNvSpPr>
            <a:spLocks noGrp="1"/>
          </p:cNvSpPr>
          <p:nvPr>
            <p:ph idx="1"/>
          </p:nvPr>
        </p:nvSpPr>
        <p:spPr>
          <a:xfrm>
            <a:off x="495300" y="1484313"/>
            <a:ext cx="9176808" cy="4641850"/>
          </a:xfrm>
        </p:spPr>
        <p:txBody>
          <a:bodyPr/>
          <a:lstStyle>
            <a:lvl1pPr marL="342900" indent="-342900">
              <a:buFontTx/>
              <a:buBlip>
                <a:blip r:embed="rId2"/>
              </a:buBlip>
              <a:defRPr sz="2000" b="1"/>
            </a:lvl1pPr>
            <a:lvl4pPr>
              <a:defRPr sz="1600"/>
            </a:lvl4pPr>
            <a:lvl5pPr>
              <a:defRPr sz="12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pic>
        <p:nvPicPr>
          <p:cNvPr id="14" name="Picture 5" descr="\\ad\home\brehm\#Arbeitsbuch\Grafiken\FETAS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0022" y="141298"/>
            <a:ext cx="2084093" cy="531802"/>
          </a:xfrm>
          <a:prstGeom prst="rect">
            <a:avLst/>
          </a:prstGeom>
          <a:noFill/>
          <a:extLst>
            <a:ext uri="{909E8E84-426E-40DD-AFC4-6F175D3DCCD1}">
              <a14:hiddenFill xmlns:a14="http://schemas.microsoft.com/office/drawing/2010/main">
                <a:solidFill>
                  <a:srgbClr val="FFFFFF"/>
                </a:solidFill>
              </a14:hiddenFill>
            </a:ext>
          </a:extLst>
        </p:spPr>
      </p:pic>
      <p:sp>
        <p:nvSpPr>
          <p:cNvPr id="15"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6.</a:t>
            </a:r>
            <a:fld id="{B2B0CEA2-0639-4247-88E4-7A0FF146CFE6}" type="slidenum">
              <a:rPr lang="de-DE" smtClean="0"/>
              <a:pPr/>
              <a:t>‹Nr.›</a:t>
            </a:fld>
            <a:endParaRPr lang="de-DE" dirty="0"/>
          </a:p>
        </p:txBody>
      </p:sp>
    </p:spTree>
    <p:extLst>
      <p:ext uri="{BB962C8B-B14F-4D97-AF65-F5344CB8AC3E}">
        <p14:creationId xmlns:p14="http://schemas.microsoft.com/office/powerpoint/2010/main" val="4335050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elfolie">
    <p:spTree>
      <p:nvGrpSpPr>
        <p:cNvPr id="1" name=""/>
        <p:cNvGrpSpPr/>
        <p:nvPr/>
      </p:nvGrpSpPr>
      <p:grpSpPr>
        <a:xfrm>
          <a:off x="0" y="0"/>
          <a:ext cx="0" cy="0"/>
          <a:chOff x="0" y="0"/>
          <a:chExt cx="0" cy="0"/>
        </a:xfrm>
      </p:grpSpPr>
      <p:pic>
        <p:nvPicPr>
          <p:cNvPr id="1029" name="Picture 5" descr="\\ad\home\brehm\#Arbeitsbuch\Grafiken\FETASS-Logo.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930" y="879485"/>
            <a:ext cx="4504135" cy="1149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30144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9096" name="Rectangle 3"/>
          <p:cNvSpPr>
            <a:spLocks noGrp="1" noChangeArrowheads="1"/>
          </p:cNvSpPr>
          <p:nvPr>
            <p:ph type="body" idx="1"/>
          </p:nvPr>
        </p:nvSpPr>
        <p:spPr bwMode="auto">
          <a:xfrm>
            <a:off x="495300" y="1484313"/>
            <a:ext cx="9176808" cy="464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de-DE" smtClean="0"/>
              <a:t>Mastertextformat bearbeiten</a:t>
            </a:r>
          </a:p>
          <a:p>
            <a:pPr lvl="1"/>
            <a:r>
              <a:rPr lang="de-DE" altLang="de-DE" smtClean="0"/>
              <a:t>Zweite Ebene</a:t>
            </a:r>
          </a:p>
          <a:p>
            <a:pPr lvl="2"/>
            <a:r>
              <a:rPr lang="de-DE" altLang="de-DE" smtClean="0"/>
              <a:t>Dritte Ebene</a:t>
            </a:r>
          </a:p>
        </p:txBody>
      </p:sp>
      <p:sp>
        <p:nvSpPr>
          <p:cNvPr id="89097" name="Rectangle 9"/>
          <p:cNvSpPr>
            <a:spLocks noGrp="1" noChangeArrowheads="1"/>
          </p:cNvSpPr>
          <p:nvPr>
            <p:ph type="title"/>
          </p:nvPr>
        </p:nvSpPr>
        <p:spPr bwMode="auto">
          <a:xfrm>
            <a:off x="467783" y="639763"/>
            <a:ext cx="920432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pPr lvl="0"/>
            <a:r>
              <a:rPr lang="de-DE" altLang="de-DE" dirty="0" smtClean="0"/>
              <a:t>Mastertitelformat bearbeiten</a:t>
            </a:r>
          </a:p>
        </p:txBody>
      </p:sp>
      <p:sp>
        <p:nvSpPr>
          <p:cNvPr id="6" name="Foliennummernplatzhalter 4"/>
          <p:cNvSpPr>
            <a:spLocks noGrp="1"/>
          </p:cNvSpPr>
          <p:nvPr>
            <p:ph type="sldNum" sz="quarter" idx="4"/>
          </p:nvPr>
        </p:nvSpPr>
        <p:spPr>
          <a:xfrm>
            <a:off x="7401416" y="6519862"/>
            <a:ext cx="2301081"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lvl1pPr algn="r">
              <a:defRPr lang="de-DE" altLang="de-DE" sz="2800" b="1" i="0" u="none" strike="noStrike" baseline="30000" smtClean="0">
                <a:solidFill>
                  <a:schemeClr val="accent6">
                    <a:lumMod val="50000"/>
                  </a:schemeClr>
                </a:solidFill>
                <a:latin typeface="Comic Sans MS" panose="030F0702030302020204" pitchFamily="66" charset="0"/>
              </a:defRPr>
            </a:lvl1pPr>
          </a:lstStyle>
          <a:p>
            <a:r>
              <a:rPr lang="de-DE" smtClean="0"/>
              <a:t>6.</a:t>
            </a:r>
            <a:fld id="{B2B0CEA2-0639-4247-88E4-7A0FF146CFE6}" type="slidenum">
              <a:rPr lang="de-DE" smtClean="0"/>
              <a:pPr/>
              <a:t>‹Nr.›</a:t>
            </a:fld>
            <a:endParaRPr lang="de-DE" dirty="0"/>
          </a:p>
        </p:txBody>
      </p:sp>
      <p:sp>
        <p:nvSpPr>
          <p:cNvPr id="7" name="Foliennummernplatzhalter 4"/>
          <p:cNvSpPr txBox="1">
            <a:spLocks/>
          </p:cNvSpPr>
          <p:nvPr/>
        </p:nvSpPr>
        <p:spPr bwMode="auto">
          <a:xfrm>
            <a:off x="467783" y="6519862"/>
            <a:ext cx="7993213" cy="215900"/>
          </a:xfrm>
          <a:prstGeom prst="rect">
            <a:avLst/>
          </a:prstGeom>
          <a:noFill/>
          <a:ln>
            <a:miter lim="800000"/>
            <a:headEnd/>
            <a:tailEnd/>
          </a:ln>
        </p:spPr>
        <p:txBody>
          <a:bodyPr vert="horz" wrap="square" lIns="91440" tIns="0" rIns="91440" bIns="0" numCol="1" anchor="ctr" anchorCtr="0" compatLnSpc="1">
            <a:prstTxWarp prst="textNoShape">
              <a:avLst/>
            </a:prstTxWarp>
          </a:bodyPr>
          <a:lstStyle>
            <a:defPPr>
              <a:defRPr lang="de-DE"/>
            </a:defPPr>
            <a:lvl1pPr algn="r" rtl="0" eaLnBrk="0" fontAlgn="base" hangingPunct="0">
              <a:spcBef>
                <a:spcPct val="0"/>
              </a:spcBef>
              <a:spcAft>
                <a:spcPct val="0"/>
              </a:spcAft>
              <a:defRPr sz="1000" b="0" kern="1200">
                <a:solidFill>
                  <a:srgbClr val="212D9A"/>
                </a:solidFill>
                <a:latin typeface="Arial" charset="0"/>
                <a:ea typeface="ＭＳ Ｐゴシック" charset="-128"/>
                <a:cs typeface="+mn-cs"/>
              </a:defRPr>
            </a:lvl1pPr>
            <a:lvl2pPr marL="457200" algn="l" rtl="0" fontAlgn="base">
              <a:spcBef>
                <a:spcPct val="0"/>
              </a:spcBef>
              <a:spcAft>
                <a:spcPct val="0"/>
              </a:spcAft>
              <a:defRPr sz="3200" b="1" kern="1200">
                <a:solidFill>
                  <a:schemeClr val="tx1"/>
                </a:solidFill>
                <a:latin typeface="Arial" charset="0"/>
                <a:ea typeface="ＭＳ Ｐゴシック" charset="-128"/>
                <a:cs typeface="+mn-cs"/>
              </a:defRPr>
            </a:lvl2pPr>
            <a:lvl3pPr marL="914400" algn="l" rtl="0" fontAlgn="base">
              <a:spcBef>
                <a:spcPct val="0"/>
              </a:spcBef>
              <a:spcAft>
                <a:spcPct val="0"/>
              </a:spcAft>
              <a:defRPr sz="3200" b="1" kern="1200">
                <a:solidFill>
                  <a:schemeClr val="tx1"/>
                </a:solidFill>
                <a:latin typeface="Arial" charset="0"/>
                <a:ea typeface="ＭＳ Ｐゴシック" charset="-128"/>
                <a:cs typeface="+mn-cs"/>
              </a:defRPr>
            </a:lvl3pPr>
            <a:lvl4pPr marL="1371600" algn="l" rtl="0" fontAlgn="base">
              <a:spcBef>
                <a:spcPct val="0"/>
              </a:spcBef>
              <a:spcAft>
                <a:spcPct val="0"/>
              </a:spcAft>
              <a:defRPr sz="3200" b="1" kern="1200">
                <a:solidFill>
                  <a:schemeClr val="tx1"/>
                </a:solidFill>
                <a:latin typeface="Arial" charset="0"/>
                <a:ea typeface="ＭＳ Ｐゴシック" charset="-128"/>
                <a:cs typeface="+mn-cs"/>
              </a:defRPr>
            </a:lvl4pPr>
            <a:lvl5pPr marL="1828800" algn="l" rtl="0" fontAlgn="base">
              <a:spcBef>
                <a:spcPct val="0"/>
              </a:spcBef>
              <a:spcAft>
                <a:spcPct val="0"/>
              </a:spcAft>
              <a:defRPr sz="3200" b="1" kern="1200">
                <a:solidFill>
                  <a:schemeClr val="tx1"/>
                </a:solidFill>
                <a:latin typeface="Arial" charset="0"/>
                <a:ea typeface="ＭＳ Ｐゴシック" charset="-128"/>
                <a:cs typeface="+mn-cs"/>
              </a:defRPr>
            </a:lvl5pPr>
            <a:lvl6pPr marL="2286000" algn="l" defTabSz="914400" rtl="0" eaLnBrk="1" latinLnBrk="0" hangingPunct="1">
              <a:defRPr sz="3200" b="1" kern="1200">
                <a:solidFill>
                  <a:schemeClr val="tx1"/>
                </a:solidFill>
                <a:latin typeface="Arial" charset="0"/>
                <a:ea typeface="ＭＳ Ｐゴシック" charset="-128"/>
                <a:cs typeface="+mn-cs"/>
              </a:defRPr>
            </a:lvl6pPr>
            <a:lvl7pPr marL="2743200" algn="l" defTabSz="914400" rtl="0" eaLnBrk="1" latinLnBrk="0" hangingPunct="1">
              <a:defRPr sz="3200" b="1" kern="1200">
                <a:solidFill>
                  <a:schemeClr val="tx1"/>
                </a:solidFill>
                <a:latin typeface="Arial" charset="0"/>
                <a:ea typeface="ＭＳ Ｐゴシック" charset="-128"/>
                <a:cs typeface="+mn-cs"/>
              </a:defRPr>
            </a:lvl7pPr>
            <a:lvl8pPr marL="3200400" algn="l" defTabSz="914400" rtl="0" eaLnBrk="1" latinLnBrk="0" hangingPunct="1">
              <a:defRPr sz="3200" b="1" kern="1200">
                <a:solidFill>
                  <a:schemeClr val="tx1"/>
                </a:solidFill>
                <a:latin typeface="Arial" charset="0"/>
                <a:ea typeface="ＭＳ Ｐゴシック" charset="-128"/>
                <a:cs typeface="+mn-cs"/>
              </a:defRPr>
            </a:lvl8pPr>
            <a:lvl9pPr marL="3657600" algn="l" defTabSz="914400" rtl="0" eaLnBrk="1" latinLnBrk="0" hangingPunct="1">
              <a:defRPr sz="3200" b="1" kern="1200">
                <a:solidFill>
                  <a:schemeClr val="tx1"/>
                </a:solidFill>
                <a:latin typeface="Arial" charset="0"/>
                <a:ea typeface="ＭＳ Ｐゴシック" charset="-128"/>
                <a:cs typeface="+mn-cs"/>
              </a:defRPr>
            </a:lvl9pPr>
          </a:lstStyle>
          <a:p>
            <a:pPr algn="l" rtl="0"/>
            <a:r>
              <a:rPr lang="de-DE" sz="1200" b="1" i="0" u="none" strike="noStrike" kern="1200" baseline="30000" dirty="0" smtClean="0">
                <a:solidFill>
                  <a:schemeClr val="accent6">
                    <a:lumMod val="50000"/>
                  </a:schemeClr>
                </a:solidFill>
                <a:latin typeface="Comic Sans MS" panose="030F0702030302020204" pitchFamily="66" charset="0"/>
                <a:ea typeface="ＭＳ Ｐゴシック" charset="-128"/>
                <a:cs typeface="+mn-cs"/>
              </a:rPr>
              <a:t>© 2015, Springer Verlag Berlin Heidelberg. Aus: Brehm et al.: FETASS – Freiburger Elterntraining für Autismus-Spektrum-Störungen</a:t>
            </a:r>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Lst>
  <p:timing>
    <p:tnLst>
      <p:par>
        <p:cTn id="1" dur="indefinite" restart="never" nodeType="tmRoot"/>
      </p:par>
    </p:tnLst>
  </p:timing>
  <p:hf hdr="0" ftr="0" dt="0"/>
  <p:txStyles>
    <p:titleStyle>
      <a:lvl1pPr algn="ctr" rtl="0" eaLnBrk="1" fontAlgn="base" hangingPunct="1">
        <a:spcBef>
          <a:spcPct val="0"/>
        </a:spcBef>
        <a:spcAft>
          <a:spcPct val="0"/>
        </a:spcAft>
        <a:defRPr lang="de-DE" altLang="de-DE" sz="2800" b="1" dirty="0" smtClean="0">
          <a:solidFill>
            <a:schemeClr val="accent6">
              <a:lumMod val="50000"/>
            </a:schemeClr>
          </a:solidFill>
          <a:latin typeface="Arial Narrow" panose="020B0606020202030204" pitchFamily="34" charset="0"/>
          <a:ea typeface="+mj-ea"/>
          <a:cs typeface="+mj-cs"/>
        </a:defRPr>
      </a:lvl1pPr>
      <a:lvl2pPr algn="ctr" rtl="0" eaLnBrk="1" fontAlgn="base" hangingPunct="1">
        <a:spcBef>
          <a:spcPct val="0"/>
        </a:spcBef>
        <a:spcAft>
          <a:spcPct val="0"/>
        </a:spcAft>
        <a:defRPr sz="2800" b="1">
          <a:solidFill>
            <a:srgbClr val="212D9A"/>
          </a:solidFill>
          <a:latin typeface="Arial Narrow" charset="0"/>
          <a:ea typeface="ＭＳ Ｐゴシック" charset="-128"/>
        </a:defRPr>
      </a:lvl2pPr>
      <a:lvl3pPr algn="ctr" rtl="0" eaLnBrk="1" fontAlgn="base" hangingPunct="1">
        <a:spcBef>
          <a:spcPct val="0"/>
        </a:spcBef>
        <a:spcAft>
          <a:spcPct val="0"/>
        </a:spcAft>
        <a:defRPr sz="2800" b="1">
          <a:solidFill>
            <a:srgbClr val="212D9A"/>
          </a:solidFill>
          <a:latin typeface="Arial Narrow" charset="0"/>
          <a:ea typeface="ＭＳ Ｐゴシック" charset="-128"/>
        </a:defRPr>
      </a:lvl3pPr>
      <a:lvl4pPr algn="ctr" rtl="0" eaLnBrk="1" fontAlgn="base" hangingPunct="1">
        <a:spcBef>
          <a:spcPct val="0"/>
        </a:spcBef>
        <a:spcAft>
          <a:spcPct val="0"/>
        </a:spcAft>
        <a:defRPr sz="2800" b="1">
          <a:solidFill>
            <a:srgbClr val="212D9A"/>
          </a:solidFill>
          <a:latin typeface="Arial Narrow" charset="0"/>
          <a:ea typeface="ＭＳ Ｐゴシック" charset="-128"/>
        </a:defRPr>
      </a:lvl4pPr>
      <a:lvl5pPr algn="ctr" rtl="0" eaLnBrk="1" fontAlgn="base" hangingPunct="1">
        <a:spcBef>
          <a:spcPct val="0"/>
        </a:spcBef>
        <a:spcAft>
          <a:spcPct val="0"/>
        </a:spcAft>
        <a:defRPr sz="2800" b="1">
          <a:solidFill>
            <a:srgbClr val="212D9A"/>
          </a:solidFill>
          <a:latin typeface="Arial Narrow" charset="0"/>
          <a:ea typeface="ＭＳ Ｐゴシック" charset="-128"/>
        </a:defRPr>
      </a:lvl5pPr>
      <a:lvl6pPr marL="457200" algn="ctr" rtl="0" eaLnBrk="1" fontAlgn="base" hangingPunct="1">
        <a:spcBef>
          <a:spcPct val="0"/>
        </a:spcBef>
        <a:spcAft>
          <a:spcPct val="0"/>
        </a:spcAft>
        <a:defRPr sz="2800" b="1">
          <a:solidFill>
            <a:srgbClr val="212D9A"/>
          </a:solidFill>
          <a:latin typeface="Arial Narrow" charset="0"/>
        </a:defRPr>
      </a:lvl6pPr>
      <a:lvl7pPr marL="914400" algn="ctr" rtl="0" eaLnBrk="1" fontAlgn="base" hangingPunct="1">
        <a:spcBef>
          <a:spcPct val="0"/>
        </a:spcBef>
        <a:spcAft>
          <a:spcPct val="0"/>
        </a:spcAft>
        <a:defRPr sz="2800" b="1">
          <a:solidFill>
            <a:srgbClr val="212D9A"/>
          </a:solidFill>
          <a:latin typeface="Arial Narrow" charset="0"/>
        </a:defRPr>
      </a:lvl7pPr>
      <a:lvl8pPr marL="1371600" algn="ctr" rtl="0" eaLnBrk="1" fontAlgn="base" hangingPunct="1">
        <a:spcBef>
          <a:spcPct val="0"/>
        </a:spcBef>
        <a:spcAft>
          <a:spcPct val="0"/>
        </a:spcAft>
        <a:defRPr sz="2800" b="1">
          <a:solidFill>
            <a:srgbClr val="212D9A"/>
          </a:solidFill>
          <a:latin typeface="Arial Narrow" charset="0"/>
        </a:defRPr>
      </a:lvl8pPr>
      <a:lvl9pPr marL="1828800" algn="ctr" rtl="0" eaLnBrk="1" fontAlgn="base" hangingPunct="1">
        <a:spcBef>
          <a:spcPct val="0"/>
        </a:spcBef>
        <a:spcAft>
          <a:spcPct val="0"/>
        </a:spcAft>
        <a:defRPr sz="2800" b="1">
          <a:solidFill>
            <a:srgbClr val="212D9A"/>
          </a:solidFill>
          <a:latin typeface="Arial Narrow" charset="0"/>
        </a:defRPr>
      </a:lvl9pPr>
    </p:titleStyle>
    <p:bodyStyle>
      <a:lvl1pPr marL="342900" indent="-342900" algn="l" rtl="0" eaLnBrk="1" fontAlgn="base" hangingPunct="1">
        <a:spcBef>
          <a:spcPct val="20000"/>
        </a:spcBef>
        <a:spcAft>
          <a:spcPct val="0"/>
        </a:spcAft>
        <a:buBlip>
          <a:blip r:embed="rId4"/>
        </a:buBlip>
        <a:defRPr sz="24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000">
          <a:solidFill>
            <a:schemeClr val="tx1"/>
          </a:solidFill>
          <a:latin typeface="+mn-lt"/>
          <a:ea typeface="+mn-ea"/>
        </a:defRPr>
      </a:lvl2pPr>
      <a:lvl3pPr marL="1143000" indent="-228600" algn="l" rtl="0" eaLnBrk="1" fontAlgn="base" hangingPunct="1">
        <a:spcBef>
          <a:spcPct val="20000"/>
        </a:spcBef>
        <a:spcAft>
          <a:spcPct val="0"/>
        </a:spcAft>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3000">
          <a:solidFill>
            <a:schemeClr val="tx1"/>
          </a:solidFill>
          <a:latin typeface="Arial" charset="0"/>
          <a:ea typeface="+mn-ea"/>
        </a:defRPr>
      </a:lvl4pPr>
      <a:lvl5pPr marL="2057400" indent="-228600" algn="l" rtl="0" eaLnBrk="1" fontAlgn="base" hangingPunct="1">
        <a:spcBef>
          <a:spcPct val="20000"/>
        </a:spcBef>
        <a:spcAft>
          <a:spcPct val="0"/>
        </a:spcAft>
        <a:buChar char="»"/>
        <a:defRPr sz="3000">
          <a:solidFill>
            <a:schemeClr val="tx1"/>
          </a:solidFill>
          <a:latin typeface="Arial" charset="0"/>
          <a:ea typeface="+mn-ea"/>
        </a:defRPr>
      </a:lvl5pPr>
      <a:lvl6pPr marL="2514600" indent="-228600" algn="l" rtl="0" eaLnBrk="1" fontAlgn="base" hangingPunct="1">
        <a:spcBef>
          <a:spcPct val="20000"/>
        </a:spcBef>
        <a:spcAft>
          <a:spcPct val="0"/>
        </a:spcAft>
        <a:buChar char="»"/>
        <a:defRPr sz="3000">
          <a:solidFill>
            <a:schemeClr val="tx1"/>
          </a:solidFill>
          <a:latin typeface="Arial" charset="0"/>
          <a:ea typeface="+mn-ea"/>
        </a:defRPr>
      </a:lvl6pPr>
      <a:lvl7pPr marL="2971800" indent="-228600" algn="l" rtl="0" eaLnBrk="1" fontAlgn="base" hangingPunct="1">
        <a:spcBef>
          <a:spcPct val="20000"/>
        </a:spcBef>
        <a:spcAft>
          <a:spcPct val="0"/>
        </a:spcAft>
        <a:buChar char="»"/>
        <a:defRPr sz="3000">
          <a:solidFill>
            <a:schemeClr val="tx1"/>
          </a:solidFill>
          <a:latin typeface="Arial" charset="0"/>
          <a:ea typeface="+mn-ea"/>
        </a:defRPr>
      </a:lvl7pPr>
      <a:lvl8pPr marL="3429000" indent="-228600" algn="l" rtl="0" eaLnBrk="1" fontAlgn="base" hangingPunct="1">
        <a:spcBef>
          <a:spcPct val="20000"/>
        </a:spcBef>
        <a:spcAft>
          <a:spcPct val="0"/>
        </a:spcAft>
        <a:buChar char="»"/>
        <a:defRPr sz="3000">
          <a:solidFill>
            <a:schemeClr val="tx1"/>
          </a:solidFill>
          <a:latin typeface="Arial" charset="0"/>
          <a:ea typeface="+mn-ea"/>
        </a:defRPr>
      </a:lvl8pPr>
      <a:lvl9pPr marL="3886200" indent="-228600" algn="l" rtl="0" eaLnBrk="1" fontAlgn="base" hangingPunct="1">
        <a:spcBef>
          <a:spcPct val="20000"/>
        </a:spcBef>
        <a:spcAft>
          <a:spcPct val="0"/>
        </a:spcAft>
        <a:buChar char="»"/>
        <a:defRPr sz="3000">
          <a:solidFill>
            <a:schemeClr val="tx1"/>
          </a:solidFill>
          <a:latin typeface="Arial" charset="0"/>
          <a:ea typeface="+mn-ea"/>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2"/>
          <p:cNvSpPr>
            <a:spLocks noGrp="1" noChangeArrowheads="1"/>
          </p:cNvSpPr>
          <p:nvPr>
            <p:ph type="title"/>
          </p:nvPr>
        </p:nvSpPr>
        <p:spPr/>
        <p:txBody>
          <a:bodyPr/>
          <a:lstStyle/>
          <a:p>
            <a:r>
              <a:rPr lang="de-DE" altLang="de-DE" dirty="0" smtClean="0">
                <a:latin typeface="Arial Narrow" pitchFamily="34" charset="0"/>
              </a:rPr>
              <a:t>Übersicht Sitzung 6:</a:t>
            </a:r>
            <a:br>
              <a:rPr lang="de-DE" altLang="de-DE" dirty="0" smtClean="0">
                <a:latin typeface="Arial Narrow" pitchFamily="34" charset="0"/>
              </a:rPr>
            </a:br>
            <a:r>
              <a:rPr lang="de-DE" altLang="de-DE" dirty="0" smtClean="0">
                <a:latin typeface="Arial Narrow" pitchFamily="34" charset="0"/>
              </a:rPr>
              <a:t> Umgang mit </a:t>
            </a:r>
            <a:r>
              <a:rPr lang="de-DE" altLang="de-DE" dirty="0" err="1" smtClean="0">
                <a:latin typeface="Arial Narrow" pitchFamily="34" charset="0"/>
              </a:rPr>
              <a:t>autismusspezifischen</a:t>
            </a:r>
            <a:r>
              <a:rPr lang="de-DE" altLang="de-DE" dirty="0" smtClean="0">
                <a:latin typeface="Arial Narrow" pitchFamily="34" charset="0"/>
              </a:rPr>
              <a:t> herausfordernden Verhaltensweisen (Teil 1)</a:t>
            </a:r>
          </a:p>
        </p:txBody>
      </p:sp>
      <p:sp>
        <p:nvSpPr>
          <p:cNvPr id="382979" name="Rectangle 3"/>
          <p:cNvSpPr>
            <a:spLocks noGrp="1" noChangeArrowheads="1"/>
          </p:cNvSpPr>
          <p:nvPr>
            <p:ph idx="1"/>
          </p:nvPr>
        </p:nvSpPr>
        <p:spPr>
          <a:xfrm>
            <a:off x="828964" y="2259014"/>
            <a:ext cx="8470900" cy="3951287"/>
          </a:xfrm>
        </p:spPr>
        <p:txBody>
          <a:bodyPr/>
          <a:lstStyle/>
          <a:p>
            <a:r>
              <a:rPr lang="de-DE" altLang="de-DE" dirty="0">
                <a:latin typeface="Arial Narrow" pitchFamily="34" charset="0"/>
              </a:rPr>
              <a:t>Besprechung der Hausaufgaben: </a:t>
            </a:r>
            <a:br>
              <a:rPr lang="de-DE" altLang="de-DE" dirty="0">
                <a:latin typeface="Arial Narrow" pitchFamily="34" charset="0"/>
              </a:rPr>
            </a:br>
            <a:r>
              <a:rPr lang="de-DE" altLang="de-DE" dirty="0">
                <a:latin typeface="Arial Narrow" pitchFamily="34" charset="0"/>
              </a:rPr>
              <a:t>Anwendung der Lernprinzipien auf individuelle Ziele</a:t>
            </a:r>
          </a:p>
          <a:p>
            <a:r>
              <a:rPr lang="de-DE" altLang="de-DE" dirty="0">
                <a:latin typeface="Arial Narrow" pitchFamily="34" charset="0"/>
              </a:rPr>
              <a:t>Strategien zum Umgang mit </a:t>
            </a:r>
            <a:r>
              <a:rPr lang="de-DE" altLang="de-DE" dirty="0" err="1">
                <a:latin typeface="Arial Narrow" pitchFamily="34" charset="0"/>
              </a:rPr>
              <a:t>autismusspezifischen</a:t>
            </a:r>
            <a:r>
              <a:rPr lang="de-DE" altLang="de-DE" dirty="0">
                <a:latin typeface="Arial Narrow" pitchFamily="34" charset="0"/>
              </a:rPr>
              <a:t> herausfordernden Verhaltensweisen:</a:t>
            </a:r>
          </a:p>
          <a:p>
            <a:pPr lvl="1">
              <a:buFontTx/>
              <a:buChar char="-"/>
            </a:pPr>
            <a:r>
              <a:rPr lang="de-DE" altLang="de-DE" b="1" dirty="0" smtClean="0">
                <a:latin typeface="Arial Narrow" pitchFamily="34" charset="0"/>
              </a:rPr>
              <a:t>Systematische Verhaltensbeobachtung</a:t>
            </a:r>
          </a:p>
          <a:p>
            <a:pPr lvl="1">
              <a:buFontTx/>
              <a:buChar char="-"/>
            </a:pPr>
            <a:r>
              <a:rPr lang="de-DE" altLang="de-DE" b="1" dirty="0" smtClean="0">
                <a:latin typeface="Arial Narrow" pitchFamily="34" charset="0"/>
              </a:rPr>
              <a:t>Aufrechterhaltende Faktoren des Problemverhaltens entfernen </a:t>
            </a:r>
          </a:p>
          <a:p>
            <a:pPr lvl="1">
              <a:buFontTx/>
              <a:buChar char="-"/>
            </a:pPr>
            <a:r>
              <a:rPr lang="de-DE" altLang="de-DE" b="1" dirty="0" smtClean="0">
                <a:latin typeface="Arial Narrow" pitchFamily="34" charset="0"/>
              </a:rPr>
              <a:t>Unmissverständliche Anweisungen geben</a:t>
            </a:r>
          </a:p>
          <a:p>
            <a:pPr lvl="1">
              <a:buFontTx/>
              <a:buChar char="-"/>
            </a:pPr>
            <a:r>
              <a:rPr lang="de-DE" altLang="de-DE" b="1" dirty="0" smtClean="0">
                <a:latin typeface="Arial Narrow" pitchFamily="34" charset="0"/>
              </a:rPr>
              <a:t>Einüben von sozialen Regeln/sozialen Skripten </a:t>
            </a:r>
          </a:p>
          <a:p>
            <a:pPr lvl="1">
              <a:buFontTx/>
              <a:buChar char="-"/>
            </a:pPr>
            <a:r>
              <a:rPr lang="de-DE" altLang="de-DE" b="1" dirty="0" smtClean="0">
                <a:latin typeface="Arial Narrow" pitchFamily="34" charset="0"/>
              </a:rPr>
              <a:t>Alternative soziale Fertigkeiten aufbauen</a:t>
            </a:r>
          </a:p>
          <a:p>
            <a:pPr lvl="1">
              <a:buFontTx/>
              <a:buChar char="-"/>
            </a:pPr>
            <a:r>
              <a:rPr lang="de-DE" altLang="de-DE" b="1" dirty="0" smtClean="0">
                <a:latin typeface="Arial Narrow" pitchFamily="34" charset="0"/>
              </a:rPr>
              <a:t>Einüben von </a:t>
            </a:r>
            <a:r>
              <a:rPr lang="de-DE" altLang="de-DE" b="1" dirty="0" err="1" smtClean="0">
                <a:latin typeface="Arial Narrow" pitchFamily="34" charset="0"/>
              </a:rPr>
              <a:t>Theory</a:t>
            </a:r>
            <a:r>
              <a:rPr lang="de-DE" altLang="de-DE" b="1" dirty="0" smtClean="0">
                <a:latin typeface="Arial Narrow" pitchFamily="34" charset="0"/>
              </a:rPr>
              <a:t>-</a:t>
            </a:r>
            <a:r>
              <a:rPr lang="de-DE" altLang="de-DE" b="1" dirty="0" err="1" smtClean="0">
                <a:latin typeface="Arial Narrow" pitchFamily="34" charset="0"/>
              </a:rPr>
              <a:t>of</a:t>
            </a:r>
            <a:r>
              <a:rPr lang="de-DE" altLang="de-DE" b="1" dirty="0" smtClean="0">
                <a:latin typeface="Arial Narrow" pitchFamily="34" charset="0"/>
              </a:rPr>
              <a:t>-</a:t>
            </a:r>
            <a:r>
              <a:rPr lang="de-DE" altLang="de-DE" b="1" dirty="0" err="1" smtClean="0">
                <a:latin typeface="Arial Narrow" pitchFamily="34" charset="0"/>
              </a:rPr>
              <a:t>Mind</a:t>
            </a:r>
            <a:r>
              <a:rPr lang="de-DE" altLang="de-DE" b="1" dirty="0" smtClean="0">
                <a:latin typeface="Arial Narrow" pitchFamily="34" charset="0"/>
              </a:rPr>
              <a:t>-Fähigkeiten</a:t>
            </a:r>
          </a:p>
          <a:p>
            <a:pPr lvl="1">
              <a:buFontTx/>
              <a:buChar char="-"/>
            </a:pPr>
            <a:r>
              <a:rPr lang="de-DE" altLang="de-DE" b="1" dirty="0" smtClean="0">
                <a:latin typeface="Arial Narrow" pitchFamily="34" charset="0"/>
              </a:rPr>
              <a:t>Auszeiten einsetzen</a:t>
            </a:r>
          </a:p>
          <a:p>
            <a:pPr lvl="1">
              <a:buFontTx/>
              <a:buNone/>
            </a:pPr>
            <a:endParaRPr lang="de-DE" altLang="de-DE" b="1" dirty="0" smtClean="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a:t>
            </a:fld>
            <a:endParaRPr lang="de-DE"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Unmissverständliche Anweisungen geben</a:t>
            </a:r>
          </a:p>
        </p:txBody>
      </p:sp>
      <p:sp>
        <p:nvSpPr>
          <p:cNvPr id="187395"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Vermitteln Sie Ihrem Kind mit klarer, ruhiger Stimme, was es tun soll.</a:t>
            </a:r>
          </a:p>
          <a:p>
            <a:r>
              <a:rPr lang="de-DE" altLang="de-DE" dirty="0">
                <a:latin typeface="Arial Narrow" pitchFamily="34" charset="0"/>
              </a:rPr>
              <a:t>Wenn Sie möchten, dass es mit einem Verhalten aufhören soll, formulieren </a:t>
            </a:r>
            <a:br>
              <a:rPr lang="de-DE" altLang="de-DE" dirty="0">
                <a:latin typeface="Arial Narrow" pitchFamily="34" charset="0"/>
              </a:rPr>
            </a:br>
            <a:r>
              <a:rPr lang="de-DE" altLang="de-DE" dirty="0">
                <a:latin typeface="Arial Narrow" pitchFamily="34" charset="0"/>
              </a:rPr>
              <a:t>Sie, was das Kind stattdessen tun soll: </a:t>
            </a:r>
          </a:p>
          <a:p>
            <a:pPr marL="0" indent="0">
              <a:buNone/>
            </a:pPr>
            <a:r>
              <a:rPr lang="de-DE" altLang="de-DE" dirty="0">
                <a:latin typeface="Arial Narrow" pitchFamily="34" charset="0"/>
              </a:rPr>
              <a:t>	</a:t>
            </a:r>
            <a:r>
              <a:rPr lang="de-DE" altLang="de-DE" dirty="0">
                <a:solidFill>
                  <a:srgbClr val="FF0000"/>
                </a:solidFill>
                <a:latin typeface="Arial Narrow" pitchFamily="34" charset="0"/>
              </a:rPr>
              <a:t>„Hör auf, </a:t>
            </a:r>
            <a:r>
              <a:rPr lang="de-DE" altLang="de-DE" dirty="0" smtClean="0">
                <a:solidFill>
                  <a:srgbClr val="FF0000"/>
                </a:solidFill>
                <a:latin typeface="Arial Narrow" pitchFamily="34" charset="0"/>
              </a:rPr>
              <a:t>deinen </a:t>
            </a:r>
            <a:r>
              <a:rPr lang="de-DE" altLang="de-DE" dirty="0">
                <a:solidFill>
                  <a:srgbClr val="FF0000"/>
                </a:solidFill>
                <a:latin typeface="Arial Narrow" pitchFamily="34" charset="0"/>
              </a:rPr>
              <a:t>Bruder zu schlagen, lass </a:t>
            </a:r>
            <a:r>
              <a:rPr lang="de-DE" altLang="de-DE" dirty="0" smtClean="0">
                <a:solidFill>
                  <a:srgbClr val="FF0000"/>
                </a:solidFill>
                <a:latin typeface="Arial Narrow" pitchFamily="34" charset="0"/>
              </a:rPr>
              <a:t>deine </a:t>
            </a:r>
            <a:r>
              <a:rPr lang="de-DE" altLang="de-DE" dirty="0">
                <a:solidFill>
                  <a:srgbClr val="FF0000"/>
                </a:solidFill>
                <a:latin typeface="Arial Narrow" pitchFamily="34" charset="0"/>
              </a:rPr>
              <a:t>Hände bei </a:t>
            </a:r>
            <a:r>
              <a:rPr lang="de-DE" altLang="de-DE" dirty="0" smtClean="0">
                <a:solidFill>
                  <a:srgbClr val="FF0000"/>
                </a:solidFill>
                <a:latin typeface="Arial Narrow" pitchFamily="34" charset="0"/>
              </a:rPr>
              <a:t>dir</a:t>
            </a:r>
            <a:r>
              <a:rPr lang="de-DE" altLang="de-DE" dirty="0">
                <a:solidFill>
                  <a:srgbClr val="FF0000"/>
                </a:solidFill>
                <a:latin typeface="Arial Narrow" pitchFamily="34" charset="0"/>
              </a:rPr>
              <a:t>.“</a:t>
            </a:r>
          </a:p>
          <a:p>
            <a:r>
              <a:rPr lang="de-DE" altLang="de-DE" dirty="0">
                <a:latin typeface="Arial Narrow" pitchFamily="34" charset="0"/>
              </a:rPr>
              <a:t>Bei sprachlicher Formulierung keine Fragen oder „Könntest du …“ </a:t>
            </a:r>
            <a:br>
              <a:rPr lang="de-DE" altLang="de-DE" dirty="0">
                <a:latin typeface="Arial Narrow" pitchFamily="34" charset="0"/>
              </a:rPr>
            </a:br>
            <a:r>
              <a:rPr lang="de-DE" altLang="de-DE" dirty="0">
                <a:latin typeface="Arial Narrow" pitchFamily="34" charset="0"/>
              </a:rPr>
              <a:t>verwenden, sondern „Zieh dir bitte deine Jacke an.“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10</a:t>
            </a:fld>
            <a:endParaRPr lang="de-DE"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Unmissverständliche Anweisungen geben</a:t>
            </a:r>
          </a:p>
        </p:txBody>
      </p:sp>
      <p:sp>
        <p:nvSpPr>
          <p:cNvPr id="40960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Geben Sie eine klare, ruhige Anweisung mit genauer Aufforderung, was das Kind (stattdessen) tun soll. </a:t>
            </a:r>
          </a:p>
          <a:p>
            <a:r>
              <a:rPr lang="de-DE" altLang="de-DE" dirty="0">
                <a:latin typeface="Arial Narrow" pitchFamily="34" charset="0"/>
              </a:rPr>
              <a:t>Lassen Sie dem Kind kurz Zeit (5 – 10 sec.) Ihrer Anweisung zu folgen.</a:t>
            </a:r>
          </a:p>
          <a:p>
            <a:r>
              <a:rPr lang="de-DE" altLang="de-DE" dirty="0">
                <a:latin typeface="Arial Narrow" pitchFamily="34" charset="0"/>
              </a:rPr>
              <a:t>Wenn das Kind nicht tut, um was Sie es gebeten haben, wiederholen Sie die Anweisung und geben Sie dem Kind eine Hilfestellung mit einem Prompt.</a:t>
            </a:r>
          </a:p>
          <a:p>
            <a:r>
              <a:rPr lang="de-DE" altLang="de-DE" dirty="0">
                <a:latin typeface="Arial Narrow" pitchFamily="34" charset="0"/>
              </a:rPr>
              <a:t>Wenn das Kind weiterhin trotz Hilfestellungen nicht tut, worum Sie es gebeten haben, dann lassen Sie eine Konsequenz folgen</a:t>
            </a:r>
          </a:p>
          <a:p>
            <a:pPr lvl="1"/>
            <a:r>
              <a:rPr lang="de-DE" altLang="de-DE" dirty="0">
                <a:latin typeface="Arial Narrow" pitchFamily="34" charset="0"/>
              </a:rPr>
              <a:t>l</a:t>
            </a:r>
            <a:r>
              <a:rPr lang="de-DE" altLang="de-DE" dirty="0" smtClean="0">
                <a:latin typeface="Arial Narrow" panose="020B0606020202030204" pitchFamily="34" charset="0"/>
              </a:rPr>
              <a:t>ogische </a:t>
            </a:r>
            <a:r>
              <a:rPr lang="de-DE" altLang="de-DE" dirty="0">
                <a:latin typeface="Arial Narrow" panose="020B0606020202030204" pitchFamily="34" charset="0"/>
              </a:rPr>
              <a:t>Konsequenz</a:t>
            </a:r>
          </a:p>
          <a:p>
            <a:pPr lvl="1"/>
            <a:r>
              <a:rPr lang="de-DE" altLang="de-DE" dirty="0">
                <a:latin typeface="Arial Narrow" panose="020B0606020202030204" pitchFamily="34" charset="0"/>
              </a:rPr>
              <a:t>n</a:t>
            </a:r>
            <a:r>
              <a:rPr lang="de-DE" altLang="de-DE" dirty="0" smtClean="0">
                <a:latin typeface="Arial Narrow" panose="020B0606020202030204" pitchFamily="34" charset="0"/>
              </a:rPr>
              <a:t>egative </a:t>
            </a:r>
            <a:r>
              <a:rPr lang="de-DE" altLang="de-DE" dirty="0">
                <a:latin typeface="Arial Narrow" panose="020B0606020202030204" pitchFamily="34" charset="0"/>
              </a:rPr>
              <a:t>Konsequenz</a:t>
            </a:r>
          </a:p>
          <a:p>
            <a:pPr lvl="1"/>
            <a:r>
              <a:rPr lang="de-DE" altLang="de-DE" dirty="0">
                <a:latin typeface="Arial Narrow" panose="020B0606020202030204" pitchFamily="34" charset="0"/>
              </a:rPr>
              <a:t>Auszeit</a:t>
            </a:r>
          </a:p>
          <a:p>
            <a:endParaRPr lang="de-DE" altLang="de-DE" dirty="0">
              <a:latin typeface="Arial Narrow" panose="020B0606020202030204"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11</a:t>
            </a:fld>
            <a:endParaRPr lang="de-DE"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Übung: Unmissverständliche Anweisungen geben</a:t>
            </a:r>
          </a:p>
        </p:txBody>
      </p:sp>
      <p:sp>
        <p:nvSpPr>
          <p:cNvPr id="24269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Welche unmissverständliche Aufforderung könnten Sie in folgenden Situationen geben?</a:t>
            </a:r>
          </a:p>
          <a:p>
            <a:r>
              <a:rPr lang="de-DE" altLang="de-DE" dirty="0">
                <a:latin typeface="Arial Narrow" pitchFamily="34" charset="0"/>
              </a:rPr>
              <a:t>Ihr Kind wirft Spielzeug herum.</a:t>
            </a:r>
          </a:p>
          <a:p>
            <a:endParaRPr lang="de-DE" altLang="de-DE" dirty="0">
              <a:latin typeface="Arial Narrow" pitchFamily="34" charset="0"/>
            </a:endParaRPr>
          </a:p>
          <a:p>
            <a:r>
              <a:rPr lang="de-DE" altLang="de-DE" dirty="0">
                <a:latin typeface="Arial Narrow" pitchFamily="34" charset="0"/>
              </a:rPr>
              <a:t>Es ist Zeit, in die Schule zu gehen, und Ihr Kind muss sich anziehen.</a:t>
            </a:r>
          </a:p>
          <a:p>
            <a:endParaRPr lang="de-DE" altLang="de-DE" dirty="0">
              <a:latin typeface="Arial Narrow" pitchFamily="34" charset="0"/>
            </a:endParaRPr>
          </a:p>
          <a:p>
            <a:r>
              <a:rPr lang="de-DE" altLang="de-DE" dirty="0">
                <a:latin typeface="Arial Narrow" pitchFamily="34" charset="0"/>
              </a:rPr>
              <a:t>Ihr Kind schreit laut herum. </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12</a:t>
            </a:fld>
            <a:endParaRPr lang="de-DE"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Einüben von sozialen Regeln und sozialen Skripten</a:t>
            </a:r>
          </a:p>
        </p:txBody>
      </p:sp>
      <p:sp>
        <p:nvSpPr>
          <p:cNvPr id="21401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Es gibt im sozialen Alltag einfache, komplexere und implizite soziale Regeln.</a:t>
            </a:r>
          </a:p>
          <a:p>
            <a:r>
              <a:rPr lang="de-DE" altLang="de-DE" dirty="0">
                <a:latin typeface="Arial Narrow" pitchFamily="34" charset="0"/>
              </a:rPr>
              <a:t>Kinder mit ASS berücksichtigen häufig diese sozialen Regeln nicht.</a:t>
            </a:r>
          </a:p>
          <a:p>
            <a:r>
              <a:rPr lang="de-DE" altLang="de-DE" dirty="0">
                <a:latin typeface="Arial Narrow" pitchFamily="34" charset="0"/>
              </a:rPr>
              <a:t>Daraus entstehen häufig schwierige soziale Situationen und herausforderndes Verhalten.</a:t>
            </a:r>
          </a:p>
          <a:p>
            <a:r>
              <a:rPr lang="de-DE" altLang="de-DE" dirty="0">
                <a:latin typeface="Arial Narrow" pitchFamily="34" charset="0"/>
              </a:rPr>
              <a:t>Besprechen Sie mit Ihrem Kind soziale Regeln sowohl einfacher Art und als auch komplexere soziale Handlungsabläufe, d.h. soziale Skripte.</a:t>
            </a:r>
          </a:p>
          <a:p>
            <a:r>
              <a:rPr lang="de-DE" altLang="de-DE" dirty="0">
                <a:latin typeface="Arial Narrow" pitchFamily="34" charset="0"/>
              </a:rPr>
              <a:t>Schreiben Sie diese Regeln auf.</a:t>
            </a:r>
          </a:p>
          <a:p>
            <a:r>
              <a:rPr lang="de-DE" altLang="de-DE" dirty="0">
                <a:latin typeface="Arial Narrow" pitchFamily="34" charset="0"/>
              </a:rPr>
              <a:t>Schreiben Sie mit den Kindern auch kleine Handlungsabfolgen als kleine „soziale Geschichte“ auf.</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13</a:t>
            </a:fld>
            <a:endParaRPr lang="de-DE"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62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Alternative soziale Fertigkeiten aufbauen</a:t>
            </a:r>
          </a:p>
        </p:txBody>
      </p:sp>
      <p:sp>
        <p:nvSpPr>
          <p:cNvPr id="41062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Schwächen in sozialen Fertigkeiten können Ursache für herausforderndes Verhalten sein.</a:t>
            </a:r>
          </a:p>
          <a:p>
            <a:r>
              <a:rPr lang="de-DE" altLang="de-DE" dirty="0">
                <a:latin typeface="Arial Narrow" pitchFamily="34" charset="0"/>
              </a:rPr>
              <a:t>Wenn Sie den Eindruck haben, das Problemverhalten hängt mit Schwächen in sozialen Fertigkeiten zusammen, wie z. B. der Unfähigkeit, einen Wunsch oder eine Bitte um Hilfe angemessen zu äußern, dann geben Sie dem Kind eine Hilfestellung (Prompt), was es stattdessen sagen oder tun soll.</a:t>
            </a:r>
          </a:p>
          <a:p>
            <a:r>
              <a:rPr lang="de-DE" altLang="de-DE" dirty="0">
                <a:latin typeface="Arial Narrow" pitchFamily="34" charset="0"/>
              </a:rPr>
              <a:t>Helfen Sie dem Kind dadurch, alternatives Verhalten zu erlernen.</a:t>
            </a:r>
          </a:p>
          <a:p>
            <a:r>
              <a:rPr lang="de-DE" altLang="de-DE" dirty="0">
                <a:latin typeface="Arial Narrow" pitchFamily="34" charset="0"/>
              </a:rPr>
              <a:t>Üben Sie soziale Fertigkeiten in den verschiedensten Situationen (Generalisierung).</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14</a:t>
            </a:fld>
            <a:endParaRPr lang="de-DE"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Alternative soziale Fertigkeiten aufbauen</a:t>
            </a:r>
          </a:p>
        </p:txBody>
      </p:sp>
      <p:sp>
        <p:nvSpPr>
          <p:cNvPr id="36249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Beispiel: </a:t>
            </a:r>
            <a:r>
              <a:rPr lang="de-DE" altLang="de-DE" dirty="0" smtClean="0">
                <a:solidFill>
                  <a:srgbClr val="C00000"/>
                </a:solidFill>
                <a:latin typeface="Arial Narrow" pitchFamily="34" charset="0"/>
              </a:rPr>
              <a:t>Wünsche/Bedürfnisse/Gefühle </a:t>
            </a:r>
            <a:r>
              <a:rPr lang="de-DE" altLang="de-DE" dirty="0">
                <a:solidFill>
                  <a:srgbClr val="C00000"/>
                </a:solidFill>
                <a:latin typeface="Arial Narrow" pitchFamily="34" charset="0"/>
              </a:rPr>
              <a:t>äußern: </a:t>
            </a:r>
          </a:p>
          <a:p>
            <a:r>
              <a:rPr lang="de-DE" altLang="de-DE" dirty="0">
                <a:latin typeface="Arial Narrow" pitchFamily="34" charset="0"/>
              </a:rPr>
              <a:t>„Hör auf Sachen zu werfen, sprich mit ruhiger Stimme, was dich wütend macht.“</a:t>
            </a:r>
          </a:p>
          <a:p>
            <a:r>
              <a:rPr lang="de-DE" altLang="de-DE" dirty="0">
                <a:latin typeface="Arial Narrow" pitchFamily="34" charset="0"/>
              </a:rPr>
              <a:t>„Hör auf zu schreien, sag lieber: Es ist mir hier zu laut, ich möchte in einen ruhigeren Raum.“</a:t>
            </a:r>
            <a:endParaRPr lang="de-DE" altLang="de-DE" dirty="0">
              <a:latin typeface="Arial Narrow" pitchFamily="34" charset="0"/>
              <a:sym typeface="Wingdings" pitchFamily="2" charset="2"/>
            </a:endParaRPr>
          </a:p>
          <a:p>
            <a:r>
              <a:rPr lang="de-DE" altLang="de-DE" dirty="0">
                <a:latin typeface="Arial Narrow" pitchFamily="34" charset="0"/>
              </a:rPr>
              <a:t>„Hör auf zu schlagen. Sag stattdessen: Ich möchte gerne meine Lieblingssamthose anziehen.“</a:t>
            </a:r>
          </a:p>
          <a:p>
            <a:endParaRPr lang="de-DE" altLang="de-DE" dirty="0">
              <a:latin typeface="Arial Narrow" pitchFamily="34" charset="0"/>
            </a:endParaRPr>
          </a:p>
          <a:p>
            <a:pPr marL="0" indent="0">
              <a:buNone/>
            </a:pPr>
            <a:r>
              <a:rPr lang="de-DE" altLang="de-DE" dirty="0">
                <a:solidFill>
                  <a:srgbClr val="C00000"/>
                </a:solidFill>
                <a:latin typeface="Arial Narrow" pitchFamily="34" charset="0"/>
              </a:rPr>
              <a:t>Um Hilfe bitten: </a:t>
            </a:r>
          </a:p>
          <a:p>
            <a:r>
              <a:rPr lang="de-DE" altLang="de-DE" dirty="0">
                <a:latin typeface="Arial Narrow" pitchFamily="34" charset="0"/>
              </a:rPr>
              <a:t>„Hör auf, dich zu beißen. Sag: Hilf mir bitte!“</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15</a:t>
            </a:fld>
            <a:endParaRPr lang="de-DE"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Grp="1" noChangeArrowheads="1"/>
          </p:cNvSpPr>
          <p:nvPr>
            <p:ph type="title"/>
          </p:nvPr>
        </p:nvSpPr>
        <p:spPr>
          <a:xfrm>
            <a:off x="812800" y="639763"/>
            <a:ext cx="8496300" cy="8445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smtClean="0">
                <a:latin typeface="Arial Narrow" pitchFamily="34" charset="0"/>
              </a:rPr>
              <a:t>Mind</a:t>
            </a:r>
            <a:r>
              <a:rPr lang="de-DE" altLang="de-DE" dirty="0" smtClean="0">
                <a:latin typeface="Arial Narrow" pitchFamily="34" charset="0"/>
              </a:rPr>
              <a:t> </a:t>
            </a:r>
            <a:r>
              <a:rPr lang="de-DE" altLang="de-DE" dirty="0">
                <a:latin typeface="Arial Narrow" pitchFamily="34" charset="0"/>
              </a:rPr>
              <a:t>(</a:t>
            </a:r>
            <a:r>
              <a:rPr lang="de-DE" altLang="de-DE" dirty="0" err="1">
                <a:latin typeface="Arial Narrow" pitchFamily="34" charset="0"/>
              </a:rPr>
              <a:t>ToM</a:t>
            </a:r>
            <a:r>
              <a:rPr lang="de-DE" altLang="de-DE" dirty="0">
                <a:latin typeface="Arial Narrow" pitchFamily="34" charset="0"/>
              </a:rPr>
              <a:t>)</a:t>
            </a:r>
          </a:p>
        </p:txBody>
      </p:sp>
      <p:sp>
        <p:nvSpPr>
          <p:cNvPr id="102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ltLang="de-DE" dirty="0">
              <a:latin typeface="Arial Narrow" pitchFamily="34" charset="0"/>
            </a:endParaRPr>
          </a:p>
          <a:p>
            <a:r>
              <a:rPr lang="de-DE" altLang="de-DE" dirty="0">
                <a:latin typeface="Arial Narrow" pitchFamily="34" charset="0"/>
              </a:rPr>
              <a:t>Unter </a:t>
            </a:r>
            <a:r>
              <a:rPr lang="de-DE" altLang="de-DE" dirty="0" err="1">
                <a:latin typeface="Arial Narrow" pitchFamily="34" charset="0"/>
              </a:rPr>
              <a:t>ToM</a:t>
            </a:r>
            <a:r>
              <a:rPr lang="de-DE" altLang="de-DE" dirty="0">
                <a:latin typeface="Arial Narrow" pitchFamily="34" charset="0"/>
              </a:rPr>
              <a:t> versteht man die Fähigkeit, sich selbst und dem Gegenüber ein Innenleben beziehungsweise mentale Zustände zu zuschreiben und die damit verbundenen Informationen zu nutzen.</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Klassische Aufgabe: BONBON – Aufgabe</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Hineinversetzen in Gedanken und Gefühle des Gegenübers</a:t>
            </a:r>
          </a:p>
          <a:p>
            <a:r>
              <a:rPr lang="de-DE" altLang="de-DE" dirty="0" err="1">
                <a:latin typeface="Arial Narrow" pitchFamily="34" charset="0"/>
              </a:rPr>
              <a:t>ToM</a:t>
            </a:r>
            <a:r>
              <a:rPr lang="de-DE" altLang="de-DE" dirty="0">
                <a:latin typeface="Arial Narrow" pitchFamily="34" charset="0"/>
              </a:rPr>
              <a:t> spielt bei mindestens zwei Symptomkomplexen der ASS eine wichtige Rolle, da sie Grundvoraussetzung für eine sozial angemessene Interaktion und Kommunikation ist.</a:t>
            </a:r>
          </a:p>
          <a:p>
            <a:endParaRPr lang="de-DE" altLang="de-DE" dirty="0">
              <a:latin typeface="Arial Narrow" pitchFamily="34" charset="0"/>
            </a:endParaRPr>
          </a:p>
          <a:p>
            <a:pPr marL="0" indent="0">
              <a:buNone/>
            </a:pPr>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16</a:t>
            </a:fld>
            <a:endParaRPr lang="de-DE"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Titel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smtClean="0">
                <a:latin typeface="Arial Narrow" pitchFamily="34" charset="0"/>
              </a:rPr>
              <a:t>Mind</a:t>
            </a:r>
            <a:r>
              <a:rPr lang="de-DE" altLang="de-DE" dirty="0" smtClean="0">
                <a:latin typeface="Arial Narrow" pitchFamily="34" charset="0"/>
              </a:rPr>
              <a:t> </a:t>
            </a:r>
            <a:r>
              <a:rPr lang="de-DE" altLang="de-DE" dirty="0">
                <a:latin typeface="Arial Narrow" pitchFamily="34" charset="0"/>
              </a:rPr>
              <a:t>(</a:t>
            </a:r>
            <a:r>
              <a:rPr lang="de-DE" altLang="de-DE" dirty="0" err="1">
                <a:latin typeface="Arial Narrow" pitchFamily="34" charset="0"/>
              </a:rPr>
              <a:t>ToM</a:t>
            </a:r>
            <a:r>
              <a:rPr lang="de-DE" altLang="de-DE" dirty="0">
                <a:latin typeface="Arial Narrow" pitchFamily="34" charset="0"/>
              </a:rPr>
              <a:t>)</a:t>
            </a:r>
          </a:p>
        </p:txBody>
      </p:sp>
      <p:sp>
        <p:nvSpPr>
          <p:cNvPr id="3" name="Inhaltsplatzhalter 2"/>
          <p:cNvSpPr>
            <a:spLocks noGrp="1"/>
          </p:cNvSpPr>
          <p:nvPr>
            <p:ph idx="1"/>
          </p:nvPr>
        </p:nvSpPr>
        <p:spPr>
          <a:xfrm>
            <a:off x="838200" y="1773239"/>
            <a:ext cx="8470900" cy="435292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Die </a:t>
            </a:r>
            <a:r>
              <a:rPr lang="de-DE" altLang="de-DE" dirty="0" err="1">
                <a:latin typeface="Arial Narrow" pitchFamily="34" charset="0"/>
              </a:rPr>
              <a:t>ToM</a:t>
            </a:r>
            <a:r>
              <a:rPr lang="de-DE" altLang="de-DE" dirty="0">
                <a:latin typeface="Arial Narrow" pitchFamily="34" charset="0"/>
              </a:rPr>
              <a:t>-Fähigkeiten entwickeln sich verzögert und Menschen mit ASS befinden sich dann auf einem Entwicklungsniveau, wie es von jüngeren Menschen erwartet werden würde.</a:t>
            </a:r>
          </a:p>
          <a:p>
            <a:r>
              <a:rPr lang="de-DE" altLang="de-DE" dirty="0" err="1">
                <a:latin typeface="Arial Narrow" pitchFamily="34" charset="0"/>
              </a:rPr>
              <a:t>ToM</a:t>
            </a:r>
            <a:r>
              <a:rPr lang="de-DE" altLang="de-DE" dirty="0">
                <a:latin typeface="Arial Narrow" pitchFamily="34" charset="0"/>
              </a:rPr>
              <a:t>-Fähigkeiten können geübt werden.</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17</a:t>
            </a:fld>
            <a:endParaRPr lang="de-DE"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448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Einüben von Theory of Mind-Fähigkeiten</a:t>
            </a:r>
          </a:p>
        </p:txBody>
      </p:sp>
      <p:sp>
        <p:nvSpPr>
          <p:cNvPr id="404483" name="Rectangle 3"/>
          <p:cNvSpPr>
            <a:spLocks noGrp="1" noChangeArrowheads="1"/>
          </p:cNvSpPr>
          <p:nvPr>
            <p:ph idx="1"/>
          </p:nvPr>
        </p:nvSpPr>
        <p:spPr>
          <a:xfrm>
            <a:off x="838200" y="15732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Übungen zu </a:t>
            </a:r>
            <a:r>
              <a:rPr lang="de-DE" altLang="de-DE" dirty="0" err="1">
                <a:latin typeface="Arial Narrow" pitchFamily="34" charset="0"/>
              </a:rPr>
              <a:t>Theory</a:t>
            </a:r>
            <a:r>
              <a:rPr lang="de-DE" altLang="de-DE" dirty="0">
                <a:latin typeface="Arial Narrow" pitchFamily="34" charset="0"/>
              </a:rPr>
              <a:t> </a:t>
            </a:r>
            <a:r>
              <a:rPr lang="de-DE" altLang="de-DE" dirty="0" err="1">
                <a:latin typeface="Arial Narrow" pitchFamily="34" charset="0"/>
              </a:rPr>
              <a:t>of</a:t>
            </a:r>
            <a:r>
              <a:rPr lang="de-DE" altLang="de-DE" dirty="0">
                <a:latin typeface="Arial Narrow" pitchFamily="34" charset="0"/>
              </a:rPr>
              <a:t> </a:t>
            </a:r>
            <a:r>
              <a:rPr lang="de-DE" altLang="de-DE" dirty="0" err="1">
                <a:latin typeface="Arial Narrow" pitchFamily="34" charset="0"/>
              </a:rPr>
              <a:t>Mind</a:t>
            </a:r>
            <a:r>
              <a:rPr lang="de-DE" altLang="de-DE" dirty="0">
                <a:latin typeface="Arial Narrow" pitchFamily="34" charset="0"/>
              </a:rPr>
              <a:t> (Hineinversetzen in die andere Person) anhand </a:t>
            </a:r>
            <a:br>
              <a:rPr lang="de-DE" altLang="de-DE" dirty="0">
                <a:latin typeface="Arial Narrow" pitchFamily="34" charset="0"/>
              </a:rPr>
            </a:br>
            <a:r>
              <a:rPr lang="de-DE" altLang="de-DE" dirty="0">
                <a:latin typeface="Arial Narrow" pitchFamily="34" charset="0"/>
              </a:rPr>
              <a:t>von Bildergeschichten, Bildern, Rollenspielen, … durchführen</a:t>
            </a:r>
          </a:p>
          <a:p>
            <a:r>
              <a:rPr lang="de-DE" altLang="de-DE" dirty="0">
                <a:latin typeface="Arial Narrow" pitchFamily="34" charset="0"/>
              </a:rPr>
              <a:t>Soziale Missverständnisse aufklären</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18</a:t>
            </a:fld>
            <a:endParaRPr lang="de-DE"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Auszeiten </a:t>
            </a:r>
          </a:p>
        </p:txBody>
      </p:sp>
      <p:sp>
        <p:nvSpPr>
          <p:cNvPr id="19865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Auszeiten eignen sich bei schwerwiegenderem Problemverhalten z. B. „anderen wehtun durch Schlagen bei Wutausbrüchen“.</a:t>
            </a:r>
          </a:p>
          <a:p>
            <a:r>
              <a:rPr lang="de-DE" altLang="de-DE" dirty="0">
                <a:latin typeface="Arial Narrow" pitchFamily="34" charset="0"/>
              </a:rPr>
              <a:t>Auszeiten dienen dazu, dass das Kind lernt, mit seinen Wutausbrüchen umzugehen.</a:t>
            </a:r>
          </a:p>
          <a:p>
            <a:r>
              <a:rPr lang="de-DE" altLang="de-DE" dirty="0">
                <a:latin typeface="Arial Narrow" pitchFamily="34" charset="0"/>
              </a:rPr>
              <a:t>Das Kind soll in der Auszeit lernen, sich selbst in seinen Emotionen zu regulieren.</a:t>
            </a:r>
          </a:p>
          <a:p>
            <a:r>
              <a:rPr lang="de-DE" altLang="de-DE" dirty="0">
                <a:latin typeface="Arial Narrow" pitchFamily="34" charset="0"/>
              </a:rPr>
              <a:t>Die Auszeit kann auch Eskalationen verhindern, z. B. dass die Eltern selbst wütend werden und sich nicht mehr unter Kontrolle haben.</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19</a:t>
            </a:fld>
            <a:endParaRPr lang="de-DE"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Besprechung der Hausaufgaben</a:t>
            </a:r>
          </a:p>
        </p:txBody>
      </p:sp>
      <p:sp>
        <p:nvSpPr>
          <p:cNvPr id="38605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Konkrete Anwendung der Lernprinzipien:</a:t>
            </a:r>
          </a:p>
          <a:p>
            <a:r>
              <a:rPr lang="de-DE" altLang="de-DE" dirty="0">
                <a:latin typeface="Arial Narrow" pitchFamily="34" charset="0"/>
              </a:rPr>
              <a:t>Welche der gelernten Lernprinzipien möchten Sie anwenden, um die Schritte der Stufentreppe zu erreichen?</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a:t>
            </a:fld>
            <a:endParaRPr lang="de-DE"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Auszeiten vorbereiten</a:t>
            </a:r>
          </a:p>
        </p:txBody>
      </p:sp>
      <p:sp>
        <p:nvSpPr>
          <p:cNvPr id="24781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Wo soll die Auszeit stattfinden?</a:t>
            </a:r>
          </a:p>
          <a:p>
            <a:r>
              <a:rPr lang="de-DE" altLang="de-DE" dirty="0">
                <a:latin typeface="Arial Narrow" pitchFamily="34" charset="0"/>
              </a:rPr>
              <a:t>Geeigneten Raum auswählen: sicher, hell, nicht interessant, kein Nachgehen der Sonderinteressen möglich.</a:t>
            </a:r>
          </a:p>
          <a:p>
            <a:endParaRPr lang="de-DE" altLang="de-DE" dirty="0">
              <a:latin typeface="Arial Narrow" pitchFamily="34" charset="0"/>
            </a:endParaRPr>
          </a:p>
          <a:p>
            <a:pPr marL="0" indent="0">
              <a:buNone/>
            </a:pPr>
            <a:r>
              <a:rPr lang="de-DE" altLang="de-DE" dirty="0">
                <a:solidFill>
                  <a:srgbClr val="C00000"/>
                </a:solidFill>
                <a:latin typeface="Arial Narrow" pitchFamily="34" charset="0"/>
              </a:rPr>
              <a:t>Wie soll Kind darauf vorbereitet werden?</a:t>
            </a:r>
          </a:p>
          <a:p>
            <a:r>
              <a:rPr lang="de-DE" altLang="de-DE" dirty="0">
                <a:latin typeface="Arial Narrow" pitchFamily="34" charset="0"/>
              </a:rPr>
              <a:t>Regeln und Ablauf der Auszeit vorbesprechen.</a:t>
            </a:r>
          </a:p>
          <a:p>
            <a:r>
              <a:rPr lang="de-DE" altLang="de-DE" dirty="0">
                <a:latin typeface="Arial Narrow" pitchFamily="34" charset="0"/>
              </a:rPr>
              <a:t>Ziel der Auszeit vorbesprechen: Kind soll lernen, sich selbst zu beruhigen.</a:t>
            </a:r>
          </a:p>
          <a:p>
            <a:endParaRPr lang="de-DE" altLang="de-DE" dirty="0">
              <a:latin typeface="Arial Narrow" pitchFamily="34" charset="0"/>
            </a:endParaRPr>
          </a:p>
          <a:p>
            <a:pPr marL="0" indent="0">
              <a:buNone/>
            </a:pPr>
            <a:r>
              <a:rPr lang="de-DE" altLang="de-DE" dirty="0">
                <a:solidFill>
                  <a:srgbClr val="C00000"/>
                </a:solidFill>
                <a:latin typeface="Arial Narrow" pitchFamily="34" charset="0"/>
              </a:rPr>
              <a:t>Wann erfolgt die Auszeit?  </a:t>
            </a:r>
          </a:p>
          <a:p>
            <a:r>
              <a:rPr lang="de-DE" altLang="de-DE" dirty="0">
                <a:latin typeface="Arial Narrow" pitchFamily="34" charset="0"/>
              </a:rPr>
              <a:t>Bei schwerwiegendem Problemverhalten.</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20</a:t>
            </a:fld>
            <a:endParaRPr lang="de-DE"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Auszeiten vorbereiten</a:t>
            </a:r>
          </a:p>
        </p:txBody>
      </p:sp>
      <p:sp>
        <p:nvSpPr>
          <p:cNvPr id="349187"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Wie lange dauert die Auszeit? </a:t>
            </a:r>
          </a:p>
          <a:p>
            <a:r>
              <a:rPr lang="de-DE" altLang="de-DE" dirty="0">
                <a:latin typeface="Arial Narrow" pitchFamily="34" charset="0"/>
              </a:rPr>
              <a:t>2–5 Minuten bei kleinen Kindern, bis zu 10 Minuten bei älteren Kindern.</a:t>
            </a:r>
          </a:p>
          <a:p>
            <a:endParaRPr lang="de-DE" altLang="de-DE" dirty="0">
              <a:latin typeface="Arial Narrow" pitchFamily="34" charset="0"/>
            </a:endParaRPr>
          </a:p>
          <a:p>
            <a:pPr marL="0" indent="0">
              <a:buNone/>
            </a:pPr>
            <a:r>
              <a:rPr lang="de-DE" altLang="de-DE" dirty="0">
                <a:solidFill>
                  <a:srgbClr val="C00000"/>
                </a:solidFill>
                <a:latin typeface="Arial Narrow" pitchFamily="34" charset="0"/>
              </a:rPr>
              <a:t>Wann kann das Kind wieder zurück kommen?</a:t>
            </a:r>
          </a:p>
          <a:p>
            <a:r>
              <a:rPr lang="de-DE" altLang="de-DE" dirty="0">
                <a:latin typeface="Arial Narrow" pitchFamily="34" charset="0"/>
              </a:rPr>
              <a:t>Nach der vereinbarten Zeit und wenn es sich wieder beruhigt hat.</a:t>
            </a:r>
          </a:p>
          <a:p>
            <a:endParaRPr lang="de-DE" altLang="de-DE" dirty="0">
              <a:latin typeface="Arial Narrow" pitchFamily="34" charset="0"/>
            </a:endParaRPr>
          </a:p>
          <a:p>
            <a:pPr marL="0" indent="0">
              <a:buNone/>
            </a:pPr>
            <a:r>
              <a:rPr lang="de-DE" altLang="de-DE" dirty="0">
                <a:solidFill>
                  <a:srgbClr val="C00000"/>
                </a:solidFill>
                <a:latin typeface="Arial Narrow" pitchFamily="34" charset="0"/>
              </a:rPr>
              <a:t>Was kommt nach der Auszeit?</a:t>
            </a:r>
          </a:p>
          <a:p>
            <a:r>
              <a:rPr lang="de-DE" altLang="de-DE" dirty="0">
                <a:latin typeface="Arial Narrow" pitchFamily="34" charset="0"/>
              </a:rPr>
              <a:t>Nach der Auszeit dem Kind die Möglichkeit geben, sich wieder angemessen zu verhalten. </a:t>
            </a:r>
          </a:p>
          <a:p>
            <a:r>
              <a:rPr lang="de-DE" altLang="de-DE" dirty="0">
                <a:latin typeface="Arial Narrow" pitchFamily="34" charset="0"/>
              </a:rPr>
              <a:t>Komplexe soziale Situationen mit dem Kind nachbesprechen. </a:t>
            </a:r>
          </a:p>
          <a:p>
            <a:r>
              <a:rPr lang="de-DE" altLang="de-DE" dirty="0">
                <a:latin typeface="Arial Narrow" pitchFamily="34" charset="0"/>
              </a:rPr>
              <a:t>Loben, wenn das Kind nach der Auszeit angemessenes Verhalten zeigt.</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21</a:t>
            </a:fld>
            <a:endParaRPr lang="de-DE"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Auszeiten einsetzen </a:t>
            </a:r>
            <a:r>
              <a:rPr lang="de-DE" altLang="de-DE" dirty="0" smtClean="0">
                <a:latin typeface="Arial Narrow" pitchFamily="34" charset="0"/>
              </a:rPr>
              <a:t>(Teil </a:t>
            </a:r>
            <a:r>
              <a:rPr lang="de-DE" altLang="de-DE" dirty="0" smtClean="0"/>
              <a:t>1)</a:t>
            </a:r>
            <a:endParaRPr lang="de-DE" altLang="de-DE" dirty="0">
              <a:latin typeface="Arial Narrow" pitchFamily="34" charset="0"/>
            </a:endParaRPr>
          </a:p>
        </p:txBody>
      </p:sp>
      <p:sp>
        <p:nvSpPr>
          <p:cNvPr id="24473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Geben Sie eine klare, ruhige und langsame Anweisung.</a:t>
            </a:r>
          </a:p>
          <a:p>
            <a:pPr lvl="1"/>
            <a:r>
              <a:rPr lang="de-DE" altLang="de-DE" dirty="0">
                <a:latin typeface="Arial Narrow" pitchFamily="34" charset="0"/>
              </a:rPr>
              <a:t>„Hör </a:t>
            </a:r>
            <a:r>
              <a:rPr lang="de-DE" altLang="de-DE" dirty="0" smtClean="0">
                <a:latin typeface="Arial Narrow" panose="020B0606020202030204" pitchFamily="34" charset="0"/>
              </a:rPr>
              <a:t>auf, </a:t>
            </a:r>
            <a:r>
              <a:rPr lang="de-DE" altLang="de-DE" dirty="0">
                <a:latin typeface="Arial Narrow" panose="020B0606020202030204" pitchFamily="34" charset="0"/>
              </a:rPr>
              <a:t>deinen Bruder zu treten. Behalte deine Füße bei dir und sag mit ruhiger Stimme, was du von ihm möchtest.“</a:t>
            </a:r>
          </a:p>
          <a:p>
            <a:r>
              <a:rPr lang="de-DE" altLang="de-DE" dirty="0">
                <a:latin typeface="Arial Narrow" panose="020B0606020202030204" pitchFamily="34" charset="0"/>
              </a:rPr>
              <a:t>Wenn Ihr Kind tut, worum Sie es gebeten haben, dann loben Sie Ihr Kind.</a:t>
            </a:r>
          </a:p>
          <a:p>
            <a:r>
              <a:rPr lang="de-DE" altLang="de-DE" dirty="0">
                <a:latin typeface="Arial Narrow" panose="020B0606020202030204" pitchFamily="34" charset="0"/>
              </a:rPr>
              <a:t>Wenn Ihr Kind nicht das macht, worum Sie es gebeten haben, dann bringen Sie es für einen kurzen Zeitraum in die Auszeit und sagen Sie Ihrem Kind, warum Sie es tun. </a:t>
            </a:r>
          </a:p>
          <a:p>
            <a:pPr lvl="1"/>
            <a:r>
              <a:rPr lang="de-DE" altLang="de-DE" dirty="0">
                <a:latin typeface="Arial Narrow" panose="020B0606020202030204" pitchFamily="34" charset="0"/>
              </a:rPr>
              <a:t>„Weil du nicht aufgehört hast, deinen Bruder zu treten, gehst du jetzt </a:t>
            </a:r>
            <a:r>
              <a:rPr lang="de-DE" altLang="de-DE" dirty="0" smtClean="0">
                <a:latin typeface="Arial Narrow" panose="020B0606020202030204" pitchFamily="34" charset="0"/>
              </a:rPr>
              <a:t>für</a:t>
            </a:r>
            <a:br>
              <a:rPr lang="de-DE" altLang="de-DE" dirty="0" smtClean="0">
                <a:latin typeface="Arial Narrow" panose="020B0606020202030204" pitchFamily="34" charset="0"/>
              </a:rPr>
            </a:br>
            <a:r>
              <a:rPr lang="de-DE" altLang="de-DE" dirty="0" smtClean="0">
                <a:latin typeface="Arial Narrow" panose="020B0606020202030204" pitchFamily="34" charset="0"/>
              </a:rPr>
              <a:t>2 </a:t>
            </a:r>
            <a:r>
              <a:rPr lang="de-DE" altLang="de-DE" dirty="0">
                <a:latin typeface="Arial Narrow" panose="020B0606020202030204" pitchFamily="34" charset="0"/>
              </a:rPr>
              <a:t>Minuten in die Auszeit</a:t>
            </a:r>
            <a:r>
              <a:rPr lang="de-DE" altLang="de-DE" dirty="0" smtClean="0">
                <a:latin typeface="Arial Narrow" panose="020B0606020202030204" pitchFamily="34" charset="0"/>
              </a:rPr>
              <a:t>.“</a:t>
            </a:r>
            <a:endParaRPr lang="de-DE" altLang="de-DE" dirty="0">
              <a:latin typeface="Arial Narrow" panose="020B0606020202030204"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22</a:t>
            </a:fld>
            <a:endParaRPr lang="de-DE"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Auszeiten einsetzen </a:t>
            </a:r>
            <a:r>
              <a:rPr lang="de-DE" altLang="de-DE" dirty="0" smtClean="0">
                <a:latin typeface="Arial Narrow" pitchFamily="34" charset="0"/>
              </a:rPr>
              <a:t>(Teil 2)</a:t>
            </a:r>
            <a:endParaRPr lang="de-DE" altLang="de-DE" dirty="0">
              <a:latin typeface="Arial Narrow" pitchFamily="34" charset="0"/>
            </a:endParaRPr>
          </a:p>
        </p:txBody>
      </p:sp>
      <p:sp>
        <p:nvSpPr>
          <p:cNvPr id="342019"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Wenn sich Ihr Kind beruhigt hat, dann lassen Sie es wieder teilhaben. </a:t>
            </a:r>
            <a:br>
              <a:rPr lang="de-DE" altLang="de-DE" dirty="0">
                <a:latin typeface="Arial Narrow" pitchFamily="34" charset="0"/>
              </a:rPr>
            </a:br>
            <a:r>
              <a:rPr lang="de-DE" altLang="de-DE" dirty="0">
                <a:latin typeface="Arial Narrow" pitchFamily="34" charset="0"/>
              </a:rPr>
              <a:t>Loben Sie Ihr Kind für angemessenes Verhalten. </a:t>
            </a:r>
          </a:p>
          <a:p>
            <a:r>
              <a:rPr lang="de-DE" altLang="de-DE" dirty="0">
                <a:latin typeface="Arial Narrow" pitchFamily="34" charset="0"/>
              </a:rPr>
              <a:t>Falls Ihr Kind eine Anweisung noch ausführen muss, stellen Sie Ihre </a:t>
            </a:r>
            <a:br>
              <a:rPr lang="de-DE" altLang="de-DE" dirty="0">
                <a:latin typeface="Arial Narrow" pitchFamily="34" charset="0"/>
              </a:rPr>
            </a:br>
            <a:r>
              <a:rPr lang="de-DE" altLang="de-DE" dirty="0">
                <a:latin typeface="Arial Narrow" pitchFamily="34" charset="0"/>
              </a:rPr>
              <a:t>Anweisung erneut. Wenn Ihr Kind jetzt Ihre Anweisung befolgt, loben Sie </a:t>
            </a:r>
            <a:br>
              <a:rPr lang="de-DE" altLang="de-DE" dirty="0">
                <a:latin typeface="Arial Narrow" pitchFamily="34" charset="0"/>
              </a:rPr>
            </a:br>
            <a:r>
              <a:rPr lang="de-DE" altLang="de-DE" dirty="0">
                <a:latin typeface="Arial Narrow" pitchFamily="34" charset="0"/>
              </a:rPr>
              <a:t>Ihr Kind. Falls nicht, dann schicken Sie Ihr Kind erneut in die Auszeit.  </a:t>
            </a:r>
          </a:p>
          <a:p>
            <a:r>
              <a:rPr lang="de-DE" altLang="de-DE" dirty="0">
                <a:latin typeface="Arial Narrow" pitchFamily="34" charset="0"/>
              </a:rPr>
              <a:t>Wenn Ihr Kind sich in der vorgegebenen Zeit nicht beruhigt hat, dann verlängern Sie die Auszeit.</a:t>
            </a:r>
          </a:p>
          <a:p>
            <a:pPr lvl="1"/>
            <a:r>
              <a:rPr lang="de-DE" altLang="de-DE" dirty="0">
                <a:latin typeface="Arial Narrow" pitchFamily="34" charset="0"/>
              </a:rPr>
              <a:t>„Weil du noch nicht ruhig geworden bist, bleibst du jetzt für weitere 2 Minuten in der Auszeit.“</a:t>
            </a:r>
          </a:p>
          <a:p>
            <a:endParaRPr lang="de-DE" altLang="de-DE" dirty="0">
              <a:latin typeface="Arial Narrow" pitchFamily="34" charset="0"/>
            </a:endParaRP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23</a:t>
            </a:fld>
            <a:endParaRPr lang="de-DE"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Einsatz der Auszeit bei Kindern mit </a:t>
            </a:r>
            <a:r>
              <a:rPr lang="de-DE" altLang="de-DE" dirty="0" smtClean="0">
                <a:latin typeface="Arial Narrow" pitchFamily="34" charset="0"/>
              </a:rPr>
              <a:t/>
            </a:r>
            <a:br>
              <a:rPr lang="de-DE" altLang="de-DE" dirty="0" smtClean="0">
                <a:latin typeface="Arial Narrow" pitchFamily="34" charset="0"/>
              </a:rPr>
            </a:br>
            <a:r>
              <a:rPr lang="de-DE" altLang="de-DE" dirty="0" smtClean="0">
                <a:latin typeface="Arial Narrow" pitchFamily="34" charset="0"/>
              </a:rPr>
              <a:t>Autismus-Spektrum-Störung</a:t>
            </a:r>
            <a:br>
              <a:rPr lang="de-DE" altLang="de-DE" dirty="0" smtClean="0">
                <a:latin typeface="Arial Narrow" pitchFamily="34" charset="0"/>
              </a:rPr>
            </a:br>
            <a:r>
              <a:rPr lang="de-DE" altLang="de-DE" dirty="0">
                <a:latin typeface="Arial Narrow" pitchFamily="34" charset="0"/>
              </a:rPr>
              <a:t/>
            </a:r>
            <a:br>
              <a:rPr lang="de-DE" altLang="de-DE" dirty="0">
                <a:latin typeface="Arial Narrow" pitchFamily="34" charset="0"/>
              </a:rPr>
            </a:br>
            <a:endParaRPr lang="de-DE" altLang="de-DE" dirty="0">
              <a:latin typeface="Arial Narrow" pitchFamily="34" charset="0"/>
            </a:endParaRPr>
          </a:p>
        </p:txBody>
      </p:sp>
      <p:sp>
        <p:nvSpPr>
          <p:cNvPr id="245763" name="Rectangle 3"/>
          <p:cNvSpPr>
            <a:spLocks noGrp="1" noChangeArrowheads="1"/>
          </p:cNvSpPr>
          <p:nvPr>
            <p:ph idx="1"/>
          </p:nvPr>
        </p:nvSpPr>
        <p:spPr>
          <a:xfrm>
            <a:off x="838200" y="17129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Prüfen Sie, ob der Einsatz bei Ihrem Kind und in dieser Situation überhaupt sinnvoll und angemessen ist.</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bei ASS mit Vorsicht einsetzen! </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eventuell eher </a:t>
            </a:r>
            <a:r>
              <a:rPr lang="de-DE" altLang="de-DE" dirty="0" err="1">
                <a:latin typeface="Arial Narrow" pitchFamily="34" charset="0"/>
              </a:rPr>
              <a:t>Prompting</a:t>
            </a:r>
            <a:r>
              <a:rPr lang="de-DE" altLang="de-DE" dirty="0">
                <a:latin typeface="Arial Narrow" pitchFamily="34" charset="0"/>
              </a:rPr>
              <a:t> geben</a:t>
            </a:r>
          </a:p>
          <a:p>
            <a:r>
              <a:rPr lang="de-DE" altLang="de-DE" dirty="0">
                <a:latin typeface="Arial Narrow" pitchFamily="34" charset="0"/>
              </a:rPr>
              <a:t>Setzen Sie die Auszeit nicht ein, wenn Ihr Kind dadurch belohnt wird.</a:t>
            </a:r>
          </a:p>
          <a:p>
            <a:endParaRPr lang="de-DE" altLang="de-DE" dirty="0">
              <a:latin typeface="Arial Narrow" pitchFamily="34" charset="0"/>
            </a:endParaRPr>
          </a:p>
          <a:p>
            <a:r>
              <a:rPr lang="de-DE" altLang="de-DE" dirty="0">
                <a:latin typeface="Arial Narrow" pitchFamily="34" charset="0"/>
              </a:rPr>
              <a:t>Achten Sie darauf, dass der Raum geeignet und ungefährlich für Ihr Kind ist.</a:t>
            </a:r>
          </a:p>
          <a:p>
            <a:endParaRPr lang="de-DE" altLang="de-DE" dirty="0">
              <a:latin typeface="Arial Narrow" pitchFamily="34" charset="0"/>
            </a:endParaRPr>
          </a:p>
          <a:p>
            <a:r>
              <a:rPr lang="de-DE" altLang="de-DE" dirty="0">
                <a:latin typeface="Arial Narrow" pitchFamily="34" charset="0"/>
              </a:rPr>
              <a:t>Neigt Ihr Kind zu Selbstverletzungen oder zu gefahrenblindem Verhalten, sollten Sie Ihr Kind im Auszeitraum nicht unbeaufsichtigt lassen.</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24</a:t>
            </a:fld>
            <a:endParaRPr lang="de-DE"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Einsatz der Auszeit bei Kindern mit </a:t>
            </a:r>
            <a:r>
              <a:rPr lang="de-DE" altLang="de-DE" dirty="0" smtClean="0">
                <a:latin typeface="Arial Narrow" pitchFamily="34" charset="0"/>
              </a:rPr>
              <a:t/>
            </a:r>
            <a:br>
              <a:rPr lang="de-DE" altLang="de-DE" dirty="0" smtClean="0">
                <a:latin typeface="Arial Narrow" pitchFamily="34" charset="0"/>
              </a:rPr>
            </a:br>
            <a:r>
              <a:rPr lang="de-DE" altLang="de-DE" dirty="0" smtClean="0">
                <a:latin typeface="Arial Narrow" pitchFamily="34" charset="0"/>
              </a:rPr>
              <a:t>Autismus-Spektrum-Störung</a:t>
            </a:r>
            <a:endParaRPr lang="de-DE" altLang="de-DE" dirty="0">
              <a:latin typeface="Arial Narrow" pitchFamily="34" charset="0"/>
            </a:endParaRPr>
          </a:p>
        </p:txBody>
      </p:sp>
      <p:sp>
        <p:nvSpPr>
          <p:cNvPr id="340995"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ltLang="de-DE" dirty="0">
              <a:latin typeface="Arial Narrow" pitchFamily="34" charset="0"/>
            </a:endParaRPr>
          </a:p>
          <a:p>
            <a:r>
              <a:rPr lang="de-DE" altLang="de-DE" dirty="0">
                <a:latin typeface="Arial Narrow" pitchFamily="34" charset="0"/>
              </a:rPr>
              <a:t>Die Auszeit wird möglicherweise mit dem Ziel der Reizabschirmung eingesetzt</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dann auch Strategien zur Selbstberuhigung möglich</a:t>
            </a:r>
          </a:p>
          <a:p>
            <a:endParaRPr lang="de-DE" altLang="de-DE" dirty="0">
              <a:latin typeface="Arial Narrow" pitchFamily="34" charset="0"/>
            </a:endParaRPr>
          </a:p>
          <a:p>
            <a:r>
              <a:rPr lang="de-DE" altLang="de-DE" dirty="0">
                <a:latin typeface="Arial Narrow" pitchFamily="34" charset="0"/>
              </a:rPr>
              <a:t>Erst nach kompletter Beruhigung nachbesprechen: </a:t>
            </a:r>
            <a:br>
              <a:rPr lang="de-DE" altLang="de-DE" dirty="0">
                <a:latin typeface="Arial Narrow" pitchFamily="34" charset="0"/>
              </a:rPr>
            </a:br>
            <a:r>
              <a:rPr lang="de-DE" altLang="de-DE" dirty="0">
                <a:latin typeface="Arial Narrow" pitchFamily="34" charset="0"/>
              </a:rPr>
              <a:t>Kennt das Kind die soziale Regel? </a:t>
            </a:r>
            <a:br>
              <a:rPr lang="de-DE" altLang="de-DE" dirty="0">
                <a:latin typeface="Arial Narrow" pitchFamily="34" charset="0"/>
              </a:rPr>
            </a:br>
            <a:r>
              <a:rPr lang="de-DE" altLang="de-DE" dirty="0">
                <a:latin typeface="Arial Narrow" pitchFamily="34" charset="0"/>
              </a:rPr>
              <a:t>Hat es die Situation verstanden? </a:t>
            </a:r>
            <a:br>
              <a:rPr lang="de-DE" altLang="de-DE" dirty="0">
                <a:latin typeface="Arial Narrow" pitchFamily="34" charset="0"/>
              </a:rPr>
            </a:br>
            <a:r>
              <a:rPr lang="de-DE" altLang="de-DE" dirty="0">
                <a:latin typeface="Arial Narrow" pitchFamily="34" charset="0"/>
              </a:rPr>
              <a:t>Gab es Hinweisreize, die für das Kind wichtig gewesen wären zur Einordnung der Situation?</a:t>
            </a:r>
            <a:br>
              <a:rPr lang="de-DE" altLang="de-DE" dirty="0">
                <a:latin typeface="Arial Narrow" pitchFamily="34" charset="0"/>
              </a:rPr>
            </a:br>
            <a:r>
              <a:rPr lang="de-DE" altLang="de-DE" dirty="0">
                <a:latin typeface="Arial Narrow" pitchFamily="34" charset="0"/>
              </a:rPr>
              <a:t/>
            </a:r>
            <a:br>
              <a:rPr lang="de-DE" altLang="de-DE" dirty="0">
                <a:latin typeface="Arial Narrow" pitchFamily="34" charset="0"/>
              </a:rPr>
            </a:br>
            <a:r>
              <a:rPr lang="de-DE" altLang="de-DE" dirty="0">
                <a:latin typeface="Arial Narrow" pitchFamily="34" charset="0"/>
                <a:sym typeface="Wingdings" pitchFamily="2" charset="2"/>
              </a:rPr>
              <a:t> </a:t>
            </a:r>
            <a:r>
              <a:rPr lang="de-DE" altLang="de-DE" dirty="0">
                <a:latin typeface="Arial Narrow" pitchFamily="34" charset="0"/>
              </a:rPr>
              <a:t>Checkliste zum Nachbesprechen von Eskalationen </a:t>
            </a:r>
            <a:r>
              <a:rPr lang="de-DE" altLang="de-DE" dirty="0">
                <a:latin typeface="Arial Narrow" pitchFamily="34" charset="0"/>
                <a:sym typeface="Wingdings" panose="05000000000000000000" pitchFamily="2" charset="2"/>
              </a:rPr>
              <a:t> </a:t>
            </a:r>
            <a:r>
              <a:rPr lang="de-DE" altLang="de-DE" dirty="0">
                <a:latin typeface="Arial Narrow" pitchFamily="34" charset="0"/>
              </a:rPr>
              <a:t>nächste Sitzung</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25</a:t>
            </a:fld>
            <a:endParaRPr lang="de-DE"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Hausaufgabe</a:t>
            </a:r>
          </a:p>
        </p:txBody>
      </p:sp>
      <p:sp>
        <p:nvSpPr>
          <p:cNvPr id="27341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Führen Sie eine systematische Verhaltensbeobachtung durch. </a:t>
            </a:r>
          </a:p>
          <a:p>
            <a:r>
              <a:rPr lang="de-DE" altLang="de-DE" dirty="0">
                <a:latin typeface="Arial Narrow" pitchFamily="34" charset="0"/>
              </a:rPr>
              <a:t>Setzen Sie bis zur nächsten Sitzung Erziehungsstrategien zum Umgang mit herausforderndem Verhalten </a:t>
            </a:r>
            <a:r>
              <a:rPr lang="de-DE" altLang="de-DE" dirty="0" smtClean="0">
                <a:latin typeface="Arial Narrow" pitchFamily="34" charset="0"/>
              </a:rPr>
              <a:t>ein. </a:t>
            </a:r>
            <a:endParaRPr lang="de-DE" altLang="de-DE" dirty="0">
              <a:latin typeface="Arial Narrow" pitchFamily="34" charset="0"/>
            </a:endParaRPr>
          </a:p>
          <a:p>
            <a:r>
              <a:rPr lang="de-DE" altLang="de-DE" dirty="0">
                <a:latin typeface="Arial Narrow" pitchFamily="34" charset="0"/>
              </a:rPr>
              <a:t>Protokollieren Sie, was gut funktioniert und was nicht so gut funktioniert hat.</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26</a:t>
            </a:fld>
            <a:endParaRPr lang="de-DE"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Kennengelernte Lernprinzipien zur Förderung erwünschten Verhaltens und zum Abbau unerwünschten Verhaltens</a:t>
            </a:r>
          </a:p>
        </p:txBody>
      </p:sp>
      <p:sp>
        <p:nvSpPr>
          <p:cNvPr id="411651" name="Rectangle 3"/>
          <p:cNvSpPr>
            <a:spLocks noGrp="1" noChangeArrowheads="1"/>
          </p:cNvSpPr>
          <p:nvPr>
            <p:ph idx="1"/>
          </p:nvPr>
        </p:nvSpPr>
        <p:spPr>
          <a:xfrm>
            <a:off x="825500" y="16875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e-DE" altLang="de-DE" dirty="0">
                <a:latin typeface="Arial Narrow" pitchFamily="34" charset="0"/>
              </a:rPr>
              <a:t>Verbale, physische, visuelle, akustische Prompts </a:t>
            </a:r>
          </a:p>
          <a:p>
            <a:r>
              <a:rPr lang="de-DE" altLang="de-DE" dirty="0">
                <a:latin typeface="Arial Narrow" pitchFamily="34" charset="0"/>
              </a:rPr>
              <a:t>Fragen-Sagen-Tun</a:t>
            </a:r>
          </a:p>
          <a:p>
            <a:r>
              <a:rPr lang="de-DE" altLang="de-DE" dirty="0">
                <a:latin typeface="Arial Narrow" pitchFamily="34" charset="0"/>
              </a:rPr>
              <a:t>Kalender, Pläne, Checklisten </a:t>
            </a:r>
          </a:p>
          <a:p>
            <a:r>
              <a:rPr lang="de-DE" altLang="de-DE" dirty="0">
                <a:latin typeface="Arial Narrow" pitchFamily="34" charset="0"/>
              </a:rPr>
              <a:t>Ordnungssysteme </a:t>
            </a:r>
          </a:p>
          <a:p>
            <a:r>
              <a:rPr lang="de-DE" altLang="de-DE" dirty="0">
                <a:latin typeface="Arial Narrow" pitchFamily="34" charset="0"/>
              </a:rPr>
              <a:t>Ablaufpläne</a:t>
            </a:r>
          </a:p>
          <a:p>
            <a:r>
              <a:rPr lang="de-DE" altLang="de-DE" dirty="0">
                <a:latin typeface="Arial Narrow" pitchFamily="34" charset="0"/>
              </a:rPr>
              <a:t>Familienregeln</a:t>
            </a:r>
          </a:p>
          <a:p>
            <a:r>
              <a:rPr lang="de-DE" altLang="de-DE" dirty="0">
                <a:latin typeface="Arial Narrow" pitchFamily="34" charset="0"/>
              </a:rPr>
              <a:t>Positive Verstärkung/Konsequenzen</a:t>
            </a:r>
          </a:p>
          <a:p>
            <a:r>
              <a:rPr lang="de-DE" altLang="de-DE" dirty="0">
                <a:latin typeface="Arial Narrow" pitchFamily="34" charset="0"/>
              </a:rPr>
              <a:t>Verstärkerplan</a:t>
            </a:r>
          </a:p>
          <a:p>
            <a:r>
              <a:rPr lang="de-DE" altLang="de-DE" dirty="0" err="1">
                <a:latin typeface="Arial Narrow" pitchFamily="34" charset="0"/>
              </a:rPr>
              <a:t>Shaping</a:t>
            </a:r>
            <a:endParaRPr lang="de-DE" altLang="de-DE" dirty="0">
              <a:latin typeface="Arial Narrow" pitchFamily="34" charset="0"/>
            </a:endParaRPr>
          </a:p>
          <a:p>
            <a:r>
              <a:rPr lang="de-DE" altLang="de-DE" dirty="0" err="1">
                <a:latin typeface="Arial Narrow" pitchFamily="34" charset="0"/>
              </a:rPr>
              <a:t>Chaining</a:t>
            </a:r>
            <a:r>
              <a:rPr lang="de-DE" altLang="de-DE" dirty="0">
                <a:latin typeface="Arial Narrow" pitchFamily="34" charset="0"/>
              </a:rPr>
              <a:t>/Rückwärtslernen</a:t>
            </a:r>
          </a:p>
          <a:p>
            <a:r>
              <a:rPr lang="de-DE" altLang="de-DE" dirty="0">
                <a:latin typeface="Arial Narrow" pitchFamily="34" charset="0"/>
              </a:rPr>
              <a:t>Generalisierung</a:t>
            </a:r>
          </a:p>
          <a:p>
            <a:r>
              <a:rPr lang="de-DE" altLang="de-DE" dirty="0">
                <a:latin typeface="Arial Narrow" pitchFamily="34" charset="0"/>
              </a:rPr>
              <a:t>Negative/logische Konsequenzen</a:t>
            </a:r>
          </a:p>
          <a:p>
            <a:r>
              <a:rPr lang="de-DE" altLang="de-DE" dirty="0">
                <a:latin typeface="Arial Narrow" pitchFamily="34" charset="0"/>
              </a:rPr>
              <a:t>Löschung</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3</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Systematische Verhaltensbeobachtung</a:t>
            </a:r>
          </a:p>
        </p:txBody>
      </p:sp>
      <p:sp>
        <p:nvSpPr>
          <p:cNvPr id="373763"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de-DE" altLang="de-DE" dirty="0">
              <a:latin typeface="Arial Narrow" pitchFamily="34" charset="0"/>
            </a:endParaRPr>
          </a:p>
          <a:p>
            <a:r>
              <a:rPr lang="de-DE" altLang="de-DE" dirty="0">
                <a:latin typeface="Arial Narrow" pitchFamily="34" charset="0"/>
              </a:rPr>
              <a:t>Wenn ein problematisches Verhalten auftritt, ist es wichtig, in einem ersten Schritt eine </a:t>
            </a:r>
            <a:r>
              <a:rPr lang="de-DE" altLang="de-DE" dirty="0">
                <a:solidFill>
                  <a:srgbClr val="C00000"/>
                </a:solidFill>
                <a:latin typeface="Arial Narrow" pitchFamily="34" charset="0"/>
              </a:rPr>
              <a:t>systematische Beobachtung des Verhaltens </a:t>
            </a:r>
            <a:r>
              <a:rPr lang="de-DE" altLang="de-DE" dirty="0">
                <a:latin typeface="Arial Narrow" pitchFamily="34" charset="0"/>
              </a:rPr>
              <a:t>vorzunehmen.</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4</a:t>
            </a:fld>
            <a:endParaRPr lang="de-DE"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Systematische Verhaltensbeobachtung</a:t>
            </a:r>
          </a:p>
        </p:txBody>
      </p:sp>
      <p:sp>
        <p:nvSpPr>
          <p:cNvPr id="374787" name="Rectangle 3"/>
          <p:cNvSpPr>
            <a:spLocks noGrp="1" noChangeArrowheads="1"/>
          </p:cNvSpPr>
          <p:nvPr>
            <p:ph idx="1"/>
          </p:nvPr>
        </p:nvSpPr>
        <p:spPr>
          <a:xfrm>
            <a:off x="812800" y="14843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r>
              <a:rPr lang="de-DE" altLang="de-DE" dirty="0">
                <a:solidFill>
                  <a:srgbClr val="C00000"/>
                </a:solidFill>
                <a:latin typeface="Arial Narrow" pitchFamily="34" charset="0"/>
              </a:rPr>
              <a:t>Die systematische Verhaltensbeobachtung kann Antworten auf folgende Fragen geben:</a:t>
            </a:r>
          </a:p>
          <a:p>
            <a:r>
              <a:rPr lang="de-DE" altLang="de-DE" dirty="0">
                <a:latin typeface="Arial Narrow" pitchFamily="34" charset="0"/>
              </a:rPr>
              <a:t>Gibt es wiederkehrende Verhaltensmuster?</a:t>
            </a:r>
          </a:p>
          <a:p>
            <a:r>
              <a:rPr lang="de-DE" altLang="de-DE" dirty="0">
                <a:latin typeface="Arial Narrow" pitchFamily="34" charset="0"/>
              </a:rPr>
              <a:t>Wie oft tritt das Verhalten auf?</a:t>
            </a:r>
          </a:p>
          <a:p>
            <a:r>
              <a:rPr lang="de-DE" altLang="de-DE" dirty="0">
                <a:latin typeface="Arial Narrow" pitchFamily="34" charset="0"/>
              </a:rPr>
              <a:t>Wie konsequent reagieren Sie als Eltern?</a:t>
            </a:r>
          </a:p>
          <a:p>
            <a:r>
              <a:rPr lang="de-DE" altLang="de-DE" dirty="0">
                <a:latin typeface="Arial Narrow" pitchFamily="34" charset="0"/>
              </a:rPr>
              <a:t>In welchen Situationen tritt es gehäuft auf?</a:t>
            </a:r>
          </a:p>
          <a:p>
            <a:r>
              <a:rPr lang="de-DE" altLang="de-DE" dirty="0">
                <a:latin typeface="Arial Narrow" pitchFamily="34" charset="0"/>
              </a:rPr>
              <a:t>Welche möglichen Auslöser und Gründe gibt es für das Verhalten? </a:t>
            </a:r>
          </a:p>
          <a:p>
            <a:r>
              <a:rPr lang="de-DE" altLang="de-DE" dirty="0">
                <a:latin typeface="Arial Narrow" pitchFamily="34" charset="0"/>
              </a:rPr>
              <a:t>Gibt es zufällige Belohnungen für das Problemverhalten?</a:t>
            </a:r>
          </a:p>
          <a:p>
            <a:r>
              <a:rPr lang="de-DE" altLang="de-DE" dirty="0">
                <a:latin typeface="Arial Narrow" pitchFamily="34" charset="0"/>
              </a:rPr>
              <a:t>Was tragen Sie dazu bei, dass das Verhalten aufrechterhalten wird?</a:t>
            </a:r>
          </a:p>
          <a:p>
            <a:r>
              <a:rPr lang="de-DE" altLang="de-DE" dirty="0">
                <a:latin typeface="Arial Narrow" pitchFamily="34" charset="0"/>
              </a:rPr>
              <a:t>Gibt es Verbesserungen des Verhaltens nach Einsatz einer Erziehungsstrategie?</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5</a:t>
            </a:fld>
            <a:endParaRPr lang="de-DE"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Systematische Verhaltensbeobachtung</a:t>
            </a:r>
          </a:p>
        </p:txBody>
      </p:sp>
      <p:sp>
        <p:nvSpPr>
          <p:cNvPr id="375811" name="Rectangle 3"/>
          <p:cNvSpPr>
            <a:spLocks noGrp="1" noChangeArrowheads="1"/>
          </p:cNvSpPr>
          <p:nvPr>
            <p:ph idx="1"/>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indent="0">
              <a:buNone/>
            </a:pPr>
            <a:endParaRPr lang="de-DE" altLang="de-DE" dirty="0">
              <a:latin typeface="Arial Narrow" pitchFamily="34" charset="0"/>
            </a:endParaRPr>
          </a:p>
          <a:p>
            <a:pPr marL="0" indent="0">
              <a:buNone/>
            </a:pPr>
            <a:r>
              <a:rPr lang="de-DE" altLang="de-DE" dirty="0">
                <a:solidFill>
                  <a:srgbClr val="C00000"/>
                </a:solidFill>
                <a:latin typeface="Arial Narrow" pitchFamily="34" charset="0"/>
              </a:rPr>
              <a:t>Wie führt man eine systematische Verhaltensbeobachtung durch ?</a:t>
            </a:r>
          </a:p>
          <a:p>
            <a:pPr marL="0" indent="0">
              <a:buNone/>
            </a:pPr>
            <a:r>
              <a:rPr lang="de-DE" altLang="de-DE" dirty="0" smtClean="0">
                <a:solidFill>
                  <a:srgbClr val="C00000"/>
                </a:solidFill>
                <a:latin typeface="Arial Narrow" pitchFamily="34" charset="0"/>
              </a:rPr>
              <a:t>Beispiele:</a:t>
            </a:r>
            <a:endParaRPr lang="de-DE" altLang="de-DE" dirty="0">
              <a:solidFill>
                <a:srgbClr val="C00000"/>
              </a:solidFill>
              <a:latin typeface="Arial Narrow" pitchFamily="34" charset="0"/>
            </a:endParaRPr>
          </a:p>
          <a:p>
            <a:r>
              <a:rPr lang="de-DE" altLang="de-DE" dirty="0" smtClean="0">
                <a:latin typeface="Arial Narrow" pitchFamily="34" charset="0"/>
              </a:rPr>
              <a:t>Führen eines </a:t>
            </a:r>
            <a:r>
              <a:rPr lang="de-DE" altLang="de-DE" dirty="0">
                <a:latin typeface="Arial Narrow" pitchFamily="34" charset="0"/>
              </a:rPr>
              <a:t>Verhaltenstagebuches!</a:t>
            </a:r>
          </a:p>
          <a:p>
            <a:r>
              <a:rPr lang="de-DE" altLang="de-DE" dirty="0" smtClean="0">
                <a:latin typeface="Arial Narrow" pitchFamily="34" charset="0"/>
              </a:rPr>
              <a:t>Führen eines </a:t>
            </a:r>
            <a:r>
              <a:rPr lang="de-DE" altLang="de-DE" dirty="0">
                <a:latin typeface="Arial Narrow" pitchFamily="34" charset="0"/>
              </a:rPr>
              <a:t>Häufigkeitsbogens!</a:t>
            </a:r>
          </a:p>
          <a:p>
            <a:endParaRPr lang="de-DE" altLang="de-DE" dirty="0">
              <a:latin typeface="Arial Narrow" pitchFamily="34" charset="0"/>
            </a:endParaRP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6</a:t>
            </a:fld>
            <a:endParaRPr lang="de-DE"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Beispiel für ein Verhaltenstagebuch</a:t>
            </a:r>
          </a:p>
        </p:txBody>
      </p:sp>
      <p:graphicFrame>
        <p:nvGraphicFramePr>
          <p:cNvPr id="377889" name="Group 33"/>
          <p:cNvGraphicFramePr>
            <a:graphicFrameLocks noGrp="1"/>
          </p:cNvGraphicFramePr>
          <p:nvPr>
            <p:ph idx="1"/>
            <p:extLst>
              <p:ext uri="{D42A27DB-BD31-4B8C-83A1-F6EECF244321}">
                <p14:modId xmlns:p14="http://schemas.microsoft.com/office/powerpoint/2010/main" val="3368848949"/>
              </p:ext>
            </p:extLst>
          </p:nvPr>
        </p:nvGraphicFramePr>
        <p:xfrm>
          <a:off x="838200" y="1484314"/>
          <a:ext cx="8470900" cy="4227767"/>
        </p:xfrm>
        <a:graphic>
          <a:graphicData uri="http://schemas.openxmlformats.org/drawingml/2006/table">
            <a:tbl>
              <a:tblPr/>
              <a:tblGrid>
                <a:gridCol w="1622809"/>
                <a:gridCol w="1657978"/>
                <a:gridCol w="1698171"/>
                <a:gridCol w="1939332"/>
                <a:gridCol w="1552610"/>
              </a:tblGrid>
              <a:tr h="12461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Problem-verhalten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Wann und wo trat Problem-verhalten auf?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smtClean="0">
                          <a:ln>
                            <a:noFill/>
                          </a:ln>
                          <a:solidFill>
                            <a:schemeClr val="tx1"/>
                          </a:solidFill>
                          <a:effectLst/>
                          <a:latin typeface="Arial Narrow" pitchFamily="34" charset="0"/>
                          <a:ea typeface="ＭＳ Ｐゴシック" charset="-128"/>
                        </a:rPr>
                        <a:t>Was ging der Situation voraus?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Was passierte kurz danach? </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Wie habe ich reagiert?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1" i="0" u="none" strike="noStrike" cap="none" normalizeH="0" baseline="0" dirty="0" smtClean="0">
                          <a:ln>
                            <a:noFill/>
                          </a:ln>
                          <a:solidFill>
                            <a:schemeClr val="tx1"/>
                          </a:solidFill>
                          <a:effectLst/>
                          <a:latin typeface="Arial Narrow" pitchFamily="34" charset="0"/>
                          <a:ea typeface="ＭＳ Ｐゴシック" charset="-128"/>
                        </a:rPr>
                        <a:t>Längerfristige Konsequenzen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636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smtClean="0">
                          <a:ln>
                            <a:noFill/>
                          </a:ln>
                          <a:solidFill>
                            <a:schemeClr val="tx1"/>
                          </a:solidFill>
                          <a:effectLst/>
                          <a:latin typeface="Arial Narrow" pitchFamily="34" charset="0"/>
                          <a:ea typeface="ＭＳ Ｐゴシック" charset="-128"/>
                        </a:rPr>
                        <a:t>Schreit laut herum und weint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smtClean="0">
                          <a:ln>
                            <a:noFill/>
                          </a:ln>
                          <a:solidFill>
                            <a:schemeClr val="tx1"/>
                          </a:solidFill>
                          <a:effectLst/>
                          <a:latin typeface="Arial Narrow" pitchFamily="34" charset="0"/>
                          <a:ea typeface="ＭＳ Ｐゴシック" charset="-128"/>
                        </a:rPr>
                        <a:t>Beim Anziehen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Konnte nicht „seine“ </a:t>
                      </a:r>
                      <a:r>
                        <a:rPr kumimoji="0" lang="de-DE" altLang="de-DE" sz="1800" b="0" i="0" u="none" strike="noStrike" cap="none" normalizeH="0" baseline="0" dirty="0" err="1" smtClean="0">
                          <a:ln>
                            <a:noFill/>
                          </a:ln>
                          <a:solidFill>
                            <a:schemeClr val="tx1"/>
                          </a:solidFill>
                          <a:effectLst/>
                          <a:latin typeface="Arial Narrow" pitchFamily="34" charset="0"/>
                          <a:ea typeface="ＭＳ Ｐゴシック" charset="-128"/>
                        </a:rPr>
                        <a:t>Samthose</a:t>
                      </a: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 anziehen, da in der Wäsche.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Zur Beruhigung Bonbon gegeben, musste keine andere Hose anziehen.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Blieb zu Hause, ist nicht in die Schule gegangen.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4493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smtClean="0">
                          <a:ln>
                            <a:noFill/>
                          </a:ln>
                          <a:solidFill>
                            <a:schemeClr val="tx1"/>
                          </a:solidFill>
                          <a:effectLst/>
                          <a:latin typeface="Arial Narrow" pitchFamily="34" charset="0"/>
                          <a:ea typeface="ＭＳ Ｐゴシック" charset="-128"/>
                        </a:rPr>
                        <a:t>Schreit laut herum, schlägt um sich</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Di, morgens vor der Schule, auf dem Bahnhof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Mussten uns beeilen und sind ungewohnten Weg zum Zug gegangen.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Beruhigt sich, sind in ruhige Umgebung ins </a:t>
                      </a:r>
                      <a:r>
                        <a:rPr kumimoji="0" lang="de-DE" altLang="de-DE" sz="1800" b="0" i="0" u="none" strike="noStrike" cap="none" normalizeH="0" baseline="0" dirty="0" err="1" smtClean="0">
                          <a:ln>
                            <a:noFill/>
                          </a:ln>
                          <a:solidFill>
                            <a:schemeClr val="tx1"/>
                          </a:solidFill>
                          <a:effectLst/>
                          <a:latin typeface="Arial Narrow" pitchFamily="34" charset="0"/>
                          <a:ea typeface="ＭＳ Ｐゴシック" charset="-128"/>
                        </a:rPr>
                        <a:t>Bahnhofsgebäu</a:t>
                      </a: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-de gegangen.</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Erklärung gegeben.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dirty="0" smtClean="0">
                          <a:ln>
                            <a:noFill/>
                          </a:ln>
                          <a:solidFill>
                            <a:schemeClr val="tx1"/>
                          </a:solidFill>
                          <a:effectLst/>
                          <a:latin typeface="Arial Narrow" pitchFamily="34" charset="0"/>
                          <a:ea typeface="ＭＳ Ｐゴシック" charset="-128"/>
                        </a:rPr>
                        <a:t>Gehe nur noch die gleichen Wege, gehe rechtzeitig aus dem Haus.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7</a:t>
            </a:fld>
            <a:endParaRPr lang="de-DE"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a:latin typeface="Arial Narrow" pitchFamily="34" charset="0"/>
              </a:rPr>
              <a:t>Beispiel für einen Häufigkeitsbogen</a:t>
            </a:r>
          </a:p>
        </p:txBody>
      </p:sp>
      <p:graphicFrame>
        <p:nvGraphicFramePr>
          <p:cNvPr id="379103" name="Group 223"/>
          <p:cNvGraphicFramePr>
            <a:graphicFrameLocks noGrp="1"/>
          </p:cNvGraphicFramePr>
          <p:nvPr>
            <p:ph idx="1"/>
          </p:nvPr>
        </p:nvGraphicFramePr>
        <p:xfrm>
          <a:off x="838200" y="1725613"/>
          <a:ext cx="8470900" cy="4569144"/>
        </p:xfrm>
        <a:graphic>
          <a:graphicData uri="http://schemas.openxmlformats.org/drawingml/2006/table">
            <a:tbl>
              <a:tblPr/>
              <a:tblGrid>
                <a:gridCol w="585788"/>
                <a:gridCol w="411162"/>
                <a:gridCol w="498475"/>
                <a:gridCol w="498475"/>
                <a:gridCol w="496888"/>
                <a:gridCol w="498475"/>
                <a:gridCol w="498475"/>
                <a:gridCol w="498475"/>
                <a:gridCol w="498475"/>
                <a:gridCol w="498475"/>
                <a:gridCol w="498475"/>
                <a:gridCol w="498475"/>
                <a:gridCol w="496887"/>
                <a:gridCol w="498475"/>
                <a:gridCol w="379413"/>
                <a:gridCol w="215900"/>
                <a:gridCol w="900112"/>
              </a:tblGrid>
              <a:tr h="1809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Tag</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1800" b="0" i="0" u="none" strike="noStrike" cap="none" normalizeH="0" baseline="0" smtClean="0">
                          <a:ln>
                            <a:noFill/>
                          </a:ln>
                          <a:solidFill>
                            <a:schemeClr val="tx1"/>
                          </a:solidFill>
                          <a:effectLst/>
                          <a:latin typeface="Arial Narrow" pitchFamily="34" charset="0"/>
                          <a:ea typeface="ＭＳ Ｐゴシック" charset="-128"/>
                        </a:rPr>
                        <a:t>Summe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0163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Mo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Di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Mi</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de-DE" altLang="de-DE" sz="2000" b="0" i="0" u="none" strike="noStrike" cap="none" normalizeH="0" baseline="0" smtClean="0">
                          <a:ln>
                            <a:noFill/>
                          </a:ln>
                          <a:solidFill>
                            <a:schemeClr val="tx1"/>
                          </a:solidFill>
                          <a:effectLst/>
                          <a:latin typeface="Arial Narrow" pitchFamily="34" charset="0"/>
                          <a:ea typeface="ＭＳ Ｐゴシック" charset="-128"/>
                        </a:rPr>
                        <a:t>Do</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0688">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000">
                          <a:solidFill>
                            <a:schemeClr val="tx1"/>
                          </a:solidFill>
                          <a:latin typeface="Arial Narrow" pitchFamily="34" charset="0"/>
                          <a:ea typeface="ＭＳ Ｐゴシック" charset="-128"/>
                        </a:defRPr>
                      </a:lvl1pPr>
                      <a:lvl2pPr eaLnBrk="0" hangingPunct="0">
                        <a:spcBef>
                          <a:spcPct val="20000"/>
                        </a:spcBef>
                        <a:defRPr>
                          <a:solidFill>
                            <a:schemeClr val="tx1"/>
                          </a:solidFill>
                          <a:latin typeface="Arial Narrow" pitchFamily="34" charset="0"/>
                          <a:ea typeface="ＭＳ Ｐゴシック" charset="-128"/>
                        </a:defRPr>
                      </a:lvl2pPr>
                      <a:lvl3pPr eaLnBrk="0" hangingPunct="0">
                        <a:spcBef>
                          <a:spcPct val="20000"/>
                        </a:spcBef>
                        <a:defRPr sz="1600">
                          <a:solidFill>
                            <a:schemeClr val="tx1"/>
                          </a:solidFill>
                          <a:latin typeface="Arial Narrow" pitchFamily="34" charset="0"/>
                          <a:ea typeface="ＭＳ Ｐゴシック" charset="-128"/>
                        </a:defRPr>
                      </a:lvl3pPr>
                      <a:lvl4pPr eaLnBrk="0" hangingPunct="0">
                        <a:spcBef>
                          <a:spcPct val="20000"/>
                        </a:spcBef>
                        <a:defRPr sz="2600">
                          <a:solidFill>
                            <a:schemeClr val="tx1"/>
                          </a:solidFill>
                          <a:latin typeface="Arial" charset="0"/>
                          <a:ea typeface="ＭＳ Ｐゴシック" charset="-128"/>
                        </a:defRPr>
                      </a:lvl4pPr>
                      <a:lvl5pPr eaLnBrk="0" hangingPunct="0">
                        <a:spcBef>
                          <a:spcPct val="20000"/>
                        </a:spcBef>
                        <a:defRPr sz="2600">
                          <a:solidFill>
                            <a:schemeClr val="tx1"/>
                          </a:solidFill>
                          <a:latin typeface="Arial" charset="0"/>
                          <a:ea typeface="ＭＳ Ｐゴシック" charset="-128"/>
                        </a:defRPr>
                      </a:lvl5pPr>
                      <a:lvl6pPr eaLnBrk="0" fontAlgn="base" hangingPunct="0">
                        <a:spcBef>
                          <a:spcPct val="20000"/>
                        </a:spcBef>
                        <a:spcAft>
                          <a:spcPct val="0"/>
                        </a:spcAft>
                        <a:defRPr sz="2600">
                          <a:solidFill>
                            <a:schemeClr val="tx1"/>
                          </a:solidFill>
                          <a:latin typeface="Arial" charset="0"/>
                          <a:ea typeface="ＭＳ Ｐゴシック" charset="-128"/>
                        </a:defRPr>
                      </a:lvl6pPr>
                      <a:lvl7pPr eaLnBrk="0" fontAlgn="base" hangingPunct="0">
                        <a:spcBef>
                          <a:spcPct val="20000"/>
                        </a:spcBef>
                        <a:spcAft>
                          <a:spcPct val="0"/>
                        </a:spcAft>
                        <a:defRPr sz="2600">
                          <a:solidFill>
                            <a:schemeClr val="tx1"/>
                          </a:solidFill>
                          <a:latin typeface="Arial" charset="0"/>
                          <a:ea typeface="ＭＳ Ｐゴシック" charset="-128"/>
                        </a:defRPr>
                      </a:lvl7pPr>
                      <a:lvl8pPr eaLnBrk="0" fontAlgn="base" hangingPunct="0">
                        <a:spcBef>
                          <a:spcPct val="20000"/>
                        </a:spcBef>
                        <a:spcAft>
                          <a:spcPct val="0"/>
                        </a:spcAft>
                        <a:defRPr sz="2600">
                          <a:solidFill>
                            <a:schemeClr val="tx1"/>
                          </a:solidFill>
                          <a:latin typeface="Arial" charset="0"/>
                          <a:ea typeface="ＭＳ Ｐゴシック" charset="-128"/>
                        </a:defRPr>
                      </a:lvl8pPr>
                      <a:lvl9pPr eaLnBrk="0" fontAlgn="base" hangingPunct="0">
                        <a:spcBef>
                          <a:spcPct val="20000"/>
                        </a:spcBef>
                        <a:spcAft>
                          <a:spcPct val="0"/>
                        </a:spcAft>
                        <a:defRPr sz="2600">
                          <a:solidFill>
                            <a:schemeClr val="tx1"/>
                          </a:solidFill>
                          <a:latin typeface="Arial" charset="0"/>
                          <a:ea typeface="ＭＳ Ｐゴシック" charset="-128"/>
                        </a:defRPr>
                      </a:lvl9p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de-DE" altLang="de-DE" sz="2000" b="0" i="0" u="none" strike="noStrike" cap="none" normalizeH="0" baseline="0" smtClean="0">
                        <a:ln>
                          <a:noFill/>
                        </a:ln>
                        <a:solidFill>
                          <a:schemeClr val="tx1"/>
                        </a:solidFill>
                        <a:effectLst/>
                        <a:latin typeface="Arial Narrow" pitchFamily="34" charset="0"/>
                        <a:ea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79101" name="Text Box 221"/>
          <p:cNvSpPr txBox="1">
            <a:spLocks noChangeArrowheads="1"/>
          </p:cNvSpPr>
          <p:nvPr/>
        </p:nvSpPr>
        <p:spPr bwMode="auto">
          <a:xfrm>
            <a:off x="849314" y="1268413"/>
            <a:ext cx="70564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de-DE" altLang="de-DE" sz="1800"/>
              <a:t>Verhalten: ______________</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8</a:t>
            </a:fld>
            <a:endParaRPr lang="de-DE"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72000" rIns="91440" bIns="45720" numCol="1" anchor="t" anchorCtr="0" compatLnSpc="1">
            <a:prstTxWarp prst="textNoShape">
              <a:avLst/>
            </a:prstTxWarp>
          </a:bodyPr>
          <a:lstStyle/>
          <a:p>
            <a:r>
              <a:rPr lang="de-DE" altLang="de-DE" dirty="0">
                <a:latin typeface="Arial Narrow" pitchFamily="34" charset="0"/>
              </a:rPr>
              <a:t>Aufrechterhaltende Faktoren des </a:t>
            </a:r>
            <a:r>
              <a:rPr lang="de-DE" altLang="de-DE" dirty="0" smtClean="0">
                <a:latin typeface="Arial Narrow" pitchFamily="34" charset="0"/>
              </a:rPr>
              <a:t/>
            </a:r>
            <a:br>
              <a:rPr lang="de-DE" altLang="de-DE" dirty="0" smtClean="0">
                <a:latin typeface="Arial Narrow" pitchFamily="34" charset="0"/>
              </a:rPr>
            </a:br>
            <a:r>
              <a:rPr lang="de-DE" altLang="de-DE" dirty="0" smtClean="0">
                <a:latin typeface="Arial Narrow" pitchFamily="34" charset="0"/>
              </a:rPr>
              <a:t>Problemverhaltens </a:t>
            </a:r>
            <a:r>
              <a:rPr lang="de-DE" altLang="de-DE" dirty="0">
                <a:latin typeface="Arial Narrow" pitchFamily="34" charset="0"/>
              </a:rPr>
              <a:t>entfernen </a:t>
            </a:r>
          </a:p>
        </p:txBody>
      </p:sp>
      <p:sp>
        <p:nvSpPr>
          <p:cNvPr id="193539" name="Rectangle 3"/>
          <p:cNvSpPr>
            <a:spLocks noGrp="1" noChangeArrowheads="1"/>
          </p:cNvSpPr>
          <p:nvPr>
            <p:ph idx="1"/>
          </p:nvPr>
        </p:nvSpPr>
        <p:spPr>
          <a:xfrm>
            <a:off x="838200" y="1649413"/>
            <a:ext cx="8470900" cy="464185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0000" tIns="45720" rIns="91440" bIns="45720" numCol="1" anchor="t" anchorCtr="0" compatLnSpc="1">
            <a:prstTxWarp prst="textNoShape">
              <a:avLst/>
            </a:prstTxWarp>
          </a:bodyPr>
          <a:lstStyle/>
          <a:p>
            <a:r>
              <a:rPr lang="de-DE" altLang="de-DE" dirty="0">
                <a:latin typeface="Arial Narrow" pitchFamily="34" charset="0"/>
              </a:rPr>
              <a:t>Überprüfen Sie, ob Sie durch zufällige Belohnungen unerwünschtes Verhalten bei Ihrem Kind verstärken.</a:t>
            </a:r>
          </a:p>
          <a:p>
            <a:r>
              <a:rPr lang="de-DE" altLang="de-DE" dirty="0">
                <a:latin typeface="Arial Narrow" pitchFamily="34" charset="0"/>
              </a:rPr>
              <a:t>Problematisches Verhalten kann dadurch ungewollt in seiner </a:t>
            </a:r>
            <a:r>
              <a:rPr lang="de-DE" altLang="de-DE" dirty="0" err="1">
                <a:latin typeface="Arial Narrow" pitchFamily="34" charset="0"/>
              </a:rPr>
              <a:t>Auftretenswahrscheinlichkeit</a:t>
            </a:r>
            <a:r>
              <a:rPr lang="de-DE" altLang="de-DE" dirty="0">
                <a:latin typeface="Arial Narrow" pitchFamily="34" charset="0"/>
              </a:rPr>
              <a:t> gesteigert werden.</a:t>
            </a:r>
          </a:p>
          <a:p>
            <a:r>
              <a:rPr lang="de-DE" altLang="de-DE" dirty="0">
                <a:latin typeface="Arial Narrow" pitchFamily="34" charset="0"/>
              </a:rPr>
              <a:t>Es gibt zufällige Belohnungen </a:t>
            </a:r>
          </a:p>
          <a:p>
            <a:pPr lvl="1"/>
            <a:r>
              <a:rPr lang="de-DE" altLang="de-DE" b="1" dirty="0">
                <a:latin typeface="Arial Narrow" panose="020B0606020202030204" pitchFamily="34" charset="0"/>
              </a:rPr>
              <a:t>durch materielle Belohnungen	</a:t>
            </a:r>
          </a:p>
          <a:p>
            <a:pPr lvl="1"/>
            <a:r>
              <a:rPr lang="de-DE" altLang="de-DE" b="1" dirty="0">
                <a:latin typeface="Arial Narrow" panose="020B0606020202030204" pitchFamily="34" charset="0"/>
              </a:rPr>
              <a:t>durch für das Kind angenehme Aktivitäten </a:t>
            </a:r>
          </a:p>
          <a:p>
            <a:pPr lvl="1"/>
            <a:r>
              <a:rPr lang="de-DE" altLang="de-DE" b="1" dirty="0">
                <a:latin typeface="Arial Narrow" panose="020B0606020202030204" pitchFamily="34" charset="0"/>
              </a:rPr>
              <a:t>durch </a:t>
            </a:r>
            <a:r>
              <a:rPr lang="de-DE" altLang="de-DE" b="1" dirty="0" smtClean="0">
                <a:latin typeface="Arial Narrow" panose="020B0606020202030204" pitchFamily="34" charset="0"/>
              </a:rPr>
              <a:t>Essen/Süßigkeiten</a:t>
            </a:r>
            <a:endParaRPr lang="de-DE" altLang="de-DE" b="1" dirty="0">
              <a:latin typeface="Arial Narrow" panose="020B0606020202030204" pitchFamily="34" charset="0"/>
            </a:endParaRPr>
          </a:p>
          <a:p>
            <a:pPr lvl="1"/>
            <a:r>
              <a:rPr lang="de-DE" altLang="de-DE" b="1" dirty="0">
                <a:latin typeface="Arial Narrow" panose="020B0606020202030204" pitchFamily="34" charset="0"/>
              </a:rPr>
              <a:t>durch Nachgehen von Sonderinteressen </a:t>
            </a:r>
          </a:p>
          <a:p>
            <a:pPr lvl="1"/>
            <a:r>
              <a:rPr lang="de-DE" altLang="de-DE" b="1" dirty="0">
                <a:latin typeface="Arial Narrow" panose="020B0606020202030204" pitchFamily="34" charset="0"/>
              </a:rPr>
              <a:t>durch Vermeidung von weiteren </a:t>
            </a:r>
            <a:r>
              <a:rPr lang="de-DE" altLang="de-DE" b="1" dirty="0" smtClean="0">
                <a:latin typeface="Arial Narrow" panose="020B0606020202030204" pitchFamily="34" charset="0"/>
              </a:rPr>
              <a:t>Anforderungen</a:t>
            </a:r>
          </a:p>
          <a:p>
            <a:pPr marL="756000" lvl="2" indent="0">
              <a:buNone/>
            </a:pPr>
            <a:r>
              <a:rPr lang="de-DE" altLang="de-DE" sz="1600" dirty="0">
                <a:latin typeface="Arial Narrow" panose="020B0606020202030204" pitchFamily="34" charset="0"/>
              </a:rPr>
              <a:t>darf z. B. zu Hause bleiben, darf ins Zimmer gehen und vermeidet damit unangenehme Situationen (bei Kindern mit ASS immer Balance zwischen Über- und Unterforderung wichtig)</a:t>
            </a:r>
          </a:p>
        </p:txBody>
      </p:sp>
      <p:sp>
        <p:nvSpPr>
          <p:cNvPr id="2" name="Foliennummernplatzhalter 1"/>
          <p:cNvSpPr>
            <a:spLocks noGrp="1"/>
          </p:cNvSpPr>
          <p:nvPr>
            <p:ph type="sldNum" sz="quarter" idx="4"/>
          </p:nvPr>
        </p:nvSpPr>
        <p:spPr/>
        <p:txBody>
          <a:bodyPr/>
          <a:lstStyle/>
          <a:p>
            <a:r>
              <a:rPr lang="de-DE" smtClean="0"/>
              <a:t>6.</a:t>
            </a:r>
            <a:fld id="{B2B0CEA2-0639-4247-88E4-7A0FF146CFE6}" type="slidenum">
              <a:rPr lang="de-DE" smtClean="0"/>
              <a:pPr/>
              <a:t>9</a:t>
            </a:fld>
            <a:endParaRPr lang="de-DE"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ETASS">
  <a:themeElements>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3_CDM-Master_Biscaldi">
      <a:majorFont>
        <a:latin typeface=""/>
        <a:ea typeface="ＭＳ Ｐゴシック"/>
        <a:cs typeface=""/>
      </a:majorFont>
      <a:minorFont>
        <a:latin typeface=""/>
        <a:ea typeface="ＭＳ Ｐゴシック"/>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CDM-Master_Biscaldi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DM-Master_Biscaldi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DM-Master_Biscaldi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DM-Master_Biscaldi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DM-Master_Biscaldi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DM-Master_Biscaldi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DM-Master_Biscaldi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DM-Master_Biscaldi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DM-Master_Biscaldi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DM-Master_Biscaldi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DM-Master_Biscaldi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DM-Master_Biscaldi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FETASS</Template>
  <TotalTime>0</TotalTime>
  <Words>1385</Words>
  <Application>Microsoft Office PowerPoint</Application>
  <PresentationFormat>A4-Papier (210x297 mm)</PresentationFormat>
  <Paragraphs>223</Paragraphs>
  <Slides>26</Slides>
  <Notes>4</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26</vt:i4>
      </vt:variant>
    </vt:vector>
  </HeadingPairs>
  <TitlesOfParts>
    <vt:vector size="32" baseType="lpstr">
      <vt:lpstr>ＭＳ Ｐゴシック</vt:lpstr>
      <vt:lpstr>Arial</vt:lpstr>
      <vt:lpstr>Arial Narrow</vt:lpstr>
      <vt:lpstr>Comic Sans MS</vt:lpstr>
      <vt:lpstr>Wingdings</vt:lpstr>
      <vt:lpstr>FETASS</vt:lpstr>
      <vt:lpstr>Übersicht Sitzung 6:  Umgang mit autismusspezifischen herausfordernden Verhaltensweisen (Teil 1)</vt:lpstr>
      <vt:lpstr>Besprechung der Hausaufgaben</vt:lpstr>
      <vt:lpstr>Kennengelernte Lernprinzipien zur Förderung erwünschten Verhaltens und zum Abbau unerwünschten Verhaltens</vt:lpstr>
      <vt:lpstr>Systematische Verhaltensbeobachtung</vt:lpstr>
      <vt:lpstr>Systematische Verhaltensbeobachtung</vt:lpstr>
      <vt:lpstr>Systematische Verhaltensbeobachtung</vt:lpstr>
      <vt:lpstr>Beispiel für ein Verhaltenstagebuch</vt:lpstr>
      <vt:lpstr>Beispiel für einen Häufigkeitsbogen</vt:lpstr>
      <vt:lpstr>Aufrechterhaltende Faktoren des  Problemverhaltens entfernen </vt:lpstr>
      <vt:lpstr>Unmissverständliche Anweisungen geben</vt:lpstr>
      <vt:lpstr>Unmissverständliche Anweisungen geben</vt:lpstr>
      <vt:lpstr>Übung: Unmissverständliche Anweisungen geben</vt:lpstr>
      <vt:lpstr>Einüben von sozialen Regeln und sozialen Skripten</vt:lpstr>
      <vt:lpstr>Alternative soziale Fertigkeiten aufbauen</vt:lpstr>
      <vt:lpstr>Alternative soziale Fertigkeiten aufbauen</vt:lpstr>
      <vt:lpstr>Theory of Mind (ToM)</vt:lpstr>
      <vt:lpstr>Theory of Mind (ToM)</vt:lpstr>
      <vt:lpstr>Einüben von Theory of Mind-Fähigkeiten</vt:lpstr>
      <vt:lpstr>Auszeiten </vt:lpstr>
      <vt:lpstr>Auszeiten vorbereiten</vt:lpstr>
      <vt:lpstr>Auszeiten vorbereiten</vt:lpstr>
      <vt:lpstr>Auszeiten einsetzen (Teil 1)</vt:lpstr>
      <vt:lpstr>Auszeiten einsetzen (Teil 2)</vt:lpstr>
      <vt:lpstr>Einsatz der Auszeit bei Kindern mit  Autismus-Spektrum-Störung  </vt:lpstr>
      <vt:lpstr>Einsatz der Auszeit bei Kindern mit  Autismus-Spektrum-Störung</vt:lpstr>
      <vt:lpstr>Hausaufgabe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Folie 1</dc:title>
  <dc:creator>Klaus</dc:creator>
  <cp:lastModifiedBy>Mitarbeiter</cp:lastModifiedBy>
  <cp:revision>795</cp:revision>
  <cp:lastPrinted>2015-10-30T11:42:27Z</cp:lastPrinted>
  <dcterms:created xsi:type="dcterms:W3CDTF">2010-11-08T09:01:05Z</dcterms:created>
  <dcterms:modified xsi:type="dcterms:W3CDTF">2015-11-04T12:50:03Z</dcterms:modified>
</cp:coreProperties>
</file>