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6" r:id="rId1"/>
  </p:sldMasterIdLst>
  <p:notesMasterIdLst>
    <p:notesMasterId r:id="rId17"/>
  </p:notesMasterIdLst>
  <p:handoutMasterIdLst>
    <p:handoutMasterId r:id="rId18"/>
  </p:handoutMasterIdLst>
  <p:sldIdLst>
    <p:sldId id="426" r:id="rId2"/>
    <p:sldId id="552" r:id="rId3"/>
    <p:sldId id="420" r:id="rId4"/>
    <p:sldId id="608" r:id="rId5"/>
    <p:sldId id="621" r:id="rId6"/>
    <p:sldId id="429" r:id="rId7"/>
    <p:sldId id="622" r:id="rId8"/>
    <p:sldId id="427" r:id="rId9"/>
    <p:sldId id="430" r:id="rId10"/>
    <p:sldId id="428" r:id="rId11"/>
    <p:sldId id="419" r:id="rId12"/>
    <p:sldId id="565" r:id="rId13"/>
    <p:sldId id="564" r:id="rId14"/>
    <p:sldId id="431" r:id="rId15"/>
    <p:sldId id="528" r:id="rId16"/>
  </p:sldIdLst>
  <p:sldSz cx="9906000" cy="6858000" type="A4"/>
  <p:notesSz cx="7099300" cy="10234613"/>
  <p:defaultTextStyle>
    <a:defPPr>
      <a:defRPr lang="de-DE"/>
    </a:defPPr>
    <a:lvl1pPr algn="l" rtl="0" fontAlgn="base">
      <a:spcBef>
        <a:spcPct val="0"/>
      </a:spcBef>
      <a:spcAft>
        <a:spcPct val="0"/>
      </a:spcAft>
      <a:defRPr sz="3200" b="1" kern="1200">
        <a:solidFill>
          <a:schemeClr val="tx1"/>
        </a:solidFill>
        <a:latin typeface="Arial" charset="0"/>
        <a:ea typeface="ＭＳ Ｐゴシック" charset="-128"/>
        <a:cs typeface="+mn-cs"/>
      </a:defRPr>
    </a:lvl1pPr>
    <a:lvl2pPr marL="457200" algn="l" rtl="0" fontAlgn="base">
      <a:spcBef>
        <a:spcPct val="0"/>
      </a:spcBef>
      <a:spcAft>
        <a:spcPct val="0"/>
      </a:spcAft>
      <a:defRPr sz="3200" b="1" kern="1200">
        <a:solidFill>
          <a:schemeClr val="tx1"/>
        </a:solidFill>
        <a:latin typeface="Arial" charset="0"/>
        <a:ea typeface="ＭＳ Ｐゴシック" charset="-128"/>
        <a:cs typeface="+mn-cs"/>
      </a:defRPr>
    </a:lvl2pPr>
    <a:lvl3pPr marL="914400" algn="l" rtl="0" fontAlgn="base">
      <a:spcBef>
        <a:spcPct val="0"/>
      </a:spcBef>
      <a:spcAft>
        <a:spcPct val="0"/>
      </a:spcAft>
      <a:defRPr sz="3200" b="1" kern="1200">
        <a:solidFill>
          <a:schemeClr val="tx1"/>
        </a:solidFill>
        <a:latin typeface="Arial" charset="0"/>
        <a:ea typeface="ＭＳ Ｐゴシック" charset="-128"/>
        <a:cs typeface="+mn-cs"/>
      </a:defRPr>
    </a:lvl3pPr>
    <a:lvl4pPr marL="1371600" algn="l" rtl="0" fontAlgn="base">
      <a:spcBef>
        <a:spcPct val="0"/>
      </a:spcBef>
      <a:spcAft>
        <a:spcPct val="0"/>
      </a:spcAft>
      <a:defRPr sz="3200" b="1" kern="1200">
        <a:solidFill>
          <a:schemeClr val="tx1"/>
        </a:solidFill>
        <a:latin typeface="Arial" charset="0"/>
        <a:ea typeface="ＭＳ Ｐゴシック" charset="-128"/>
        <a:cs typeface="+mn-cs"/>
      </a:defRPr>
    </a:lvl4pPr>
    <a:lvl5pPr marL="1828800" algn="l" rtl="0" fontAlgn="base">
      <a:spcBef>
        <a:spcPct val="0"/>
      </a:spcBef>
      <a:spcAft>
        <a:spcPct val="0"/>
      </a:spcAft>
      <a:defRPr sz="3200" b="1" kern="1200">
        <a:solidFill>
          <a:schemeClr val="tx1"/>
        </a:solidFill>
        <a:latin typeface="Arial" charset="0"/>
        <a:ea typeface="ＭＳ Ｐゴシック" charset="-128"/>
        <a:cs typeface="+mn-cs"/>
      </a:defRPr>
    </a:lvl5pPr>
    <a:lvl6pPr marL="2286000" algn="l" defTabSz="914400" rtl="0" eaLnBrk="1" latinLnBrk="0" hangingPunct="1">
      <a:defRPr sz="3200" b="1" kern="1200">
        <a:solidFill>
          <a:schemeClr val="tx1"/>
        </a:solidFill>
        <a:latin typeface="Arial" charset="0"/>
        <a:ea typeface="ＭＳ Ｐゴシック" charset="-128"/>
        <a:cs typeface="+mn-cs"/>
      </a:defRPr>
    </a:lvl6pPr>
    <a:lvl7pPr marL="2743200" algn="l" defTabSz="914400" rtl="0" eaLnBrk="1" latinLnBrk="0" hangingPunct="1">
      <a:defRPr sz="3200" b="1" kern="1200">
        <a:solidFill>
          <a:schemeClr val="tx1"/>
        </a:solidFill>
        <a:latin typeface="Arial" charset="0"/>
        <a:ea typeface="ＭＳ Ｐゴシック" charset="-128"/>
        <a:cs typeface="+mn-cs"/>
      </a:defRPr>
    </a:lvl7pPr>
    <a:lvl8pPr marL="3200400" algn="l" defTabSz="914400" rtl="0" eaLnBrk="1" latinLnBrk="0" hangingPunct="1">
      <a:defRPr sz="3200" b="1" kern="1200">
        <a:solidFill>
          <a:schemeClr val="tx1"/>
        </a:solidFill>
        <a:latin typeface="Arial" charset="0"/>
        <a:ea typeface="ＭＳ Ｐゴシック" charset="-128"/>
        <a:cs typeface="+mn-cs"/>
      </a:defRPr>
    </a:lvl8pPr>
    <a:lvl9pPr marL="3657600" algn="l" defTabSz="914400" rtl="0" eaLnBrk="1" latinLnBrk="0" hangingPunct="1">
      <a:defRPr sz="3200" b="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 uri="{2D200454-40CA-4A62-9FC3-DE9A4176ACB9}">
      <p15:notesGuideLst xmlns:p15="http://schemas.microsoft.com/office/powerpoint/2012/main">
        <p15:guide id="1" orient="horz" pos="3224" userDrawn="1">
          <p15:clr>
            <a:srgbClr val="A4A3A4"/>
          </p15:clr>
        </p15:guide>
        <p15:guide id="2" pos="2236"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050"/>
    <a:srgbClr val="CC0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45" autoAdjust="0"/>
    <p:restoredTop sz="93852" autoAdjust="0"/>
  </p:normalViewPr>
  <p:slideViewPr>
    <p:cSldViewPr snapToGrid="0" showGuides="1">
      <p:cViewPr varScale="1">
        <p:scale>
          <a:sx n="109" d="100"/>
          <a:sy n="109" d="100"/>
        </p:scale>
        <p:origin x="1608" y="108"/>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75" d="100"/>
          <a:sy n="75" d="100"/>
        </p:scale>
        <p:origin x="-2172" y="-84"/>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7266" name="Rectangle 2"/>
          <p:cNvSpPr>
            <a:spLocks noGrp="1" noChangeArrowheads="1"/>
          </p:cNvSpPr>
          <p:nvPr>
            <p:ph type="hdr" sz="quarter"/>
          </p:nvPr>
        </p:nvSpPr>
        <p:spPr bwMode="auto">
          <a:xfrm>
            <a:off x="0" y="0"/>
            <a:ext cx="3077137" cy="512304"/>
          </a:xfrm>
          <a:prstGeom prst="rect">
            <a:avLst/>
          </a:prstGeom>
          <a:noFill/>
          <a:ln w="9525">
            <a:noFill/>
            <a:miter lim="800000"/>
            <a:headEnd/>
            <a:tailEnd/>
          </a:ln>
          <a:effectLst/>
        </p:spPr>
        <p:txBody>
          <a:bodyPr vert="horz" wrap="square" lIns="94768" tIns="47384" rIns="94768" bIns="47384" numCol="1" anchor="t" anchorCtr="0" compatLnSpc="1">
            <a:prstTxWarp prst="textNoShape">
              <a:avLst/>
            </a:prstTxWarp>
          </a:bodyPr>
          <a:lstStyle>
            <a:lvl1pPr>
              <a:defRPr sz="1200" b="0">
                <a:ea typeface="+mn-ea"/>
              </a:defRPr>
            </a:lvl1pPr>
          </a:lstStyle>
          <a:p>
            <a:pPr>
              <a:defRPr/>
            </a:pPr>
            <a:endParaRPr lang="de-DE"/>
          </a:p>
        </p:txBody>
      </p:sp>
      <p:sp>
        <p:nvSpPr>
          <p:cNvPr id="267267" name="Rectangle 3"/>
          <p:cNvSpPr>
            <a:spLocks noGrp="1" noChangeArrowheads="1"/>
          </p:cNvSpPr>
          <p:nvPr>
            <p:ph type="dt" sz="quarter" idx="1"/>
          </p:nvPr>
        </p:nvSpPr>
        <p:spPr bwMode="auto">
          <a:xfrm>
            <a:off x="4022163" y="0"/>
            <a:ext cx="3077137" cy="512304"/>
          </a:xfrm>
          <a:prstGeom prst="rect">
            <a:avLst/>
          </a:prstGeom>
          <a:noFill/>
          <a:ln w="9525">
            <a:noFill/>
            <a:miter lim="800000"/>
            <a:headEnd/>
            <a:tailEnd/>
          </a:ln>
          <a:effectLst/>
        </p:spPr>
        <p:txBody>
          <a:bodyPr vert="horz" wrap="square" lIns="94768" tIns="47384" rIns="94768" bIns="47384" numCol="1" anchor="t" anchorCtr="0" compatLnSpc="1">
            <a:prstTxWarp prst="textNoShape">
              <a:avLst/>
            </a:prstTxWarp>
          </a:bodyPr>
          <a:lstStyle>
            <a:lvl1pPr algn="r">
              <a:defRPr sz="1200" b="0">
                <a:ea typeface="+mn-ea"/>
              </a:defRPr>
            </a:lvl1pPr>
          </a:lstStyle>
          <a:p>
            <a:pPr>
              <a:defRPr/>
            </a:pPr>
            <a:endParaRPr lang="de-DE"/>
          </a:p>
        </p:txBody>
      </p:sp>
      <p:sp>
        <p:nvSpPr>
          <p:cNvPr id="267268" name="Rectangle 4"/>
          <p:cNvSpPr>
            <a:spLocks noGrp="1" noChangeArrowheads="1"/>
          </p:cNvSpPr>
          <p:nvPr>
            <p:ph type="ftr" sz="quarter" idx="2"/>
          </p:nvPr>
        </p:nvSpPr>
        <p:spPr bwMode="auto">
          <a:xfrm>
            <a:off x="0" y="9722309"/>
            <a:ext cx="3077137" cy="512304"/>
          </a:xfrm>
          <a:prstGeom prst="rect">
            <a:avLst/>
          </a:prstGeom>
          <a:noFill/>
          <a:ln w="9525">
            <a:noFill/>
            <a:miter lim="800000"/>
            <a:headEnd/>
            <a:tailEnd/>
          </a:ln>
          <a:effectLst/>
        </p:spPr>
        <p:txBody>
          <a:bodyPr vert="horz" wrap="square" lIns="94768" tIns="47384" rIns="94768" bIns="47384" numCol="1" anchor="b" anchorCtr="0" compatLnSpc="1">
            <a:prstTxWarp prst="textNoShape">
              <a:avLst/>
            </a:prstTxWarp>
          </a:bodyPr>
          <a:lstStyle>
            <a:lvl1pPr>
              <a:defRPr sz="1200" b="0">
                <a:ea typeface="+mn-ea"/>
              </a:defRPr>
            </a:lvl1pPr>
          </a:lstStyle>
          <a:p>
            <a:pPr>
              <a:defRPr/>
            </a:pPr>
            <a:endParaRPr lang="de-DE"/>
          </a:p>
        </p:txBody>
      </p:sp>
      <p:sp>
        <p:nvSpPr>
          <p:cNvPr id="267269" name="Rectangle 5"/>
          <p:cNvSpPr>
            <a:spLocks noGrp="1" noChangeArrowheads="1"/>
          </p:cNvSpPr>
          <p:nvPr>
            <p:ph type="sldNum" sz="quarter" idx="3"/>
          </p:nvPr>
        </p:nvSpPr>
        <p:spPr bwMode="auto">
          <a:xfrm>
            <a:off x="4022163" y="9722309"/>
            <a:ext cx="3077137" cy="512304"/>
          </a:xfrm>
          <a:prstGeom prst="rect">
            <a:avLst/>
          </a:prstGeom>
          <a:noFill/>
          <a:ln w="9525">
            <a:noFill/>
            <a:miter lim="800000"/>
            <a:headEnd/>
            <a:tailEnd/>
          </a:ln>
          <a:effectLst/>
        </p:spPr>
        <p:txBody>
          <a:bodyPr vert="horz" wrap="square" lIns="94768" tIns="47384" rIns="94768" bIns="47384" numCol="1" anchor="b" anchorCtr="0" compatLnSpc="1">
            <a:prstTxWarp prst="textNoShape">
              <a:avLst/>
            </a:prstTxWarp>
          </a:bodyPr>
          <a:lstStyle>
            <a:lvl1pPr algn="r">
              <a:defRPr sz="1200" b="0"/>
            </a:lvl1pPr>
          </a:lstStyle>
          <a:p>
            <a:fld id="{EABA2691-8789-4011-AC14-F60D57C50BF2}" type="slidenum">
              <a:rPr lang="de-DE" altLang="de-DE"/>
              <a:pPr/>
              <a:t>‹Nr.›</a:t>
            </a:fld>
            <a:endParaRPr lang="de-DE" altLang="de-DE"/>
          </a:p>
        </p:txBody>
      </p:sp>
    </p:spTree>
    <p:extLst>
      <p:ext uri="{BB962C8B-B14F-4D97-AF65-F5344CB8AC3E}">
        <p14:creationId xmlns:p14="http://schemas.microsoft.com/office/powerpoint/2010/main" val="3106713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77137" cy="512304"/>
          </a:xfrm>
          <a:prstGeom prst="rect">
            <a:avLst/>
          </a:prstGeom>
          <a:noFill/>
          <a:ln w="9525">
            <a:noFill/>
            <a:miter lim="800000"/>
            <a:headEnd/>
            <a:tailEnd/>
          </a:ln>
          <a:effectLst/>
        </p:spPr>
        <p:txBody>
          <a:bodyPr vert="horz" wrap="square" lIns="94768" tIns="47384" rIns="94768" bIns="47384" numCol="1" anchor="t" anchorCtr="0" compatLnSpc="1">
            <a:prstTxWarp prst="textNoShape">
              <a:avLst/>
            </a:prstTxWarp>
          </a:bodyPr>
          <a:lstStyle>
            <a:lvl1pPr>
              <a:defRPr sz="1200" b="0">
                <a:ea typeface="+mn-ea"/>
              </a:defRPr>
            </a:lvl1pPr>
          </a:lstStyle>
          <a:p>
            <a:pPr>
              <a:defRPr/>
            </a:pPr>
            <a:endParaRPr lang="de-DE"/>
          </a:p>
        </p:txBody>
      </p:sp>
      <p:sp>
        <p:nvSpPr>
          <p:cNvPr id="4099" name="Rectangle 3"/>
          <p:cNvSpPr>
            <a:spLocks noGrp="1" noChangeArrowheads="1"/>
          </p:cNvSpPr>
          <p:nvPr>
            <p:ph type="dt" idx="1"/>
          </p:nvPr>
        </p:nvSpPr>
        <p:spPr bwMode="auto">
          <a:xfrm>
            <a:off x="4020506" y="0"/>
            <a:ext cx="3077137" cy="512304"/>
          </a:xfrm>
          <a:prstGeom prst="rect">
            <a:avLst/>
          </a:prstGeom>
          <a:noFill/>
          <a:ln w="9525">
            <a:noFill/>
            <a:miter lim="800000"/>
            <a:headEnd/>
            <a:tailEnd/>
          </a:ln>
          <a:effectLst/>
        </p:spPr>
        <p:txBody>
          <a:bodyPr vert="horz" wrap="square" lIns="94768" tIns="47384" rIns="94768" bIns="47384" numCol="1" anchor="t" anchorCtr="0" compatLnSpc="1">
            <a:prstTxWarp prst="textNoShape">
              <a:avLst/>
            </a:prstTxWarp>
          </a:bodyPr>
          <a:lstStyle>
            <a:lvl1pPr algn="r">
              <a:defRPr sz="1200" b="0">
                <a:ea typeface="+mn-ea"/>
              </a:defRPr>
            </a:lvl1pPr>
          </a:lstStyle>
          <a:p>
            <a:pPr>
              <a:defRPr/>
            </a:pPr>
            <a:endParaRPr lang="de-DE"/>
          </a:p>
        </p:txBody>
      </p:sp>
      <p:sp>
        <p:nvSpPr>
          <p:cNvPr id="14340" name="Rectangle 4"/>
          <p:cNvSpPr>
            <a:spLocks noGrp="1" noRot="1" noChangeAspect="1" noChangeArrowheads="1" noTextEdit="1"/>
          </p:cNvSpPr>
          <p:nvPr>
            <p:ph type="sldImg" idx="2"/>
          </p:nvPr>
        </p:nvSpPr>
        <p:spPr bwMode="auto">
          <a:xfrm>
            <a:off x="779463" y="768350"/>
            <a:ext cx="5541962" cy="38369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9599" y="4861155"/>
            <a:ext cx="5680103" cy="4605821"/>
          </a:xfrm>
          <a:prstGeom prst="rect">
            <a:avLst/>
          </a:prstGeom>
          <a:noFill/>
          <a:ln w="9525">
            <a:noFill/>
            <a:miter lim="800000"/>
            <a:headEnd/>
            <a:tailEnd/>
          </a:ln>
          <a:effectLst/>
        </p:spPr>
        <p:txBody>
          <a:bodyPr vert="horz" wrap="square" lIns="94768" tIns="47384" rIns="94768" bIns="47384"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4102" name="Rectangle 6"/>
          <p:cNvSpPr>
            <a:spLocks noGrp="1" noChangeArrowheads="1"/>
          </p:cNvSpPr>
          <p:nvPr>
            <p:ph type="ftr" sz="quarter" idx="4"/>
          </p:nvPr>
        </p:nvSpPr>
        <p:spPr bwMode="auto">
          <a:xfrm>
            <a:off x="0" y="9720673"/>
            <a:ext cx="3077137" cy="512303"/>
          </a:xfrm>
          <a:prstGeom prst="rect">
            <a:avLst/>
          </a:prstGeom>
          <a:noFill/>
          <a:ln w="9525">
            <a:noFill/>
            <a:miter lim="800000"/>
            <a:headEnd/>
            <a:tailEnd/>
          </a:ln>
          <a:effectLst/>
        </p:spPr>
        <p:txBody>
          <a:bodyPr vert="horz" wrap="square" lIns="94768" tIns="47384" rIns="94768" bIns="47384" numCol="1" anchor="b" anchorCtr="0" compatLnSpc="1">
            <a:prstTxWarp prst="textNoShape">
              <a:avLst/>
            </a:prstTxWarp>
          </a:bodyPr>
          <a:lstStyle>
            <a:lvl1pPr>
              <a:defRPr sz="1200" b="0">
                <a:ea typeface="+mn-ea"/>
              </a:defRPr>
            </a:lvl1pPr>
          </a:lstStyle>
          <a:p>
            <a:pPr>
              <a:defRPr/>
            </a:pPr>
            <a:endParaRPr lang="de-DE"/>
          </a:p>
        </p:txBody>
      </p:sp>
      <p:sp>
        <p:nvSpPr>
          <p:cNvPr id="4103" name="Rectangle 7"/>
          <p:cNvSpPr>
            <a:spLocks noGrp="1" noChangeArrowheads="1"/>
          </p:cNvSpPr>
          <p:nvPr>
            <p:ph type="sldNum" sz="quarter" idx="5"/>
          </p:nvPr>
        </p:nvSpPr>
        <p:spPr bwMode="auto">
          <a:xfrm>
            <a:off x="4020506" y="9720673"/>
            <a:ext cx="3077137" cy="512303"/>
          </a:xfrm>
          <a:prstGeom prst="rect">
            <a:avLst/>
          </a:prstGeom>
          <a:noFill/>
          <a:ln w="9525">
            <a:noFill/>
            <a:miter lim="800000"/>
            <a:headEnd/>
            <a:tailEnd/>
          </a:ln>
          <a:effectLst/>
        </p:spPr>
        <p:txBody>
          <a:bodyPr vert="horz" wrap="square" lIns="94768" tIns="47384" rIns="94768" bIns="47384" numCol="1" anchor="b" anchorCtr="0" compatLnSpc="1">
            <a:prstTxWarp prst="textNoShape">
              <a:avLst/>
            </a:prstTxWarp>
          </a:bodyPr>
          <a:lstStyle>
            <a:lvl1pPr algn="r">
              <a:defRPr sz="1200" b="0"/>
            </a:lvl1pPr>
          </a:lstStyle>
          <a:p>
            <a:fld id="{546E34FD-09D5-4C8C-A103-653F649441EF}" type="slidenum">
              <a:rPr lang="de-DE" altLang="de-DE"/>
              <a:pPr/>
              <a:t>‹Nr.›</a:t>
            </a:fld>
            <a:endParaRPr lang="de-DE" altLang="de-DE"/>
          </a:p>
        </p:txBody>
      </p:sp>
    </p:spTree>
    <p:extLst>
      <p:ext uri="{BB962C8B-B14F-4D97-AF65-F5344CB8AC3E}">
        <p14:creationId xmlns:p14="http://schemas.microsoft.com/office/powerpoint/2010/main" val="12948503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Rot="1" noChangeAspect="1" noChangeArrowheads="1" noTextEdit="1"/>
          </p:cNvSpPr>
          <p:nvPr>
            <p:ph type="sldImg"/>
          </p:nvPr>
        </p:nvSpPr>
        <p:spPr>
          <a:xfrm>
            <a:off x="779463" y="768350"/>
            <a:ext cx="5541962" cy="3836988"/>
          </a:xfrm>
          <a:ln/>
        </p:spPr>
      </p:sp>
      <p:sp>
        <p:nvSpPr>
          <p:cNvPr id="3092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de-DE" altLang="de-DE" sz="1000"/>
              <a:t>Eher Erfassung von Details und Schwächen im Erfassen von Gesamtzusammenhängen („Blick durchs Fernglas“)</a:t>
            </a:r>
          </a:p>
          <a:p>
            <a:pPr>
              <a:lnSpc>
                <a:spcPct val="90000"/>
              </a:lnSpc>
            </a:pPr>
            <a:r>
              <a:rPr lang="de-DE" altLang="de-DE" sz="1000"/>
              <a:t>Schlechteres Zusammenspiel von Denken, Fühlen und sozialem Verständnis: Erklärungsmodelle nehmen an, dass bei autistischen Kindern das Zusammenspiel zwischen „was fühle ich“ und sozialen Situationen schlechter funktioniert, eigene Gefühlswahrnehmung ist anders, Einordnung in den Rahmen ist erschwert, Verständnis für den anderen ist weniger ausgeprägt. Bsp. Wut beim anderen wahrnehmen (Bsp. Matthias F.), Unverständnis, unbeholfen</a:t>
            </a:r>
          </a:p>
          <a:p>
            <a:pPr>
              <a:lnSpc>
                <a:spcPct val="90000"/>
              </a:lnSpc>
            </a:pPr>
            <a:r>
              <a:rPr lang="de-DE" altLang="de-DE" sz="1000"/>
              <a:t>Berücksichtigen weniger, was andere fühlen, wissen oder denken. Stichwort Soziale Missverständnisse, Körperkontakt falsch einordnen, weniger Phantasie-/Rollenspiel</a:t>
            </a:r>
          </a:p>
          <a:p>
            <a:pPr>
              <a:lnSpc>
                <a:spcPct val="90000"/>
              </a:lnSpc>
            </a:pPr>
            <a:r>
              <a:rPr lang="de-DE" altLang="de-DE" sz="1000"/>
              <a:t>Schwächen beim Planen und Voraussehen sowie unflexibles Denken (einmal eingeschlagene Strategien werden beibehalten); verharren im eigenen, sich nicht auf veränderte Umstände einstellen können</a:t>
            </a:r>
          </a:p>
          <a:p>
            <a:pPr>
              <a:lnSpc>
                <a:spcPct val="90000"/>
              </a:lnSpc>
            </a:pPr>
            <a:r>
              <a:rPr lang="de-DE" altLang="de-DE" sz="1000"/>
              <a:t>Man nimmt Veränderte Sinnesempfindungen an (Sehen, Hören, Riechen, Schmecken, Fühlen) </a:t>
            </a:r>
            <a:r>
              <a:rPr lang="de-DE" altLang="de-DE" sz="1000">
                <a:sym typeface="Wingdings" pitchFamily="2" charset="2"/>
              </a:rPr>
              <a:t> besondere Hinwendung</a:t>
            </a:r>
            <a:endParaRPr lang="de-DE" altLang="de-DE" sz="1000"/>
          </a:p>
          <a:p>
            <a:pPr>
              <a:lnSpc>
                <a:spcPct val="90000"/>
              </a:lnSpc>
            </a:pPr>
            <a:r>
              <a:rPr lang="de-DE" altLang="de-DE" sz="1000"/>
              <a:t>Schauen weniger auf den Gesichtsausdruck des anderen – in Studien hat sich dies gezeigt, zeigt sich am Blickkontakt, folgen blick des anderen weniger, dadurch nochmals schwerer, Gefühle der anderen zu erkennen</a:t>
            </a:r>
          </a:p>
          <a:p>
            <a:pPr>
              <a:lnSpc>
                <a:spcPct val="90000"/>
              </a:lnSpc>
            </a:pPr>
            <a:r>
              <a:rPr lang="de-DE" altLang="de-DE" sz="1000"/>
              <a:t>Geringere Nachahmung, schlechteres Lernen am Modell: bei Kindern ohne autistische Störung mit der wichtigste Lernprozess! Wenn dies nicht funktioniert, dann kein </a:t>
            </a:r>
            <a:r>
              <a:rPr lang="de-DE" altLang="de-DE" sz="1000" b="1"/>
              <a:t>implizites</a:t>
            </a:r>
            <a:r>
              <a:rPr lang="de-DE" altLang="de-DE" sz="1000"/>
              <a:t> soziales Lernen (soz. Regeln bei Eltern, anderen Kindern) – Vgl. mit Geschwisterkindern?</a:t>
            </a:r>
          </a:p>
          <a:p>
            <a:pPr>
              <a:lnSpc>
                <a:spcPct val="90000"/>
              </a:lnSpc>
            </a:pPr>
            <a:r>
              <a:rPr lang="de-DE" altLang="de-DE" sz="1000"/>
              <a:t>Beachten weniger den sozialen Kontext</a:t>
            </a:r>
          </a:p>
          <a:p>
            <a:pPr>
              <a:lnSpc>
                <a:spcPct val="90000"/>
              </a:lnSpc>
            </a:pPr>
            <a:endParaRPr lang="de-DE" altLang="de-DE" sz="1000"/>
          </a:p>
          <a:p>
            <a:pPr>
              <a:lnSpc>
                <a:spcPct val="90000"/>
              </a:lnSpc>
            </a:pPr>
            <a:r>
              <a:rPr lang="de-DE" altLang="de-DE" sz="1000"/>
              <a:t>Aufforderungen, nicht Reagieren auf Ansprache, Gefühl gegen „Wand“ zu sprechen </a:t>
            </a:r>
            <a:r>
              <a:rPr lang="de-DE" altLang="de-DE" sz="1000">
                <a:sym typeface="Wingdings" pitchFamily="2" charset="2"/>
              </a:rPr>
              <a:t> diese Verhaltensweisen können durch diese verschiedenen Aspekte erklärt werden</a:t>
            </a:r>
            <a:endParaRPr lang="de-DE" altLang="de-DE" sz="1000"/>
          </a:p>
        </p:txBody>
      </p:sp>
    </p:spTree>
    <p:extLst>
      <p:ext uri="{BB962C8B-B14F-4D97-AF65-F5344CB8AC3E}">
        <p14:creationId xmlns:p14="http://schemas.microsoft.com/office/powerpoint/2010/main" val="816408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578" name="Rectangle 2"/>
          <p:cNvSpPr>
            <a:spLocks noGrp="1" noRot="1" noChangeAspect="1" noChangeArrowheads="1" noTextEdit="1"/>
          </p:cNvSpPr>
          <p:nvPr>
            <p:ph type="sldImg"/>
          </p:nvPr>
        </p:nvSpPr>
        <p:spPr>
          <a:xfrm>
            <a:off x="779463" y="768350"/>
            <a:ext cx="5541962" cy="3836988"/>
          </a:xfrm>
          <a:ln/>
        </p:spPr>
      </p:sp>
      <p:sp>
        <p:nvSpPr>
          <p:cNvPr id="4085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smtClean="0"/>
              <a:t>ToM = psychologische Funktionen, die es einer Person ermöglichen, die eigenen Vorstellungen, Gefühle, Gedanken, Überzeugungen, Emotionen und Absichten und v.a. die anderer Menschen zu verstehen, zu deuten, zu kommunizieren und vorherzusagen (Ratgeber autistische Störungen)</a:t>
            </a:r>
          </a:p>
        </p:txBody>
      </p:sp>
    </p:spTree>
    <p:extLst>
      <p:ext uri="{BB962C8B-B14F-4D97-AF65-F5344CB8AC3E}">
        <p14:creationId xmlns:p14="http://schemas.microsoft.com/office/powerpoint/2010/main" val="3124367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xfrm>
            <a:off x="779463" y="768350"/>
            <a:ext cx="5541962" cy="3836988"/>
          </a:xfrm>
          <a:ln/>
        </p:spPr>
      </p:sp>
      <p:sp>
        <p:nvSpPr>
          <p:cNvPr id="2846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smtClean="0"/>
              <a:t>Als Beispiel „Blickkontakt“ Vermeidung durch Mutter (Fam. XY)</a:t>
            </a:r>
          </a:p>
          <a:p>
            <a:endParaRPr lang="de-DE" altLang="de-DE" smtClean="0"/>
          </a:p>
          <a:p>
            <a:r>
              <a:rPr lang="de-DE" altLang="de-DE" smtClean="0"/>
              <a:t>Videosequenz aus Triple-P: kapitel1 Titel 13</a:t>
            </a:r>
          </a:p>
          <a:p>
            <a:endParaRPr lang="de-DE" altLang="de-DE" smtClean="0"/>
          </a:p>
          <a:p>
            <a:r>
              <a:rPr lang="de-DE" altLang="de-DE" smtClean="0"/>
              <a:t>Manual: „Elternverhalten ist nicht die Ursache für die autistische Symptomatik, </a:t>
            </a:r>
          </a:p>
          <a:p>
            <a:r>
              <a:rPr lang="de-DE" altLang="de-DE" smtClean="0"/>
              <a:t>Aber Elternverhalten kann genaus wie Verhalten von Lehrern oder anderen Bezugspersonen dazu beitragen, daß die autistische Symptomatik oder andere Verhaltensauffälligkeiten oder Eigenheiten verstärkt wird.</a:t>
            </a:r>
          </a:p>
          <a:p>
            <a:r>
              <a:rPr lang="de-DE" altLang="de-DE" smtClean="0"/>
              <a:t>Deswegen wichtig Blick auf ungünstiges Verhalten im Alltag /Alltagsfallen</a:t>
            </a:r>
          </a:p>
        </p:txBody>
      </p:sp>
    </p:spTree>
    <p:extLst>
      <p:ext uri="{BB962C8B-B14F-4D97-AF65-F5344CB8AC3E}">
        <p14:creationId xmlns:p14="http://schemas.microsoft.com/office/powerpoint/2010/main" val="860242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Rot="1" noChangeAspect="1" noChangeArrowheads="1" noTextEdit="1"/>
          </p:cNvSpPr>
          <p:nvPr>
            <p:ph type="sldImg"/>
          </p:nvPr>
        </p:nvSpPr>
        <p:spPr>
          <a:xfrm>
            <a:off x="779463" y="768350"/>
            <a:ext cx="5541962" cy="3836988"/>
          </a:xfrm>
          <a:ln/>
        </p:spPr>
      </p:sp>
      <p:sp>
        <p:nvSpPr>
          <p:cNvPr id="3112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sz="1500"/>
              <a:t>Eskalationsfallen: Video</a:t>
            </a:r>
          </a:p>
          <a:p>
            <a:r>
              <a:rPr lang="de-DE" altLang="de-DE" sz="1500"/>
              <a:t>Ignorieren von erwünschtem Verhalten: Video</a:t>
            </a:r>
          </a:p>
          <a:p>
            <a:r>
              <a:rPr lang="de-DE" altLang="de-DE" sz="1500"/>
              <a:t>Zufällige Belohnungen von unerwünschtem Verhalten durch Aufmerksamkeit, Ansprache, …</a:t>
            </a:r>
          </a:p>
          <a:p>
            <a:r>
              <a:rPr lang="de-DE" altLang="de-DE" sz="1500"/>
              <a:t>Ungünstige Aufforderungen geben: Eltern fragen!</a:t>
            </a:r>
          </a:p>
          <a:p>
            <a:r>
              <a:rPr lang="de-DE" altLang="de-DE" sz="1500"/>
              <a:t>Negative emotionale Botschaften: unter Stress, „du nervst“ , wenn neg. Wertung ggü Kind geäußert wird statt Verhalten</a:t>
            </a:r>
          </a:p>
          <a:p>
            <a:r>
              <a:rPr lang="de-DE" altLang="de-DE" sz="1500"/>
              <a:t>Ungünstiger Gebrauch von Konsequenzen: inkonsequentes + inkonsistentes Verhalten, Verhalten + Konsequenz stehen nicht im Zusammenhang/ im Verhältnis</a:t>
            </a:r>
          </a:p>
          <a:p>
            <a:r>
              <a:rPr lang="de-DE" altLang="de-DE" sz="1500"/>
              <a:t>Überzeugungen und Erwartungen von Eltern: erlernte Hilflosigkeit, „es hilft ja sowieso nichts“</a:t>
            </a:r>
          </a:p>
          <a:p>
            <a:r>
              <a:rPr lang="de-DE" altLang="de-DE" sz="1500"/>
              <a:t>Überforderung: zu viel auf einmal, zu hohe Erwartungen, „allein lassen“ des Kindes mit zu schwierigen Aufgaben</a:t>
            </a:r>
          </a:p>
          <a:p>
            <a:endParaRPr lang="de-DE" altLang="de-DE" sz="1500"/>
          </a:p>
          <a:p>
            <a:r>
              <a:rPr lang="de-DE" altLang="de-DE" sz="1500"/>
              <a:t>Über einige der Themen sprechen wir noch…! </a:t>
            </a:r>
          </a:p>
          <a:p>
            <a:endParaRPr lang="de-DE" altLang="de-DE" smtClean="0"/>
          </a:p>
        </p:txBody>
      </p:sp>
    </p:spTree>
    <p:extLst>
      <p:ext uri="{BB962C8B-B14F-4D97-AF65-F5344CB8AC3E}">
        <p14:creationId xmlns:p14="http://schemas.microsoft.com/office/powerpoint/2010/main" val="2459646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2"/>
          <p:cNvSpPr>
            <a:spLocks noGrp="1" noRot="1" noChangeAspect="1" noChangeArrowheads="1" noTextEdit="1"/>
          </p:cNvSpPr>
          <p:nvPr>
            <p:ph type="sldImg"/>
          </p:nvPr>
        </p:nvSpPr>
        <p:spPr>
          <a:xfrm>
            <a:off x="779463" y="768350"/>
            <a:ext cx="5541962" cy="3836988"/>
          </a:xfrm>
          <a:ln/>
        </p:spPr>
      </p:sp>
      <p:sp>
        <p:nvSpPr>
          <p:cNvPr id="3215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smtClean="0"/>
              <a:t>Übergang zu Zielen: wir stehen am Anfang der Sitzungen; es geht um aktuelle Situationen, welche konkreten Veränderungen möchten Sie erreichen; nicht nur Theorie, konkrete Ziele „wo soll es denn hingehen“</a:t>
            </a:r>
          </a:p>
          <a:p>
            <a:r>
              <a:rPr lang="de-DE" altLang="de-DE" smtClean="0"/>
              <a:t>Nicht nur „so geht es nicht mehr weiter, …“ sondern auch Ziele für Veränderungen (konkret)</a:t>
            </a:r>
          </a:p>
          <a:p>
            <a:r>
              <a:rPr lang="de-DE" altLang="de-DE" smtClean="0"/>
              <a:t>Angebot: Einzeltermine zur Umsetzung der Strategien</a:t>
            </a:r>
          </a:p>
        </p:txBody>
      </p:sp>
    </p:spTree>
    <p:extLst>
      <p:ext uri="{BB962C8B-B14F-4D97-AF65-F5344CB8AC3E}">
        <p14:creationId xmlns:p14="http://schemas.microsoft.com/office/powerpoint/2010/main" val="8808423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Rot="1" noChangeAspect="1" noChangeArrowheads="1" noTextEdit="1"/>
          </p:cNvSpPr>
          <p:nvPr>
            <p:ph type="sldImg"/>
          </p:nvPr>
        </p:nvSpPr>
        <p:spPr>
          <a:xfrm>
            <a:off x="779463" y="768350"/>
            <a:ext cx="5541962" cy="3836988"/>
          </a:xfrm>
          <a:ln/>
        </p:spPr>
      </p:sp>
      <p:sp>
        <p:nvSpPr>
          <p:cNvPr id="2856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smtClean="0"/>
              <a:t>Bevor das Kind neue Fertigkeiten lernen soll, ist es wichtig festzulegen, was erreicht werden soll.</a:t>
            </a:r>
          </a:p>
        </p:txBody>
      </p:sp>
    </p:spTree>
    <p:extLst>
      <p:ext uri="{BB962C8B-B14F-4D97-AF65-F5344CB8AC3E}">
        <p14:creationId xmlns:p14="http://schemas.microsoft.com/office/powerpoint/2010/main" val="9650317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2"/>
          <p:cNvSpPr>
            <a:spLocks noGrp="1" noRot="1" noChangeAspect="1" noChangeArrowheads="1" noTextEdit="1"/>
          </p:cNvSpPr>
          <p:nvPr>
            <p:ph type="sldImg"/>
          </p:nvPr>
        </p:nvSpPr>
        <p:spPr>
          <a:xfrm>
            <a:off x="779463" y="768350"/>
            <a:ext cx="5541962" cy="3836988"/>
          </a:xfrm>
          <a:ln/>
        </p:spPr>
      </p:sp>
      <p:sp>
        <p:nvSpPr>
          <p:cNvPr id="3225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smtClean="0"/>
              <a:t>2. Beispiel mit niedrigerem Funktionsniveau!</a:t>
            </a:r>
          </a:p>
          <a:p>
            <a:r>
              <a:rPr lang="de-DE" altLang="de-DE" smtClean="0"/>
              <a:t>Ins Manual: Erklären ,welche Parameter kleinschrittig verändert werden können. </a:t>
            </a:r>
          </a:p>
          <a:p>
            <a:pPr>
              <a:buFontTx/>
              <a:buChar char="-"/>
            </a:pPr>
            <a:r>
              <a:rPr lang="de-DE" altLang="de-DE" smtClean="0"/>
              <a:t>z.b. zeitlich verlängern</a:t>
            </a:r>
          </a:p>
          <a:p>
            <a:pPr>
              <a:buFontTx/>
              <a:buChar char="-"/>
            </a:pPr>
            <a:r>
              <a:rPr lang="de-DE" altLang="de-DE" smtClean="0"/>
              <a:t>Gruppengröße</a:t>
            </a:r>
          </a:p>
          <a:p>
            <a:pPr>
              <a:buFontTx/>
              <a:buChar char="-"/>
            </a:pPr>
            <a:r>
              <a:rPr lang="de-DE" altLang="de-DE" smtClean="0"/>
              <a:t>Strukturierung von außen </a:t>
            </a:r>
          </a:p>
          <a:p>
            <a:pPr>
              <a:buFontTx/>
              <a:buChar char="-"/>
            </a:pPr>
            <a:r>
              <a:rPr lang="de-DE" altLang="de-DE" smtClean="0"/>
              <a:t>Art des Spiels</a:t>
            </a:r>
          </a:p>
          <a:p>
            <a:pPr>
              <a:buFontTx/>
              <a:buChar char="-"/>
            </a:pPr>
            <a:endParaRPr lang="de-DE" altLang="de-DE" smtClean="0"/>
          </a:p>
          <a:p>
            <a:pPr>
              <a:buFontTx/>
              <a:buChar char="-"/>
            </a:pPr>
            <a:r>
              <a:rPr lang="de-DE" altLang="de-DE" smtClean="0"/>
              <a:t>Treppe endet nicht nach 3. Stufe, sondern geht weiter</a:t>
            </a:r>
          </a:p>
        </p:txBody>
      </p:sp>
    </p:spTree>
    <p:extLst>
      <p:ext uri="{BB962C8B-B14F-4D97-AF65-F5344CB8AC3E}">
        <p14:creationId xmlns:p14="http://schemas.microsoft.com/office/powerpoint/2010/main" val="18299836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el und Inhalt">
    <p:spTree>
      <p:nvGrpSpPr>
        <p:cNvPr id="1" name=""/>
        <p:cNvGrpSpPr/>
        <p:nvPr/>
      </p:nvGrpSpPr>
      <p:grpSpPr>
        <a:xfrm>
          <a:off x="0" y="0"/>
          <a:ext cx="0" cy="0"/>
          <a:chOff x="0" y="0"/>
          <a:chExt cx="0" cy="0"/>
        </a:xfrm>
      </p:grpSpPr>
      <p:sp>
        <p:nvSpPr>
          <p:cNvPr id="4" name="Rectangle 2"/>
          <p:cNvSpPr>
            <a:spLocks noChangeArrowheads="1"/>
          </p:cNvSpPr>
          <p:nvPr/>
        </p:nvSpPr>
        <p:spPr bwMode="auto">
          <a:xfrm>
            <a:off x="0" y="1"/>
            <a:ext cx="467783" cy="646113"/>
          </a:xfrm>
          <a:prstGeom prst="rect">
            <a:avLst/>
          </a:prstGeom>
          <a:solidFill>
            <a:schemeClr val="accent1">
              <a:lumMod val="75000"/>
            </a:schemeClr>
          </a:solidFill>
          <a:ln w="9525">
            <a:noFill/>
            <a:miter lim="800000"/>
            <a:headEnd/>
            <a:tailEnd/>
          </a:ln>
          <a:effectLst/>
        </p:spPr>
        <p:txBody>
          <a:bodyPr wrap="none" anchor="ctr"/>
          <a:lstStyle/>
          <a:p>
            <a:pPr>
              <a:defRPr/>
            </a:pPr>
            <a:endParaRPr lang="de-DE" sz="1800" b="0">
              <a:ea typeface="+mn-ea"/>
            </a:endParaRPr>
          </a:p>
        </p:txBody>
      </p:sp>
      <p:sp>
        <p:nvSpPr>
          <p:cNvPr id="5" name="Line 6"/>
          <p:cNvSpPr>
            <a:spLocks noChangeShapeType="1"/>
          </p:cNvSpPr>
          <p:nvPr/>
        </p:nvSpPr>
        <p:spPr bwMode="auto">
          <a:xfrm>
            <a:off x="467783" y="0"/>
            <a:ext cx="0" cy="6858000"/>
          </a:xfrm>
          <a:prstGeom prst="line">
            <a:avLst/>
          </a:prstGeom>
          <a:noFill/>
          <a:ln w="9525">
            <a:solidFill>
              <a:schemeClr val="tx1"/>
            </a:solidFill>
            <a:round/>
            <a:headEnd/>
            <a:tailEnd/>
          </a:ln>
          <a:effectLst/>
        </p:spPr>
        <p:txBody>
          <a:bodyPr/>
          <a:lstStyle/>
          <a:p>
            <a:pPr>
              <a:defRPr/>
            </a:pPr>
            <a:endParaRPr lang="de-DE" sz="1800" b="0">
              <a:ea typeface="+mn-ea"/>
            </a:endParaRPr>
          </a:p>
        </p:txBody>
      </p:sp>
      <p:sp>
        <p:nvSpPr>
          <p:cNvPr id="6" name="Line 7"/>
          <p:cNvSpPr>
            <a:spLocks noChangeShapeType="1"/>
          </p:cNvSpPr>
          <p:nvPr/>
        </p:nvSpPr>
        <p:spPr bwMode="auto">
          <a:xfrm>
            <a:off x="0" y="647700"/>
            <a:ext cx="7721865" cy="0"/>
          </a:xfrm>
          <a:prstGeom prst="line">
            <a:avLst/>
          </a:prstGeom>
          <a:noFill/>
          <a:ln w="9525">
            <a:solidFill>
              <a:schemeClr val="tx1"/>
            </a:solidFill>
            <a:round/>
            <a:headEnd/>
            <a:tailEnd/>
          </a:ln>
          <a:effectLst/>
        </p:spPr>
        <p:txBody>
          <a:bodyPr/>
          <a:lstStyle/>
          <a:p>
            <a:pPr>
              <a:defRPr/>
            </a:pPr>
            <a:endParaRPr lang="de-DE" sz="1800" b="0">
              <a:ea typeface="+mn-ea"/>
            </a:endParaRPr>
          </a:p>
        </p:txBody>
      </p:sp>
      <p:sp>
        <p:nvSpPr>
          <p:cNvPr id="8" name="Rectangle 10"/>
          <p:cNvSpPr>
            <a:spLocks noChangeArrowheads="1"/>
          </p:cNvSpPr>
          <p:nvPr/>
        </p:nvSpPr>
        <p:spPr bwMode="auto">
          <a:xfrm>
            <a:off x="233892" y="6416676"/>
            <a:ext cx="7137135" cy="252413"/>
          </a:xfrm>
          <a:prstGeom prst="rect">
            <a:avLst/>
          </a:prstGeom>
          <a:noFill/>
          <a:ln w="9525">
            <a:noFill/>
            <a:miter lim="800000"/>
            <a:headEnd/>
            <a:tailEnd/>
          </a:ln>
          <a:effectLst/>
        </p:spPr>
        <p:txBody>
          <a:bodyPr tIns="0" bIns="0" anchor="ctr"/>
          <a:lstStyle/>
          <a:p>
            <a:pPr algn="ctr">
              <a:spcBef>
                <a:spcPct val="20000"/>
              </a:spcBef>
              <a:defRPr/>
            </a:pPr>
            <a:endParaRPr lang="en-GB" sz="1200" b="0">
              <a:ea typeface="+mn-ea"/>
            </a:endParaRPr>
          </a:p>
        </p:txBody>
      </p:sp>
      <p:sp>
        <p:nvSpPr>
          <p:cNvPr id="2" name="Titel 1"/>
          <p:cNvSpPr>
            <a:spLocks noGrp="1"/>
          </p:cNvSpPr>
          <p:nvPr>
            <p:ph type="title"/>
          </p:nvPr>
        </p:nvSpPr>
        <p:spPr/>
        <p:txBody>
          <a:bodyPr/>
          <a:lstStyle>
            <a:lvl1pPr>
              <a:defRPr>
                <a:solidFill>
                  <a:schemeClr val="accent6">
                    <a:lumMod val="50000"/>
                  </a:schemeClr>
                </a:solidFill>
                <a:latin typeface="Arial Narrow" panose="020B0606020202030204" pitchFamily="34" charset="0"/>
              </a:defRPr>
            </a:lvl1pPr>
          </a:lstStyle>
          <a:p>
            <a:r>
              <a:rPr lang="de-DE" smtClean="0"/>
              <a:t>Titelmasterformat durch Klicken bearbeiten</a:t>
            </a:r>
            <a:endParaRPr lang="de-DE" dirty="0"/>
          </a:p>
        </p:txBody>
      </p:sp>
      <p:sp>
        <p:nvSpPr>
          <p:cNvPr id="12" name="Text Box 11"/>
          <p:cNvSpPr txBox="1">
            <a:spLocks noChangeArrowheads="1"/>
          </p:cNvSpPr>
          <p:nvPr/>
        </p:nvSpPr>
        <p:spPr bwMode="auto">
          <a:xfrm>
            <a:off x="467783" y="307559"/>
            <a:ext cx="2919902" cy="338554"/>
          </a:xfrm>
          <a:prstGeom prst="rect">
            <a:avLst/>
          </a:prstGeom>
          <a:noFill/>
          <a:ln w="9525">
            <a:noFill/>
            <a:miter lim="800000"/>
            <a:headEnd/>
            <a:tailEnd/>
          </a:ln>
          <a:effectLst/>
        </p:spPr>
        <p:txBody>
          <a:bodyPr wrap="none">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defRPr/>
            </a:pPr>
            <a:r>
              <a:rPr lang="de-DE" altLang="de-DE" sz="1600" b="1" dirty="0" smtClean="0">
                <a:solidFill>
                  <a:schemeClr val="accent6">
                    <a:lumMod val="50000"/>
                  </a:schemeClr>
                </a:solidFill>
                <a:latin typeface="Arial Narrow" pitchFamily="34" charset="0"/>
              </a:rPr>
              <a:t>Elterntraining FETASS • Sitzung 2 </a:t>
            </a:r>
          </a:p>
        </p:txBody>
      </p:sp>
      <p:sp>
        <p:nvSpPr>
          <p:cNvPr id="13" name="Inhaltsplatzhalter 2"/>
          <p:cNvSpPr>
            <a:spLocks noGrp="1"/>
          </p:cNvSpPr>
          <p:nvPr>
            <p:ph idx="1"/>
          </p:nvPr>
        </p:nvSpPr>
        <p:spPr>
          <a:xfrm>
            <a:off x="495300" y="1484313"/>
            <a:ext cx="9176808" cy="4641850"/>
          </a:xfrm>
        </p:spPr>
        <p:txBody>
          <a:bodyPr/>
          <a:lstStyle>
            <a:lvl1pPr marL="342900" indent="-342900">
              <a:buFontTx/>
              <a:buBlip>
                <a:blip r:embed="rId2"/>
              </a:buBlip>
              <a:defRPr sz="2000" b="1"/>
            </a:lvl1pPr>
            <a:lvl4pPr>
              <a:defRPr sz="1600"/>
            </a:lvl4pPr>
            <a:lvl5pPr>
              <a:defRPr sz="12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pic>
        <p:nvPicPr>
          <p:cNvPr id="14" name="Picture 5" descr="\\ad\home\brehm\#Arbeitsbuch\Grafiken\FETASS-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0022" y="141298"/>
            <a:ext cx="2084093" cy="531802"/>
          </a:xfrm>
          <a:prstGeom prst="rect">
            <a:avLst/>
          </a:prstGeom>
          <a:noFill/>
          <a:extLst>
            <a:ext uri="{909E8E84-426E-40DD-AFC4-6F175D3DCCD1}">
              <a14:hiddenFill xmlns:a14="http://schemas.microsoft.com/office/drawing/2010/main">
                <a:solidFill>
                  <a:srgbClr val="FFFFFF"/>
                </a:solidFill>
              </a14:hiddenFill>
            </a:ext>
          </a:extLst>
        </p:spPr>
      </p:pic>
      <p:sp>
        <p:nvSpPr>
          <p:cNvPr id="16" name="Foliennummernplatzhalter 4"/>
          <p:cNvSpPr>
            <a:spLocks noGrp="1"/>
          </p:cNvSpPr>
          <p:nvPr>
            <p:ph type="sldNum" sz="quarter" idx="4"/>
          </p:nvPr>
        </p:nvSpPr>
        <p:spPr>
          <a:xfrm>
            <a:off x="7401416" y="6519862"/>
            <a:ext cx="2301081" cy="215900"/>
          </a:xfrm>
          <a:prstGeom prst="rect">
            <a:avLst/>
          </a:prstGeom>
          <a:noFill/>
          <a:ln>
            <a:miter lim="800000"/>
            <a:headEnd/>
            <a:tailEnd/>
          </a:ln>
        </p:spPr>
        <p:txBody>
          <a:bodyPr vert="horz" wrap="square" lIns="91440" tIns="0" rIns="91440" bIns="0" numCol="1" anchor="ctr" anchorCtr="0" compatLnSpc="1">
            <a:prstTxWarp prst="textNoShape">
              <a:avLst/>
            </a:prstTxWarp>
          </a:bodyPr>
          <a:lstStyle>
            <a:lvl1pPr algn="r">
              <a:defRPr lang="de-DE" altLang="de-DE" sz="2800" b="1" i="0" u="none" strike="noStrike" baseline="30000" smtClean="0">
                <a:solidFill>
                  <a:schemeClr val="accent6">
                    <a:lumMod val="50000"/>
                  </a:schemeClr>
                </a:solidFill>
                <a:latin typeface="Comic Sans MS" panose="030F0702030302020204" pitchFamily="66" charset="0"/>
              </a:defRPr>
            </a:lvl1pPr>
          </a:lstStyle>
          <a:p>
            <a:r>
              <a:rPr lang="de-DE" dirty="0" smtClean="0"/>
              <a:t>2.</a:t>
            </a:r>
            <a:fld id="{A1CB3AFF-0049-472D-B5D0-5BCDB1634E36}" type="slidenum">
              <a:rPr lang="de-DE" smtClean="0"/>
              <a:pPr/>
              <a:t>‹Nr.›</a:t>
            </a:fld>
            <a:endParaRPr lang="de-DE" dirty="0"/>
          </a:p>
        </p:txBody>
      </p:sp>
    </p:spTree>
    <p:extLst>
      <p:ext uri="{BB962C8B-B14F-4D97-AF65-F5344CB8AC3E}">
        <p14:creationId xmlns:p14="http://schemas.microsoft.com/office/powerpoint/2010/main" val="43350502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elfolie">
    <p:spTree>
      <p:nvGrpSpPr>
        <p:cNvPr id="1" name=""/>
        <p:cNvGrpSpPr/>
        <p:nvPr/>
      </p:nvGrpSpPr>
      <p:grpSpPr>
        <a:xfrm>
          <a:off x="0" y="0"/>
          <a:ext cx="0" cy="0"/>
          <a:chOff x="0" y="0"/>
          <a:chExt cx="0" cy="0"/>
        </a:xfrm>
      </p:grpSpPr>
      <p:pic>
        <p:nvPicPr>
          <p:cNvPr id="1029" name="Picture 5" descr="\\ad\home\brehm\#Arbeitsbuch\Grafiken\FETASS-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930" y="879485"/>
            <a:ext cx="4504135" cy="1149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01447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9096" name="Rectangle 3"/>
          <p:cNvSpPr>
            <a:spLocks noGrp="1" noChangeArrowheads="1"/>
          </p:cNvSpPr>
          <p:nvPr>
            <p:ph type="body" idx="1"/>
          </p:nvPr>
        </p:nvSpPr>
        <p:spPr bwMode="auto">
          <a:xfrm>
            <a:off x="495300" y="1484313"/>
            <a:ext cx="9176808" cy="464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smtClean="0"/>
              <a:t>Mastertextformat bearbeiten</a:t>
            </a:r>
          </a:p>
          <a:p>
            <a:pPr lvl="1"/>
            <a:r>
              <a:rPr lang="de-DE" altLang="de-DE" smtClean="0"/>
              <a:t>Zweite Ebene</a:t>
            </a:r>
          </a:p>
          <a:p>
            <a:pPr lvl="2"/>
            <a:r>
              <a:rPr lang="de-DE" altLang="de-DE" smtClean="0"/>
              <a:t>Dritte Ebene</a:t>
            </a:r>
          </a:p>
        </p:txBody>
      </p:sp>
      <p:sp>
        <p:nvSpPr>
          <p:cNvPr id="89097" name="Rectangle 9"/>
          <p:cNvSpPr>
            <a:spLocks noGrp="1" noChangeArrowheads="1"/>
          </p:cNvSpPr>
          <p:nvPr>
            <p:ph type="title"/>
          </p:nvPr>
        </p:nvSpPr>
        <p:spPr bwMode="auto">
          <a:xfrm>
            <a:off x="467783" y="639763"/>
            <a:ext cx="920432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pPr lvl="0"/>
            <a:r>
              <a:rPr lang="de-DE" altLang="de-DE" dirty="0" smtClean="0"/>
              <a:t>Mastertitelformat bearbeiten</a:t>
            </a:r>
          </a:p>
        </p:txBody>
      </p:sp>
      <p:sp>
        <p:nvSpPr>
          <p:cNvPr id="6" name="Foliennummernplatzhalter 4"/>
          <p:cNvSpPr>
            <a:spLocks noGrp="1"/>
          </p:cNvSpPr>
          <p:nvPr>
            <p:ph type="sldNum" sz="quarter" idx="4"/>
          </p:nvPr>
        </p:nvSpPr>
        <p:spPr>
          <a:xfrm>
            <a:off x="7363607" y="6442682"/>
            <a:ext cx="2301081" cy="293081"/>
          </a:xfrm>
          <a:prstGeom prst="rect">
            <a:avLst/>
          </a:prstGeom>
          <a:noFill/>
          <a:ln>
            <a:miter lim="800000"/>
            <a:headEnd/>
            <a:tailEnd/>
          </a:ln>
        </p:spPr>
        <p:txBody>
          <a:bodyPr vert="horz" wrap="square" lIns="91440" tIns="0" rIns="91440" bIns="0" numCol="1" anchor="ctr" anchorCtr="0" compatLnSpc="1">
            <a:prstTxWarp prst="textNoShape">
              <a:avLst/>
            </a:prstTxWarp>
          </a:bodyPr>
          <a:lstStyle>
            <a:lvl1pPr algn="r">
              <a:defRPr lang="de-DE" altLang="de-DE" sz="2800" b="1" i="0" u="none" strike="noStrike" baseline="30000" smtClean="0">
                <a:solidFill>
                  <a:schemeClr val="accent6">
                    <a:lumMod val="50000"/>
                  </a:schemeClr>
                </a:solidFill>
                <a:latin typeface="Comic Sans MS" panose="030F0702030302020204" pitchFamily="66" charset="0"/>
              </a:defRPr>
            </a:lvl1pPr>
          </a:lstStyle>
          <a:p>
            <a:r>
              <a:rPr lang="de-DE" dirty="0" smtClean="0"/>
              <a:t>2.</a:t>
            </a:r>
            <a:fld id="{A1CB3AFF-0049-472D-B5D0-5BCDB1634E36}" type="slidenum">
              <a:rPr lang="de-DE" smtClean="0"/>
              <a:pPr/>
              <a:t>‹Nr.›</a:t>
            </a:fld>
            <a:endParaRPr lang="de-DE" dirty="0"/>
          </a:p>
        </p:txBody>
      </p:sp>
      <p:sp>
        <p:nvSpPr>
          <p:cNvPr id="7" name="Foliennummernplatzhalter 4"/>
          <p:cNvSpPr txBox="1">
            <a:spLocks/>
          </p:cNvSpPr>
          <p:nvPr/>
        </p:nvSpPr>
        <p:spPr bwMode="auto">
          <a:xfrm>
            <a:off x="467782" y="6519862"/>
            <a:ext cx="7793277" cy="215900"/>
          </a:xfrm>
          <a:prstGeom prst="rect">
            <a:avLst/>
          </a:prstGeom>
          <a:noFill/>
          <a:ln>
            <a:miter lim="800000"/>
            <a:headEnd/>
            <a:tailEnd/>
          </a:ln>
        </p:spPr>
        <p:txBody>
          <a:bodyPr vert="horz" wrap="square" lIns="91440" tIns="0" rIns="91440" bIns="0" numCol="1" anchor="ctr" anchorCtr="0" compatLnSpc="1">
            <a:prstTxWarp prst="textNoShape">
              <a:avLst/>
            </a:prstTxWarp>
          </a:bodyPr>
          <a:lstStyle>
            <a:defPPr>
              <a:defRPr lang="de-DE"/>
            </a:defPPr>
            <a:lvl1pPr algn="r" rtl="0" eaLnBrk="0" fontAlgn="base" hangingPunct="0">
              <a:spcBef>
                <a:spcPct val="0"/>
              </a:spcBef>
              <a:spcAft>
                <a:spcPct val="0"/>
              </a:spcAft>
              <a:defRPr sz="1000" b="0" kern="1200">
                <a:solidFill>
                  <a:srgbClr val="212D9A"/>
                </a:solidFill>
                <a:latin typeface="Arial" charset="0"/>
                <a:ea typeface="ＭＳ Ｐゴシック" charset="-128"/>
                <a:cs typeface="+mn-cs"/>
              </a:defRPr>
            </a:lvl1pPr>
            <a:lvl2pPr marL="457200" algn="l" rtl="0" fontAlgn="base">
              <a:spcBef>
                <a:spcPct val="0"/>
              </a:spcBef>
              <a:spcAft>
                <a:spcPct val="0"/>
              </a:spcAft>
              <a:defRPr sz="3200" b="1" kern="1200">
                <a:solidFill>
                  <a:schemeClr val="tx1"/>
                </a:solidFill>
                <a:latin typeface="Arial" charset="0"/>
                <a:ea typeface="ＭＳ Ｐゴシック" charset="-128"/>
                <a:cs typeface="+mn-cs"/>
              </a:defRPr>
            </a:lvl2pPr>
            <a:lvl3pPr marL="914400" algn="l" rtl="0" fontAlgn="base">
              <a:spcBef>
                <a:spcPct val="0"/>
              </a:spcBef>
              <a:spcAft>
                <a:spcPct val="0"/>
              </a:spcAft>
              <a:defRPr sz="3200" b="1" kern="1200">
                <a:solidFill>
                  <a:schemeClr val="tx1"/>
                </a:solidFill>
                <a:latin typeface="Arial" charset="0"/>
                <a:ea typeface="ＭＳ Ｐゴシック" charset="-128"/>
                <a:cs typeface="+mn-cs"/>
              </a:defRPr>
            </a:lvl3pPr>
            <a:lvl4pPr marL="1371600" algn="l" rtl="0" fontAlgn="base">
              <a:spcBef>
                <a:spcPct val="0"/>
              </a:spcBef>
              <a:spcAft>
                <a:spcPct val="0"/>
              </a:spcAft>
              <a:defRPr sz="3200" b="1" kern="1200">
                <a:solidFill>
                  <a:schemeClr val="tx1"/>
                </a:solidFill>
                <a:latin typeface="Arial" charset="0"/>
                <a:ea typeface="ＭＳ Ｐゴシック" charset="-128"/>
                <a:cs typeface="+mn-cs"/>
              </a:defRPr>
            </a:lvl4pPr>
            <a:lvl5pPr marL="1828800" algn="l" rtl="0" fontAlgn="base">
              <a:spcBef>
                <a:spcPct val="0"/>
              </a:spcBef>
              <a:spcAft>
                <a:spcPct val="0"/>
              </a:spcAft>
              <a:defRPr sz="3200" b="1" kern="1200">
                <a:solidFill>
                  <a:schemeClr val="tx1"/>
                </a:solidFill>
                <a:latin typeface="Arial" charset="0"/>
                <a:ea typeface="ＭＳ Ｐゴシック" charset="-128"/>
                <a:cs typeface="+mn-cs"/>
              </a:defRPr>
            </a:lvl5pPr>
            <a:lvl6pPr marL="2286000" algn="l" defTabSz="914400" rtl="0" eaLnBrk="1" latinLnBrk="0" hangingPunct="1">
              <a:defRPr sz="3200" b="1" kern="1200">
                <a:solidFill>
                  <a:schemeClr val="tx1"/>
                </a:solidFill>
                <a:latin typeface="Arial" charset="0"/>
                <a:ea typeface="ＭＳ Ｐゴシック" charset="-128"/>
                <a:cs typeface="+mn-cs"/>
              </a:defRPr>
            </a:lvl6pPr>
            <a:lvl7pPr marL="2743200" algn="l" defTabSz="914400" rtl="0" eaLnBrk="1" latinLnBrk="0" hangingPunct="1">
              <a:defRPr sz="3200" b="1" kern="1200">
                <a:solidFill>
                  <a:schemeClr val="tx1"/>
                </a:solidFill>
                <a:latin typeface="Arial" charset="0"/>
                <a:ea typeface="ＭＳ Ｐゴシック" charset="-128"/>
                <a:cs typeface="+mn-cs"/>
              </a:defRPr>
            </a:lvl7pPr>
            <a:lvl8pPr marL="3200400" algn="l" defTabSz="914400" rtl="0" eaLnBrk="1" latinLnBrk="0" hangingPunct="1">
              <a:defRPr sz="3200" b="1" kern="1200">
                <a:solidFill>
                  <a:schemeClr val="tx1"/>
                </a:solidFill>
                <a:latin typeface="Arial" charset="0"/>
                <a:ea typeface="ＭＳ Ｐゴシック" charset="-128"/>
                <a:cs typeface="+mn-cs"/>
              </a:defRPr>
            </a:lvl8pPr>
            <a:lvl9pPr marL="3657600" algn="l" defTabSz="914400" rtl="0" eaLnBrk="1" latinLnBrk="0" hangingPunct="1">
              <a:defRPr sz="3200" b="1" kern="1200">
                <a:solidFill>
                  <a:schemeClr val="tx1"/>
                </a:solidFill>
                <a:latin typeface="Arial" charset="0"/>
                <a:ea typeface="ＭＳ Ｐゴシック" charset="-128"/>
                <a:cs typeface="+mn-cs"/>
              </a:defRPr>
            </a:lvl9pPr>
          </a:lstStyle>
          <a:p>
            <a:pPr algn="l" rtl="0"/>
            <a:r>
              <a:rPr lang="de-DE" sz="1200" b="1" i="0" u="none" strike="noStrike" kern="1200" baseline="30000" dirty="0" smtClean="0">
                <a:solidFill>
                  <a:schemeClr val="accent6">
                    <a:lumMod val="50000"/>
                  </a:schemeClr>
                </a:solidFill>
                <a:latin typeface="Comic Sans MS" panose="030F0702030302020204" pitchFamily="66" charset="0"/>
                <a:ea typeface="ＭＳ Ｐゴシック" charset="-128"/>
                <a:cs typeface="+mn-cs"/>
              </a:rPr>
              <a:t>© 2015, Springer Verlag Berlin Heidelberg. Aus: Brehm et al.: FETASS – Freiburger Elterntraining für Autismus-Spektrum-Störungen</a:t>
            </a:r>
          </a:p>
          <a:p>
            <a:pPr algn="l" rtl="0"/>
            <a:endParaRPr lang="de-DE" sz="1400" b="1" i="0" u="none" strike="noStrike" kern="1200" baseline="30000" dirty="0" smtClean="0">
              <a:solidFill>
                <a:schemeClr val="accent6">
                  <a:lumMod val="50000"/>
                </a:schemeClr>
              </a:solidFill>
              <a:latin typeface="Comic Sans MS" panose="030F0702030302020204" pitchFamily="66" charset="0"/>
              <a:ea typeface="ＭＳ Ｐゴシック" charset="-128"/>
              <a:cs typeface="+mn-cs"/>
            </a:endParaRP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Lst>
  <p:timing>
    <p:tnLst>
      <p:par>
        <p:cTn id="1" dur="indefinite" restart="never" nodeType="tmRoot"/>
      </p:par>
    </p:tnLst>
  </p:timing>
  <p:hf hdr="0" ftr="0" dt="0"/>
  <p:txStyles>
    <p:titleStyle>
      <a:lvl1pPr algn="ctr" rtl="0" eaLnBrk="1" fontAlgn="base" hangingPunct="1">
        <a:spcBef>
          <a:spcPct val="0"/>
        </a:spcBef>
        <a:spcAft>
          <a:spcPct val="0"/>
        </a:spcAft>
        <a:defRPr lang="de-DE" altLang="de-DE" sz="2800" b="1" dirty="0" smtClean="0">
          <a:solidFill>
            <a:schemeClr val="accent6">
              <a:lumMod val="50000"/>
            </a:schemeClr>
          </a:solidFill>
          <a:latin typeface="Arial Narrow" panose="020B0606020202030204" pitchFamily="34" charset="0"/>
          <a:ea typeface="+mj-ea"/>
          <a:cs typeface="+mj-cs"/>
        </a:defRPr>
      </a:lvl1pPr>
      <a:lvl2pPr algn="ctr" rtl="0" eaLnBrk="1" fontAlgn="base" hangingPunct="1">
        <a:spcBef>
          <a:spcPct val="0"/>
        </a:spcBef>
        <a:spcAft>
          <a:spcPct val="0"/>
        </a:spcAft>
        <a:defRPr sz="2800" b="1">
          <a:solidFill>
            <a:srgbClr val="212D9A"/>
          </a:solidFill>
          <a:latin typeface="Arial Narrow" charset="0"/>
          <a:ea typeface="ＭＳ Ｐゴシック" charset="-128"/>
        </a:defRPr>
      </a:lvl2pPr>
      <a:lvl3pPr algn="ctr" rtl="0" eaLnBrk="1" fontAlgn="base" hangingPunct="1">
        <a:spcBef>
          <a:spcPct val="0"/>
        </a:spcBef>
        <a:spcAft>
          <a:spcPct val="0"/>
        </a:spcAft>
        <a:defRPr sz="2800" b="1">
          <a:solidFill>
            <a:srgbClr val="212D9A"/>
          </a:solidFill>
          <a:latin typeface="Arial Narrow" charset="0"/>
          <a:ea typeface="ＭＳ Ｐゴシック" charset="-128"/>
        </a:defRPr>
      </a:lvl3pPr>
      <a:lvl4pPr algn="ctr" rtl="0" eaLnBrk="1" fontAlgn="base" hangingPunct="1">
        <a:spcBef>
          <a:spcPct val="0"/>
        </a:spcBef>
        <a:spcAft>
          <a:spcPct val="0"/>
        </a:spcAft>
        <a:defRPr sz="2800" b="1">
          <a:solidFill>
            <a:srgbClr val="212D9A"/>
          </a:solidFill>
          <a:latin typeface="Arial Narrow" charset="0"/>
          <a:ea typeface="ＭＳ Ｐゴシック" charset="-128"/>
        </a:defRPr>
      </a:lvl4pPr>
      <a:lvl5pPr algn="ctr" rtl="0" eaLnBrk="1" fontAlgn="base" hangingPunct="1">
        <a:spcBef>
          <a:spcPct val="0"/>
        </a:spcBef>
        <a:spcAft>
          <a:spcPct val="0"/>
        </a:spcAft>
        <a:defRPr sz="2800" b="1">
          <a:solidFill>
            <a:srgbClr val="212D9A"/>
          </a:solidFill>
          <a:latin typeface="Arial Narrow" charset="0"/>
          <a:ea typeface="ＭＳ Ｐゴシック" charset="-128"/>
        </a:defRPr>
      </a:lvl5pPr>
      <a:lvl6pPr marL="457200" algn="ctr" rtl="0" eaLnBrk="1" fontAlgn="base" hangingPunct="1">
        <a:spcBef>
          <a:spcPct val="0"/>
        </a:spcBef>
        <a:spcAft>
          <a:spcPct val="0"/>
        </a:spcAft>
        <a:defRPr sz="2800" b="1">
          <a:solidFill>
            <a:srgbClr val="212D9A"/>
          </a:solidFill>
          <a:latin typeface="Arial Narrow" charset="0"/>
        </a:defRPr>
      </a:lvl6pPr>
      <a:lvl7pPr marL="914400" algn="ctr" rtl="0" eaLnBrk="1" fontAlgn="base" hangingPunct="1">
        <a:spcBef>
          <a:spcPct val="0"/>
        </a:spcBef>
        <a:spcAft>
          <a:spcPct val="0"/>
        </a:spcAft>
        <a:defRPr sz="2800" b="1">
          <a:solidFill>
            <a:srgbClr val="212D9A"/>
          </a:solidFill>
          <a:latin typeface="Arial Narrow" charset="0"/>
        </a:defRPr>
      </a:lvl7pPr>
      <a:lvl8pPr marL="1371600" algn="ctr" rtl="0" eaLnBrk="1" fontAlgn="base" hangingPunct="1">
        <a:spcBef>
          <a:spcPct val="0"/>
        </a:spcBef>
        <a:spcAft>
          <a:spcPct val="0"/>
        </a:spcAft>
        <a:defRPr sz="2800" b="1">
          <a:solidFill>
            <a:srgbClr val="212D9A"/>
          </a:solidFill>
          <a:latin typeface="Arial Narrow" charset="0"/>
        </a:defRPr>
      </a:lvl8pPr>
      <a:lvl9pPr marL="1828800" algn="ctr" rtl="0" eaLnBrk="1" fontAlgn="base" hangingPunct="1">
        <a:spcBef>
          <a:spcPct val="0"/>
        </a:spcBef>
        <a:spcAft>
          <a:spcPct val="0"/>
        </a:spcAft>
        <a:defRPr sz="2800" b="1">
          <a:solidFill>
            <a:srgbClr val="212D9A"/>
          </a:solidFill>
          <a:latin typeface="Arial Narrow" charset="0"/>
        </a:defRPr>
      </a:lvl9pPr>
    </p:titleStyle>
    <p:bodyStyle>
      <a:lvl1pPr marL="342900" indent="-342900" algn="l" rtl="0" eaLnBrk="1" fontAlgn="base" hangingPunct="1">
        <a:spcBef>
          <a:spcPct val="20000"/>
        </a:spcBef>
        <a:spcAft>
          <a:spcPct val="0"/>
        </a:spcAft>
        <a:buBlip>
          <a:blip r:embed="rId4"/>
        </a:buBlip>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a:solidFill>
            <a:schemeClr val="tx1"/>
          </a:solidFill>
          <a:latin typeface="+mn-lt"/>
          <a:ea typeface="+mn-ea"/>
        </a:defRPr>
      </a:lvl2pPr>
      <a:lvl3pPr marL="1143000" indent="-228600" algn="l" rtl="0" eaLnBrk="1" fontAlgn="base" hangingPunct="1">
        <a:spcBef>
          <a:spcPct val="20000"/>
        </a:spcBef>
        <a:spcAft>
          <a:spcPct val="0"/>
        </a:spcAft>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3000">
          <a:solidFill>
            <a:schemeClr val="tx1"/>
          </a:solidFill>
          <a:latin typeface="Arial" charset="0"/>
          <a:ea typeface="+mn-ea"/>
        </a:defRPr>
      </a:lvl4pPr>
      <a:lvl5pPr marL="2057400" indent="-228600" algn="l" rtl="0" eaLnBrk="1" fontAlgn="base" hangingPunct="1">
        <a:spcBef>
          <a:spcPct val="20000"/>
        </a:spcBef>
        <a:spcAft>
          <a:spcPct val="0"/>
        </a:spcAft>
        <a:buChar char="»"/>
        <a:defRPr sz="3000">
          <a:solidFill>
            <a:schemeClr val="tx1"/>
          </a:solidFill>
          <a:latin typeface="Arial" charset="0"/>
          <a:ea typeface="+mn-ea"/>
        </a:defRPr>
      </a:lvl5pPr>
      <a:lvl6pPr marL="2514600" indent="-228600" algn="l" rtl="0" eaLnBrk="1" fontAlgn="base" hangingPunct="1">
        <a:spcBef>
          <a:spcPct val="20000"/>
        </a:spcBef>
        <a:spcAft>
          <a:spcPct val="0"/>
        </a:spcAft>
        <a:buChar char="»"/>
        <a:defRPr sz="3000">
          <a:solidFill>
            <a:schemeClr val="tx1"/>
          </a:solidFill>
          <a:latin typeface="Arial" charset="0"/>
          <a:ea typeface="+mn-ea"/>
        </a:defRPr>
      </a:lvl6pPr>
      <a:lvl7pPr marL="2971800" indent="-228600" algn="l" rtl="0" eaLnBrk="1" fontAlgn="base" hangingPunct="1">
        <a:spcBef>
          <a:spcPct val="20000"/>
        </a:spcBef>
        <a:spcAft>
          <a:spcPct val="0"/>
        </a:spcAft>
        <a:buChar char="»"/>
        <a:defRPr sz="3000">
          <a:solidFill>
            <a:schemeClr val="tx1"/>
          </a:solidFill>
          <a:latin typeface="Arial" charset="0"/>
          <a:ea typeface="+mn-ea"/>
        </a:defRPr>
      </a:lvl7pPr>
      <a:lvl8pPr marL="3429000" indent="-228600" algn="l" rtl="0" eaLnBrk="1" fontAlgn="base" hangingPunct="1">
        <a:spcBef>
          <a:spcPct val="20000"/>
        </a:spcBef>
        <a:spcAft>
          <a:spcPct val="0"/>
        </a:spcAft>
        <a:buChar char="»"/>
        <a:defRPr sz="3000">
          <a:solidFill>
            <a:schemeClr val="tx1"/>
          </a:solidFill>
          <a:latin typeface="Arial" charset="0"/>
          <a:ea typeface="+mn-ea"/>
        </a:defRPr>
      </a:lvl8pPr>
      <a:lvl9pPr marL="3886200" indent="-228600" algn="l" rtl="0" eaLnBrk="1" fontAlgn="base" hangingPunct="1">
        <a:spcBef>
          <a:spcPct val="20000"/>
        </a:spcBef>
        <a:spcAft>
          <a:spcPct val="0"/>
        </a:spcAft>
        <a:buChar char="»"/>
        <a:defRPr sz="3000">
          <a:solidFill>
            <a:schemeClr val="tx1"/>
          </a:solidFill>
          <a:latin typeface="Arial" charset="0"/>
          <a:ea typeface="+mn-ea"/>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r>
              <a:rPr lang="de-DE" altLang="de-DE" dirty="0" smtClean="0">
                <a:latin typeface="Arial Narrow" pitchFamily="34" charset="0"/>
              </a:rPr>
              <a:t>Übersicht Sitzung 2: Psychoedukation</a:t>
            </a:r>
          </a:p>
        </p:txBody>
      </p:sp>
      <p:sp>
        <p:nvSpPr>
          <p:cNvPr id="125955" name="Rectangle 3"/>
          <p:cNvSpPr>
            <a:spLocks noGrp="1" noChangeArrowheads="1"/>
          </p:cNvSpPr>
          <p:nvPr>
            <p:ph idx="1"/>
          </p:nvPr>
        </p:nvSpPr>
        <p:spPr/>
        <p:txBody>
          <a:bodyPr/>
          <a:lstStyle/>
          <a:p>
            <a:r>
              <a:rPr lang="de-DE" altLang="de-DE" dirty="0">
                <a:latin typeface="Arial Narrow" pitchFamily="34" charset="0"/>
              </a:rPr>
              <a:t>Hausaufgabenbesprechung: Wertvolle Zeit </a:t>
            </a:r>
          </a:p>
          <a:p>
            <a:r>
              <a:rPr lang="de-DE" altLang="de-DE" dirty="0">
                <a:latin typeface="Arial Narrow" pitchFamily="34" charset="0"/>
              </a:rPr>
              <a:t>Warum verhält sich mein Kind so besonders? </a:t>
            </a:r>
          </a:p>
          <a:p>
            <a:pPr>
              <a:buFontTx/>
              <a:buNone/>
            </a:pPr>
            <a:r>
              <a:rPr lang="de-DE" altLang="de-DE" dirty="0">
                <a:latin typeface="Arial Narrow" pitchFamily="34" charset="0"/>
              </a:rPr>
              <a:t>			</a:t>
            </a:r>
            <a:r>
              <a:rPr lang="de-DE" altLang="de-DE" dirty="0">
                <a:solidFill>
                  <a:srgbClr val="C00000"/>
                </a:solidFill>
                <a:latin typeface="Arial Narrow" pitchFamily="34" charset="0"/>
                <a:sym typeface="Wingdings" pitchFamily="2" charset="2"/>
              </a:rPr>
              <a:t> Informationen</a:t>
            </a:r>
            <a:endParaRPr lang="de-DE" altLang="de-DE" dirty="0">
              <a:solidFill>
                <a:srgbClr val="C00000"/>
              </a:solidFill>
              <a:latin typeface="Arial Narrow" pitchFamily="34" charset="0"/>
            </a:endParaRPr>
          </a:p>
          <a:p>
            <a:r>
              <a:rPr lang="de-DE" altLang="de-DE" dirty="0">
                <a:latin typeface="Arial Narrow" pitchFamily="34" charset="0"/>
              </a:rPr>
              <a:t>„Alltagsfallen“: Andere Faktoren, die das Verhalten des Kindes beeinflussen</a:t>
            </a:r>
          </a:p>
          <a:p>
            <a:pPr>
              <a:buFontTx/>
              <a:buNone/>
            </a:pPr>
            <a:r>
              <a:rPr lang="de-DE" altLang="de-DE" dirty="0">
                <a:latin typeface="Arial Narrow" pitchFamily="34" charset="0"/>
              </a:rPr>
              <a:t>			</a:t>
            </a:r>
            <a:r>
              <a:rPr lang="de-DE" altLang="de-DE" dirty="0">
                <a:solidFill>
                  <a:srgbClr val="C00000"/>
                </a:solidFill>
                <a:latin typeface="Arial Narrow" pitchFamily="34" charset="0"/>
                <a:sym typeface="Wingdings" pitchFamily="2" charset="2"/>
              </a:rPr>
              <a:t> </a:t>
            </a:r>
            <a:r>
              <a:rPr lang="de-DE" altLang="de-DE" dirty="0">
                <a:solidFill>
                  <a:srgbClr val="C00000"/>
                </a:solidFill>
                <a:latin typeface="Arial Narrow" pitchFamily="34" charset="0"/>
              </a:rPr>
              <a:t>Übung: Welche Alltagsfallen kennen Sie?</a:t>
            </a:r>
          </a:p>
          <a:p>
            <a:r>
              <a:rPr lang="de-DE" altLang="de-DE" dirty="0">
                <a:latin typeface="Arial Narrow" pitchFamily="34" charset="0"/>
              </a:rPr>
              <a:t>Welche Ziele möchten Sie mit Ihrem Kind erreichen?</a:t>
            </a:r>
          </a:p>
          <a:p>
            <a:pPr>
              <a:buFontTx/>
              <a:buNone/>
            </a:pPr>
            <a:r>
              <a:rPr lang="de-DE" altLang="de-DE" dirty="0">
                <a:latin typeface="Arial Narrow" pitchFamily="34" charset="0"/>
              </a:rPr>
              <a:t>			</a:t>
            </a:r>
            <a:r>
              <a:rPr lang="de-DE" altLang="de-DE" dirty="0">
                <a:solidFill>
                  <a:srgbClr val="C00000"/>
                </a:solidFill>
                <a:latin typeface="Arial Narrow" pitchFamily="34" charset="0"/>
                <a:sym typeface="Wingdings" pitchFamily="2" charset="2"/>
              </a:rPr>
              <a:t> </a:t>
            </a:r>
            <a:r>
              <a:rPr lang="de-DE" altLang="de-DE" dirty="0">
                <a:solidFill>
                  <a:srgbClr val="C00000"/>
                </a:solidFill>
                <a:latin typeface="Arial Narrow" pitchFamily="34" charset="0"/>
              </a:rPr>
              <a:t>Regeln für Zielfestlegungen </a:t>
            </a:r>
          </a:p>
          <a:p>
            <a:pPr>
              <a:buFontTx/>
              <a:buNone/>
            </a:pPr>
            <a:r>
              <a:rPr lang="de-DE" altLang="de-DE" dirty="0">
                <a:solidFill>
                  <a:srgbClr val="C00000"/>
                </a:solidFill>
                <a:latin typeface="Arial Narrow" pitchFamily="34" charset="0"/>
              </a:rPr>
              <a:t>			</a:t>
            </a:r>
            <a:r>
              <a:rPr lang="de-DE" altLang="de-DE" dirty="0">
                <a:solidFill>
                  <a:srgbClr val="C00000"/>
                </a:solidFill>
                <a:latin typeface="Arial Narrow" pitchFamily="34" charset="0"/>
                <a:sym typeface="Wingdings" pitchFamily="2" charset="2"/>
              </a:rPr>
              <a:t> </a:t>
            </a:r>
            <a:r>
              <a:rPr lang="de-DE" altLang="de-DE" dirty="0">
                <a:solidFill>
                  <a:srgbClr val="C00000"/>
                </a:solidFill>
                <a:latin typeface="Arial Narrow" pitchFamily="34" charset="0"/>
              </a:rPr>
              <a:t>Hausaufgabe: realistische Ziele festlegen</a:t>
            </a:r>
          </a:p>
        </p:txBody>
      </p:sp>
      <p:sp>
        <p:nvSpPr>
          <p:cNvPr id="2" name="Foliennummernplatzhalter 1"/>
          <p:cNvSpPr>
            <a:spLocks noGrp="1"/>
          </p:cNvSpPr>
          <p:nvPr>
            <p:ph type="sldNum" sz="quarter" idx="4"/>
          </p:nvPr>
        </p:nvSpPr>
        <p:spPr/>
        <p:txBody>
          <a:bodyPr/>
          <a:lstStyle/>
          <a:p>
            <a:r>
              <a:rPr lang="de-DE" smtClean="0"/>
              <a:t>2.</a:t>
            </a:r>
            <a:fld id="{A1CB3AFF-0049-472D-B5D0-5BCDB1634E36}" type="slidenum">
              <a:rPr lang="de-DE" smtClean="0"/>
              <a:pPr/>
              <a:t>1</a:t>
            </a:fld>
            <a:endParaRPr lang="de-DE"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r>
              <a:rPr lang="de-DE" altLang="de-DE" smtClean="0">
                <a:latin typeface="Arial Narrow" pitchFamily="34" charset="0"/>
              </a:rPr>
              <a:t>Eigene Alltagsfallen</a:t>
            </a:r>
          </a:p>
        </p:txBody>
      </p:sp>
      <p:graphicFrame>
        <p:nvGraphicFramePr>
          <p:cNvPr id="129053" name="Group 29"/>
          <p:cNvGraphicFramePr>
            <a:graphicFrameLocks noGrp="1"/>
          </p:cNvGraphicFramePr>
          <p:nvPr>
            <p:ph idx="1"/>
            <p:extLst>
              <p:ext uri="{D42A27DB-BD31-4B8C-83A1-F6EECF244321}">
                <p14:modId xmlns:p14="http://schemas.microsoft.com/office/powerpoint/2010/main" val="1253489639"/>
              </p:ext>
            </p:extLst>
          </p:nvPr>
        </p:nvGraphicFramePr>
        <p:xfrm>
          <a:off x="1136650" y="3716338"/>
          <a:ext cx="7200900" cy="2144714"/>
        </p:xfrm>
        <a:graphic>
          <a:graphicData uri="http://schemas.openxmlformats.org/drawingml/2006/table">
            <a:tbl>
              <a:tblPr/>
              <a:tblGrid>
                <a:gridCol w="5111750"/>
                <a:gridCol w="2089150"/>
              </a:tblGrid>
              <a:tr h="738188">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2000" b="1" i="0" u="none" strike="noStrike" cap="none" normalizeH="0" baseline="0" dirty="0" smtClean="0">
                          <a:ln>
                            <a:noFill/>
                          </a:ln>
                          <a:solidFill>
                            <a:schemeClr val="tx1"/>
                          </a:solidFill>
                          <a:effectLst/>
                          <a:latin typeface="Comic Sans MS" panose="030F0702030302020204" pitchFamily="66" charset="0"/>
                          <a:ea typeface="ＭＳ Ｐゴシック" charset="-128"/>
                        </a:rPr>
                        <a:t>Situation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2000" b="1" i="0" u="none" strike="noStrike" kern="1200" cap="none" normalizeH="0" baseline="0" dirty="0" smtClean="0">
                          <a:ln>
                            <a:noFill/>
                          </a:ln>
                          <a:solidFill>
                            <a:schemeClr val="tx1"/>
                          </a:solidFill>
                          <a:effectLst/>
                          <a:latin typeface="Comic Sans MS" panose="030F0702030302020204" pitchFamily="66" charset="0"/>
                          <a:ea typeface="ＭＳ Ｐゴシック" charset="-128"/>
                          <a:cs typeface="+mn-cs"/>
                        </a:rPr>
                        <a:t>Alltagsfalle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3263">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3263">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29027" name="Rectangle 3"/>
          <p:cNvSpPr>
            <a:spLocks noGrp="1" noChangeArrowheads="1"/>
          </p:cNvSpPr>
          <p:nvPr>
            <p:ph type="body" sz="half" idx="4294967295"/>
          </p:nvPr>
        </p:nvSpPr>
        <p:spPr>
          <a:xfrm>
            <a:off x="381000" y="1484314"/>
            <a:ext cx="7499350" cy="180022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sz="2000" b="1" dirty="0">
                <a:latin typeface="Arial Narrow" pitchFamily="34" charset="0"/>
              </a:rPr>
              <a:t>Übung: Überlegen Sie, welche Alltagsfallen Sie kennen. </a:t>
            </a:r>
          </a:p>
          <a:p>
            <a:r>
              <a:rPr lang="de-DE" altLang="de-DE" sz="2000" b="1" dirty="0">
                <a:latin typeface="Arial Narrow" pitchFamily="34" charset="0"/>
              </a:rPr>
              <a:t>Schreiben Sie dann die Situationen und die dazugehörigen Alltagsfallen auf.</a:t>
            </a:r>
          </a:p>
        </p:txBody>
      </p:sp>
      <p:sp>
        <p:nvSpPr>
          <p:cNvPr id="2" name="Foliennummernplatzhalter 1"/>
          <p:cNvSpPr>
            <a:spLocks noGrp="1"/>
          </p:cNvSpPr>
          <p:nvPr>
            <p:ph type="sldNum" sz="quarter" idx="4"/>
          </p:nvPr>
        </p:nvSpPr>
        <p:spPr/>
        <p:txBody>
          <a:bodyPr/>
          <a:lstStyle/>
          <a:p>
            <a:r>
              <a:rPr lang="de-DE" smtClean="0"/>
              <a:t>2.</a:t>
            </a:r>
            <a:fld id="{A1CB3AFF-0049-472D-B5D0-5BCDB1634E36}" type="slidenum">
              <a:rPr lang="de-DE" smtClean="0"/>
              <a:pPr/>
              <a:t>10</a:t>
            </a:fld>
            <a:endParaRPr lang="de-DE"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r>
              <a:rPr lang="de-DE" altLang="de-DE" smtClean="0">
                <a:latin typeface="Arial Narrow" pitchFamily="34" charset="0"/>
              </a:rPr>
              <a:t>Welche Ziele möchten Sie mit Ihrem Kind erreichen ?</a:t>
            </a:r>
          </a:p>
        </p:txBody>
      </p:sp>
      <p:sp>
        <p:nvSpPr>
          <p:cNvPr id="117763"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Regeln für Zielfestlegungen: </a:t>
            </a:r>
          </a:p>
          <a:p>
            <a:r>
              <a:rPr lang="de-DE" altLang="de-DE" dirty="0">
                <a:latin typeface="Arial Narrow" pitchFamily="34" charset="0"/>
              </a:rPr>
              <a:t>Beobachtbar</a:t>
            </a:r>
          </a:p>
          <a:p>
            <a:r>
              <a:rPr lang="de-DE" altLang="de-DE" dirty="0">
                <a:latin typeface="Arial Narrow" pitchFamily="34" charset="0"/>
              </a:rPr>
              <a:t>„Kleinschrittig“</a:t>
            </a:r>
          </a:p>
          <a:p>
            <a:r>
              <a:rPr lang="de-DE" altLang="de-DE" dirty="0">
                <a:latin typeface="Arial Narrow" pitchFamily="34" charset="0"/>
              </a:rPr>
              <a:t>Verhaltensnah</a:t>
            </a:r>
          </a:p>
          <a:p>
            <a:r>
              <a:rPr lang="de-DE" altLang="de-DE" dirty="0">
                <a:latin typeface="Arial Narrow" pitchFamily="34" charset="0"/>
              </a:rPr>
              <a:t>Realistisch </a:t>
            </a:r>
          </a:p>
          <a:p>
            <a:r>
              <a:rPr lang="de-DE" altLang="de-DE" dirty="0">
                <a:latin typeface="Arial Narrow" pitchFamily="34" charset="0"/>
              </a:rPr>
              <a:t>Positiv formuliert</a:t>
            </a:r>
          </a:p>
          <a:p>
            <a:r>
              <a:rPr lang="de-DE" altLang="de-DE" dirty="0">
                <a:latin typeface="Arial Narrow" pitchFamily="34" charset="0"/>
              </a:rPr>
              <a:t>Globalziele bestimmen und Teilschritte festlegen</a:t>
            </a:r>
          </a:p>
        </p:txBody>
      </p:sp>
      <p:grpSp>
        <p:nvGrpSpPr>
          <p:cNvPr id="8" name="Gruppieren 7"/>
          <p:cNvGrpSpPr/>
          <p:nvPr/>
        </p:nvGrpSpPr>
        <p:grpSpPr>
          <a:xfrm>
            <a:off x="857250" y="4490244"/>
            <a:ext cx="8191500" cy="1422400"/>
            <a:chOff x="952500" y="6471444"/>
            <a:chExt cx="8191500" cy="1422400"/>
          </a:xfrm>
        </p:grpSpPr>
        <p:sp>
          <p:nvSpPr>
            <p:cNvPr id="2" name="Band nach oben 1"/>
            <p:cNvSpPr/>
            <p:nvPr/>
          </p:nvSpPr>
          <p:spPr>
            <a:xfrm>
              <a:off x="952500" y="6471444"/>
              <a:ext cx="8191500" cy="1422400"/>
            </a:xfrm>
            <a:prstGeom prst="ribbon2">
              <a:avLst>
                <a:gd name="adj1" fmla="val 16667"/>
                <a:gd name="adj2" fmla="val 75000"/>
              </a:avLst>
            </a:prstGeom>
            <a:gradFill flip="none" rotWithShape="1">
              <a:gsLst>
                <a:gs pos="0">
                  <a:srgbClr val="FFC000">
                    <a:lumMod val="64000"/>
                    <a:lumOff val="36000"/>
                  </a:srgbClr>
                </a:gs>
                <a:gs pos="50000">
                  <a:srgbClr val="FFFF00">
                    <a:lumMod val="40000"/>
                    <a:lumOff val="60000"/>
                  </a:srgbClr>
                </a:gs>
              </a:gsLst>
              <a:path path="shape">
                <a:fillToRect l="50000" t="50000" r="50000" b="50000"/>
              </a:path>
              <a:tileRect/>
            </a:gradFill>
            <a:ln>
              <a:solidFill>
                <a:schemeClr val="bg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5" name="Textfeld 4"/>
            <p:cNvSpPr txBox="1"/>
            <p:nvPr/>
          </p:nvSpPr>
          <p:spPr>
            <a:xfrm>
              <a:off x="2469659" y="6471444"/>
              <a:ext cx="5157181" cy="1200329"/>
            </a:xfrm>
            <a:prstGeom prst="rect">
              <a:avLst/>
            </a:prstGeom>
            <a:noFill/>
          </p:spPr>
          <p:txBody>
            <a:bodyPr wrap="none" rtlCol="0">
              <a:spAutoFit/>
            </a:bodyPr>
            <a:lstStyle/>
            <a:p>
              <a:pPr algn="ctr"/>
              <a:r>
                <a:rPr lang="de-DE" altLang="de-DE" sz="2400" dirty="0">
                  <a:solidFill>
                    <a:srgbClr val="C00000"/>
                  </a:solidFill>
                  <a:latin typeface="Arial Narrow" pitchFamily="34" charset="0"/>
                </a:rPr>
                <a:t>„Mein Kind kann lernen so wie andere </a:t>
              </a:r>
              <a:br>
                <a:rPr lang="de-DE" altLang="de-DE" sz="2400" dirty="0">
                  <a:solidFill>
                    <a:srgbClr val="C00000"/>
                  </a:solidFill>
                  <a:latin typeface="Arial Narrow" pitchFamily="34" charset="0"/>
                </a:rPr>
              </a:br>
              <a:r>
                <a:rPr lang="de-DE" altLang="de-DE" sz="2400" dirty="0">
                  <a:solidFill>
                    <a:srgbClr val="C00000"/>
                  </a:solidFill>
                  <a:latin typeface="Arial Narrow" pitchFamily="34" charset="0"/>
                </a:rPr>
                <a:t>Kinder auch, es lernt aber langsamer und</a:t>
              </a:r>
              <a:br>
                <a:rPr lang="de-DE" altLang="de-DE" sz="2400" dirty="0">
                  <a:solidFill>
                    <a:srgbClr val="C00000"/>
                  </a:solidFill>
                  <a:latin typeface="Arial Narrow" pitchFamily="34" charset="0"/>
                </a:rPr>
              </a:br>
              <a:r>
                <a:rPr lang="de-DE" altLang="de-DE" sz="2400" dirty="0">
                  <a:solidFill>
                    <a:srgbClr val="C00000"/>
                  </a:solidFill>
                  <a:latin typeface="Arial Narrow" pitchFamily="34" charset="0"/>
                </a:rPr>
                <a:t>in kleineren Schritten“</a:t>
              </a:r>
            </a:p>
          </p:txBody>
        </p:sp>
      </p:grpSp>
      <p:sp>
        <p:nvSpPr>
          <p:cNvPr id="3" name="Foliennummernplatzhalter 2"/>
          <p:cNvSpPr>
            <a:spLocks noGrp="1"/>
          </p:cNvSpPr>
          <p:nvPr>
            <p:ph type="sldNum" sz="quarter" idx="4"/>
          </p:nvPr>
        </p:nvSpPr>
        <p:spPr/>
        <p:txBody>
          <a:bodyPr/>
          <a:lstStyle/>
          <a:p>
            <a:r>
              <a:rPr lang="de-DE" smtClean="0"/>
              <a:t>2.</a:t>
            </a:r>
            <a:fld id="{A1CB3AFF-0049-472D-B5D0-5BCDB1634E36}" type="slidenum">
              <a:rPr lang="de-DE" smtClean="0"/>
              <a:pPr/>
              <a:t>11</a:t>
            </a:fld>
            <a:endParaRPr lang="de-DE"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p:txBody>
          <a:bodyPr/>
          <a:lstStyle/>
          <a:p>
            <a:r>
              <a:rPr lang="de-DE" altLang="de-DE" smtClean="0">
                <a:latin typeface="Arial Narrow" pitchFamily="34" charset="0"/>
              </a:rPr>
              <a:t>Mögliche Themenbereiche für Veränderungen</a:t>
            </a:r>
          </a:p>
        </p:txBody>
      </p:sp>
      <p:sp>
        <p:nvSpPr>
          <p:cNvPr id="317443" name="Rectangle 3"/>
          <p:cNvSpPr>
            <a:spLocks noGrp="1" noChangeArrowheads="1"/>
          </p:cNvSpPr>
          <p:nvPr>
            <p:ph idx="1"/>
          </p:nvPr>
        </p:nvSpPr>
        <p:spPr>
          <a:xfrm>
            <a:off x="823913" y="1470025"/>
            <a:ext cx="84709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Repetitives Verhalten reduzieren</a:t>
            </a:r>
          </a:p>
          <a:p>
            <a:r>
              <a:rPr lang="de-DE" altLang="de-DE" dirty="0">
                <a:latin typeface="Arial Narrow" pitchFamily="34" charset="0"/>
              </a:rPr>
              <a:t>Kommunikationsfähigkeit verbessern</a:t>
            </a:r>
          </a:p>
          <a:p>
            <a:r>
              <a:rPr lang="de-DE" altLang="de-DE" dirty="0">
                <a:latin typeface="Arial Narrow" pitchFamily="34" charset="0"/>
              </a:rPr>
              <a:t>Freundschaften aufbauen</a:t>
            </a:r>
          </a:p>
          <a:p>
            <a:r>
              <a:rPr lang="de-DE" altLang="de-DE" dirty="0">
                <a:latin typeface="Arial Narrow" pitchFamily="34" charset="0"/>
              </a:rPr>
              <a:t>Blickkontakt verbessern</a:t>
            </a:r>
          </a:p>
          <a:p>
            <a:r>
              <a:rPr lang="de-DE" altLang="de-DE" dirty="0">
                <a:latin typeface="Arial Narrow" pitchFamily="34" charset="0"/>
              </a:rPr>
              <a:t>Anweisungen befolgen</a:t>
            </a:r>
          </a:p>
          <a:p>
            <a:r>
              <a:rPr lang="de-DE" altLang="de-DE" dirty="0">
                <a:latin typeface="Arial Narrow" pitchFamily="34" charset="0"/>
              </a:rPr>
              <a:t>Sprachverständnis verbessern</a:t>
            </a:r>
          </a:p>
          <a:p>
            <a:r>
              <a:rPr lang="de-DE" altLang="de-DE" dirty="0" smtClean="0">
                <a:latin typeface="Arial Narrow" pitchFamily="34" charset="0"/>
              </a:rPr>
              <a:t>Selbstversorgung/Selbständigkeit </a:t>
            </a:r>
            <a:r>
              <a:rPr lang="de-DE" altLang="de-DE" dirty="0">
                <a:latin typeface="Arial Narrow" pitchFamily="34" charset="0"/>
              </a:rPr>
              <a:t>verbessern</a:t>
            </a:r>
          </a:p>
          <a:p>
            <a:r>
              <a:rPr lang="de-DE" altLang="de-DE" dirty="0" smtClean="0">
                <a:latin typeface="Arial Narrow" pitchFamily="34" charset="0"/>
              </a:rPr>
              <a:t>Aggressivität/Wutanfälle </a:t>
            </a:r>
            <a:r>
              <a:rPr lang="de-DE" altLang="de-DE" dirty="0">
                <a:latin typeface="Arial Narrow" pitchFamily="34" charset="0"/>
              </a:rPr>
              <a:t>reduzieren</a:t>
            </a:r>
          </a:p>
          <a:p>
            <a:r>
              <a:rPr lang="de-DE" altLang="de-DE" dirty="0">
                <a:latin typeface="Arial Narrow" pitchFamily="34" charset="0"/>
              </a:rPr>
              <a:t>Hilfe holen</a:t>
            </a:r>
          </a:p>
          <a:p>
            <a:r>
              <a:rPr lang="de-DE" altLang="de-DE" dirty="0">
                <a:latin typeface="Arial Narrow" pitchFamily="34" charset="0"/>
              </a:rPr>
              <a:t>Wünsche äußern</a:t>
            </a: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2.</a:t>
            </a:r>
            <a:fld id="{A1CB3AFF-0049-472D-B5D0-5BCDB1634E36}" type="slidenum">
              <a:rPr lang="de-DE" smtClean="0"/>
              <a:pPr/>
              <a:t>12</a:t>
            </a:fld>
            <a:endParaRPr lang="de-DE"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ChangeArrowheads="1"/>
          </p:cNvSpPr>
          <p:nvPr>
            <p:ph type="title"/>
          </p:nvPr>
        </p:nvSpPr>
        <p:spPr/>
        <p:txBody>
          <a:bodyPr/>
          <a:lstStyle/>
          <a:p>
            <a:r>
              <a:rPr lang="de-DE" altLang="de-DE" dirty="0" smtClean="0">
                <a:latin typeface="Arial Narrow" pitchFamily="34" charset="0"/>
              </a:rPr>
              <a:t>Schritt für Schritt ans Ziel</a:t>
            </a:r>
          </a:p>
        </p:txBody>
      </p:sp>
      <p:sp>
        <p:nvSpPr>
          <p:cNvPr id="315395" name="Rectangle 3"/>
          <p:cNvSpPr>
            <a:spLocks noGrp="1" noChangeArrowheads="1"/>
          </p:cNvSpPr>
          <p:nvPr>
            <p:ph idx="1"/>
          </p:nvPr>
        </p:nvSpPr>
        <p:spPr>
          <a:xfrm>
            <a:off x="838200" y="1243014"/>
            <a:ext cx="8470900" cy="190252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Die Teilziele für die jeweiligen Problembereiche müssen beobachtbar kleinschrittig, verhaltensnah, realistisch und positiv formuliert werden.</a:t>
            </a:r>
          </a:p>
          <a:p>
            <a:pPr>
              <a:tabLst>
                <a:tab pos="2149475" algn="l"/>
              </a:tabLst>
            </a:pPr>
            <a:r>
              <a:rPr lang="de-DE" altLang="de-DE" dirty="0">
                <a:latin typeface="Arial Narrow" pitchFamily="34" charset="0"/>
              </a:rPr>
              <a:t>Beispiel:</a:t>
            </a:r>
          </a:p>
          <a:p>
            <a:pPr lvl="1">
              <a:tabLst>
                <a:tab pos="2149475" algn="l"/>
              </a:tabLst>
            </a:pPr>
            <a:r>
              <a:rPr lang="de-DE" altLang="de-DE" sz="1600" b="1" dirty="0">
                <a:latin typeface="Arial Narrow" pitchFamily="34" charset="0"/>
              </a:rPr>
              <a:t>Themenbereich: 	sozialer Rückzug</a:t>
            </a:r>
          </a:p>
          <a:p>
            <a:pPr lvl="1">
              <a:tabLst>
                <a:tab pos="2149475" algn="l"/>
              </a:tabLst>
            </a:pPr>
            <a:r>
              <a:rPr lang="de-DE" altLang="de-DE" sz="1600" b="1" dirty="0">
                <a:latin typeface="Arial Narrow" pitchFamily="34" charset="0"/>
              </a:rPr>
              <a:t>Globalziel: 	Freundschaft ausbauen</a:t>
            </a:r>
          </a:p>
        </p:txBody>
      </p:sp>
      <p:sp>
        <p:nvSpPr>
          <p:cNvPr id="3" name="Foliennummernplatzhalter 2"/>
          <p:cNvSpPr>
            <a:spLocks noGrp="1"/>
          </p:cNvSpPr>
          <p:nvPr>
            <p:ph type="sldNum" sz="quarter" idx="4"/>
          </p:nvPr>
        </p:nvSpPr>
        <p:spPr/>
        <p:txBody>
          <a:bodyPr/>
          <a:lstStyle/>
          <a:p>
            <a:r>
              <a:rPr lang="de-DE" smtClean="0"/>
              <a:t>2.</a:t>
            </a:r>
            <a:fld id="{A1CB3AFF-0049-472D-B5D0-5BCDB1634E36}" type="slidenum">
              <a:rPr lang="de-DE" smtClean="0"/>
              <a:pPr/>
              <a:t>13</a:t>
            </a:fld>
            <a:endParaRPr lang="de-DE" dirty="0"/>
          </a:p>
        </p:txBody>
      </p:sp>
      <p:pic>
        <p:nvPicPr>
          <p:cNvPr id="1026" name="Picture 2" descr="C:\Users\dvk-heger\Desktop\Treppe fertig.ep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9506" y="2893414"/>
            <a:ext cx="5924133" cy="3207584"/>
          </a:xfrm>
          <a:prstGeom prst="rect">
            <a:avLst/>
          </a:prstGeom>
          <a:noFill/>
          <a:extLst>
            <a:ext uri="{909E8E84-426E-40DD-AFC4-6F175D3DCCD1}">
              <a14:hiddenFill xmlns:a14="http://schemas.microsoft.com/office/drawing/2010/main">
                <a:solidFill>
                  <a:srgbClr val="FFFFFF"/>
                </a:solidFill>
              </a14:hiddenFill>
            </a:ext>
          </a:extLst>
        </p:spPr>
      </p:pic>
      <p:sp>
        <p:nvSpPr>
          <p:cNvPr id="12" name="Textfeld 11"/>
          <p:cNvSpPr txBox="1"/>
          <p:nvPr/>
        </p:nvSpPr>
        <p:spPr>
          <a:xfrm>
            <a:off x="3341634" y="5435773"/>
            <a:ext cx="4001360" cy="505538"/>
          </a:xfrm>
          <a:prstGeom prst="rect">
            <a:avLst/>
          </a:prstGeom>
          <a:noFill/>
          <a:ln>
            <a:noFill/>
          </a:ln>
        </p:spPr>
        <p:txBody>
          <a:bodyPr wrap="square" rtlCol="0">
            <a:noAutofit/>
          </a:bodyPr>
          <a:lstStyle/>
          <a:p>
            <a:pPr lvl="0"/>
            <a:r>
              <a:rPr lang="de-DE" sz="1400" dirty="0">
                <a:solidFill>
                  <a:srgbClr val="000000"/>
                </a:solidFill>
                <a:latin typeface="Comic Sans MS" pitchFamily="66" charset="0"/>
              </a:rPr>
              <a:t>5 Min. Regelspiel mit einem Gleichaltrigen im Beisein der Eltern</a:t>
            </a:r>
          </a:p>
          <a:p>
            <a:endParaRPr lang="de-DE" sz="1400" dirty="0">
              <a:latin typeface="Comic Sans MS" pitchFamily="66" charset="0"/>
            </a:endParaRPr>
          </a:p>
        </p:txBody>
      </p:sp>
      <p:sp>
        <p:nvSpPr>
          <p:cNvPr id="13" name="Textfeld 12"/>
          <p:cNvSpPr txBox="1"/>
          <p:nvPr/>
        </p:nvSpPr>
        <p:spPr>
          <a:xfrm>
            <a:off x="4524448" y="4743977"/>
            <a:ext cx="3541415" cy="517825"/>
          </a:xfrm>
          <a:prstGeom prst="rect">
            <a:avLst/>
          </a:prstGeom>
          <a:noFill/>
          <a:ln>
            <a:noFill/>
          </a:ln>
        </p:spPr>
        <p:txBody>
          <a:bodyPr wrap="square" rtlCol="0">
            <a:noAutofit/>
          </a:bodyPr>
          <a:lstStyle/>
          <a:p>
            <a:pPr lvl="0"/>
            <a:r>
              <a:rPr lang="de-DE" sz="1400" dirty="0">
                <a:solidFill>
                  <a:srgbClr val="000000"/>
                </a:solidFill>
                <a:latin typeface="Comic Sans MS" pitchFamily="66" charset="0"/>
              </a:rPr>
              <a:t>10 Min. Regelspiel mit einem Gleichaltrigen im Beisein der Eltern</a:t>
            </a:r>
          </a:p>
          <a:p>
            <a:endParaRPr lang="de-DE" sz="1400" dirty="0">
              <a:latin typeface="Comic Sans MS" pitchFamily="66" charset="0"/>
            </a:endParaRPr>
          </a:p>
        </p:txBody>
      </p:sp>
      <p:sp>
        <p:nvSpPr>
          <p:cNvPr id="14" name="Textfeld 13"/>
          <p:cNvSpPr txBox="1"/>
          <p:nvPr/>
        </p:nvSpPr>
        <p:spPr>
          <a:xfrm>
            <a:off x="5621571" y="3922871"/>
            <a:ext cx="2746222" cy="505433"/>
          </a:xfrm>
          <a:prstGeom prst="rect">
            <a:avLst/>
          </a:prstGeom>
          <a:noFill/>
          <a:ln>
            <a:noFill/>
          </a:ln>
        </p:spPr>
        <p:txBody>
          <a:bodyPr wrap="square" rtlCol="0">
            <a:noAutofit/>
          </a:bodyPr>
          <a:lstStyle/>
          <a:p>
            <a:r>
              <a:rPr lang="de-DE" sz="1400" dirty="0">
                <a:latin typeface="Comic Sans MS" pitchFamily="66" charset="0"/>
              </a:rPr>
              <a:t>10 Min. Regelspiel mit einem Gleichaltrigen ohne Eltern</a:t>
            </a:r>
          </a:p>
          <a:p>
            <a:endParaRPr lang="de-DE" sz="1400" dirty="0">
              <a:latin typeface="Comic Sans MS" pitchFamily="66"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p:txBody>
          <a:bodyPr/>
          <a:lstStyle/>
          <a:p>
            <a:r>
              <a:rPr lang="de-DE" altLang="de-DE" dirty="0" smtClean="0">
                <a:latin typeface="Arial Narrow" pitchFamily="34" charset="0"/>
              </a:rPr>
              <a:t>Hausaufgabe: Welche Veränderungen </a:t>
            </a:r>
            <a:br>
              <a:rPr lang="de-DE" altLang="de-DE" dirty="0" smtClean="0">
                <a:latin typeface="Arial Narrow" pitchFamily="34" charset="0"/>
              </a:rPr>
            </a:br>
            <a:r>
              <a:rPr lang="de-DE" altLang="de-DE" dirty="0" smtClean="0">
                <a:latin typeface="Arial Narrow" pitchFamily="34" charset="0"/>
              </a:rPr>
              <a:t>möchten Sie mit Ihrem Kind erreichen ?</a:t>
            </a:r>
          </a:p>
        </p:txBody>
      </p:sp>
      <p:sp>
        <p:nvSpPr>
          <p:cNvPr id="132099" name="Rectangle 3"/>
          <p:cNvSpPr>
            <a:spLocks noGrp="1" noChangeArrowheads="1"/>
          </p:cNvSpPr>
          <p:nvPr>
            <p:ph idx="1"/>
          </p:nvPr>
        </p:nvSpPr>
        <p:spPr>
          <a:xfrm>
            <a:off x="841751" y="1670957"/>
            <a:ext cx="8470900" cy="202698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2149475" algn="l"/>
              </a:tabLst>
            </a:pPr>
            <a:r>
              <a:rPr lang="de-DE" altLang="de-DE" dirty="0">
                <a:latin typeface="Arial Narrow" pitchFamily="34" charset="0"/>
              </a:rPr>
              <a:t>Mein Ziel für eine Verhaltensänderung</a:t>
            </a:r>
            <a:r>
              <a:rPr lang="de-DE" altLang="de-DE" dirty="0">
                <a:solidFill>
                  <a:srgbClr val="C00000"/>
                </a:solidFill>
                <a:latin typeface="Arial Narrow" pitchFamily="34" charset="0"/>
              </a:rPr>
              <a:t> bei meinem Kind</a:t>
            </a:r>
            <a:r>
              <a:rPr lang="de-DE" altLang="de-DE" dirty="0">
                <a:latin typeface="Arial Narrow" pitchFamily="34" charset="0"/>
              </a:rPr>
              <a:t>:</a:t>
            </a:r>
          </a:p>
          <a:p>
            <a:pPr>
              <a:buFont typeface="Arial" panose="020B0604020202020204" pitchFamily="34" charset="0"/>
              <a:buChar char="•"/>
              <a:tabLst>
                <a:tab pos="2149475" algn="l"/>
              </a:tabLst>
            </a:pPr>
            <a:endParaRPr lang="de-DE" altLang="de-DE" dirty="0">
              <a:latin typeface="Arial Narrow" pitchFamily="34" charset="0"/>
            </a:endParaRPr>
          </a:p>
          <a:p>
            <a:pPr marL="457200" lvl="1" indent="0">
              <a:buNone/>
              <a:tabLst>
                <a:tab pos="2149475" algn="l"/>
              </a:tabLst>
            </a:pPr>
            <a:r>
              <a:rPr lang="de-DE" altLang="de-DE" sz="1600" b="1" dirty="0">
                <a:latin typeface="Arial Narrow" pitchFamily="34" charset="0"/>
              </a:rPr>
              <a:t>Themenbereich: 	____________________________________________________</a:t>
            </a:r>
          </a:p>
          <a:p>
            <a:pPr marL="457200" lvl="1" indent="0">
              <a:buNone/>
              <a:tabLst>
                <a:tab pos="2149475" algn="l"/>
              </a:tabLst>
            </a:pPr>
            <a:r>
              <a:rPr lang="de-DE" altLang="de-DE" sz="1600" b="1" dirty="0">
                <a:latin typeface="Arial Narrow" pitchFamily="34" charset="0"/>
              </a:rPr>
              <a:t>Globalziel: 	____________________________________________________</a:t>
            </a:r>
            <a:endParaRPr lang="de-DE" altLang="de-DE" b="1" dirty="0">
              <a:latin typeface="Arial Narrow" pitchFamily="34" charset="0"/>
            </a:endParaRPr>
          </a:p>
          <a:p>
            <a:endParaRPr lang="de-DE" altLang="de-DE" dirty="0">
              <a:latin typeface="Arial Narrow" pitchFamily="34" charset="0"/>
            </a:endParaRP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2.</a:t>
            </a:r>
            <a:fld id="{A1CB3AFF-0049-472D-B5D0-5BCDB1634E36}" type="slidenum">
              <a:rPr lang="de-DE" smtClean="0"/>
              <a:pPr/>
              <a:t>14</a:t>
            </a:fld>
            <a:endParaRPr lang="de-DE" dirty="0"/>
          </a:p>
        </p:txBody>
      </p:sp>
      <p:pic>
        <p:nvPicPr>
          <p:cNvPr id="53" name="Picture 2" descr="C:\Users\dvk-heger\Desktop\Treppe fertig.ep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9505" y="3140184"/>
            <a:ext cx="5924133" cy="3207584"/>
          </a:xfrm>
          <a:prstGeom prst="rect">
            <a:avLst/>
          </a:prstGeom>
          <a:noFill/>
          <a:extLst>
            <a:ext uri="{909E8E84-426E-40DD-AFC4-6F175D3DCCD1}">
              <a14:hiddenFill xmlns:a14="http://schemas.microsoft.com/office/drawing/2010/main">
                <a:solidFill>
                  <a:srgbClr val="FFFFFF"/>
                </a:solidFill>
              </a14:hiddenFill>
            </a:ext>
          </a:extLst>
        </p:spPr>
      </p:pic>
      <p:sp>
        <p:nvSpPr>
          <p:cNvPr id="54" name="Textfeld 53"/>
          <p:cNvSpPr txBox="1"/>
          <p:nvPr/>
        </p:nvSpPr>
        <p:spPr>
          <a:xfrm>
            <a:off x="3184238" y="5637573"/>
            <a:ext cx="4001360" cy="505538"/>
          </a:xfrm>
          <a:prstGeom prst="rect">
            <a:avLst/>
          </a:prstGeom>
          <a:noFill/>
          <a:ln>
            <a:noFill/>
          </a:ln>
        </p:spPr>
        <p:txBody>
          <a:bodyPr wrap="square" rtlCol="0">
            <a:noAutofit/>
          </a:bodyPr>
          <a:lstStyle/>
          <a:p>
            <a:pPr lvl="0"/>
            <a:r>
              <a:rPr lang="de-DE" sz="1400" dirty="0">
                <a:solidFill>
                  <a:srgbClr val="000000"/>
                </a:solidFill>
                <a:latin typeface="Comic Sans MS" pitchFamily="66" charset="0"/>
              </a:rPr>
              <a:t>1. Schritt:</a:t>
            </a:r>
          </a:p>
          <a:p>
            <a:endParaRPr lang="de-DE" sz="1400" dirty="0">
              <a:latin typeface="Comic Sans MS" pitchFamily="66" charset="0"/>
            </a:endParaRPr>
          </a:p>
        </p:txBody>
      </p:sp>
      <p:sp>
        <p:nvSpPr>
          <p:cNvPr id="55" name="Textfeld 54"/>
          <p:cNvSpPr txBox="1"/>
          <p:nvPr/>
        </p:nvSpPr>
        <p:spPr>
          <a:xfrm>
            <a:off x="4367052" y="4900807"/>
            <a:ext cx="3541415" cy="517825"/>
          </a:xfrm>
          <a:prstGeom prst="rect">
            <a:avLst/>
          </a:prstGeom>
          <a:noFill/>
          <a:ln>
            <a:noFill/>
          </a:ln>
        </p:spPr>
        <p:txBody>
          <a:bodyPr wrap="square" rtlCol="0">
            <a:noAutofit/>
          </a:bodyPr>
          <a:lstStyle/>
          <a:p>
            <a:pPr lvl="0"/>
            <a:r>
              <a:rPr lang="de-DE" sz="1400" dirty="0">
                <a:solidFill>
                  <a:srgbClr val="000000"/>
                </a:solidFill>
                <a:latin typeface="Comic Sans MS" pitchFamily="66" charset="0"/>
              </a:rPr>
              <a:t>2. Schritt:</a:t>
            </a:r>
          </a:p>
          <a:p>
            <a:endParaRPr lang="de-DE" sz="1400" dirty="0">
              <a:latin typeface="Comic Sans MS" pitchFamily="66" charset="0"/>
            </a:endParaRPr>
          </a:p>
        </p:txBody>
      </p:sp>
      <p:sp>
        <p:nvSpPr>
          <p:cNvPr id="56" name="Textfeld 55"/>
          <p:cNvSpPr txBox="1"/>
          <p:nvPr/>
        </p:nvSpPr>
        <p:spPr>
          <a:xfrm>
            <a:off x="5464175" y="4124671"/>
            <a:ext cx="2746222" cy="505433"/>
          </a:xfrm>
          <a:prstGeom prst="rect">
            <a:avLst/>
          </a:prstGeom>
          <a:noFill/>
          <a:ln>
            <a:noFill/>
          </a:ln>
        </p:spPr>
        <p:txBody>
          <a:bodyPr wrap="square" rtlCol="0">
            <a:noAutofit/>
          </a:bodyPr>
          <a:lstStyle/>
          <a:p>
            <a:r>
              <a:rPr lang="de-DE" sz="1400" dirty="0">
                <a:latin typeface="Comic Sans MS" pitchFamily="66" charset="0"/>
              </a:rPr>
              <a:t>3. Schritt:</a:t>
            </a:r>
          </a:p>
          <a:p>
            <a:endParaRPr lang="de-DE" sz="1400" dirty="0">
              <a:latin typeface="Comic Sans MS" pitchFamily="66"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2"/>
          <p:cNvSpPr>
            <a:spLocks noGrp="1" noChangeArrowheads="1"/>
          </p:cNvSpPr>
          <p:nvPr>
            <p:ph type="title"/>
          </p:nvPr>
        </p:nvSpPr>
        <p:spPr/>
        <p:txBody>
          <a:bodyPr/>
          <a:lstStyle/>
          <a:p>
            <a:r>
              <a:rPr lang="de-DE" altLang="de-DE" dirty="0" smtClean="0">
                <a:latin typeface="Arial Narrow" pitchFamily="34" charset="0"/>
              </a:rPr>
              <a:t>Hausaufgabe: Welche Veränderung </a:t>
            </a:r>
            <a:br>
              <a:rPr lang="de-DE" altLang="de-DE" dirty="0" smtClean="0">
                <a:latin typeface="Arial Narrow" pitchFamily="34" charset="0"/>
              </a:rPr>
            </a:br>
            <a:r>
              <a:rPr lang="de-DE" altLang="de-DE" dirty="0" smtClean="0">
                <a:latin typeface="Arial Narrow" pitchFamily="34" charset="0"/>
              </a:rPr>
              <a:t>möchten Sie bei sich selbst erreichen?</a:t>
            </a:r>
          </a:p>
        </p:txBody>
      </p:sp>
      <p:sp>
        <p:nvSpPr>
          <p:cNvPr id="263171" name="Rectangle 3"/>
          <p:cNvSpPr>
            <a:spLocks noGrp="1" noChangeArrowheads="1"/>
          </p:cNvSpPr>
          <p:nvPr>
            <p:ph idx="1"/>
          </p:nvPr>
        </p:nvSpPr>
        <p:spPr>
          <a:xfrm>
            <a:off x="849313" y="1700213"/>
            <a:ext cx="84709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tabLst>
                <a:tab pos="2149475" algn="l"/>
              </a:tabLst>
            </a:pPr>
            <a:r>
              <a:rPr lang="de-DE" altLang="de-DE" dirty="0">
                <a:latin typeface="Arial Narrow" pitchFamily="34" charset="0"/>
              </a:rPr>
              <a:t>Mein Ziel für eine Verhaltensänderung</a:t>
            </a:r>
            <a:r>
              <a:rPr lang="de-DE" altLang="de-DE" dirty="0">
                <a:solidFill>
                  <a:srgbClr val="C00000"/>
                </a:solidFill>
                <a:latin typeface="Arial Narrow" pitchFamily="34" charset="0"/>
              </a:rPr>
              <a:t> bei mir selbst</a:t>
            </a:r>
            <a:r>
              <a:rPr lang="de-DE" altLang="de-DE" dirty="0">
                <a:latin typeface="Arial Narrow" pitchFamily="34" charset="0"/>
              </a:rPr>
              <a:t>:</a:t>
            </a:r>
          </a:p>
          <a:p>
            <a:pPr>
              <a:buFont typeface="Arial" panose="020B0604020202020204" pitchFamily="34" charset="0"/>
              <a:buChar char="•"/>
              <a:tabLst>
                <a:tab pos="2149475" algn="l"/>
              </a:tabLst>
            </a:pPr>
            <a:endParaRPr lang="de-DE" altLang="de-DE" dirty="0">
              <a:latin typeface="Arial Narrow" pitchFamily="34" charset="0"/>
            </a:endParaRPr>
          </a:p>
          <a:p>
            <a:pPr lvl="1">
              <a:tabLst>
                <a:tab pos="2149475" algn="l"/>
              </a:tabLst>
            </a:pPr>
            <a:r>
              <a:rPr lang="de-DE" altLang="de-DE" sz="1600" b="1" dirty="0">
                <a:latin typeface="Arial Narrow" pitchFamily="34" charset="0"/>
              </a:rPr>
              <a:t>Themenbereich: 	____________________________________________________</a:t>
            </a:r>
          </a:p>
          <a:p>
            <a:pPr lvl="1">
              <a:tabLst>
                <a:tab pos="2149475" algn="l"/>
              </a:tabLst>
            </a:pPr>
            <a:r>
              <a:rPr lang="de-DE" altLang="de-DE" sz="1600" b="1" dirty="0">
                <a:latin typeface="Arial Narrow" pitchFamily="34" charset="0"/>
              </a:rPr>
              <a:t>Globalziel: 	____________________________________________________</a:t>
            </a:r>
            <a:endParaRPr lang="de-DE" altLang="de-DE" b="1" dirty="0">
              <a:latin typeface="Arial Narrow" pitchFamily="34" charset="0"/>
            </a:endParaRPr>
          </a:p>
          <a:p>
            <a:endParaRPr lang="de-DE" altLang="de-DE" dirty="0">
              <a:latin typeface="Arial Narrow" pitchFamily="34" charset="0"/>
            </a:endParaRPr>
          </a:p>
          <a:p>
            <a:endParaRPr lang="de-DE" altLang="de-DE" dirty="0">
              <a:latin typeface="Arial Narrow" pitchFamily="34" charset="0"/>
            </a:endParaRPr>
          </a:p>
          <a:p>
            <a:endParaRPr lang="de-DE" altLang="de-DE" dirty="0">
              <a:latin typeface="Arial Narrow" pitchFamily="34" charset="0"/>
            </a:endParaRP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2.</a:t>
            </a:r>
            <a:fld id="{A1CB3AFF-0049-472D-B5D0-5BCDB1634E36}" type="slidenum">
              <a:rPr lang="de-DE" smtClean="0"/>
              <a:pPr/>
              <a:t>15</a:t>
            </a:fld>
            <a:endParaRPr lang="de-DE" dirty="0"/>
          </a:p>
        </p:txBody>
      </p:sp>
      <p:pic>
        <p:nvPicPr>
          <p:cNvPr id="53" name="Picture 2" descr="C:\Users\dvk-heger\Desktop\Treppe fertig.ep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59505" y="3140184"/>
            <a:ext cx="5924133" cy="3207584"/>
          </a:xfrm>
          <a:prstGeom prst="rect">
            <a:avLst/>
          </a:prstGeom>
          <a:noFill/>
          <a:extLst>
            <a:ext uri="{909E8E84-426E-40DD-AFC4-6F175D3DCCD1}">
              <a14:hiddenFill xmlns:a14="http://schemas.microsoft.com/office/drawing/2010/main">
                <a:solidFill>
                  <a:srgbClr val="FFFFFF"/>
                </a:solidFill>
              </a14:hiddenFill>
            </a:ext>
          </a:extLst>
        </p:spPr>
      </p:pic>
      <p:sp>
        <p:nvSpPr>
          <p:cNvPr id="54" name="Textfeld 53"/>
          <p:cNvSpPr txBox="1"/>
          <p:nvPr/>
        </p:nvSpPr>
        <p:spPr>
          <a:xfrm>
            <a:off x="3184238" y="5637573"/>
            <a:ext cx="4001360" cy="505538"/>
          </a:xfrm>
          <a:prstGeom prst="rect">
            <a:avLst/>
          </a:prstGeom>
          <a:noFill/>
          <a:ln>
            <a:noFill/>
          </a:ln>
        </p:spPr>
        <p:txBody>
          <a:bodyPr wrap="square" rtlCol="0">
            <a:noAutofit/>
          </a:bodyPr>
          <a:lstStyle/>
          <a:p>
            <a:pPr lvl="0"/>
            <a:r>
              <a:rPr lang="de-DE" sz="1400" dirty="0">
                <a:solidFill>
                  <a:srgbClr val="000000"/>
                </a:solidFill>
                <a:latin typeface="Comic Sans MS" pitchFamily="66" charset="0"/>
              </a:rPr>
              <a:t>1. Schritt:</a:t>
            </a:r>
          </a:p>
          <a:p>
            <a:endParaRPr lang="de-DE" sz="1400" dirty="0">
              <a:latin typeface="Comic Sans MS" pitchFamily="66" charset="0"/>
            </a:endParaRPr>
          </a:p>
        </p:txBody>
      </p:sp>
      <p:sp>
        <p:nvSpPr>
          <p:cNvPr id="55" name="Textfeld 54"/>
          <p:cNvSpPr txBox="1"/>
          <p:nvPr/>
        </p:nvSpPr>
        <p:spPr>
          <a:xfrm>
            <a:off x="4367052" y="4900807"/>
            <a:ext cx="3541415" cy="517825"/>
          </a:xfrm>
          <a:prstGeom prst="rect">
            <a:avLst/>
          </a:prstGeom>
          <a:noFill/>
          <a:ln>
            <a:noFill/>
          </a:ln>
        </p:spPr>
        <p:txBody>
          <a:bodyPr wrap="square" rtlCol="0">
            <a:noAutofit/>
          </a:bodyPr>
          <a:lstStyle/>
          <a:p>
            <a:pPr lvl="0"/>
            <a:r>
              <a:rPr lang="de-DE" sz="1400" dirty="0">
                <a:solidFill>
                  <a:srgbClr val="000000"/>
                </a:solidFill>
                <a:latin typeface="Comic Sans MS" pitchFamily="66" charset="0"/>
              </a:rPr>
              <a:t>2. Schritt:</a:t>
            </a:r>
          </a:p>
          <a:p>
            <a:endParaRPr lang="de-DE" sz="1400" dirty="0">
              <a:latin typeface="Comic Sans MS" pitchFamily="66" charset="0"/>
            </a:endParaRPr>
          </a:p>
        </p:txBody>
      </p:sp>
      <p:sp>
        <p:nvSpPr>
          <p:cNvPr id="56" name="Textfeld 55"/>
          <p:cNvSpPr txBox="1"/>
          <p:nvPr/>
        </p:nvSpPr>
        <p:spPr>
          <a:xfrm>
            <a:off x="5464175" y="4124671"/>
            <a:ext cx="2746222" cy="505433"/>
          </a:xfrm>
          <a:prstGeom prst="rect">
            <a:avLst/>
          </a:prstGeom>
          <a:noFill/>
          <a:ln>
            <a:noFill/>
          </a:ln>
        </p:spPr>
        <p:txBody>
          <a:bodyPr wrap="square" rtlCol="0">
            <a:noAutofit/>
          </a:bodyPr>
          <a:lstStyle/>
          <a:p>
            <a:r>
              <a:rPr lang="de-DE" sz="1400" dirty="0">
                <a:latin typeface="Comic Sans MS" pitchFamily="66" charset="0"/>
              </a:rPr>
              <a:t>3. Schritt:</a:t>
            </a:r>
          </a:p>
          <a:p>
            <a:endParaRPr lang="de-DE" sz="1400" dirty="0">
              <a:latin typeface="Comic Sans MS" pitchFamily="66"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noChangeArrowheads="1"/>
          </p:cNvSpPr>
          <p:nvPr>
            <p:ph type="title"/>
          </p:nvPr>
        </p:nvSpPr>
        <p:spPr/>
        <p:txBody>
          <a:bodyPr/>
          <a:lstStyle/>
          <a:p>
            <a:r>
              <a:rPr lang="de-DE" altLang="de-DE" smtClean="0">
                <a:latin typeface="Arial Narrow" pitchFamily="34" charset="0"/>
              </a:rPr>
              <a:t>Hausaufgabenbesprechung: Wertvolle Zeit installieren</a:t>
            </a:r>
          </a:p>
        </p:txBody>
      </p:sp>
      <p:sp>
        <p:nvSpPr>
          <p:cNvPr id="296963"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a:latin typeface="Arial Narrow" pitchFamily="34" charset="0"/>
              </a:rPr>
              <a:t>Ist es Ihnen gelungen, wertvolle Zeiten mit Ihrem Kind zu installieren?</a:t>
            </a:r>
          </a:p>
          <a:p>
            <a:endParaRPr lang="de-DE" altLang="de-DE">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2.</a:t>
            </a:r>
            <a:fld id="{A1CB3AFF-0049-472D-B5D0-5BCDB1634E36}" type="slidenum">
              <a:rPr lang="de-DE" smtClean="0"/>
              <a:pPr/>
              <a:t>2</a:t>
            </a:fld>
            <a:endParaRPr lang="de-DE"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r>
              <a:rPr lang="de-DE" altLang="de-DE" smtClean="0">
                <a:latin typeface="Arial Narrow" pitchFamily="34" charset="0"/>
              </a:rPr>
              <a:t>Warum verhält sich mein Kind so besonders?</a:t>
            </a:r>
          </a:p>
        </p:txBody>
      </p:sp>
      <p:sp>
        <p:nvSpPr>
          <p:cNvPr id="118787"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Eher Erfassung von Details und Schwächen im Erfassen von Gesamtzusammenhängen („Blick durchs Fernglas“)</a:t>
            </a:r>
          </a:p>
          <a:p>
            <a:r>
              <a:rPr lang="de-DE" altLang="de-DE" dirty="0">
                <a:latin typeface="Arial Narrow" pitchFamily="34" charset="0"/>
              </a:rPr>
              <a:t>Schlechteres Zusammenspiel von Denken, Fühlen und sozialem Verständnis</a:t>
            </a:r>
          </a:p>
          <a:p>
            <a:r>
              <a:rPr lang="de-DE" altLang="de-DE" dirty="0">
                <a:latin typeface="Arial Narrow" pitchFamily="34" charset="0"/>
              </a:rPr>
              <a:t>Schwächen beim Planen und Voraussehen sowie unflexibles Denken </a:t>
            </a:r>
          </a:p>
          <a:p>
            <a:r>
              <a:rPr lang="de-DE" altLang="de-DE" dirty="0">
                <a:latin typeface="Arial Narrow" pitchFamily="34" charset="0"/>
              </a:rPr>
              <a:t>Veränderte Wahrnehmung bzw. Sinnesempfindungen </a:t>
            </a:r>
            <a:br>
              <a:rPr lang="de-DE" altLang="de-DE" dirty="0">
                <a:latin typeface="Arial Narrow" pitchFamily="34" charset="0"/>
              </a:rPr>
            </a:br>
            <a:r>
              <a:rPr lang="de-DE" altLang="de-DE" dirty="0">
                <a:latin typeface="Arial Narrow" pitchFamily="34" charset="0"/>
              </a:rPr>
              <a:t>(Sehen, Hören, Riechen, Schmecken, Fühlen)</a:t>
            </a:r>
          </a:p>
          <a:p>
            <a:r>
              <a:rPr lang="de-DE" altLang="de-DE" dirty="0">
                <a:latin typeface="Arial Narrow" pitchFamily="34" charset="0"/>
              </a:rPr>
              <a:t>Beachtet weniger den sozialen Kontext </a:t>
            </a:r>
          </a:p>
          <a:p>
            <a:r>
              <a:rPr lang="de-DE" altLang="de-DE" dirty="0">
                <a:latin typeface="Arial Narrow" pitchFamily="34" charset="0"/>
              </a:rPr>
              <a:t>Schaut weniger auf den Gesichtsausdruck des anderen</a:t>
            </a:r>
          </a:p>
          <a:p>
            <a:r>
              <a:rPr lang="de-DE" altLang="de-DE" dirty="0">
                <a:latin typeface="Arial Narrow" pitchFamily="34" charset="0"/>
              </a:rPr>
              <a:t>Schlechteres oder rigideres Lernen am Modell</a:t>
            </a:r>
          </a:p>
          <a:p>
            <a:r>
              <a:rPr lang="de-DE" altLang="de-DE" dirty="0">
                <a:latin typeface="Arial Narrow" pitchFamily="34" charset="0"/>
              </a:rPr>
              <a:t>Geringere Nachahmung</a:t>
            </a:r>
          </a:p>
          <a:p>
            <a:r>
              <a:rPr lang="de-DE" altLang="de-DE" dirty="0">
                <a:latin typeface="Arial Narrow" pitchFamily="34" charset="0"/>
              </a:rPr>
              <a:t>Schwierigkeiten in „</a:t>
            </a:r>
            <a:r>
              <a:rPr lang="de-DE" altLang="de-DE" dirty="0" err="1">
                <a:latin typeface="Arial Narrow" pitchFamily="34" charset="0"/>
              </a:rPr>
              <a:t>Theory</a:t>
            </a:r>
            <a:r>
              <a:rPr lang="de-DE" altLang="de-DE" dirty="0" smtClean="0">
                <a:latin typeface="Arial Narrow" pitchFamily="34" charset="0"/>
              </a:rPr>
              <a:t>-</a:t>
            </a:r>
            <a:r>
              <a:rPr lang="de-DE" altLang="de-DE" dirty="0" err="1">
                <a:latin typeface="Arial Narrow" pitchFamily="34" charset="0"/>
              </a:rPr>
              <a:t>of</a:t>
            </a:r>
            <a:r>
              <a:rPr lang="de-DE" altLang="de-DE" dirty="0" smtClean="0">
                <a:latin typeface="Arial Narrow" pitchFamily="34" charset="0"/>
              </a:rPr>
              <a:t>-</a:t>
            </a:r>
            <a:r>
              <a:rPr lang="de-DE" altLang="de-DE" dirty="0" err="1">
                <a:latin typeface="Arial Narrow" pitchFamily="34" charset="0"/>
              </a:rPr>
              <a:t>Mind</a:t>
            </a:r>
            <a:r>
              <a:rPr lang="de-DE" altLang="de-DE" dirty="0">
                <a:latin typeface="Arial Narrow" pitchFamily="34" charset="0"/>
              </a:rPr>
              <a:t>“-Aufgaben</a:t>
            </a: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2.</a:t>
            </a:r>
            <a:fld id="{A1CB3AFF-0049-472D-B5D0-5BCDB1634E36}" type="slidenum">
              <a:rPr lang="de-DE" smtClean="0"/>
              <a:pPr/>
              <a:t>3</a:t>
            </a:fld>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1878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878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8787">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8787">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8787">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8787">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8787">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8787">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878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194" name="Rectangle 2"/>
          <p:cNvSpPr>
            <a:spLocks noGrp="1" noChangeArrowheads="1"/>
          </p:cNvSpPr>
          <p:nvPr>
            <p:ph type="title"/>
          </p:nvPr>
        </p:nvSpPr>
        <p:spPr/>
        <p:txBody>
          <a:bodyPr/>
          <a:lstStyle/>
          <a:p>
            <a:r>
              <a:rPr lang="de-DE" altLang="de-DE" smtClean="0">
                <a:latin typeface="Arial Narrow" pitchFamily="34" charset="0"/>
              </a:rPr>
              <a:t>Warum verhält sich mein Kind so besonders?</a:t>
            </a:r>
          </a:p>
        </p:txBody>
      </p:sp>
      <p:sp>
        <p:nvSpPr>
          <p:cNvPr id="392195"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Defizite in </a:t>
            </a:r>
            <a:r>
              <a:rPr lang="de-DE" altLang="de-DE" dirty="0" err="1">
                <a:latin typeface="Arial Narrow" pitchFamily="34" charset="0"/>
              </a:rPr>
              <a:t>Theory</a:t>
            </a:r>
            <a:r>
              <a:rPr lang="de-DE" altLang="de-DE" dirty="0">
                <a:latin typeface="Arial Narrow" pitchFamily="34" charset="0"/>
              </a:rPr>
              <a:t>-</a:t>
            </a:r>
            <a:r>
              <a:rPr lang="de-DE" altLang="de-DE" dirty="0" err="1">
                <a:latin typeface="Arial Narrow" pitchFamily="34" charset="0"/>
              </a:rPr>
              <a:t>of</a:t>
            </a:r>
            <a:r>
              <a:rPr lang="de-DE" altLang="de-DE" dirty="0">
                <a:latin typeface="Arial Narrow" pitchFamily="34" charset="0"/>
              </a:rPr>
              <a:t>-</a:t>
            </a:r>
            <a:r>
              <a:rPr lang="de-DE" altLang="de-DE" dirty="0" err="1">
                <a:latin typeface="Arial Narrow" pitchFamily="34" charset="0"/>
              </a:rPr>
              <a:t>Mind</a:t>
            </a:r>
            <a:r>
              <a:rPr lang="de-DE" altLang="de-DE" dirty="0">
                <a:latin typeface="Arial Narrow" pitchFamily="34" charset="0"/>
              </a:rPr>
              <a:t>-Aufgaben</a:t>
            </a:r>
          </a:p>
          <a:p>
            <a:r>
              <a:rPr lang="de-DE" altLang="de-DE" dirty="0" err="1">
                <a:latin typeface="Arial Narrow" pitchFamily="34" charset="0"/>
              </a:rPr>
              <a:t>Theory</a:t>
            </a:r>
            <a:r>
              <a:rPr lang="de-DE" altLang="de-DE" dirty="0">
                <a:latin typeface="Arial Narrow" pitchFamily="34" charset="0"/>
              </a:rPr>
              <a:t> </a:t>
            </a:r>
            <a:r>
              <a:rPr lang="de-DE" altLang="de-DE" dirty="0" err="1">
                <a:latin typeface="Arial Narrow" pitchFamily="34" charset="0"/>
              </a:rPr>
              <a:t>of</a:t>
            </a:r>
            <a:r>
              <a:rPr lang="de-DE" altLang="de-DE" dirty="0">
                <a:latin typeface="Arial Narrow" pitchFamily="34" charset="0"/>
              </a:rPr>
              <a:t> </a:t>
            </a:r>
            <a:r>
              <a:rPr lang="de-DE" altLang="de-DE" dirty="0" err="1">
                <a:latin typeface="Arial Narrow" pitchFamily="34" charset="0"/>
              </a:rPr>
              <a:t>Mind</a:t>
            </a:r>
            <a:r>
              <a:rPr lang="de-DE" altLang="de-DE" dirty="0">
                <a:latin typeface="Arial Narrow" pitchFamily="34" charset="0"/>
              </a:rPr>
              <a:t>: Fähigkeit, sich selbst und dem Gegenüber mentale Zustände zuzuordnen</a:t>
            </a:r>
          </a:p>
          <a:p>
            <a:r>
              <a:rPr lang="de-DE" altLang="de-DE" dirty="0">
                <a:latin typeface="Arial Narrow" pitchFamily="34" charset="0"/>
              </a:rPr>
              <a:t>Zentrale Fähigkeit, um eigenes und fremdes Verhalten und Erleben zu erkennen, zu verstehen, zu erklären, vorherzusagen und zu kommunizieren</a:t>
            </a:r>
          </a:p>
          <a:p>
            <a:r>
              <a:rPr lang="de-DE" altLang="de-DE" dirty="0">
                <a:latin typeface="Arial Narrow" pitchFamily="34" charset="0"/>
              </a:rPr>
              <a:t>Beispiele für </a:t>
            </a:r>
            <a:r>
              <a:rPr lang="de-DE" altLang="de-DE" dirty="0" err="1">
                <a:latin typeface="Arial Narrow" pitchFamily="34" charset="0"/>
              </a:rPr>
              <a:t>Theory</a:t>
            </a:r>
            <a:r>
              <a:rPr lang="de-DE" altLang="de-DE" dirty="0">
                <a:latin typeface="Arial Narrow" pitchFamily="34" charset="0"/>
              </a:rPr>
              <a:t> </a:t>
            </a:r>
            <a:r>
              <a:rPr lang="de-DE" altLang="de-DE" dirty="0" err="1">
                <a:latin typeface="Arial Narrow" pitchFamily="34" charset="0"/>
              </a:rPr>
              <a:t>of</a:t>
            </a:r>
            <a:r>
              <a:rPr lang="de-DE" altLang="de-DE" dirty="0">
                <a:latin typeface="Arial Narrow" pitchFamily="34" charset="0"/>
              </a:rPr>
              <a:t> </a:t>
            </a:r>
            <a:r>
              <a:rPr lang="de-DE" altLang="de-DE" dirty="0" err="1">
                <a:latin typeface="Arial Narrow" pitchFamily="34" charset="0"/>
              </a:rPr>
              <a:t>Mind</a:t>
            </a:r>
            <a:r>
              <a:rPr lang="de-DE" altLang="de-DE" dirty="0">
                <a:latin typeface="Arial Narrow" pitchFamily="34" charset="0"/>
              </a:rPr>
              <a:t>: </a:t>
            </a:r>
          </a:p>
          <a:p>
            <a:pPr lvl="1"/>
            <a:r>
              <a:rPr lang="de-DE" altLang="de-DE" dirty="0">
                <a:latin typeface="Arial Narrow" pitchFamily="34" charset="0"/>
              </a:rPr>
              <a:t>Erkennen des emotionalen Ausdrucks in Gesichtern</a:t>
            </a:r>
          </a:p>
          <a:p>
            <a:pPr lvl="1"/>
            <a:r>
              <a:rPr lang="de-DE" altLang="de-DE" dirty="0">
                <a:latin typeface="Arial Narrow" pitchFamily="34" charset="0"/>
              </a:rPr>
              <a:t>Verständnis für falsche Überzeugungen beim anderen</a:t>
            </a:r>
          </a:p>
          <a:p>
            <a:pPr lvl="1"/>
            <a:r>
              <a:rPr lang="de-DE" altLang="de-DE" dirty="0">
                <a:latin typeface="Arial Narrow" pitchFamily="34" charset="0"/>
              </a:rPr>
              <a:t>Wissen um unterschiedliche Überzeugungen</a:t>
            </a:r>
          </a:p>
          <a:p>
            <a:pPr lvl="1"/>
            <a:r>
              <a:rPr lang="de-DE" altLang="de-DE" dirty="0">
                <a:latin typeface="Arial Narrow" pitchFamily="34" charset="0"/>
              </a:rPr>
              <a:t>Sich Gedanken machen, welche Gedanken eine andere Person über eine dritte Person </a:t>
            </a:r>
            <a:r>
              <a:rPr lang="de-DE" altLang="de-DE" dirty="0" smtClean="0">
                <a:latin typeface="Arial Narrow" panose="020B0606020202030204" pitchFamily="34" charset="0"/>
              </a:rPr>
              <a:t>hat</a:t>
            </a:r>
            <a:endParaRPr lang="de-DE" altLang="de-DE" dirty="0">
              <a:latin typeface="Arial Narrow" panose="020B0606020202030204" pitchFamily="34" charset="0"/>
            </a:endParaRPr>
          </a:p>
          <a:p>
            <a:r>
              <a:rPr lang="de-DE" altLang="de-DE" dirty="0" err="1">
                <a:latin typeface="Arial Narrow" pitchFamily="34" charset="0"/>
              </a:rPr>
              <a:t>Theory</a:t>
            </a:r>
            <a:r>
              <a:rPr lang="de-DE" altLang="de-DE" dirty="0">
                <a:latin typeface="Arial Narrow" pitchFamily="34" charset="0"/>
              </a:rPr>
              <a:t>-</a:t>
            </a:r>
            <a:r>
              <a:rPr lang="de-DE" altLang="de-DE" dirty="0" err="1">
                <a:latin typeface="Arial Narrow" pitchFamily="34" charset="0"/>
              </a:rPr>
              <a:t>of</a:t>
            </a:r>
            <a:r>
              <a:rPr lang="de-DE" altLang="de-DE" dirty="0">
                <a:latin typeface="Arial Narrow" pitchFamily="34" charset="0"/>
              </a:rPr>
              <a:t>-</a:t>
            </a:r>
            <a:r>
              <a:rPr lang="de-DE" altLang="de-DE" dirty="0" err="1">
                <a:latin typeface="Arial Narrow" pitchFamily="34" charset="0"/>
              </a:rPr>
              <a:t>Mind</a:t>
            </a:r>
            <a:r>
              <a:rPr lang="de-DE" altLang="de-DE" dirty="0">
                <a:latin typeface="Arial Narrow" pitchFamily="34" charset="0"/>
              </a:rPr>
              <a:t>-Fähigkeiten werden implizit gelernt</a:t>
            </a:r>
          </a:p>
        </p:txBody>
      </p:sp>
      <p:sp>
        <p:nvSpPr>
          <p:cNvPr id="2" name="Foliennummernplatzhalter 1"/>
          <p:cNvSpPr>
            <a:spLocks noGrp="1"/>
          </p:cNvSpPr>
          <p:nvPr>
            <p:ph type="sldNum" sz="quarter" idx="4"/>
          </p:nvPr>
        </p:nvSpPr>
        <p:spPr/>
        <p:txBody>
          <a:bodyPr/>
          <a:lstStyle/>
          <a:p>
            <a:r>
              <a:rPr lang="de-DE" smtClean="0"/>
              <a:t>2.</a:t>
            </a:r>
            <a:fld id="{A1CB3AFF-0049-472D-B5D0-5BCDB1634E36}" type="slidenum">
              <a:rPr lang="de-DE" smtClean="0"/>
              <a:pPr/>
              <a:t>4</a:t>
            </a:fld>
            <a:endParaRPr lang="de-DE"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6" name="Rectangle 2"/>
          <p:cNvSpPr>
            <a:spLocks noGrp="1" noChangeArrowheads="1"/>
          </p:cNvSpPr>
          <p:nvPr>
            <p:ph type="title"/>
          </p:nvPr>
        </p:nvSpPr>
        <p:spPr/>
        <p:txBody>
          <a:bodyPr/>
          <a:lstStyle/>
          <a:p>
            <a:r>
              <a:rPr lang="de-DE" altLang="de-DE" smtClean="0">
                <a:latin typeface="Arial Narrow" pitchFamily="34" charset="0"/>
              </a:rPr>
              <a:t>Warum verhält sich mein Kind so besonders?</a:t>
            </a:r>
          </a:p>
        </p:txBody>
      </p:sp>
      <p:sp>
        <p:nvSpPr>
          <p:cNvPr id="405507"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Es hat sich gezeigt, dass Kinder mit ASS in Aufgaben zur </a:t>
            </a:r>
            <a:r>
              <a:rPr lang="de-DE" altLang="de-DE" dirty="0" err="1">
                <a:latin typeface="Arial Narrow" pitchFamily="34" charset="0"/>
              </a:rPr>
              <a:t>Theory</a:t>
            </a:r>
            <a:r>
              <a:rPr lang="de-DE" altLang="de-DE" dirty="0">
                <a:latin typeface="Arial Narrow" pitchFamily="34" charset="0"/>
              </a:rPr>
              <a:t> </a:t>
            </a:r>
            <a:r>
              <a:rPr lang="de-DE" altLang="de-DE" dirty="0" err="1">
                <a:latin typeface="Arial Narrow" pitchFamily="34" charset="0"/>
              </a:rPr>
              <a:t>of</a:t>
            </a:r>
            <a:r>
              <a:rPr lang="de-DE" altLang="de-DE" dirty="0">
                <a:latin typeface="Arial Narrow" pitchFamily="34" charset="0"/>
              </a:rPr>
              <a:t> </a:t>
            </a:r>
            <a:r>
              <a:rPr lang="de-DE" altLang="de-DE" dirty="0" err="1">
                <a:latin typeface="Arial Narrow" pitchFamily="34" charset="0"/>
              </a:rPr>
              <a:t>Mind</a:t>
            </a:r>
            <a:r>
              <a:rPr lang="de-DE" altLang="de-DE" dirty="0">
                <a:latin typeface="Arial Narrow" pitchFamily="34" charset="0"/>
              </a:rPr>
              <a:t> deutlich schwächer abschneiden als gesunde Kinder.</a:t>
            </a:r>
          </a:p>
          <a:p>
            <a:r>
              <a:rPr lang="de-DE" altLang="de-DE" dirty="0">
                <a:latin typeface="Arial Narrow" pitchFamily="34" charset="0"/>
              </a:rPr>
              <a:t>Sie scheinen weniger zu berücksichtigen, was andere fühlen, wissen oder denken.</a:t>
            </a:r>
          </a:p>
          <a:p>
            <a:r>
              <a:rPr lang="de-DE" altLang="de-DE" dirty="0">
                <a:latin typeface="Arial Narrow" pitchFamily="34" charset="0"/>
              </a:rPr>
              <a:t>Menschen mit ASS fehlt die </a:t>
            </a:r>
            <a:r>
              <a:rPr lang="de-DE" altLang="de-DE" dirty="0" err="1">
                <a:latin typeface="Arial Narrow" pitchFamily="34" charset="0"/>
              </a:rPr>
              <a:t>Theory</a:t>
            </a:r>
            <a:r>
              <a:rPr lang="de-DE" altLang="de-DE" dirty="0">
                <a:latin typeface="Arial Narrow" pitchFamily="34" charset="0"/>
              </a:rPr>
              <a:t> </a:t>
            </a:r>
            <a:r>
              <a:rPr lang="de-DE" altLang="de-DE" dirty="0" err="1">
                <a:latin typeface="Arial Narrow" pitchFamily="34" charset="0"/>
              </a:rPr>
              <a:t>of</a:t>
            </a:r>
            <a:r>
              <a:rPr lang="de-DE" altLang="de-DE" dirty="0">
                <a:latin typeface="Arial Narrow" pitchFamily="34" charset="0"/>
              </a:rPr>
              <a:t> </a:t>
            </a:r>
            <a:r>
              <a:rPr lang="de-DE" altLang="de-DE" dirty="0" err="1">
                <a:latin typeface="Arial Narrow" pitchFamily="34" charset="0"/>
              </a:rPr>
              <a:t>Mind</a:t>
            </a:r>
            <a:r>
              <a:rPr lang="de-DE" altLang="de-DE" dirty="0">
                <a:latin typeface="Arial Narrow" pitchFamily="34" charset="0"/>
              </a:rPr>
              <a:t> aber meist nicht vollständig.</a:t>
            </a:r>
          </a:p>
          <a:p>
            <a:r>
              <a:rPr lang="de-DE" altLang="de-DE" dirty="0">
                <a:latin typeface="Arial Narrow" pitchFamily="34" charset="0"/>
              </a:rPr>
              <a:t>Diese Fähigkeiten entwickeln sich häufig verzögert und sind auf einem nicht altersentsprechenden Entwicklungsniveau.</a:t>
            </a:r>
          </a:p>
          <a:p>
            <a:r>
              <a:rPr lang="de-DE" altLang="de-DE" dirty="0">
                <a:latin typeface="Arial Narrow" pitchFamily="34" charset="0"/>
              </a:rPr>
              <a:t>Diese Fähigkeiten können Kinder mit Autismus-Spektrum-</a:t>
            </a:r>
            <a:r>
              <a:rPr lang="de-DE" altLang="de-DE" dirty="0" smtClean="0">
                <a:latin typeface="Arial Narrow" pitchFamily="34" charset="0"/>
              </a:rPr>
              <a:t>S</a:t>
            </a:r>
            <a:r>
              <a:rPr lang="de-DE" altLang="de-DE" dirty="0">
                <a:latin typeface="Arial Narrow" pitchFamily="34" charset="0"/>
              </a:rPr>
              <a:t>törungen durch Übung verbessern (Schwerpunkt im Freiburger Trainingsprogramm TOMTASS). </a:t>
            </a:r>
          </a:p>
        </p:txBody>
      </p:sp>
      <p:sp>
        <p:nvSpPr>
          <p:cNvPr id="2" name="Foliennummernplatzhalter 1"/>
          <p:cNvSpPr>
            <a:spLocks noGrp="1"/>
          </p:cNvSpPr>
          <p:nvPr>
            <p:ph type="sldNum" sz="quarter" idx="4"/>
          </p:nvPr>
        </p:nvSpPr>
        <p:spPr/>
        <p:txBody>
          <a:bodyPr/>
          <a:lstStyle/>
          <a:p>
            <a:r>
              <a:rPr lang="de-DE" smtClean="0"/>
              <a:t>2.</a:t>
            </a:r>
            <a:fld id="{A1CB3AFF-0049-472D-B5D0-5BCDB1634E36}" type="slidenum">
              <a:rPr lang="de-DE" smtClean="0"/>
              <a:pPr/>
              <a:t>5</a:t>
            </a:fld>
            <a:endParaRPr lang="de-DE"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r>
              <a:rPr lang="de-DE" altLang="de-DE" smtClean="0">
                <a:latin typeface="Arial Narrow" pitchFamily="34" charset="0"/>
              </a:rPr>
              <a:t>Warum verhält sich mein Kind so besonders ?</a:t>
            </a:r>
          </a:p>
        </p:txBody>
      </p:sp>
      <p:sp>
        <p:nvSpPr>
          <p:cNvPr id="130051"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Die letztendlichen Ursachen für die Entstehung von autistischen Störungen sind nicht vollständig geklärt.</a:t>
            </a:r>
          </a:p>
          <a:p>
            <a:r>
              <a:rPr lang="de-DE" altLang="de-DE" dirty="0">
                <a:latin typeface="Arial Narrow" pitchFamily="34" charset="0"/>
              </a:rPr>
              <a:t>Es gibt nicht nur eine Ursache.</a:t>
            </a:r>
          </a:p>
          <a:p>
            <a:r>
              <a:rPr lang="de-DE" altLang="de-DE" dirty="0">
                <a:latin typeface="Arial Narrow" pitchFamily="34" charset="0"/>
              </a:rPr>
              <a:t>Studien weisen auf einen hohen genetischen Einfluss hin.</a:t>
            </a:r>
          </a:p>
          <a:p>
            <a:r>
              <a:rPr lang="de-DE" altLang="de-DE" dirty="0">
                <a:latin typeface="Arial Narrow" pitchFamily="34" charset="0"/>
              </a:rPr>
              <a:t>Umweltfaktoren spielen eine geringe Rolle. </a:t>
            </a:r>
          </a:p>
          <a:p>
            <a:r>
              <a:rPr lang="de-DE" altLang="de-DE" dirty="0">
                <a:solidFill>
                  <a:srgbClr val="C00000"/>
                </a:solidFill>
                <a:latin typeface="Arial Narrow" pitchFamily="34" charset="0"/>
              </a:rPr>
              <a:t>Nicht:</a:t>
            </a:r>
            <a:r>
              <a:rPr lang="de-DE" altLang="de-DE" dirty="0">
                <a:latin typeface="Arial Narrow" pitchFamily="34" charset="0"/>
              </a:rPr>
              <a:t> Erklärung durch „kalte Mutter“ oder „falsch erzogen“.</a:t>
            </a:r>
          </a:p>
          <a:p>
            <a:endParaRPr lang="de-DE" altLang="de-DE" dirty="0">
              <a:latin typeface="Arial Narrow" pitchFamily="34" charset="0"/>
            </a:endParaRPr>
          </a:p>
          <a:p>
            <a:r>
              <a:rPr lang="de-DE" altLang="de-DE" dirty="0">
                <a:latin typeface="Arial Narrow" pitchFamily="34" charset="0"/>
              </a:rPr>
              <a:t>Elterliches Verhalten ist keine Ursache für Autismus, es kann die Symptomatik jedoch beeinflussen.</a:t>
            </a:r>
          </a:p>
        </p:txBody>
      </p:sp>
      <p:sp>
        <p:nvSpPr>
          <p:cNvPr id="2" name="Foliennummernplatzhalter 1"/>
          <p:cNvSpPr>
            <a:spLocks noGrp="1"/>
          </p:cNvSpPr>
          <p:nvPr>
            <p:ph type="sldNum" sz="quarter" idx="4"/>
          </p:nvPr>
        </p:nvSpPr>
        <p:spPr/>
        <p:txBody>
          <a:bodyPr/>
          <a:lstStyle/>
          <a:p>
            <a:r>
              <a:rPr lang="de-DE" smtClean="0"/>
              <a:t>2.</a:t>
            </a:r>
            <a:fld id="{A1CB3AFF-0049-472D-B5D0-5BCDB1634E36}" type="slidenum">
              <a:rPr lang="de-DE" smtClean="0"/>
              <a:pPr/>
              <a:t>6</a:t>
            </a:fld>
            <a:endParaRPr lang="de-DE"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Akzeptanz und individuelle Erklärungsmodelle </a:t>
            </a:r>
            <a:r>
              <a:rPr lang="de-DE" altLang="de-DE" dirty="0" smtClean="0">
                <a:latin typeface="Arial Narrow" pitchFamily="34" charset="0"/>
              </a:rPr>
              <a:t/>
            </a:r>
            <a:br>
              <a:rPr lang="de-DE" altLang="de-DE" dirty="0" smtClean="0">
                <a:latin typeface="Arial Narrow" pitchFamily="34" charset="0"/>
              </a:rPr>
            </a:br>
            <a:r>
              <a:rPr lang="de-DE" altLang="de-DE" dirty="0" smtClean="0">
                <a:latin typeface="Arial Narrow" pitchFamily="34" charset="0"/>
              </a:rPr>
              <a:t>der </a:t>
            </a:r>
            <a:r>
              <a:rPr lang="de-DE" altLang="de-DE" dirty="0">
                <a:latin typeface="Arial Narrow" pitchFamily="34" charset="0"/>
              </a:rPr>
              <a:t>Besonderheiten </a:t>
            </a:r>
          </a:p>
        </p:txBody>
      </p:sp>
      <p:sp>
        <p:nvSpPr>
          <p:cNvPr id="409603" name="Rectangle 3"/>
          <p:cNvSpPr>
            <a:spLocks noGrp="1" noChangeArrowheads="1"/>
          </p:cNvSpPr>
          <p:nvPr>
            <p:ph idx="1"/>
          </p:nvPr>
        </p:nvSpPr>
        <p:spPr>
          <a:xfrm>
            <a:off x="838200" y="1531611"/>
            <a:ext cx="84709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Die Akzeptanz bzw. Nichtakzeptanz der Diagnose und die individuellen Erklärungsmodelle durch das Umfeld des Kindes können die autistische Symptomatik mit beeinflussen.</a:t>
            </a:r>
          </a:p>
          <a:p>
            <a:r>
              <a:rPr lang="de-DE" altLang="de-DE" dirty="0">
                <a:latin typeface="Arial Narrow" pitchFamily="34" charset="0"/>
              </a:rPr>
              <a:t>Beispielzitate: </a:t>
            </a:r>
          </a:p>
          <a:p>
            <a:pPr lvl="1"/>
            <a:r>
              <a:rPr lang="de-DE" altLang="de-DE" sz="1600" b="1" dirty="0">
                <a:latin typeface="Arial Narrow" pitchFamily="34" charset="0"/>
              </a:rPr>
              <a:t>„Die Großeltern äußern immer wieder: Das ist ein ganz normaler Junge, der manchmal einfach ein bisschen spinnt.“</a:t>
            </a:r>
          </a:p>
          <a:p>
            <a:pPr lvl="1"/>
            <a:r>
              <a:rPr lang="de-DE" altLang="de-DE" sz="1600" b="1" dirty="0">
                <a:latin typeface="Arial Narrow" pitchFamily="34" charset="0"/>
              </a:rPr>
              <a:t>„Der ist einfach nicht richtig erzogen.“</a:t>
            </a:r>
          </a:p>
          <a:p>
            <a:pPr marL="0" indent="0">
              <a:buNone/>
            </a:pPr>
            <a:r>
              <a:rPr lang="de-DE" altLang="de-DE" dirty="0">
                <a:solidFill>
                  <a:srgbClr val="C00000"/>
                </a:solidFill>
                <a:latin typeface="Arial Narrow" pitchFamily="34" charset="0"/>
              </a:rPr>
              <a:t>Diskussion</a:t>
            </a:r>
            <a:r>
              <a:rPr lang="de-DE" altLang="de-DE" dirty="0">
                <a:solidFill>
                  <a:srgbClr val="FF0000"/>
                </a:solidFill>
                <a:latin typeface="Arial Narrow" pitchFamily="34" charset="0"/>
              </a:rPr>
              <a:t>: </a:t>
            </a:r>
          </a:p>
          <a:p>
            <a:r>
              <a:rPr lang="de-DE" altLang="de-DE" dirty="0">
                <a:latin typeface="Arial Narrow" pitchFamily="34" charset="0"/>
              </a:rPr>
              <a:t>Wie gehen Ihr Umfeld und andere Bezugspersonen mit diesen Besonderheiten um? </a:t>
            </a:r>
          </a:p>
          <a:p>
            <a:r>
              <a:rPr lang="de-DE" altLang="de-DE" dirty="0">
                <a:latin typeface="Arial Narrow" pitchFamily="34" charset="0"/>
              </a:rPr>
              <a:t>Wird Ihr Kind mit seinen Besonderheiten, bzw. die Diagnose akzeptiert? Wie gehen Sie damit um? Welche Erfahrungen haben Sie gemacht?</a:t>
            </a:r>
          </a:p>
        </p:txBody>
      </p:sp>
      <p:sp>
        <p:nvSpPr>
          <p:cNvPr id="2" name="Foliennummernplatzhalter 1"/>
          <p:cNvSpPr>
            <a:spLocks noGrp="1"/>
          </p:cNvSpPr>
          <p:nvPr>
            <p:ph type="sldNum" sz="quarter" idx="4"/>
          </p:nvPr>
        </p:nvSpPr>
        <p:spPr/>
        <p:txBody>
          <a:bodyPr/>
          <a:lstStyle/>
          <a:p>
            <a:r>
              <a:rPr lang="de-DE" smtClean="0"/>
              <a:t>2.</a:t>
            </a:r>
            <a:fld id="{A1CB3AFF-0049-472D-B5D0-5BCDB1634E36}" type="slidenum">
              <a:rPr lang="de-DE" smtClean="0"/>
              <a:pPr/>
              <a:t>7</a:t>
            </a:fld>
            <a:endParaRPr lang="de-DE"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020" name="Text Box 44"/>
          <p:cNvSpPr txBox="1">
            <a:spLocks noChangeArrowheads="1"/>
          </p:cNvSpPr>
          <p:nvPr/>
        </p:nvSpPr>
        <p:spPr bwMode="auto">
          <a:xfrm>
            <a:off x="985838" y="874714"/>
            <a:ext cx="5338762"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de-DE" altLang="de-DE"/>
          </a:p>
        </p:txBody>
      </p:sp>
      <p:sp>
        <p:nvSpPr>
          <p:cNvPr id="127021" name="Text Box 45"/>
          <p:cNvSpPr txBox="1">
            <a:spLocks noChangeArrowheads="1"/>
          </p:cNvSpPr>
          <p:nvPr/>
        </p:nvSpPr>
        <p:spPr bwMode="auto">
          <a:xfrm>
            <a:off x="908050" y="638175"/>
            <a:ext cx="8045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lvl1pPr algn="ctr" eaLnBrk="1" hangingPunct="1">
              <a:defRPr lang="de-DE" altLang="de-DE" sz="2800">
                <a:solidFill>
                  <a:schemeClr val="accent6">
                    <a:lumMod val="50000"/>
                  </a:schemeClr>
                </a:solidFill>
                <a:latin typeface="Arial Narrow" panose="020B0606020202030204" pitchFamily="34" charset="0"/>
                <a:ea typeface="+mj-ea"/>
                <a:cs typeface="+mj-cs"/>
              </a:defRPr>
            </a:lvl1pPr>
            <a:lvl2pPr algn="ctr" eaLnBrk="1" hangingPunct="1">
              <a:defRPr sz="2800">
                <a:solidFill>
                  <a:srgbClr val="212D9A"/>
                </a:solidFill>
                <a:latin typeface="Arial Narrow" charset="0"/>
              </a:defRPr>
            </a:lvl2pPr>
            <a:lvl3pPr algn="ctr" eaLnBrk="1" hangingPunct="1">
              <a:defRPr sz="2800">
                <a:solidFill>
                  <a:srgbClr val="212D9A"/>
                </a:solidFill>
                <a:latin typeface="Arial Narrow" charset="0"/>
              </a:defRPr>
            </a:lvl3pPr>
            <a:lvl4pPr algn="ctr" eaLnBrk="1" hangingPunct="1">
              <a:defRPr sz="2800">
                <a:solidFill>
                  <a:srgbClr val="212D9A"/>
                </a:solidFill>
                <a:latin typeface="Arial Narrow" charset="0"/>
              </a:defRPr>
            </a:lvl4pPr>
            <a:lvl5pPr algn="ctr" eaLnBrk="1" hangingPunct="1">
              <a:defRPr sz="2800">
                <a:solidFill>
                  <a:srgbClr val="212D9A"/>
                </a:solidFill>
                <a:latin typeface="Arial Narrow" charset="0"/>
              </a:defRPr>
            </a:lvl5pPr>
            <a:lvl6pPr marL="457200" algn="ctr" fontAlgn="base">
              <a:spcBef>
                <a:spcPct val="0"/>
              </a:spcBef>
              <a:spcAft>
                <a:spcPct val="0"/>
              </a:spcAft>
              <a:defRPr sz="2800">
                <a:solidFill>
                  <a:srgbClr val="212D9A"/>
                </a:solidFill>
                <a:latin typeface="Arial Narrow" charset="0"/>
              </a:defRPr>
            </a:lvl6pPr>
            <a:lvl7pPr marL="914400" algn="ctr" fontAlgn="base">
              <a:spcBef>
                <a:spcPct val="0"/>
              </a:spcBef>
              <a:spcAft>
                <a:spcPct val="0"/>
              </a:spcAft>
              <a:defRPr sz="2800">
                <a:solidFill>
                  <a:srgbClr val="212D9A"/>
                </a:solidFill>
                <a:latin typeface="Arial Narrow" charset="0"/>
              </a:defRPr>
            </a:lvl7pPr>
            <a:lvl8pPr marL="1371600" algn="ctr" fontAlgn="base">
              <a:spcBef>
                <a:spcPct val="0"/>
              </a:spcBef>
              <a:spcAft>
                <a:spcPct val="0"/>
              </a:spcAft>
              <a:defRPr sz="2800">
                <a:solidFill>
                  <a:srgbClr val="212D9A"/>
                </a:solidFill>
                <a:latin typeface="Arial Narrow" charset="0"/>
              </a:defRPr>
            </a:lvl8pPr>
            <a:lvl9pPr marL="1828800" algn="ctr" fontAlgn="base">
              <a:spcBef>
                <a:spcPct val="0"/>
              </a:spcBef>
              <a:spcAft>
                <a:spcPct val="0"/>
              </a:spcAft>
              <a:defRPr sz="2800">
                <a:solidFill>
                  <a:srgbClr val="212D9A"/>
                </a:solidFill>
                <a:latin typeface="Arial Narrow" charset="0"/>
              </a:defRPr>
            </a:lvl9pPr>
          </a:lstStyle>
          <a:p>
            <a:r>
              <a:rPr lang="de-DE" altLang="de-DE" dirty="0"/>
              <a:t>Verhaltensbestimmende Faktoren des Kindes</a:t>
            </a:r>
          </a:p>
        </p:txBody>
      </p:sp>
      <p:pic>
        <p:nvPicPr>
          <p:cNvPr id="1026" name="Picture 2" descr="\\ad\home\brehm\#Arbeitsbuch\Grafiken\Grafiken Elterntraining Sitzung 2\Grafik Verhalten Kin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7438" y="1771650"/>
            <a:ext cx="8103502" cy="3714750"/>
          </a:xfrm>
          <a:prstGeom prst="rect">
            <a:avLst/>
          </a:prstGeom>
          <a:noFill/>
          <a:extLst>
            <a:ext uri="{909E8E84-426E-40DD-AFC4-6F175D3DCCD1}">
              <a14:hiddenFill xmlns:a14="http://schemas.microsoft.com/office/drawing/2010/main">
                <a:solidFill>
                  <a:srgbClr val="FFFFFF"/>
                </a:solidFill>
              </a14:hiddenFill>
            </a:ext>
          </a:extLst>
        </p:spPr>
      </p:pic>
      <p:sp>
        <p:nvSpPr>
          <p:cNvPr id="2" name="Foliennummernplatzhalter 1"/>
          <p:cNvSpPr>
            <a:spLocks noGrp="1"/>
          </p:cNvSpPr>
          <p:nvPr>
            <p:ph type="sldNum" sz="quarter" idx="4"/>
          </p:nvPr>
        </p:nvSpPr>
        <p:spPr/>
        <p:txBody>
          <a:bodyPr/>
          <a:lstStyle/>
          <a:p>
            <a:r>
              <a:rPr lang="de-DE" smtClean="0"/>
              <a:t>2.</a:t>
            </a:r>
            <a:fld id="{A1CB3AFF-0049-472D-B5D0-5BCDB1634E36}" type="slidenum">
              <a:rPr lang="de-DE" smtClean="0"/>
              <a:pPr/>
              <a:t>8</a:t>
            </a:fld>
            <a:endParaRPr lang="de-DE"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812800" y="639763"/>
            <a:ext cx="8496300" cy="762000"/>
          </a:xfrm>
        </p:spPr>
        <p:txBody>
          <a:bodyPr/>
          <a:lstStyle/>
          <a:p>
            <a:r>
              <a:rPr lang="de-DE" altLang="de-DE" dirty="0" smtClean="0">
                <a:latin typeface="Arial Narrow" pitchFamily="34" charset="0"/>
              </a:rPr>
              <a:t>Alltagsfallen:</a:t>
            </a:r>
            <a:br>
              <a:rPr lang="de-DE" altLang="de-DE" dirty="0" smtClean="0">
                <a:latin typeface="Arial Narrow" pitchFamily="34" charset="0"/>
              </a:rPr>
            </a:br>
            <a:r>
              <a:rPr lang="de-DE" altLang="de-DE" dirty="0" smtClean="0">
                <a:latin typeface="Arial Narrow" pitchFamily="34" charset="0"/>
              </a:rPr>
              <a:t> Faktoren aus dem familiären Umfeld, </a:t>
            </a:r>
            <a:br>
              <a:rPr lang="de-DE" altLang="de-DE" dirty="0" smtClean="0">
                <a:latin typeface="Arial Narrow" pitchFamily="34" charset="0"/>
              </a:rPr>
            </a:br>
            <a:r>
              <a:rPr lang="de-DE" altLang="de-DE" dirty="0" smtClean="0">
                <a:latin typeface="Arial Narrow" pitchFamily="34" charset="0"/>
              </a:rPr>
              <a:t>die das Verhalten ungünstig beeinflussen</a:t>
            </a:r>
          </a:p>
        </p:txBody>
      </p:sp>
      <p:sp>
        <p:nvSpPr>
          <p:cNvPr id="131075" name="Rectangle 3"/>
          <p:cNvSpPr>
            <a:spLocks noGrp="1" noChangeArrowheads="1"/>
          </p:cNvSpPr>
          <p:nvPr>
            <p:ph idx="1"/>
          </p:nvPr>
        </p:nvSpPr>
        <p:spPr>
          <a:xfrm>
            <a:off x="849313" y="2252663"/>
            <a:ext cx="8470900" cy="43053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Eskalationsfallen</a:t>
            </a:r>
          </a:p>
          <a:p>
            <a:r>
              <a:rPr lang="de-DE" altLang="de-DE" dirty="0">
                <a:latin typeface="Arial Narrow" pitchFamily="34" charset="0"/>
              </a:rPr>
              <a:t>Ignorieren von erwünschtem Verhalten</a:t>
            </a:r>
          </a:p>
          <a:p>
            <a:r>
              <a:rPr lang="de-DE" altLang="de-DE" dirty="0">
                <a:latin typeface="Arial Narrow" pitchFamily="34" charset="0"/>
              </a:rPr>
              <a:t>Zufällige Belohnungen von unerwünschtem Verhalten</a:t>
            </a:r>
          </a:p>
          <a:p>
            <a:r>
              <a:rPr lang="de-DE" altLang="de-DE" dirty="0">
                <a:latin typeface="Arial Narrow" pitchFamily="34" charset="0"/>
              </a:rPr>
              <a:t>Ungünstige Aufforderungen geben</a:t>
            </a:r>
          </a:p>
          <a:p>
            <a:r>
              <a:rPr lang="de-DE" altLang="de-DE" dirty="0">
                <a:latin typeface="Arial Narrow" pitchFamily="34" charset="0"/>
              </a:rPr>
              <a:t>Negative emotionale Botschaften</a:t>
            </a:r>
          </a:p>
          <a:p>
            <a:r>
              <a:rPr lang="de-DE" altLang="de-DE" dirty="0">
                <a:latin typeface="Arial Narrow" pitchFamily="34" charset="0"/>
              </a:rPr>
              <a:t>Ungünstiger Gebrauch von Konsequenzen</a:t>
            </a:r>
          </a:p>
          <a:p>
            <a:r>
              <a:rPr lang="de-DE" altLang="de-DE" dirty="0">
                <a:latin typeface="Arial Narrow" pitchFamily="34" charset="0"/>
              </a:rPr>
              <a:t>Überzeugungen und Erwartungen von Eltern: </a:t>
            </a:r>
            <a:br>
              <a:rPr lang="de-DE" altLang="de-DE" dirty="0">
                <a:latin typeface="Arial Narrow" pitchFamily="34" charset="0"/>
              </a:rPr>
            </a:br>
            <a:r>
              <a:rPr lang="de-DE" altLang="de-DE" dirty="0">
                <a:latin typeface="Arial Narrow" pitchFamily="34" charset="0"/>
              </a:rPr>
              <a:t>Erlernte Hilflosigkeit </a:t>
            </a:r>
            <a:r>
              <a:rPr lang="de-DE" altLang="de-DE" dirty="0" smtClean="0">
                <a:latin typeface="Arial Narrow" pitchFamily="34" charset="0"/>
              </a:rPr>
              <a:t>(</a:t>
            </a:r>
            <a:r>
              <a:rPr lang="de-DE" altLang="de-DE" dirty="0">
                <a:latin typeface="Arial Narrow" pitchFamily="34" charset="0"/>
              </a:rPr>
              <a:t>„Es hilft ja sowieso nichts“)</a:t>
            </a:r>
          </a:p>
          <a:p>
            <a:r>
              <a:rPr lang="de-DE" altLang="de-DE" dirty="0">
                <a:latin typeface="Arial Narrow" pitchFamily="34" charset="0"/>
              </a:rPr>
              <a:t>Überforderung</a:t>
            </a:r>
          </a:p>
        </p:txBody>
      </p:sp>
      <p:sp>
        <p:nvSpPr>
          <p:cNvPr id="2" name="Foliennummernplatzhalter 1"/>
          <p:cNvSpPr>
            <a:spLocks noGrp="1"/>
          </p:cNvSpPr>
          <p:nvPr>
            <p:ph type="sldNum" sz="quarter" idx="4"/>
          </p:nvPr>
        </p:nvSpPr>
        <p:spPr/>
        <p:txBody>
          <a:bodyPr/>
          <a:lstStyle/>
          <a:p>
            <a:r>
              <a:rPr lang="de-DE" smtClean="0"/>
              <a:t>2.</a:t>
            </a:r>
            <a:fld id="{A1CB3AFF-0049-472D-B5D0-5BCDB1634E36}" type="slidenum">
              <a:rPr lang="de-DE" smtClean="0"/>
              <a:pPr/>
              <a:t>9</a:t>
            </a:fld>
            <a:endParaRPr lang="de-DE"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FETASS">
  <a:themeElements>
    <a:clrScheme name="CDM-Master_Biscaldi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3_CDM-Master_Biscaldi">
      <a:majorFont>
        <a:latin typeface=""/>
        <a:ea typeface="ＭＳ Ｐゴシック"/>
        <a:cs typeface=""/>
      </a:majorFont>
      <a:minorFont>
        <a:latin typeface=""/>
        <a:ea typeface="ＭＳ Ｐゴシック"/>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DM-Master_Biscaldi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DM-Master_Biscaldi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DM-Master_Biscaldi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DM-Master_Biscaldi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DM-Master_Biscaldi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DM-Master_Biscaldi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DM-Master_Biscaldi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DM-Master_Biscaldi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DM-Master_Biscaldi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DM-Master_Biscaldi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DM-Master_Biscaldi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DM-Master_Biscaldi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FETASS</Template>
  <TotalTime>0</TotalTime>
  <Words>1275</Words>
  <Application>Microsoft Office PowerPoint</Application>
  <PresentationFormat>A4-Papier (210x297 mm)</PresentationFormat>
  <Paragraphs>169</Paragraphs>
  <Slides>15</Slides>
  <Notes>7</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15</vt:i4>
      </vt:variant>
    </vt:vector>
  </HeadingPairs>
  <TitlesOfParts>
    <vt:vector size="21" baseType="lpstr">
      <vt:lpstr>ＭＳ Ｐゴシック</vt:lpstr>
      <vt:lpstr>Arial</vt:lpstr>
      <vt:lpstr>Arial Narrow</vt:lpstr>
      <vt:lpstr>Comic Sans MS</vt:lpstr>
      <vt:lpstr>Wingdings</vt:lpstr>
      <vt:lpstr>FETASS</vt:lpstr>
      <vt:lpstr>Übersicht Sitzung 2: Psychoedukation</vt:lpstr>
      <vt:lpstr>Hausaufgabenbesprechung: Wertvolle Zeit installieren</vt:lpstr>
      <vt:lpstr>Warum verhält sich mein Kind so besonders?</vt:lpstr>
      <vt:lpstr>Warum verhält sich mein Kind so besonders?</vt:lpstr>
      <vt:lpstr>Warum verhält sich mein Kind so besonders?</vt:lpstr>
      <vt:lpstr>Warum verhält sich mein Kind so besonders ?</vt:lpstr>
      <vt:lpstr>Akzeptanz und individuelle Erklärungsmodelle  der Besonderheiten </vt:lpstr>
      <vt:lpstr>PowerPoint-Präsentation</vt:lpstr>
      <vt:lpstr>Alltagsfallen:  Faktoren aus dem familiären Umfeld,  die das Verhalten ungünstig beeinflussen</vt:lpstr>
      <vt:lpstr>Eigene Alltagsfallen</vt:lpstr>
      <vt:lpstr>Welche Ziele möchten Sie mit Ihrem Kind erreichen ?</vt:lpstr>
      <vt:lpstr>Mögliche Themenbereiche für Veränderungen</vt:lpstr>
      <vt:lpstr>Schritt für Schritt ans Ziel</vt:lpstr>
      <vt:lpstr>Hausaufgabe: Welche Veränderungen  möchten Sie mit Ihrem Kind erreichen ?</vt:lpstr>
      <vt:lpstr>Hausaufgabe: Welche Veränderung  möchten Sie bei sich selbst erreichen?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Klaus</dc:creator>
  <cp:lastModifiedBy>Mitarbeiter</cp:lastModifiedBy>
  <cp:revision>784</cp:revision>
  <cp:lastPrinted>2015-10-30T11:36:09Z</cp:lastPrinted>
  <dcterms:created xsi:type="dcterms:W3CDTF">2010-11-08T09:01:05Z</dcterms:created>
  <dcterms:modified xsi:type="dcterms:W3CDTF">2015-10-30T11:36:18Z</dcterms:modified>
</cp:coreProperties>
</file>