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6" r:id="rId1"/>
  </p:sldMasterIdLst>
  <p:notesMasterIdLst>
    <p:notesMasterId r:id="rId21"/>
  </p:notesMasterIdLst>
  <p:handoutMasterIdLst>
    <p:handoutMasterId r:id="rId22"/>
  </p:handoutMasterIdLst>
  <p:sldIdLst>
    <p:sldId id="433" r:id="rId2"/>
    <p:sldId id="559" r:id="rId3"/>
    <p:sldId id="557" r:id="rId4"/>
    <p:sldId id="474" r:id="rId5"/>
    <p:sldId id="602" r:id="rId6"/>
    <p:sldId id="465" r:id="rId7"/>
    <p:sldId id="603" r:id="rId8"/>
    <p:sldId id="610" r:id="rId9"/>
    <p:sldId id="604" r:id="rId10"/>
    <p:sldId id="605" r:id="rId11"/>
    <p:sldId id="611" r:id="rId12"/>
    <p:sldId id="607" r:id="rId13"/>
    <p:sldId id="606" r:id="rId14"/>
    <p:sldId id="614" r:id="rId15"/>
    <p:sldId id="613" r:id="rId16"/>
    <p:sldId id="487" r:id="rId17"/>
    <p:sldId id="558" r:id="rId18"/>
    <p:sldId id="612" r:id="rId19"/>
    <p:sldId id="561" r:id="rId20"/>
  </p:sldIdLst>
  <p:sldSz cx="9906000" cy="6858000" type="A4"/>
  <p:notesSz cx="7099300" cy="10234613"/>
  <p:defaultTextStyle>
    <a:defPPr>
      <a:defRPr lang="de-DE"/>
    </a:defPPr>
    <a:lvl1pPr algn="l" rtl="0" fontAlgn="base">
      <a:spcBef>
        <a:spcPct val="0"/>
      </a:spcBef>
      <a:spcAft>
        <a:spcPct val="0"/>
      </a:spcAft>
      <a:defRPr sz="3200" b="1" kern="1200">
        <a:solidFill>
          <a:schemeClr val="tx1"/>
        </a:solidFill>
        <a:latin typeface="Arial" charset="0"/>
        <a:ea typeface="ＭＳ Ｐゴシック" charset="-128"/>
        <a:cs typeface="+mn-cs"/>
      </a:defRPr>
    </a:lvl1pPr>
    <a:lvl2pPr marL="457200" algn="l" rtl="0" fontAlgn="base">
      <a:spcBef>
        <a:spcPct val="0"/>
      </a:spcBef>
      <a:spcAft>
        <a:spcPct val="0"/>
      </a:spcAft>
      <a:defRPr sz="3200" b="1" kern="1200">
        <a:solidFill>
          <a:schemeClr val="tx1"/>
        </a:solidFill>
        <a:latin typeface="Arial" charset="0"/>
        <a:ea typeface="ＭＳ Ｐゴシック" charset="-128"/>
        <a:cs typeface="+mn-cs"/>
      </a:defRPr>
    </a:lvl2pPr>
    <a:lvl3pPr marL="914400" algn="l" rtl="0" fontAlgn="base">
      <a:spcBef>
        <a:spcPct val="0"/>
      </a:spcBef>
      <a:spcAft>
        <a:spcPct val="0"/>
      </a:spcAft>
      <a:defRPr sz="3200" b="1" kern="1200">
        <a:solidFill>
          <a:schemeClr val="tx1"/>
        </a:solidFill>
        <a:latin typeface="Arial" charset="0"/>
        <a:ea typeface="ＭＳ Ｐゴシック" charset="-128"/>
        <a:cs typeface="+mn-cs"/>
      </a:defRPr>
    </a:lvl3pPr>
    <a:lvl4pPr marL="1371600" algn="l" rtl="0" fontAlgn="base">
      <a:spcBef>
        <a:spcPct val="0"/>
      </a:spcBef>
      <a:spcAft>
        <a:spcPct val="0"/>
      </a:spcAft>
      <a:defRPr sz="3200" b="1" kern="1200">
        <a:solidFill>
          <a:schemeClr val="tx1"/>
        </a:solidFill>
        <a:latin typeface="Arial" charset="0"/>
        <a:ea typeface="ＭＳ Ｐゴシック" charset="-128"/>
        <a:cs typeface="+mn-cs"/>
      </a:defRPr>
    </a:lvl4pPr>
    <a:lvl5pPr marL="1828800" algn="l" rtl="0" fontAlgn="base">
      <a:spcBef>
        <a:spcPct val="0"/>
      </a:spcBef>
      <a:spcAft>
        <a:spcPct val="0"/>
      </a:spcAft>
      <a:defRPr sz="3200" b="1" kern="1200">
        <a:solidFill>
          <a:schemeClr val="tx1"/>
        </a:solidFill>
        <a:latin typeface="Arial" charset="0"/>
        <a:ea typeface="ＭＳ Ｐゴシック" charset="-128"/>
        <a:cs typeface="+mn-cs"/>
      </a:defRPr>
    </a:lvl5pPr>
    <a:lvl6pPr marL="2286000" algn="l" defTabSz="914400" rtl="0" eaLnBrk="1" latinLnBrk="0" hangingPunct="1">
      <a:defRPr sz="3200" b="1" kern="1200">
        <a:solidFill>
          <a:schemeClr val="tx1"/>
        </a:solidFill>
        <a:latin typeface="Arial" charset="0"/>
        <a:ea typeface="ＭＳ Ｐゴシック" charset="-128"/>
        <a:cs typeface="+mn-cs"/>
      </a:defRPr>
    </a:lvl6pPr>
    <a:lvl7pPr marL="2743200" algn="l" defTabSz="914400" rtl="0" eaLnBrk="1" latinLnBrk="0" hangingPunct="1">
      <a:defRPr sz="3200" b="1" kern="1200">
        <a:solidFill>
          <a:schemeClr val="tx1"/>
        </a:solidFill>
        <a:latin typeface="Arial" charset="0"/>
        <a:ea typeface="ＭＳ Ｐゴシック" charset="-128"/>
        <a:cs typeface="+mn-cs"/>
      </a:defRPr>
    </a:lvl7pPr>
    <a:lvl8pPr marL="3200400" algn="l" defTabSz="914400" rtl="0" eaLnBrk="1" latinLnBrk="0" hangingPunct="1">
      <a:defRPr sz="3200" b="1" kern="1200">
        <a:solidFill>
          <a:schemeClr val="tx1"/>
        </a:solidFill>
        <a:latin typeface="Arial" charset="0"/>
        <a:ea typeface="ＭＳ Ｐゴシック" charset="-128"/>
        <a:cs typeface="+mn-cs"/>
      </a:defRPr>
    </a:lvl8pPr>
    <a:lvl9pPr marL="3657600" algn="l" defTabSz="914400" rtl="0" eaLnBrk="1" latinLnBrk="0" hangingPunct="1">
      <a:defRPr sz="3200" b="1"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 uri="{2D200454-40CA-4A62-9FC3-DE9A4176ACB9}">
      <p15:notesGuideLst xmlns:p15="http://schemas.microsoft.com/office/powerpoint/2012/main">
        <p15:guide id="1" orient="horz" pos="3224">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050"/>
    <a:srgbClr val="CC0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105" autoAdjust="0"/>
    <p:restoredTop sz="96433" autoAdjust="0"/>
  </p:normalViewPr>
  <p:slideViewPr>
    <p:cSldViewPr snapToGrid="0" showGuides="1">
      <p:cViewPr varScale="1">
        <p:scale>
          <a:sx n="112" d="100"/>
          <a:sy n="112" d="100"/>
        </p:scale>
        <p:origin x="1692" y="108"/>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3810"/>
    </p:cViewPr>
  </p:sorterViewPr>
  <p:notesViewPr>
    <p:cSldViewPr snapToGrid="0" showGuides="1">
      <p:cViewPr varScale="1">
        <p:scale>
          <a:sx n="75" d="100"/>
          <a:sy n="75" d="100"/>
        </p:scale>
        <p:origin x="-2172" y="-84"/>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7266" name="Rectangle 2"/>
          <p:cNvSpPr>
            <a:spLocks noGrp="1" noChangeArrowheads="1"/>
          </p:cNvSpPr>
          <p:nvPr>
            <p:ph type="hdr" sz="quarter"/>
          </p:nvPr>
        </p:nvSpPr>
        <p:spPr bwMode="auto">
          <a:xfrm>
            <a:off x="0" y="0"/>
            <a:ext cx="3077137" cy="512304"/>
          </a:xfrm>
          <a:prstGeom prst="rect">
            <a:avLst/>
          </a:prstGeom>
          <a:noFill/>
          <a:ln w="9525">
            <a:noFill/>
            <a:miter lim="800000"/>
            <a:headEnd/>
            <a:tailEnd/>
          </a:ln>
          <a:effectLst/>
        </p:spPr>
        <p:txBody>
          <a:bodyPr vert="horz" wrap="square" lIns="94768" tIns="47384" rIns="94768" bIns="47384" numCol="1" anchor="t" anchorCtr="0" compatLnSpc="1">
            <a:prstTxWarp prst="textNoShape">
              <a:avLst/>
            </a:prstTxWarp>
          </a:bodyPr>
          <a:lstStyle>
            <a:lvl1pPr>
              <a:defRPr sz="1200" b="0">
                <a:ea typeface="+mn-ea"/>
              </a:defRPr>
            </a:lvl1pPr>
          </a:lstStyle>
          <a:p>
            <a:pPr>
              <a:defRPr/>
            </a:pPr>
            <a:endParaRPr lang="de-DE"/>
          </a:p>
        </p:txBody>
      </p:sp>
      <p:sp>
        <p:nvSpPr>
          <p:cNvPr id="267267" name="Rectangle 3"/>
          <p:cNvSpPr>
            <a:spLocks noGrp="1" noChangeArrowheads="1"/>
          </p:cNvSpPr>
          <p:nvPr>
            <p:ph type="dt" sz="quarter" idx="1"/>
          </p:nvPr>
        </p:nvSpPr>
        <p:spPr bwMode="auto">
          <a:xfrm>
            <a:off x="4022163" y="0"/>
            <a:ext cx="3077137" cy="512304"/>
          </a:xfrm>
          <a:prstGeom prst="rect">
            <a:avLst/>
          </a:prstGeom>
          <a:noFill/>
          <a:ln w="9525">
            <a:noFill/>
            <a:miter lim="800000"/>
            <a:headEnd/>
            <a:tailEnd/>
          </a:ln>
          <a:effectLst/>
        </p:spPr>
        <p:txBody>
          <a:bodyPr vert="horz" wrap="square" lIns="94768" tIns="47384" rIns="94768" bIns="47384" numCol="1" anchor="t" anchorCtr="0" compatLnSpc="1">
            <a:prstTxWarp prst="textNoShape">
              <a:avLst/>
            </a:prstTxWarp>
          </a:bodyPr>
          <a:lstStyle>
            <a:lvl1pPr algn="r">
              <a:defRPr sz="1200" b="0">
                <a:ea typeface="+mn-ea"/>
              </a:defRPr>
            </a:lvl1pPr>
          </a:lstStyle>
          <a:p>
            <a:pPr>
              <a:defRPr/>
            </a:pPr>
            <a:endParaRPr lang="de-DE"/>
          </a:p>
        </p:txBody>
      </p:sp>
      <p:sp>
        <p:nvSpPr>
          <p:cNvPr id="267268" name="Rectangle 4"/>
          <p:cNvSpPr>
            <a:spLocks noGrp="1" noChangeArrowheads="1"/>
          </p:cNvSpPr>
          <p:nvPr>
            <p:ph type="ftr" sz="quarter" idx="2"/>
          </p:nvPr>
        </p:nvSpPr>
        <p:spPr bwMode="auto">
          <a:xfrm>
            <a:off x="0" y="9722309"/>
            <a:ext cx="3077137" cy="512304"/>
          </a:xfrm>
          <a:prstGeom prst="rect">
            <a:avLst/>
          </a:prstGeom>
          <a:noFill/>
          <a:ln w="9525">
            <a:noFill/>
            <a:miter lim="800000"/>
            <a:headEnd/>
            <a:tailEnd/>
          </a:ln>
          <a:effectLst/>
        </p:spPr>
        <p:txBody>
          <a:bodyPr vert="horz" wrap="square" lIns="94768" tIns="47384" rIns="94768" bIns="47384" numCol="1" anchor="b" anchorCtr="0" compatLnSpc="1">
            <a:prstTxWarp prst="textNoShape">
              <a:avLst/>
            </a:prstTxWarp>
          </a:bodyPr>
          <a:lstStyle>
            <a:lvl1pPr>
              <a:defRPr sz="1200" b="0">
                <a:ea typeface="+mn-ea"/>
              </a:defRPr>
            </a:lvl1pPr>
          </a:lstStyle>
          <a:p>
            <a:pPr>
              <a:defRPr/>
            </a:pPr>
            <a:endParaRPr lang="de-DE"/>
          </a:p>
        </p:txBody>
      </p:sp>
      <p:sp>
        <p:nvSpPr>
          <p:cNvPr id="267269" name="Rectangle 5"/>
          <p:cNvSpPr>
            <a:spLocks noGrp="1" noChangeArrowheads="1"/>
          </p:cNvSpPr>
          <p:nvPr>
            <p:ph type="sldNum" sz="quarter" idx="3"/>
          </p:nvPr>
        </p:nvSpPr>
        <p:spPr bwMode="auto">
          <a:xfrm>
            <a:off x="4022163" y="9722309"/>
            <a:ext cx="3077137" cy="512304"/>
          </a:xfrm>
          <a:prstGeom prst="rect">
            <a:avLst/>
          </a:prstGeom>
          <a:noFill/>
          <a:ln w="9525">
            <a:noFill/>
            <a:miter lim="800000"/>
            <a:headEnd/>
            <a:tailEnd/>
          </a:ln>
          <a:effectLst/>
        </p:spPr>
        <p:txBody>
          <a:bodyPr vert="horz" wrap="square" lIns="94768" tIns="47384" rIns="94768" bIns="47384" numCol="1" anchor="b" anchorCtr="0" compatLnSpc="1">
            <a:prstTxWarp prst="textNoShape">
              <a:avLst/>
            </a:prstTxWarp>
          </a:bodyPr>
          <a:lstStyle>
            <a:lvl1pPr algn="r">
              <a:defRPr sz="1200" b="0"/>
            </a:lvl1pPr>
          </a:lstStyle>
          <a:p>
            <a:fld id="{AFB40C2F-A0F4-4307-A97C-F97A890C71CE}" type="slidenum">
              <a:rPr lang="de-DE" altLang="de-DE"/>
              <a:pPr/>
              <a:t>‹Nr.›</a:t>
            </a:fld>
            <a:endParaRPr lang="de-DE" altLang="de-DE"/>
          </a:p>
        </p:txBody>
      </p:sp>
    </p:spTree>
    <p:extLst>
      <p:ext uri="{BB962C8B-B14F-4D97-AF65-F5344CB8AC3E}">
        <p14:creationId xmlns:p14="http://schemas.microsoft.com/office/powerpoint/2010/main" val="16214589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77137" cy="512304"/>
          </a:xfrm>
          <a:prstGeom prst="rect">
            <a:avLst/>
          </a:prstGeom>
          <a:noFill/>
          <a:ln w="9525">
            <a:noFill/>
            <a:miter lim="800000"/>
            <a:headEnd/>
            <a:tailEnd/>
          </a:ln>
          <a:effectLst/>
        </p:spPr>
        <p:txBody>
          <a:bodyPr vert="horz" wrap="square" lIns="94768" tIns="47384" rIns="94768" bIns="47384" numCol="1" anchor="t" anchorCtr="0" compatLnSpc="1">
            <a:prstTxWarp prst="textNoShape">
              <a:avLst/>
            </a:prstTxWarp>
          </a:bodyPr>
          <a:lstStyle>
            <a:lvl1pPr>
              <a:defRPr sz="1200" b="0">
                <a:ea typeface="+mn-ea"/>
              </a:defRPr>
            </a:lvl1pPr>
          </a:lstStyle>
          <a:p>
            <a:pPr>
              <a:defRPr/>
            </a:pPr>
            <a:endParaRPr lang="de-DE"/>
          </a:p>
        </p:txBody>
      </p:sp>
      <p:sp>
        <p:nvSpPr>
          <p:cNvPr id="4099" name="Rectangle 3"/>
          <p:cNvSpPr>
            <a:spLocks noGrp="1" noChangeArrowheads="1"/>
          </p:cNvSpPr>
          <p:nvPr>
            <p:ph type="dt" idx="1"/>
          </p:nvPr>
        </p:nvSpPr>
        <p:spPr bwMode="auto">
          <a:xfrm>
            <a:off x="4020506" y="0"/>
            <a:ext cx="3077137" cy="512304"/>
          </a:xfrm>
          <a:prstGeom prst="rect">
            <a:avLst/>
          </a:prstGeom>
          <a:noFill/>
          <a:ln w="9525">
            <a:noFill/>
            <a:miter lim="800000"/>
            <a:headEnd/>
            <a:tailEnd/>
          </a:ln>
          <a:effectLst/>
        </p:spPr>
        <p:txBody>
          <a:bodyPr vert="horz" wrap="square" lIns="94768" tIns="47384" rIns="94768" bIns="47384" numCol="1" anchor="t" anchorCtr="0" compatLnSpc="1">
            <a:prstTxWarp prst="textNoShape">
              <a:avLst/>
            </a:prstTxWarp>
          </a:bodyPr>
          <a:lstStyle>
            <a:lvl1pPr algn="r">
              <a:defRPr sz="1200" b="0">
                <a:ea typeface="+mn-ea"/>
              </a:defRPr>
            </a:lvl1pPr>
          </a:lstStyle>
          <a:p>
            <a:pPr>
              <a:defRPr/>
            </a:pPr>
            <a:endParaRPr lang="de-DE"/>
          </a:p>
        </p:txBody>
      </p:sp>
      <p:sp>
        <p:nvSpPr>
          <p:cNvPr id="14340" name="Rectangle 4"/>
          <p:cNvSpPr>
            <a:spLocks noGrp="1" noRot="1" noChangeAspect="1" noChangeArrowheads="1" noTextEdit="1"/>
          </p:cNvSpPr>
          <p:nvPr>
            <p:ph type="sldImg" idx="2"/>
          </p:nvPr>
        </p:nvSpPr>
        <p:spPr bwMode="auto">
          <a:xfrm>
            <a:off x="779463" y="768350"/>
            <a:ext cx="5541962" cy="38369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709599" y="4861155"/>
            <a:ext cx="5680103" cy="4605821"/>
          </a:xfrm>
          <a:prstGeom prst="rect">
            <a:avLst/>
          </a:prstGeom>
          <a:noFill/>
          <a:ln w="9525">
            <a:noFill/>
            <a:miter lim="800000"/>
            <a:headEnd/>
            <a:tailEnd/>
          </a:ln>
          <a:effectLst/>
        </p:spPr>
        <p:txBody>
          <a:bodyPr vert="horz" wrap="square" lIns="94768" tIns="47384" rIns="94768" bIns="47384"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4102" name="Rectangle 6"/>
          <p:cNvSpPr>
            <a:spLocks noGrp="1" noChangeArrowheads="1"/>
          </p:cNvSpPr>
          <p:nvPr>
            <p:ph type="ftr" sz="quarter" idx="4"/>
          </p:nvPr>
        </p:nvSpPr>
        <p:spPr bwMode="auto">
          <a:xfrm>
            <a:off x="0" y="9720673"/>
            <a:ext cx="3077137" cy="512303"/>
          </a:xfrm>
          <a:prstGeom prst="rect">
            <a:avLst/>
          </a:prstGeom>
          <a:noFill/>
          <a:ln w="9525">
            <a:noFill/>
            <a:miter lim="800000"/>
            <a:headEnd/>
            <a:tailEnd/>
          </a:ln>
          <a:effectLst/>
        </p:spPr>
        <p:txBody>
          <a:bodyPr vert="horz" wrap="square" lIns="94768" tIns="47384" rIns="94768" bIns="47384" numCol="1" anchor="b" anchorCtr="0" compatLnSpc="1">
            <a:prstTxWarp prst="textNoShape">
              <a:avLst/>
            </a:prstTxWarp>
          </a:bodyPr>
          <a:lstStyle>
            <a:lvl1pPr>
              <a:defRPr sz="1200" b="0">
                <a:ea typeface="+mn-ea"/>
              </a:defRPr>
            </a:lvl1pPr>
          </a:lstStyle>
          <a:p>
            <a:pPr>
              <a:defRPr/>
            </a:pPr>
            <a:endParaRPr lang="de-DE"/>
          </a:p>
        </p:txBody>
      </p:sp>
      <p:sp>
        <p:nvSpPr>
          <p:cNvPr id="4103" name="Rectangle 7"/>
          <p:cNvSpPr>
            <a:spLocks noGrp="1" noChangeArrowheads="1"/>
          </p:cNvSpPr>
          <p:nvPr>
            <p:ph type="sldNum" sz="quarter" idx="5"/>
          </p:nvPr>
        </p:nvSpPr>
        <p:spPr bwMode="auto">
          <a:xfrm>
            <a:off x="4020506" y="9720673"/>
            <a:ext cx="3077137" cy="512303"/>
          </a:xfrm>
          <a:prstGeom prst="rect">
            <a:avLst/>
          </a:prstGeom>
          <a:noFill/>
          <a:ln w="9525">
            <a:noFill/>
            <a:miter lim="800000"/>
            <a:headEnd/>
            <a:tailEnd/>
          </a:ln>
          <a:effectLst/>
        </p:spPr>
        <p:txBody>
          <a:bodyPr vert="horz" wrap="square" lIns="94768" tIns="47384" rIns="94768" bIns="47384" numCol="1" anchor="b" anchorCtr="0" compatLnSpc="1">
            <a:prstTxWarp prst="textNoShape">
              <a:avLst/>
            </a:prstTxWarp>
          </a:bodyPr>
          <a:lstStyle>
            <a:lvl1pPr algn="r">
              <a:defRPr sz="1200" b="0"/>
            </a:lvl1pPr>
          </a:lstStyle>
          <a:p>
            <a:fld id="{41FFB2A1-9A32-4FF3-AC1F-099F209639A9}" type="slidenum">
              <a:rPr lang="de-DE" altLang="de-DE"/>
              <a:pPr/>
              <a:t>‹Nr.›</a:t>
            </a:fld>
            <a:endParaRPr lang="de-DE" altLang="de-DE"/>
          </a:p>
        </p:txBody>
      </p:sp>
    </p:spTree>
    <p:extLst>
      <p:ext uri="{BB962C8B-B14F-4D97-AF65-F5344CB8AC3E}">
        <p14:creationId xmlns:p14="http://schemas.microsoft.com/office/powerpoint/2010/main" val="340614165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2"/>
          <p:cNvSpPr>
            <a:spLocks noGrp="1" noRot="1" noChangeAspect="1" noChangeArrowheads="1" noTextEdit="1"/>
          </p:cNvSpPr>
          <p:nvPr>
            <p:ph type="sldImg"/>
          </p:nvPr>
        </p:nvSpPr>
        <p:spPr>
          <a:xfrm>
            <a:off x="779463" y="768350"/>
            <a:ext cx="5541962" cy="3836988"/>
          </a:xfrm>
          <a:ln/>
        </p:spPr>
      </p:sp>
      <p:sp>
        <p:nvSpPr>
          <p:cNvPr id="3164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p>
        </p:txBody>
      </p:sp>
    </p:spTree>
    <p:extLst>
      <p:ext uri="{BB962C8B-B14F-4D97-AF65-F5344CB8AC3E}">
        <p14:creationId xmlns:p14="http://schemas.microsoft.com/office/powerpoint/2010/main" val="2467745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el und Inhalt">
    <p:spTree>
      <p:nvGrpSpPr>
        <p:cNvPr id="1" name=""/>
        <p:cNvGrpSpPr/>
        <p:nvPr/>
      </p:nvGrpSpPr>
      <p:grpSpPr>
        <a:xfrm>
          <a:off x="0" y="0"/>
          <a:ext cx="0" cy="0"/>
          <a:chOff x="0" y="0"/>
          <a:chExt cx="0" cy="0"/>
        </a:xfrm>
      </p:grpSpPr>
      <p:sp>
        <p:nvSpPr>
          <p:cNvPr id="4" name="Rectangle 2"/>
          <p:cNvSpPr>
            <a:spLocks noChangeArrowheads="1"/>
          </p:cNvSpPr>
          <p:nvPr/>
        </p:nvSpPr>
        <p:spPr bwMode="auto">
          <a:xfrm>
            <a:off x="0" y="1"/>
            <a:ext cx="467783" cy="646113"/>
          </a:xfrm>
          <a:prstGeom prst="rect">
            <a:avLst/>
          </a:prstGeom>
          <a:solidFill>
            <a:schemeClr val="accent1">
              <a:lumMod val="75000"/>
            </a:schemeClr>
          </a:solidFill>
          <a:ln w="9525">
            <a:noFill/>
            <a:miter lim="800000"/>
            <a:headEnd/>
            <a:tailEnd/>
          </a:ln>
          <a:effectLst/>
        </p:spPr>
        <p:txBody>
          <a:bodyPr wrap="none" anchor="ctr"/>
          <a:lstStyle/>
          <a:p>
            <a:pPr>
              <a:defRPr/>
            </a:pPr>
            <a:endParaRPr lang="de-DE" sz="1800" b="0">
              <a:ea typeface="+mn-ea"/>
            </a:endParaRPr>
          </a:p>
        </p:txBody>
      </p:sp>
      <p:sp>
        <p:nvSpPr>
          <p:cNvPr id="5" name="Line 6"/>
          <p:cNvSpPr>
            <a:spLocks noChangeShapeType="1"/>
          </p:cNvSpPr>
          <p:nvPr/>
        </p:nvSpPr>
        <p:spPr bwMode="auto">
          <a:xfrm>
            <a:off x="467783" y="0"/>
            <a:ext cx="0" cy="6858000"/>
          </a:xfrm>
          <a:prstGeom prst="line">
            <a:avLst/>
          </a:prstGeom>
          <a:noFill/>
          <a:ln w="9525">
            <a:solidFill>
              <a:schemeClr val="tx1"/>
            </a:solidFill>
            <a:round/>
            <a:headEnd/>
            <a:tailEnd/>
          </a:ln>
          <a:effectLst/>
        </p:spPr>
        <p:txBody>
          <a:bodyPr/>
          <a:lstStyle/>
          <a:p>
            <a:pPr>
              <a:defRPr/>
            </a:pPr>
            <a:endParaRPr lang="de-DE" sz="1800" b="0">
              <a:ea typeface="+mn-ea"/>
            </a:endParaRPr>
          </a:p>
        </p:txBody>
      </p:sp>
      <p:sp>
        <p:nvSpPr>
          <p:cNvPr id="6" name="Line 7"/>
          <p:cNvSpPr>
            <a:spLocks noChangeShapeType="1"/>
          </p:cNvSpPr>
          <p:nvPr/>
        </p:nvSpPr>
        <p:spPr bwMode="auto">
          <a:xfrm>
            <a:off x="0" y="647700"/>
            <a:ext cx="7721865" cy="0"/>
          </a:xfrm>
          <a:prstGeom prst="line">
            <a:avLst/>
          </a:prstGeom>
          <a:noFill/>
          <a:ln w="9525">
            <a:solidFill>
              <a:schemeClr val="tx1"/>
            </a:solidFill>
            <a:round/>
            <a:headEnd/>
            <a:tailEnd/>
          </a:ln>
          <a:effectLst/>
        </p:spPr>
        <p:txBody>
          <a:bodyPr/>
          <a:lstStyle/>
          <a:p>
            <a:pPr>
              <a:defRPr/>
            </a:pPr>
            <a:endParaRPr lang="de-DE" sz="1800" b="0">
              <a:ea typeface="+mn-ea"/>
            </a:endParaRPr>
          </a:p>
        </p:txBody>
      </p:sp>
      <p:sp>
        <p:nvSpPr>
          <p:cNvPr id="8" name="Rectangle 10"/>
          <p:cNvSpPr>
            <a:spLocks noChangeArrowheads="1"/>
          </p:cNvSpPr>
          <p:nvPr/>
        </p:nvSpPr>
        <p:spPr bwMode="auto">
          <a:xfrm>
            <a:off x="233892" y="6416676"/>
            <a:ext cx="7137135" cy="252413"/>
          </a:xfrm>
          <a:prstGeom prst="rect">
            <a:avLst/>
          </a:prstGeom>
          <a:noFill/>
          <a:ln w="9525">
            <a:noFill/>
            <a:miter lim="800000"/>
            <a:headEnd/>
            <a:tailEnd/>
          </a:ln>
          <a:effectLst/>
        </p:spPr>
        <p:txBody>
          <a:bodyPr tIns="0" bIns="0" anchor="ctr"/>
          <a:lstStyle/>
          <a:p>
            <a:pPr algn="ctr">
              <a:spcBef>
                <a:spcPct val="20000"/>
              </a:spcBef>
              <a:defRPr/>
            </a:pPr>
            <a:endParaRPr lang="en-GB" sz="1200" b="0">
              <a:ea typeface="+mn-ea"/>
            </a:endParaRPr>
          </a:p>
        </p:txBody>
      </p:sp>
      <p:sp>
        <p:nvSpPr>
          <p:cNvPr id="2" name="Titel 1"/>
          <p:cNvSpPr>
            <a:spLocks noGrp="1"/>
          </p:cNvSpPr>
          <p:nvPr>
            <p:ph type="title"/>
          </p:nvPr>
        </p:nvSpPr>
        <p:spPr/>
        <p:txBody>
          <a:bodyPr/>
          <a:lstStyle>
            <a:lvl1pPr>
              <a:defRPr>
                <a:solidFill>
                  <a:schemeClr val="accent6">
                    <a:lumMod val="50000"/>
                  </a:schemeClr>
                </a:solidFill>
                <a:latin typeface="Arial Narrow" panose="020B0606020202030204" pitchFamily="34" charset="0"/>
              </a:defRPr>
            </a:lvl1pPr>
          </a:lstStyle>
          <a:p>
            <a:r>
              <a:rPr lang="de-DE" smtClean="0"/>
              <a:t>Titelmasterformat durch Klicken bearbeiten</a:t>
            </a:r>
            <a:endParaRPr lang="de-DE" dirty="0"/>
          </a:p>
        </p:txBody>
      </p:sp>
      <p:sp>
        <p:nvSpPr>
          <p:cNvPr id="12" name="Text Box 11"/>
          <p:cNvSpPr txBox="1">
            <a:spLocks noChangeArrowheads="1"/>
          </p:cNvSpPr>
          <p:nvPr/>
        </p:nvSpPr>
        <p:spPr bwMode="auto">
          <a:xfrm>
            <a:off x="467783" y="307559"/>
            <a:ext cx="2919902" cy="338554"/>
          </a:xfrm>
          <a:prstGeom prst="rect">
            <a:avLst/>
          </a:prstGeom>
          <a:noFill/>
          <a:ln w="9525">
            <a:noFill/>
            <a:miter lim="800000"/>
            <a:headEnd/>
            <a:tailEnd/>
          </a:ln>
          <a:effectLst/>
        </p:spPr>
        <p:txBody>
          <a:bodyPr wrap="none">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defRPr/>
            </a:pPr>
            <a:r>
              <a:rPr lang="de-DE" altLang="de-DE" sz="1600" b="1" dirty="0" smtClean="0">
                <a:solidFill>
                  <a:schemeClr val="accent6">
                    <a:lumMod val="50000"/>
                  </a:schemeClr>
                </a:solidFill>
                <a:latin typeface="Arial Narrow" pitchFamily="34" charset="0"/>
              </a:rPr>
              <a:t>Elterntraining FETASS • Sitzung 7 </a:t>
            </a:r>
          </a:p>
        </p:txBody>
      </p:sp>
      <p:sp>
        <p:nvSpPr>
          <p:cNvPr id="13" name="Inhaltsplatzhalter 2"/>
          <p:cNvSpPr>
            <a:spLocks noGrp="1"/>
          </p:cNvSpPr>
          <p:nvPr>
            <p:ph idx="1"/>
          </p:nvPr>
        </p:nvSpPr>
        <p:spPr>
          <a:xfrm>
            <a:off x="495300" y="1484313"/>
            <a:ext cx="9176808" cy="4641850"/>
          </a:xfrm>
        </p:spPr>
        <p:txBody>
          <a:bodyPr/>
          <a:lstStyle>
            <a:lvl1pPr marL="342900" indent="-342900">
              <a:buFontTx/>
              <a:buBlip>
                <a:blip r:embed="rId2"/>
              </a:buBlip>
              <a:defRPr sz="2000" b="1"/>
            </a:lvl1pPr>
            <a:lvl4pPr>
              <a:defRPr sz="1600"/>
            </a:lvl4pPr>
            <a:lvl5pPr>
              <a:defRPr sz="12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pic>
        <p:nvPicPr>
          <p:cNvPr id="14" name="Picture 5" descr="\\ad\home\brehm\#Arbeitsbuch\Grafiken\FETASS-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0022" y="141298"/>
            <a:ext cx="2084093" cy="531802"/>
          </a:xfrm>
          <a:prstGeom prst="rect">
            <a:avLst/>
          </a:prstGeom>
          <a:noFill/>
          <a:extLst>
            <a:ext uri="{909E8E84-426E-40DD-AFC4-6F175D3DCCD1}">
              <a14:hiddenFill xmlns:a14="http://schemas.microsoft.com/office/drawing/2010/main">
                <a:solidFill>
                  <a:srgbClr val="FFFFFF"/>
                </a:solidFill>
              </a14:hiddenFill>
            </a:ext>
          </a:extLst>
        </p:spPr>
      </p:pic>
      <p:sp>
        <p:nvSpPr>
          <p:cNvPr id="15" name="Foliennummernplatzhalter 4"/>
          <p:cNvSpPr>
            <a:spLocks noGrp="1"/>
          </p:cNvSpPr>
          <p:nvPr>
            <p:ph type="sldNum" sz="quarter" idx="4"/>
          </p:nvPr>
        </p:nvSpPr>
        <p:spPr>
          <a:xfrm>
            <a:off x="7401416" y="6519862"/>
            <a:ext cx="2301081" cy="215900"/>
          </a:xfrm>
          <a:prstGeom prst="rect">
            <a:avLst/>
          </a:prstGeom>
          <a:noFill/>
          <a:ln>
            <a:miter lim="800000"/>
            <a:headEnd/>
            <a:tailEnd/>
          </a:ln>
        </p:spPr>
        <p:txBody>
          <a:bodyPr vert="horz" wrap="square" lIns="91440" tIns="0" rIns="91440" bIns="0" numCol="1" anchor="ctr" anchorCtr="0" compatLnSpc="1">
            <a:prstTxWarp prst="textNoShape">
              <a:avLst/>
            </a:prstTxWarp>
          </a:bodyPr>
          <a:lstStyle>
            <a:lvl1pPr algn="r">
              <a:defRPr lang="de-DE" altLang="de-DE" sz="2800" b="1" i="0" u="none" strike="noStrike" baseline="30000" smtClean="0">
                <a:solidFill>
                  <a:schemeClr val="accent6">
                    <a:lumMod val="50000"/>
                  </a:schemeClr>
                </a:solidFill>
                <a:latin typeface="Comic Sans MS" panose="030F0702030302020204" pitchFamily="66" charset="0"/>
              </a:defRPr>
            </a:lvl1pPr>
          </a:lstStyle>
          <a:p>
            <a:r>
              <a:rPr lang="de-DE" smtClean="0"/>
              <a:t>7.</a:t>
            </a:r>
            <a:fld id="{699BC8A4-26CB-4518-AD2C-CCB4A2A8D929}" type="slidenum">
              <a:rPr lang="de-DE" smtClean="0"/>
              <a:pPr/>
              <a:t>‹Nr.›</a:t>
            </a:fld>
            <a:endParaRPr lang="de-DE" dirty="0"/>
          </a:p>
        </p:txBody>
      </p:sp>
    </p:spTree>
    <p:extLst>
      <p:ext uri="{BB962C8B-B14F-4D97-AF65-F5344CB8AC3E}">
        <p14:creationId xmlns:p14="http://schemas.microsoft.com/office/powerpoint/2010/main" val="43350502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elfolie">
    <p:spTree>
      <p:nvGrpSpPr>
        <p:cNvPr id="1" name=""/>
        <p:cNvGrpSpPr/>
        <p:nvPr/>
      </p:nvGrpSpPr>
      <p:grpSpPr>
        <a:xfrm>
          <a:off x="0" y="0"/>
          <a:ext cx="0" cy="0"/>
          <a:chOff x="0" y="0"/>
          <a:chExt cx="0" cy="0"/>
        </a:xfrm>
      </p:grpSpPr>
      <p:pic>
        <p:nvPicPr>
          <p:cNvPr id="1029" name="Picture 5" descr="\\ad\home\brehm\#Arbeitsbuch\Grafiken\FETASS-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0930" y="879485"/>
            <a:ext cx="4504135" cy="11493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01447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9096" name="Rectangle 3"/>
          <p:cNvSpPr>
            <a:spLocks noGrp="1" noChangeArrowheads="1"/>
          </p:cNvSpPr>
          <p:nvPr>
            <p:ph type="body" idx="1"/>
          </p:nvPr>
        </p:nvSpPr>
        <p:spPr bwMode="auto">
          <a:xfrm>
            <a:off x="495300" y="1484313"/>
            <a:ext cx="9176808" cy="464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smtClean="0"/>
              <a:t>Mastertextformat bearbeiten</a:t>
            </a:r>
          </a:p>
          <a:p>
            <a:pPr lvl="1"/>
            <a:r>
              <a:rPr lang="de-DE" altLang="de-DE" smtClean="0"/>
              <a:t>Zweite Ebene</a:t>
            </a:r>
          </a:p>
          <a:p>
            <a:pPr lvl="2"/>
            <a:r>
              <a:rPr lang="de-DE" altLang="de-DE" smtClean="0"/>
              <a:t>Dritte Ebene</a:t>
            </a:r>
          </a:p>
        </p:txBody>
      </p:sp>
      <p:sp>
        <p:nvSpPr>
          <p:cNvPr id="89097" name="Rectangle 9"/>
          <p:cNvSpPr>
            <a:spLocks noGrp="1" noChangeArrowheads="1"/>
          </p:cNvSpPr>
          <p:nvPr>
            <p:ph type="title"/>
          </p:nvPr>
        </p:nvSpPr>
        <p:spPr bwMode="auto">
          <a:xfrm>
            <a:off x="467783" y="639763"/>
            <a:ext cx="920432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pPr lvl="0"/>
            <a:r>
              <a:rPr lang="de-DE" altLang="de-DE" dirty="0" smtClean="0"/>
              <a:t>Mastertitelformat bearbeiten</a:t>
            </a:r>
          </a:p>
        </p:txBody>
      </p:sp>
      <p:sp>
        <p:nvSpPr>
          <p:cNvPr id="6" name="Foliennummernplatzhalter 4"/>
          <p:cNvSpPr>
            <a:spLocks noGrp="1"/>
          </p:cNvSpPr>
          <p:nvPr>
            <p:ph type="sldNum" sz="quarter" idx="4"/>
          </p:nvPr>
        </p:nvSpPr>
        <p:spPr>
          <a:xfrm>
            <a:off x="7401416" y="6519862"/>
            <a:ext cx="2301081" cy="215900"/>
          </a:xfrm>
          <a:prstGeom prst="rect">
            <a:avLst/>
          </a:prstGeom>
          <a:noFill/>
          <a:ln>
            <a:miter lim="800000"/>
            <a:headEnd/>
            <a:tailEnd/>
          </a:ln>
        </p:spPr>
        <p:txBody>
          <a:bodyPr vert="horz" wrap="square" lIns="91440" tIns="0" rIns="91440" bIns="0" numCol="1" anchor="ctr" anchorCtr="0" compatLnSpc="1">
            <a:prstTxWarp prst="textNoShape">
              <a:avLst/>
            </a:prstTxWarp>
          </a:bodyPr>
          <a:lstStyle>
            <a:lvl1pPr algn="r">
              <a:defRPr lang="de-DE" altLang="de-DE" sz="2800" b="1" i="0" u="none" strike="noStrike" baseline="30000" smtClean="0">
                <a:solidFill>
                  <a:schemeClr val="accent6">
                    <a:lumMod val="50000"/>
                  </a:schemeClr>
                </a:solidFill>
                <a:latin typeface="Comic Sans MS" panose="030F0702030302020204" pitchFamily="66" charset="0"/>
              </a:defRPr>
            </a:lvl1pPr>
          </a:lstStyle>
          <a:p>
            <a:r>
              <a:rPr lang="de-DE" smtClean="0"/>
              <a:t>7.</a:t>
            </a:r>
            <a:fld id="{699BC8A4-26CB-4518-AD2C-CCB4A2A8D929}" type="slidenum">
              <a:rPr lang="de-DE" smtClean="0"/>
              <a:pPr/>
              <a:t>‹Nr.›</a:t>
            </a:fld>
            <a:endParaRPr lang="de-DE" dirty="0"/>
          </a:p>
        </p:txBody>
      </p:sp>
      <p:sp>
        <p:nvSpPr>
          <p:cNvPr id="7" name="Foliennummernplatzhalter 4"/>
          <p:cNvSpPr txBox="1">
            <a:spLocks/>
          </p:cNvSpPr>
          <p:nvPr/>
        </p:nvSpPr>
        <p:spPr bwMode="auto">
          <a:xfrm>
            <a:off x="467783" y="6519862"/>
            <a:ext cx="7938685" cy="215900"/>
          </a:xfrm>
          <a:prstGeom prst="rect">
            <a:avLst/>
          </a:prstGeom>
          <a:noFill/>
          <a:ln>
            <a:miter lim="800000"/>
            <a:headEnd/>
            <a:tailEnd/>
          </a:ln>
        </p:spPr>
        <p:txBody>
          <a:bodyPr vert="horz" wrap="square" lIns="91440" tIns="0" rIns="91440" bIns="0" numCol="1" anchor="ctr" anchorCtr="0" compatLnSpc="1">
            <a:prstTxWarp prst="textNoShape">
              <a:avLst/>
            </a:prstTxWarp>
          </a:bodyPr>
          <a:lstStyle>
            <a:defPPr>
              <a:defRPr lang="de-DE"/>
            </a:defPPr>
            <a:lvl1pPr algn="r" rtl="0" eaLnBrk="0" fontAlgn="base" hangingPunct="0">
              <a:spcBef>
                <a:spcPct val="0"/>
              </a:spcBef>
              <a:spcAft>
                <a:spcPct val="0"/>
              </a:spcAft>
              <a:defRPr sz="1000" b="0" kern="1200">
                <a:solidFill>
                  <a:srgbClr val="212D9A"/>
                </a:solidFill>
                <a:latin typeface="Arial" charset="0"/>
                <a:ea typeface="ＭＳ Ｐゴシック" charset="-128"/>
                <a:cs typeface="+mn-cs"/>
              </a:defRPr>
            </a:lvl1pPr>
            <a:lvl2pPr marL="457200" algn="l" rtl="0" fontAlgn="base">
              <a:spcBef>
                <a:spcPct val="0"/>
              </a:spcBef>
              <a:spcAft>
                <a:spcPct val="0"/>
              </a:spcAft>
              <a:defRPr sz="3200" b="1" kern="1200">
                <a:solidFill>
                  <a:schemeClr val="tx1"/>
                </a:solidFill>
                <a:latin typeface="Arial" charset="0"/>
                <a:ea typeface="ＭＳ Ｐゴシック" charset="-128"/>
                <a:cs typeface="+mn-cs"/>
              </a:defRPr>
            </a:lvl2pPr>
            <a:lvl3pPr marL="914400" algn="l" rtl="0" fontAlgn="base">
              <a:spcBef>
                <a:spcPct val="0"/>
              </a:spcBef>
              <a:spcAft>
                <a:spcPct val="0"/>
              </a:spcAft>
              <a:defRPr sz="3200" b="1" kern="1200">
                <a:solidFill>
                  <a:schemeClr val="tx1"/>
                </a:solidFill>
                <a:latin typeface="Arial" charset="0"/>
                <a:ea typeface="ＭＳ Ｐゴシック" charset="-128"/>
                <a:cs typeface="+mn-cs"/>
              </a:defRPr>
            </a:lvl3pPr>
            <a:lvl4pPr marL="1371600" algn="l" rtl="0" fontAlgn="base">
              <a:spcBef>
                <a:spcPct val="0"/>
              </a:spcBef>
              <a:spcAft>
                <a:spcPct val="0"/>
              </a:spcAft>
              <a:defRPr sz="3200" b="1" kern="1200">
                <a:solidFill>
                  <a:schemeClr val="tx1"/>
                </a:solidFill>
                <a:latin typeface="Arial" charset="0"/>
                <a:ea typeface="ＭＳ Ｐゴシック" charset="-128"/>
                <a:cs typeface="+mn-cs"/>
              </a:defRPr>
            </a:lvl4pPr>
            <a:lvl5pPr marL="1828800" algn="l" rtl="0" fontAlgn="base">
              <a:spcBef>
                <a:spcPct val="0"/>
              </a:spcBef>
              <a:spcAft>
                <a:spcPct val="0"/>
              </a:spcAft>
              <a:defRPr sz="3200" b="1" kern="1200">
                <a:solidFill>
                  <a:schemeClr val="tx1"/>
                </a:solidFill>
                <a:latin typeface="Arial" charset="0"/>
                <a:ea typeface="ＭＳ Ｐゴシック" charset="-128"/>
                <a:cs typeface="+mn-cs"/>
              </a:defRPr>
            </a:lvl5pPr>
            <a:lvl6pPr marL="2286000" algn="l" defTabSz="914400" rtl="0" eaLnBrk="1" latinLnBrk="0" hangingPunct="1">
              <a:defRPr sz="3200" b="1" kern="1200">
                <a:solidFill>
                  <a:schemeClr val="tx1"/>
                </a:solidFill>
                <a:latin typeface="Arial" charset="0"/>
                <a:ea typeface="ＭＳ Ｐゴシック" charset="-128"/>
                <a:cs typeface="+mn-cs"/>
              </a:defRPr>
            </a:lvl6pPr>
            <a:lvl7pPr marL="2743200" algn="l" defTabSz="914400" rtl="0" eaLnBrk="1" latinLnBrk="0" hangingPunct="1">
              <a:defRPr sz="3200" b="1" kern="1200">
                <a:solidFill>
                  <a:schemeClr val="tx1"/>
                </a:solidFill>
                <a:latin typeface="Arial" charset="0"/>
                <a:ea typeface="ＭＳ Ｐゴシック" charset="-128"/>
                <a:cs typeface="+mn-cs"/>
              </a:defRPr>
            </a:lvl7pPr>
            <a:lvl8pPr marL="3200400" algn="l" defTabSz="914400" rtl="0" eaLnBrk="1" latinLnBrk="0" hangingPunct="1">
              <a:defRPr sz="3200" b="1" kern="1200">
                <a:solidFill>
                  <a:schemeClr val="tx1"/>
                </a:solidFill>
                <a:latin typeface="Arial" charset="0"/>
                <a:ea typeface="ＭＳ Ｐゴシック" charset="-128"/>
                <a:cs typeface="+mn-cs"/>
              </a:defRPr>
            </a:lvl8pPr>
            <a:lvl9pPr marL="3657600" algn="l" defTabSz="914400" rtl="0" eaLnBrk="1" latinLnBrk="0" hangingPunct="1">
              <a:defRPr sz="3200" b="1" kern="1200">
                <a:solidFill>
                  <a:schemeClr val="tx1"/>
                </a:solidFill>
                <a:latin typeface="Arial" charset="0"/>
                <a:ea typeface="ＭＳ Ｐゴシック" charset="-128"/>
                <a:cs typeface="+mn-cs"/>
              </a:defRPr>
            </a:lvl9pPr>
          </a:lstStyle>
          <a:p>
            <a:pPr algn="l" rtl="0"/>
            <a:r>
              <a:rPr lang="de-DE" sz="1200" b="1" i="0" u="none" strike="noStrike" kern="1200" baseline="30000" dirty="0" smtClean="0">
                <a:solidFill>
                  <a:schemeClr val="accent6">
                    <a:lumMod val="50000"/>
                  </a:schemeClr>
                </a:solidFill>
                <a:latin typeface="Comic Sans MS" panose="030F0702030302020204" pitchFamily="66" charset="0"/>
                <a:ea typeface="ＭＳ Ｐゴシック" charset="-128"/>
                <a:cs typeface="+mn-cs"/>
              </a:rPr>
              <a:t>© 2015, Springer Verlag Berlin Heidelberg. Aus: Brehm et al.: FETASS – Freiburger Elterntraining für Autismus-Spektrum-Störungen</a:t>
            </a: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Lst>
  <p:timing>
    <p:tnLst>
      <p:par>
        <p:cTn id="1" dur="indefinite" restart="never" nodeType="tmRoot"/>
      </p:par>
    </p:tnLst>
  </p:timing>
  <p:hf hdr="0" ftr="0" dt="0"/>
  <p:txStyles>
    <p:titleStyle>
      <a:lvl1pPr algn="ctr" rtl="0" eaLnBrk="1" fontAlgn="base" hangingPunct="1">
        <a:spcBef>
          <a:spcPct val="0"/>
        </a:spcBef>
        <a:spcAft>
          <a:spcPct val="0"/>
        </a:spcAft>
        <a:defRPr lang="de-DE" altLang="de-DE" sz="2800" b="1" dirty="0" smtClean="0">
          <a:solidFill>
            <a:schemeClr val="accent6">
              <a:lumMod val="50000"/>
            </a:schemeClr>
          </a:solidFill>
          <a:latin typeface="Arial Narrow" panose="020B0606020202030204" pitchFamily="34" charset="0"/>
          <a:ea typeface="+mj-ea"/>
          <a:cs typeface="+mj-cs"/>
        </a:defRPr>
      </a:lvl1pPr>
      <a:lvl2pPr algn="ctr" rtl="0" eaLnBrk="1" fontAlgn="base" hangingPunct="1">
        <a:spcBef>
          <a:spcPct val="0"/>
        </a:spcBef>
        <a:spcAft>
          <a:spcPct val="0"/>
        </a:spcAft>
        <a:defRPr sz="2800" b="1">
          <a:solidFill>
            <a:srgbClr val="212D9A"/>
          </a:solidFill>
          <a:latin typeface="Arial Narrow" charset="0"/>
          <a:ea typeface="ＭＳ Ｐゴシック" charset="-128"/>
        </a:defRPr>
      </a:lvl2pPr>
      <a:lvl3pPr algn="ctr" rtl="0" eaLnBrk="1" fontAlgn="base" hangingPunct="1">
        <a:spcBef>
          <a:spcPct val="0"/>
        </a:spcBef>
        <a:spcAft>
          <a:spcPct val="0"/>
        </a:spcAft>
        <a:defRPr sz="2800" b="1">
          <a:solidFill>
            <a:srgbClr val="212D9A"/>
          </a:solidFill>
          <a:latin typeface="Arial Narrow" charset="0"/>
          <a:ea typeface="ＭＳ Ｐゴシック" charset="-128"/>
        </a:defRPr>
      </a:lvl3pPr>
      <a:lvl4pPr algn="ctr" rtl="0" eaLnBrk="1" fontAlgn="base" hangingPunct="1">
        <a:spcBef>
          <a:spcPct val="0"/>
        </a:spcBef>
        <a:spcAft>
          <a:spcPct val="0"/>
        </a:spcAft>
        <a:defRPr sz="2800" b="1">
          <a:solidFill>
            <a:srgbClr val="212D9A"/>
          </a:solidFill>
          <a:latin typeface="Arial Narrow" charset="0"/>
          <a:ea typeface="ＭＳ Ｐゴシック" charset="-128"/>
        </a:defRPr>
      </a:lvl4pPr>
      <a:lvl5pPr algn="ctr" rtl="0" eaLnBrk="1" fontAlgn="base" hangingPunct="1">
        <a:spcBef>
          <a:spcPct val="0"/>
        </a:spcBef>
        <a:spcAft>
          <a:spcPct val="0"/>
        </a:spcAft>
        <a:defRPr sz="2800" b="1">
          <a:solidFill>
            <a:srgbClr val="212D9A"/>
          </a:solidFill>
          <a:latin typeface="Arial Narrow" charset="0"/>
          <a:ea typeface="ＭＳ Ｐゴシック" charset="-128"/>
        </a:defRPr>
      </a:lvl5pPr>
      <a:lvl6pPr marL="457200" algn="ctr" rtl="0" eaLnBrk="1" fontAlgn="base" hangingPunct="1">
        <a:spcBef>
          <a:spcPct val="0"/>
        </a:spcBef>
        <a:spcAft>
          <a:spcPct val="0"/>
        </a:spcAft>
        <a:defRPr sz="2800" b="1">
          <a:solidFill>
            <a:srgbClr val="212D9A"/>
          </a:solidFill>
          <a:latin typeface="Arial Narrow" charset="0"/>
        </a:defRPr>
      </a:lvl6pPr>
      <a:lvl7pPr marL="914400" algn="ctr" rtl="0" eaLnBrk="1" fontAlgn="base" hangingPunct="1">
        <a:spcBef>
          <a:spcPct val="0"/>
        </a:spcBef>
        <a:spcAft>
          <a:spcPct val="0"/>
        </a:spcAft>
        <a:defRPr sz="2800" b="1">
          <a:solidFill>
            <a:srgbClr val="212D9A"/>
          </a:solidFill>
          <a:latin typeface="Arial Narrow" charset="0"/>
        </a:defRPr>
      </a:lvl7pPr>
      <a:lvl8pPr marL="1371600" algn="ctr" rtl="0" eaLnBrk="1" fontAlgn="base" hangingPunct="1">
        <a:spcBef>
          <a:spcPct val="0"/>
        </a:spcBef>
        <a:spcAft>
          <a:spcPct val="0"/>
        </a:spcAft>
        <a:defRPr sz="2800" b="1">
          <a:solidFill>
            <a:srgbClr val="212D9A"/>
          </a:solidFill>
          <a:latin typeface="Arial Narrow" charset="0"/>
        </a:defRPr>
      </a:lvl8pPr>
      <a:lvl9pPr marL="1828800" algn="ctr" rtl="0" eaLnBrk="1" fontAlgn="base" hangingPunct="1">
        <a:spcBef>
          <a:spcPct val="0"/>
        </a:spcBef>
        <a:spcAft>
          <a:spcPct val="0"/>
        </a:spcAft>
        <a:defRPr sz="2800" b="1">
          <a:solidFill>
            <a:srgbClr val="212D9A"/>
          </a:solidFill>
          <a:latin typeface="Arial Narrow" charset="0"/>
        </a:defRPr>
      </a:lvl9pPr>
    </p:titleStyle>
    <p:bodyStyle>
      <a:lvl1pPr marL="342900" indent="-342900" algn="l" rtl="0" eaLnBrk="1" fontAlgn="base" hangingPunct="1">
        <a:spcBef>
          <a:spcPct val="20000"/>
        </a:spcBef>
        <a:spcAft>
          <a:spcPct val="0"/>
        </a:spcAft>
        <a:buBlip>
          <a:blip r:embed="rId4"/>
        </a:buBlip>
        <a:defRPr sz="24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a:solidFill>
            <a:schemeClr val="tx1"/>
          </a:solidFill>
          <a:latin typeface="+mn-lt"/>
          <a:ea typeface="+mn-ea"/>
        </a:defRPr>
      </a:lvl2pPr>
      <a:lvl3pPr marL="1143000" indent="-228600" algn="l" rtl="0" eaLnBrk="1" fontAlgn="base" hangingPunct="1">
        <a:spcBef>
          <a:spcPct val="20000"/>
        </a:spcBef>
        <a:spcAft>
          <a:spcPct val="0"/>
        </a:spcAft>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3000">
          <a:solidFill>
            <a:schemeClr val="tx1"/>
          </a:solidFill>
          <a:latin typeface="Arial" charset="0"/>
          <a:ea typeface="+mn-ea"/>
        </a:defRPr>
      </a:lvl4pPr>
      <a:lvl5pPr marL="2057400" indent="-228600" algn="l" rtl="0" eaLnBrk="1" fontAlgn="base" hangingPunct="1">
        <a:spcBef>
          <a:spcPct val="20000"/>
        </a:spcBef>
        <a:spcAft>
          <a:spcPct val="0"/>
        </a:spcAft>
        <a:buChar char="»"/>
        <a:defRPr sz="3000">
          <a:solidFill>
            <a:schemeClr val="tx1"/>
          </a:solidFill>
          <a:latin typeface="Arial" charset="0"/>
          <a:ea typeface="+mn-ea"/>
        </a:defRPr>
      </a:lvl5pPr>
      <a:lvl6pPr marL="2514600" indent="-228600" algn="l" rtl="0" eaLnBrk="1" fontAlgn="base" hangingPunct="1">
        <a:spcBef>
          <a:spcPct val="20000"/>
        </a:spcBef>
        <a:spcAft>
          <a:spcPct val="0"/>
        </a:spcAft>
        <a:buChar char="»"/>
        <a:defRPr sz="3000">
          <a:solidFill>
            <a:schemeClr val="tx1"/>
          </a:solidFill>
          <a:latin typeface="Arial" charset="0"/>
          <a:ea typeface="+mn-ea"/>
        </a:defRPr>
      </a:lvl6pPr>
      <a:lvl7pPr marL="2971800" indent="-228600" algn="l" rtl="0" eaLnBrk="1" fontAlgn="base" hangingPunct="1">
        <a:spcBef>
          <a:spcPct val="20000"/>
        </a:spcBef>
        <a:spcAft>
          <a:spcPct val="0"/>
        </a:spcAft>
        <a:buChar char="»"/>
        <a:defRPr sz="3000">
          <a:solidFill>
            <a:schemeClr val="tx1"/>
          </a:solidFill>
          <a:latin typeface="Arial" charset="0"/>
          <a:ea typeface="+mn-ea"/>
        </a:defRPr>
      </a:lvl7pPr>
      <a:lvl8pPr marL="3429000" indent="-228600" algn="l" rtl="0" eaLnBrk="1" fontAlgn="base" hangingPunct="1">
        <a:spcBef>
          <a:spcPct val="20000"/>
        </a:spcBef>
        <a:spcAft>
          <a:spcPct val="0"/>
        </a:spcAft>
        <a:buChar char="»"/>
        <a:defRPr sz="3000">
          <a:solidFill>
            <a:schemeClr val="tx1"/>
          </a:solidFill>
          <a:latin typeface="Arial" charset="0"/>
          <a:ea typeface="+mn-ea"/>
        </a:defRPr>
      </a:lvl8pPr>
      <a:lvl9pPr marL="3886200" indent="-228600" algn="l" rtl="0" eaLnBrk="1" fontAlgn="base" hangingPunct="1">
        <a:spcBef>
          <a:spcPct val="20000"/>
        </a:spcBef>
        <a:spcAft>
          <a:spcPct val="0"/>
        </a:spcAft>
        <a:buChar char="»"/>
        <a:defRPr sz="3000">
          <a:solidFill>
            <a:schemeClr val="tx1"/>
          </a:solidFill>
          <a:latin typeface="Arial" charset="0"/>
          <a:ea typeface="+mn-ea"/>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p:txBody>
          <a:bodyPr/>
          <a:lstStyle/>
          <a:p>
            <a:r>
              <a:rPr lang="de-DE" altLang="de-DE" dirty="0" smtClean="0">
                <a:latin typeface="Arial Narrow" pitchFamily="34" charset="0"/>
              </a:rPr>
              <a:t>Übersicht Sitzung 7: </a:t>
            </a:r>
            <a:br>
              <a:rPr lang="de-DE" altLang="de-DE" dirty="0" smtClean="0">
                <a:latin typeface="Arial Narrow" pitchFamily="34" charset="0"/>
              </a:rPr>
            </a:br>
            <a:r>
              <a:rPr lang="de-DE" altLang="de-DE" dirty="0" smtClean="0">
                <a:latin typeface="Arial Narrow" pitchFamily="34" charset="0"/>
              </a:rPr>
              <a:t>Umgang mit </a:t>
            </a:r>
            <a:r>
              <a:rPr lang="de-DE" altLang="de-DE" dirty="0" err="1" smtClean="0">
                <a:latin typeface="Arial Narrow" pitchFamily="34" charset="0"/>
              </a:rPr>
              <a:t>autismusspezifischen</a:t>
            </a:r>
            <a:r>
              <a:rPr lang="de-DE" altLang="de-DE" dirty="0" smtClean="0">
                <a:latin typeface="Arial Narrow" pitchFamily="34" charset="0"/>
              </a:rPr>
              <a:t> herausfordernden Verhaltensweisen (Teil 2)</a:t>
            </a:r>
          </a:p>
        </p:txBody>
      </p:sp>
      <p:sp>
        <p:nvSpPr>
          <p:cNvPr id="134147" name="Rectangle 3"/>
          <p:cNvSpPr>
            <a:spLocks noGrp="1" noChangeArrowheads="1"/>
          </p:cNvSpPr>
          <p:nvPr>
            <p:ph idx="1"/>
          </p:nvPr>
        </p:nvSpPr>
        <p:spPr>
          <a:xfrm>
            <a:off x="927100" y="2559050"/>
            <a:ext cx="7962900" cy="3613150"/>
          </a:xfrm>
        </p:spPr>
        <p:txBody>
          <a:bodyPr/>
          <a:lstStyle/>
          <a:p>
            <a:pPr>
              <a:lnSpc>
                <a:spcPct val="90000"/>
              </a:lnSpc>
            </a:pPr>
            <a:r>
              <a:rPr lang="de-DE" altLang="de-DE" dirty="0">
                <a:latin typeface="Arial Narrow" pitchFamily="34" charset="0"/>
              </a:rPr>
              <a:t>Hausaufgabenbesprechung: </a:t>
            </a:r>
            <a:br>
              <a:rPr lang="de-DE" altLang="de-DE" dirty="0">
                <a:latin typeface="Arial Narrow" pitchFamily="34" charset="0"/>
              </a:rPr>
            </a:br>
            <a:r>
              <a:rPr lang="de-DE" altLang="de-DE" dirty="0">
                <a:latin typeface="Arial Narrow" pitchFamily="34" charset="0"/>
              </a:rPr>
              <a:t>Strategien im Umgang mit </a:t>
            </a:r>
            <a:r>
              <a:rPr lang="de-DE" altLang="de-DE" dirty="0" err="1">
                <a:latin typeface="Arial Narrow" pitchFamily="34" charset="0"/>
              </a:rPr>
              <a:t>autismusspezifischen</a:t>
            </a:r>
            <a:r>
              <a:rPr lang="de-DE" altLang="de-DE" dirty="0">
                <a:latin typeface="Arial Narrow" pitchFamily="34" charset="0"/>
              </a:rPr>
              <a:t> herausfordernden Verhaltensweisen (Teil </a:t>
            </a:r>
            <a:r>
              <a:rPr lang="de-DE" altLang="de-DE" dirty="0" smtClean="0">
                <a:latin typeface="Arial Narrow" pitchFamily="34" charset="0"/>
              </a:rPr>
              <a:t>1)</a:t>
            </a:r>
            <a:endParaRPr lang="de-DE" altLang="de-DE" dirty="0">
              <a:latin typeface="Arial Narrow" pitchFamily="34" charset="0"/>
            </a:endParaRPr>
          </a:p>
          <a:p>
            <a:pPr>
              <a:lnSpc>
                <a:spcPct val="90000"/>
              </a:lnSpc>
            </a:pPr>
            <a:r>
              <a:rPr lang="de-DE" altLang="de-DE" dirty="0">
                <a:latin typeface="Arial Narrow" pitchFamily="34" charset="0"/>
              </a:rPr>
              <a:t>Umgang mit kritischen Situationen: </a:t>
            </a:r>
            <a:br>
              <a:rPr lang="de-DE" altLang="de-DE" dirty="0">
                <a:latin typeface="Arial Narrow" pitchFamily="34" charset="0"/>
              </a:rPr>
            </a:br>
            <a:r>
              <a:rPr lang="de-DE" altLang="de-DE" dirty="0">
                <a:latin typeface="Arial Narrow" pitchFamily="34" charset="0"/>
                <a:sym typeface="Wingdings" panose="05000000000000000000" pitchFamily="2" charset="2"/>
              </a:rPr>
              <a:t> </a:t>
            </a:r>
            <a:r>
              <a:rPr lang="de-DE" altLang="de-DE" dirty="0">
                <a:latin typeface="Arial Narrow" pitchFamily="34" charset="0"/>
              </a:rPr>
              <a:t>Wegweiser für kritische Situationen erstellen</a:t>
            </a:r>
          </a:p>
          <a:p>
            <a:pPr>
              <a:lnSpc>
                <a:spcPct val="90000"/>
              </a:lnSpc>
            </a:pPr>
            <a:r>
              <a:rPr lang="de-DE" altLang="de-DE" dirty="0">
                <a:latin typeface="Arial Narrow" pitchFamily="34" charset="0"/>
              </a:rPr>
              <a:t>Umgang mit Eskalationen</a:t>
            </a:r>
          </a:p>
          <a:p>
            <a:pPr>
              <a:lnSpc>
                <a:spcPct val="90000"/>
              </a:lnSpc>
            </a:pPr>
            <a:r>
              <a:rPr lang="de-DE" altLang="de-DE" dirty="0" smtClean="0">
                <a:latin typeface="Arial Narrow" pitchFamily="34" charset="0"/>
              </a:rPr>
              <a:t>Auf welcher Treppenstufe sind wir/bin ich?</a:t>
            </a:r>
            <a:endParaRPr lang="de-DE" altLang="de-DE" dirty="0">
              <a:latin typeface="Arial Narrow" pitchFamily="34" charset="0"/>
            </a:endParaRPr>
          </a:p>
          <a:p>
            <a:pPr>
              <a:lnSpc>
                <a:spcPct val="90000"/>
              </a:lnSpc>
            </a:pPr>
            <a:r>
              <a:rPr lang="de-DE" altLang="de-DE" dirty="0" smtClean="0">
                <a:latin typeface="Arial Narrow" pitchFamily="34" charset="0"/>
              </a:rPr>
              <a:t>Hausaufgaben: Wegweiser erstellen</a:t>
            </a:r>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7.</a:t>
            </a:r>
            <a:fld id="{699BC8A4-26CB-4518-AD2C-CCB4A2A8D929}" type="slidenum">
              <a:rPr lang="de-DE" smtClean="0"/>
              <a:pPr/>
              <a:t>1</a:t>
            </a:fld>
            <a:endParaRPr lang="de-DE"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2"/>
          <p:cNvSpPr>
            <a:spLocks noGrp="1" noChangeArrowheads="1"/>
          </p:cNvSpPr>
          <p:nvPr>
            <p:ph type="title"/>
          </p:nvPr>
        </p:nvSpPr>
        <p:spPr/>
        <p:txBody>
          <a:bodyPr/>
          <a:lstStyle/>
          <a:p>
            <a:r>
              <a:rPr lang="de-DE" altLang="de-DE" dirty="0" smtClean="0">
                <a:latin typeface="Arial Narrow" pitchFamily="34" charset="0"/>
              </a:rPr>
              <a:t>Wegweiser für kritische Situationen – Beispiel 2</a:t>
            </a:r>
          </a:p>
        </p:txBody>
      </p:sp>
      <p:sp>
        <p:nvSpPr>
          <p:cNvPr id="412675"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nSpc>
                <a:spcPct val="90000"/>
              </a:lnSpc>
              <a:buNone/>
            </a:pPr>
            <a:r>
              <a:rPr lang="de-DE" altLang="de-DE" dirty="0">
                <a:solidFill>
                  <a:srgbClr val="C00000"/>
                </a:solidFill>
                <a:latin typeface="Arial Narrow" pitchFamily="34" charset="0"/>
              </a:rPr>
              <a:t>Ausgangssituation: </a:t>
            </a:r>
            <a:br>
              <a:rPr lang="de-DE" altLang="de-DE" dirty="0">
                <a:solidFill>
                  <a:srgbClr val="C00000"/>
                </a:solidFill>
                <a:latin typeface="Arial Narrow" pitchFamily="34" charset="0"/>
              </a:rPr>
            </a:br>
            <a:r>
              <a:rPr lang="de-DE" altLang="de-DE" dirty="0">
                <a:latin typeface="Arial Narrow" pitchFamily="34" charset="0"/>
              </a:rPr>
              <a:t>Es steht eine Familienfeier an. Tim hasst solche Feiern, zeigt dort dann häufig Tobsuchtsanfälle. Die restliche Familie möchte aber gerne hinfahren und teilnehmen.</a:t>
            </a:r>
          </a:p>
          <a:p>
            <a:pPr marL="0" indent="0">
              <a:lnSpc>
                <a:spcPct val="90000"/>
              </a:lnSpc>
              <a:buNone/>
            </a:pPr>
            <a:r>
              <a:rPr lang="de-DE" altLang="de-DE" dirty="0">
                <a:solidFill>
                  <a:srgbClr val="C00000"/>
                </a:solidFill>
                <a:latin typeface="Arial Narrow" pitchFamily="34" charset="0"/>
              </a:rPr>
              <a:t>Erkenntnisse </a:t>
            </a:r>
            <a:r>
              <a:rPr lang="de-DE" altLang="de-DE" dirty="0" smtClean="0">
                <a:solidFill>
                  <a:srgbClr val="C00000"/>
                </a:solidFill>
                <a:latin typeface="Arial Narrow" pitchFamily="34" charset="0"/>
              </a:rPr>
              <a:t>aus der </a:t>
            </a:r>
            <a:r>
              <a:rPr lang="de-DE" altLang="de-DE" dirty="0">
                <a:solidFill>
                  <a:srgbClr val="C00000"/>
                </a:solidFill>
                <a:latin typeface="Arial Narrow" pitchFamily="34" charset="0"/>
              </a:rPr>
              <a:t>Verhaltensbeobachtung:</a:t>
            </a:r>
          </a:p>
          <a:p>
            <a:pPr>
              <a:lnSpc>
                <a:spcPct val="90000"/>
              </a:lnSpc>
            </a:pPr>
            <a:r>
              <a:rPr lang="de-DE" altLang="de-DE" dirty="0">
                <a:latin typeface="Arial Narrow" pitchFamily="34" charset="0"/>
              </a:rPr>
              <a:t>Die vielen Leute, die unbekannte Umgebung, der Lärm sind Stressmomente für Tim.</a:t>
            </a:r>
          </a:p>
          <a:p>
            <a:pPr>
              <a:lnSpc>
                <a:spcPct val="90000"/>
              </a:lnSpc>
            </a:pPr>
            <a:r>
              <a:rPr lang="de-DE" altLang="de-DE" dirty="0">
                <a:latin typeface="Arial Narrow" pitchFamily="34" charset="0"/>
              </a:rPr>
              <a:t>Es gibt selten Rückzugsmöglichkeiten bzw. wir kennen sie nicht.</a:t>
            </a:r>
          </a:p>
          <a:p>
            <a:pPr>
              <a:lnSpc>
                <a:spcPct val="90000"/>
              </a:lnSpc>
            </a:pPr>
            <a:r>
              <a:rPr lang="de-DE" altLang="de-DE" dirty="0">
                <a:latin typeface="Arial Narrow" pitchFamily="34" charset="0"/>
              </a:rPr>
              <a:t>Wir als Eltern versuchen dann beide auf Tim einzuwirken, bei ihm zu sein. Keiner hat dann etwas von der Feier. </a:t>
            </a:r>
          </a:p>
          <a:p>
            <a:pPr>
              <a:lnSpc>
                <a:spcPct val="90000"/>
              </a:lnSpc>
            </a:pPr>
            <a:r>
              <a:rPr lang="de-DE" altLang="de-DE" dirty="0">
                <a:latin typeface="Arial Narrow" pitchFamily="34" charset="0"/>
              </a:rPr>
              <a:t>Erst wenn Tim seinen Wutanfall hat, reagieren wir und gehen mit ihm ins Freie. </a:t>
            </a:r>
          </a:p>
          <a:p>
            <a:pPr>
              <a:lnSpc>
                <a:spcPct val="90000"/>
              </a:lnSpc>
            </a:pPr>
            <a:r>
              <a:rPr lang="de-DE" altLang="de-DE" dirty="0">
                <a:latin typeface="Arial Narrow" pitchFamily="34" charset="0"/>
              </a:rPr>
              <a:t>30–45 Minuten hält Tim gut aus. </a:t>
            </a:r>
          </a:p>
          <a:p>
            <a:pPr>
              <a:lnSpc>
                <a:spcPct val="90000"/>
              </a:lnSpc>
            </a:pPr>
            <a:r>
              <a:rPr lang="de-DE" altLang="de-DE" dirty="0">
                <a:latin typeface="Arial Narrow" pitchFamily="34" charset="0"/>
              </a:rPr>
              <a:t>Tim kommt zu spät ins Bett, der nächste Tag ist dann wieder katastrophal.</a:t>
            </a:r>
          </a:p>
          <a:p>
            <a:pPr>
              <a:lnSpc>
                <a:spcPct val="90000"/>
              </a:lnSpc>
            </a:pPr>
            <a:r>
              <a:rPr lang="de-DE" altLang="de-DE" dirty="0">
                <a:latin typeface="Arial Narrow" pitchFamily="34" charset="0"/>
              </a:rPr>
              <a:t>Es gibt </a:t>
            </a:r>
            <a:r>
              <a:rPr lang="de-DE" altLang="de-DE" dirty="0" smtClean="0">
                <a:latin typeface="Arial Narrow" pitchFamily="34" charset="0"/>
              </a:rPr>
              <a:t>Freunde/Verwandte</a:t>
            </a:r>
            <a:r>
              <a:rPr lang="de-DE" altLang="de-DE" dirty="0">
                <a:latin typeface="Arial Narrow" pitchFamily="34" charset="0"/>
              </a:rPr>
              <a:t>, die gut mit Tim können. </a:t>
            </a:r>
          </a:p>
        </p:txBody>
      </p:sp>
      <p:sp>
        <p:nvSpPr>
          <p:cNvPr id="2" name="Foliennummernplatzhalter 1"/>
          <p:cNvSpPr>
            <a:spLocks noGrp="1"/>
          </p:cNvSpPr>
          <p:nvPr>
            <p:ph type="sldNum" sz="quarter" idx="4"/>
          </p:nvPr>
        </p:nvSpPr>
        <p:spPr/>
        <p:txBody>
          <a:bodyPr/>
          <a:lstStyle/>
          <a:p>
            <a:r>
              <a:rPr lang="de-DE" smtClean="0"/>
              <a:t>7.</a:t>
            </a:r>
            <a:fld id="{699BC8A4-26CB-4518-AD2C-CCB4A2A8D929}" type="slidenum">
              <a:rPr lang="de-DE" smtClean="0"/>
              <a:pPr/>
              <a:t>10</a:t>
            </a:fld>
            <a:endParaRPr lang="de-DE"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2"/>
          <p:cNvSpPr>
            <a:spLocks noGrp="1" noChangeArrowheads="1"/>
          </p:cNvSpPr>
          <p:nvPr>
            <p:ph type="title"/>
          </p:nvPr>
        </p:nvSpPr>
        <p:spPr/>
        <p:txBody>
          <a:bodyPr/>
          <a:lstStyle/>
          <a:p>
            <a:r>
              <a:rPr lang="de-DE" altLang="de-DE" dirty="0" smtClean="0">
                <a:latin typeface="Arial Narrow" pitchFamily="34" charset="0"/>
              </a:rPr>
              <a:t>Wegweiser für kritische Situationen – Beispiel 2</a:t>
            </a:r>
          </a:p>
        </p:txBody>
      </p:sp>
      <p:sp>
        <p:nvSpPr>
          <p:cNvPr id="418819" name="Rectangle 3"/>
          <p:cNvSpPr>
            <a:spLocks noGrp="1" noChangeArrowheads="1"/>
          </p:cNvSpPr>
          <p:nvPr>
            <p:ph idx="1"/>
          </p:nvPr>
        </p:nvSpPr>
        <p:spPr>
          <a:xfrm>
            <a:off x="812800" y="1192213"/>
            <a:ext cx="8470900" cy="5259387"/>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nSpc>
                <a:spcPct val="90000"/>
              </a:lnSpc>
              <a:buNone/>
            </a:pPr>
            <a:r>
              <a:rPr lang="de-DE" altLang="de-DE" dirty="0">
                <a:solidFill>
                  <a:srgbClr val="C00000"/>
                </a:solidFill>
                <a:latin typeface="Arial Narrow" pitchFamily="34" charset="0"/>
              </a:rPr>
              <a:t>Vorbereitungen:</a:t>
            </a:r>
          </a:p>
          <a:p>
            <a:pPr>
              <a:lnSpc>
                <a:spcPct val="90000"/>
              </a:lnSpc>
            </a:pPr>
            <a:r>
              <a:rPr lang="de-DE" altLang="de-DE" dirty="0">
                <a:latin typeface="Arial Narrow" pitchFamily="34" charset="0"/>
              </a:rPr>
              <a:t>Ich rufe Tante Sophie an und erkundige mich genau, wie der Ablauf sein wird. </a:t>
            </a:r>
          </a:p>
          <a:p>
            <a:pPr>
              <a:lnSpc>
                <a:spcPct val="90000"/>
              </a:lnSpc>
            </a:pPr>
            <a:r>
              <a:rPr lang="de-DE" altLang="de-DE" dirty="0">
                <a:latin typeface="Arial Narrow" pitchFamily="34" charset="0"/>
              </a:rPr>
              <a:t>Wird es Zeit zum Spazierengehen geben? </a:t>
            </a:r>
          </a:p>
          <a:p>
            <a:pPr>
              <a:lnSpc>
                <a:spcPct val="90000"/>
              </a:lnSpc>
            </a:pPr>
            <a:r>
              <a:rPr lang="de-DE" altLang="de-DE" dirty="0">
                <a:latin typeface="Arial Narrow" pitchFamily="34" charset="0"/>
              </a:rPr>
              <a:t>Wer hat alles zugesagt zu kommen? </a:t>
            </a:r>
          </a:p>
          <a:p>
            <a:pPr>
              <a:lnSpc>
                <a:spcPct val="90000"/>
              </a:lnSpc>
            </a:pPr>
            <a:r>
              <a:rPr lang="de-DE" altLang="de-DE" dirty="0">
                <a:latin typeface="Arial Narrow" pitchFamily="34" charset="0"/>
              </a:rPr>
              <a:t>Wer von der Verwandtschaft kann sich gut mit Tim beschäftigen? Ich rufe mind. drei Personen an und frage, ob sie für 30–60 Minuten die Beaufsichtigung von Tim übernehmen können.</a:t>
            </a:r>
          </a:p>
          <a:p>
            <a:pPr>
              <a:lnSpc>
                <a:spcPct val="90000"/>
              </a:lnSpc>
            </a:pPr>
            <a:r>
              <a:rPr lang="de-DE" altLang="de-DE" dirty="0">
                <a:latin typeface="Arial Narrow" pitchFamily="34" charset="0"/>
              </a:rPr>
              <a:t>Ich rufe in der Gaststätte an und frage, ob es einen Nebenraum gibt, den wir nutzen können und ich erkundige mich, nach </a:t>
            </a:r>
            <a:r>
              <a:rPr lang="de-DE" altLang="de-DE" dirty="0" smtClean="0">
                <a:latin typeface="Arial Narrow" pitchFamily="34" charset="0"/>
              </a:rPr>
              <a:t>Spielplätzen/-</a:t>
            </a:r>
            <a:r>
              <a:rPr lang="de-DE" altLang="de-DE" dirty="0">
                <a:latin typeface="Arial Narrow" pitchFamily="34" charset="0"/>
              </a:rPr>
              <a:t>orten in der Umgebung. </a:t>
            </a:r>
          </a:p>
          <a:p>
            <a:pPr>
              <a:lnSpc>
                <a:spcPct val="90000"/>
              </a:lnSpc>
            </a:pPr>
            <a:r>
              <a:rPr lang="de-DE" altLang="de-DE" dirty="0">
                <a:latin typeface="Arial Narrow" pitchFamily="34" charset="0"/>
              </a:rPr>
              <a:t>Ich spreche mit meinem Mann Zuständigkeiten ab: Ich übernehme Tim nachmittags, abends ist dann mein Mann zuständig.</a:t>
            </a:r>
          </a:p>
          <a:p>
            <a:pPr>
              <a:lnSpc>
                <a:spcPct val="90000"/>
              </a:lnSpc>
            </a:pPr>
            <a:r>
              <a:rPr lang="de-DE" altLang="de-DE" dirty="0">
                <a:latin typeface="Arial Narrow" pitchFamily="34" charset="0"/>
              </a:rPr>
              <a:t>Ich brauche interessante Spielsachen für die Fahrt wie auch für die Familienfeier. Wir könnten sein Fahrrad mitnehmen. Kopfhörer und CD-Player nicht vergessen! </a:t>
            </a:r>
          </a:p>
          <a:p>
            <a:pPr>
              <a:lnSpc>
                <a:spcPct val="90000"/>
              </a:lnSpc>
            </a:pPr>
            <a:r>
              <a:rPr lang="de-DE" altLang="de-DE" dirty="0">
                <a:latin typeface="Arial Narrow" pitchFamily="34" charset="0"/>
              </a:rPr>
              <a:t>Punkteplan für den Tag erstellen (pro Stunde 1 Smiley, 6 Stunden Feier, Belohnung in Abhängigkeit von der Anzahl der Smileys).</a:t>
            </a:r>
          </a:p>
        </p:txBody>
      </p:sp>
      <p:sp>
        <p:nvSpPr>
          <p:cNvPr id="2" name="Foliennummernplatzhalter 1"/>
          <p:cNvSpPr>
            <a:spLocks noGrp="1"/>
          </p:cNvSpPr>
          <p:nvPr>
            <p:ph type="sldNum" sz="quarter" idx="4"/>
          </p:nvPr>
        </p:nvSpPr>
        <p:spPr/>
        <p:txBody>
          <a:bodyPr/>
          <a:lstStyle/>
          <a:p>
            <a:r>
              <a:rPr lang="de-DE" smtClean="0"/>
              <a:t>7.</a:t>
            </a:r>
            <a:fld id="{699BC8A4-26CB-4518-AD2C-CCB4A2A8D929}" type="slidenum">
              <a:rPr lang="de-DE" smtClean="0"/>
              <a:pPr/>
              <a:t>11</a:t>
            </a:fld>
            <a:endParaRPr lang="de-DE"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722" name="Rectangle 2"/>
          <p:cNvSpPr>
            <a:spLocks noGrp="1" noChangeArrowheads="1"/>
          </p:cNvSpPr>
          <p:nvPr>
            <p:ph type="title"/>
          </p:nvPr>
        </p:nvSpPr>
        <p:spPr/>
        <p:txBody>
          <a:bodyPr/>
          <a:lstStyle/>
          <a:p>
            <a:r>
              <a:rPr lang="de-DE" altLang="de-DE" dirty="0" smtClean="0">
                <a:latin typeface="Arial Narrow" pitchFamily="34" charset="0"/>
              </a:rPr>
              <a:t>Wegweiser für kritische Situationen – Beispiel 2</a:t>
            </a:r>
          </a:p>
        </p:txBody>
      </p:sp>
      <p:sp>
        <p:nvSpPr>
          <p:cNvPr id="414723"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nSpc>
                <a:spcPct val="90000"/>
              </a:lnSpc>
              <a:buNone/>
            </a:pPr>
            <a:r>
              <a:rPr lang="de-DE" altLang="de-DE" dirty="0">
                <a:solidFill>
                  <a:srgbClr val="C00000"/>
                </a:solidFill>
                <a:latin typeface="Arial Narrow" pitchFamily="34" charset="0"/>
              </a:rPr>
              <a:t>Ablauf: </a:t>
            </a:r>
          </a:p>
          <a:p>
            <a:pPr>
              <a:lnSpc>
                <a:spcPct val="90000"/>
              </a:lnSpc>
            </a:pPr>
            <a:r>
              <a:rPr lang="de-DE" altLang="de-DE" dirty="0">
                <a:latin typeface="Arial Narrow" pitchFamily="34" charset="0"/>
              </a:rPr>
              <a:t>Samstag: 8.00 Uhr losfahren von zuhause.</a:t>
            </a:r>
          </a:p>
          <a:p>
            <a:pPr>
              <a:lnSpc>
                <a:spcPct val="90000"/>
              </a:lnSpc>
            </a:pPr>
            <a:r>
              <a:rPr lang="de-DE" altLang="de-DE" dirty="0">
                <a:latin typeface="Arial Narrow" pitchFamily="34" charset="0"/>
              </a:rPr>
              <a:t>Wenn Zeit ist, kurz bei Gaststätte vorbeifahren, alles 1x vorab anschauen.</a:t>
            </a:r>
          </a:p>
          <a:p>
            <a:pPr>
              <a:lnSpc>
                <a:spcPct val="90000"/>
              </a:lnSpc>
            </a:pPr>
            <a:r>
              <a:rPr lang="de-DE" altLang="de-DE" dirty="0">
                <a:latin typeface="Arial Narrow" pitchFamily="34" charset="0"/>
              </a:rPr>
              <a:t>12.00 Uhr Mittagessen bei Tante Sophie, nur wir, Tante Sophie und Onkel Richard.</a:t>
            </a:r>
          </a:p>
          <a:p>
            <a:pPr>
              <a:lnSpc>
                <a:spcPct val="90000"/>
              </a:lnSpc>
            </a:pPr>
            <a:r>
              <a:rPr lang="de-DE" altLang="de-DE" dirty="0">
                <a:latin typeface="Arial Narrow" pitchFamily="34" charset="0"/>
              </a:rPr>
              <a:t>15.00 Uhr Beginn der Feier mit Kaffee und Kuchen, Tim soll hier 30 Minuten dabei sein und mit uns am Tisch sitzen.</a:t>
            </a:r>
          </a:p>
          <a:p>
            <a:pPr>
              <a:lnSpc>
                <a:spcPct val="90000"/>
              </a:lnSpc>
            </a:pPr>
            <a:r>
              <a:rPr lang="de-DE" altLang="de-DE" dirty="0">
                <a:latin typeface="Arial Narrow" pitchFamily="34" charset="0"/>
              </a:rPr>
              <a:t>Danach Spielen </a:t>
            </a:r>
            <a:r>
              <a:rPr lang="de-DE" altLang="de-DE" dirty="0" smtClean="0">
                <a:latin typeface="Arial Narrow" pitchFamily="34" charset="0"/>
              </a:rPr>
              <a:t>draußen/im </a:t>
            </a:r>
            <a:r>
              <a:rPr lang="de-DE" altLang="de-DE" dirty="0">
                <a:latin typeface="Arial Narrow" pitchFamily="34" charset="0"/>
              </a:rPr>
              <a:t>Nebenraum mit </a:t>
            </a:r>
            <a:r>
              <a:rPr lang="de-DE" altLang="de-DE" dirty="0" smtClean="0">
                <a:latin typeface="Arial Narrow" pitchFamily="34" charset="0"/>
              </a:rPr>
              <a:t>mir/alleine</a:t>
            </a:r>
            <a:r>
              <a:rPr lang="de-DE" altLang="de-DE" dirty="0">
                <a:latin typeface="Arial Narrow" pitchFamily="34" charset="0"/>
              </a:rPr>
              <a:t>. Sina hat zugesagt, mich 1x abzulösen.</a:t>
            </a:r>
          </a:p>
          <a:p>
            <a:pPr>
              <a:lnSpc>
                <a:spcPct val="90000"/>
              </a:lnSpc>
            </a:pPr>
            <a:r>
              <a:rPr lang="de-DE" altLang="de-DE" dirty="0">
                <a:latin typeface="Arial Narrow" pitchFamily="34" charset="0"/>
              </a:rPr>
              <a:t>19.00 Uhr gemeinsames Abendessen. Tim soll zum Hauptgang anwesend sein.  </a:t>
            </a:r>
          </a:p>
          <a:p>
            <a:pPr>
              <a:lnSpc>
                <a:spcPct val="90000"/>
              </a:lnSpc>
            </a:pPr>
            <a:r>
              <a:rPr lang="de-DE" altLang="de-DE" dirty="0">
                <a:latin typeface="Arial Narrow" pitchFamily="34" charset="0"/>
              </a:rPr>
              <a:t>Danach Spielen </a:t>
            </a:r>
            <a:r>
              <a:rPr lang="de-DE" altLang="de-DE" dirty="0" smtClean="0">
                <a:latin typeface="Arial Narrow" pitchFamily="34" charset="0"/>
              </a:rPr>
              <a:t>draußen/im </a:t>
            </a:r>
            <a:r>
              <a:rPr lang="de-DE" altLang="de-DE" dirty="0">
                <a:latin typeface="Arial Narrow" pitchFamily="34" charset="0"/>
              </a:rPr>
              <a:t>Nebenraum mit </a:t>
            </a:r>
            <a:r>
              <a:rPr lang="de-DE" altLang="de-DE" dirty="0" smtClean="0">
                <a:latin typeface="Arial Narrow" pitchFamily="34" charset="0"/>
              </a:rPr>
              <a:t>Papa/alleine</a:t>
            </a:r>
            <a:r>
              <a:rPr lang="de-DE" altLang="de-DE" dirty="0">
                <a:latin typeface="Arial Narrow" pitchFamily="34" charset="0"/>
              </a:rPr>
              <a:t>. Onkel Richard hat zugesagt, für 1h auf Tim aufzupassen. </a:t>
            </a:r>
          </a:p>
          <a:p>
            <a:pPr>
              <a:lnSpc>
                <a:spcPct val="90000"/>
              </a:lnSpc>
            </a:pPr>
            <a:r>
              <a:rPr lang="de-DE" altLang="de-DE" dirty="0">
                <a:latin typeface="Arial Narrow" pitchFamily="34" charset="0"/>
              </a:rPr>
              <a:t>21.00 Uhr: Papa fährt mit Tim zu Tante Sophie nach Hause. Bettgehzeit.</a:t>
            </a:r>
          </a:p>
          <a:p>
            <a:pPr>
              <a:lnSpc>
                <a:spcPct val="90000"/>
              </a:lnSpc>
            </a:pPr>
            <a:r>
              <a:rPr lang="de-DE" altLang="de-DE" dirty="0">
                <a:latin typeface="Arial Narrow" pitchFamily="34" charset="0"/>
              </a:rPr>
              <a:t>Sonntag: gemeinsames Frühstück mit Tante Sophie, anschließend Heimfahrt, evtl. Zwischenstopp am Flughafen (Aussichtsterrasse als Belohnung)</a:t>
            </a:r>
          </a:p>
          <a:p>
            <a:pPr lvl="1"/>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7.</a:t>
            </a:r>
            <a:fld id="{699BC8A4-26CB-4518-AD2C-CCB4A2A8D929}" type="slidenum">
              <a:rPr lang="de-DE" smtClean="0"/>
              <a:pPr/>
              <a:t>12</a:t>
            </a:fld>
            <a:endParaRPr lang="de-DE"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2"/>
          <p:cNvSpPr>
            <a:spLocks noGrp="1" noChangeArrowheads="1"/>
          </p:cNvSpPr>
          <p:nvPr>
            <p:ph type="title"/>
          </p:nvPr>
        </p:nvSpPr>
        <p:spPr/>
        <p:txBody>
          <a:bodyPr/>
          <a:lstStyle/>
          <a:p>
            <a:r>
              <a:rPr lang="de-DE" altLang="de-DE" dirty="0" smtClean="0">
                <a:latin typeface="Arial Narrow" pitchFamily="34" charset="0"/>
              </a:rPr>
              <a:t>Wegweiser für kritische Situationen – Beispiel 2</a:t>
            </a:r>
          </a:p>
        </p:txBody>
      </p:sp>
      <p:sp>
        <p:nvSpPr>
          <p:cNvPr id="413699"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nSpc>
                <a:spcPct val="90000"/>
              </a:lnSpc>
              <a:buNone/>
            </a:pPr>
            <a:r>
              <a:rPr lang="de-DE" altLang="de-DE" dirty="0">
                <a:solidFill>
                  <a:srgbClr val="C00000"/>
                </a:solidFill>
                <a:latin typeface="Arial Narrow" pitchFamily="34" charset="0"/>
              </a:rPr>
              <a:t>Regeln für Tim: </a:t>
            </a:r>
          </a:p>
          <a:p>
            <a:pPr>
              <a:lnSpc>
                <a:spcPct val="90000"/>
              </a:lnSpc>
            </a:pPr>
            <a:r>
              <a:rPr lang="de-DE" altLang="de-DE" dirty="0">
                <a:latin typeface="Arial Narrow" pitchFamily="34" charset="0"/>
              </a:rPr>
              <a:t>Ich bleibe für 30 Minuten (Kuchen- bzw. Abendessen) ruhig am Tisch sitzen.</a:t>
            </a:r>
          </a:p>
          <a:p>
            <a:pPr>
              <a:lnSpc>
                <a:spcPct val="90000"/>
              </a:lnSpc>
            </a:pPr>
            <a:r>
              <a:rPr lang="de-DE" altLang="de-DE" dirty="0">
                <a:latin typeface="Arial Narrow" pitchFamily="34" charset="0"/>
              </a:rPr>
              <a:t>Im Nebenraum darf ich </a:t>
            </a:r>
            <a:r>
              <a:rPr lang="de-DE" altLang="de-DE" dirty="0" smtClean="0">
                <a:latin typeface="Arial Narrow" pitchFamily="34" charset="0"/>
              </a:rPr>
              <a:t>spielen/lesen</a:t>
            </a:r>
            <a:r>
              <a:rPr lang="de-DE" altLang="de-DE" dirty="0">
                <a:latin typeface="Arial Narrow" pitchFamily="34" charset="0"/>
              </a:rPr>
              <a:t>. Auch dort bin ich ruhig. </a:t>
            </a:r>
          </a:p>
          <a:p>
            <a:pPr>
              <a:lnSpc>
                <a:spcPct val="90000"/>
              </a:lnSpc>
            </a:pPr>
            <a:r>
              <a:rPr lang="de-DE" altLang="de-DE" dirty="0">
                <a:latin typeface="Arial Narrow" pitchFamily="34" charset="0"/>
              </a:rPr>
              <a:t>Wenn es mir zu viel wird, bzw. zu laut, dann sage ich dies Mama oder Papa und dann gehen wir spazieren bzw. ich darf mit dem Rad fahren. </a:t>
            </a:r>
          </a:p>
          <a:p>
            <a:pPr>
              <a:lnSpc>
                <a:spcPct val="90000"/>
              </a:lnSpc>
            </a:pPr>
            <a:r>
              <a:rPr lang="de-DE" altLang="de-DE" dirty="0">
                <a:latin typeface="Arial Narrow" pitchFamily="34" charset="0"/>
              </a:rPr>
              <a:t>Ich darf alleine auf den Spielplatz und den Hof der Gaststätte. Ich sage Mama oder Papa, wenn ich rausgehe. </a:t>
            </a:r>
          </a:p>
          <a:p>
            <a:pPr marL="0" indent="0">
              <a:lnSpc>
                <a:spcPct val="90000"/>
              </a:lnSpc>
              <a:buNone/>
            </a:pPr>
            <a:r>
              <a:rPr lang="de-DE" altLang="de-DE" dirty="0">
                <a:solidFill>
                  <a:srgbClr val="C00000"/>
                </a:solidFill>
                <a:latin typeface="Arial Narrow" pitchFamily="34" charset="0"/>
              </a:rPr>
              <a:t>Bevorzugte </a:t>
            </a:r>
            <a:r>
              <a:rPr lang="de-DE" altLang="de-DE" dirty="0" smtClean="0">
                <a:solidFill>
                  <a:srgbClr val="C00000"/>
                </a:solidFill>
                <a:latin typeface="Arial Narrow" pitchFamily="34" charset="0"/>
              </a:rPr>
              <a:t>Beschäftigungen/Veränderungen </a:t>
            </a:r>
            <a:r>
              <a:rPr lang="de-DE" altLang="de-DE" dirty="0">
                <a:solidFill>
                  <a:srgbClr val="C00000"/>
                </a:solidFill>
                <a:latin typeface="Arial Narrow" pitchFamily="34" charset="0"/>
              </a:rPr>
              <a:t>der Umgebung:</a:t>
            </a:r>
          </a:p>
          <a:p>
            <a:pPr>
              <a:lnSpc>
                <a:spcPct val="90000"/>
              </a:lnSpc>
            </a:pPr>
            <a:r>
              <a:rPr lang="de-DE" altLang="de-DE" dirty="0">
                <a:latin typeface="Arial Narrow" pitchFamily="34" charset="0"/>
              </a:rPr>
              <a:t>Interessante Spiele zusammen mit Tim einpacken. Rad mitnehmen.</a:t>
            </a:r>
          </a:p>
          <a:p>
            <a:pPr>
              <a:lnSpc>
                <a:spcPct val="90000"/>
              </a:lnSpc>
            </a:pPr>
            <a:r>
              <a:rPr lang="de-DE" altLang="de-DE" dirty="0">
                <a:latin typeface="Arial Narrow" pitchFamily="34" charset="0"/>
              </a:rPr>
              <a:t>Neue Hörbücher und Bücher aus der Bücherei ausleihen (später Donnerstagnachmittag!).</a:t>
            </a:r>
          </a:p>
          <a:p>
            <a:pPr>
              <a:lnSpc>
                <a:spcPct val="90000"/>
              </a:lnSpc>
            </a:pPr>
            <a:r>
              <a:rPr lang="de-DE" altLang="de-DE" dirty="0">
                <a:latin typeface="Arial Narrow" pitchFamily="34" charset="0"/>
              </a:rPr>
              <a:t>Für den Nebenraum der Gaststätte: Sitzkissen mitnehmen.</a:t>
            </a:r>
          </a:p>
          <a:p>
            <a:pPr marL="0" indent="0">
              <a:lnSpc>
                <a:spcPct val="90000"/>
              </a:lnSpc>
              <a:buNone/>
            </a:pPr>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7.</a:t>
            </a:r>
            <a:fld id="{699BC8A4-26CB-4518-AD2C-CCB4A2A8D929}" type="slidenum">
              <a:rPr lang="de-DE" smtClean="0"/>
              <a:pPr/>
              <a:t>13</a:t>
            </a:fld>
            <a:endParaRPr lang="de-DE"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2"/>
          <p:cNvSpPr>
            <a:spLocks noGrp="1" noChangeArrowheads="1"/>
          </p:cNvSpPr>
          <p:nvPr>
            <p:ph type="title"/>
          </p:nvPr>
        </p:nvSpPr>
        <p:spPr/>
        <p:txBody>
          <a:bodyPr/>
          <a:lstStyle/>
          <a:p>
            <a:r>
              <a:rPr lang="de-DE" altLang="de-DE" dirty="0" smtClean="0">
                <a:latin typeface="Arial Narrow" pitchFamily="34" charset="0"/>
              </a:rPr>
              <a:t>Wegweiser für kritische Situationen – Beispiel 2</a:t>
            </a:r>
          </a:p>
        </p:txBody>
      </p:sp>
      <p:sp>
        <p:nvSpPr>
          <p:cNvPr id="413699"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ct val="90000"/>
              </a:lnSpc>
            </a:pPr>
            <a:r>
              <a:rPr lang="de-DE" altLang="de-DE" dirty="0">
                <a:solidFill>
                  <a:srgbClr val="C00000"/>
                </a:solidFill>
                <a:latin typeface="Arial Narrow" pitchFamily="34" charset="0"/>
              </a:rPr>
              <a:t>Belohnung: </a:t>
            </a:r>
            <a:r>
              <a:rPr lang="de-DE" altLang="de-DE" dirty="0">
                <a:latin typeface="Arial Narrow" pitchFamily="34" charset="0"/>
              </a:rPr>
              <a:t/>
            </a:r>
            <a:br>
              <a:rPr lang="de-DE" altLang="de-DE" dirty="0">
                <a:latin typeface="Arial Narrow" pitchFamily="34" charset="0"/>
              </a:rPr>
            </a:br>
            <a:r>
              <a:rPr lang="de-DE" altLang="de-DE" dirty="0">
                <a:latin typeface="Arial Narrow" pitchFamily="34" charset="0"/>
              </a:rPr>
              <a:t>Auf der Rückfahrt Zwischenstopp am Flughafen, 2 Punkte = 1/2 h Aussichtsterrasse Flugzeuge beobachten, 4 Punkte = 1h, 6 Punkte = 1½h. </a:t>
            </a:r>
          </a:p>
          <a:p>
            <a:pPr>
              <a:lnSpc>
                <a:spcPct val="90000"/>
              </a:lnSpc>
            </a:pPr>
            <a:r>
              <a:rPr lang="de-DE" altLang="de-DE" dirty="0">
                <a:solidFill>
                  <a:srgbClr val="C00000"/>
                </a:solidFill>
                <a:latin typeface="Arial Narrow" pitchFamily="34" charset="0"/>
              </a:rPr>
              <a:t>Konsequenzen bei Problemverhalten: </a:t>
            </a:r>
            <a:r>
              <a:rPr lang="de-DE" altLang="de-DE" dirty="0">
                <a:latin typeface="Arial Narrow" pitchFamily="34" charset="0"/>
              </a:rPr>
              <a:t/>
            </a:r>
            <a:br>
              <a:rPr lang="de-DE" altLang="de-DE" dirty="0">
                <a:latin typeface="Arial Narrow" pitchFamily="34" charset="0"/>
              </a:rPr>
            </a:br>
            <a:r>
              <a:rPr lang="de-DE" altLang="de-DE" dirty="0">
                <a:latin typeface="Arial Narrow" pitchFamily="34" charset="0"/>
              </a:rPr>
              <a:t>Wegfall der Belohnungen oder Auszeit im Nebenraum</a:t>
            </a:r>
          </a:p>
          <a:p>
            <a:pPr>
              <a:lnSpc>
                <a:spcPct val="90000"/>
              </a:lnSpc>
            </a:pPr>
            <a:r>
              <a:rPr lang="de-DE" altLang="de-DE" dirty="0">
                <a:solidFill>
                  <a:srgbClr val="C00000"/>
                </a:solidFill>
                <a:latin typeface="Arial Narrow" pitchFamily="34" charset="0"/>
              </a:rPr>
              <a:t>Nachbesprechung:</a:t>
            </a:r>
            <a:r>
              <a:rPr lang="de-DE" altLang="de-DE" dirty="0">
                <a:latin typeface="Arial Narrow" pitchFamily="34" charset="0"/>
              </a:rPr>
              <a:t> </a:t>
            </a:r>
            <a:br>
              <a:rPr lang="de-DE" altLang="de-DE" dirty="0">
                <a:latin typeface="Arial Narrow" pitchFamily="34" charset="0"/>
              </a:rPr>
            </a:br>
            <a:r>
              <a:rPr lang="de-DE" altLang="de-DE" dirty="0">
                <a:latin typeface="Arial Narrow" pitchFamily="34" charset="0"/>
              </a:rPr>
              <a:t>Eine Zwischenbesprechung am Nachmittag, abends mit Papa nur ganz kurz. Ausführliche Nachbesprechung nach dem Frühstück vor Heimfahrt mit Mama und Papa. </a:t>
            </a:r>
          </a:p>
        </p:txBody>
      </p:sp>
      <p:sp>
        <p:nvSpPr>
          <p:cNvPr id="2" name="Foliennummernplatzhalter 1"/>
          <p:cNvSpPr>
            <a:spLocks noGrp="1"/>
          </p:cNvSpPr>
          <p:nvPr>
            <p:ph type="sldNum" sz="quarter" idx="4"/>
          </p:nvPr>
        </p:nvSpPr>
        <p:spPr/>
        <p:txBody>
          <a:bodyPr/>
          <a:lstStyle/>
          <a:p>
            <a:r>
              <a:rPr lang="de-DE" smtClean="0"/>
              <a:t>7.</a:t>
            </a:r>
            <a:fld id="{699BC8A4-26CB-4518-AD2C-CCB4A2A8D929}" type="slidenum">
              <a:rPr lang="de-DE" smtClean="0"/>
              <a:pPr/>
              <a:t>14</a:t>
            </a:fld>
            <a:endParaRPr lang="de-DE" dirty="0"/>
          </a:p>
        </p:txBody>
      </p:sp>
    </p:spTree>
    <p:extLst>
      <p:ext uri="{BB962C8B-B14F-4D97-AF65-F5344CB8AC3E}">
        <p14:creationId xmlns:p14="http://schemas.microsoft.com/office/powerpoint/2010/main" val="10221160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866" name="Rectangle 2"/>
          <p:cNvSpPr>
            <a:spLocks noGrp="1" noChangeArrowheads="1"/>
          </p:cNvSpPr>
          <p:nvPr>
            <p:ph type="title"/>
          </p:nvPr>
        </p:nvSpPr>
        <p:spPr/>
        <p:txBody>
          <a:bodyPr/>
          <a:lstStyle/>
          <a:p>
            <a:r>
              <a:rPr lang="de-DE" altLang="de-DE" dirty="0" smtClean="0">
                <a:latin typeface="Arial Narrow" pitchFamily="34" charset="0"/>
              </a:rPr>
              <a:t>Übung: Wegweiser für kritische Situationen</a:t>
            </a:r>
          </a:p>
        </p:txBody>
      </p:sp>
      <p:sp>
        <p:nvSpPr>
          <p:cNvPr id="420867"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ct val="90000"/>
              </a:lnSpc>
            </a:pPr>
            <a:r>
              <a:rPr lang="de-DE" altLang="de-DE" dirty="0">
                <a:latin typeface="Arial Narrow" pitchFamily="34" charset="0"/>
              </a:rPr>
              <a:t>Bearbeiten Sie in der Kleingruppe einen „Wegweiser“ anhand der Checkliste im Arbeitsbuch für eine Situation, die sie auswählen.</a:t>
            </a:r>
          </a:p>
        </p:txBody>
      </p:sp>
      <p:sp>
        <p:nvSpPr>
          <p:cNvPr id="2" name="Foliennummernplatzhalter 1"/>
          <p:cNvSpPr>
            <a:spLocks noGrp="1"/>
          </p:cNvSpPr>
          <p:nvPr>
            <p:ph type="sldNum" sz="quarter" idx="4"/>
          </p:nvPr>
        </p:nvSpPr>
        <p:spPr/>
        <p:txBody>
          <a:bodyPr/>
          <a:lstStyle/>
          <a:p>
            <a:r>
              <a:rPr lang="de-DE" smtClean="0"/>
              <a:t>7.</a:t>
            </a:r>
            <a:fld id="{699BC8A4-26CB-4518-AD2C-CCB4A2A8D929}" type="slidenum">
              <a:rPr lang="de-DE" smtClean="0"/>
              <a:pPr/>
              <a:t>15</a:t>
            </a:fld>
            <a:endParaRPr lang="de-DE"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a:latin typeface="Arial Narrow" pitchFamily="34" charset="0"/>
              </a:rPr>
              <a:t>Günstiges Elternverhalten in einer eskalierenden Situation</a:t>
            </a:r>
            <a:br>
              <a:rPr lang="de-DE" altLang="de-DE" dirty="0">
                <a:latin typeface="Arial Narrow" pitchFamily="34" charset="0"/>
              </a:rPr>
            </a:br>
            <a:r>
              <a:rPr lang="de-DE" altLang="de-DE" dirty="0">
                <a:latin typeface="Arial Narrow" pitchFamily="34" charset="0"/>
              </a:rPr>
              <a:t>Das „</a:t>
            </a:r>
            <a:r>
              <a:rPr lang="de-DE" altLang="de-DE" dirty="0" smtClean="0">
                <a:latin typeface="Arial Narrow" pitchFamily="34" charset="0"/>
              </a:rPr>
              <a:t>5-Punkte-Vorgehen</a:t>
            </a:r>
            <a:r>
              <a:rPr lang="de-DE" altLang="de-DE" dirty="0">
                <a:latin typeface="Arial Narrow" pitchFamily="34" charset="0"/>
              </a:rPr>
              <a:t>“</a:t>
            </a:r>
          </a:p>
        </p:txBody>
      </p:sp>
      <p:sp>
        <p:nvSpPr>
          <p:cNvPr id="197635" name="Rectangle 3"/>
          <p:cNvSpPr>
            <a:spLocks noGrp="1" noChangeArrowheads="1"/>
          </p:cNvSpPr>
          <p:nvPr>
            <p:ph idx="1"/>
          </p:nvPr>
        </p:nvSpPr>
        <p:spPr>
          <a:xfrm>
            <a:off x="838200" y="1573213"/>
            <a:ext cx="8470900" cy="4641850"/>
          </a:xfrm>
        </p:spPr>
        <p:txBody>
          <a:bodyPr/>
          <a:lstStyle/>
          <a:p>
            <a:pPr marL="457200" indent="-457200">
              <a:buFontTx/>
              <a:buAutoNum type="arabicPeriod"/>
            </a:pPr>
            <a:r>
              <a:rPr lang="de-DE" altLang="de-DE" dirty="0">
                <a:solidFill>
                  <a:srgbClr val="C00000"/>
                </a:solidFill>
                <a:latin typeface="Arial Narrow" pitchFamily="34" charset="0"/>
              </a:rPr>
              <a:t>Wichtigster Grundsatz: selbst </a:t>
            </a:r>
            <a:r>
              <a:rPr lang="de-DE" altLang="de-DE">
                <a:solidFill>
                  <a:srgbClr val="C00000"/>
                </a:solidFill>
                <a:latin typeface="Arial Narrow" pitchFamily="34" charset="0"/>
              </a:rPr>
              <a:t>ruhig bleiben</a:t>
            </a:r>
            <a:r>
              <a:rPr lang="de-DE" altLang="de-DE" dirty="0">
                <a:latin typeface="Arial Narrow" pitchFamily="34" charset="0"/>
              </a:rPr>
              <a:t/>
            </a:r>
            <a:br>
              <a:rPr lang="de-DE" altLang="de-DE" dirty="0">
                <a:latin typeface="Arial Narrow" pitchFamily="34" charset="0"/>
              </a:rPr>
            </a:br>
            <a:r>
              <a:rPr lang="de-DE" altLang="de-DE" dirty="0">
                <a:latin typeface="Arial Narrow" pitchFamily="34" charset="0"/>
              </a:rPr>
              <a:t>Kind ist mit eigenen Emotionen schon überfordert, noch mehr Emotionen der Eltern verwirren zusätzlich.</a:t>
            </a:r>
          </a:p>
          <a:p>
            <a:pPr marL="457200" indent="-457200">
              <a:buFontTx/>
              <a:buAutoNum type="arabicPeriod"/>
            </a:pPr>
            <a:endParaRPr lang="de-DE" altLang="de-DE" dirty="0">
              <a:latin typeface="Arial Narrow" pitchFamily="34" charset="0"/>
            </a:endParaRPr>
          </a:p>
          <a:p>
            <a:pPr marL="457200" indent="-457200">
              <a:buFontTx/>
              <a:buAutoNum type="arabicPeriod"/>
            </a:pPr>
            <a:r>
              <a:rPr lang="de-DE" altLang="de-DE" dirty="0">
                <a:solidFill>
                  <a:srgbClr val="C00000"/>
                </a:solidFill>
                <a:latin typeface="Arial Narrow" pitchFamily="34" charset="0"/>
              </a:rPr>
              <a:t>Emotionsauslösende Situation beenden </a:t>
            </a:r>
            <a:br>
              <a:rPr lang="de-DE" altLang="de-DE" dirty="0">
                <a:solidFill>
                  <a:srgbClr val="C00000"/>
                </a:solidFill>
                <a:latin typeface="Arial Narrow" pitchFamily="34" charset="0"/>
              </a:rPr>
            </a:br>
            <a:r>
              <a:rPr lang="de-DE" altLang="de-DE" dirty="0">
                <a:latin typeface="Arial Narrow" pitchFamily="34" charset="0"/>
              </a:rPr>
              <a:t>Aus der Situation gehen, verbale und körperliche Begleitung, feste und klare körperliche Führung.</a:t>
            </a:r>
          </a:p>
          <a:p>
            <a:pPr marL="457200" indent="-457200">
              <a:buFontTx/>
              <a:buAutoNum type="arabicPeriod"/>
            </a:pPr>
            <a:endParaRPr lang="de-DE" altLang="de-DE" dirty="0">
              <a:latin typeface="Arial Narrow" pitchFamily="34" charset="0"/>
            </a:endParaRPr>
          </a:p>
          <a:p>
            <a:pPr marL="457200" indent="-457200">
              <a:buFontTx/>
              <a:buAutoNum type="arabicPeriod"/>
            </a:pPr>
            <a:r>
              <a:rPr lang="de-DE" altLang="de-DE" dirty="0">
                <a:solidFill>
                  <a:srgbClr val="C00000"/>
                </a:solidFill>
                <a:latin typeface="Arial Narrow" pitchFamily="34" charset="0"/>
              </a:rPr>
              <a:t>Emotionen des Kindes herunter regulieren </a:t>
            </a:r>
            <a:br>
              <a:rPr lang="de-DE" altLang="de-DE" dirty="0">
                <a:solidFill>
                  <a:srgbClr val="C00000"/>
                </a:solidFill>
                <a:latin typeface="Arial Narrow" pitchFamily="34" charset="0"/>
              </a:rPr>
            </a:br>
            <a:r>
              <a:rPr lang="de-DE" altLang="de-DE" dirty="0">
                <a:latin typeface="Arial Narrow" pitchFamily="34" charset="0"/>
              </a:rPr>
              <a:t>Evtl. durch Auszeitregelung. </a:t>
            </a:r>
            <a:br>
              <a:rPr lang="de-DE" altLang="de-DE" dirty="0">
                <a:latin typeface="Arial Narrow" pitchFamily="34" charset="0"/>
              </a:rPr>
            </a:br>
            <a:r>
              <a:rPr lang="de-DE" altLang="de-DE" dirty="0">
                <a:latin typeface="Arial Narrow" pitchFamily="34" charset="0"/>
                <a:sym typeface="Wingdings" pitchFamily="2" charset="2"/>
              </a:rPr>
              <a:t></a:t>
            </a:r>
            <a:r>
              <a:rPr lang="de-DE" altLang="de-DE" dirty="0">
                <a:latin typeface="Arial Narrow" pitchFamily="34" charset="0"/>
              </a:rPr>
              <a:t> Kind soll lernen, seine Emotionen selbst zu regulieren.</a:t>
            </a:r>
          </a:p>
        </p:txBody>
      </p:sp>
      <p:sp>
        <p:nvSpPr>
          <p:cNvPr id="2" name="Foliennummernplatzhalter 1"/>
          <p:cNvSpPr>
            <a:spLocks noGrp="1"/>
          </p:cNvSpPr>
          <p:nvPr>
            <p:ph type="sldNum" sz="quarter" idx="4"/>
          </p:nvPr>
        </p:nvSpPr>
        <p:spPr/>
        <p:txBody>
          <a:bodyPr/>
          <a:lstStyle/>
          <a:p>
            <a:r>
              <a:rPr lang="de-DE" smtClean="0"/>
              <a:t>7.</a:t>
            </a:r>
            <a:fld id="{699BC8A4-26CB-4518-AD2C-CCB4A2A8D929}" type="slidenum">
              <a:rPr lang="de-DE" smtClean="0"/>
              <a:pPr/>
              <a:t>16</a:t>
            </a:fld>
            <a:endParaRPr lang="de-DE"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a:latin typeface="Arial Narrow" pitchFamily="34" charset="0"/>
              </a:rPr>
              <a:t>Günstiges Elternverhalten in einer eskalierenden Situation</a:t>
            </a:r>
            <a:br>
              <a:rPr lang="de-DE" altLang="de-DE" dirty="0">
                <a:latin typeface="Arial Narrow" pitchFamily="34" charset="0"/>
              </a:rPr>
            </a:br>
            <a:r>
              <a:rPr lang="de-DE" altLang="de-DE" dirty="0" smtClean="0">
                <a:latin typeface="Arial Narrow" pitchFamily="34" charset="0"/>
              </a:rPr>
              <a:t>Das </a:t>
            </a:r>
            <a:r>
              <a:rPr lang="de-DE" altLang="de-DE" dirty="0">
                <a:latin typeface="Arial Narrow" pitchFamily="34" charset="0"/>
              </a:rPr>
              <a:t>„</a:t>
            </a:r>
            <a:r>
              <a:rPr lang="de-DE" altLang="de-DE" dirty="0" smtClean="0">
                <a:latin typeface="Arial Narrow" pitchFamily="34" charset="0"/>
              </a:rPr>
              <a:t>5-Punkte-Vorgehen</a:t>
            </a:r>
            <a:r>
              <a:rPr lang="de-DE" altLang="de-DE" dirty="0">
                <a:latin typeface="Arial Narrow" pitchFamily="34" charset="0"/>
              </a:rPr>
              <a:t>“</a:t>
            </a:r>
          </a:p>
        </p:txBody>
      </p:sp>
      <p:sp>
        <p:nvSpPr>
          <p:cNvPr id="303107" name="Rectangle 3"/>
          <p:cNvSpPr>
            <a:spLocks noGrp="1" noChangeArrowheads="1"/>
          </p:cNvSpPr>
          <p:nvPr>
            <p:ph idx="1"/>
          </p:nvPr>
        </p:nvSpPr>
        <p:spPr>
          <a:xfrm>
            <a:off x="825500" y="1687513"/>
            <a:ext cx="84709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nSpc>
                <a:spcPct val="90000"/>
              </a:lnSpc>
              <a:buNone/>
            </a:pPr>
            <a:r>
              <a:rPr lang="de-DE" altLang="de-DE" dirty="0">
                <a:solidFill>
                  <a:srgbClr val="C00000"/>
                </a:solidFill>
                <a:latin typeface="Arial Narrow" pitchFamily="34" charset="0"/>
              </a:rPr>
              <a:t>4.</a:t>
            </a:r>
            <a:r>
              <a:rPr lang="de-DE" altLang="de-DE" dirty="0">
                <a:latin typeface="Arial Narrow" pitchFamily="34" charset="0"/>
              </a:rPr>
              <a:t> </a:t>
            </a:r>
            <a:r>
              <a:rPr lang="de-DE" altLang="de-DE" dirty="0">
                <a:solidFill>
                  <a:srgbClr val="C00000"/>
                </a:solidFill>
                <a:latin typeface="Arial Narrow" pitchFamily="34" charset="0"/>
              </a:rPr>
              <a:t>Nach Beruhigung des Kindes: Nachbesprechen des Ereignisses </a:t>
            </a:r>
          </a:p>
          <a:p>
            <a:pPr>
              <a:lnSpc>
                <a:spcPct val="90000"/>
              </a:lnSpc>
            </a:pPr>
            <a:r>
              <a:rPr lang="de-DE" altLang="de-DE" dirty="0">
                <a:latin typeface="Arial Narrow" pitchFamily="34" charset="0"/>
              </a:rPr>
              <a:t>Was ist passiert? Wie wurde die Situation wahrgenommen?</a:t>
            </a:r>
          </a:p>
          <a:p>
            <a:pPr>
              <a:lnSpc>
                <a:spcPct val="90000"/>
              </a:lnSpc>
            </a:pPr>
            <a:r>
              <a:rPr lang="de-DE" altLang="de-DE" dirty="0">
                <a:latin typeface="Arial Narrow" pitchFamily="34" charset="0"/>
              </a:rPr>
              <a:t>Mit welchem Verhalten hat das Kind reagiert (evtl. Emotionen verbalisieren)?</a:t>
            </a:r>
          </a:p>
          <a:p>
            <a:pPr>
              <a:lnSpc>
                <a:spcPct val="90000"/>
              </a:lnSpc>
            </a:pPr>
            <a:r>
              <a:rPr lang="de-DE" altLang="de-DE" dirty="0">
                <a:latin typeface="Arial Narrow" pitchFamily="34" charset="0"/>
              </a:rPr>
              <a:t>Wie ging es dem anderen in der Situation?</a:t>
            </a:r>
          </a:p>
          <a:p>
            <a:pPr>
              <a:lnSpc>
                <a:spcPct val="90000"/>
              </a:lnSpc>
            </a:pPr>
            <a:r>
              <a:rPr lang="de-DE" altLang="de-DE" dirty="0">
                <a:latin typeface="Arial Narrow" pitchFamily="34" charset="0"/>
              </a:rPr>
              <a:t>Woran kann das Kind die Emotionen der anderen erkennen?</a:t>
            </a:r>
            <a:br>
              <a:rPr lang="de-DE" altLang="de-DE" dirty="0">
                <a:latin typeface="Arial Narrow" pitchFamily="34" charset="0"/>
              </a:rPr>
            </a:br>
            <a:r>
              <a:rPr lang="de-DE" altLang="de-DE" dirty="0">
                <a:latin typeface="Arial Narrow" pitchFamily="34" charset="0"/>
                <a:sym typeface="Wingdings" pitchFamily="2" charset="2"/>
              </a:rPr>
              <a:t> </a:t>
            </a:r>
            <a:r>
              <a:rPr lang="de-DE" altLang="de-DE" dirty="0">
                <a:latin typeface="Arial Narrow" pitchFamily="34" charset="0"/>
              </a:rPr>
              <a:t>siehe Checkliste zum Nachbesprechen.</a:t>
            </a:r>
            <a:br>
              <a:rPr lang="de-DE" altLang="de-DE" dirty="0">
                <a:latin typeface="Arial Narrow" pitchFamily="34" charset="0"/>
              </a:rPr>
            </a:br>
            <a:endParaRPr lang="de-DE" altLang="de-DE" dirty="0">
              <a:latin typeface="Arial Narrow" pitchFamily="34" charset="0"/>
            </a:endParaRPr>
          </a:p>
          <a:p>
            <a:pPr marL="0" indent="0">
              <a:lnSpc>
                <a:spcPct val="90000"/>
              </a:lnSpc>
              <a:buNone/>
            </a:pPr>
            <a:r>
              <a:rPr lang="de-DE" altLang="de-DE" dirty="0">
                <a:solidFill>
                  <a:srgbClr val="C00000"/>
                </a:solidFill>
                <a:latin typeface="Arial Narrow" pitchFamily="34" charset="0"/>
              </a:rPr>
              <a:t>5. Alternatives Verhalten besprechen</a:t>
            </a:r>
          </a:p>
          <a:p>
            <a:pPr>
              <a:lnSpc>
                <a:spcPct val="90000"/>
              </a:lnSpc>
            </a:pPr>
            <a:r>
              <a:rPr lang="de-DE" altLang="de-DE" dirty="0">
                <a:latin typeface="Arial Narrow" pitchFamily="34" charset="0"/>
                <a:sym typeface="Wingdings" pitchFamily="2" charset="2"/>
              </a:rPr>
              <a:t>Welches Verhalten wäre angemessen?</a:t>
            </a:r>
          </a:p>
          <a:p>
            <a:pPr>
              <a:lnSpc>
                <a:spcPct val="90000"/>
              </a:lnSpc>
            </a:pPr>
            <a:r>
              <a:rPr lang="de-DE" altLang="de-DE" dirty="0">
                <a:latin typeface="Arial Narrow" pitchFamily="34" charset="0"/>
              </a:rPr>
              <a:t>Kann die empfundene Emotion auch anders ausgedrückt werden?</a:t>
            </a:r>
          </a:p>
          <a:p>
            <a:pPr>
              <a:lnSpc>
                <a:spcPct val="90000"/>
              </a:lnSpc>
            </a:pPr>
            <a:r>
              <a:rPr lang="de-DE" altLang="de-DE" dirty="0">
                <a:latin typeface="Arial Narrow" pitchFamily="34" charset="0"/>
              </a:rPr>
              <a:t>Welche Verhaltensalternativen gibt es?</a:t>
            </a:r>
          </a:p>
          <a:p>
            <a:pPr>
              <a:lnSpc>
                <a:spcPct val="90000"/>
              </a:lnSpc>
            </a:pPr>
            <a:r>
              <a:rPr lang="de-DE" altLang="de-DE" dirty="0">
                <a:latin typeface="Arial Narrow" pitchFamily="34" charset="0"/>
              </a:rPr>
              <a:t>Wie könnten diese Alternativen das nächste Mal umgesetzt werden?</a:t>
            </a:r>
          </a:p>
          <a:p>
            <a:pPr>
              <a:lnSpc>
                <a:spcPct val="90000"/>
              </a:lnSpc>
            </a:pPr>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7.</a:t>
            </a:r>
            <a:fld id="{699BC8A4-26CB-4518-AD2C-CCB4A2A8D929}" type="slidenum">
              <a:rPr lang="de-DE" smtClean="0"/>
              <a:pPr/>
              <a:t>17</a:t>
            </a:fld>
            <a:endParaRPr lang="de-DE"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2" name="Rectangle 2"/>
          <p:cNvSpPr>
            <a:spLocks noGrp="1" noChangeArrowheads="1"/>
          </p:cNvSpPr>
          <p:nvPr>
            <p:ph type="title"/>
          </p:nvPr>
        </p:nvSpPr>
        <p:spPr/>
        <p:txBody>
          <a:bodyPr/>
          <a:lstStyle/>
          <a:p>
            <a:r>
              <a:rPr lang="de-DE" altLang="de-DE" dirty="0" smtClean="0">
                <a:latin typeface="Arial Narrow" pitchFamily="34" charset="0"/>
              </a:rPr>
              <a:t>Meine Ziele: Auf welcher Treppenstufe sind wir/bin ich?</a:t>
            </a:r>
            <a:br>
              <a:rPr lang="de-DE" altLang="de-DE" dirty="0" smtClean="0">
                <a:latin typeface="Arial Narrow" pitchFamily="34" charset="0"/>
              </a:rPr>
            </a:br>
            <a:endParaRPr lang="de-DE" altLang="de-DE" dirty="0" smtClean="0">
              <a:latin typeface="Arial Narrow" pitchFamily="34" charset="0"/>
            </a:endParaRPr>
          </a:p>
        </p:txBody>
      </p:sp>
      <p:sp>
        <p:nvSpPr>
          <p:cNvPr id="419843" name="Rectangle 3"/>
          <p:cNvSpPr>
            <a:spLocks noGrp="1" noChangeArrowheads="1"/>
          </p:cNvSpPr>
          <p:nvPr>
            <p:ph idx="1"/>
          </p:nvPr>
        </p:nvSpPr>
        <p:spPr>
          <a:xfrm>
            <a:off x="838200" y="1484313"/>
            <a:ext cx="8470900" cy="129336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ct val="90000"/>
              </a:lnSpc>
            </a:pPr>
            <a:r>
              <a:rPr lang="de-DE" altLang="de-DE" dirty="0">
                <a:latin typeface="Arial Narrow" pitchFamily="34" charset="0"/>
              </a:rPr>
              <a:t>Mein Ziel: __________________________</a:t>
            </a:r>
          </a:p>
          <a:p>
            <a:pPr>
              <a:lnSpc>
                <a:spcPct val="90000"/>
              </a:lnSpc>
            </a:pPr>
            <a:r>
              <a:rPr lang="de-DE" altLang="de-DE" dirty="0">
                <a:latin typeface="Arial Narrow" pitchFamily="34" charset="0"/>
              </a:rPr>
              <a:t>Meine Ziele: Auf welcher Treppenstufe sind </a:t>
            </a:r>
            <a:r>
              <a:rPr lang="de-DE" altLang="de-DE" dirty="0" smtClean="0">
                <a:latin typeface="Arial Narrow" pitchFamily="34" charset="0"/>
              </a:rPr>
              <a:t>wir/bin </a:t>
            </a:r>
            <a:r>
              <a:rPr lang="de-DE" altLang="de-DE" dirty="0">
                <a:latin typeface="Arial Narrow" pitchFamily="34" charset="0"/>
              </a:rPr>
              <a:t>ich?</a:t>
            </a:r>
            <a:br>
              <a:rPr lang="de-DE" altLang="de-DE" dirty="0">
                <a:latin typeface="Arial Narrow" pitchFamily="34" charset="0"/>
              </a:rPr>
            </a:br>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7.</a:t>
            </a:r>
            <a:fld id="{699BC8A4-26CB-4518-AD2C-CCB4A2A8D929}" type="slidenum">
              <a:rPr lang="de-DE" smtClean="0"/>
              <a:pPr/>
              <a:t>18</a:t>
            </a:fld>
            <a:endParaRPr lang="de-DE" dirty="0"/>
          </a:p>
        </p:txBody>
      </p:sp>
      <p:pic>
        <p:nvPicPr>
          <p:cNvPr id="56" name="Picture 2" descr="C:\Users\dvk-heger\Desktop\Treppe fertig.ep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5451" y="2423605"/>
            <a:ext cx="6386532" cy="3724277"/>
          </a:xfrm>
          <a:prstGeom prst="rect">
            <a:avLst/>
          </a:prstGeom>
          <a:noFill/>
          <a:extLst>
            <a:ext uri="{909E8E84-426E-40DD-AFC4-6F175D3DCCD1}">
              <a14:hiddenFill xmlns:a14="http://schemas.microsoft.com/office/drawing/2010/main">
                <a:solidFill>
                  <a:srgbClr val="FFFFFF"/>
                </a:solidFill>
              </a14:hiddenFill>
            </a:ext>
          </a:extLst>
        </p:spPr>
      </p:pic>
      <p:sp>
        <p:nvSpPr>
          <p:cNvPr id="57" name="Textfeld 56"/>
          <p:cNvSpPr txBox="1"/>
          <p:nvPr/>
        </p:nvSpPr>
        <p:spPr>
          <a:xfrm>
            <a:off x="2941651" y="5270617"/>
            <a:ext cx="4281951" cy="877264"/>
          </a:xfrm>
          <a:prstGeom prst="rect">
            <a:avLst/>
          </a:prstGeom>
          <a:noFill/>
          <a:ln>
            <a:noFill/>
          </a:ln>
        </p:spPr>
        <p:txBody>
          <a:bodyPr wrap="square" rtlCol="0">
            <a:noAutofit/>
          </a:bodyPr>
          <a:lstStyle/>
          <a:p>
            <a:r>
              <a:rPr lang="de-DE" sz="1400" dirty="0">
                <a:solidFill>
                  <a:srgbClr val="C00000"/>
                </a:solidFill>
                <a:latin typeface="Comic Sans MS" pitchFamily="66" charset="0"/>
              </a:rPr>
              <a:t>1. Schritt: </a:t>
            </a:r>
            <a:r>
              <a:rPr lang="de-DE" sz="1400" dirty="0">
                <a:latin typeface="Comic Sans MS" pitchFamily="66" charset="0"/>
              </a:rPr>
              <a:t>Ziel =</a:t>
            </a:r>
          </a:p>
          <a:p>
            <a:r>
              <a:rPr lang="de-DE" sz="1200" dirty="0">
                <a:latin typeface="Comic Sans MS" pitchFamily="66" charset="0"/>
              </a:rPr>
              <a:t>Welche Erziehungsstrategien habe ich bereits eingesetzt?</a:t>
            </a:r>
          </a:p>
          <a:p>
            <a:r>
              <a:rPr lang="de-DE" sz="1200" dirty="0">
                <a:latin typeface="Comic Sans MS" pitchFamily="66" charset="0"/>
              </a:rPr>
              <a:t>Welche werde ich noch einsetzen?</a:t>
            </a:r>
          </a:p>
          <a:p>
            <a:endParaRPr lang="de-DE" sz="1200" dirty="0">
              <a:latin typeface="Comic Sans MS" pitchFamily="66" charset="0"/>
            </a:endParaRPr>
          </a:p>
        </p:txBody>
      </p:sp>
      <p:sp>
        <p:nvSpPr>
          <p:cNvPr id="58" name="Textfeld 57"/>
          <p:cNvSpPr txBox="1"/>
          <p:nvPr/>
        </p:nvSpPr>
        <p:spPr>
          <a:xfrm>
            <a:off x="6738485" y="2629074"/>
            <a:ext cx="1680444" cy="876749"/>
          </a:xfrm>
          <a:prstGeom prst="rect">
            <a:avLst/>
          </a:prstGeom>
          <a:noFill/>
          <a:ln>
            <a:noFill/>
          </a:ln>
        </p:spPr>
        <p:txBody>
          <a:bodyPr wrap="square" rtlCol="0">
            <a:noAutofit/>
          </a:bodyPr>
          <a:lstStyle/>
          <a:p>
            <a:r>
              <a:rPr lang="de-DE" sz="2400" dirty="0">
                <a:latin typeface="Comic Sans MS" pitchFamily="66" charset="0"/>
              </a:rPr>
              <a:t>…</a:t>
            </a:r>
          </a:p>
        </p:txBody>
      </p:sp>
      <p:sp>
        <p:nvSpPr>
          <p:cNvPr id="59" name="Textfeld 58"/>
          <p:cNvSpPr txBox="1"/>
          <p:nvPr/>
        </p:nvSpPr>
        <p:spPr>
          <a:xfrm>
            <a:off x="4170617" y="4372031"/>
            <a:ext cx="4052084" cy="898586"/>
          </a:xfrm>
          <a:prstGeom prst="rect">
            <a:avLst/>
          </a:prstGeom>
          <a:noFill/>
          <a:ln>
            <a:noFill/>
          </a:ln>
        </p:spPr>
        <p:txBody>
          <a:bodyPr wrap="square" rtlCol="0">
            <a:noAutofit/>
          </a:bodyPr>
          <a:lstStyle/>
          <a:p>
            <a:r>
              <a:rPr lang="de-DE" sz="1400" dirty="0">
                <a:solidFill>
                  <a:srgbClr val="C00000"/>
                </a:solidFill>
                <a:latin typeface="Comic Sans MS" pitchFamily="66" charset="0"/>
              </a:rPr>
              <a:t>2. Schritt: </a:t>
            </a:r>
            <a:r>
              <a:rPr lang="de-DE" sz="1400" dirty="0">
                <a:latin typeface="Comic Sans MS" pitchFamily="66" charset="0"/>
              </a:rPr>
              <a:t>Ziel =</a:t>
            </a:r>
          </a:p>
          <a:p>
            <a:r>
              <a:rPr lang="de-DE" sz="1200" dirty="0">
                <a:latin typeface="Comic Sans MS" pitchFamily="66" charset="0"/>
              </a:rPr>
              <a:t>Welche Erziehungsstrategien habe ich bereits eingesetzt?</a:t>
            </a:r>
          </a:p>
          <a:p>
            <a:r>
              <a:rPr lang="de-DE" sz="1200" dirty="0">
                <a:latin typeface="Comic Sans MS" pitchFamily="66" charset="0"/>
              </a:rPr>
              <a:t>Welche werde ich noch einsetzen?</a:t>
            </a:r>
          </a:p>
          <a:p>
            <a:endParaRPr lang="de-DE" sz="1200" dirty="0">
              <a:latin typeface="Comic Sans MS" pitchFamily="66" charset="0"/>
            </a:endParaRPr>
          </a:p>
        </p:txBody>
      </p:sp>
      <p:sp>
        <p:nvSpPr>
          <p:cNvPr id="60" name="Textfeld 59"/>
          <p:cNvSpPr txBox="1"/>
          <p:nvPr/>
        </p:nvSpPr>
        <p:spPr>
          <a:xfrm>
            <a:off x="5421452" y="3505823"/>
            <a:ext cx="3295680" cy="877083"/>
          </a:xfrm>
          <a:prstGeom prst="rect">
            <a:avLst/>
          </a:prstGeom>
          <a:noFill/>
          <a:ln>
            <a:noFill/>
          </a:ln>
        </p:spPr>
        <p:txBody>
          <a:bodyPr wrap="square" rtlCol="0">
            <a:noAutofit/>
          </a:bodyPr>
          <a:lstStyle/>
          <a:p>
            <a:r>
              <a:rPr lang="de-DE" sz="1400" dirty="0">
                <a:solidFill>
                  <a:srgbClr val="C00000"/>
                </a:solidFill>
                <a:latin typeface="Comic Sans MS" pitchFamily="66" charset="0"/>
              </a:rPr>
              <a:t>3. Schritt: </a:t>
            </a:r>
            <a:r>
              <a:rPr lang="de-DE" sz="1400" dirty="0">
                <a:latin typeface="Comic Sans MS" pitchFamily="66" charset="0"/>
              </a:rPr>
              <a:t>Ziel =</a:t>
            </a:r>
          </a:p>
          <a:p>
            <a:r>
              <a:rPr lang="de-DE" sz="1200" dirty="0">
                <a:latin typeface="Comic Sans MS" pitchFamily="66" charset="0"/>
              </a:rPr>
              <a:t>Welche Erziehungsstrategien habe ich bereits eingesetzt?</a:t>
            </a:r>
          </a:p>
          <a:p>
            <a:r>
              <a:rPr lang="de-DE" sz="1200" dirty="0">
                <a:latin typeface="Comic Sans MS" pitchFamily="66" charset="0"/>
              </a:rPr>
              <a:t>Welche werde ich noch einsetzen?</a:t>
            </a:r>
          </a:p>
          <a:p>
            <a:endParaRPr lang="de-DE" sz="1200" dirty="0">
              <a:latin typeface="Comic Sans MS" pitchFamily="66"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a:latin typeface="Arial Narrow" pitchFamily="34" charset="0"/>
              </a:rPr>
              <a:t>Hausaufgabe</a:t>
            </a:r>
          </a:p>
        </p:txBody>
      </p:sp>
      <p:sp>
        <p:nvSpPr>
          <p:cNvPr id="306179" name="Rectangle 3"/>
          <p:cNvSpPr>
            <a:spLocks noGrp="1" noChangeArrowheads="1"/>
          </p:cNvSpPr>
          <p:nvPr>
            <p:ph idx="1"/>
          </p:nvPr>
        </p:nvSpPr>
        <p:spPr>
          <a:xfrm>
            <a:off x="762000" y="1827213"/>
            <a:ext cx="84709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ct val="90000"/>
              </a:lnSpc>
            </a:pPr>
            <a:r>
              <a:rPr lang="de-DE" altLang="de-DE" dirty="0">
                <a:latin typeface="Arial Narrow" pitchFamily="34" charset="0"/>
              </a:rPr>
              <a:t>Bereiten Sie einen Wegweiser für kritische Situationen vor und führen Sie die Situation – wenn möglich – durch.</a:t>
            </a:r>
          </a:p>
          <a:p>
            <a:pPr>
              <a:lnSpc>
                <a:spcPct val="90000"/>
              </a:lnSpc>
            </a:pPr>
            <a:endParaRPr lang="de-DE" altLang="de-DE" dirty="0">
              <a:latin typeface="Arial Narrow" pitchFamily="34" charset="0"/>
            </a:endParaRPr>
          </a:p>
          <a:p>
            <a:pPr>
              <a:lnSpc>
                <a:spcPct val="90000"/>
              </a:lnSpc>
            </a:pPr>
            <a:r>
              <a:rPr lang="de-DE" altLang="de-DE" dirty="0">
                <a:solidFill>
                  <a:srgbClr val="C00000"/>
                </a:solidFill>
                <a:latin typeface="Arial Narrow" pitchFamily="34" charset="0"/>
              </a:rPr>
              <a:t>Arbeiten Sie weiter an der Erreichung Ihrer Ziele!</a:t>
            </a:r>
          </a:p>
        </p:txBody>
      </p:sp>
      <p:sp>
        <p:nvSpPr>
          <p:cNvPr id="2" name="Foliennummernplatzhalter 1"/>
          <p:cNvSpPr>
            <a:spLocks noGrp="1"/>
          </p:cNvSpPr>
          <p:nvPr>
            <p:ph type="sldNum" sz="quarter" idx="4"/>
          </p:nvPr>
        </p:nvSpPr>
        <p:spPr/>
        <p:txBody>
          <a:bodyPr/>
          <a:lstStyle/>
          <a:p>
            <a:r>
              <a:rPr lang="de-DE" smtClean="0"/>
              <a:t>7.</a:t>
            </a:r>
            <a:fld id="{699BC8A4-26CB-4518-AD2C-CCB4A2A8D929}" type="slidenum">
              <a:rPr lang="de-DE" smtClean="0"/>
              <a:pPr/>
              <a:t>19</a:t>
            </a:fld>
            <a:endParaRPr lang="de-DE"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2"/>
          <p:cNvSpPr>
            <a:spLocks noGrp="1" noChangeArrowheads="1"/>
          </p:cNvSpPr>
          <p:nvPr>
            <p:ph type="title"/>
          </p:nvPr>
        </p:nvSpPr>
        <p:spPr>
          <a:xfrm>
            <a:off x="812800" y="639763"/>
            <a:ext cx="8496300" cy="10096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a:latin typeface="Arial Narrow" pitchFamily="34" charset="0"/>
              </a:rPr>
              <a:t> Hausaufgabenbesprechung: </a:t>
            </a:r>
            <a:br>
              <a:rPr lang="de-DE" altLang="de-DE" dirty="0">
                <a:latin typeface="Arial Narrow" pitchFamily="34" charset="0"/>
              </a:rPr>
            </a:br>
            <a:r>
              <a:rPr lang="de-DE" altLang="de-DE" dirty="0">
                <a:latin typeface="Arial Narrow" pitchFamily="34" charset="0"/>
              </a:rPr>
              <a:t> Umgang mit </a:t>
            </a:r>
            <a:r>
              <a:rPr lang="de-DE" altLang="de-DE" dirty="0" err="1">
                <a:latin typeface="Arial Narrow" pitchFamily="34" charset="0"/>
              </a:rPr>
              <a:t>autismusspezifischen</a:t>
            </a:r>
            <a:r>
              <a:rPr lang="de-DE" altLang="de-DE" dirty="0">
                <a:latin typeface="Arial Narrow" pitchFamily="34" charset="0"/>
              </a:rPr>
              <a:t> </a:t>
            </a:r>
            <a:r>
              <a:rPr lang="de-DE" altLang="de-DE" dirty="0" smtClean="0">
                <a:latin typeface="Arial Narrow" pitchFamily="34" charset="0"/>
              </a:rPr>
              <a:t>herausfordernden </a:t>
            </a:r>
            <a:r>
              <a:rPr lang="de-DE" altLang="de-DE" dirty="0">
                <a:latin typeface="Arial Narrow" pitchFamily="34" charset="0"/>
              </a:rPr>
              <a:t>Verhaltensweisen </a:t>
            </a:r>
            <a:r>
              <a:rPr lang="de-DE" altLang="de-DE" dirty="0" smtClean="0">
                <a:latin typeface="Arial Narrow" pitchFamily="34" charset="0"/>
              </a:rPr>
              <a:t>(Teil 1)</a:t>
            </a:r>
            <a:endParaRPr lang="de-DE" altLang="de-DE" dirty="0">
              <a:latin typeface="Arial Narrow" pitchFamily="34" charset="0"/>
            </a:endParaRPr>
          </a:p>
        </p:txBody>
      </p:sp>
      <p:sp>
        <p:nvSpPr>
          <p:cNvPr id="304131" name="Rectangle 3"/>
          <p:cNvSpPr>
            <a:spLocks noGrp="1" noChangeArrowheads="1"/>
          </p:cNvSpPr>
          <p:nvPr>
            <p:ph idx="1"/>
          </p:nvPr>
        </p:nvSpPr>
        <p:spPr>
          <a:xfrm>
            <a:off x="825500" y="2216150"/>
            <a:ext cx="8470900" cy="26479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ct val="90000"/>
              </a:lnSpc>
            </a:pPr>
            <a:endParaRPr lang="de-DE" altLang="de-DE" dirty="0">
              <a:latin typeface="Arial Narrow" pitchFamily="34" charset="0"/>
            </a:endParaRPr>
          </a:p>
          <a:p>
            <a:pPr>
              <a:lnSpc>
                <a:spcPct val="90000"/>
              </a:lnSpc>
            </a:pPr>
            <a:r>
              <a:rPr lang="de-DE" altLang="de-DE" dirty="0">
                <a:latin typeface="Arial Narrow" pitchFamily="34" charset="0"/>
              </a:rPr>
              <a:t>Welche Situation haben Sie systematisch beobachtet?</a:t>
            </a:r>
          </a:p>
          <a:p>
            <a:pPr marL="0" indent="0">
              <a:lnSpc>
                <a:spcPct val="90000"/>
              </a:lnSpc>
              <a:buNone/>
            </a:pPr>
            <a:endParaRPr lang="de-DE" altLang="de-DE" dirty="0">
              <a:latin typeface="Arial Narrow" pitchFamily="34" charset="0"/>
            </a:endParaRPr>
          </a:p>
          <a:p>
            <a:pPr>
              <a:lnSpc>
                <a:spcPct val="90000"/>
              </a:lnSpc>
            </a:pPr>
            <a:r>
              <a:rPr lang="de-DE" altLang="de-DE" dirty="0">
                <a:latin typeface="Arial Narrow" pitchFamily="34" charset="0"/>
              </a:rPr>
              <a:t>Welche Strategien haben Sie ausprobiert?</a:t>
            </a:r>
          </a:p>
          <a:p>
            <a:pPr>
              <a:lnSpc>
                <a:spcPct val="90000"/>
              </a:lnSpc>
            </a:pPr>
            <a:endParaRPr lang="de-DE" altLang="de-DE" dirty="0">
              <a:latin typeface="Arial Narrow" pitchFamily="34" charset="0"/>
            </a:endParaRPr>
          </a:p>
          <a:p>
            <a:pPr>
              <a:lnSpc>
                <a:spcPct val="90000"/>
              </a:lnSpc>
            </a:pPr>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7.</a:t>
            </a:r>
            <a:fld id="{699BC8A4-26CB-4518-AD2C-CCB4A2A8D929}" type="slidenum">
              <a:rPr lang="de-DE" smtClean="0"/>
              <a:pPr/>
              <a:t>2</a:t>
            </a:fld>
            <a:endParaRPr lang="de-DE"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2"/>
          <p:cNvSpPr>
            <a:spLocks noGrp="1" noChangeArrowheads="1"/>
          </p:cNvSpPr>
          <p:nvPr>
            <p:ph type="title"/>
          </p:nvPr>
        </p:nvSpPr>
        <p:spPr/>
        <p:txBody>
          <a:bodyPr/>
          <a:lstStyle/>
          <a:p>
            <a:r>
              <a:rPr lang="de-DE" altLang="de-DE" smtClean="0">
                <a:latin typeface="Arial Narrow" pitchFamily="34" charset="0"/>
              </a:rPr>
              <a:t>Umgang mit kritischen Situationen</a:t>
            </a:r>
          </a:p>
        </p:txBody>
      </p:sp>
      <p:sp>
        <p:nvSpPr>
          <p:cNvPr id="302083"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ct val="90000"/>
              </a:lnSpc>
            </a:pPr>
            <a:r>
              <a:rPr lang="de-DE" altLang="de-DE" dirty="0">
                <a:solidFill>
                  <a:srgbClr val="C00000"/>
                </a:solidFill>
                <a:latin typeface="Arial Narrow" pitchFamily="34" charset="0"/>
              </a:rPr>
              <a:t>Schritt 1:</a:t>
            </a:r>
            <a:r>
              <a:rPr lang="de-DE" altLang="de-DE" dirty="0">
                <a:latin typeface="Arial Narrow" pitchFamily="34" charset="0"/>
              </a:rPr>
              <a:t/>
            </a:r>
            <a:br>
              <a:rPr lang="de-DE" altLang="de-DE" dirty="0">
                <a:latin typeface="Arial Narrow" pitchFamily="34" charset="0"/>
              </a:rPr>
            </a:br>
            <a:r>
              <a:rPr lang="de-DE" altLang="de-DE" dirty="0">
                <a:latin typeface="Arial Narrow" pitchFamily="34" charset="0"/>
              </a:rPr>
              <a:t>Kritische Situationen erkennen lernen </a:t>
            </a:r>
            <a:br>
              <a:rPr lang="de-DE" altLang="de-DE" dirty="0">
                <a:latin typeface="Arial Narrow" pitchFamily="34" charset="0"/>
              </a:rPr>
            </a:br>
            <a:r>
              <a:rPr lang="de-DE" altLang="de-DE" dirty="0">
                <a:latin typeface="Arial Narrow" pitchFamily="34" charset="0"/>
                <a:sym typeface="Wingdings" pitchFamily="2" charset="2"/>
              </a:rPr>
              <a:t></a:t>
            </a:r>
            <a:r>
              <a:rPr lang="de-DE" altLang="de-DE" dirty="0">
                <a:latin typeface="Arial Narrow" pitchFamily="34" charset="0"/>
              </a:rPr>
              <a:t> systematische Verhaltensbeobachtung einsetzen</a:t>
            </a:r>
          </a:p>
          <a:p>
            <a:pPr>
              <a:lnSpc>
                <a:spcPct val="90000"/>
              </a:lnSpc>
            </a:pPr>
            <a:endParaRPr lang="de-DE" altLang="de-DE" dirty="0">
              <a:latin typeface="Arial Narrow" pitchFamily="34" charset="0"/>
            </a:endParaRPr>
          </a:p>
          <a:p>
            <a:pPr>
              <a:lnSpc>
                <a:spcPct val="90000"/>
              </a:lnSpc>
            </a:pPr>
            <a:r>
              <a:rPr lang="de-DE" altLang="de-DE" dirty="0">
                <a:solidFill>
                  <a:srgbClr val="C00000"/>
                </a:solidFill>
                <a:latin typeface="Arial Narrow" pitchFamily="34" charset="0"/>
              </a:rPr>
              <a:t>Schritt 2: </a:t>
            </a:r>
            <a:r>
              <a:rPr lang="de-DE" altLang="de-DE" dirty="0">
                <a:latin typeface="Arial Narrow" pitchFamily="34" charset="0"/>
              </a:rPr>
              <a:t/>
            </a:r>
            <a:br>
              <a:rPr lang="de-DE" altLang="de-DE" dirty="0">
                <a:latin typeface="Arial Narrow" pitchFamily="34" charset="0"/>
              </a:rPr>
            </a:br>
            <a:r>
              <a:rPr lang="de-DE" altLang="de-DE" dirty="0">
                <a:latin typeface="Arial Narrow" pitchFamily="34" charset="0"/>
              </a:rPr>
              <a:t>Wegweiser für kritische Situationen erstellen, d. h. sich auf kritische </a:t>
            </a:r>
            <a:br>
              <a:rPr lang="de-DE" altLang="de-DE" dirty="0">
                <a:latin typeface="Arial Narrow" pitchFamily="34" charset="0"/>
              </a:rPr>
            </a:br>
            <a:r>
              <a:rPr lang="de-DE" altLang="de-DE" dirty="0">
                <a:latin typeface="Arial Narrow" pitchFamily="34" charset="0"/>
              </a:rPr>
              <a:t>Situationen vorbereiten</a:t>
            </a:r>
          </a:p>
        </p:txBody>
      </p:sp>
      <p:sp>
        <p:nvSpPr>
          <p:cNvPr id="2" name="Foliennummernplatzhalter 1"/>
          <p:cNvSpPr>
            <a:spLocks noGrp="1"/>
          </p:cNvSpPr>
          <p:nvPr>
            <p:ph type="sldNum" sz="quarter" idx="4"/>
          </p:nvPr>
        </p:nvSpPr>
        <p:spPr/>
        <p:txBody>
          <a:bodyPr/>
          <a:lstStyle/>
          <a:p>
            <a:r>
              <a:rPr lang="de-DE" smtClean="0"/>
              <a:t>7.</a:t>
            </a:r>
            <a:fld id="{699BC8A4-26CB-4518-AD2C-CCB4A2A8D929}" type="slidenum">
              <a:rPr lang="de-DE" smtClean="0"/>
              <a:pPr/>
              <a:t>3</a:t>
            </a:fld>
            <a:endParaRPr lang="de-DE"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p:txBody>
          <a:bodyPr/>
          <a:lstStyle/>
          <a:p>
            <a:r>
              <a:rPr lang="de-DE" altLang="de-DE" smtClean="0">
                <a:latin typeface="Arial Narrow" pitchFamily="34" charset="0"/>
              </a:rPr>
              <a:t>Schritt 1: Kritische Situationen erkennen</a:t>
            </a:r>
          </a:p>
        </p:txBody>
      </p:sp>
      <p:sp>
        <p:nvSpPr>
          <p:cNvPr id="178179"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ct val="90000"/>
              </a:lnSpc>
            </a:pPr>
            <a:r>
              <a:rPr lang="de-DE" altLang="de-DE" dirty="0">
                <a:latin typeface="Arial Narrow" pitchFamily="34" charset="0"/>
              </a:rPr>
              <a:t>Anhand systematischer Verhaltensbeobachtung können potentiell schwierige Situationen erkannt werden, in denen häufig herausforderndes Verhalten auftritt.</a:t>
            </a:r>
          </a:p>
          <a:p>
            <a:pPr>
              <a:lnSpc>
                <a:spcPct val="90000"/>
              </a:lnSpc>
            </a:pPr>
            <a:endParaRPr lang="de-DE" altLang="de-DE" dirty="0">
              <a:latin typeface="Arial Narrow" pitchFamily="34" charset="0"/>
            </a:endParaRPr>
          </a:p>
          <a:p>
            <a:pPr>
              <a:lnSpc>
                <a:spcPct val="90000"/>
              </a:lnSpc>
            </a:pPr>
            <a:r>
              <a:rPr lang="de-DE" altLang="de-DE" dirty="0">
                <a:solidFill>
                  <a:srgbClr val="C00000"/>
                </a:solidFill>
                <a:latin typeface="Arial Narrow" pitchFamily="34" charset="0"/>
              </a:rPr>
              <a:t>Ziel: </a:t>
            </a:r>
            <a:r>
              <a:rPr lang="de-DE" altLang="de-DE" dirty="0">
                <a:latin typeface="Arial Narrow" pitchFamily="34" charset="0"/>
              </a:rPr>
              <a:t>Auslösende Situationen, in denen herausforderndes Verhalten auftritt, vorab zu erkennen und diese so vorzubereiten, dass die Kinder und Sie selbst besser damit umgehen können.</a:t>
            </a:r>
          </a:p>
          <a:p>
            <a:pPr>
              <a:lnSpc>
                <a:spcPct val="90000"/>
              </a:lnSpc>
            </a:pPr>
            <a:endParaRPr lang="de-DE" altLang="de-DE" dirty="0">
              <a:latin typeface="Arial Narrow" pitchFamily="34" charset="0"/>
            </a:endParaRPr>
          </a:p>
          <a:p>
            <a:pPr>
              <a:lnSpc>
                <a:spcPct val="90000"/>
              </a:lnSpc>
            </a:pPr>
            <a:r>
              <a:rPr lang="de-DE" altLang="de-DE" dirty="0">
                <a:latin typeface="Arial Narrow" pitchFamily="34" charset="0"/>
              </a:rPr>
              <a:t>Dazu ist es wichtig, individuelle Auslöser dieser Krisensituationen beim Kind zu kennen.</a:t>
            </a:r>
          </a:p>
          <a:p>
            <a:pPr>
              <a:lnSpc>
                <a:spcPct val="90000"/>
              </a:lnSpc>
            </a:pPr>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7.</a:t>
            </a:r>
            <a:fld id="{699BC8A4-26CB-4518-AD2C-CCB4A2A8D929}" type="slidenum">
              <a:rPr lang="de-DE" smtClean="0"/>
              <a:pPr/>
              <a:t>4</a:t>
            </a:fld>
            <a:endParaRPr lang="de-DE"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2"/>
          <p:cNvSpPr>
            <a:spLocks noGrp="1" noChangeArrowheads="1"/>
          </p:cNvSpPr>
          <p:nvPr>
            <p:ph type="title"/>
          </p:nvPr>
        </p:nvSpPr>
        <p:spPr/>
        <p:txBody>
          <a:bodyPr/>
          <a:lstStyle/>
          <a:p>
            <a:r>
              <a:rPr lang="de-DE" altLang="de-DE" dirty="0" smtClean="0">
                <a:latin typeface="Arial Narrow" pitchFamily="34" charset="0"/>
              </a:rPr>
              <a:t>Übung: Kritische Situationen erkennen</a:t>
            </a:r>
          </a:p>
        </p:txBody>
      </p:sp>
      <p:sp>
        <p:nvSpPr>
          <p:cNvPr id="385027"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nSpc>
                <a:spcPct val="90000"/>
              </a:lnSpc>
              <a:buNone/>
            </a:pPr>
            <a:r>
              <a:rPr lang="de-DE" altLang="de-DE" dirty="0">
                <a:solidFill>
                  <a:srgbClr val="C00000"/>
                </a:solidFill>
                <a:latin typeface="Arial Narrow" pitchFamily="34" charset="0"/>
              </a:rPr>
              <a:t>Übung in Einzelarbeit:</a:t>
            </a:r>
          </a:p>
          <a:p>
            <a:pPr marL="0" indent="0">
              <a:lnSpc>
                <a:spcPct val="90000"/>
              </a:lnSpc>
              <a:buNone/>
            </a:pPr>
            <a:endParaRPr lang="de-DE" altLang="de-DE" dirty="0">
              <a:solidFill>
                <a:srgbClr val="C00000"/>
              </a:solidFill>
              <a:latin typeface="Arial Narrow" pitchFamily="34" charset="0"/>
            </a:endParaRPr>
          </a:p>
          <a:p>
            <a:pPr>
              <a:lnSpc>
                <a:spcPct val="90000"/>
              </a:lnSpc>
            </a:pPr>
            <a:r>
              <a:rPr lang="de-DE" altLang="de-DE" dirty="0">
                <a:latin typeface="Arial Narrow" pitchFamily="34" charset="0"/>
              </a:rPr>
              <a:t>Denken Sie an Risikosituationen, in denen Sie es besonders schwierig finden, mit dem Verhalten Ihres Kindes umzugehen.</a:t>
            </a:r>
          </a:p>
          <a:p>
            <a:pPr marL="0" indent="0">
              <a:lnSpc>
                <a:spcPct val="90000"/>
              </a:lnSpc>
              <a:buNone/>
            </a:pPr>
            <a:endParaRPr lang="de-DE" altLang="de-DE" dirty="0">
              <a:latin typeface="Arial Narrow" pitchFamily="34" charset="0"/>
            </a:endParaRPr>
          </a:p>
          <a:p>
            <a:pPr>
              <a:lnSpc>
                <a:spcPct val="90000"/>
              </a:lnSpc>
            </a:pPr>
            <a:r>
              <a:rPr lang="de-DE" altLang="de-DE" dirty="0">
                <a:latin typeface="Arial Narrow" pitchFamily="34" charset="0"/>
              </a:rPr>
              <a:t>Markieren Sie die Situationen in Ihrem Arbeitsbuch, die für Ihre Familie relevant sind und notieren Sie weitere eigene schwierige Situationen. </a:t>
            </a:r>
          </a:p>
        </p:txBody>
      </p:sp>
      <p:sp>
        <p:nvSpPr>
          <p:cNvPr id="2" name="Foliennummernplatzhalter 1"/>
          <p:cNvSpPr>
            <a:spLocks noGrp="1"/>
          </p:cNvSpPr>
          <p:nvPr>
            <p:ph type="sldNum" sz="quarter" idx="4"/>
          </p:nvPr>
        </p:nvSpPr>
        <p:spPr/>
        <p:txBody>
          <a:bodyPr/>
          <a:lstStyle/>
          <a:p>
            <a:r>
              <a:rPr lang="de-DE" smtClean="0"/>
              <a:t>7.</a:t>
            </a:r>
            <a:fld id="{699BC8A4-26CB-4518-AD2C-CCB4A2A8D929}" type="slidenum">
              <a:rPr lang="de-DE" smtClean="0"/>
              <a:pPr/>
              <a:t>5</a:t>
            </a:fld>
            <a:endParaRPr lang="de-DE"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a:xfrm>
            <a:off x="776288" y="650875"/>
            <a:ext cx="8496300" cy="628650"/>
          </a:xfrm>
        </p:spPr>
        <p:txBody>
          <a:bodyPr/>
          <a:lstStyle/>
          <a:p>
            <a:r>
              <a:rPr lang="de-DE" altLang="de-DE" smtClean="0">
                <a:latin typeface="Arial Narrow" pitchFamily="34" charset="0"/>
              </a:rPr>
              <a:t>Schritt 2: Wegweiser für kritische Situationen erstellen</a:t>
            </a:r>
          </a:p>
        </p:txBody>
      </p:sp>
      <p:sp>
        <p:nvSpPr>
          <p:cNvPr id="168963" name="Rectangle 3"/>
          <p:cNvSpPr>
            <a:spLocks noGrp="1" noChangeArrowheads="1"/>
          </p:cNvSpPr>
          <p:nvPr>
            <p:ph idx="1"/>
          </p:nvPr>
        </p:nvSpPr>
        <p:spPr>
          <a:xfrm>
            <a:off x="889000" y="1468438"/>
            <a:ext cx="8470900" cy="42100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ct val="90000"/>
              </a:lnSpc>
            </a:pPr>
            <a:r>
              <a:rPr lang="de-DE" altLang="de-DE" dirty="0">
                <a:latin typeface="Arial Narrow" pitchFamily="34" charset="0"/>
              </a:rPr>
              <a:t>Was waren wichtige Erkenntnisse aus der systematischen Verhaltensbeobachtung?</a:t>
            </a:r>
          </a:p>
          <a:p>
            <a:pPr>
              <a:lnSpc>
                <a:spcPct val="90000"/>
              </a:lnSpc>
            </a:pPr>
            <a:r>
              <a:rPr lang="de-DE" altLang="de-DE" dirty="0">
                <a:latin typeface="Arial Narrow" pitchFamily="34" charset="0"/>
              </a:rPr>
              <a:t>Bereiten Sie sich selbst vor! </a:t>
            </a:r>
            <a:br>
              <a:rPr lang="de-DE" altLang="de-DE" dirty="0">
                <a:latin typeface="Arial Narrow" pitchFamily="34" charset="0"/>
              </a:rPr>
            </a:br>
            <a:r>
              <a:rPr lang="de-DE" altLang="de-DE" dirty="0">
                <a:latin typeface="Arial Narrow" pitchFamily="34" charset="0"/>
              </a:rPr>
              <a:t>(Wann? Wie lange? Mit wem? Wo? Was brauchen Sie alles?)</a:t>
            </a:r>
          </a:p>
          <a:p>
            <a:pPr>
              <a:lnSpc>
                <a:spcPct val="90000"/>
              </a:lnSpc>
            </a:pPr>
            <a:r>
              <a:rPr lang="de-DE" altLang="de-DE" dirty="0">
                <a:latin typeface="Arial Narrow" pitchFamily="34" charset="0"/>
              </a:rPr>
              <a:t>Sprechen Sie mit Ihrem Kind darüber, wie der genaue Ablauf sein wird. </a:t>
            </a:r>
          </a:p>
          <a:p>
            <a:pPr>
              <a:lnSpc>
                <a:spcPct val="90000"/>
              </a:lnSpc>
            </a:pPr>
            <a:r>
              <a:rPr lang="de-DE" altLang="de-DE" dirty="0">
                <a:latin typeface="Arial Narrow" pitchFamily="34" charset="0"/>
              </a:rPr>
              <a:t>Sprechen Sie über die einzuhaltenden Regeln.</a:t>
            </a:r>
          </a:p>
          <a:p>
            <a:pPr>
              <a:lnSpc>
                <a:spcPct val="90000"/>
              </a:lnSpc>
            </a:pPr>
            <a:r>
              <a:rPr lang="de-DE" altLang="de-DE" dirty="0">
                <a:latin typeface="Arial Narrow" pitchFamily="34" charset="0"/>
              </a:rPr>
              <a:t>Überlegen Sie sich bevorzugte Beschäftigungen oder mögliche Veränderungen der Umgebung, damit die Situation für das Kind zu bewältigen sein wird.</a:t>
            </a:r>
          </a:p>
          <a:p>
            <a:pPr>
              <a:lnSpc>
                <a:spcPct val="90000"/>
              </a:lnSpc>
            </a:pPr>
            <a:r>
              <a:rPr lang="de-DE" altLang="de-DE" dirty="0">
                <a:latin typeface="Arial Narrow" pitchFamily="34" charset="0"/>
              </a:rPr>
              <a:t>Belohnen Sie angemessenes Verhalten.</a:t>
            </a:r>
          </a:p>
          <a:p>
            <a:pPr>
              <a:lnSpc>
                <a:spcPct val="90000"/>
              </a:lnSpc>
            </a:pPr>
            <a:r>
              <a:rPr lang="de-DE" altLang="de-DE" dirty="0">
                <a:latin typeface="Arial Narrow" pitchFamily="34" charset="0"/>
              </a:rPr>
              <a:t>Setzen Sie Konsequenzen bei Problemverhalten ein.</a:t>
            </a:r>
          </a:p>
          <a:p>
            <a:pPr>
              <a:lnSpc>
                <a:spcPct val="90000"/>
              </a:lnSpc>
            </a:pPr>
            <a:r>
              <a:rPr lang="de-DE" altLang="de-DE" dirty="0">
                <a:latin typeface="Arial Narrow" pitchFamily="34" charset="0"/>
              </a:rPr>
              <a:t>Führen Sie eine Nachbesprechung durch.</a:t>
            </a:r>
          </a:p>
        </p:txBody>
      </p:sp>
      <p:sp>
        <p:nvSpPr>
          <p:cNvPr id="2" name="Foliennummernplatzhalter 1"/>
          <p:cNvSpPr>
            <a:spLocks noGrp="1"/>
          </p:cNvSpPr>
          <p:nvPr>
            <p:ph type="sldNum" sz="quarter" idx="4"/>
          </p:nvPr>
        </p:nvSpPr>
        <p:spPr/>
        <p:txBody>
          <a:bodyPr/>
          <a:lstStyle/>
          <a:p>
            <a:r>
              <a:rPr lang="de-DE" smtClean="0"/>
              <a:t>7.</a:t>
            </a:r>
            <a:fld id="{699BC8A4-26CB-4518-AD2C-CCB4A2A8D929}" type="slidenum">
              <a:rPr lang="de-DE" smtClean="0"/>
              <a:pPr/>
              <a:t>6</a:t>
            </a:fld>
            <a:endParaRPr lang="de-DE"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2"/>
          <p:cNvSpPr>
            <a:spLocks noGrp="1" noChangeArrowheads="1"/>
          </p:cNvSpPr>
          <p:nvPr>
            <p:ph type="title"/>
          </p:nvPr>
        </p:nvSpPr>
        <p:spPr/>
        <p:txBody>
          <a:bodyPr/>
          <a:lstStyle/>
          <a:p>
            <a:r>
              <a:rPr lang="de-DE" altLang="de-DE" dirty="0" smtClean="0">
                <a:latin typeface="Arial Narrow" pitchFamily="34" charset="0"/>
              </a:rPr>
              <a:t>Wegweiser für kritische Situationen – Beispiel 1</a:t>
            </a:r>
          </a:p>
        </p:txBody>
      </p:sp>
      <p:sp>
        <p:nvSpPr>
          <p:cNvPr id="410627"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ct val="90000"/>
              </a:lnSpc>
            </a:pPr>
            <a:r>
              <a:rPr lang="de-DE" altLang="de-DE" dirty="0">
                <a:latin typeface="Arial Narrow" pitchFamily="34" charset="0"/>
              </a:rPr>
              <a:t>Ausgangssituation: </a:t>
            </a:r>
            <a:br>
              <a:rPr lang="de-DE" altLang="de-DE" dirty="0">
                <a:latin typeface="Arial Narrow" pitchFamily="34" charset="0"/>
              </a:rPr>
            </a:br>
            <a:r>
              <a:rPr lang="de-DE" altLang="de-DE" dirty="0">
                <a:solidFill>
                  <a:srgbClr val="C00000"/>
                </a:solidFill>
                <a:latin typeface="Arial Narrow" pitchFamily="34" charset="0"/>
              </a:rPr>
              <a:t>Max stört und unterbricht Mutter häufig beim Telefonieren.</a:t>
            </a:r>
          </a:p>
          <a:p>
            <a:pPr>
              <a:lnSpc>
                <a:spcPct val="90000"/>
              </a:lnSpc>
            </a:pPr>
            <a:r>
              <a:rPr lang="de-DE" altLang="de-DE" dirty="0">
                <a:latin typeface="Arial Narrow" pitchFamily="34" charset="0"/>
              </a:rPr>
              <a:t>Erkenntnisse aus der Verhaltensbeobachtung:</a:t>
            </a:r>
          </a:p>
          <a:p>
            <a:pPr lvl="1"/>
            <a:r>
              <a:rPr lang="de-DE" altLang="de-DE" b="1" dirty="0">
                <a:latin typeface="Arial Narrow" panose="020B0606020202030204" pitchFamily="34" charset="0"/>
              </a:rPr>
              <a:t>Max ist gelangweilt oder gestört durch die Unterbrechung. </a:t>
            </a:r>
          </a:p>
          <a:p>
            <a:pPr lvl="1"/>
            <a:r>
              <a:rPr lang="de-DE" altLang="de-DE" b="1" dirty="0">
                <a:latin typeface="Arial Narrow" panose="020B0606020202030204" pitchFamily="34" charset="0"/>
              </a:rPr>
              <a:t>Ich bin schnell auf „180“ und schreie ihn an. </a:t>
            </a:r>
          </a:p>
          <a:p>
            <a:pPr lvl="1"/>
            <a:r>
              <a:rPr lang="de-DE" altLang="de-DE" b="1" dirty="0">
                <a:latin typeface="Arial Narrow" panose="020B0606020202030204" pitchFamily="34" charset="0"/>
              </a:rPr>
              <a:t>Es gibt keine einheitlichen Regeln, mal verlange ich dies, mal jenes. </a:t>
            </a:r>
          </a:p>
          <a:p>
            <a:pPr lvl="1"/>
            <a:r>
              <a:rPr lang="de-DE" altLang="de-DE" b="1" dirty="0">
                <a:latin typeface="Arial Narrow" panose="020B0606020202030204" pitchFamily="34" charset="0"/>
              </a:rPr>
              <a:t>Es ist mir unangenehm, während des Telefonats Max Anweisungen zu geben.</a:t>
            </a:r>
          </a:p>
        </p:txBody>
      </p:sp>
      <p:sp>
        <p:nvSpPr>
          <p:cNvPr id="2" name="Foliennummernplatzhalter 1"/>
          <p:cNvSpPr>
            <a:spLocks noGrp="1"/>
          </p:cNvSpPr>
          <p:nvPr>
            <p:ph type="sldNum" sz="quarter" idx="4"/>
          </p:nvPr>
        </p:nvSpPr>
        <p:spPr/>
        <p:txBody>
          <a:bodyPr/>
          <a:lstStyle/>
          <a:p>
            <a:r>
              <a:rPr lang="de-DE" smtClean="0"/>
              <a:t>7.</a:t>
            </a:r>
            <a:fld id="{699BC8A4-26CB-4518-AD2C-CCB4A2A8D929}" type="slidenum">
              <a:rPr lang="de-DE" smtClean="0"/>
              <a:pPr/>
              <a:t>7</a:t>
            </a:fld>
            <a:endParaRPr lang="de-DE"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p:cNvSpPr>
            <a:spLocks noGrp="1" noChangeArrowheads="1"/>
          </p:cNvSpPr>
          <p:nvPr>
            <p:ph type="title"/>
          </p:nvPr>
        </p:nvSpPr>
        <p:spPr/>
        <p:txBody>
          <a:bodyPr/>
          <a:lstStyle/>
          <a:p>
            <a:r>
              <a:rPr lang="de-DE" altLang="de-DE" dirty="0" smtClean="0">
                <a:latin typeface="Arial Narrow" pitchFamily="34" charset="0"/>
              </a:rPr>
              <a:t>Wegweiser für kritische Situationen – Beispiel 1</a:t>
            </a:r>
          </a:p>
        </p:txBody>
      </p:sp>
      <p:sp>
        <p:nvSpPr>
          <p:cNvPr id="417795" name="Rectangle 3"/>
          <p:cNvSpPr>
            <a:spLocks noGrp="1" noChangeArrowheads="1"/>
          </p:cNvSpPr>
          <p:nvPr>
            <p:ph idx="1"/>
          </p:nvPr>
        </p:nvSpPr>
        <p:spPr>
          <a:xfrm>
            <a:off x="838200" y="1484313"/>
            <a:ext cx="8470900" cy="477497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nSpc>
                <a:spcPct val="90000"/>
              </a:lnSpc>
              <a:buNone/>
            </a:pPr>
            <a:r>
              <a:rPr lang="de-DE" altLang="de-DE" dirty="0">
                <a:solidFill>
                  <a:srgbClr val="C00000"/>
                </a:solidFill>
                <a:latin typeface="Arial Narrow" pitchFamily="34" charset="0"/>
              </a:rPr>
              <a:t>Vorbereitung:</a:t>
            </a:r>
          </a:p>
          <a:p>
            <a:pPr>
              <a:lnSpc>
                <a:spcPct val="90000"/>
              </a:lnSpc>
            </a:pPr>
            <a:r>
              <a:rPr lang="de-DE" altLang="de-DE" dirty="0">
                <a:latin typeface="Arial Narrow" pitchFamily="34" charset="0"/>
              </a:rPr>
              <a:t>Ich telefoniere an meinem Schreibtisch im Schlafzimmer.</a:t>
            </a:r>
          </a:p>
          <a:p>
            <a:pPr>
              <a:lnSpc>
                <a:spcPct val="90000"/>
              </a:lnSpc>
            </a:pPr>
            <a:r>
              <a:rPr lang="de-DE" altLang="de-DE" dirty="0">
                <a:latin typeface="Arial Narrow" pitchFamily="34" charset="0"/>
              </a:rPr>
              <a:t>Wichtige Telefonate versuche ich abends oder morgens zu führen.</a:t>
            </a:r>
          </a:p>
          <a:p>
            <a:pPr>
              <a:lnSpc>
                <a:spcPct val="90000"/>
              </a:lnSpc>
            </a:pPr>
            <a:r>
              <a:rPr lang="de-DE" altLang="de-DE" dirty="0">
                <a:latin typeface="Arial Narrow" pitchFamily="34" charset="0"/>
              </a:rPr>
              <a:t>Ich stelle für Max eine Telefonzeit-Spielkiste zusammen. Diese steht auf dem Regal über dem Telefon. </a:t>
            </a:r>
          </a:p>
          <a:p>
            <a:pPr>
              <a:lnSpc>
                <a:spcPct val="90000"/>
              </a:lnSpc>
            </a:pPr>
            <a:r>
              <a:rPr lang="de-DE" altLang="de-DE" dirty="0">
                <a:latin typeface="Arial Narrow" pitchFamily="34" charset="0"/>
              </a:rPr>
              <a:t>Zu Beginn werde ich das Gespräch kurz unterbrechen, Max in sein Zimmer schicken, an die Regeln erinnern und ihm eine Telefonzeit-Spielkiste geben.</a:t>
            </a:r>
            <a:br>
              <a:rPr lang="de-DE" altLang="de-DE" dirty="0">
                <a:latin typeface="Arial Narrow" pitchFamily="34" charset="0"/>
              </a:rPr>
            </a:br>
            <a:endParaRPr lang="de-DE" altLang="de-DE" dirty="0">
              <a:latin typeface="Arial Narrow" pitchFamily="34" charset="0"/>
            </a:endParaRPr>
          </a:p>
          <a:p>
            <a:pPr marL="0" indent="0">
              <a:lnSpc>
                <a:spcPct val="90000"/>
              </a:lnSpc>
              <a:buNone/>
            </a:pPr>
            <a:r>
              <a:rPr lang="de-DE" altLang="de-DE" dirty="0">
                <a:solidFill>
                  <a:srgbClr val="C00000"/>
                </a:solidFill>
                <a:latin typeface="Arial Narrow" pitchFamily="34" charset="0"/>
              </a:rPr>
              <a:t>Ablauf:</a:t>
            </a:r>
            <a:r>
              <a:rPr lang="de-DE" altLang="de-DE" dirty="0">
                <a:latin typeface="Arial Narrow" pitchFamily="34" charset="0"/>
              </a:rPr>
              <a:t/>
            </a:r>
            <a:br>
              <a:rPr lang="de-DE" altLang="de-DE" dirty="0">
                <a:latin typeface="Arial Narrow" pitchFamily="34" charset="0"/>
              </a:rPr>
            </a:br>
            <a:r>
              <a:rPr lang="de-DE" altLang="de-DE" dirty="0">
                <a:latin typeface="Arial Narrow" pitchFamily="34" charset="0"/>
              </a:rPr>
              <a:t>„Max. Wenn ich telefonieren muss, dann gehe ich ins Schlafzimmer. </a:t>
            </a:r>
            <a:br>
              <a:rPr lang="de-DE" altLang="de-DE" dirty="0">
                <a:latin typeface="Arial Narrow" pitchFamily="34" charset="0"/>
              </a:rPr>
            </a:br>
            <a:r>
              <a:rPr lang="de-DE" altLang="de-DE" dirty="0">
                <a:latin typeface="Arial Narrow" pitchFamily="34" charset="0"/>
              </a:rPr>
              <a:t>Du bleibst solange in deinem Zimmer und spielst ruhig, bis ich wieder zu dir zurückkomme. Während der Zeit des Telefonats bekommst du eine Spielkiste, mit der du dich beschäftigen kannst. </a:t>
            </a:r>
            <a:br>
              <a:rPr lang="de-DE" altLang="de-DE" dirty="0">
                <a:latin typeface="Arial Narrow" pitchFamily="34" charset="0"/>
              </a:rPr>
            </a:br>
            <a:r>
              <a:rPr lang="de-DE" altLang="de-DE" dirty="0">
                <a:latin typeface="Arial Narrow" pitchFamily="34" charset="0"/>
              </a:rPr>
              <a:t>Wenn du dich an die Regeln gehalten hast, dann erhältst du zur Belohnung etwas aus der Schatzkiste. Wenn du aber die Regeln nicht einhältst, also aus dem Zimmer kommst oder laut rufst oder schreist, dann musst du 10 Minuten früher ins Bett.“</a:t>
            </a:r>
          </a:p>
        </p:txBody>
      </p:sp>
      <p:sp>
        <p:nvSpPr>
          <p:cNvPr id="2" name="Foliennummernplatzhalter 1"/>
          <p:cNvSpPr>
            <a:spLocks noGrp="1"/>
          </p:cNvSpPr>
          <p:nvPr>
            <p:ph type="sldNum" sz="quarter" idx="4"/>
          </p:nvPr>
        </p:nvSpPr>
        <p:spPr/>
        <p:txBody>
          <a:bodyPr/>
          <a:lstStyle/>
          <a:p>
            <a:r>
              <a:rPr lang="de-DE" smtClean="0"/>
              <a:t>7.</a:t>
            </a:r>
            <a:fld id="{699BC8A4-26CB-4518-AD2C-CCB4A2A8D929}" type="slidenum">
              <a:rPr lang="de-DE" smtClean="0"/>
              <a:pPr/>
              <a:t>8</a:t>
            </a:fld>
            <a:endParaRPr lang="de-DE"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Rectangle 2"/>
          <p:cNvSpPr>
            <a:spLocks noGrp="1" noChangeArrowheads="1"/>
          </p:cNvSpPr>
          <p:nvPr>
            <p:ph type="title"/>
          </p:nvPr>
        </p:nvSpPr>
        <p:spPr/>
        <p:txBody>
          <a:bodyPr/>
          <a:lstStyle/>
          <a:p>
            <a:r>
              <a:rPr lang="de-DE" altLang="de-DE" dirty="0" smtClean="0">
                <a:latin typeface="Arial Narrow" pitchFamily="34" charset="0"/>
              </a:rPr>
              <a:t>Wegweiser für kritische Situationen – Beispiel 1</a:t>
            </a:r>
          </a:p>
        </p:txBody>
      </p:sp>
      <p:sp>
        <p:nvSpPr>
          <p:cNvPr id="411651"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lnSpc>
                <a:spcPct val="90000"/>
              </a:lnSpc>
              <a:buNone/>
            </a:pPr>
            <a:r>
              <a:rPr lang="de-DE" altLang="de-DE" dirty="0">
                <a:solidFill>
                  <a:srgbClr val="C00000"/>
                </a:solidFill>
                <a:latin typeface="Arial Narrow" pitchFamily="34" charset="0"/>
              </a:rPr>
              <a:t>Regeln für Max:</a:t>
            </a:r>
          </a:p>
          <a:p>
            <a:pPr>
              <a:lnSpc>
                <a:spcPct val="90000"/>
              </a:lnSpc>
            </a:pPr>
            <a:r>
              <a:rPr lang="de-DE" altLang="de-DE" dirty="0">
                <a:latin typeface="Arial Narrow" pitchFamily="34" charset="0"/>
              </a:rPr>
              <a:t>Ich bleibe in meinem Zimmer, bis Mama wieder zu mir kommt. </a:t>
            </a:r>
          </a:p>
          <a:p>
            <a:pPr>
              <a:lnSpc>
                <a:spcPct val="90000"/>
              </a:lnSpc>
            </a:pPr>
            <a:r>
              <a:rPr lang="de-DE" altLang="de-DE" dirty="0">
                <a:latin typeface="Arial Narrow" pitchFamily="34" charset="0"/>
              </a:rPr>
              <a:t>Ich verhalte mich ruhig und spiele.</a:t>
            </a:r>
          </a:p>
          <a:p>
            <a:pPr marL="0" indent="0">
              <a:lnSpc>
                <a:spcPct val="90000"/>
              </a:lnSpc>
              <a:buNone/>
            </a:pPr>
            <a:r>
              <a:rPr lang="de-DE" altLang="de-DE" dirty="0">
                <a:solidFill>
                  <a:srgbClr val="C00000"/>
                </a:solidFill>
                <a:latin typeface="Arial Narrow" pitchFamily="34" charset="0"/>
              </a:rPr>
              <a:t>Bevorzugte Beschäftigungen/Veränderungen der Umgebung:</a:t>
            </a:r>
          </a:p>
          <a:p>
            <a:pPr>
              <a:lnSpc>
                <a:spcPct val="90000"/>
              </a:lnSpc>
            </a:pPr>
            <a:r>
              <a:rPr lang="de-DE" altLang="de-DE" dirty="0">
                <a:latin typeface="Arial Narrow" pitchFamily="34" charset="0"/>
              </a:rPr>
              <a:t>Ich stelle für Max eine Telefonzeit-Spielkiste zusammen mit Comics, Wissens- und Rätselbuch sowie Geschicklichkeitsspielen. Diese Kiste erhält er nur, wenn ich telefoniere.</a:t>
            </a:r>
          </a:p>
          <a:p>
            <a:pPr>
              <a:lnSpc>
                <a:spcPct val="90000"/>
              </a:lnSpc>
            </a:pPr>
            <a:r>
              <a:rPr lang="de-DE" altLang="de-DE" dirty="0">
                <a:latin typeface="Arial Narrow" pitchFamily="34" charset="0"/>
              </a:rPr>
              <a:t>Ich schicke Max in sein Zimmer und gehe an meinen Schreibtisch im Schlafzimmer zum Telefonieren. </a:t>
            </a:r>
          </a:p>
          <a:p>
            <a:pPr>
              <a:lnSpc>
                <a:spcPct val="90000"/>
              </a:lnSpc>
            </a:pPr>
            <a:r>
              <a:rPr lang="de-DE" altLang="de-DE" dirty="0">
                <a:solidFill>
                  <a:srgbClr val="C00000"/>
                </a:solidFill>
                <a:latin typeface="Arial Narrow" pitchFamily="34" charset="0"/>
              </a:rPr>
              <a:t>Belohnung:</a:t>
            </a:r>
            <a:r>
              <a:rPr lang="de-DE" altLang="de-DE" dirty="0">
                <a:latin typeface="Arial Narrow" pitchFamily="34" charset="0"/>
              </a:rPr>
              <a:t> </a:t>
            </a:r>
            <a:br>
              <a:rPr lang="de-DE" altLang="de-DE" dirty="0">
                <a:latin typeface="Arial Narrow" pitchFamily="34" charset="0"/>
              </a:rPr>
            </a:br>
            <a:r>
              <a:rPr lang="de-DE" altLang="de-DE" dirty="0">
                <a:latin typeface="Arial Narrow" pitchFamily="34" charset="0"/>
              </a:rPr>
              <a:t>Max darf sich etwas aus der Schatzkiste aussuchen.</a:t>
            </a:r>
          </a:p>
          <a:p>
            <a:pPr>
              <a:lnSpc>
                <a:spcPct val="90000"/>
              </a:lnSpc>
            </a:pPr>
            <a:r>
              <a:rPr lang="de-DE" altLang="de-DE" dirty="0">
                <a:solidFill>
                  <a:srgbClr val="C00000"/>
                </a:solidFill>
                <a:latin typeface="Arial Narrow" pitchFamily="34" charset="0"/>
              </a:rPr>
              <a:t>Konsequenzen bei Problemverhalten:</a:t>
            </a:r>
            <a:r>
              <a:rPr lang="de-DE" altLang="de-DE" dirty="0">
                <a:latin typeface="Arial Narrow" pitchFamily="34" charset="0"/>
              </a:rPr>
              <a:t> </a:t>
            </a:r>
            <a:br>
              <a:rPr lang="de-DE" altLang="de-DE" dirty="0">
                <a:latin typeface="Arial Narrow" pitchFamily="34" charset="0"/>
              </a:rPr>
            </a:br>
            <a:r>
              <a:rPr lang="de-DE" altLang="de-DE" dirty="0">
                <a:latin typeface="Arial Narrow" pitchFamily="34" charset="0"/>
              </a:rPr>
              <a:t>10 Minuten früher ins Bett.</a:t>
            </a:r>
          </a:p>
          <a:p>
            <a:pPr>
              <a:lnSpc>
                <a:spcPct val="90000"/>
              </a:lnSpc>
            </a:pPr>
            <a:r>
              <a:rPr lang="de-DE" altLang="de-DE" dirty="0">
                <a:solidFill>
                  <a:srgbClr val="C00000"/>
                </a:solidFill>
                <a:latin typeface="Arial Narrow" pitchFamily="34" charset="0"/>
              </a:rPr>
              <a:t>Nachbesprechung:</a:t>
            </a:r>
            <a:r>
              <a:rPr lang="de-DE" altLang="de-DE" dirty="0">
                <a:latin typeface="Arial Narrow" pitchFamily="34" charset="0"/>
              </a:rPr>
              <a:t> </a:t>
            </a:r>
            <a:br>
              <a:rPr lang="de-DE" altLang="de-DE" dirty="0">
                <a:latin typeface="Arial Narrow" pitchFamily="34" charset="0"/>
              </a:rPr>
            </a:br>
            <a:r>
              <a:rPr lang="de-DE" altLang="de-DE" dirty="0">
                <a:latin typeface="Arial Narrow" pitchFamily="34" charset="0"/>
              </a:rPr>
              <a:t>Nach dem Telefonat loben nicht vergessen! Spielkiste wieder aufräumen. </a:t>
            </a:r>
          </a:p>
        </p:txBody>
      </p:sp>
      <p:sp>
        <p:nvSpPr>
          <p:cNvPr id="2" name="Foliennummernplatzhalter 1"/>
          <p:cNvSpPr>
            <a:spLocks noGrp="1"/>
          </p:cNvSpPr>
          <p:nvPr>
            <p:ph type="sldNum" sz="quarter" idx="4"/>
          </p:nvPr>
        </p:nvSpPr>
        <p:spPr/>
        <p:txBody>
          <a:bodyPr/>
          <a:lstStyle/>
          <a:p>
            <a:r>
              <a:rPr lang="de-DE" smtClean="0"/>
              <a:t>7.</a:t>
            </a:r>
            <a:fld id="{699BC8A4-26CB-4518-AD2C-CCB4A2A8D929}" type="slidenum">
              <a:rPr lang="de-DE" smtClean="0"/>
              <a:pPr/>
              <a:t>9</a:t>
            </a:fld>
            <a:endParaRPr lang="de-DE"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FETASS">
  <a:themeElements>
    <a:clrScheme name="CDM-Master_Biscaldi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3_CDM-Master_Biscaldi">
      <a:majorFont>
        <a:latin typeface=""/>
        <a:ea typeface="ＭＳ Ｐゴシック"/>
        <a:cs typeface=""/>
      </a:majorFont>
      <a:minorFont>
        <a:latin typeface=""/>
        <a:ea typeface="ＭＳ Ｐゴシック"/>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DM-Master_Biscaldi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DM-Master_Biscaldi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DM-Master_Biscaldi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DM-Master_Biscaldi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DM-Master_Biscaldi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DM-Master_Biscaldi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DM-Master_Biscaldi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DM-Master_Biscaldi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DM-Master_Biscaldi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DM-Master_Biscaldi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DM-Master_Biscaldi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DM-Master_Biscaldi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FETASS</Template>
  <TotalTime>0</TotalTime>
  <Words>1029</Words>
  <Application>Microsoft Office PowerPoint</Application>
  <PresentationFormat>A4-Papier (210x297 mm)</PresentationFormat>
  <Paragraphs>160</Paragraphs>
  <Slides>19</Slides>
  <Notes>1</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19</vt:i4>
      </vt:variant>
    </vt:vector>
  </HeadingPairs>
  <TitlesOfParts>
    <vt:vector size="25" baseType="lpstr">
      <vt:lpstr>ＭＳ Ｐゴシック</vt:lpstr>
      <vt:lpstr>Arial</vt:lpstr>
      <vt:lpstr>Arial Narrow</vt:lpstr>
      <vt:lpstr>Comic Sans MS</vt:lpstr>
      <vt:lpstr>Wingdings</vt:lpstr>
      <vt:lpstr>FETASS</vt:lpstr>
      <vt:lpstr>Übersicht Sitzung 7:  Umgang mit autismusspezifischen herausfordernden Verhaltensweisen (Teil 2)</vt:lpstr>
      <vt:lpstr> Hausaufgabenbesprechung:   Umgang mit autismusspezifischen herausfordernden Verhaltensweisen (Teil 1)</vt:lpstr>
      <vt:lpstr>Umgang mit kritischen Situationen</vt:lpstr>
      <vt:lpstr>Schritt 1: Kritische Situationen erkennen</vt:lpstr>
      <vt:lpstr>Übung: Kritische Situationen erkennen</vt:lpstr>
      <vt:lpstr>Schritt 2: Wegweiser für kritische Situationen erstellen</vt:lpstr>
      <vt:lpstr>Wegweiser für kritische Situationen – Beispiel 1</vt:lpstr>
      <vt:lpstr>Wegweiser für kritische Situationen – Beispiel 1</vt:lpstr>
      <vt:lpstr>Wegweiser für kritische Situationen – Beispiel 1</vt:lpstr>
      <vt:lpstr>Wegweiser für kritische Situationen – Beispiel 2</vt:lpstr>
      <vt:lpstr>Wegweiser für kritische Situationen – Beispiel 2</vt:lpstr>
      <vt:lpstr>Wegweiser für kritische Situationen – Beispiel 2</vt:lpstr>
      <vt:lpstr>Wegweiser für kritische Situationen – Beispiel 2</vt:lpstr>
      <vt:lpstr>Wegweiser für kritische Situationen – Beispiel 2</vt:lpstr>
      <vt:lpstr>Übung: Wegweiser für kritische Situationen</vt:lpstr>
      <vt:lpstr>Günstiges Elternverhalten in einer eskalierenden Situation Das „5-Punkte-Vorgehen“</vt:lpstr>
      <vt:lpstr>Günstiges Elternverhalten in einer eskalierenden Situation Das „5-Punkte-Vorgehen“</vt:lpstr>
      <vt:lpstr>Meine Ziele: Auf welcher Treppenstufe sind wir/bin ich? </vt:lpstr>
      <vt:lpstr>Hausaufgabe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Klaus</dc:creator>
  <cp:lastModifiedBy>Mitarbeiter</cp:lastModifiedBy>
  <cp:revision>790</cp:revision>
  <cp:lastPrinted>2015-07-28T10:04:26Z</cp:lastPrinted>
  <dcterms:created xsi:type="dcterms:W3CDTF">2010-11-08T09:01:05Z</dcterms:created>
  <dcterms:modified xsi:type="dcterms:W3CDTF">2015-11-04T12:50:52Z</dcterms:modified>
</cp:coreProperties>
</file>