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15"/>
  </p:notesMasterIdLst>
  <p:handoutMasterIdLst>
    <p:handoutMasterId r:id="rId16"/>
  </p:handoutMasterIdLst>
  <p:sldIdLst>
    <p:sldId id="592" r:id="rId2"/>
    <p:sldId id="593" r:id="rId3"/>
    <p:sldId id="451" r:id="rId4"/>
    <p:sldId id="454" r:id="rId5"/>
    <p:sldId id="455" r:id="rId6"/>
    <p:sldId id="457" r:id="rId7"/>
    <p:sldId id="594" r:id="rId8"/>
    <p:sldId id="595" r:id="rId9"/>
    <p:sldId id="596" r:id="rId10"/>
    <p:sldId id="597" r:id="rId11"/>
    <p:sldId id="598" r:id="rId12"/>
    <p:sldId id="599" r:id="rId13"/>
    <p:sldId id="467" r:id="rId14"/>
  </p:sldIdLst>
  <p:sldSz cx="9906000" cy="6858000" type="A4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05" autoAdjust="0"/>
    <p:restoredTop sz="82683" autoAdjust="0"/>
  </p:normalViewPr>
  <p:slideViewPr>
    <p:cSldViewPr snapToGrid="0" showGuides="1">
      <p:cViewPr varScale="1">
        <p:scale>
          <a:sx n="116" d="100"/>
          <a:sy n="116" d="100"/>
        </p:scale>
        <p:origin x="1560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75" d="100"/>
          <a:sy n="75" d="100"/>
        </p:scale>
        <p:origin x="-2172" y="-8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937" y="0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309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937" y="9722309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380AF59A-001A-4A53-B19E-FF624827BE5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69781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294" y="0"/>
            <a:ext cx="3076363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9463" y="768350"/>
            <a:ext cx="5541962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930" y="4861155"/>
            <a:ext cx="5679440" cy="460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673"/>
            <a:ext cx="3076363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294" y="9720673"/>
            <a:ext cx="3076363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30" tIns="47215" rIns="94430" bIns="47215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3BC3CB65-FE0D-4948-B4AF-2E0DD229D68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820382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201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/>
              <a:t>Frage an Eltern: Haben Sie Beispiele?</a:t>
            </a:r>
          </a:p>
        </p:txBody>
      </p:sp>
    </p:spTree>
    <p:extLst>
      <p:ext uri="{BB962C8B-B14F-4D97-AF65-F5344CB8AC3E}">
        <p14:creationId xmlns:p14="http://schemas.microsoft.com/office/powerpoint/2010/main" val="1366499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/>
              <a:t>Bsp. Ida Busfahren – nicht schwimmen gehen</a:t>
            </a:r>
          </a:p>
        </p:txBody>
      </p:sp>
    </p:spTree>
    <p:extLst>
      <p:ext uri="{BB962C8B-B14F-4D97-AF65-F5344CB8AC3E}">
        <p14:creationId xmlns:p14="http://schemas.microsoft.com/office/powerpoint/2010/main" val="2565061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1"/>
            <a:ext cx="467783" cy="6461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 sz="1800" b="0">
              <a:ea typeface="+mn-ea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467783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 sz="1800" b="0">
              <a:ea typeface="+mn-ea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0" y="647700"/>
            <a:ext cx="772186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 sz="1800" b="0">
              <a:ea typeface="+mn-ea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233892" y="6416676"/>
            <a:ext cx="713713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0" bIns="0" anchor="ctr"/>
          <a:lstStyle/>
          <a:p>
            <a:pPr algn="ctr">
              <a:spcBef>
                <a:spcPct val="20000"/>
              </a:spcBef>
              <a:defRPr/>
            </a:pPr>
            <a:endParaRPr lang="en-GB" sz="1200" b="0">
              <a:ea typeface="+mn-e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467783" y="307559"/>
            <a:ext cx="29199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de-DE" altLang="de-DE" sz="1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Elterntraining FETASS • Sitzung 5 </a:t>
            </a:r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95300" y="1484313"/>
            <a:ext cx="9176808" cy="4641850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 sz="2000" b="1"/>
            </a:lvl1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pic>
        <p:nvPicPr>
          <p:cNvPr id="14" name="Picture 5" descr="\\ad\home\brehm\#Arbeitsbuch\Grafiken\FETASS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022" y="141298"/>
            <a:ext cx="2084093" cy="53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7401416" y="6519862"/>
            <a:ext cx="2301081" cy="215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>
            <a:lvl1pPr algn="r">
              <a:defRPr lang="de-DE" altLang="de-DE" sz="2800" b="1" i="0" u="none" strike="noStrike" baseline="3000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defRPr>
            </a:lvl1pPr>
          </a:lstStyle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3505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\\ad\home\brehm\#Arbeitsbuch\Grafiken\FETASS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930" y="879485"/>
            <a:ext cx="4504135" cy="114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014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484313"/>
            <a:ext cx="9176808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Mastertextformat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8909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67783" y="639763"/>
            <a:ext cx="92043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72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Mastertitelformat bearbeiten</a:t>
            </a:r>
          </a:p>
        </p:txBody>
      </p:sp>
      <p:sp>
        <p:nvSpPr>
          <p:cNvPr id="6" name="Foliennummernplatzhalter 4"/>
          <p:cNvSpPr>
            <a:spLocks noGrp="1"/>
          </p:cNvSpPr>
          <p:nvPr>
            <p:ph type="sldNum" sz="quarter" idx="4"/>
          </p:nvPr>
        </p:nvSpPr>
        <p:spPr>
          <a:xfrm>
            <a:off x="7401416" y="6519862"/>
            <a:ext cx="2301081" cy="215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>
            <a:lvl1pPr algn="r">
              <a:defRPr lang="de-DE" altLang="de-DE" sz="2800" b="1" i="0" u="none" strike="noStrike" baseline="3000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defRPr>
            </a:lvl1pPr>
          </a:lstStyle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Foliennummernplatzhalter 4"/>
          <p:cNvSpPr txBox="1">
            <a:spLocks/>
          </p:cNvSpPr>
          <p:nvPr/>
        </p:nvSpPr>
        <p:spPr bwMode="auto">
          <a:xfrm>
            <a:off x="467782" y="6519862"/>
            <a:ext cx="8056830" cy="215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000" b="0" kern="1200">
                <a:solidFill>
                  <a:srgbClr val="212D9A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l" rtl="0"/>
            <a:r>
              <a:rPr lang="de-DE" sz="1200" b="1" i="0" u="none" strike="noStrike" kern="1200" baseline="300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ＭＳ Ｐゴシック" charset="-128"/>
                <a:cs typeface="+mn-cs"/>
              </a:rPr>
              <a:t>© 2015, Springer Verlag Berlin Heidelberg. Aus: Brehm et al.: FETASS – Freiburger Elterntraining für Autismus-Spektrum-Störungen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de-DE" altLang="de-DE" sz="2800" b="1" dirty="0" smtClean="0">
          <a:solidFill>
            <a:schemeClr val="accent6">
              <a:lumMod val="50000"/>
            </a:schemeClr>
          </a:solidFill>
          <a:latin typeface="Arial Narrow" panose="020B0606020202030204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  <a:ea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  <a:ea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  <a:ea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  <a:ea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3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Übersicht Sitzung 5:</a:t>
            </a:r>
            <a:r>
              <a:rPr lang="de-DE" altLang="de-DE" b="0" smtClean="0">
                <a:latin typeface="Arial Narrow" pitchFamily="34" charset="0"/>
              </a:rPr>
              <a:t> </a:t>
            </a:r>
            <a:br>
              <a:rPr lang="de-DE" altLang="de-DE" b="0" smtClean="0">
                <a:latin typeface="Arial Narrow" pitchFamily="34" charset="0"/>
              </a:rPr>
            </a:br>
            <a:r>
              <a:rPr lang="de-DE" altLang="de-DE" smtClean="0">
                <a:latin typeface="Arial Narrow" pitchFamily="34" charset="0"/>
              </a:rPr>
              <a:t>Weitere verhaltenstherapeutische Lernprinzipien </a:t>
            </a:r>
            <a:br>
              <a:rPr lang="de-DE" altLang="de-DE" smtClean="0">
                <a:latin typeface="Arial Narrow" pitchFamily="34" charset="0"/>
              </a:rPr>
            </a:br>
            <a:endParaRPr lang="de-DE" altLang="de-DE" b="0" smtClean="0">
              <a:latin typeface="Arial Narrow" pitchFamily="34" charset="0"/>
            </a:endParaRPr>
          </a:p>
        </p:txBody>
      </p:sp>
      <p:sp>
        <p:nvSpPr>
          <p:cNvPr id="364547" name="Rectangle 3"/>
          <p:cNvSpPr>
            <a:spLocks noGrp="1" noChangeArrowheads="1"/>
          </p:cNvSpPr>
          <p:nvPr>
            <p:ph idx="1"/>
          </p:nvPr>
        </p:nvSpPr>
        <p:spPr>
          <a:xfrm>
            <a:off x="1054100" y="1930400"/>
            <a:ext cx="8026400" cy="3543300"/>
          </a:xfrm>
        </p:spPr>
        <p:txBody>
          <a:bodyPr/>
          <a:lstStyle/>
          <a:p>
            <a:r>
              <a:rPr lang="de-DE" altLang="de-DE" dirty="0">
                <a:latin typeface="Arial Narrow" pitchFamily="34" charset="0"/>
              </a:rPr>
              <a:t>Hausaufgabenbesprechung: Verstärkerplan</a:t>
            </a:r>
          </a:p>
          <a:p>
            <a:r>
              <a:rPr lang="de-DE" altLang="de-DE" dirty="0">
                <a:latin typeface="Arial Narrow" pitchFamily="34" charset="0"/>
              </a:rPr>
              <a:t>Angemessenes Verhalten fördern durch:</a:t>
            </a:r>
          </a:p>
          <a:p>
            <a:pPr lvl="1"/>
            <a:r>
              <a:rPr lang="de-DE" altLang="de-DE" sz="1800" b="1" dirty="0">
                <a:latin typeface="Arial Narrow" pitchFamily="34" charset="0"/>
              </a:rPr>
              <a:t>Negative Verstärkung</a:t>
            </a:r>
          </a:p>
          <a:p>
            <a:pPr lvl="1"/>
            <a:r>
              <a:rPr lang="de-DE" altLang="de-DE" sz="1800" b="1" dirty="0" err="1">
                <a:latin typeface="Arial Narrow" pitchFamily="34" charset="0"/>
              </a:rPr>
              <a:t>Shaping</a:t>
            </a:r>
            <a:endParaRPr lang="de-DE" altLang="de-DE" sz="1800" b="1" dirty="0">
              <a:latin typeface="Arial Narrow" pitchFamily="34" charset="0"/>
            </a:endParaRPr>
          </a:p>
          <a:p>
            <a:pPr lvl="1"/>
            <a:r>
              <a:rPr lang="de-DE" altLang="de-DE" sz="1800" b="1" dirty="0">
                <a:latin typeface="Arial Narrow" pitchFamily="34" charset="0"/>
              </a:rPr>
              <a:t>Rückwärtslernen </a:t>
            </a:r>
          </a:p>
          <a:p>
            <a:pPr lvl="1"/>
            <a:r>
              <a:rPr lang="de-DE" altLang="de-DE" sz="1800" b="1" dirty="0">
                <a:latin typeface="Arial Narrow" pitchFamily="34" charset="0"/>
              </a:rPr>
              <a:t>Generalisierung</a:t>
            </a:r>
          </a:p>
          <a:p>
            <a:r>
              <a:rPr lang="de-DE" altLang="de-DE" dirty="0">
                <a:latin typeface="Arial Narrow" pitchFamily="34" charset="0"/>
              </a:rPr>
              <a:t>Unangemessenes Verhalten reduzieren durch:</a:t>
            </a:r>
          </a:p>
          <a:p>
            <a:pPr lvl="1"/>
            <a:r>
              <a:rPr lang="de-DE" altLang="de-DE" sz="1800" b="1" dirty="0">
                <a:latin typeface="Arial Narrow" pitchFamily="34" charset="0"/>
              </a:rPr>
              <a:t>Negative Konsequenzen</a:t>
            </a:r>
          </a:p>
          <a:p>
            <a:pPr lvl="1"/>
            <a:r>
              <a:rPr lang="de-DE" altLang="de-DE" sz="1800" b="1" dirty="0">
                <a:latin typeface="Arial Narrow" pitchFamily="34" charset="0"/>
              </a:rPr>
              <a:t>Löschung</a:t>
            </a:r>
          </a:p>
          <a:p>
            <a:r>
              <a:rPr lang="de-DE" altLang="de-DE" dirty="0">
                <a:latin typeface="Arial Narrow" pitchFamily="34" charset="0"/>
              </a:rPr>
              <a:t>Anwendung der Lernprinzipien auf individuelle Ziele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Lernprinzip: Logische Konsequenzen </a:t>
            </a:r>
            <a:br>
              <a:rPr lang="de-DE" altLang="de-DE" dirty="0" smtClean="0">
                <a:latin typeface="Arial Narrow" pitchFamily="34" charset="0"/>
              </a:rPr>
            </a:br>
            <a:r>
              <a:rPr lang="de-DE" altLang="de-DE" sz="2400" dirty="0"/>
              <a:t>Gemeinsame Übung </a:t>
            </a:r>
            <a:br>
              <a:rPr lang="de-DE" altLang="de-DE" sz="2400" dirty="0"/>
            </a:br>
            <a:endParaRPr lang="de-DE" altLang="de-DE" sz="2400" dirty="0"/>
          </a:p>
        </p:txBody>
      </p:sp>
      <p:sp>
        <p:nvSpPr>
          <p:cNvPr id="41574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649413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Formulieren Sie für diese Situationen eine logische Konsequenz</a:t>
            </a:r>
          </a:p>
          <a:p>
            <a:pPr marL="0" indent="0">
              <a:buNone/>
            </a:pPr>
            <a:endParaRPr lang="de-DE" altLang="de-DE" dirty="0">
              <a:solidFill>
                <a:srgbClr val="C00000"/>
              </a:solidFill>
              <a:latin typeface="Arial Narrow" pitchFamily="34" charset="0"/>
            </a:endParaRPr>
          </a:p>
          <a:p>
            <a:r>
              <a:rPr lang="de-DE" altLang="de-DE" dirty="0">
                <a:latin typeface="Arial Narrow" pitchFamily="34" charset="0"/>
              </a:rPr>
              <a:t>Ihr Kind klettert gefährlich auf der Rutsche herum.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Logische Konsequenz: </a:t>
            </a:r>
          </a:p>
          <a:p>
            <a:endParaRPr lang="de-DE" altLang="de-DE" dirty="0">
              <a:latin typeface="Arial Narrow" pitchFamily="34" charset="0"/>
            </a:endParaRPr>
          </a:p>
          <a:p>
            <a:r>
              <a:rPr lang="de-DE" altLang="de-DE" dirty="0">
                <a:latin typeface="Arial Narrow" pitchFamily="34" charset="0"/>
              </a:rPr>
              <a:t>Ihr Kind spielt während des Essens mit seinem Trinken.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Logische Konsequenz: </a:t>
            </a:r>
          </a:p>
          <a:p>
            <a:endParaRPr lang="de-DE" altLang="de-DE" dirty="0">
              <a:latin typeface="Arial Narrow" pitchFamily="34" charset="0"/>
            </a:endParaRPr>
          </a:p>
          <a:p>
            <a:r>
              <a:rPr lang="de-DE" altLang="de-DE" dirty="0">
                <a:latin typeface="Arial Narrow" pitchFamily="34" charset="0"/>
              </a:rPr>
              <a:t>Ihr Kind läuft während eines Spaziergangs zu weit weg.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Logische Konsequenz: 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10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7200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>
                <a:latin typeface="Arial Narrow" pitchFamily="34" charset="0"/>
              </a:rPr>
              <a:t>Einsatz von logischen Konsequenzen bei Kindern mit ASS</a:t>
            </a:r>
          </a:p>
        </p:txBody>
      </p:sp>
      <p:sp>
        <p:nvSpPr>
          <p:cNvPr id="416771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Bei Kindern mit ASS muss beim Einsatz der Konsequenzen Folgendes überprüft werden:</a:t>
            </a:r>
          </a:p>
          <a:p>
            <a:r>
              <a:rPr lang="de-DE" altLang="de-DE" dirty="0">
                <a:latin typeface="Arial Narrow" pitchFamily="34" charset="0"/>
              </a:rPr>
              <a:t>Versteht das Kind die dahinter stehende Regel und die Situation? 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z. B. „Wir streiten nicht, sondern besprechen ruhig eine Lösung“ </a:t>
            </a:r>
            <a:br>
              <a:rPr lang="de-DE" altLang="de-DE" sz="1600" b="1" dirty="0">
                <a:latin typeface="Arial Narrow" pitchFamily="34" charset="0"/>
              </a:rPr>
            </a:b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 </a:t>
            </a:r>
            <a:r>
              <a:rPr lang="de-DE" altLang="de-DE" sz="1600" b="1" dirty="0">
                <a:latin typeface="Arial Narrow" pitchFamily="34" charset="0"/>
              </a:rPr>
              <a:t>Situation nachbesprechen</a:t>
            </a:r>
          </a:p>
          <a:p>
            <a:r>
              <a:rPr lang="de-DE" altLang="de-DE" dirty="0">
                <a:latin typeface="Arial Narrow" pitchFamily="34" charset="0"/>
              </a:rPr>
              <a:t>Verfügt das Kind über die sozialen Fertigkeiten, seine Wünsche zu äußern und um Hilfe zu bitten?</a:t>
            </a:r>
          </a:p>
          <a:p>
            <a:r>
              <a:rPr lang="de-DE" altLang="de-DE" dirty="0">
                <a:latin typeface="Arial Narrow" pitchFamily="34" charset="0"/>
              </a:rPr>
              <a:t>Ist das Problemverhalten durch eine spezifische Schwäche ausgelöst, die mit der ASS in Zusammenhang steht?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z. B. ist das Problemverhalten durch ein Abweichen von der Routine bedingt? </a:t>
            </a:r>
            <a:br>
              <a:rPr lang="de-DE" altLang="de-DE" sz="1600" b="1" dirty="0">
                <a:latin typeface="Arial Narrow" pitchFamily="34" charset="0"/>
              </a:rPr>
            </a:b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 </a:t>
            </a:r>
            <a:r>
              <a:rPr lang="de-DE" altLang="de-DE" sz="1600" b="1" dirty="0">
                <a:latin typeface="Arial Narrow" pitchFamily="34" charset="0"/>
              </a:rPr>
              <a:t>Überprüfung, ob Kind überfordert ist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11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Lernprinzip: Löschung</a:t>
            </a:r>
          </a:p>
        </p:txBody>
      </p:sp>
      <p:sp>
        <p:nvSpPr>
          <p:cNvPr id="417795" name="Rectangle 3"/>
          <p:cNvSpPr>
            <a:spLocks noGrp="1" noChangeArrowheads="1"/>
          </p:cNvSpPr>
          <p:nvPr>
            <p:ph idx="1"/>
          </p:nvPr>
        </p:nvSpPr>
        <p:spPr>
          <a:xfrm>
            <a:off x="1054100" y="1844675"/>
            <a:ext cx="82804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Bei Löschung wird das unerwünschte Verhalten weder positiv noch negativ verstärkt, sondern ignoriert.</a:t>
            </a:r>
          </a:p>
          <a:p>
            <a:r>
              <a:rPr lang="de-DE" altLang="de-DE" dirty="0">
                <a:latin typeface="Arial Narrow" pitchFamily="34" charset="0"/>
                <a:sym typeface="Wingdings" pitchFamily="2" charset="2"/>
              </a:rPr>
              <a:t>D</a:t>
            </a:r>
            <a:r>
              <a:rPr lang="de-DE" altLang="de-DE" dirty="0">
                <a:latin typeface="Arial Narrow" pitchFamily="34" charset="0"/>
              </a:rPr>
              <a:t>as unerwünschte Verhalten tritt dann weniger häufig auf.</a:t>
            </a:r>
          </a:p>
          <a:p>
            <a:r>
              <a:rPr lang="de-DE" altLang="de-DE" dirty="0">
                <a:latin typeface="Arial Narrow" pitchFamily="34" charset="0"/>
              </a:rPr>
              <a:t>Einsetzbar bei leichtem Fehlverhalten.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z. B. Kind quengelt oder jammert vor sich hin</a:t>
            </a:r>
            <a:br>
              <a:rPr lang="de-DE" altLang="de-DE" sz="1600" b="1" dirty="0">
                <a:latin typeface="Arial Narrow" pitchFamily="34" charset="0"/>
              </a:rPr>
            </a:b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 </a:t>
            </a:r>
            <a:r>
              <a:rPr lang="de-DE" altLang="de-DE" sz="1600" b="1" dirty="0">
                <a:latin typeface="Arial Narrow" pitchFamily="34" charset="0"/>
              </a:rPr>
              <a:t>Eltern lenken nicht die Aufmerksamkeit auf das Verhalten des Kindes.</a:t>
            </a:r>
          </a:p>
          <a:p>
            <a:r>
              <a:rPr lang="de-DE" altLang="de-DE" dirty="0">
                <a:latin typeface="Arial Narrow" pitchFamily="34" charset="0"/>
              </a:rPr>
              <a:t>Wenn das Fehlverhalten beendet wird, sollte dem Kind wieder Aufmerksamkeit geschenkt und für angemessenes Verhalten belohnt werden (z. B. durch beschreibendes Lob).		       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12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Anwendung der Lernprinzipien auf individuelle Ziele</a:t>
            </a:r>
            <a:br>
              <a:rPr lang="de-DE" altLang="de-DE" smtClean="0">
                <a:latin typeface="Arial Narrow" pitchFamily="34" charset="0"/>
              </a:rPr>
            </a:br>
            <a:endParaRPr lang="de-DE" altLang="de-DE" smtClean="0">
              <a:latin typeface="Arial Narrow" pitchFamily="34" charset="0"/>
            </a:endParaRPr>
          </a:p>
        </p:txBody>
      </p:sp>
      <p:sp>
        <p:nvSpPr>
          <p:cNvPr id="17101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8115300" cy="30416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Hausaufgabe:</a:t>
            </a:r>
            <a:r>
              <a:rPr lang="de-DE" altLang="de-DE" dirty="0">
                <a:latin typeface="Arial Narrow" pitchFamily="34" charset="0"/>
              </a:rPr>
              <a:t> </a:t>
            </a:r>
          </a:p>
          <a:p>
            <a:r>
              <a:rPr lang="de-DE" altLang="de-DE" dirty="0">
                <a:latin typeface="Arial Narrow" pitchFamily="34" charset="0"/>
              </a:rPr>
              <a:t>Nehmen Sie das Arbeitsbuch Sitzung 2 zur Hand (Ziele).</a:t>
            </a:r>
          </a:p>
          <a:p>
            <a:r>
              <a:rPr lang="de-DE" altLang="de-DE" dirty="0">
                <a:latin typeface="Arial Narrow" pitchFamily="34" charset="0"/>
              </a:rPr>
              <a:t>Überlegen Sie für sich, welche der gelernten Lernprinzipien Sie planen könnten, um die Schritte der Stufentreppe zu erreichen. </a:t>
            </a:r>
          </a:p>
          <a:p>
            <a:r>
              <a:rPr lang="de-DE" altLang="de-DE" dirty="0">
                <a:latin typeface="Arial Narrow" pitchFamily="34" charset="0"/>
              </a:rPr>
              <a:t>Setzen Sie diese zu Hause ein!</a:t>
            </a:r>
          </a:p>
          <a:p>
            <a:r>
              <a:rPr lang="de-DE" altLang="de-DE" dirty="0">
                <a:latin typeface="Arial Narrow" pitchFamily="34" charset="0"/>
              </a:rPr>
              <a:t>Festgelegtes Globalziel mit Kind: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______________________________</a:t>
            </a:r>
          </a:p>
          <a:p>
            <a:endParaRPr lang="de-DE" altLang="de-DE" dirty="0">
              <a:latin typeface="Arial Narrow" pitchFamily="34" charset="0"/>
            </a:endParaRPr>
          </a:p>
          <a:p>
            <a:pPr marL="0" indent="0">
              <a:buNone/>
            </a:pPr>
            <a:endParaRPr lang="de-DE" altLang="de-DE" dirty="0">
              <a:latin typeface="Arial Narrow" pitchFamily="34" charset="0"/>
            </a:endParaRPr>
          </a:p>
          <a:p>
            <a:endParaRPr lang="de-DE" altLang="de-DE" dirty="0">
              <a:latin typeface="Arial Narrow" pitchFamily="34" charset="0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13</a:t>
            </a:fld>
            <a:endParaRPr lang="de-DE" dirty="0"/>
          </a:p>
        </p:txBody>
      </p:sp>
      <p:pic>
        <p:nvPicPr>
          <p:cNvPr id="53" name="Picture 2" descr="C:\Users\dvk-heger\Desktop\Treppe fertig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699" y="3061721"/>
            <a:ext cx="5924133" cy="3207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Textfeld 53"/>
          <p:cNvSpPr txBox="1"/>
          <p:nvPr/>
        </p:nvSpPr>
        <p:spPr>
          <a:xfrm>
            <a:off x="3756422" y="5528194"/>
            <a:ext cx="3684718" cy="74844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de-DE" sz="1200" dirty="0">
                <a:latin typeface="Comic Sans MS" pitchFamily="66" charset="0"/>
              </a:rPr>
              <a:t>Ausgewähltes Lernprinzip:</a:t>
            </a:r>
          </a:p>
          <a:p>
            <a:endParaRPr lang="de-DE" sz="1200" dirty="0">
              <a:latin typeface="Comic Sans MS" pitchFamily="66" charset="0"/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7252660" y="3236199"/>
            <a:ext cx="1446061" cy="7480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de-DE" sz="2400" dirty="0">
                <a:latin typeface="Comic Sans MS" pitchFamily="66" charset="0"/>
              </a:rPr>
              <a:t>…</a:t>
            </a:r>
          </a:p>
        </p:txBody>
      </p:sp>
      <p:sp>
        <p:nvSpPr>
          <p:cNvPr id="56" name="Textfeld 55"/>
          <p:cNvSpPr txBox="1"/>
          <p:nvPr/>
        </p:nvSpPr>
        <p:spPr>
          <a:xfrm>
            <a:off x="4875282" y="4761556"/>
            <a:ext cx="2932740" cy="76663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de-DE" sz="1200" dirty="0">
                <a:latin typeface="Comic Sans MS" pitchFamily="66" charset="0"/>
              </a:rPr>
              <a:t>Ausgewähltes Lernprinzip:</a:t>
            </a:r>
          </a:p>
          <a:p>
            <a:endParaRPr lang="de-DE" sz="1200" dirty="0">
              <a:latin typeface="Comic Sans MS" pitchFamily="66" charset="0"/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6079652" y="4013264"/>
            <a:ext cx="2198976" cy="7482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r>
              <a:rPr lang="de-DE" sz="1200" dirty="0">
                <a:latin typeface="Comic Sans MS" pitchFamily="66" charset="0"/>
              </a:rPr>
              <a:t>Ausgewähltes Lernprinzip:</a:t>
            </a:r>
          </a:p>
          <a:p>
            <a:endParaRPr lang="de-DE" sz="12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Hausaufgabenbesprechung: Verstärkerplan</a:t>
            </a:r>
          </a:p>
        </p:txBody>
      </p:sp>
      <p:sp>
        <p:nvSpPr>
          <p:cNvPr id="365571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Stellen Sie Ihren entwickelten Plan vor!</a:t>
            </a:r>
          </a:p>
          <a:p>
            <a:r>
              <a:rPr lang="de-DE" altLang="de-DE" dirty="0">
                <a:latin typeface="Arial Narrow" pitchFamily="34" charset="0"/>
              </a:rPr>
              <a:t>Was hat gut geklappt?</a:t>
            </a:r>
          </a:p>
          <a:p>
            <a:r>
              <a:rPr lang="de-DE" altLang="de-DE" dirty="0">
                <a:latin typeface="Arial Narrow" pitchFamily="34" charset="0"/>
              </a:rPr>
              <a:t>Was hat nicht so gut geklappt?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Lernprinzip: </a:t>
            </a:r>
            <a:br>
              <a:rPr lang="de-DE" altLang="de-DE" smtClean="0">
                <a:latin typeface="Arial Narrow" pitchFamily="34" charset="0"/>
              </a:rPr>
            </a:br>
            <a:r>
              <a:rPr lang="de-DE" altLang="de-DE" smtClean="0">
                <a:latin typeface="Arial Narrow" pitchFamily="34" charset="0"/>
              </a:rPr>
              <a:t>Negative Verstärkung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idx="1"/>
          </p:nvPr>
        </p:nvSpPr>
        <p:spPr>
          <a:xfrm>
            <a:off x="849313" y="1628775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Wegnahme eines unangenehmen Reizes nach Zeigen eines erwünschten Verhaltens </a:t>
            </a: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  <a:sym typeface="Wingdings" pitchFamily="2" charset="2"/>
              </a:rPr>
              <a:t></a:t>
            </a: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 führt ebenfalls dazu, dass dieses Verhalten häufiger gezeigt wird.</a:t>
            </a:r>
          </a:p>
          <a:p>
            <a:pPr marL="0" indent="0">
              <a:buNone/>
            </a:pPr>
            <a:r>
              <a:rPr lang="de-DE" altLang="de-DE" dirty="0">
                <a:latin typeface="Arial Narrow" pitchFamily="34" charset="0"/>
              </a:rPr>
              <a:t>Beispiel: </a:t>
            </a:r>
          </a:p>
          <a:p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Situation:</a:t>
            </a:r>
            <a:r>
              <a:rPr lang="de-DE" altLang="de-DE" dirty="0">
                <a:latin typeface="Arial Narrow" pitchFamily="34" charset="0"/>
              </a:rPr>
              <a:t>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laute </a:t>
            </a:r>
            <a:r>
              <a:rPr lang="de-DE" altLang="de-DE" dirty="0" smtClean="0">
                <a:latin typeface="Arial Narrow" pitchFamily="34" charset="0"/>
              </a:rPr>
              <a:t>Geräusche/Familienfeier</a:t>
            </a:r>
            <a:endParaRPr lang="de-DE" altLang="de-DE" dirty="0">
              <a:latin typeface="Arial Narrow" pitchFamily="34" charset="0"/>
            </a:endParaRPr>
          </a:p>
          <a:p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Verhalten des Kindes: </a:t>
            </a:r>
            <a:r>
              <a:rPr lang="de-DE" altLang="de-DE" dirty="0">
                <a:latin typeface="Arial Narrow" pitchFamily="34" charset="0"/>
              </a:rPr>
              <a:t/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Kind schreit, weint und fühlt sich unwohl</a:t>
            </a:r>
          </a:p>
          <a:p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Ziel:</a:t>
            </a:r>
            <a:r>
              <a:rPr lang="de-DE" altLang="de-DE" dirty="0">
                <a:latin typeface="Arial Narrow" pitchFamily="34" charset="0"/>
              </a:rPr>
              <a:t>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Verstärkung eines angemessenen Verhaltens z. B. </a:t>
            </a:r>
            <a:r>
              <a:rPr lang="de-DE" altLang="de-DE" dirty="0" smtClean="0">
                <a:latin typeface="Arial Narrow" pitchFamily="34" charset="0"/>
              </a:rPr>
              <a:t>Gefühl/angemessene </a:t>
            </a:r>
            <a:r>
              <a:rPr lang="de-DE" altLang="de-DE" dirty="0">
                <a:latin typeface="Arial Narrow" pitchFamily="34" charset="0"/>
              </a:rPr>
              <a:t>Bitte äußern</a:t>
            </a:r>
          </a:p>
          <a:p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Situation:</a:t>
            </a:r>
            <a:r>
              <a:rPr lang="de-DE" altLang="de-DE" dirty="0">
                <a:latin typeface="Arial Narrow" pitchFamily="34" charset="0"/>
              </a:rPr>
              <a:t/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Wird erst dann </a:t>
            </a:r>
            <a:r>
              <a:rPr lang="de-DE" altLang="de-DE" dirty="0" smtClean="0">
                <a:latin typeface="Arial Narrow" pitchFamily="34" charset="0"/>
              </a:rPr>
              <a:t>verlassen/verändert</a:t>
            </a:r>
            <a:r>
              <a:rPr lang="de-DE" altLang="de-DE" dirty="0">
                <a:latin typeface="Arial Narrow" pitchFamily="34" charset="0"/>
              </a:rPr>
              <a:t>, nachdem das Kind Gefühl angemessen geäußert hat („Mir ist es zu laut, ich möchte rausgehen!“)</a:t>
            </a:r>
          </a:p>
          <a:p>
            <a:endParaRPr lang="de-DE" altLang="de-DE" dirty="0">
              <a:latin typeface="Arial Narrow" pitchFamily="34" charset="0"/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3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Lernprinzip: </a:t>
            </a:r>
            <a:br>
              <a:rPr lang="de-DE" altLang="de-DE" smtClean="0">
                <a:latin typeface="Arial Narrow" pitchFamily="34" charset="0"/>
              </a:rPr>
            </a:br>
            <a:r>
              <a:rPr lang="de-DE" altLang="de-DE" smtClean="0">
                <a:latin typeface="Arial Narrow" pitchFamily="34" charset="0"/>
              </a:rPr>
              <a:t>Shaping</a:t>
            </a:r>
          </a:p>
        </p:txBody>
      </p:sp>
      <p:sp>
        <p:nvSpPr>
          <p:cNvPr id="157699" name="Rectangle 3"/>
          <p:cNvSpPr>
            <a:spLocks noGrp="1" noChangeArrowheads="1"/>
          </p:cNvSpPr>
          <p:nvPr>
            <p:ph idx="1"/>
          </p:nvPr>
        </p:nvSpPr>
        <p:spPr>
          <a:xfrm>
            <a:off x="849313" y="1628775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Technik zum Aufbau von komplexeren Verhaltensweisen.</a:t>
            </a:r>
          </a:p>
          <a:p>
            <a:r>
              <a:rPr lang="de-DE" altLang="de-DE" dirty="0">
                <a:latin typeface="Arial Narrow" pitchFamily="34" charset="0"/>
              </a:rPr>
              <a:t>Beim </a:t>
            </a:r>
            <a:r>
              <a:rPr lang="de-DE" altLang="de-DE" dirty="0" err="1">
                <a:latin typeface="Arial Narrow" pitchFamily="34" charset="0"/>
              </a:rPr>
              <a:t>Shaping</a:t>
            </a:r>
            <a:r>
              <a:rPr lang="de-DE" altLang="de-DE" dirty="0">
                <a:latin typeface="Arial Narrow" pitchFamily="34" charset="0"/>
              </a:rPr>
              <a:t> beginnt das Lernen beim ersten Schritt. </a:t>
            </a:r>
          </a:p>
          <a:p>
            <a:r>
              <a:rPr lang="de-DE" altLang="de-DE" dirty="0">
                <a:latin typeface="Arial Narrow" pitchFamily="34" charset="0"/>
              </a:rPr>
              <a:t>Jede schrittweise Annäherung in Richtung des Zielverhaltens wird verstärkt.</a:t>
            </a:r>
          </a:p>
          <a:p>
            <a:endParaRPr lang="de-DE" altLang="de-DE" dirty="0">
              <a:latin typeface="Arial Narrow" pitchFamily="34" charset="0"/>
            </a:endParaRPr>
          </a:p>
          <a:p>
            <a:r>
              <a:rPr lang="de-DE" altLang="de-DE" dirty="0">
                <a:latin typeface="Arial Narrow" pitchFamily="34" charset="0"/>
              </a:rPr>
              <a:t>Beispiel: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Ziel = angemessenes Begrüßen eines anderen.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1. Schritt: Blickkontakt herstellen </a:t>
            </a: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</a:t>
            </a:r>
            <a:r>
              <a:rPr lang="de-DE" altLang="de-DE" sz="1600" b="1" dirty="0">
                <a:latin typeface="Arial Narrow" pitchFamily="34" charset="0"/>
              </a:rPr>
              <a:t> positive Verstärkung durch z. B. einen Stein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2. Schritt: „Guten Morgen“ sagen </a:t>
            </a: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</a:t>
            </a:r>
            <a:r>
              <a:rPr lang="de-DE" altLang="de-DE" sz="1600" b="1" dirty="0">
                <a:latin typeface="Arial Narrow" pitchFamily="34" charset="0"/>
              </a:rPr>
              <a:t> positive Verstärkung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3. Schritt: Hand geben</a:t>
            </a: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  positive Verstärkung</a:t>
            </a:r>
            <a:endParaRPr lang="de-DE" altLang="de-DE" sz="1600" b="1" dirty="0">
              <a:latin typeface="Arial Narrow" pitchFamily="34" charset="0"/>
            </a:endParaRPr>
          </a:p>
          <a:p>
            <a:pPr marL="457200" lvl="1" indent="0">
              <a:buNone/>
            </a:pP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  Bei 10 Steinen:</a:t>
            </a:r>
            <a:br>
              <a:rPr lang="de-DE" altLang="de-DE" sz="1600" b="1" dirty="0">
                <a:latin typeface="Arial Narrow" pitchFamily="34" charset="0"/>
                <a:sym typeface="Wingdings" pitchFamily="2" charset="2"/>
              </a:rPr>
            </a:b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      Eintauschen gegen vereinbarte Belohnung</a:t>
            </a:r>
            <a:endParaRPr lang="de-DE" altLang="de-DE" sz="1600" b="1" dirty="0">
              <a:latin typeface="Arial Narrow" pitchFamily="34" charset="0"/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Lernprinzip: </a:t>
            </a:r>
            <a:br>
              <a:rPr lang="de-DE" altLang="de-DE" smtClean="0">
                <a:latin typeface="Arial Narrow" pitchFamily="34" charset="0"/>
              </a:rPr>
            </a:br>
            <a:r>
              <a:rPr lang="de-DE" altLang="de-DE" smtClean="0">
                <a:latin typeface="Arial Narrow" pitchFamily="34" charset="0"/>
              </a:rPr>
              <a:t>Chaining oder Rückwärtslernen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idx="1"/>
          </p:nvPr>
        </p:nvSpPr>
        <p:spPr>
          <a:xfrm>
            <a:off x="849313" y="1628775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Technik zum Erlernen von komplexen Verhaltensketten.</a:t>
            </a:r>
          </a:p>
          <a:p>
            <a:r>
              <a:rPr lang="de-DE" altLang="de-DE" dirty="0">
                <a:latin typeface="Arial Narrow" pitchFamily="34" charset="0"/>
              </a:rPr>
              <a:t>Beim </a:t>
            </a:r>
            <a:r>
              <a:rPr lang="de-DE" altLang="de-DE" dirty="0" err="1">
                <a:latin typeface="Arial Narrow" pitchFamily="34" charset="0"/>
              </a:rPr>
              <a:t>Chaining</a:t>
            </a:r>
            <a:r>
              <a:rPr lang="de-DE" altLang="de-DE" dirty="0">
                <a:latin typeface="Arial Narrow" pitchFamily="34" charset="0"/>
              </a:rPr>
              <a:t> beginnt das Lernen beim letzten Schritt.</a:t>
            </a:r>
          </a:p>
          <a:p>
            <a:r>
              <a:rPr lang="de-DE" altLang="de-DE" dirty="0">
                <a:latin typeface="Arial Narrow" pitchFamily="34" charset="0"/>
              </a:rPr>
              <a:t>Vorteil: Kind erreicht das Ziel schneller durch „weniger Aufwand“.</a:t>
            </a:r>
          </a:p>
          <a:p>
            <a:endParaRPr lang="de-DE" altLang="de-DE" dirty="0">
              <a:latin typeface="Arial Narrow" pitchFamily="34" charset="0"/>
            </a:endParaRPr>
          </a:p>
          <a:p>
            <a:r>
              <a:rPr lang="de-DE" altLang="de-DE" dirty="0">
                <a:latin typeface="Arial Narrow" pitchFamily="34" charset="0"/>
              </a:rPr>
              <a:t>Beispiel: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Ziel = Verabredung mit Klassenkameraden am Telefon treffen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1. Schritt: Kind bekommt Telefon bei bereits bestehender Verbindung zum Freund M., </a:t>
            </a:r>
            <a:br>
              <a:rPr lang="de-DE" altLang="de-DE" sz="1600" b="1" dirty="0">
                <a:latin typeface="Arial Narrow" pitchFamily="34" charset="0"/>
              </a:rPr>
            </a:br>
            <a:r>
              <a:rPr lang="de-DE" altLang="de-DE" sz="1600" b="1" dirty="0">
                <a:latin typeface="Arial Narrow" pitchFamily="34" charset="0"/>
              </a:rPr>
              <a:t>Kind fragt: „Hast du heute Zeit?“ </a:t>
            </a: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</a:t>
            </a:r>
            <a:r>
              <a:rPr lang="de-DE" altLang="de-DE" sz="1600" b="1" dirty="0">
                <a:latin typeface="Arial Narrow" pitchFamily="34" charset="0"/>
              </a:rPr>
              <a:t> positive Verstärkung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2. Schritt: Kind fragt Mutter des Freundes: „Darf ich bitte M. sprechen“ </a:t>
            </a:r>
            <a:br>
              <a:rPr lang="de-DE" altLang="de-DE" sz="1600" b="1" dirty="0">
                <a:latin typeface="Arial Narrow" pitchFamily="34" charset="0"/>
              </a:rPr>
            </a:b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</a:t>
            </a:r>
            <a:r>
              <a:rPr lang="de-DE" altLang="de-DE" sz="1600" b="1" dirty="0">
                <a:latin typeface="Arial Narrow" pitchFamily="34" charset="0"/>
              </a:rPr>
              <a:t> positive Verstärkung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3. Schritt: Kind wählt Nummer, beginnt Gespräch, fragt nach Freund, fragt nach Treffen </a:t>
            </a:r>
            <a:br>
              <a:rPr lang="de-DE" altLang="de-DE" sz="1600" b="1" dirty="0">
                <a:latin typeface="Arial Narrow" pitchFamily="34" charset="0"/>
              </a:rPr>
            </a:b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</a:t>
            </a:r>
            <a:r>
              <a:rPr lang="de-DE" altLang="de-DE" sz="1600" b="1" dirty="0">
                <a:latin typeface="Arial Narrow" pitchFamily="34" charset="0"/>
              </a:rPr>
              <a:t> positive Verstärkung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Lernprinzip:</a:t>
            </a:r>
            <a:br>
              <a:rPr lang="de-DE" altLang="de-DE" smtClean="0">
                <a:latin typeface="Arial Narrow" pitchFamily="34" charset="0"/>
              </a:rPr>
            </a:br>
            <a:r>
              <a:rPr lang="de-DE" altLang="de-DE" smtClean="0">
                <a:latin typeface="Arial Narrow" pitchFamily="34" charset="0"/>
              </a:rPr>
              <a:t> Generalisierung</a:t>
            </a:r>
          </a:p>
        </p:txBody>
      </p:sp>
      <p:sp>
        <p:nvSpPr>
          <p:cNvPr id="160771" name="Rectangle 3"/>
          <p:cNvSpPr>
            <a:spLocks noGrp="1" noChangeArrowheads="1"/>
          </p:cNvSpPr>
          <p:nvPr>
            <p:ph idx="1"/>
          </p:nvPr>
        </p:nvSpPr>
        <p:spPr>
          <a:xfrm>
            <a:off x="849313" y="1773238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Ein gelerntes Verhalten soll auf mehrere Situationen übertragen werden.</a:t>
            </a:r>
          </a:p>
          <a:p>
            <a:r>
              <a:rPr lang="de-DE" altLang="de-DE" dirty="0">
                <a:latin typeface="Arial Narrow" pitchFamily="34" charset="0"/>
              </a:rPr>
              <a:t>Kinder mit ASS haben oft </a:t>
            </a:r>
            <a:r>
              <a:rPr lang="de-DE" altLang="de-DE" dirty="0" smtClean="0">
                <a:latin typeface="Arial Narrow" pitchFamily="34" charset="0"/>
              </a:rPr>
              <a:t>Schwierigkeiten, </a:t>
            </a:r>
            <a:r>
              <a:rPr lang="de-DE" altLang="de-DE" dirty="0">
                <a:latin typeface="Arial Narrow" pitchFamily="34" charset="0"/>
              </a:rPr>
              <a:t>Gelerntes auf andere Situationen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zu übertragen.</a:t>
            </a:r>
          </a:p>
          <a:p>
            <a:r>
              <a:rPr lang="de-DE" altLang="de-DE" dirty="0">
                <a:latin typeface="Arial Narrow" pitchFamily="34" charset="0"/>
              </a:rPr>
              <a:t>Gelerntes Verhalten soll…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  <a:sym typeface="Wingdings" pitchFamily="2" charset="2"/>
              </a:rPr>
              <a:t> </a:t>
            </a:r>
            <a:r>
              <a:rPr lang="de-DE" altLang="de-DE" dirty="0">
                <a:latin typeface="Arial Narrow" pitchFamily="34" charset="0"/>
              </a:rPr>
              <a:t>bei verschiedenen </a:t>
            </a:r>
            <a:r>
              <a:rPr lang="de-DE" altLang="de-DE" dirty="0" smtClean="0">
                <a:latin typeface="Arial Narrow" pitchFamily="34" charset="0"/>
              </a:rPr>
              <a:t>Personen,</a:t>
            </a:r>
            <a:r>
              <a:rPr lang="de-DE" altLang="de-DE" dirty="0">
                <a:latin typeface="Arial Narrow" pitchFamily="34" charset="0"/>
              </a:rPr>
              <a:t/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  <a:sym typeface="Wingdings" pitchFamily="2" charset="2"/>
              </a:rPr>
              <a:t></a:t>
            </a:r>
            <a:r>
              <a:rPr lang="de-DE" altLang="de-DE" dirty="0">
                <a:latin typeface="Arial Narrow" pitchFamily="34" charset="0"/>
              </a:rPr>
              <a:t> in verschiedenen </a:t>
            </a:r>
            <a:r>
              <a:rPr lang="de-DE" altLang="de-DE" dirty="0" smtClean="0">
                <a:latin typeface="Arial Narrow" pitchFamily="34" charset="0"/>
              </a:rPr>
              <a:t>Situationen,</a:t>
            </a:r>
            <a:r>
              <a:rPr lang="de-DE" altLang="de-DE" dirty="0">
                <a:latin typeface="Arial Narrow" pitchFamily="34" charset="0"/>
              </a:rPr>
              <a:t/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  <a:sym typeface="Wingdings" pitchFamily="2" charset="2"/>
              </a:rPr>
              <a:t> ü</a:t>
            </a:r>
            <a:r>
              <a:rPr lang="de-DE" altLang="de-DE" dirty="0">
                <a:latin typeface="Arial Narrow" pitchFamily="34" charset="0"/>
              </a:rPr>
              <a:t>ber einen längeren Zeitraum hinweg gezeigt werden (Aufrechterhaltung)!</a:t>
            </a:r>
          </a:p>
          <a:p>
            <a:r>
              <a:rPr lang="de-DE" altLang="de-DE" dirty="0">
                <a:latin typeface="Arial Narrow" pitchFamily="34" charset="0"/>
              </a:rPr>
              <a:t>Dazu bedarf es Übung, Übung, Übung!</a:t>
            </a:r>
          </a:p>
          <a:p>
            <a:endParaRPr lang="de-DE" altLang="de-DE" dirty="0">
              <a:latin typeface="Arial Narrow" pitchFamily="34" charset="0"/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6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Lernprinzip: </a:t>
            </a:r>
            <a:br>
              <a:rPr lang="de-DE" altLang="de-DE" smtClean="0">
                <a:latin typeface="Arial Narrow" pitchFamily="34" charset="0"/>
              </a:rPr>
            </a:br>
            <a:r>
              <a:rPr lang="de-DE" altLang="de-DE" smtClean="0">
                <a:latin typeface="Arial Narrow" pitchFamily="34" charset="0"/>
              </a:rPr>
              <a:t>Negative Konsequenzen</a:t>
            </a:r>
          </a:p>
        </p:txBody>
      </p:sp>
      <p:sp>
        <p:nvSpPr>
          <p:cNvPr id="411651" name="Rectangle 3"/>
          <p:cNvSpPr>
            <a:spLocks noGrp="1" noChangeArrowheads="1"/>
          </p:cNvSpPr>
          <p:nvPr>
            <p:ph idx="1"/>
          </p:nvPr>
        </p:nvSpPr>
        <p:spPr>
          <a:xfrm>
            <a:off x="849313" y="1773238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Einem Verhalten folgt eine negative Konsequenz. Das gezeigte Verhalten wird in Zukunft weniger auftreten.</a:t>
            </a:r>
          </a:p>
          <a:p>
            <a:r>
              <a:rPr lang="de-DE" altLang="de-DE" dirty="0">
                <a:latin typeface="Arial Narrow" pitchFamily="34" charset="0"/>
              </a:rPr>
              <a:t>Konsequenzen sollten zeitnah erfolgen, damit Kind eine Verknüpfung zwischen unerwünschtem Verhalten und Konsequenz herstellen und lernen kann. </a:t>
            </a:r>
          </a:p>
          <a:p>
            <a:r>
              <a:rPr lang="de-DE" altLang="de-DE" dirty="0">
                <a:latin typeface="Arial Narrow" pitchFamily="34" charset="0"/>
              </a:rPr>
              <a:t>Logische Konsequenzen lassen sich logisch aus der </a:t>
            </a:r>
            <a:r>
              <a:rPr lang="de-DE" altLang="de-DE">
                <a:latin typeface="Arial Narrow" pitchFamily="34" charset="0"/>
              </a:rPr>
              <a:t>Situation ableiten.</a:t>
            </a:r>
            <a:endParaRPr lang="de-DE" altLang="de-DE" dirty="0">
              <a:latin typeface="Arial Narrow" pitchFamily="34" charset="0"/>
            </a:endParaRP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z. B. bei Streit um Spielzeug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logische Konsequenz: kurzzeitiges Entfernen des Spielzeugs 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„Ihr streitet euch um das Spielzeug anstatt gemeinsam damit zu spielen, deshalb nehme ich es euch jetzt für 5 Minuten weg.“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7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Lernprinzip: </a:t>
            </a:r>
            <a:br>
              <a:rPr lang="de-DE" altLang="de-DE" smtClean="0">
                <a:latin typeface="Arial Narrow" pitchFamily="34" charset="0"/>
              </a:rPr>
            </a:br>
            <a:r>
              <a:rPr lang="de-DE" altLang="de-DE" smtClean="0">
                <a:latin typeface="Arial Narrow" pitchFamily="34" charset="0"/>
              </a:rPr>
              <a:t>Logische Konsequenzen einsetzen</a:t>
            </a:r>
          </a:p>
        </p:txBody>
      </p:sp>
      <p:sp>
        <p:nvSpPr>
          <p:cNvPr id="413699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763713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Wenn Ihr Kind eine Anweisung trotz Hilfestellungen nicht beachtet, sollten Sie eine Konsequenz auswählen.</a:t>
            </a:r>
          </a:p>
          <a:p>
            <a:r>
              <a:rPr lang="de-DE" altLang="de-DE" dirty="0">
                <a:latin typeface="Arial Narrow" pitchFamily="34" charset="0"/>
              </a:rPr>
              <a:t>Wählen Sie eine Konsequenz, die sich aus der Situation ergibt (= logische Konsequenz).</a:t>
            </a:r>
          </a:p>
          <a:p>
            <a:r>
              <a:rPr lang="de-DE" altLang="de-DE" dirty="0">
                <a:latin typeface="Arial Narrow" pitchFamily="34" charset="0"/>
              </a:rPr>
              <a:t>Beenden Sie oder unterbrechen Sie die Tätigkeit, die zu dem Problem geführt hat, für einen gewissen Zeitraum (zwischen 2 Min. und 30 Min.).</a:t>
            </a:r>
          </a:p>
          <a:p>
            <a:r>
              <a:rPr lang="de-DE" altLang="de-DE" dirty="0">
                <a:latin typeface="Arial Narrow" pitchFamily="34" charset="0"/>
              </a:rPr>
              <a:t>Dann lassen Sie Ihr Kind die Beschäftigung fortführen und prompten Sie Ihr Kind, was von ihm erwartet wird (</a:t>
            </a:r>
            <a:r>
              <a:rPr lang="de-DE" altLang="de-DE" dirty="0" smtClean="0">
                <a:latin typeface="Arial Narrow" pitchFamily="34" charset="0"/>
              </a:rPr>
              <a:t>z.B</a:t>
            </a:r>
            <a:r>
              <a:rPr lang="de-DE" altLang="de-DE" dirty="0">
                <a:latin typeface="Arial Narrow" pitchFamily="34" charset="0"/>
              </a:rPr>
              <a:t>. auf Regeln </a:t>
            </a:r>
            <a:r>
              <a:rPr lang="de-DE" altLang="de-DE" dirty="0" smtClean="0">
                <a:latin typeface="Arial Narrow" pitchFamily="34" charset="0"/>
              </a:rPr>
              <a:t>hinweisen/verbale </a:t>
            </a:r>
            <a:r>
              <a:rPr lang="de-DE" altLang="de-DE" dirty="0">
                <a:latin typeface="Arial Narrow" pitchFamily="34" charset="0"/>
              </a:rPr>
              <a:t>Prompts zu sozialen Fertigkeiten). </a:t>
            </a:r>
          </a:p>
          <a:p>
            <a:r>
              <a:rPr lang="de-DE" altLang="de-DE" dirty="0">
                <a:latin typeface="Arial Narrow" pitchFamily="34" charset="0"/>
              </a:rPr>
              <a:t>Konsequenzen, die zur Situation passen, eignen sich bei leichtem Problemverhalten.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8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Lernprinzip: </a:t>
            </a:r>
            <a:br>
              <a:rPr lang="de-DE" altLang="de-DE" smtClean="0">
                <a:latin typeface="Arial Narrow" pitchFamily="34" charset="0"/>
              </a:rPr>
            </a:br>
            <a:r>
              <a:rPr lang="de-DE" altLang="de-DE" smtClean="0">
                <a:latin typeface="Arial Narrow" pitchFamily="34" charset="0"/>
              </a:rPr>
              <a:t>Logische Konsequenzen</a:t>
            </a:r>
          </a:p>
        </p:txBody>
      </p:sp>
      <p:sp>
        <p:nvSpPr>
          <p:cNvPr id="414723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624013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Beispiel:</a:t>
            </a:r>
            <a:r>
              <a:rPr lang="de-DE" altLang="de-DE" dirty="0">
                <a:latin typeface="Arial Narrow" pitchFamily="34" charset="0"/>
              </a:rPr>
              <a:t>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Streit um Puzzle</a:t>
            </a:r>
          </a:p>
          <a:p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Aufforderung:</a:t>
            </a:r>
            <a:b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„Hört </a:t>
            </a:r>
            <a:r>
              <a:rPr lang="de-DE" altLang="de-DE" dirty="0" smtClean="0">
                <a:latin typeface="Arial Narrow" pitchFamily="34" charset="0"/>
              </a:rPr>
              <a:t>auf, </a:t>
            </a:r>
            <a:r>
              <a:rPr lang="de-DE" altLang="de-DE" dirty="0">
                <a:latin typeface="Arial Narrow" pitchFamily="34" charset="0"/>
              </a:rPr>
              <a:t>euch um das Spielzeug zu streiten, jeder darf abwechselnd ein Puzzleteil legen.“</a:t>
            </a:r>
          </a:p>
          <a:p>
            <a:r>
              <a:rPr lang="de-DE" altLang="de-DE" dirty="0">
                <a:latin typeface="Arial Narrow" pitchFamily="34" charset="0"/>
              </a:rPr>
              <a:t>Kinder hören nicht auf zu streiten.  </a:t>
            </a:r>
          </a:p>
          <a:p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Logische Konsequenz:</a:t>
            </a:r>
            <a:b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Kurzzeitiges Entfernen des Puzzles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„Ihr streitet euch weiter um das Puzzle anstatt gemeinsam damit zu spielen, deshalb nehme ich es euch jetzt für 5 Minuten weg.“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Nach 5 Minuten zurückgeben des Puzzles mit der Aufforderung:</a:t>
            </a:r>
            <a:br>
              <a:rPr lang="de-DE" altLang="de-DE" sz="1600" b="1" dirty="0">
                <a:latin typeface="Arial Narrow" pitchFamily="34" charset="0"/>
              </a:rPr>
            </a:br>
            <a:r>
              <a:rPr lang="de-DE" altLang="de-DE" sz="1600" b="1" dirty="0">
                <a:latin typeface="Arial Narrow" pitchFamily="34" charset="0"/>
              </a:rPr>
              <a:t>„Hier habt ihr euer Puzzle zurück, spielt miteinander und legt jetzt immer abwechselnd.“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5.</a:t>
            </a:r>
            <a:fld id="{0EEBFBCA-9EAC-4E0F-B741-CDF66A2DA473}" type="slidenum">
              <a:rPr lang="de-DE" smtClean="0"/>
              <a:pPr/>
              <a:t>9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TASS">
  <a:themeElements>
    <a:clrScheme name="CDM-Master_Biscaldi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3_CDM-Master_Biscaldi">
      <a:majorFont>
        <a:latin typeface=""/>
        <a:ea typeface="ＭＳ Ｐゴシック"/>
        <a:cs typeface=""/>
      </a:majorFont>
      <a:minorFont>
        <a:latin typeface=""/>
        <a:ea typeface="ＭＳ Ｐゴシック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DM-Master_Biscald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FETASS</Template>
  <TotalTime>0</TotalTime>
  <Words>590</Words>
  <Application>Microsoft Office PowerPoint</Application>
  <PresentationFormat>A4-Papier (210x297 mm)</PresentationFormat>
  <Paragraphs>116</Paragraphs>
  <Slides>13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9" baseType="lpstr">
      <vt:lpstr>ＭＳ Ｐゴシック</vt:lpstr>
      <vt:lpstr>Arial</vt:lpstr>
      <vt:lpstr>Arial Narrow</vt:lpstr>
      <vt:lpstr>Comic Sans MS</vt:lpstr>
      <vt:lpstr>Wingdings</vt:lpstr>
      <vt:lpstr>FETASS</vt:lpstr>
      <vt:lpstr>Übersicht Sitzung 5:  Weitere verhaltenstherapeutische Lernprinzipien  </vt:lpstr>
      <vt:lpstr>Hausaufgabenbesprechung: Verstärkerplan</vt:lpstr>
      <vt:lpstr>Lernprinzip:  Negative Verstärkung</vt:lpstr>
      <vt:lpstr>Lernprinzip:  Shaping</vt:lpstr>
      <vt:lpstr>Lernprinzip:  Chaining oder Rückwärtslernen</vt:lpstr>
      <vt:lpstr>Lernprinzip:  Generalisierung</vt:lpstr>
      <vt:lpstr>Lernprinzip:  Negative Konsequenzen</vt:lpstr>
      <vt:lpstr>Lernprinzip:  Logische Konsequenzen einsetzen</vt:lpstr>
      <vt:lpstr>Lernprinzip:  Logische Konsequenzen</vt:lpstr>
      <vt:lpstr>Lernprinzip: Logische Konsequenzen  Gemeinsame Übung  </vt:lpstr>
      <vt:lpstr>Einsatz von logischen Konsequenzen bei Kindern mit ASS</vt:lpstr>
      <vt:lpstr>Lernprinzip: Löschung</vt:lpstr>
      <vt:lpstr>Anwendung der Lernprinzipien auf individuelle Ziele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Klaus</dc:creator>
  <cp:lastModifiedBy>Mitarbeiter</cp:lastModifiedBy>
  <cp:revision>755</cp:revision>
  <cp:lastPrinted>2015-10-30T11:39:37Z</cp:lastPrinted>
  <dcterms:created xsi:type="dcterms:W3CDTF">2010-11-08T09:01:05Z</dcterms:created>
  <dcterms:modified xsi:type="dcterms:W3CDTF">2015-11-04T12:48:43Z</dcterms:modified>
</cp:coreProperties>
</file>