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6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Relationship Id="rId2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81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9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3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32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77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767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30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21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0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03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75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3B38E-DF80-7044-BF08-C1E079E58859}" type="datetimeFigureOut">
              <a:rPr lang="en-US" smtClean="0"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9DBA8-C276-D04B-8A26-3F9C8ECD8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4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Variational</a:t>
            </a:r>
            <a:r>
              <a:rPr lang="en-US" dirty="0" smtClean="0"/>
              <a:t> Equations: Exercises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Srinivas</a:t>
            </a:r>
            <a:r>
              <a:rPr lang="en-US" dirty="0" smtClean="0"/>
              <a:t> </a:t>
            </a:r>
            <a:r>
              <a:rPr lang="en-US" dirty="0" err="1" smtClean="0"/>
              <a:t>Bettadpur</a:t>
            </a:r>
            <a:r>
              <a:rPr lang="en-US" dirty="0" smtClean="0"/>
              <a:t> and Christopher McCullough</a:t>
            </a:r>
          </a:p>
          <a:p>
            <a:r>
              <a:rPr lang="en-US" dirty="0" smtClean="0"/>
              <a:t>Center for Space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078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8550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secular effect of J2 is noticeable</a:t>
            </a:r>
          </a:p>
          <a:p>
            <a:r>
              <a:rPr lang="en-US" dirty="0" smtClean="0"/>
              <a:t>1 </a:t>
            </a:r>
            <a:r>
              <a:rPr lang="en-US" dirty="0" err="1" smtClean="0"/>
              <a:t>cpr</a:t>
            </a:r>
            <a:r>
              <a:rPr lang="en-US" dirty="0" smtClean="0"/>
              <a:t> </a:t>
            </a:r>
            <a:r>
              <a:rPr lang="en-US" dirty="0" err="1" smtClean="0"/>
              <a:t>empiricals</a:t>
            </a:r>
            <a:r>
              <a:rPr lang="en-US" dirty="0" smtClean="0"/>
              <a:t> also introduce a small secular trend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Exercise 3: State Transition Matrix – Ascending Node (5/5)</a:t>
            </a:r>
            <a:endParaRPr lang="en-US" dirty="0"/>
          </a:p>
        </p:txBody>
      </p:sp>
      <p:pic>
        <p:nvPicPr>
          <p:cNvPr id="5" name="Picture 4" descr="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09" y="2763974"/>
            <a:ext cx="5458701" cy="409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13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4: Simplified Example of Spatial Aliasing (1/3)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is a simplified example of spatial aliasing</a:t>
            </a:r>
          </a:p>
          <a:p>
            <a:pPr lvl="1"/>
            <a:r>
              <a:rPr lang="en-US" dirty="0" smtClean="0"/>
              <a:t>Simplified to one dimension</a:t>
            </a:r>
          </a:p>
          <a:p>
            <a:pPr lvl="1"/>
            <a:r>
              <a:rPr lang="en-US" dirty="0" smtClean="0"/>
              <a:t>Fails to account for the effect of taking observations at satellite altitude</a:t>
            </a:r>
          </a:p>
          <a:p>
            <a:r>
              <a:rPr lang="en-US" dirty="0" smtClean="0"/>
              <a:t>The example does exhibit peak shaving and ringing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456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4: Simplified Example of Spatial Aliasing (2/3)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17954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Transient spatial signal – 2 degree width</a:t>
            </a:r>
          </a:p>
          <a:p>
            <a:r>
              <a:rPr lang="en-US" dirty="0" smtClean="0"/>
              <a:t>Transient signal has a much higher spatial resolution than the highest degree Legendre polynomial</a:t>
            </a:r>
          </a:p>
        </p:txBody>
      </p:sp>
      <p:pic>
        <p:nvPicPr>
          <p:cNvPr id="4" name="Picture 3" descr="Comp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1135"/>
            <a:ext cx="4572000" cy="3429000"/>
          </a:xfrm>
          <a:prstGeom prst="rect">
            <a:avLst/>
          </a:prstGeom>
        </p:spPr>
      </p:pic>
      <p:pic>
        <p:nvPicPr>
          <p:cNvPr id="5" name="Picture 4" descr="Fit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31665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05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4: Simplified Example of Spatial Aliasing (3/3)</a:t>
            </a:r>
            <a:endParaRPr lang="en-US" dirty="0"/>
          </a:p>
        </p:txBody>
      </p:sp>
      <p:pic>
        <p:nvPicPr>
          <p:cNvPr id="3" name="Picture 2" descr="Comp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3584"/>
            <a:ext cx="4572000" cy="3429000"/>
          </a:xfrm>
          <a:prstGeom prst="rect">
            <a:avLst/>
          </a:prstGeom>
        </p:spPr>
      </p:pic>
      <p:pic>
        <p:nvPicPr>
          <p:cNvPr id="4" name="Picture 3" descr="Fit_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23584"/>
            <a:ext cx="4572000" cy="3429000"/>
          </a:xfrm>
          <a:prstGeom prst="rect">
            <a:avLst/>
          </a:prstGeom>
        </p:spPr>
      </p:pic>
      <p:sp>
        <p:nvSpPr>
          <p:cNvPr id="5" name="Content Placeholder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1795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Transient spatial signal – 10 degree width</a:t>
            </a:r>
          </a:p>
          <a:p>
            <a:r>
              <a:rPr lang="en-US" dirty="0" smtClean="0"/>
              <a:t>These spatial scales are easily resolved by the Legendre polynomials</a:t>
            </a:r>
          </a:p>
        </p:txBody>
      </p:sp>
    </p:spTree>
    <p:extLst>
      <p:ext uri="{BB962C8B-B14F-4D97-AF65-F5344CB8AC3E}">
        <p14:creationId xmlns:p14="http://schemas.microsoft.com/office/powerpoint/2010/main" val="397174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1: Adjustment of Initial Conditions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a certain extent, it is possible to arbitrarily fit the orbit by only adjusting initial conditions, over a certain time scale.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043967"/>
              </p:ext>
            </p:extLst>
          </p:nvPr>
        </p:nvGraphicFramePr>
        <p:xfrm>
          <a:off x="1091064" y="3659225"/>
          <a:ext cx="6678126" cy="2285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6042"/>
                <a:gridCol w="2226042"/>
                <a:gridCol w="2226042"/>
              </a:tblGrid>
              <a:tr h="57148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Arc Length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Position Error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Velocity Error</a:t>
                      </a:r>
                      <a:endParaRPr lang="en-US" dirty="0"/>
                    </a:p>
                  </a:txBody>
                  <a:tcPr/>
                </a:tc>
              </a:tr>
              <a:tr h="57148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86400</a:t>
                      </a:r>
                      <a:r>
                        <a:rPr lang="en-US" baseline="0" dirty="0" smtClean="0"/>
                        <a:t> sec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2.741 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3.059 mm/s</a:t>
                      </a:r>
                      <a:endParaRPr lang="en-US" dirty="0"/>
                    </a:p>
                  </a:txBody>
                  <a:tcPr/>
                </a:tc>
              </a:tr>
              <a:tr h="57148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21600 sec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0.491 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0.557 mm/s</a:t>
                      </a:r>
                      <a:endParaRPr lang="en-US" dirty="0"/>
                    </a:p>
                  </a:txBody>
                  <a:tcPr/>
                </a:tc>
              </a:tr>
              <a:tr h="57148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5660 sec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0.0769 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0.0938 mm/s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967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1: Adjustment of Initial Conditions (2/2)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748739"/>
              </p:ext>
            </p:extLst>
          </p:nvPr>
        </p:nvGraphicFramePr>
        <p:xfrm>
          <a:off x="1889531" y="1688747"/>
          <a:ext cx="5166258" cy="2289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Equation" r:id="rId3" imgW="2235200" imgH="990600" progId="Equation.3">
                  <p:embed/>
                </p:oleObj>
              </mc:Choice>
              <mc:Fallback>
                <p:oleObj name="Equation" r:id="rId3" imgW="2235200" imgH="990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9531" y="1688747"/>
                        <a:ext cx="5166258" cy="2289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162235"/>
              </p:ext>
            </p:extLst>
          </p:nvPr>
        </p:nvGraphicFramePr>
        <p:xfrm>
          <a:off x="1889531" y="4471801"/>
          <a:ext cx="5423005" cy="130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Equation" r:id="rId5" imgW="1790700" imgH="431800" progId="Equation.3">
                  <p:embed/>
                </p:oleObj>
              </mc:Choice>
              <mc:Fallback>
                <p:oleObj name="Equation" r:id="rId5" imgW="17907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89531" y="4471801"/>
                        <a:ext cx="5423005" cy="130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1889531" y="4742001"/>
            <a:ext cx="556075" cy="702518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366068" y="4674451"/>
            <a:ext cx="673908" cy="851128"/>
          </a:xfrm>
          <a:prstGeom prst="ellipse">
            <a:avLst/>
          </a:prstGeom>
          <a:noFill/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018259" y="4687961"/>
            <a:ext cx="673908" cy="851128"/>
          </a:xfrm>
          <a:prstGeom prst="ellipse">
            <a:avLst/>
          </a:prstGeom>
          <a:noFill/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638628" y="4674451"/>
            <a:ext cx="673908" cy="851128"/>
          </a:xfrm>
          <a:prstGeom prst="ellipse">
            <a:avLst/>
          </a:prstGeom>
          <a:noFill/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07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2: Remodel (1/2)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69344"/>
          </a:xfrm>
        </p:spPr>
        <p:txBody>
          <a:bodyPr/>
          <a:lstStyle/>
          <a:p>
            <a:r>
              <a:rPr lang="en-US" dirty="0" smtClean="0"/>
              <a:t>Dominant effects are due to the homogenous solution</a:t>
            </a:r>
            <a:endParaRPr lang="en-US" dirty="0"/>
          </a:p>
        </p:txBody>
      </p:sp>
      <p:pic>
        <p:nvPicPr>
          <p:cNvPr id="4" name="Picture 3" descr="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8483"/>
            <a:ext cx="4572000" cy="3429000"/>
          </a:xfrm>
          <a:prstGeom prst="rect">
            <a:avLst/>
          </a:prstGeom>
        </p:spPr>
      </p:pic>
      <p:pic>
        <p:nvPicPr>
          <p:cNvPr id="5" name="Picture 4" descr="Range-Rat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52" y="2688483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306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2: Remodel (2/2)</a:t>
            </a:r>
            <a:endParaRPr lang="en-US" dirty="0"/>
          </a:p>
        </p:txBody>
      </p:sp>
      <p:pic>
        <p:nvPicPr>
          <p:cNvPr id="4" name="Picture 3" descr="Range-Remod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29146"/>
            <a:ext cx="4572000" cy="3429000"/>
          </a:xfrm>
          <a:prstGeom prst="rect">
            <a:avLst/>
          </a:prstGeom>
        </p:spPr>
      </p:pic>
      <p:pic>
        <p:nvPicPr>
          <p:cNvPr id="5" name="Picture 4" descr="Range-Rate-Remode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42" y="2229146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41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3: State Transition Matrix (1/5)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STM allows for mapping from the adjusted parameters (least squares solution) to their effect on the orbit/observations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357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Exercise 3: State Transition Matrix – Semi Major Axis (2/5)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6669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Two Body forcing constant</a:t>
            </a:r>
          </a:p>
          <a:p>
            <a:r>
              <a:rPr lang="en-US" dirty="0" smtClean="0"/>
              <a:t>Noticeable decrease due to the addition of drag</a:t>
            </a:r>
            <a:endParaRPr lang="en-US" dirty="0"/>
          </a:p>
        </p:txBody>
      </p:sp>
      <p:pic>
        <p:nvPicPr>
          <p:cNvPr id="8" name="Picture 7" descr="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930" y="2563863"/>
            <a:ext cx="5404655" cy="40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10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Exercise 3: State Transition Matrix – Eccentricity (3/5)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17954"/>
          </a:xfrm>
        </p:spPr>
        <p:txBody>
          <a:bodyPr/>
          <a:lstStyle/>
          <a:p>
            <a:r>
              <a:rPr lang="en-US" dirty="0" smtClean="0"/>
              <a:t>Trend introduced due to 1 </a:t>
            </a:r>
            <a:r>
              <a:rPr lang="en-US" dirty="0" err="1" smtClean="0"/>
              <a:t>cpr</a:t>
            </a:r>
            <a:r>
              <a:rPr lang="en-US" dirty="0" smtClean="0"/>
              <a:t> empirical accelerations</a:t>
            </a:r>
            <a:endParaRPr lang="en-US" dirty="0"/>
          </a:p>
        </p:txBody>
      </p:sp>
      <p:pic>
        <p:nvPicPr>
          <p:cNvPr id="8" name="Picture 7" descr="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517" y="2647955"/>
            <a:ext cx="5307166" cy="398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05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Exercise 3: State Transition Matrix – Inclination (4/5)</a:t>
            </a:r>
            <a:endParaRPr lang="en-US" dirty="0"/>
          </a:p>
        </p:txBody>
      </p:sp>
      <p:pic>
        <p:nvPicPr>
          <p:cNvPr id="5" name="Picture 4" descr="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75" y="2530898"/>
            <a:ext cx="5769469" cy="4327102"/>
          </a:xfrm>
          <a:prstGeom prst="rect">
            <a:avLst/>
          </a:prstGeom>
        </p:spPr>
      </p:pic>
      <p:sp>
        <p:nvSpPr>
          <p:cNvPr id="7" name="Content Placeholder 6"/>
          <p:cNvSpPr txBox="1">
            <a:spLocks/>
          </p:cNvSpPr>
          <p:nvPr/>
        </p:nvSpPr>
        <p:spPr>
          <a:xfrm>
            <a:off x="457200" y="1600201"/>
            <a:ext cx="8229600" cy="1317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Trend introduced due to 1 cpr empirical accelerations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976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359</Words>
  <Application>Microsoft Macintosh PowerPoint</Application>
  <PresentationFormat>On-screen Show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Equation</vt:lpstr>
      <vt:lpstr>Variational Equations: Exercises</vt:lpstr>
      <vt:lpstr>Exercise 1: Adjustment of Initial Conditions (1/2)</vt:lpstr>
      <vt:lpstr>Exercise 1: Adjustment of Initial Conditions (2/2)</vt:lpstr>
      <vt:lpstr>Exercise 2: Remodel (1/2)</vt:lpstr>
      <vt:lpstr>Exercise 2: Remodel (2/2)</vt:lpstr>
      <vt:lpstr>Exercise 3: State Transition Matrix (1/5)</vt:lpstr>
      <vt:lpstr>Exercise 3: State Transition Matrix – Semi Major Axis (2/5)</vt:lpstr>
      <vt:lpstr>Exercise 3: State Transition Matrix – Eccentricity (3/5)</vt:lpstr>
      <vt:lpstr>Exercise 3: State Transition Matrix – Inclination (4/5)</vt:lpstr>
      <vt:lpstr>Exercise 3: State Transition Matrix – Ascending Node (5/5)</vt:lpstr>
      <vt:lpstr>Exercise 4: Simplified Example of Spatial Aliasing (1/3)</vt:lpstr>
      <vt:lpstr>Exercise 4: Simplified Example of Spatial Aliasing (2/3)</vt:lpstr>
      <vt:lpstr>Exercise 4: Simplified Example of Spatial Aliasing (3/3)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Variational Equations: Exercises</dc:title>
  <dc:creator>Christopher McCullough</dc:creator>
  <cp:lastModifiedBy>Christopher McCullough</cp:lastModifiedBy>
  <cp:revision>31</cp:revision>
  <dcterms:created xsi:type="dcterms:W3CDTF">2015-10-06T12:14:46Z</dcterms:created>
  <dcterms:modified xsi:type="dcterms:W3CDTF">2015-10-06T14:01:44Z</dcterms:modified>
</cp:coreProperties>
</file>