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301" r:id="rId3"/>
    <p:sldId id="348" r:id="rId4"/>
    <p:sldId id="315" r:id="rId5"/>
    <p:sldId id="350" r:id="rId6"/>
    <p:sldId id="341" r:id="rId7"/>
    <p:sldId id="344" r:id="rId8"/>
    <p:sldId id="337" r:id="rId9"/>
    <p:sldId id="354" r:id="rId10"/>
    <p:sldId id="334" r:id="rId11"/>
    <p:sldId id="335" r:id="rId12"/>
    <p:sldId id="355" r:id="rId13"/>
    <p:sldId id="356" r:id="rId14"/>
    <p:sldId id="317" r:id="rId15"/>
    <p:sldId id="338" r:id="rId16"/>
    <p:sldId id="339" r:id="rId17"/>
    <p:sldId id="360" r:id="rId18"/>
    <p:sldId id="361" r:id="rId19"/>
    <p:sldId id="343" r:id="rId20"/>
  </p:sldIdLst>
  <p:sldSz cx="9144000" cy="6858000" type="screen4x3"/>
  <p:notesSz cx="6858000" cy="9686925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0000FF"/>
    <a:srgbClr val="99FF33"/>
    <a:srgbClr val="CCFF66"/>
    <a:srgbClr val="66FF66"/>
    <a:srgbClr val="99FF66"/>
    <a:srgbClr val="FF6600"/>
    <a:srgbClr val="99FFCC"/>
    <a:srgbClr val="0099FF"/>
    <a:srgbClr val="33CC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80" d="100"/>
          <a:sy n="80" d="100"/>
        </p:scale>
        <p:origin x="-86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2" d="100"/>
          <a:sy n="52" d="100"/>
        </p:scale>
        <p:origin x="-2634" y="-108"/>
      </p:cViewPr>
      <p:guideLst>
        <p:guide orient="horz" pos="3051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uments%20and%20Settings\a0310035\Local%20Settings\Temporary%20Internet%20Files\Content.Outlook\KBUFIUVF\B2700%20&#51088;&#44592;&#51109;%20scan.xlsx" TargetMode="External"/><Relationship Id="rId1" Type="http://schemas.openxmlformats.org/officeDocument/2006/relationships/image" Target="../media/image15.jpeg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ko-KR"/>
  <c:style val="26"/>
  <c:chart>
    <c:autoTitleDeleted val="1"/>
    <c:view3D>
      <c:rotX val="30"/>
      <c:depthPercent val="200"/>
      <c:perspective val="20"/>
    </c:view3D>
    <c:floor>
      <c:spPr>
        <a:blipFill dpi="0" rotWithShape="1">
          <a:blip xmlns:r="http://schemas.openxmlformats.org/officeDocument/2006/relationships" r:embed="rId1"/>
          <a:srcRect/>
          <a:stretch>
            <a:fillRect l="-1000" t="-15000" r="-3000" b="-15000"/>
          </a:stretch>
        </a:blipFill>
        <a:ln w="9525"/>
      </c:spPr>
    </c:floor>
    <c:plotArea>
      <c:layout>
        <c:manualLayout>
          <c:layoutTarget val="inner"/>
          <c:xMode val="edge"/>
          <c:yMode val="edge"/>
          <c:x val="5.2178013659894724E-2"/>
          <c:y val="2.7869935947126084E-2"/>
          <c:w val="0.84959684459332085"/>
          <c:h val="0.94886577001708983"/>
        </c:manualLayout>
      </c:layout>
      <c:surface3DChart>
        <c:wireframe val="1"/>
        <c:ser>
          <c:idx val="0"/>
          <c:order val="0"/>
          <c:tx>
            <c:strRef>
              <c:f>SUM!$B$1</c:f>
              <c:strCache>
                <c:ptCount val="1"/>
                <c:pt idx="0">
                  <c:v>1</c:v>
                </c:pt>
              </c:strCache>
            </c:strRef>
          </c:tx>
          <c:cat>
            <c:numRef>
              <c:f>SUM!$A$2:$A$22</c:f>
              <c:numCache>
                <c:formatCode>General</c:formatCode>
                <c:ptCount val="2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</c:numCache>
            </c:numRef>
          </c:cat>
          <c:val>
            <c:numRef>
              <c:f>SUM!$B$2:$B$22</c:f>
              <c:numCache>
                <c:formatCode>General</c:formatCode>
                <c:ptCount val="21"/>
                <c:pt idx="0">
                  <c:v>0.10399999999999965</c:v>
                </c:pt>
                <c:pt idx="1">
                  <c:v>2.0000000000000052E-2</c:v>
                </c:pt>
                <c:pt idx="2">
                  <c:v>-8.8000000000000772E-2</c:v>
                </c:pt>
                <c:pt idx="3">
                  <c:v>-0.23200000000000001</c:v>
                </c:pt>
                <c:pt idx="4">
                  <c:v>-0.29200000000000031</c:v>
                </c:pt>
                <c:pt idx="5">
                  <c:v>-0.16600000000000079</c:v>
                </c:pt>
                <c:pt idx="6">
                  <c:v>5.0000000000000107E-2</c:v>
                </c:pt>
                <c:pt idx="7">
                  <c:v>0.24800000000000041</c:v>
                </c:pt>
                <c:pt idx="8">
                  <c:v>0.32600000000000195</c:v>
                </c:pt>
                <c:pt idx="9">
                  <c:v>0.32000000000000206</c:v>
                </c:pt>
                <c:pt idx="10">
                  <c:v>0.30800000000000038</c:v>
                </c:pt>
                <c:pt idx="11">
                  <c:v>0.28400000000000031</c:v>
                </c:pt>
                <c:pt idx="12">
                  <c:v>0.8</c:v>
                </c:pt>
                <c:pt idx="13">
                  <c:v>1.2</c:v>
                </c:pt>
                <c:pt idx="14">
                  <c:v>1.5</c:v>
                </c:pt>
                <c:pt idx="15">
                  <c:v>1.3</c:v>
                </c:pt>
                <c:pt idx="16">
                  <c:v>1.7000000000000026</c:v>
                </c:pt>
                <c:pt idx="17">
                  <c:v>1.3</c:v>
                </c:pt>
                <c:pt idx="18">
                  <c:v>0.24800000000000041</c:v>
                </c:pt>
                <c:pt idx="19">
                  <c:v>0.26</c:v>
                </c:pt>
                <c:pt idx="20">
                  <c:v>0.24200000000000021</c:v>
                </c:pt>
              </c:numCache>
            </c:numRef>
          </c:val>
        </c:ser>
        <c:ser>
          <c:idx val="1"/>
          <c:order val="1"/>
          <c:tx>
            <c:strRef>
              <c:f>SUM!$C$1</c:f>
              <c:strCache>
                <c:ptCount val="1"/>
                <c:pt idx="0">
                  <c:v>2</c:v>
                </c:pt>
              </c:strCache>
            </c:strRef>
          </c:tx>
          <c:cat>
            <c:numRef>
              <c:f>SUM!$A$2:$A$22</c:f>
              <c:numCache>
                <c:formatCode>General</c:formatCode>
                <c:ptCount val="2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</c:numCache>
            </c:numRef>
          </c:cat>
          <c:val>
            <c:numRef>
              <c:f>SUM!$C$2:$C$22</c:f>
              <c:numCache>
                <c:formatCode>General</c:formatCode>
                <c:ptCount val="21"/>
                <c:pt idx="0">
                  <c:v>5.5999999999999925E-2</c:v>
                </c:pt>
                <c:pt idx="1">
                  <c:v>-8.8000000000000772E-2</c:v>
                </c:pt>
                <c:pt idx="2">
                  <c:v>-0.35200000000000031</c:v>
                </c:pt>
                <c:pt idx="3">
                  <c:v>-0.75400000000000422</c:v>
                </c:pt>
                <c:pt idx="4">
                  <c:v>-0.99400000000000022</c:v>
                </c:pt>
                <c:pt idx="5">
                  <c:v>-0.62800000000000433</c:v>
                </c:pt>
                <c:pt idx="6">
                  <c:v>0.10399999999999965</c:v>
                </c:pt>
                <c:pt idx="7">
                  <c:v>0.5359999999999997</c:v>
                </c:pt>
                <c:pt idx="8">
                  <c:v>0.5299999999999998</c:v>
                </c:pt>
                <c:pt idx="9">
                  <c:v>0.43400000000000138</c:v>
                </c:pt>
                <c:pt idx="10">
                  <c:v>0.35600000000000032</c:v>
                </c:pt>
                <c:pt idx="11">
                  <c:v>3.5</c:v>
                </c:pt>
                <c:pt idx="12">
                  <c:v>3.5</c:v>
                </c:pt>
                <c:pt idx="13">
                  <c:v>2.8</c:v>
                </c:pt>
                <c:pt idx="14">
                  <c:v>3.1</c:v>
                </c:pt>
                <c:pt idx="15">
                  <c:v>2.5</c:v>
                </c:pt>
                <c:pt idx="16">
                  <c:v>2.7</c:v>
                </c:pt>
                <c:pt idx="17">
                  <c:v>3.3</c:v>
                </c:pt>
                <c:pt idx="18">
                  <c:v>1.2</c:v>
                </c:pt>
                <c:pt idx="19">
                  <c:v>0.18800000000000044</c:v>
                </c:pt>
                <c:pt idx="20">
                  <c:v>0.17600000000000021</c:v>
                </c:pt>
              </c:numCache>
            </c:numRef>
          </c:val>
        </c:ser>
        <c:ser>
          <c:idx val="2"/>
          <c:order val="2"/>
          <c:tx>
            <c:strRef>
              <c:f>SUM!$D$1</c:f>
              <c:strCache>
                <c:ptCount val="1"/>
                <c:pt idx="0">
                  <c:v>3</c:v>
                </c:pt>
              </c:strCache>
            </c:strRef>
          </c:tx>
          <c:cat>
            <c:numRef>
              <c:f>SUM!$A$2:$A$22</c:f>
              <c:numCache>
                <c:formatCode>General</c:formatCode>
                <c:ptCount val="2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</c:numCache>
            </c:numRef>
          </c:cat>
          <c:val>
            <c:numRef>
              <c:f>SUM!$D$2:$D$22</c:f>
              <c:numCache>
                <c:formatCode>General</c:formatCode>
                <c:ptCount val="21"/>
                <c:pt idx="0">
                  <c:v>-4.6000000000000332E-2</c:v>
                </c:pt>
                <c:pt idx="1">
                  <c:v>-0.25</c:v>
                </c:pt>
                <c:pt idx="2">
                  <c:v>-0.77200000000000313</c:v>
                </c:pt>
                <c:pt idx="3">
                  <c:v>-1.6360000000000001</c:v>
                </c:pt>
                <c:pt idx="4">
                  <c:v>-1.4079999999999839</c:v>
                </c:pt>
                <c:pt idx="5">
                  <c:v>0.86600000000000343</c:v>
                </c:pt>
                <c:pt idx="6">
                  <c:v>2.0479999999999996</c:v>
                </c:pt>
                <c:pt idx="7">
                  <c:v>2.0239999999999996</c:v>
                </c:pt>
                <c:pt idx="8">
                  <c:v>1.1900000000000075</c:v>
                </c:pt>
                <c:pt idx="9">
                  <c:v>1.2</c:v>
                </c:pt>
                <c:pt idx="10">
                  <c:v>2</c:v>
                </c:pt>
                <c:pt idx="11">
                  <c:v>5.5</c:v>
                </c:pt>
                <c:pt idx="12">
                  <c:v>5.6</c:v>
                </c:pt>
                <c:pt idx="13">
                  <c:v>5.0999999999999996</c:v>
                </c:pt>
                <c:pt idx="14">
                  <c:v>5.5</c:v>
                </c:pt>
                <c:pt idx="15">
                  <c:v>5.2</c:v>
                </c:pt>
                <c:pt idx="16">
                  <c:v>5</c:v>
                </c:pt>
                <c:pt idx="17">
                  <c:v>5.4</c:v>
                </c:pt>
                <c:pt idx="18">
                  <c:v>3</c:v>
                </c:pt>
                <c:pt idx="19">
                  <c:v>0.18200000000000024</c:v>
                </c:pt>
                <c:pt idx="20">
                  <c:v>0.17</c:v>
                </c:pt>
              </c:numCache>
            </c:numRef>
          </c:val>
        </c:ser>
        <c:ser>
          <c:idx val="3"/>
          <c:order val="3"/>
          <c:tx>
            <c:strRef>
              <c:f>SUM!$E$1</c:f>
              <c:strCache>
                <c:ptCount val="1"/>
                <c:pt idx="0">
                  <c:v>4</c:v>
                </c:pt>
              </c:strCache>
            </c:strRef>
          </c:tx>
          <c:cat>
            <c:numRef>
              <c:f>SUM!$A$2:$A$22</c:f>
              <c:numCache>
                <c:formatCode>General</c:formatCode>
                <c:ptCount val="2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</c:numCache>
            </c:numRef>
          </c:cat>
          <c:val>
            <c:numRef>
              <c:f>SUM!$E$2:$E$22</c:f>
              <c:numCache>
                <c:formatCode>General</c:formatCode>
                <c:ptCount val="21"/>
                <c:pt idx="0">
                  <c:v>-7.6000000000000512E-2</c:v>
                </c:pt>
                <c:pt idx="1">
                  <c:v>-0.32800000000000246</c:v>
                </c:pt>
                <c:pt idx="2">
                  <c:v>-0.89800000000000191</c:v>
                </c:pt>
                <c:pt idx="3">
                  <c:v>-2.5359999999999987</c:v>
                </c:pt>
                <c:pt idx="4">
                  <c:v>2.6119999999999997</c:v>
                </c:pt>
                <c:pt idx="5">
                  <c:v>20.425999999999856</c:v>
                </c:pt>
                <c:pt idx="6">
                  <c:v>17.834000000000035</c:v>
                </c:pt>
                <c:pt idx="7">
                  <c:v>6.3979999999999855</c:v>
                </c:pt>
                <c:pt idx="8">
                  <c:v>2.5099999999999998</c:v>
                </c:pt>
                <c:pt idx="9">
                  <c:v>0.72800000000000065</c:v>
                </c:pt>
                <c:pt idx="10">
                  <c:v>3</c:v>
                </c:pt>
                <c:pt idx="11">
                  <c:v>3.7</c:v>
                </c:pt>
                <c:pt idx="12">
                  <c:v>4.8</c:v>
                </c:pt>
                <c:pt idx="13">
                  <c:v>3.5</c:v>
                </c:pt>
                <c:pt idx="14">
                  <c:v>6.4</c:v>
                </c:pt>
                <c:pt idx="15">
                  <c:v>6.2</c:v>
                </c:pt>
                <c:pt idx="16">
                  <c:v>6.6</c:v>
                </c:pt>
                <c:pt idx="17">
                  <c:v>5.6</c:v>
                </c:pt>
                <c:pt idx="18">
                  <c:v>4.0999999999999996</c:v>
                </c:pt>
                <c:pt idx="19">
                  <c:v>0.24800000000000041</c:v>
                </c:pt>
                <c:pt idx="20">
                  <c:v>0.254</c:v>
                </c:pt>
              </c:numCache>
            </c:numRef>
          </c:val>
        </c:ser>
        <c:ser>
          <c:idx val="4"/>
          <c:order val="4"/>
          <c:tx>
            <c:strRef>
              <c:f>SUM!$F$1</c:f>
              <c:strCache>
                <c:ptCount val="1"/>
                <c:pt idx="0">
                  <c:v>5</c:v>
                </c:pt>
              </c:strCache>
            </c:strRef>
          </c:tx>
          <c:cat>
            <c:numRef>
              <c:f>SUM!$A$2:$A$22</c:f>
              <c:numCache>
                <c:formatCode>General</c:formatCode>
                <c:ptCount val="2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</c:numCache>
            </c:numRef>
          </c:cat>
          <c:val>
            <c:numRef>
              <c:f>SUM!$F$2:$F$22</c:f>
              <c:numCache>
                <c:formatCode>General</c:formatCode>
                <c:ptCount val="21"/>
                <c:pt idx="0">
                  <c:v>-2.1999999999999801E-2</c:v>
                </c:pt>
                <c:pt idx="1">
                  <c:v>-0.23800000000000004</c:v>
                </c:pt>
                <c:pt idx="2">
                  <c:v>-0.76000000000000445</c:v>
                </c:pt>
                <c:pt idx="3">
                  <c:v>-1.516</c:v>
                </c:pt>
                <c:pt idx="4">
                  <c:v>2.7319999999999989</c:v>
                </c:pt>
                <c:pt idx="5">
                  <c:v>22.7</c:v>
                </c:pt>
                <c:pt idx="6">
                  <c:v>22.244</c:v>
                </c:pt>
                <c:pt idx="7">
                  <c:v>10.112</c:v>
                </c:pt>
                <c:pt idx="8">
                  <c:v>2.5519999999999987</c:v>
                </c:pt>
                <c:pt idx="9">
                  <c:v>0.9139999999999997</c:v>
                </c:pt>
                <c:pt idx="10">
                  <c:v>2.1</c:v>
                </c:pt>
                <c:pt idx="11">
                  <c:v>0.5299999999999998</c:v>
                </c:pt>
                <c:pt idx="12">
                  <c:v>6.1</c:v>
                </c:pt>
                <c:pt idx="13">
                  <c:v>5.0999999999999996</c:v>
                </c:pt>
                <c:pt idx="14">
                  <c:v>6.3</c:v>
                </c:pt>
                <c:pt idx="15">
                  <c:v>6.2</c:v>
                </c:pt>
                <c:pt idx="16">
                  <c:v>6.4</c:v>
                </c:pt>
                <c:pt idx="17">
                  <c:v>6</c:v>
                </c:pt>
                <c:pt idx="18">
                  <c:v>3.5</c:v>
                </c:pt>
                <c:pt idx="19">
                  <c:v>0.21800000000000044</c:v>
                </c:pt>
                <c:pt idx="20">
                  <c:v>0.2</c:v>
                </c:pt>
              </c:numCache>
            </c:numRef>
          </c:val>
        </c:ser>
        <c:ser>
          <c:idx val="5"/>
          <c:order val="5"/>
          <c:tx>
            <c:strRef>
              <c:f>SUM!$G$1</c:f>
              <c:strCache>
                <c:ptCount val="1"/>
                <c:pt idx="0">
                  <c:v>6</c:v>
                </c:pt>
              </c:strCache>
            </c:strRef>
          </c:tx>
          <c:cat>
            <c:numRef>
              <c:f>SUM!$A$2:$A$22</c:f>
              <c:numCache>
                <c:formatCode>General</c:formatCode>
                <c:ptCount val="2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</c:numCache>
            </c:numRef>
          </c:cat>
          <c:val>
            <c:numRef>
              <c:f>SUM!$G$2:$G$22</c:f>
              <c:numCache>
                <c:formatCode>General</c:formatCode>
                <c:ptCount val="21"/>
                <c:pt idx="0">
                  <c:v>1.9999999999997823E-3</c:v>
                </c:pt>
                <c:pt idx="1">
                  <c:v>-0.1360000000000002</c:v>
                </c:pt>
                <c:pt idx="2">
                  <c:v>-0.34600000000000164</c:v>
                </c:pt>
                <c:pt idx="3">
                  <c:v>-0.1600000000000005</c:v>
                </c:pt>
                <c:pt idx="4">
                  <c:v>3.6860000000000004</c:v>
                </c:pt>
                <c:pt idx="5">
                  <c:v>10.94</c:v>
                </c:pt>
                <c:pt idx="6">
                  <c:v>11.6</c:v>
                </c:pt>
                <c:pt idx="7">
                  <c:v>4.9760000000000124</c:v>
                </c:pt>
                <c:pt idx="8">
                  <c:v>1.6759999999999922</c:v>
                </c:pt>
                <c:pt idx="9">
                  <c:v>1.0100000000000002</c:v>
                </c:pt>
                <c:pt idx="10">
                  <c:v>2.6</c:v>
                </c:pt>
                <c:pt idx="11">
                  <c:v>2.1</c:v>
                </c:pt>
                <c:pt idx="12">
                  <c:v>2.6</c:v>
                </c:pt>
                <c:pt idx="13">
                  <c:v>2.5</c:v>
                </c:pt>
                <c:pt idx="14">
                  <c:v>5.7</c:v>
                </c:pt>
                <c:pt idx="15">
                  <c:v>4.9000000000000004</c:v>
                </c:pt>
                <c:pt idx="16">
                  <c:v>3.6</c:v>
                </c:pt>
                <c:pt idx="17">
                  <c:v>3.4</c:v>
                </c:pt>
                <c:pt idx="18">
                  <c:v>2</c:v>
                </c:pt>
                <c:pt idx="19">
                  <c:v>0.23</c:v>
                </c:pt>
                <c:pt idx="20">
                  <c:v>0.23</c:v>
                </c:pt>
              </c:numCache>
            </c:numRef>
          </c:val>
        </c:ser>
        <c:ser>
          <c:idx val="6"/>
          <c:order val="6"/>
          <c:tx>
            <c:strRef>
              <c:f>SUM!$H$1</c:f>
              <c:strCache>
                <c:ptCount val="1"/>
                <c:pt idx="0">
                  <c:v>7</c:v>
                </c:pt>
              </c:strCache>
            </c:strRef>
          </c:tx>
          <c:cat>
            <c:numRef>
              <c:f>SUM!$A$2:$A$22</c:f>
              <c:numCache>
                <c:formatCode>General</c:formatCode>
                <c:ptCount val="2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</c:numCache>
            </c:numRef>
          </c:cat>
          <c:val>
            <c:numRef>
              <c:f>SUM!$H$2:$H$22</c:f>
              <c:numCache>
                <c:formatCode>General</c:formatCode>
                <c:ptCount val="21"/>
                <c:pt idx="0">
                  <c:v>6.1999999999999833E-2</c:v>
                </c:pt>
                <c:pt idx="1">
                  <c:v>-1.0000000000000241E-2</c:v>
                </c:pt>
                <c:pt idx="2">
                  <c:v>-1.0000000000000241E-2</c:v>
                </c:pt>
                <c:pt idx="3">
                  <c:v>0.29000000000000031</c:v>
                </c:pt>
                <c:pt idx="4">
                  <c:v>1.4300000000000002</c:v>
                </c:pt>
                <c:pt idx="5">
                  <c:v>3.3859999999999997</c:v>
                </c:pt>
                <c:pt idx="6">
                  <c:v>3.4099999999999997</c:v>
                </c:pt>
                <c:pt idx="7">
                  <c:v>2.15</c:v>
                </c:pt>
                <c:pt idx="8">
                  <c:v>1.2319999999999862</c:v>
                </c:pt>
                <c:pt idx="9">
                  <c:v>0.83599999999999963</c:v>
                </c:pt>
                <c:pt idx="10">
                  <c:v>0.59000000000000064</c:v>
                </c:pt>
                <c:pt idx="11">
                  <c:v>0.41000000000000031</c:v>
                </c:pt>
                <c:pt idx="12">
                  <c:v>0.27200000000000002</c:v>
                </c:pt>
                <c:pt idx="13">
                  <c:v>0.18800000000000044</c:v>
                </c:pt>
                <c:pt idx="14">
                  <c:v>4.5</c:v>
                </c:pt>
                <c:pt idx="15">
                  <c:v>4.2</c:v>
                </c:pt>
                <c:pt idx="16">
                  <c:v>2.2999999999999998</c:v>
                </c:pt>
                <c:pt idx="17">
                  <c:v>1.5</c:v>
                </c:pt>
                <c:pt idx="18">
                  <c:v>0.21800000000000044</c:v>
                </c:pt>
                <c:pt idx="19">
                  <c:v>0.19400000000000031</c:v>
                </c:pt>
                <c:pt idx="20">
                  <c:v>0.2</c:v>
                </c:pt>
              </c:numCache>
            </c:numRef>
          </c:val>
        </c:ser>
        <c:ser>
          <c:idx val="7"/>
          <c:order val="7"/>
          <c:tx>
            <c:strRef>
              <c:f>SUM!$I$1</c:f>
              <c:strCache>
                <c:ptCount val="1"/>
                <c:pt idx="0">
                  <c:v>8</c:v>
                </c:pt>
              </c:strCache>
            </c:strRef>
          </c:tx>
          <c:cat>
            <c:numRef>
              <c:f>SUM!$A$2:$A$22</c:f>
              <c:numCache>
                <c:formatCode>General</c:formatCode>
                <c:ptCount val="2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</c:numCache>
            </c:numRef>
          </c:cat>
          <c:val>
            <c:numRef>
              <c:f>SUM!$I$2:$I$22</c:f>
              <c:numCache>
                <c:formatCode>General</c:formatCode>
                <c:ptCount val="21"/>
                <c:pt idx="0">
                  <c:v>0.12199999999999989</c:v>
                </c:pt>
                <c:pt idx="1">
                  <c:v>0.10999999999999989</c:v>
                </c:pt>
                <c:pt idx="2">
                  <c:v>0.15200000000000041</c:v>
                </c:pt>
                <c:pt idx="3">
                  <c:v>0.29600000000000032</c:v>
                </c:pt>
                <c:pt idx="4">
                  <c:v>0.65600000000000436</c:v>
                </c:pt>
                <c:pt idx="5">
                  <c:v>1.1119999999999903</c:v>
                </c:pt>
                <c:pt idx="6">
                  <c:v>1.2019999999999844</c:v>
                </c:pt>
                <c:pt idx="7">
                  <c:v>0.98599999999999932</c:v>
                </c:pt>
                <c:pt idx="8">
                  <c:v>0.74600000000000333</c:v>
                </c:pt>
                <c:pt idx="9">
                  <c:v>0.60800000000000065</c:v>
                </c:pt>
                <c:pt idx="10">
                  <c:v>0.45800000000000018</c:v>
                </c:pt>
                <c:pt idx="11">
                  <c:v>0.33800000000000252</c:v>
                </c:pt>
                <c:pt idx="12">
                  <c:v>0.24800000000000041</c:v>
                </c:pt>
                <c:pt idx="13">
                  <c:v>0.20600000000000004</c:v>
                </c:pt>
                <c:pt idx="14">
                  <c:v>1.8</c:v>
                </c:pt>
                <c:pt idx="15">
                  <c:v>1.3</c:v>
                </c:pt>
                <c:pt idx="16">
                  <c:v>0.8</c:v>
                </c:pt>
                <c:pt idx="17">
                  <c:v>0.4</c:v>
                </c:pt>
                <c:pt idx="18">
                  <c:v>0.23</c:v>
                </c:pt>
                <c:pt idx="19">
                  <c:v>0.21800000000000044</c:v>
                </c:pt>
                <c:pt idx="20">
                  <c:v>0.21200000000000024</c:v>
                </c:pt>
              </c:numCache>
            </c:numRef>
          </c:val>
        </c:ser>
        <c:ser>
          <c:idx val="8"/>
          <c:order val="8"/>
          <c:tx>
            <c:strRef>
              <c:f>SUM!$J$1</c:f>
              <c:strCache>
                <c:ptCount val="1"/>
                <c:pt idx="0">
                  <c:v>9</c:v>
                </c:pt>
              </c:strCache>
            </c:strRef>
          </c:tx>
          <c:cat>
            <c:numRef>
              <c:f>SUM!$A$2:$A$22</c:f>
              <c:numCache>
                <c:formatCode>General</c:formatCode>
                <c:ptCount val="2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</c:numCache>
            </c:numRef>
          </c:cat>
          <c:val>
            <c:numRef>
              <c:f>SUM!$J$2:$J$22</c:f>
              <c:numCache>
                <c:formatCode>General</c:formatCode>
                <c:ptCount val="21"/>
                <c:pt idx="0">
                  <c:v>0.16400000000000034</c:v>
                </c:pt>
                <c:pt idx="1">
                  <c:v>0.15800000000000097</c:v>
                </c:pt>
                <c:pt idx="2">
                  <c:v>0.18200000000000024</c:v>
                </c:pt>
                <c:pt idx="3">
                  <c:v>0.27200000000000002</c:v>
                </c:pt>
                <c:pt idx="4">
                  <c:v>0.42200000000000032</c:v>
                </c:pt>
                <c:pt idx="5">
                  <c:v>0.56000000000000005</c:v>
                </c:pt>
                <c:pt idx="6">
                  <c:v>0.60800000000000065</c:v>
                </c:pt>
                <c:pt idx="7">
                  <c:v>0.56000000000000005</c:v>
                </c:pt>
                <c:pt idx="8">
                  <c:v>0.48200000000000032</c:v>
                </c:pt>
                <c:pt idx="9">
                  <c:v>0.41600000000000031</c:v>
                </c:pt>
                <c:pt idx="10">
                  <c:v>0.3320000000000024</c:v>
                </c:pt>
                <c:pt idx="11">
                  <c:v>0.24200000000000021</c:v>
                </c:pt>
                <c:pt idx="12">
                  <c:v>0.18200000000000024</c:v>
                </c:pt>
                <c:pt idx="13">
                  <c:v>0.18200000000000024</c:v>
                </c:pt>
                <c:pt idx="14">
                  <c:v>0.20600000000000004</c:v>
                </c:pt>
                <c:pt idx="15">
                  <c:v>0.21200000000000024</c:v>
                </c:pt>
                <c:pt idx="16">
                  <c:v>0.23</c:v>
                </c:pt>
                <c:pt idx="17">
                  <c:v>0.24800000000000041</c:v>
                </c:pt>
                <c:pt idx="18">
                  <c:v>0.23600000000000004</c:v>
                </c:pt>
                <c:pt idx="19">
                  <c:v>0.16400000000000034</c:v>
                </c:pt>
                <c:pt idx="20">
                  <c:v>0.19400000000000031</c:v>
                </c:pt>
              </c:numCache>
            </c:numRef>
          </c:val>
        </c:ser>
        <c:bandFmts/>
        <c:axId val="83827328"/>
        <c:axId val="83837312"/>
        <c:axId val="82075136"/>
      </c:surface3DChart>
      <c:catAx>
        <c:axId val="83827328"/>
        <c:scaling>
          <c:orientation val="minMax"/>
        </c:scaling>
        <c:axPos val="b"/>
        <c:numFmt formatCode="General" sourceLinked="1"/>
        <c:tickLblPos val="nextTo"/>
        <c:crossAx val="83837312"/>
        <c:crosses val="autoZero"/>
        <c:auto val="1"/>
        <c:lblAlgn val="ctr"/>
        <c:lblOffset val="100"/>
      </c:catAx>
      <c:valAx>
        <c:axId val="83837312"/>
        <c:scaling>
          <c:orientation val="minMax"/>
        </c:scaling>
        <c:axPos val="l"/>
        <c:majorGridlines/>
        <c:numFmt formatCode="General" sourceLinked="1"/>
        <c:tickLblPos val="nextTo"/>
        <c:crossAx val="83827328"/>
        <c:crosses val="autoZero"/>
        <c:crossBetween val="midCat"/>
        <c:majorUnit val="2"/>
      </c:valAx>
      <c:serAx>
        <c:axId val="82075136"/>
        <c:scaling>
          <c:orientation val="minMax"/>
        </c:scaling>
        <c:axPos val="b"/>
        <c:tickLblPos val="nextTo"/>
        <c:crossAx val="83837312"/>
        <c:crosses val="autoZero"/>
      </c:serAx>
      <c:spPr>
        <a:ln w="19050">
          <a:noFill/>
        </a:ln>
      </c:spPr>
    </c:plotArea>
    <c:legend>
      <c:legendPos val="r"/>
      <c:legendEntry>
        <c:idx val="0"/>
        <c:txPr>
          <a:bodyPr/>
          <a:lstStyle/>
          <a:p>
            <a:pPr rtl="0">
              <a:defRPr/>
            </a:pPr>
            <a:endParaRPr lang="ko-KR"/>
          </a:p>
        </c:txPr>
      </c:legendEntry>
      <c:legendEntry>
        <c:idx val="1"/>
        <c:txPr>
          <a:bodyPr/>
          <a:lstStyle/>
          <a:p>
            <a:pPr rtl="0">
              <a:defRPr/>
            </a:pPr>
            <a:endParaRPr lang="ko-KR"/>
          </a:p>
        </c:txPr>
      </c:legendEntry>
      <c:layout/>
      <c:txPr>
        <a:bodyPr/>
        <a:lstStyle/>
        <a:p>
          <a:pPr rtl="0">
            <a:defRPr/>
          </a:pPr>
          <a:endParaRPr lang="ko-KR"/>
        </a:p>
      </c:txPr>
    </c:legend>
    <c:plotVisOnly val="1"/>
  </c:chart>
  <c:externalData r:id="rId2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4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84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5E3B1C-2ECE-4171-9510-C5B228FAE071}" type="datetimeFigureOut">
              <a:rPr lang="ko-KR" altLang="en-US" smtClean="0"/>
              <a:pPr/>
              <a:t>2009-07-02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201150"/>
            <a:ext cx="2971800" cy="4841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9201150"/>
            <a:ext cx="2971800" cy="4841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08A99E-E032-44FD-8F72-058B8CEF962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43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43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5C9FF0-6A54-4EA1-8B12-6BE12AB2D66C}" type="datetimeFigureOut">
              <a:rPr lang="ko-KR" altLang="en-US" smtClean="0"/>
              <a:pPr/>
              <a:t>2009-07-02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008063" y="727075"/>
            <a:ext cx="4841875" cy="36322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601290"/>
            <a:ext cx="5486400" cy="43591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200898"/>
            <a:ext cx="2971800" cy="4843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9200898"/>
            <a:ext cx="2971800" cy="4843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45B17A-CB3D-4437-A03F-F109C853C260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597400" y="2819400"/>
            <a:ext cx="45466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697" name="Picture 1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 flipH="1">
            <a:off x="0" y="2819400"/>
            <a:ext cx="4724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093" name="Group 21"/>
          <p:cNvGrpSpPr>
            <a:grpSpLocks/>
          </p:cNvGrpSpPr>
          <p:nvPr/>
        </p:nvGrpSpPr>
        <p:grpSpPr bwMode="auto">
          <a:xfrm>
            <a:off x="1" y="5105400"/>
            <a:ext cx="9144000" cy="1752600"/>
            <a:chOff x="0" y="2640"/>
            <a:chExt cx="5760" cy="1680"/>
          </a:xfrm>
          <a:gradFill flip="none" rotWithShape="1">
            <a:gsLst>
              <a:gs pos="0">
                <a:srgbClr val="92D050">
                  <a:shade val="30000"/>
                  <a:satMod val="115000"/>
                </a:srgbClr>
              </a:gs>
              <a:gs pos="50000">
                <a:srgbClr val="92D050">
                  <a:shade val="67500"/>
                  <a:satMod val="115000"/>
                </a:srgbClr>
              </a:gs>
              <a:gs pos="100000">
                <a:srgbClr val="92D050">
                  <a:shade val="100000"/>
                  <a:satMod val="115000"/>
                </a:srgbClr>
              </a:gs>
            </a:gsLst>
            <a:lin ang="16200000" scaled="1"/>
            <a:tileRect/>
          </a:gradFill>
        </p:grpSpPr>
        <p:sp>
          <p:nvSpPr>
            <p:cNvPr id="3091" name="Rectangle 19"/>
            <p:cNvSpPr>
              <a:spLocks noChangeArrowheads="1"/>
            </p:cNvSpPr>
            <p:nvPr userDrawn="1"/>
          </p:nvSpPr>
          <p:spPr bwMode="ltGray">
            <a:xfrm>
              <a:off x="0" y="2640"/>
              <a:ext cx="5760" cy="168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092" name="Rectangle 20"/>
            <p:cNvSpPr>
              <a:spLocks noChangeArrowheads="1"/>
            </p:cNvSpPr>
            <p:nvPr userDrawn="1"/>
          </p:nvSpPr>
          <p:spPr bwMode="ltGray">
            <a:xfrm>
              <a:off x="0" y="2640"/>
              <a:ext cx="5760" cy="96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3090" name="Rectangle 18"/>
          <p:cNvSpPr>
            <a:spLocks noChangeArrowheads="1"/>
          </p:cNvSpPr>
          <p:nvPr/>
        </p:nvSpPr>
        <p:spPr bwMode="ltGray">
          <a:xfrm>
            <a:off x="0" y="0"/>
            <a:ext cx="9144000" cy="2895600"/>
          </a:xfrm>
          <a:prstGeom prst="rect">
            <a:avLst/>
          </a:prstGeom>
          <a:gradFill flip="none" rotWithShape="1">
            <a:gsLst>
              <a:gs pos="0">
                <a:srgbClr val="009999">
                  <a:shade val="30000"/>
                  <a:satMod val="115000"/>
                </a:srgbClr>
              </a:gs>
              <a:gs pos="50000">
                <a:srgbClr val="009999">
                  <a:shade val="67500"/>
                  <a:satMod val="115000"/>
                </a:srgbClr>
              </a:gs>
              <a:gs pos="100000">
                <a:srgbClr val="009999">
                  <a:shade val="100000"/>
                  <a:satMod val="115000"/>
                </a:srgbClr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90800" y="5105400"/>
            <a:ext cx="4267200" cy="404813"/>
          </a:xfrm>
          <a:prstGeom prst="rect">
            <a:avLst/>
          </a:prstGeom>
        </p:spPr>
        <p:txBody>
          <a:bodyPr/>
          <a:lstStyle>
            <a:lvl1pPr marL="0" indent="0" algn="ctr">
              <a:buFont typeface="Wingdings" pitchFamily="2" charset="2"/>
              <a:buNone/>
              <a:defRPr sz="1800" b="0">
                <a:solidFill>
                  <a:schemeClr val="bg1"/>
                </a:solidFill>
              </a:defRPr>
            </a:lvl1pPr>
          </a:lstStyle>
          <a:p>
            <a:r>
              <a:rPr lang="ko-KR" altLang="en-US" dirty="0" smtClean="0"/>
              <a:t>마스터 부제목 스타일 편집</a:t>
            </a:r>
            <a:endParaRPr lang="en-US" altLang="ko-KR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755650" y="1341438"/>
            <a:ext cx="7497763" cy="720725"/>
          </a:xfrm>
          <a:prstGeom prst="rect">
            <a:avLst/>
          </a:prstGeom>
        </p:spPr>
        <p:txBody>
          <a:bodyPr/>
          <a:lstStyle>
            <a:lvl1pPr algn="ctr">
              <a:defRPr sz="3600" b="1"/>
            </a:lvl1pPr>
          </a:lstStyle>
          <a:p>
            <a:r>
              <a:rPr lang="ko-KR" altLang="en-US" dirty="0" smtClean="0"/>
              <a:t>마스터 제목 스타일 편집</a:t>
            </a:r>
            <a:endParaRPr lang="en-US" altLang="ko-KR" dirty="0"/>
          </a:p>
        </p:txBody>
      </p:sp>
      <p:grpSp>
        <p:nvGrpSpPr>
          <p:cNvPr id="3105" name="Group 33"/>
          <p:cNvGrpSpPr>
            <a:grpSpLocks/>
          </p:cNvGrpSpPr>
          <p:nvPr/>
        </p:nvGrpSpPr>
        <p:grpSpPr bwMode="auto">
          <a:xfrm>
            <a:off x="0" y="4733925"/>
            <a:ext cx="9097963" cy="676275"/>
            <a:chOff x="0" y="2702"/>
            <a:chExt cx="5731" cy="426"/>
          </a:xfrm>
          <a:solidFill>
            <a:srgbClr val="92D050"/>
          </a:solidFill>
        </p:grpSpPr>
        <p:sp>
          <p:nvSpPr>
            <p:cNvPr id="3103" name="Freeform 31"/>
            <p:cNvSpPr>
              <a:spLocks/>
            </p:cNvSpPr>
            <p:nvPr/>
          </p:nvSpPr>
          <p:spPr bwMode="ltGray">
            <a:xfrm flipV="1">
              <a:off x="0" y="2702"/>
              <a:ext cx="5731" cy="36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" y="279"/>
                </a:cxn>
                <a:cxn ang="0">
                  <a:pos x="1824" y="739"/>
                </a:cxn>
                <a:cxn ang="0">
                  <a:pos x="3946" y="695"/>
                </a:cxn>
                <a:cxn ang="0">
                  <a:pos x="5731" y="297"/>
                </a:cxn>
                <a:cxn ang="0">
                  <a:pos x="5722" y="153"/>
                </a:cxn>
                <a:cxn ang="0">
                  <a:pos x="0" y="0"/>
                </a:cxn>
              </a:cxnLst>
              <a:rect l="0" t="0" r="r" b="b"/>
              <a:pathLst>
                <a:path w="5731" h="808">
                  <a:moveTo>
                    <a:pt x="0" y="0"/>
                  </a:moveTo>
                  <a:lnTo>
                    <a:pt x="19" y="279"/>
                  </a:lnTo>
                  <a:cubicBezTo>
                    <a:pt x="321" y="399"/>
                    <a:pt x="1170" y="671"/>
                    <a:pt x="1824" y="739"/>
                  </a:cubicBezTo>
                  <a:cubicBezTo>
                    <a:pt x="2478" y="808"/>
                    <a:pt x="3295" y="769"/>
                    <a:pt x="3946" y="695"/>
                  </a:cubicBezTo>
                  <a:cubicBezTo>
                    <a:pt x="4597" y="621"/>
                    <a:pt x="5435" y="387"/>
                    <a:pt x="5731" y="297"/>
                  </a:cubicBezTo>
                  <a:lnTo>
                    <a:pt x="5722" y="15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104" name="Freeform 32"/>
            <p:cNvSpPr>
              <a:spLocks/>
            </p:cNvSpPr>
            <p:nvPr/>
          </p:nvSpPr>
          <p:spPr bwMode="ltGray">
            <a:xfrm flipV="1">
              <a:off x="0" y="2749"/>
              <a:ext cx="5731" cy="379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26" y="315"/>
                </a:cxn>
                <a:cxn ang="0">
                  <a:pos x="1795" y="771"/>
                </a:cxn>
                <a:cxn ang="0">
                  <a:pos x="3821" y="742"/>
                </a:cxn>
                <a:cxn ang="0">
                  <a:pos x="5731" y="320"/>
                </a:cxn>
                <a:cxn ang="0">
                  <a:pos x="5693" y="0"/>
                </a:cxn>
                <a:cxn ang="0">
                  <a:pos x="0" y="36"/>
                </a:cxn>
              </a:cxnLst>
              <a:rect l="0" t="0" r="r" b="b"/>
              <a:pathLst>
                <a:path w="5731" h="842">
                  <a:moveTo>
                    <a:pt x="0" y="36"/>
                  </a:moveTo>
                  <a:lnTo>
                    <a:pt x="26" y="315"/>
                  </a:lnTo>
                  <a:cubicBezTo>
                    <a:pt x="325" y="438"/>
                    <a:pt x="1163" y="700"/>
                    <a:pt x="1795" y="771"/>
                  </a:cubicBezTo>
                  <a:cubicBezTo>
                    <a:pt x="2427" y="842"/>
                    <a:pt x="3165" y="817"/>
                    <a:pt x="3821" y="742"/>
                  </a:cubicBezTo>
                  <a:cubicBezTo>
                    <a:pt x="4477" y="667"/>
                    <a:pt x="5419" y="444"/>
                    <a:pt x="5731" y="320"/>
                  </a:cubicBezTo>
                  <a:lnTo>
                    <a:pt x="5693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124825" cy="69215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524000"/>
            <a:ext cx="8239125" cy="475138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0"/>
          </p:nvPr>
        </p:nvSpPr>
        <p:spPr>
          <a:xfrm>
            <a:off x="6781800" y="0"/>
            <a:ext cx="20574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ko-KR" smtClean="0"/>
              <a:t>www.amotech.co.kr</a:t>
            </a:r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>
          <a:xfrm>
            <a:off x="4189413" y="6524625"/>
            <a:ext cx="765175" cy="3333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119F7004-6C9F-4BE5-BB33-B65D4234AB9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50063" y="304800"/>
            <a:ext cx="2030412" cy="60039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755650" y="304800"/>
            <a:ext cx="5942013" cy="60039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0"/>
          </p:nvPr>
        </p:nvSpPr>
        <p:spPr>
          <a:xfrm>
            <a:off x="6781800" y="0"/>
            <a:ext cx="20574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ko-KR" smtClean="0"/>
              <a:t>www.amotech.co.kr</a:t>
            </a:r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>
          <a:xfrm>
            <a:off x="4189413" y="6524625"/>
            <a:ext cx="765175" cy="3333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BEFC3CD-E70C-4678-8DDE-E713175EF3E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제목 및 차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55650" y="304800"/>
            <a:ext cx="8124825" cy="69215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차트 개체 틀 2"/>
          <p:cNvSpPr>
            <a:spLocks noGrp="1"/>
          </p:cNvSpPr>
          <p:nvPr>
            <p:ph type="chart" idx="1"/>
          </p:nvPr>
        </p:nvSpPr>
        <p:spPr>
          <a:xfrm>
            <a:off x="971550" y="1557338"/>
            <a:ext cx="7705725" cy="4751387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차트를 추가하려면 아이콘을 클릭하십시오</a:t>
            </a:r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0"/>
          </p:nvPr>
        </p:nvSpPr>
        <p:spPr>
          <a:xfrm>
            <a:off x="6781800" y="0"/>
            <a:ext cx="20574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ko-KR" smtClean="0"/>
              <a:t>www.amotech.co.kr</a:t>
            </a:r>
            <a:endParaRPr lang="en-US" altLang="ko-KR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>
          <a:xfrm>
            <a:off x="4189413" y="6524625"/>
            <a:ext cx="765175" cy="3333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053D170-024D-40C3-875C-864DC9A602FE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304800"/>
            <a:ext cx="6858000" cy="9144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8458200" cy="46482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9E7B93-9F09-4046-A40C-60D1338A1D2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>
          <a:xfrm>
            <a:off x="4189413" y="6524625"/>
            <a:ext cx="765175" cy="3333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2B19B618-40A2-42E1-AB1A-7BE9AE1EF37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1"/>
          </p:nvPr>
        </p:nvSpPr>
        <p:spPr>
          <a:xfrm>
            <a:off x="4189413" y="6524625"/>
            <a:ext cx="765175" cy="3333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50B3546-98DA-442B-BD26-3CC91A5FAB53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바닥글 개체 틀 6"/>
          <p:cNvSpPr>
            <a:spLocks noGrp="1"/>
          </p:cNvSpPr>
          <p:nvPr>
            <p:ph type="ftr" sz="quarter" idx="10"/>
          </p:nvPr>
        </p:nvSpPr>
        <p:spPr>
          <a:xfrm>
            <a:off x="6781800" y="0"/>
            <a:ext cx="20574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ko-KR" smtClean="0"/>
              <a:t>www.amotech.co.kr</a:t>
            </a:r>
            <a:endParaRPr lang="en-US" altLang="ko-KR"/>
          </a:p>
        </p:txBody>
      </p:sp>
      <p:sp>
        <p:nvSpPr>
          <p:cNvPr id="8" name="슬라이드 번호 개체 틀 7"/>
          <p:cNvSpPr>
            <a:spLocks noGrp="1"/>
          </p:cNvSpPr>
          <p:nvPr>
            <p:ph type="sldNum" sz="quarter" idx="11"/>
          </p:nvPr>
        </p:nvSpPr>
        <p:spPr>
          <a:xfrm>
            <a:off x="4189413" y="6524625"/>
            <a:ext cx="765175" cy="3333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16C8436-1BD3-4024-A9ED-4BA52DBBB65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124825" cy="69215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0"/>
          </p:nvPr>
        </p:nvSpPr>
        <p:spPr>
          <a:xfrm>
            <a:off x="6781800" y="0"/>
            <a:ext cx="20574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ko-KR" smtClean="0"/>
              <a:t>www.amotech.co.kr</a:t>
            </a:r>
            <a:endParaRPr lang="en-US" altLang="ko-KR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1"/>
          </p:nvPr>
        </p:nvSpPr>
        <p:spPr>
          <a:xfrm>
            <a:off x="4189413" y="6524625"/>
            <a:ext cx="765175" cy="3333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96587211-56E6-4343-8F5E-41629705C33D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슬라이드 번호 개체 틀 2"/>
          <p:cNvSpPr>
            <a:spLocks noGrp="1"/>
          </p:cNvSpPr>
          <p:nvPr>
            <p:ph type="sldNum" sz="quarter" idx="11"/>
          </p:nvPr>
        </p:nvSpPr>
        <p:spPr>
          <a:xfrm>
            <a:off x="4189413" y="6524625"/>
            <a:ext cx="765175" cy="3333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A7A3485-9AEF-49EB-9FB9-9AB0EA95D594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0"/>
          </p:nvPr>
        </p:nvSpPr>
        <p:spPr>
          <a:xfrm>
            <a:off x="6781800" y="0"/>
            <a:ext cx="20574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ko-KR" smtClean="0"/>
              <a:t>www.amotech.co.kr</a:t>
            </a:r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1"/>
          </p:nvPr>
        </p:nvSpPr>
        <p:spPr>
          <a:xfrm>
            <a:off x="4189413" y="6524625"/>
            <a:ext cx="765175" cy="3333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1934626E-4E2A-4839-A8BD-9B631738C65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0"/>
          </p:nvPr>
        </p:nvSpPr>
        <p:spPr>
          <a:xfrm>
            <a:off x="6781800" y="0"/>
            <a:ext cx="2057400" cy="2286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ko-KR" smtClean="0"/>
              <a:t>www.amotech.co.kr</a:t>
            </a:r>
            <a:endParaRPr lang="en-US" altLang="ko-KR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1"/>
          </p:nvPr>
        </p:nvSpPr>
        <p:spPr>
          <a:xfrm>
            <a:off x="4189413" y="6524625"/>
            <a:ext cx="765175" cy="3333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D27D9FC-0124-462A-9DB7-D30F2F0FE99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8031670" y="485977"/>
            <a:ext cx="95993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latinLnBrk="0">
              <a:defRPr/>
            </a:pPr>
            <a:r>
              <a:rPr lang="en-US" altLang="ko-KR" sz="900" dirty="0" smtClean="0">
                <a:solidFill>
                  <a:srgbClr val="0000FF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AMO</a:t>
            </a:r>
            <a:r>
              <a:rPr lang="en-US" altLang="ko-KR" sz="1000" b="1" dirty="0" smtClean="0">
                <a:solidFill>
                  <a:srgbClr val="0000FF"/>
                </a:solidFill>
                <a:latin typeface="Arial" pitchFamily="34" charset="0"/>
                <a:ea typeface="굴림" pitchFamily="50" charset="-127"/>
                <a:cs typeface="Arial" pitchFamily="34" charset="0"/>
              </a:rPr>
              <a:t>SENSE</a:t>
            </a:r>
            <a:endParaRPr lang="ko-KR" altLang="en-US" sz="1000" b="1" dirty="0">
              <a:solidFill>
                <a:srgbClr val="0000FF"/>
              </a:solidFill>
              <a:latin typeface="Arial" pitchFamily="34" charset="0"/>
              <a:ea typeface="굴림" pitchFamily="50" charset="-127"/>
              <a:cs typeface="Arial" pitchFamily="34" charset="0"/>
            </a:endParaRPr>
          </a:p>
        </p:txBody>
      </p:sp>
      <p:grpSp>
        <p:nvGrpSpPr>
          <p:cNvPr id="10" name="그룹 9"/>
          <p:cNvGrpSpPr/>
          <p:nvPr/>
        </p:nvGrpSpPr>
        <p:grpSpPr>
          <a:xfrm>
            <a:off x="8225375" y="152400"/>
            <a:ext cx="576264" cy="319891"/>
            <a:chOff x="302514" y="262000"/>
            <a:chExt cx="659388" cy="379267"/>
          </a:xfrm>
        </p:grpSpPr>
        <p:grpSp>
          <p:nvGrpSpPr>
            <p:cNvPr id="11" name="그룹 21"/>
            <p:cNvGrpSpPr/>
            <p:nvPr/>
          </p:nvGrpSpPr>
          <p:grpSpPr>
            <a:xfrm>
              <a:off x="302508" y="261998"/>
              <a:ext cx="659387" cy="379263"/>
              <a:chOff x="338138" y="285750"/>
              <a:chExt cx="858837" cy="504825"/>
            </a:xfrm>
          </p:grpSpPr>
          <p:sp>
            <p:nvSpPr>
              <p:cNvPr id="15" name="Freeform 19"/>
              <p:cNvSpPr>
                <a:spLocks/>
              </p:cNvSpPr>
              <p:nvPr/>
            </p:nvSpPr>
            <p:spPr bwMode="auto">
              <a:xfrm>
                <a:off x="958850" y="688975"/>
                <a:ext cx="104775" cy="52388"/>
              </a:xfrm>
              <a:custGeom>
                <a:avLst/>
                <a:gdLst>
                  <a:gd name="T0" fmla="*/ 14935783 w 735"/>
                  <a:gd name="T1" fmla="*/ 0 h 373"/>
                  <a:gd name="T2" fmla="*/ 13777556 w 735"/>
                  <a:gd name="T3" fmla="*/ 374862 h 373"/>
                  <a:gd name="T4" fmla="*/ 12659814 w 735"/>
                  <a:gd name="T5" fmla="*/ 749584 h 373"/>
                  <a:gd name="T6" fmla="*/ 11562599 w 735"/>
                  <a:gd name="T7" fmla="*/ 1144109 h 373"/>
                  <a:gd name="T8" fmla="*/ 10505869 w 735"/>
                  <a:gd name="T9" fmla="*/ 1558438 h 373"/>
                  <a:gd name="T10" fmla="*/ 9449138 w 735"/>
                  <a:gd name="T11" fmla="*/ 1992289 h 373"/>
                  <a:gd name="T12" fmla="*/ 8453417 w 735"/>
                  <a:gd name="T13" fmla="*/ 2426281 h 373"/>
                  <a:gd name="T14" fmla="*/ 7478084 w 735"/>
                  <a:gd name="T15" fmla="*/ 2880076 h 373"/>
                  <a:gd name="T16" fmla="*/ 6543234 w 735"/>
                  <a:gd name="T17" fmla="*/ 3353534 h 373"/>
                  <a:gd name="T18" fmla="*/ 5588285 w 735"/>
                  <a:gd name="T19" fmla="*/ 3846655 h 373"/>
                  <a:gd name="T20" fmla="*/ 4734690 w 735"/>
                  <a:gd name="T21" fmla="*/ 4320114 h 373"/>
                  <a:gd name="T22" fmla="*/ 3860994 w 735"/>
                  <a:gd name="T23" fmla="*/ 4813236 h 373"/>
                  <a:gd name="T24" fmla="*/ 3027784 w 735"/>
                  <a:gd name="T25" fmla="*/ 5306357 h 373"/>
                  <a:gd name="T26" fmla="*/ 2235342 w 735"/>
                  <a:gd name="T27" fmla="*/ 5838945 h 373"/>
                  <a:gd name="T28" fmla="*/ 1442759 w 735"/>
                  <a:gd name="T29" fmla="*/ 6332207 h 373"/>
                  <a:gd name="T30" fmla="*/ 711187 w 735"/>
                  <a:gd name="T31" fmla="*/ 6844991 h 373"/>
                  <a:gd name="T32" fmla="*/ 0 w 735"/>
                  <a:gd name="T33" fmla="*/ 7357915 h 373"/>
                  <a:gd name="T34" fmla="*/ 1016104 w 735"/>
                  <a:gd name="T35" fmla="*/ 6963390 h 373"/>
                  <a:gd name="T36" fmla="*/ 2032065 w 735"/>
                  <a:gd name="T37" fmla="*/ 6568865 h 373"/>
                  <a:gd name="T38" fmla="*/ 3048169 w 735"/>
                  <a:gd name="T39" fmla="*/ 6134874 h 373"/>
                  <a:gd name="T40" fmla="*/ 4043887 w 735"/>
                  <a:gd name="T41" fmla="*/ 5700882 h 373"/>
                  <a:gd name="T42" fmla="*/ 5019222 w 735"/>
                  <a:gd name="T43" fmla="*/ 5286694 h 373"/>
                  <a:gd name="T44" fmla="*/ 5974314 w 735"/>
                  <a:gd name="T45" fmla="*/ 4852702 h 373"/>
                  <a:gd name="T46" fmla="*/ 6949647 w 735"/>
                  <a:gd name="T47" fmla="*/ 4398906 h 373"/>
                  <a:gd name="T48" fmla="*/ 7884497 w 735"/>
                  <a:gd name="T49" fmla="*/ 3945252 h 373"/>
                  <a:gd name="T50" fmla="*/ 8819203 w 735"/>
                  <a:gd name="T51" fmla="*/ 3491597 h 373"/>
                  <a:gd name="T52" fmla="*/ 9733670 w 735"/>
                  <a:gd name="T53" fmla="*/ 2998335 h 373"/>
                  <a:gd name="T54" fmla="*/ 10627750 w 735"/>
                  <a:gd name="T55" fmla="*/ 2525018 h 373"/>
                  <a:gd name="T56" fmla="*/ 11521829 w 735"/>
                  <a:gd name="T57" fmla="*/ 2031755 h 373"/>
                  <a:gd name="T58" fmla="*/ 12395667 w 735"/>
                  <a:gd name="T59" fmla="*/ 1538634 h 373"/>
                  <a:gd name="T60" fmla="*/ 13269504 w 735"/>
                  <a:gd name="T61" fmla="*/ 1025709 h 373"/>
                  <a:gd name="T62" fmla="*/ 14102572 w 735"/>
                  <a:gd name="T63" fmla="*/ 512925 h 373"/>
                  <a:gd name="T64" fmla="*/ 14935783 w 735"/>
                  <a:gd name="T65" fmla="*/ 0 h 373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735"/>
                  <a:gd name="T100" fmla="*/ 0 h 373"/>
                  <a:gd name="T101" fmla="*/ 735 w 735"/>
                  <a:gd name="T102" fmla="*/ 373 h 373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735" h="373">
                    <a:moveTo>
                      <a:pt x="735" y="0"/>
                    </a:moveTo>
                    <a:lnTo>
                      <a:pt x="678" y="19"/>
                    </a:lnTo>
                    <a:lnTo>
                      <a:pt x="623" y="38"/>
                    </a:lnTo>
                    <a:lnTo>
                      <a:pt x="569" y="58"/>
                    </a:lnTo>
                    <a:lnTo>
                      <a:pt x="517" y="79"/>
                    </a:lnTo>
                    <a:lnTo>
                      <a:pt x="465" y="101"/>
                    </a:lnTo>
                    <a:lnTo>
                      <a:pt x="416" y="123"/>
                    </a:lnTo>
                    <a:lnTo>
                      <a:pt x="368" y="146"/>
                    </a:lnTo>
                    <a:lnTo>
                      <a:pt x="322" y="170"/>
                    </a:lnTo>
                    <a:lnTo>
                      <a:pt x="275" y="195"/>
                    </a:lnTo>
                    <a:lnTo>
                      <a:pt x="233" y="219"/>
                    </a:lnTo>
                    <a:lnTo>
                      <a:pt x="190" y="244"/>
                    </a:lnTo>
                    <a:lnTo>
                      <a:pt x="149" y="269"/>
                    </a:lnTo>
                    <a:lnTo>
                      <a:pt x="110" y="296"/>
                    </a:lnTo>
                    <a:lnTo>
                      <a:pt x="71" y="321"/>
                    </a:lnTo>
                    <a:lnTo>
                      <a:pt x="35" y="347"/>
                    </a:lnTo>
                    <a:lnTo>
                      <a:pt x="0" y="373"/>
                    </a:lnTo>
                    <a:lnTo>
                      <a:pt x="50" y="353"/>
                    </a:lnTo>
                    <a:lnTo>
                      <a:pt x="100" y="333"/>
                    </a:lnTo>
                    <a:lnTo>
                      <a:pt x="150" y="311"/>
                    </a:lnTo>
                    <a:lnTo>
                      <a:pt x="199" y="289"/>
                    </a:lnTo>
                    <a:lnTo>
                      <a:pt x="247" y="268"/>
                    </a:lnTo>
                    <a:lnTo>
                      <a:pt x="294" y="246"/>
                    </a:lnTo>
                    <a:lnTo>
                      <a:pt x="342" y="223"/>
                    </a:lnTo>
                    <a:lnTo>
                      <a:pt x="388" y="200"/>
                    </a:lnTo>
                    <a:lnTo>
                      <a:pt x="434" y="177"/>
                    </a:lnTo>
                    <a:lnTo>
                      <a:pt x="479" y="152"/>
                    </a:lnTo>
                    <a:lnTo>
                      <a:pt x="523" y="128"/>
                    </a:lnTo>
                    <a:lnTo>
                      <a:pt x="567" y="103"/>
                    </a:lnTo>
                    <a:lnTo>
                      <a:pt x="610" y="78"/>
                    </a:lnTo>
                    <a:lnTo>
                      <a:pt x="653" y="52"/>
                    </a:lnTo>
                    <a:lnTo>
                      <a:pt x="694" y="26"/>
                    </a:lnTo>
                    <a:lnTo>
                      <a:pt x="735" y="0"/>
                    </a:lnTo>
                    <a:close/>
                  </a:path>
                </a:pathLst>
              </a:custGeom>
              <a:solidFill>
                <a:srgbClr val="1532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6" name="Freeform 20"/>
              <p:cNvSpPr>
                <a:spLocks/>
              </p:cNvSpPr>
              <p:nvPr/>
            </p:nvSpPr>
            <p:spPr bwMode="auto">
              <a:xfrm>
                <a:off x="808038" y="603250"/>
                <a:ext cx="349250" cy="179388"/>
              </a:xfrm>
              <a:custGeom>
                <a:avLst/>
                <a:gdLst>
                  <a:gd name="T0" fmla="*/ 484517 w 2458"/>
                  <a:gd name="T1" fmla="*/ 25600370 h 1253"/>
                  <a:gd name="T2" fmla="*/ 1493903 w 2458"/>
                  <a:gd name="T3" fmla="*/ 25436444 h 1253"/>
                  <a:gd name="T4" fmla="*/ 2463079 w 2458"/>
                  <a:gd name="T5" fmla="*/ 25272518 h 1253"/>
                  <a:gd name="T6" fmla="*/ 3432113 w 2458"/>
                  <a:gd name="T7" fmla="*/ 25067504 h 1253"/>
                  <a:gd name="T8" fmla="*/ 4502028 w 2458"/>
                  <a:gd name="T9" fmla="*/ 24268061 h 1253"/>
                  <a:gd name="T10" fmla="*/ 5794168 w 2458"/>
                  <a:gd name="T11" fmla="*/ 22771825 h 1253"/>
                  <a:gd name="T12" fmla="*/ 7267895 w 2458"/>
                  <a:gd name="T13" fmla="*/ 21152609 h 1253"/>
                  <a:gd name="T14" fmla="*/ 8943669 w 2458"/>
                  <a:gd name="T15" fmla="*/ 19471831 h 1253"/>
                  <a:gd name="T16" fmla="*/ 10821209 w 2458"/>
                  <a:gd name="T17" fmla="*/ 17709158 h 1253"/>
                  <a:gd name="T18" fmla="*/ 12920828 w 2458"/>
                  <a:gd name="T19" fmla="*/ 15946489 h 1253"/>
                  <a:gd name="T20" fmla="*/ 15222354 w 2458"/>
                  <a:gd name="T21" fmla="*/ 14142731 h 1253"/>
                  <a:gd name="T22" fmla="*/ 17745961 w 2458"/>
                  <a:gd name="T23" fmla="*/ 12359589 h 1253"/>
                  <a:gd name="T24" fmla="*/ 20511689 w 2458"/>
                  <a:gd name="T25" fmla="*/ 10637866 h 1253"/>
                  <a:gd name="T26" fmla="*/ 23459284 w 2458"/>
                  <a:gd name="T27" fmla="*/ 8977559 h 1253"/>
                  <a:gd name="T28" fmla="*/ 26669314 w 2458"/>
                  <a:gd name="T29" fmla="*/ 7399289 h 1253"/>
                  <a:gd name="T30" fmla="*/ 30101425 w 2458"/>
                  <a:gd name="T31" fmla="*/ 5903053 h 1253"/>
                  <a:gd name="T32" fmla="*/ 33775795 w 2458"/>
                  <a:gd name="T33" fmla="*/ 4591215 h 1253"/>
                  <a:gd name="T34" fmla="*/ 37692433 w 2458"/>
                  <a:gd name="T35" fmla="*/ 3422975 h 1253"/>
                  <a:gd name="T36" fmla="*/ 41851319 w 2458"/>
                  <a:gd name="T37" fmla="*/ 2439133 h 1253"/>
                  <a:gd name="T38" fmla="*/ 46272641 w 2458"/>
                  <a:gd name="T39" fmla="*/ 1660305 h 1253"/>
                  <a:gd name="T40" fmla="*/ 48836601 w 2458"/>
                  <a:gd name="T41" fmla="*/ 1004315 h 1253"/>
                  <a:gd name="T42" fmla="*/ 49361470 w 2458"/>
                  <a:gd name="T43" fmla="*/ 348468 h 1253"/>
                  <a:gd name="T44" fmla="*/ 47181003 w 2458"/>
                  <a:gd name="T45" fmla="*/ 307522 h 1253"/>
                  <a:gd name="T46" fmla="*/ 42497247 w 2458"/>
                  <a:gd name="T47" fmla="*/ 1045404 h 1253"/>
                  <a:gd name="T48" fmla="*/ 38055749 w 2458"/>
                  <a:gd name="T49" fmla="*/ 2090665 h 1253"/>
                  <a:gd name="T50" fmla="*/ 33816148 w 2458"/>
                  <a:gd name="T51" fmla="*/ 3320467 h 1253"/>
                  <a:gd name="T52" fmla="*/ 29818814 w 2458"/>
                  <a:gd name="T53" fmla="*/ 4734813 h 1253"/>
                  <a:gd name="T54" fmla="*/ 26063597 w 2458"/>
                  <a:gd name="T55" fmla="*/ 6312940 h 1253"/>
                  <a:gd name="T56" fmla="*/ 22510427 w 2458"/>
                  <a:gd name="T57" fmla="*/ 8014190 h 1253"/>
                  <a:gd name="T58" fmla="*/ 19219692 w 2458"/>
                  <a:gd name="T59" fmla="*/ 9858896 h 1253"/>
                  <a:gd name="T60" fmla="*/ 16110540 w 2458"/>
                  <a:gd name="T61" fmla="*/ 11765161 h 1253"/>
                  <a:gd name="T62" fmla="*/ 13263969 w 2458"/>
                  <a:gd name="T63" fmla="*/ 13691756 h 1253"/>
                  <a:gd name="T64" fmla="*/ 10619303 w 2458"/>
                  <a:gd name="T65" fmla="*/ 15659440 h 1253"/>
                  <a:gd name="T66" fmla="*/ 8196575 w 2458"/>
                  <a:gd name="T67" fmla="*/ 17627123 h 1253"/>
                  <a:gd name="T68" fmla="*/ 5996074 w 2458"/>
                  <a:gd name="T69" fmla="*/ 19574339 h 1253"/>
                  <a:gd name="T70" fmla="*/ 4017511 w 2458"/>
                  <a:gd name="T71" fmla="*/ 21439515 h 1253"/>
                  <a:gd name="T72" fmla="*/ 2261173 w 2458"/>
                  <a:gd name="T73" fmla="*/ 23222800 h 1253"/>
                  <a:gd name="T74" fmla="*/ 706599 w 2458"/>
                  <a:gd name="T75" fmla="*/ 24903578 h 125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2458"/>
                  <a:gd name="T115" fmla="*/ 0 h 1253"/>
                  <a:gd name="T116" fmla="*/ 2458 w 2458"/>
                  <a:gd name="T117" fmla="*/ 1253 h 125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2458" h="1253">
                    <a:moveTo>
                      <a:pt x="0" y="1253"/>
                    </a:moveTo>
                    <a:lnTo>
                      <a:pt x="24" y="1249"/>
                    </a:lnTo>
                    <a:lnTo>
                      <a:pt x="50" y="1245"/>
                    </a:lnTo>
                    <a:lnTo>
                      <a:pt x="74" y="1241"/>
                    </a:lnTo>
                    <a:lnTo>
                      <a:pt x="98" y="1237"/>
                    </a:lnTo>
                    <a:lnTo>
                      <a:pt x="122" y="1233"/>
                    </a:lnTo>
                    <a:lnTo>
                      <a:pt x="146" y="1227"/>
                    </a:lnTo>
                    <a:lnTo>
                      <a:pt x="170" y="1223"/>
                    </a:lnTo>
                    <a:lnTo>
                      <a:pt x="194" y="1219"/>
                    </a:lnTo>
                    <a:lnTo>
                      <a:pt x="223" y="1184"/>
                    </a:lnTo>
                    <a:lnTo>
                      <a:pt x="253" y="1149"/>
                    </a:lnTo>
                    <a:lnTo>
                      <a:pt x="287" y="1111"/>
                    </a:lnTo>
                    <a:lnTo>
                      <a:pt x="322" y="1072"/>
                    </a:lnTo>
                    <a:lnTo>
                      <a:pt x="360" y="1032"/>
                    </a:lnTo>
                    <a:lnTo>
                      <a:pt x="400" y="992"/>
                    </a:lnTo>
                    <a:lnTo>
                      <a:pt x="443" y="950"/>
                    </a:lnTo>
                    <a:lnTo>
                      <a:pt x="489" y="907"/>
                    </a:lnTo>
                    <a:lnTo>
                      <a:pt x="536" y="864"/>
                    </a:lnTo>
                    <a:lnTo>
                      <a:pt x="588" y="821"/>
                    </a:lnTo>
                    <a:lnTo>
                      <a:pt x="640" y="778"/>
                    </a:lnTo>
                    <a:lnTo>
                      <a:pt x="697" y="734"/>
                    </a:lnTo>
                    <a:lnTo>
                      <a:pt x="754" y="690"/>
                    </a:lnTo>
                    <a:lnTo>
                      <a:pt x="816" y="646"/>
                    </a:lnTo>
                    <a:lnTo>
                      <a:pt x="879" y="603"/>
                    </a:lnTo>
                    <a:lnTo>
                      <a:pt x="946" y="561"/>
                    </a:lnTo>
                    <a:lnTo>
                      <a:pt x="1016" y="519"/>
                    </a:lnTo>
                    <a:lnTo>
                      <a:pt x="1088" y="478"/>
                    </a:lnTo>
                    <a:lnTo>
                      <a:pt x="1162" y="438"/>
                    </a:lnTo>
                    <a:lnTo>
                      <a:pt x="1240" y="399"/>
                    </a:lnTo>
                    <a:lnTo>
                      <a:pt x="1321" y="361"/>
                    </a:lnTo>
                    <a:lnTo>
                      <a:pt x="1405" y="324"/>
                    </a:lnTo>
                    <a:lnTo>
                      <a:pt x="1491" y="288"/>
                    </a:lnTo>
                    <a:lnTo>
                      <a:pt x="1581" y="256"/>
                    </a:lnTo>
                    <a:lnTo>
                      <a:pt x="1673" y="224"/>
                    </a:lnTo>
                    <a:lnTo>
                      <a:pt x="1769" y="195"/>
                    </a:lnTo>
                    <a:lnTo>
                      <a:pt x="1867" y="167"/>
                    </a:lnTo>
                    <a:lnTo>
                      <a:pt x="1969" y="142"/>
                    </a:lnTo>
                    <a:lnTo>
                      <a:pt x="2073" y="119"/>
                    </a:lnTo>
                    <a:lnTo>
                      <a:pt x="2181" y="99"/>
                    </a:lnTo>
                    <a:lnTo>
                      <a:pt x="2292" y="81"/>
                    </a:lnTo>
                    <a:lnTo>
                      <a:pt x="2406" y="66"/>
                    </a:lnTo>
                    <a:lnTo>
                      <a:pt x="2419" y="49"/>
                    </a:lnTo>
                    <a:lnTo>
                      <a:pt x="2432" y="33"/>
                    </a:lnTo>
                    <a:lnTo>
                      <a:pt x="2445" y="17"/>
                    </a:lnTo>
                    <a:lnTo>
                      <a:pt x="2458" y="0"/>
                    </a:lnTo>
                    <a:lnTo>
                      <a:pt x="2337" y="15"/>
                    </a:lnTo>
                    <a:lnTo>
                      <a:pt x="2219" y="31"/>
                    </a:lnTo>
                    <a:lnTo>
                      <a:pt x="2105" y="51"/>
                    </a:lnTo>
                    <a:lnTo>
                      <a:pt x="1993" y="76"/>
                    </a:lnTo>
                    <a:lnTo>
                      <a:pt x="1885" y="102"/>
                    </a:lnTo>
                    <a:lnTo>
                      <a:pt x="1778" y="130"/>
                    </a:lnTo>
                    <a:lnTo>
                      <a:pt x="1675" y="162"/>
                    </a:lnTo>
                    <a:lnTo>
                      <a:pt x="1575" y="196"/>
                    </a:lnTo>
                    <a:lnTo>
                      <a:pt x="1477" y="231"/>
                    </a:lnTo>
                    <a:lnTo>
                      <a:pt x="1383" y="268"/>
                    </a:lnTo>
                    <a:lnTo>
                      <a:pt x="1291" y="308"/>
                    </a:lnTo>
                    <a:lnTo>
                      <a:pt x="1202" y="349"/>
                    </a:lnTo>
                    <a:lnTo>
                      <a:pt x="1115" y="391"/>
                    </a:lnTo>
                    <a:lnTo>
                      <a:pt x="1032" y="436"/>
                    </a:lnTo>
                    <a:lnTo>
                      <a:pt x="952" y="481"/>
                    </a:lnTo>
                    <a:lnTo>
                      <a:pt x="874" y="526"/>
                    </a:lnTo>
                    <a:lnTo>
                      <a:pt x="798" y="574"/>
                    </a:lnTo>
                    <a:lnTo>
                      <a:pt x="726" y="621"/>
                    </a:lnTo>
                    <a:lnTo>
                      <a:pt x="657" y="668"/>
                    </a:lnTo>
                    <a:lnTo>
                      <a:pt x="590" y="717"/>
                    </a:lnTo>
                    <a:lnTo>
                      <a:pt x="526" y="764"/>
                    </a:lnTo>
                    <a:lnTo>
                      <a:pt x="464" y="813"/>
                    </a:lnTo>
                    <a:lnTo>
                      <a:pt x="406" y="860"/>
                    </a:lnTo>
                    <a:lnTo>
                      <a:pt x="350" y="907"/>
                    </a:lnTo>
                    <a:lnTo>
                      <a:pt x="297" y="955"/>
                    </a:lnTo>
                    <a:lnTo>
                      <a:pt x="247" y="1001"/>
                    </a:lnTo>
                    <a:lnTo>
                      <a:pt x="199" y="1046"/>
                    </a:lnTo>
                    <a:lnTo>
                      <a:pt x="153" y="1091"/>
                    </a:lnTo>
                    <a:lnTo>
                      <a:pt x="112" y="1133"/>
                    </a:lnTo>
                    <a:lnTo>
                      <a:pt x="72" y="1175"/>
                    </a:lnTo>
                    <a:lnTo>
                      <a:pt x="35" y="1215"/>
                    </a:lnTo>
                    <a:lnTo>
                      <a:pt x="0" y="1253"/>
                    </a:lnTo>
                    <a:close/>
                  </a:path>
                </a:pathLst>
              </a:custGeom>
              <a:solidFill>
                <a:srgbClr val="1532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7" name="Freeform 21"/>
              <p:cNvSpPr>
                <a:spLocks/>
              </p:cNvSpPr>
              <p:nvPr/>
            </p:nvSpPr>
            <p:spPr bwMode="auto">
              <a:xfrm>
                <a:off x="755650" y="565150"/>
                <a:ext cx="423863" cy="222250"/>
              </a:xfrm>
              <a:custGeom>
                <a:avLst/>
                <a:gdLst>
                  <a:gd name="T0" fmla="*/ 59227006 w 2998"/>
                  <a:gd name="T1" fmla="*/ 1397363 h 1573"/>
                  <a:gd name="T2" fmla="*/ 59706715 w 2998"/>
                  <a:gd name="T3" fmla="*/ 479116 h 1573"/>
                  <a:gd name="T4" fmla="*/ 56688353 w 2998"/>
                  <a:gd name="T5" fmla="*/ 439131 h 1573"/>
                  <a:gd name="T6" fmla="*/ 50491868 w 2998"/>
                  <a:gd name="T7" fmla="*/ 1557163 h 1573"/>
                  <a:gd name="T8" fmla="*/ 44695070 w 2998"/>
                  <a:gd name="T9" fmla="*/ 2934604 h 1573"/>
                  <a:gd name="T10" fmla="*/ 39258088 w 2998"/>
                  <a:gd name="T11" fmla="*/ 4611440 h 1573"/>
                  <a:gd name="T12" fmla="*/ 34200850 w 2998"/>
                  <a:gd name="T13" fmla="*/ 6448076 h 1573"/>
                  <a:gd name="T14" fmla="*/ 29503579 w 2998"/>
                  <a:gd name="T15" fmla="*/ 8484213 h 1573"/>
                  <a:gd name="T16" fmla="*/ 25145906 w 2998"/>
                  <a:gd name="T17" fmla="*/ 10680152 h 1573"/>
                  <a:gd name="T18" fmla="*/ 21148192 w 2998"/>
                  <a:gd name="T19" fmla="*/ 12956059 h 1573"/>
                  <a:gd name="T20" fmla="*/ 17490215 w 2998"/>
                  <a:gd name="T21" fmla="*/ 15291732 h 1573"/>
                  <a:gd name="T22" fmla="*/ 14152047 w 2998"/>
                  <a:gd name="T23" fmla="*/ 17667249 h 1573"/>
                  <a:gd name="T24" fmla="*/ 11133827 w 2998"/>
                  <a:gd name="T25" fmla="*/ 20082756 h 1573"/>
                  <a:gd name="T26" fmla="*/ 8435269 w 2998"/>
                  <a:gd name="T27" fmla="*/ 22398507 h 1573"/>
                  <a:gd name="T28" fmla="*/ 6036584 w 2998"/>
                  <a:gd name="T29" fmla="*/ 24654351 h 1573"/>
                  <a:gd name="T30" fmla="*/ 3957845 w 2998"/>
                  <a:gd name="T31" fmla="*/ 26790380 h 1573"/>
                  <a:gd name="T32" fmla="*/ 2158760 w 2998"/>
                  <a:gd name="T33" fmla="*/ 28786673 h 1573"/>
                  <a:gd name="T34" fmla="*/ 639612 w 2998"/>
                  <a:gd name="T35" fmla="*/ 30583323 h 1573"/>
                  <a:gd name="T36" fmla="*/ 619677 w 2998"/>
                  <a:gd name="T37" fmla="*/ 31361834 h 1573"/>
                  <a:gd name="T38" fmla="*/ 1878966 w 2998"/>
                  <a:gd name="T39" fmla="*/ 31242161 h 1573"/>
                  <a:gd name="T40" fmla="*/ 3098244 w 2998"/>
                  <a:gd name="T41" fmla="*/ 30443587 h 1573"/>
                  <a:gd name="T42" fmla="*/ 4477565 w 2998"/>
                  <a:gd name="T43" fmla="*/ 28786673 h 1573"/>
                  <a:gd name="T44" fmla="*/ 6156617 w 2998"/>
                  <a:gd name="T45" fmla="*/ 26930116 h 1573"/>
                  <a:gd name="T46" fmla="*/ 8155474 w 2998"/>
                  <a:gd name="T47" fmla="*/ 24873916 h 1573"/>
                  <a:gd name="T48" fmla="*/ 10414193 w 2998"/>
                  <a:gd name="T49" fmla="*/ 22677979 h 1573"/>
                  <a:gd name="T50" fmla="*/ 13012792 w 2998"/>
                  <a:gd name="T51" fmla="*/ 20402213 h 1573"/>
                  <a:gd name="T52" fmla="*/ 15911121 w 2998"/>
                  <a:gd name="T53" fmla="*/ 18066536 h 1573"/>
                  <a:gd name="T54" fmla="*/ 19109324 w 2998"/>
                  <a:gd name="T55" fmla="*/ 15750785 h 1573"/>
                  <a:gd name="T56" fmla="*/ 22627330 w 2998"/>
                  <a:gd name="T57" fmla="*/ 13455097 h 1573"/>
                  <a:gd name="T58" fmla="*/ 26425271 w 2998"/>
                  <a:gd name="T59" fmla="*/ 11239239 h 1573"/>
                  <a:gd name="T60" fmla="*/ 30562953 w 2998"/>
                  <a:gd name="T61" fmla="*/ 9143051 h 1573"/>
                  <a:gd name="T62" fmla="*/ 35020441 w 2998"/>
                  <a:gd name="T63" fmla="*/ 7226587 h 1573"/>
                  <a:gd name="T64" fmla="*/ 39777808 w 2998"/>
                  <a:gd name="T65" fmla="*/ 5529688 h 1573"/>
                  <a:gd name="T66" fmla="*/ 44854973 w 2998"/>
                  <a:gd name="T67" fmla="*/ 4072417 h 1573"/>
                  <a:gd name="T68" fmla="*/ 50272019 w 2998"/>
                  <a:gd name="T69" fmla="*/ 2934604 h 1573"/>
                  <a:gd name="T70" fmla="*/ 55968719 w 2998"/>
                  <a:gd name="T71" fmla="*/ 2136030 h 1573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2998"/>
                  <a:gd name="T109" fmla="*/ 0 h 1573"/>
                  <a:gd name="T110" fmla="*/ 2998 w 2998"/>
                  <a:gd name="T111" fmla="*/ 1573 h 1573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2998" h="1573">
                    <a:moveTo>
                      <a:pt x="2950" y="94"/>
                    </a:moveTo>
                    <a:lnTo>
                      <a:pt x="2963" y="70"/>
                    </a:lnTo>
                    <a:lnTo>
                      <a:pt x="2975" y="47"/>
                    </a:lnTo>
                    <a:lnTo>
                      <a:pt x="2987" y="24"/>
                    </a:lnTo>
                    <a:lnTo>
                      <a:pt x="2998" y="0"/>
                    </a:lnTo>
                    <a:lnTo>
                      <a:pt x="2836" y="22"/>
                    </a:lnTo>
                    <a:lnTo>
                      <a:pt x="2679" y="48"/>
                    </a:lnTo>
                    <a:lnTo>
                      <a:pt x="2526" y="78"/>
                    </a:lnTo>
                    <a:lnTo>
                      <a:pt x="2380" y="111"/>
                    </a:lnTo>
                    <a:lnTo>
                      <a:pt x="2236" y="147"/>
                    </a:lnTo>
                    <a:lnTo>
                      <a:pt x="2098" y="187"/>
                    </a:lnTo>
                    <a:lnTo>
                      <a:pt x="1964" y="231"/>
                    </a:lnTo>
                    <a:lnTo>
                      <a:pt x="1835" y="276"/>
                    </a:lnTo>
                    <a:lnTo>
                      <a:pt x="1711" y="323"/>
                    </a:lnTo>
                    <a:lnTo>
                      <a:pt x="1591" y="374"/>
                    </a:lnTo>
                    <a:lnTo>
                      <a:pt x="1476" y="425"/>
                    </a:lnTo>
                    <a:lnTo>
                      <a:pt x="1365" y="479"/>
                    </a:lnTo>
                    <a:lnTo>
                      <a:pt x="1258" y="535"/>
                    </a:lnTo>
                    <a:lnTo>
                      <a:pt x="1156" y="591"/>
                    </a:lnTo>
                    <a:lnTo>
                      <a:pt x="1058" y="649"/>
                    </a:lnTo>
                    <a:lnTo>
                      <a:pt x="964" y="708"/>
                    </a:lnTo>
                    <a:lnTo>
                      <a:pt x="875" y="766"/>
                    </a:lnTo>
                    <a:lnTo>
                      <a:pt x="789" y="827"/>
                    </a:lnTo>
                    <a:lnTo>
                      <a:pt x="708" y="885"/>
                    </a:lnTo>
                    <a:lnTo>
                      <a:pt x="630" y="945"/>
                    </a:lnTo>
                    <a:lnTo>
                      <a:pt x="557" y="1006"/>
                    </a:lnTo>
                    <a:lnTo>
                      <a:pt x="488" y="1063"/>
                    </a:lnTo>
                    <a:lnTo>
                      <a:pt x="422" y="1122"/>
                    </a:lnTo>
                    <a:lnTo>
                      <a:pt x="361" y="1179"/>
                    </a:lnTo>
                    <a:lnTo>
                      <a:pt x="302" y="1235"/>
                    </a:lnTo>
                    <a:lnTo>
                      <a:pt x="248" y="1290"/>
                    </a:lnTo>
                    <a:lnTo>
                      <a:pt x="198" y="1342"/>
                    </a:lnTo>
                    <a:lnTo>
                      <a:pt x="151" y="1393"/>
                    </a:lnTo>
                    <a:lnTo>
                      <a:pt x="108" y="1442"/>
                    </a:lnTo>
                    <a:lnTo>
                      <a:pt x="69" y="1489"/>
                    </a:lnTo>
                    <a:lnTo>
                      <a:pt x="32" y="1532"/>
                    </a:lnTo>
                    <a:lnTo>
                      <a:pt x="0" y="1573"/>
                    </a:lnTo>
                    <a:lnTo>
                      <a:pt x="31" y="1571"/>
                    </a:lnTo>
                    <a:lnTo>
                      <a:pt x="63" y="1568"/>
                    </a:lnTo>
                    <a:lnTo>
                      <a:pt x="94" y="1565"/>
                    </a:lnTo>
                    <a:lnTo>
                      <a:pt x="126" y="1560"/>
                    </a:lnTo>
                    <a:lnTo>
                      <a:pt x="155" y="1525"/>
                    </a:lnTo>
                    <a:lnTo>
                      <a:pt x="188" y="1485"/>
                    </a:lnTo>
                    <a:lnTo>
                      <a:pt x="224" y="1442"/>
                    </a:lnTo>
                    <a:lnTo>
                      <a:pt x="264" y="1397"/>
                    </a:lnTo>
                    <a:lnTo>
                      <a:pt x="308" y="1349"/>
                    </a:lnTo>
                    <a:lnTo>
                      <a:pt x="355" y="1298"/>
                    </a:lnTo>
                    <a:lnTo>
                      <a:pt x="408" y="1246"/>
                    </a:lnTo>
                    <a:lnTo>
                      <a:pt x="462" y="1192"/>
                    </a:lnTo>
                    <a:lnTo>
                      <a:pt x="521" y="1136"/>
                    </a:lnTo>
                    <a:lnTo>
                      <a:pt x="584" y="1080"/>
                    </a:lnTo>
                    <a:lnTo>
                      <a:pt x="651" y="1022"/>
                    </a:lnTo>
                    <a:lnTo>
                      <a:pt x="721" y="964"/>
                    </a:lnTo>
                    <a:lnTo>
                      <a:pt x="796" y="905"/>
                    </a:lnTo>
                    <a:lnTo>
                      <a:pt x="874" y="848"/>
                    </a:lnTo>
                    <a:lnTo>
                      <a:pt x="956" y="789"/>
                    </a:lnTo>
                    <a:lnTo>
                      <a:pt x="1042" y="731"/>
                    </a:lnTo>
                    <a:lnTo>
                      <a:pt x="1132" y="674"/>
                    </a:lnTo>
                    <a:lnTo>
                      <a:pt x="1225" y="618"/>
                    </a:lnTo>
                    <a:lnTo>
                      <a:pt x="1322" y="563"/>
                    </a:lnTo>
                    <a:lnTo>
                      <a:pt x="1424" y="510"/>
                    </a:lnTo>
                    <a:lnTo>
                      <a:pt x="1529" y="458"/>
                    </a:lnTo>
                    <a:lnTo>
                      <a:pt x="1639" y="408"/>
                    </a:lnTo>
                    <a:lnTo>
                      <a:pt x="1752" y="362"/>
                    </a:lnTo>
                    <a:lnTo>
                      <a:pt x="1869" y="318"/>
                    </a:lnTo>
                    <a:lnTo>
                      <a:pt x="1990" y="277"/>
                    </a:lnTo>
                    <a:lnTo>
                      <a:pt x="2115" y="239"/>
                    </a:lnTo>
                    <a:lnTo>
                      <a:pt x="2244" y="204"/>
                    </a:lnTo>
                    <a:lnTo>
                      <a:pt x="2377" y="174"/>
                    </a:lnTo>
                    <a:lnTo>
                      <a:pt x="2515" y="147"/>
                    </a:lnTo>
                    <a:lnTo>
                      <a:pt x="2655" y="124"/>
                    </a:lnTo>
                    <a:lnTo>
                      <a:pt x="2800" y="107"/>
                    </a:lnTo>
                    <a:lnTo>
                      <a:pt x="2950" y="94"/>
                    </a:lnTo>
                    <a:close/>
                  </a:path>
                </a:pathLst>
              </a:custGeom>
              <a:solidFill>
                <a:srgbClr val="1532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8" name="Freeform 30"/>
              <p:cNvSpPr>
                <a:spLocks/>
              </p:cNvSpPr>
              <p:nvPr/>
            </p:nvSpPr>
            <p:spPr bwMode="auto">
              <a:xfrm>
                <a:off x="338138" y="285750"/>
                <a:ext cx="858837" cy="504825"/>
              </a:xfrm>
              <a:custGeom>
                <a:avLst/>
                <a:gdLst>
                  <a:gd name="T0" fmla="*/ 71014566 w 6062"/>
                  <a:gd name="T1" fmla="*/ 54474165 h 3560"/>
                  <a:gd name="T2" fmla="*/ 74226065 w 6062"/>
                  <a:gd name="T3" fmla="*/ 52222023 h 3560"/>
                  <a:gd name="T4" fmla="*/ 77818973 w 6062"/>
                  <a:gd name="T5" fmla="*/ 49929607 h 3560"/>
                  <a:gd name="T6" fmla="*/ 81773136 w 6062"/>
                  <a:gd name="T7" fmla="*/ 47657328 h 3560"/>
                  <a:gd name="T8" fmla="*/ 86128806 w 6062"/>
                  <a:gd name="T9" fmla="*/ 45465594 h 3560"/>
                  <a:gd name="T10" fmla="*/ 90905820 w 6062"/>
                  <a:gd name="T11" fmla="*/ 43354122 h 3560"/>
                  <a:gd name="T12" fmla="*/ 96024271 w 6062"/>
                  <a:gd name="T13" fmla="*/ 41423734 h 3560"/>
                  <a:gd name="T14" fmla="*/ 101584184 w 6062"/>
                  <a:gd name="T15" fmla="*/ 39654152 h 3560"/>
                  <a:gd name="T16" fmla="*/ 107545463 w 6062"/>
                  <a:gd name="T17" fmla="*/ 38125923 h 3560"/>
                  <a:gd name="T18" fmla="*/ 113908392 w 6062"/>
                  <a:gd name="T19" fmla="*/ 36899303 h 3560"/>
                  <a:gd name="T20" fmla="*/ 120712781 w 6062"/>
                  <a:gd name="T21" fmla="*/ 35994447 h 3560"/>
                  <a:gd name="T22" fmla="*/ 121154242 w 6062"/>
                  <a:gd name="T23" fmla="*/ 34264996 h 3560"/>
                  <a:gd name="T24" fmla="*/ 121455444 w 6062"/>
                  <a:gd name="T25" fmla="*/ 32515551 h 3560"/>
                  <a:gd name="T26" fmla="*/ 121636080 w 6062"/>
                  <a:gd name="T27" fmla="*/ 30766106 h 3560"/>
                  <a:gd name="T28" fmla="*/ 121656057 w 6062"/>
                  <a:gd name="T29" fmla="*/ 29016661 h 3560"/>
                  <a:gd name="T30" fmla="*/ 121515656 w 6062"/>
                  <a:gd name="T31" fmla="*/ 27247080 h 3560"/>
                  <a:gd name="T32" fmla="*/ 120592357 w 6062"/>
                  <a:gd name="T33" fmla="*/ 23185225 h 3560"/>
                  <a:gd name="T34" fmla="*/ 118243803 w 6062"/>
                  <a:gd name="T35" fmla="*/ 18318907 h 3560"/>
                  <a:gd name="T36" fmla="*/ 114691149 w 6062"/>
                  <a:gd name="T37" fmla="*/ 13915161 h 3560"/>
                  <a:gd name="T38" fmla="*/ 109994323 w 6062"/>
                  <a:gd name="T39" fmla="*/ 10054244 h 3560"/>
                  <a:gd name="T40" fmla="*/ 104333963 w 6062"/>
                  <a:gd name="T41" fmla="*/ 6736436 h 3560"/>
                  <a:gd name="T42" fmla="*/ 97770563 w 6062"/>
                  <a:gd name="T43" fmla="*/ 4041862 h 3560"/>
                  <a:gd name="T44" fmla="*/ 90444241 w 6062"/>
                  <a:gd name="T45" fmla="*/ 1990797 h 3560"/>
                  <a:gd name="T46" fmla="*/ 82455586 w 6062"/>
                  <a:gd name="T47" fmla="*/ 663646 h 3560"/>
                  <a:gd name="T48" fmla="*/ 73925005 w 6062"/>
                  <a:gd name="T49" fmla="*/ 40273 h 3560"/>
                  <a:gd name="T50" fmla="*/ 64952839 w 6062"/>
                  <a:gd name="T51" fmla="*/ 180943 h 3560"/>
                  <a:gd name="T52" fmla="*/ 55679612 w 6062"/>
                  <a:gd name="T53" fmla="*/ 1186339 h 3560"/>
                  <a:gd name="T54" fmla="*/ 46506692 w 6062"/>
                  <a:gd name="T55" fmla="*/ 2976057 h 3560"/>
                  <a:gd name="T56" fmla="*/ 37895799 w 6062"/>
                  <a:gd name="T57" fmla="*/ 5469553 h 3560"/>
                  <a:gd name="T58" fmla="*/ 29907276 w 6062"/>
                  <a:gd name="T59" fmla="*/ 8546148 h 3560"/>
                  <a:gd name="T60" fmla="*/ 22681261 w 6062"/>
                  <a:gd name="T61" fmla="*/ 12225983 h 3560"/>
                  <a:gd name="T62" fmla="*/ 16258257 w 6062"/>
                  <a:gd name="T63" fmla="*/ 16328111 h 3560"/>
                  <a:gd name="T64" fmla="*/ 10778674 w 6062"/>
                  <a:gd name="T65" fmla="*/ 20832543 h 3560"/>
                  <a:gd name="T66" fmla="*/ 6322695 w 6062"/>
                  <a:gd name="T67" fmla="*/ 25658583 h 3560"/>
                  <a:gd name="T68" fmla="*/ 2970652 w 6062"/>
                  <a:gd name="T69" fmla="*/ 30746112 h 3560"/>
                  <a:gd name="T70" fmla="*/ 842969 w 6062"/>
                  <a:gd name="T71" fmla="*/ 35994447 h 3560"/>
                  <a:gd name="T72" fmla="*/ 0 w 6062"/>
                  <a:gd name="T73" fmla="*/ 41343330 h 3560"/>
                  <a:gd name="T74" fmla="*/ 501815 w 6062"/>
                  <a:gd name="T75" fmla="*/ 46491126 h 3560"/>
                  <a:gd name="T76" fmla="*/ 2087447 w 6062"/>
                  <a:gd name="T77" fmla="*/ 50935145 h 3560"/>
                  <a:gd name="T78" fmla="*/ 4656733 w 6062"/>
                  <a:gd name="T79" fmla="*/ 55057408 h 3560"/>
                  <a:gd name="T80" fmla="*/ 8129199 w 6062"/>
                  <a:gd name="T81" fmla="*/ 58757377 h 3560"/>
                  <a:gd name="T82" fmla="*/ 12424518 w 6062"/>
                  <a:gd name="T83" fmla="*/ 62055188 h 3560"/>
                  <a:gd name="T84" fmla="*/ 17462640 w 6062"/>
                  <a:gd name="T85" fmla="*/ 64910569 h 3560"/>
                  <a:gd name="T86" fmla="*/ 23203193 w 6062"/>
                  <a:gd name="T87" fmla="*/ 67303524 h 3560"/>
                  <a:gd name="T88" fmla="*/ 29545862 w 6062"/>
                  <a:gd name="T89" fmla="*/ 69213775 h 3560"/>
                  <a:gd name="T90" fmla="*/ 36410464 w 6062"/>
                  <a:gd name="T91" fmla="*/ 70561062 h 3560"/>
                  <a:gd name="T92" fmla="*/ 43736795 w 6062"/>
                  <a:gd name="T93" fmla="*/ 71365378 h 3560"/>
                  <a:gd name="T94" fmla="*/ 51424390 w 6062"/>
                  <a:gd name="T95" fmla="*/ 71586594 h 3560"/>
                  <a:gd name="T96" fmla="*/ 54555559 w 6062"/>
                  <a:gd name="T97" fmla="*/ 70802414 h 3560"/>
                  <a:gd name="T98" fmla="*/ 55559188 w 6062"/>
                  <a:gd name="T99" fmla="*/ 69495258 h 3560"/>
                  <a:gd name="T100" fmla="*/ 56803666 w 6062"/>
                  <a:gd name="T101" fmla="*/ 67926897 h 3560"/>
                  <a:gd name="T102" fmla="*/ 59533469 w 6062"/>
                  <a:gd name="T103" fmla="*/ 64789893 h 3560"/>
                  <a:gd name="T104" fmla="*/ 61661009 w 6062"/>
                  <a:gd name="T105" fmla="*/ 62557886 h 3560"/>
                  <a:gd name="T106" fmla="*/ 64149964 w 6062"/>
                  <a:gd name="T107" fmla="*/ 60164931 h 3560"/>
                  <a:gd name="T108" fmla="*/ 66980073 w 6062"/>
                  <a:gd name="T109" fmla="*/ 57671437 h 3560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6062"/>
                  <a:gd name="T166" fmla="*/ 0 h 3560"/>
                  <a:gd name="T167" fmla="*/ 6062 w 6062"/>
                  <a:gd name="T168" fmla="*/ 3560 h 3560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6062" h="3560">
                    <a:moveTo>
                      <a:pt x="3442" y="2783"/>
                    </a:moveTo>
                    <a:lnTo>
                      <a:pt x="3489" y="2746"/>
                    </a:lnTo>
                    <a:lnTo>
                      <a:pt x="3538" y="2709"/>
                    </a:lnTo>
                    <a:lnTo>
                      <a:pt x="3590" y="2672"/>
                    </a:lnTo>
                    <a:lnTo>
                      <a:pt x="3642" y="2634"/>
                    </a:lnTo>
                    <a:lnTo>
                      <a:pt x="3698" y="2597"/>
                    </a:lnTo>
                    <a:lnTo>
                      <a:pt x="3756" y="2559"/>
                    </a:lnTo>
                    <a:lnTo>
                      <a:pt x="3815" y="2521"/>
                    </a:lnTo>
                    <a:lnTo>
                      <a:pt x="3877" y="2483"/>
                    </a:lnTo>
                    <a:lnTo>
                      <a:pt x="3940" y="2445"/>
                    </a:lnTo>
                    <a:lnTo>
                      <a:pt x="4006" y="2408"/>
                    </a:lnTo>
                    <a:lnTo>
                      <a:pt x="4074" y="2370"/>
                    </a:lnTo>
                    <a:lnTo>
                      <a:pt x="4145" y="2333"/>
                    </a:lnTo>
                    <a:lnTo>
                      <a:pt x="4217" y="2296"/>
                    </a:lnTo>
                    <a:lnTo>
                      <a:pt x="4291" y="2261"/>
                    </a:lnTo>
                    <a:lnTo>
                      <a:pt x="4368" y="2225"/>
                    </a:lnTo>
                    <a:lnTo>
                      <a:pt x="4448" y="2190"/>
                    </a:lnTo>
                    <a:lnTo>
                      <a:pt x="4529" y="2156"/>
                    </a:lnTo>
                    <a:lnTo>
                      <a:pt x="4611" y="2123"/>
                    </a:lnTo>
                    <a:lnTo>
                      <a:pt x="4697" y="2091"/>
                    </a:lnTo>
                    <a:lnTo>
                      <a:pt x="4784" y="2060"/>
                    </a:lnTo>
                    <a:lnTo>
                      <a:pt x="4875" y="2029"/>
                    </a:lnTo>
                    <a:lnTo>
                      <a:pt x="4967" y="2001"/>
                    </a:lnTo>
                    <a:lnTo>
                      <a:pt x="5061" y="1972"/>
                    </a:lnTo>
                    <a:lnTo>
                      <a:pt x="5158" y="1946"/>
                    </a:lnTo>
                    <a:lnTo>
                      <a:pt x="5256" y="1921"/>
                    </a:lnTo>
                    <a:lnTo>
                      <a:pt x="5358" y="1896"/>
                    </a:lnTo>
                    <a:lnTo>
                      <a:pt x="5461" y="1874"/>
                    </a:lnTo>
                    <a:lnTo>
                      <a:pt x="5567" y="1854"/>
                    </a:lnTo>
                    <a:lnTo>
                      <a:pt x="5675" y="1835"/>
                    </a:lnTo>
                    <a:lnTo>
                      <a:pt x="5786" y="1818"/>
                    </a:lnTo>
                    <a:lnTo>
                      <a:pt x="5898" y="1804"/>
                    </a:lnTo>
                    <a:lnTo>
                      <a:pt x="6014" y="1790"/>
                    </a:lnTo>
                    <a:lnTo>
                      <a:pt x="6022" y="1762"/>
                    </a:lnTo>
                    <a:lnTo>
                      <a:pt x="6029" y="1733"/>
                    </a:lnTo>
                    <a:lnTo>
                      <a:pt x="6036" y="1704"/>
                    </a:lnTo>
                    <a:lnTo>
                      <a:pt x="6042" y="1675"/>
                    </a:lnTo>
                    <a:lnTo>
                      <a:pt x="6047" y="1646"/>
                    </a:lnTo>
                    <a:lnTo>
                      <a:pt x="6051" y="1617"/>
                    </a:lnTo>
                    <a:lnTo>
                      <a:pt x="6055" y="1588"/>
                    </a:lnTo>
                    <a:lnTo>
                      <a:pt x="6058" y="1559"/>
                    </a:lnTo>
                    <a:lnTo>
                      <a:pt x="6060" y="1530"/>
                    </a:lnTo>
                    <a:lnTo>
                      <a:pt x="6061" y="1500"/>
                    </a:lnTo>
                    <a:lnTo>
                      <a:pt x="6062" y="1472"/>
                    </a:lnTo>
                    <a:lnTo>
                      <a:pt x="6061" y="1443"/>
                    </a:lnTo>
                    <a:lnTo>
                      <a:pt x="6060" y="1414"/>
                    </a:lnTo>
                    <a:lnTo>
                      <a:pt x="6058" y="1385"/>
                    </a:lnTo>
                    <a:lnTo>
                      <a:pt x="6054" y="1355"/>
                    </a:lnTo>
                    <a:lnTo>
                      <a:pt x="6050" y="1327"/>
                    </a:lnTo>
                    <a:lnTo>
                      <a:pt x="6033" y="1238"/>
                    </a:lnTo>
                    <a:lnTo>
                      <a:pt x="6008" y="1153"/>
                    </a:lnTo>
                    <a:lnTo>
                      <a:pt x="5977" y="1070"/>
                    </a:lnTo>
                    <a:lnTo>
                      <a:pt x="5937" y="989"/>
                    </a:lnTo>
                    <a:lnTo>
                      <a:pt x="5891" y="911"/>
                    </a:lnTo>
                    <a:lnTo>
                      <a:pt x="5838" y="835"/>
                    </a:lnTo>
                    <a:lnTo>
                      <a:pt x="5779" y="762"/>
                    </a:lnTo>
                    <a:lnTo>
                      <a:pt x="5714" y="692"/>
                    </a:lnTo>
                    <a:lnTo>
                      <a:pt x="5641" y="625"/>
                    </a:lnTo>
                    <a:lnTo>
                      <a:pt x="5564" y="561"/>
                    </a:lnTo>
                    <a:lnTo>
                      <a:pt x="5480" y="500"/>
                    </a:lnTo>
                    <a:lnTo>
                      <a:pt x="5392" y="441"/>
                    </a:lnTo>
                    <a:lnTo>
                      <a:pt x="5297" y="386"/>
                    </a:lnTo>
                    <a:lnTo>
                      <a:pt x="5198" y="335"/>
                    </a:lnTo>
                    <a:lnTo>
                      <a:pt x="5094" y="287"/>
                    </a:lnTo>
                    <a:lnTo>
                      <a:pt x="4985" y="242"/>
                    </a:lnTo>
                    <a:lnTo>
                      <a:pt x="4871" y="201"/>
                    </a:lnTo>
                    <a:lnTo>
                      <a:pt x="4753" y="163"/>
                    </a:lnTo>
                    <a:lnTo>
                      <a:pt x="4631" y="130"/>
                    </a:lnTo>
                    <a:lnTo>
                      <a:pt x="4506" y="99"/>
                    </a:lnTo>
                    <a:lnTo>
                      <a:pt x="4376" y="73"/>
                    </a:lnTo>
                    <a:lnTo>
                      <a:pt x="4244" y="51"/>
                    </a:lnTo>
                    <a:lnTo>
                      <a:pt x="4108" y="33"/>
                    </a:lnTo>
                    <a:lnTo>
                      <a:pt x="3970" y="18"/>
                    </a:lnTo>
                    <a:lnTo>
                      <a:pt x="3828" y="7"/>
                    </a:lnTo>
                    <a:lnTo>
                      <a:pt x="3683" y="2"/>
                    </a:lnTo>
                    <a:lnTo>
                      <a:pt x="3536" y="0"/>
                    </a:lnTo>
                    <a:lnTo>
                      <a:pt x="3387" y="3"/>
                    </a:lnTo>
                    <a:lnTo>
                      <a:pt x="3236" y="9"/>
                    </a:lnTo>
                    <a:lnTo>
                      <a:pt x="3084" y="22"/>
                    </a:lnTo>
                    <a:lnTo>
                      <a:pt x="2929" y="38"/>
                    </a:lnTo>
                    <a:lnTo>
                      <a:pt x="2774" y="59"/>
                    </a:lnTo>
                    <a:lnTo>
                      <a:pt x="2619" y="85"/>
                    </a:lnTo>
                    <a:lnTo>
                      <a:pt x="2467" y="115"/>
                    </a:lnTo>
                    <a:lnTo>
                      <a:pt x="2317" y="148"/>
                    </a:lnTo>
                    <a:lnTo>
                      <a:pt x="2171" y="185"/>
                    </a:lnTo>
                    <a:lnTo>
                      <a:pt x="2027" y="227"/>
                    </a:lnTo>
                    <a:lnTo>
                      <a:pt x="1888" y="272"/>
                    </a:lnTo>
                    <a:lnTo>
                      <a:pt x="1751" y="320"/>
                    </a:lnTo>
                    <a:lnTo>
                      <a:pt x="1618" y="372"/>
                    </a:lnTo>
                    <a:lnTo>
                      <a:pt x="1490" y="425"/>
                    </a:lnTo>
                    <a:lnTo>
                      <a:pt x="1365" y="483"/>
                    </a:lnTo>
                    <a:lnTo>
                      <a:pt x="1245" y="544"/>
                    </a:lnTo>
                    <a:lnTo>
                      <a:pt x="1130" y="608"/>
                    </a:lnTo>
                    <a:lnTo>
                      <a:pt x="1018" y="673"/>
                    </a:lnTo>
                    <a:lnTo>
                      <a:pt x="911" y="741"/>
                    </a:lnTo>
                    <a:lnTo>
                      <a:pt x="810" y="812"/>
                    </a:lnTo>
                    <a:lnTo>
                      <a:pt x="713" y="884"/>
                    </a:lnTo>
                    <a:lnTo>
                      <a:pt x="623" y="959"/>
                    </a:lnTo>
                    <a:lnTo>
                      <a:pt x="537" y="1036"/>
                    </a:lnTo>
                    <a:lnTo>
                      <a:pt x="457" y="1114"/>
                    </a:lnTo>
                    <a:lnTo>
                      <a:pt x="383" y="1195"/>
                    </a:lnTo>
                    <a:lnTo>
                      <a:pt x="315" y="1276"/>
                    </a:lnTo>
                    <a:lnTo>
                      <a:pt x="253" y="1359"/>
                    </a:lnTo>
                    <a:lnTo>
                      <a:pt x="197" y="1444"/>
                    </a:lnTo>
                    <a:lnTo>
                      <a:pt x="148" y="1529"/>
                    </a:lnTo>
                    <a:lnTo>
                      <a:pt x="106" y="1615"/>
                    </a:lnTo>
                    <a:lnTo>
                      <a:pt x="70" y="1703"/>
                    </a:lnTo>
                    <a:lnTo>
                      <a:pt x="42" y="1790"/>
                    </a:lnTo>
                    <a:lnTo>
                      <a:pt x="20" y="1878"/>
                    </a:lnTo>
                    <a:lnTo>
                      <a:pt x="6" y="1967"/>
                    </a:lnTo>
                    <a:lnTo>
                      <a:pt x="0" y="2056"/>
                    </a:lnTo>
                    <a:lnTo>
                      <a:pt x="1" y="2145"/>
                    </a:lnTo>
                    <a:lnTo>
                      <a:pt x="10" y="2234"/>
                    </a:lnTo>
                    <a:lnTo>
                      <a:pt x="25" y="2312"/>
                    </a:lnTo>
                    <a:lnTo>
                      <a:pt x="46" y="2387"/>
                    </a:lnTo>
                    <a:lnTo>
                      <a:pt x="72" y="2462"/>
                    </a:lnTo>
                    <a:lnTo>
                      <a:pt x="104" y="2533"/>
                    </a:lnTo>
                    <a:lnTo>
                      <a:pt x="142" y="2603"/>
                    </a:lnTo>
                    <a:lnTo>
                      <a:pt x="184" y="2671"/>
                    </a:lnTo>
                    <a:lnTo>
                      <a:pt x="232" y="2738"/>
                    </a:lnTo>
                    <a:lnTo>
                      <a:pt x="284" y="2801"/>
                    </a:lnTo>
                    <a:lnTo>
                      <a:pt x="342" y="2863"/>
                    </a:lnTo>
                    <a:lnTo>
                      <a:pt x="405" y="2922"/>
                    </a:lnTo>
                    <a:lnTo>
                      <a:pt x="471" y="2979"/>
                    </a:lnTo>
                    <a:lnTo>
                      <a:pt x="543" y="3034"/>
                    </a:lnTo>
                    <a:lnTo>
                      <a:pt x="619" y="3086"/>
                    </a:lnTo>
                    <a:lnTo>
                      <a:pt x="698" y="3136"/>
                    </a:lnTo>
                    <a:lnTo>
                      <a:pt x="782" y="3184"/>
                    </a:lnTo>
                    <a:lnTo>
                      <a:pt x="870" y="3228"/>
                    </a:lnTo>
                    <a:lnTo>
                      <a:pt x="962" y="3270"/>
                    </a:lnTo>
                    <a:lnTo>
                      <a:pt x="1057" y="3310"/>
                    </a:lnTo>
                    <a:lnTo>
                      <a:pt x="1156" y="3347"/>
                    </a:lnTo>
                    <a:lnTo>
                      <a:pt x="1259" y="3382"/>
                    </a:lnTo>
                    <a:lnTo>
                      <a:pt x="1363" y="3413"/>
                    </a:lnTo>
                    <a:lnTo>
                      <a:pt x="1472" y="3442"/>
                    </a:lnTo>
                    <a:lnTo>
                      <a:pt x="1584" y="3467"/>
                    </a:lnTo>
                    <a:lnTo>
                      <a:pt x="1698" y="3489"/>
                    </a:lnTo>
                    <a:lnTo>
                      <a:pt x="1814" y="3509"/>
                    </a:lnTo>
                    <a:lnTo>
                      <a:pt x="1934" y="3526"/>
                    </a:lnTo>
                    <a:lnTo>
                      <a:pt x="2055" y="3539"/>
                    </a:lnTo>
                    <a:lnTo>
                      <a:pt x="2179" y="3549"/>
                    </a:lnTo>
                    <a:lnTo>
                      <a:pt x="2305" y="3556"/>
                    </a:lnTo>
                    <a:lnTo>
                      <a:pt x="2433" y="3560"/>
                    </a:lnTo>
                    <a:lnTo>
                      <a:pt x="2562" y="3560"/>
                    </a:lnTo>
                    <a:lnTo>
                      <a:pt x="2693" y="3557"/>
                    </a:lnTo>
                    <a:lnTo>
                      <a:pt x="2706" y="3540"/>
                    </a:lnTo>
                    <a:lnTo>
                      <a:pt x="2718" y="3521"/>
                    </a:lnTo>
                    <a:lnTo>
                      <a:pt x="2733" y="3501"/>
                    </a:lnTo>
                    <a:lnTo>
                      <a:pt x="2750" y="3480"/>
                    </a:lnTo>
                    <a:lnTo>
                      <a:pt x="2768" y="3456"/>
                    </a:lnTo>
                    <a:lnTo>
                      <a:pt x="2787" y="3432"/>
                    </a:lnTo>
                    <a:lnTo>
                      <a:pt x="2808" y="3405"/>
                    </a:lnTo>
                    <a:lnTo>
                      <a:pt x="2830" y="3378"/>
                    </a:lnTo>
                    <a:lnTo>
                      <a:pt x="2878" y="3320"/>
                    </a:lnTo>
                    <a:lnTo>
                      <a:pt x="2934" y="3256"/>
                    </a:lnTo>
                    <a:lnTo>
                      <a:pt x="2966" y="3222"/>
                    </a:lnTo>
                    <a:lnTo>
                      <a:pt x="2999" y="3186"/>
                    </a:lnTo>
                    <a:lnTo>
                      <a:pt x="3034" y="3149"/>
                    </a:lnTo>
                    <a:lnTo>
                      <a:pt x="3072" y="3111"/>
                    </a:lnTo>
                    <a:lnTo>
                      <a:pt x="3111" y="3072"/>
                    </a:lnTo>
                    <a:lnTo>
                      <a:pt x="3151" y="3034"/>
                    </a:lnTo>
                    <a:lnTo>
                      <a:pt x="3196" y="2992"/>
                    </a:lnTo>
                    <a:lnTo>
                      <a:pt x="3241" y="2951"/>
                    </a:lnTo>
                    <a:lnTo>
                      <a:pt x="3288" y="2910"/>
                    </a:lnTo>
                    <a:lnTo>
                      <a:pt x="3337" y="2868"/>
                    </a:lnTo>
                    <a:lnTo>
                      <a:pt x="3389" y="2826"/>
                    </a:lnTo>
                    <a:lnTo>
                      <a:pt x="3442" y="2783"/>
                    </a:lnTo>
                    <a:close/>
                  </a:path>
                </a:pathLst>
              </a:custGeom>
              <a:solidFill>
                <a:srgbClr val="0000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20" name="Freeform 31"/>
              <p:cNvSpPr>
                <a:spLocks/>
              </p:cNvSpPr>
              <p:nvPr/>
            </p:nvSpPr>
            <p:spPr bwMode="auto">
              <a:xfrm>
                <a:off x="876300" y="641350"/>
                <a:ext cx="246063" cy="127000"/>
              </a:xfrm>
              <a:custGeom>
                <a:avLst/>
                <a:gdLst>
                  <a:gd name="T0" fmla="*/ 420912 w 1738"/>
                  <a:gd name="T1" fmla="*/ 18020729 h 890"/>
                  <a:gd name="T2" fmla="*/ 1242774 w 1738"/>
                  <a:gd name="T3" fmla="*/ 17796695 h 890"/>
                  <a:gd name="T4" fmla="*/ 2064636 w 1738"/>
                  <a:gd name="T5" fmla="*/ 17552256 h 890"/>
                  <a:gd name="T6" fmla="*/ 2866394 w 1738"/>
                  <a:gd name="T7" fmla="*/ 17348770 h 890"/>
                  <a:gd name="T8" fmla="*/ 3768388 w 1738"/>
                  <a:gd name="T9" fmla="*/ 16717481 h 890"/>
                  <a:gd name="T10" fmla="*/ 4750518 w 1738"/>
                  <a:gd name="T11" fmla="*/ 15678935 h 890"/>
                  <a:gd name="T12" fmla="*/ 5872950 w 1738"/>
                  <a:gd name="T13" fmla="*/ 14599721 h 890"/>
                  <a:gd name="T14" fmla="*/ 7095761 w 1738"/>
                  <a:gd name="T15" fmla="*/ 13479838 h 890"/>
                  <a:gd name="T16" fmla="*/ 8458734 w 1738"/>
                  <a:gd name="T17" fmla="*/ 12359955 h 890"/>
                  <a:gd name="T18" fmla="*/ 9942051 w 1738"/>
                  <a:gd name="T19" fmla="*/ 11199261 h 890"/>
                  <a:gd name="T20" fmla="*/ 11545566 w 1738"/>
                  <a:gd name="T21" fmla="*/ 10058972 h 890"/>
                  <a:gd name="T22" fmla="*/ 13249318 w 1738"/>
                  <a:gd name="T23" fmla="*/ 8918682 h 890"/>
                  <a:gd name="T24" fmla="*/ 15093374 w 1738"/>
                  <a:gd name="T25" fmla="*/ 7819205 h 890"/>
                  <a:gd name="T26" fmla="*/ 17057772 w 1738"/>
                  <a:gd name="T27" fmla="*/ 6760253 h 890"/>
                  <a:gd name="T28" fmla="*/ 19162478 w 1738"/>
                  <a:gd name="T29" fmla="*/ 5742113 h 890"/>
                  <a:gd name="T30" fmla="*/ 21367276 w 1738"/>
                  <a:gd name="T31" fmla="*/ 4805453 h 890"/>
                  <a:gd name="T32" fmla="*/ 23752585 w 1738"/>
                  <a:gd name="T33" fmla="*/ 3929865 h 890"/>
                  <a:gd name="T34" fmla="*/ 26238132 w 1738"/>
                  <a:gd name="T35" fmla="*/ 3156164 h 890"/>
                  <a:gd name="T36" fmla="*/ 28863983 w 1738"/>
                  <a:gd name="T37" fmla="*/ 2463800 h 890"/>
                  <a:gd name="T38" fmla="*/ 31629997 w 1738"/>
                  <a:gd name="T39" fmla="*/ 1893727 h 890"/>
                  <a:gd name="T40" fmla="*/ 33534224 w 1738"/>
                  <a:gd name="T41" fmla="*/ 1242032 h 890"/>
                  <a:gd name="T42" fmla="*/ 34416256 w 1738"/>
                  <a:gd name="T43" fmla="*/ 407256 h 890"/>
                  <a:gd name="T44" fmla="*/ 33233653 w 1738"/>
                  <a:gd name="T45" fmla="*/ 305371 h 890"/>
                  <a:gd name="T46" fmla="*/ 30126720 w 1738"/>
                  <a:gd name="T47" fmla="*/ 1018140 h 890"/>
                  <a:gd name="T48" fmla="*/ 27140127 w 1738"/>
                  <a:gd name="T49" fmla="*/ 1812247 h 890"/>
                  <a:gd name="T50" fmla="*/ 24313801 w 1738"/>
                  <a:gd name="T51" fmla="*/ 2728503 h 890"/>
                  <a:gd name="T52" fmla="*/ 21627921 w 1738"/>
                  <a:gd name="T53" fmla="*/ 3705974 h 890"/>
                  <a:gd name="T54" fmla="*/ 19062241 w 1738"/>
                  <a:gd name="T55" fmla="*/ 4805453 h 890"/>
                  <a:gd name="T56" fmla="*/ 16636860 w 1738"/>
                  <a:gd name="T57" fmla="*/ 5945741 h 890"/>
                  <a:gd name="T58" fmla="*/ 14351788 w 1738"/>
                  <a:gd name="T59" fmla="*/ 7147246 h 890"/>
                  <a:gd name="T60" fmla="*/ 12187057 w 1738"/>
                  <a:gd name="T61" fmla="*/ 8409683 h 890"/>
                  <a:gd name="T62" fmla="*/ 10142526 w 1738"/>
                  <a:gd name="T63" fmla="*/ 9692528 h 890"/>
                  <a:gd name="T64" fmla="*/ 8258259 w 1738"/>
                  <a:gd name="T65" fmla="*/ 10995633 h 890"/>
                  <a:gd name="T66" fmla="*/ 6474374 w 1738"/>
                  <a:gd name="T67" fmla="*/ 12319144 h 890"/>
                  <a:gd name="T68" fmla="*/ 4830651 w 1738"/>
                  <a:gd name="T69" fmla="*/ 13642797 h 890"/>
                  <a:gd name="T70" fmla="*/ 3287306 w 1738"/>
                  <a:gd name="T71" fmla="*/ 14966308 h 890"/>
                  <a:gd name="T72" fmla="*/ 1884123 w 1738"/>
                  <a:gd name="T73" fmla="*/ 16249151 h 890"/>
                  <a:gd name="T74" fmla="*/ 601283 w 1738"/>
                  <a:gd name="T75" fmla="*/ 17511587 h 89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738"/>
                  <a:gd name="T115" fmla="*/ 0 h 890"/>
                  <a:gd name="T116" fmla="*/ 1738 w 1738"/>
                  <a:gd name="T117" fmla="*/ 890 h 89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738" h="890">
                    <a:moveTo>
                      <a:pt x="0" y="890"/>
                    </a:moveTo>
                    <a:lnTo>
                      <a:pt x="21" y="885"/>
                    </a:lnTo>
                    <a:lnTo>
                      <a:pt x="42" y="879"/>
                    </a:lnTo>
                    <a:lnTo>
                      <a:pt x="62" y="874"/>
                    </a:lnTo>
                    <a:lnTo>
                      <a:pt x="83" y="869"/>
                    </a:lnTo>
                    <a:lnTo>
                      <a:pt x="103" y="862"/>
                    </a:lnTo>
                    <a:lnTo>
                      <a:pt x="124" y="857"/>
                    </a:lnTo>
                    <a:lnTo>
                      <a:pt x="143" y="852"/>
                    </a:lnTo>
                    <a:lnTo>
                      <a:pt x="164" y="846"/>
                    </a:lnTo>
                    <a:lnTo>
                      <a:pt x="188" y="821"/>
                    </a:lnTo>
                    <a:lnTo>
                      <a:pt x="212" y="796"/>
                    </a:lnTo>
                    <a:lnTo>
                      <a:pt x="237" y="770"/>
                    </a:lnTo>
                    <a:lnTo>
                      <a:pt x="264" y="743"/>
                    </a:lnTo>
                    <a:lnTo>
                      <a:pt x="293" y="717"/>
                    </a:lnTo>
                    <a:lnTo>
                      <a:pt x="323" y="690"/>
                    </a:lnTo>
                    <a:lnTo>
                      <a:pt x="354" y="662"/>
                    </a:lnTo>
                    <a:lnTo>
                      <a:pt x="388" y="634"/>
                    </a:lnTo>
                    <a:lnTo>
                      <a:pt x="422" y="607"/>
                    </a:lnTo>
                    <a:lnTo>
                      <a:pt x="458" y="578"/>
                    </a:lnTo>
                    <a:lnTo>
                      <a:pt x="496" y="550"/>
                    </a:lnTo>
                    <a:lnTo>
                      <a:pt x="535" y="521"/>
                    </a:lnTo>
                    <a:lnTo>
                      <a:pt x="576" y="494"/>
                    </a:lnTo>
                    <a:lnTo>
                      <a:pt x="618" y="465"/>
                    </a:lnTo>
                    <a:lnTo>
                      <a:pt x="661" y="438"/>
                    </a:lnTo>
                    <a:lnTo>
                      <a:pt x="707" y="411"/>
                    </a:lnTo>
                    <a:lnTo>
                      <a:pt x="753" y="384"/>
                    </a:lnTo>
                    <a:lnTo>
                      <a:pt x="801" y="358"/>
                    </a:lnTo>
                    <a:lnTo>
                      <a:pt x="851" y="332"/>
                    </a:lnTo>
                    <a:lnTo>
                      <a:pt x="903" y="306"/>
                    </a:lnTo>
                    <a:lnTo>
                      <a:pt x="956" y="282"/>
                    </a:lnTo>
                    <a:lnTo>
                      <a:pt x="1011" y="259"/>
                    </a:lnTo>
                    <a:lnTo>
                      <a:pt x="1066" y="236"/>
                    </a:lnTo>
                    <a:lnTo>
                      <a:pt x="1125" y="214"/>
                    </a:lnTo>
                    <a:lnTo>
                      <a:pt x="1185" y="193"/>
                    </a:lnTo>
                    <a:lnTo>
                      <a:pt x="1246" y="173"/>
                    </a:lnTo>
                    <a:lnTo>
                      <a:pt x="1309" y="155"/>
                    </a:lnTo>
                    <a:lnTo>
                      <a:pt x="1374" y="137"/>
                    </a:lnTo>
                    <a:lnTo>
                      <a:pt x="1440" y="121"/>
                    </a:lnTo>
                    <a:lnTo>
                      <a:pt x="1508" y="106"/>
                    </a:lnTo>
                    <a:lnTo>
                      <a:pt x="1578" y="93"/>
                    </a:lnTo>
                    <a:lnTo>
                      <a:pt x="1650" y="81"/>
                    </a:lnTo>
                    <a:lnTo>
                      <a:pt x="1673" y="61"/>
                    </a:lnTo>
                    <a:lnTo>
                      <a:pt x="1695" y="41"/>
                    </a:lnTo>
                    <a:lnTo>
                      <a:pt x="1717" y="20"/>
                    </a:lnTo>
                    <a:lnTo>
                      <a:pt x="1738" y="0"/>
                    </a:lnTo>
                    <a:lnTo>
                      <a:pt x="1658" y="15"/>
                    </a:lnTo>
                    <a:lnTo>
                      <a:pt x="1579" y="32"/>
                    </a:lnTo>
                    <a:lnTo>
                      <a:pt x="1503" y="50"/>
                    </a:lnTo>
                    <a:lnTo>
                      <a:pt x="1427" y="68"/>
                    </a:lnTo>
                    <a:lnTo>
                      <a:pt x="1354" y="89"/>
                    </a:lnTo>
                    <a:lnTo>
                      <a:pt x="1282" y="111"/>
                    </a:lnTo>
                    <a:lnTo>
                      <a:pt x="1213" y="134"/>
                    </a:lnTo>
                    <a:lnTo>
                      <a:pt x="1145" y="157"/>
                    </a:lnTo>
                    <a:lnTo>
                      <a:pt x="1079" y="182"/>
                    </a:lnTo>
                    <a:lnTo>
                      <a:pt x="1014" y="209"/>
                    </a:lnTo>
                    <a:lnTo>
                      <a:pt x="951" y="236"/>
                    </a:lnTo>
                    <a:lnTo>
                      <a:pt x="890" y="263"/>
                    </a:lnTo>
                    <a:lnTo>
                      <a:pt x="830" y="292"/>
                    </a:lnTo>
                    <a:lnTo>
                      <a:pt x="772" y="321"/>
                    </a:lnTo>
                    <a:lnTo>
                      <a:pt x="716" y="351"/>
                    </a:lnTo>
                    <a:lnTo>
                      <a:pt x="662" y="381"/>
                    </a:lnTo>
                    <a:lnTo>
                      <a:pt x="608" y="413"/>
                    </a:lnTo>
                    <a:lnTo>
                      <a:pt x="557" y="444"/>
                    </a:lnTo>
                    <a:lnTo>
                      <a:pt x="506" y="476"/>
                    </a:lnTo>
                    <a:lnTo>
                      <a:pt x="458" y="508"/>
                    </a:lnTo>
                    <a:lnTo>
                      <a:pt x="412" y="540"/>
                    </a:lnTo>
                    <a:lnTo>
                      <a:pt x="367" y="573"/>
                    </a:lnTo>
                    <a:lnTo>
                      <a:pt x="323" y="605"/>
                    </a:lnTo>
                    <a:lnTo>
                      <a:pt x="281" y="638"/>
                    </a:lnTo>
                    <a:lnTo>
                      <a:pt x="241" y="670"/>
                    </a:lnTo>
                    <a:lnTo>
                      <a:pt x="202" y="702"/>
                    </a:lnTo>
                    <a:lnTo>
                      <a:pt x="164" y="735"/>
                    </a:lnTo>
                    <a:lnTo>
                      <a:pt x="129" y="767"/>
                    </a:lnTo>
                    <a:lnTo>
                      <a:pt x="94" y="798"/>
                    </a:lnTo>
                    <a:lnTo>
                      <a:pt x="62" y="829"/>
                    </a:lnTo>
                    <a:lnTo>
                      <a:pt x="30" y="860"/>
                    </a:lnTo>
                    <a:lnTo>
                      <a:pt x="0" y="890"/>
                    </a:lnTo>
                    <a:close/>
                  </a:path>
                </a:pathLst>
              </a:custGeom>
              <a:solidFill>
                <a:srgbClr val="1532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</p:grpSp>
        <p:sp>
          <p:nvSpPr>
            <p:cNvPr id="12" name="Freeform 32"/>
            <p:cNvSpPr>
              <a:spLocks noEditPoints="1"/>
            </p:cNvSpPr>
            <p:nvPr/>
          </p:nvSpPr>
          <p:spPr bwMode="auto">
            <a:xfrm>
              <a:off x="402400" y="351788"/>
              <a:ext cx="103188" cy="138112"/>
            </a:xfrm>
            <a:custGeom>
              <a:avLst/>
              <a:gdLst>
                <a:gd name="T0" fmla="*/ 7213907 w 736"/>
                <a:gd name="T1" fmla="*/ 12085366 h 978"/>
                <a:gd name="T2" fmla="*/ 10064056 w 736"/>
                <a:gd name="T3" fmla="*/ 5065520 h 978"/>
                <a:gd name="T4" fmla="*/ 10123080 w 736"/>
                <a:gd name="T5" fmla="*/ 12085366 h 978"/>
                <a:gd name="T6" fmla="*/ 7213907 w 736"/>
                <a:gd name="T7" fmla="*/ 12085366 h 978"/>
                <a:gd name="T8" fmla="*/ 10181965 w 736"/>
                <a:gd name="T9" fmla="*/ 19504017 h 978"/>
                <a:gd name="T10" fmla="*/ 14467069 w 736"/>
                <a:gd name="T11" fmla="*/ 19504017 h 978"/>
                <a:gd name="T12" fmla="*/ 13366351 w 736"/>
                <a:gd name="T13" fmla="*/ 0 h 978"/>
                <a:gd name="T14" fmla="*/ 8806030 w 736"/>
                <a:gd name="T15" fmla="*/ 0 h 978"/>
                <a:gd name="T16" fmla="*/ 0 w 736"/>
                <a:gd name="T17" fmla="*/ 19504017 h 978"/>
                <a:gd name="T18" fmla="*/ 4206453 w 736"/>
                <a:gd name="T19" fmla="*/ 19504017 h 978"/>
                <a:gd name="T20" fmla="*/ 5503734 w 736"/>
                <a:gd name="T21" fmla="*/ 16293262 h 978"/>
                <a:gd name="T22" fmla="*/ 10162337 w 736"/>
                <a:gd name="T23" fmla="*/ 16293262 h 978"/>
                <a:gd name="T24" fmla="*/ 10181965 w 736"/>
                <a:gd name="T25" fmla="*/ 19504017 h 97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36"/>
                <a:gd name="T40" fmla="*/ 0 h 978"/>
                <a:gd name="T41" fmla="*/ 736 w 736"/>
                <a:gd name="T42" fmla="*/ 978 h 97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36" h="978">
                  <a:moveTo>
                    <a:pt x="367" y="606"/>
                  </a:moveTo>
                  <a:lnTo>
                    <a:pt x="512" y="254"/>
                  </a:lnTo>
                  <a:lnTo>
                    <a:pt x="515" y="606"/>
                  </a:lnTo>
                  <a:lnTo>
                    <a:pt x="367" y="606"/>
                  </a:lnTo>
                  <a:close/>
                  <a:moveTo>
                    <a:pt x="518" y="978"/>
                  </a:moveTo>
                  <a:lnTo>
                    <a:pt x="736" y="978"/>
                  </a:lnTo>
                  <a:lnTo>
                    <a:pt x="680" y="0"/>
                  </a:lnTo>
                  <a:lnTo>
                    <a:pt x="448" y="0"/>
                  </a:lnTo>
                  <a:lnTo>
                    <a:pt x="0" y="978"/>
                  </a:lnTo>
                  <a:lnTo>
                    <a:pt x="214" y="978"/>
                  </a:lnTo>
                  <a:lnTo>
                    <a:pt x="280" y="817"/>
                  </a:lnTo>
                  <a:lnTo>
                    <a:pt x="517" y="817"/>
                  </a:lnTo>
                  <a:lnTo>
                    <a:pt x="518" y="97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3" name="Freeform 33"/>
            <p:cNvSpPr>
              <a:spLocks/>
            </p:cNvSpPr>
            <p:nvPr/>
          </p:nvSpPr>
          <p:spPr bwMode="auto">
            <a:xfrm>
              <a:off x="515113" y="351788"/>
              <a:ext cx="136525" cy="138112"/>
            </a:xfrm>
            <a:custGeom>
              <a:avLst/>
              <a:gdLst>
                <a:gd name="T0" fmla="*/ 3980602 w 958"/>
                <a:gd name="T1" fmla="*/ 0 h 978"/>
                <a:gd name="T2" fmla="*/ 9565588 w 958"/>
                <a:gd name="T3" fmla="*/ 0 h 978"/>
                <a:gd name="T4" fmla="*/ 9301656 w 958"/>
                <a:gd name="T5" fmla="*/ 11865912 h 978"/>
                <a:gd name="T6" fmla="*/ 13850875 w 958"/>
                <a:gd name="T7" fmla="*/ 0 h 978"/>
                <a:gd name="T8" fmla="*/ 19456242 w 958"/>
                <a:gd name="T9" fmla="*/ 0 h 978"/>
                <a:gd name="T10" fmla="*/ 15455258 w 958"/>
                <a:gd name="T11" fmla="*/ 19504017 h 978"/>
                <a:gd name="T12" fmla="*/ 12002801 w 958"/>
                <a:gd name="T13" fmla="*/ 19504017 h 978"/>
                <a:gd name="T14" fmla="*/ 15028866 w 958"/>
                <a:gd name="T15" fmla="*/ 4626752 h 978"/>
                <a:gd name="T16" fmla="*/ 9321893 w 958"/>
                <a:gd name="T17" fmla="*/ 19504017 h 978"/>
                <a:gd name="T18" fmla="*/ 6153744 w 958"/>
                <a:gd name="T19" fmla="*/ 19504017 h 978"/>
                <a:gd name="T20" fmla="*/ 6519283 w 958"/>
                <a:gd name="T21" fmla="*/ 4626752 h 978"/>
                <a:gd name="T22" fmla="*/ 3472837 w 958"/>
                <a:gd name="T23" fmla="*/ 19504017 h 978"/>
                <a:gd name="T24" fmla="*/ 0 w 958"/>
                <a:gd name="T25" fmla="*/ 19504017 h 978"/>
                <a:gd name="T26" fmla="*/ 3980602 w 958"/>
                <a:gd name="T27" fmla="*/ 0 h 97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958"/>
                <a:gd name="T43" fmla="*/ 0 h 978"/>
                <a:gd name="T44" fmla="*/ 958 w 958"/>
                <a:gd name="T45" fmla="*/ 978 h 97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958" h="978">
                  <a:moveTo>
                    <a:pt x="196" y="0"/>
                  </a:moveTo>
                  <a:lnTo>
                    <a:pt x="471" y="0"/>
                  </a:lnTo>
                  <a:lnTo>
                    <a:pt x="458" y="595"/>
                  </a:lnTo>
                  <a:lnTo>
                    <a:pt x="682" y="0"/>
                  </a:lnTo>
                  <a:lnTo>
                    <a:pt x="958" y="0"/>
                  </a:lnTo>
                  <a:lnTo>
                    <a:pt x="761" y="978"/>
                  </a:lnTo>
                  <a:lnTo>
                    <a:pt x="591" y="978"/>
                  </a:lnTo>
                  <a:lnTo>
                    <a:pt x="740" y="232"/>
                  </a:lnTo>
                  <a:lnTo>
                    <a:pt x="459" y="978"/>
                  </a:lnTo>
                  <a:lnTo>
                    <a:pt x="303" y="978"/>
                  </a:lnTo>
                  <a:lnTo>
                    <a:pt x="321" y="232"/>
                  </a:lnTo>
                  <a:lnTo>
                    <a:pt x="171" y="978"/>
                  </a:lnTo>
                  <a:lnTo>
                    <a:pt x="0" y="978"/>
                  </a:lnTo>
                  <a:lnTo>
                    <a:pt x="19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4" name="Freeform 34"/>
            <p:cNvSpPr>
              <a:spLocks noEditPoints="1"/>
            </p:cNvSpPr>
            <p:nvPr/>
          </p:nvSpPr>
          <p:spPr bwMode="auto">
            <a:xfrm>
              <a:off x="650050" y="348613"/>
              <a:ext cx="104775" cy="142875"/>
            </a:xfrm>
            <a:custGeom>
              <a:avLst/>
              <a:gdLst>
                <a:gd name="T0" fmla="*/ 6961059 w 744"/>
                <a:gd name="T1" fmla="*/ 5072699 h 1011"/>
                <a:gd name="T2" fmla="*/ 8111331 w 744"/>
                <a:gd name="T3" fmla="*/ 4593481 h 1011"/>
                <a:gd name="T4" fmla="*/ 8904607 w 744"/>
                <a:gd name="T5" fmla="*/ 4613407 h 1011"/>
                <a:gd name="T6" fmla="*/ 9420316 w 744"/>
                <a:gd name="T7" fmla="*/ 4793168 h 1011"/>
                <a:gd name="T8" fmla="*/ 9856597 w 744"/>
                <a:gd name="T9" fmla="*/ 5152687 h 1011"/>
                <a:gd name="T10" fmla="*/ 10352447 w 744"/>
                <a:gd name="T11" fmla="*/ 5991424 h 1011"/>
                <a:gd name="T12" fmla="*/ 10511018 w 744"/>
                <a:gd name="T13" fmla="*/ 7009920 h 1011"/>
                <a:gd name="T14" fmla="*/ 10372163 w 744"/>
                <a:gd name="T15" fmla="*/ 9226814 h 1011"/>
                <a:gd name="T16" fmla="*/ 9697885 w 744"/>
                <a:gd name="T17" fmla="*/ 12062835 h 1011"/>
                <a:gd name="T18" fmla="*/ 8944320 w 744"/>
                <a:gd name="T19" fmla="*/ 13880215 h 1011"/>
                <a:gd name="T20" fmla="*/ 8349328 w 744"/>
                <a:gd name="T21" fmla="*/ 14718952 h 1011"/>
                <a:gd name="T22" fmla="*/ 7218913 w 744"/>
                <a:gd name="T23" fmla="*/ 15517837 h 1011"/>
                <a:gd name="T24" fmla="*/ 6108355 w 744"/>
                <a:gd name="T25" fmla="*/ 15697596 h 1011"/>
                <a:gd name="T26" fmla="*/ 5513362 w 744"/>
                <a:gd name="T27" fmla="*/ 15577757 h 1011"/>
                <a:gd name="T28" fmla="*/ 5037368 w 744"/>
                <a:gd name="T29" fmla="*/ 15298083 h 1011"/>
                <a:gd name="T30" fmla="*/ 4581230 w 744"/>
                <a:gd name="T31" fmla="*/ 14699026 h 1011"/>
                <a:gd name="T32" fmla="*/ 4283804 w 744"/>
                <a:gd name="T33" fmla="*/ 13860148 h 1011"/>
                <a:gd name="T34" fmla="*/ 4224235 w 744"/>
                <a:gd name="T35" fmla="*/ 12142681 h 1011"/>
                <a:gd name="T36" fmla="*/ 4680373 w 744"/>
                <a:gd name="T37" fmla="*/ 9426502 h 1011"/>
                <a:gd name="T38" fmla="*/ 5433936 w 744"/>
                <a:gd name="T39" fmla="*/ 7069840 h 1011"/>
                <a:gd name="T40" fmla="*/ 198284 w 744"/>
                <a:gd name="T41" fmla="*/ 15817436 h 1011"/>
                <a:gd name="T42" fmla="*/ 852846 w 744"/>
                <a:gd name="T43" fmla="*/ 17774583 h 1011"/>
                <a:gd name="T44" fmla="*/ 1348556 w 744"/>
                <a:gd name="T45" fmla="*/ 18533478 h 1011"/>
                <a:gd name="T46" fmla="*/ 1943548 w 744"/>
                <a:gd name="T47" fmla="*/ 19152603 h 1011"/>
                <a:gd name="T48" fmla="*/ 2657539 w 744"/>
                <a:gd name="T49" fmla="*/ 19612036 h 1011"/>
                <a:gd name="T50" fmla="*/ 3470672 w 744"/>
                <a:gd name="T51" fmla="*/ 19911635 h 1011"/>
                <a:gd name="T52" fmla="*/ 5493506 w 744"/>
                <a:gd name="T53" fmla="*/ 20191167 h 1011"/>
                <a:gd name="T54" fmla="*/ 7595765 w 744"/>
                <a:gd name="T55" fmla="*/ 19891567 h 1011"/>
                <a:gd name="T56" fmla="*/ 9479745 w 744"/>
                <a:gd name="T57" fmla="*/ 18972843 h 1011"/>
                <a:gd name="T58" fmla="*/ 11066297 w 744"/>
                <a:gd name="T59" fmla="*/ 17514977 h 1011"/>
                <a:gd name="T60" fmla="*/ 12434709 w 744"/>
                <a:gd name="T61" fmla="*/ 15577757 h 1011"/>
                <a:gd name="T62" fmla="*/ 13545408 w 744"/>
                <a:gd name="T63" fmla="*/ 13061405 h 1011"/>
                <a:gd name="T64" fmla="*/ 14358399 w 744"/>
                <a:gd name="T65" fmla="*/ 9945854 h 1011"/>
                <a:gd name="T66" fmla="*/ 14695679 w 744"/>
                <a:gd name="T67" fmla="*/ 7728958 h 1011"/>
                <a:gd name="T68" fmla="*/ 14735251 w 744"/>
                <a:gd name="T69" fmla="*/ 5771812 h 1011"/>
                <a:gd name="T70" fmla="*/ 14497254 w 744"/>
                <a:gd name="T71" fmla="*/ 4074128 h 1011"/>
                <a:gd name="T72" fmla="*/ 14001545 w 744"/>
                <a:gd name="T73" fmla="*/ 2636193 h 1011"/>
                <a:gd name="T74" fmla="*/ 13208269 w 744"/>
                <a:gd name="T75" fmla="*/ 1477930 h 1011"/>
                <a:gd name="T76" fmla="*/ 12196712 w 744"/>
                <a:gd name="T77" fmla="*/ 679045 h 1011"/>
                <a:gd name="T78" fmla="*/ 10887870 w 744"/>
                <a:gd name="T79" fmla="*/ 179760 h 1011"/>
                <a:gd name="T80" fmla="*/ 9340890 w 744"/>
                <a:gd name="T81" fmla="*/ 0 h 1011"/>
                <a:gd name="T82" fmla="*/ 7774192 w 744"/>
                <a:gd name="T83" fmla="*/ 179760 h 1011"/>
                <a:gd name="T84" fmla="*/ 6306638 w 744"/>
                <a:gd name="T85" fmla="*/ 679045 h 1011"/>
                <a:gd name="T86" fmla="*/ 4958083 w 744"/>
                <a:gd name="T87" fmla="*/ 1517782 h 1011"/>
                <a:gd name="T88" fmla="*/ 3708669 w 744"/>
                <a:gd name="T89" fmla="*/ 2676186 h 1011"/>
                <a:gd name="T90" fmla="*/ 2617826 w 744"/>
                <a:gd name="T91" fmla="*/ 4154115 h 1011"/>
                <a:gd name="T92" fmla="*/ 1705551 w 744"/>
                <a:gd name="T93" fmla="*/ 5871584 h 1011"/>
                <a:gd name="T94" fmla="*/ 971844 w 744"/>
                <a:gd name="T95" fmla="*/ 7868724 h 1011"/>
                <a:gd name="T96" fmla="*/ 396709 w 744"/>
                <a:gd name="T97" fmla="*/ 10125473 h 1011"/>
                <a:gd name="T98" fmla="*/ 0 w 744"/>
                <a:gd name="T99" fmla="*/ 13261091 h 1011"/>
                <a:gd name="T100" fmla="*/ 198284 w 744"/>
                <a:gd name="T101" fmla="*/ 15817436 h 101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744"/>
                <a:gd name="T154" fmla="*/ 0 h 1011"/>
                <a:gd name="T155" fmla="*/ 744 w 744"/>
                <a:gd name="T156" fmla="*/ 1011 h 1011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744" h="1011">
                  <a:moveTo>
                    <a:pt x="310" y="293"/>
                  </a:moveTo>
                  <a:lnTo>
                    <a:pt x="322" y="278"/>
                  </a:lnTo>
                  <a:lnTo>
                    <a:pt x="336" y="265"/>
                  </a:lnTo>
                  <a:lnTo>
                    <a:pt x="351" y="254"/>
                  </a:lnTo>
                  <a:lnTo>
                    <a:pt x="364" y="245"/>
                  </a:lnTo>
                  <a:lnTo>
                    <a:pt x="379" y="237"/>
                  </a:lnTo>
                  <a:lnTo>
                    <a:pt x="394" y="233"/>
                  </a:lnTo>
                  <a:lnTo>
                    <a:pt x="409" y="230"/>
                  </a:lnTo>
                  <a:lnTo>
                    <a:pt x="425" y="229"/>
                  </a:lnTo>
                  <a:lnTo>
                    <a:pt x="433" y="229"/>
                  </a:lnTo>
                  <a:lnTo>
                    <a:pt x="441" y="230"/>
                  </a:lnTo>
                  <a:lnTo>
                    <a:pt x="449" y="231"/>
                  </a:lnTo>
                  <a:lnTo>
                    <a:pt x="455" y="233"/>
                  </a:lnTo>
                  <a:lnTo>
                    <a:pt x="463" y="235"/>
                  </a:lnTo>
                  <a:lnTo>
                    <a:pt x="469" y="237"/>
                  </a:lnTo>
                  <a:lnTo>
                    <a:pt x="475" y="240"/>
                  </a:lnTo>
                  <a:lnTo>
                    <a:pt x="482" y="245"/>
                  </a:lnTo>
                  <a:lnTo>
                    <a:pt x="487" y="249"/>
                  </a:lnTo>
                  <a:lnTo>
                    <a:pt x="493" y="253"/>
                  </a:lnTo>
                  <a:lnTo>
                    <a:pt x="497" y="258"/>
                  </a:lnTo>
                  <a:lnTo>
                    <a:pt x="503" y="265"/>
                  </a:lnTo>
                  <a:lnTo>
                    <a:pt x="511" y="277"/>
                  </a:lnTo>
                  <a:lnTo>
                    <a:pt x="518" y="292"/>
                  </a:lnTo>
                  <a:lnTo>
                    <a:pt x="522" y="300"/>
                  </a:lnTo>
                  <a:lnTo>
                    <a:pt x="524" y="310"/>
                  </a:lnTo>
                  <a:lnTo>
                    <a:pt x="526" y="319"/>
                  </a:lnTo>
                  <a:lnTo>
                    <a:pt x="528" y="329"/>
                  </a:lnTo>
                  <a:lnTo>
                    <a:pt x="530" y="351"/>
                  </a:lnTo>
                  <a:lnTo>
                    <a:pt x="531" y="375"/>
                  </a:lnTo>
                  <a:lnTo>
                    <a:pt x="530" y="402"/>
                  </a:lnTo>
                  <a:lnTo>
                    <a:pt x="527" y="430"/>
                  </a:lnTo>
                  <a:lnTo>
                    <a:pt x="523" y="462"/>
                  </a:lnTo>
                  <a:lnTo>
                    <a:pt x="516" y="494"/>
                  </a:lnTo>
                  <a:lnTo>
                    <a:pt x="508" y="534"/>
                  </a:lnTo>
                  <a:lnTo>
                    <a:pt x="498" y="571"/>
                  </a:lnTo>
                  <a:lnTo>
                    <a:pt x="489" y="604"/>
                  </a:lnTo>
                  <a:lnTo>
                    <a:pt x="480" y="634"/>
                  </a:lnTo>
                  <a:lnTo>
                    <a:pt x="469" y="661"/>
                  </a:lnTo>
                  <a:lnTo>
                    <a:pt x="458" y="685"/>
                  </a:lnTo>
                  <a:lnTo>
                    <a:pt x="451" y="695"/>
                  </a:lnTo>
                  <a:lnTo>
                    <a:pt x="446" y="705"/>
                  </a:lnTo>
                  <a:lnTo>
                    <a:pt x="440" y="714"/>
                  </a:lnTo>
                  <a:lnTo>
                    <a:pt x="433" y="723"/>
                  </a:lnTo>
                  <a:lnTo>
                    <a:pt x="421" y="737"/>
                  </a:lnTo>
                  <a:lnTo>
                    <a:pt x="407" y="750"/>
                  </a:lnTo>
                  <a:lnTo>
                    <a:pt x="394" y="762"/>
                  </a:lnTo>
                  <a:lnTo>
                    <a:pt x="379" y="770"/>
                  </a:lnTo>
                  <a:lnTo>
                    <a:pt x="364" y="777"/>
                  </a:lnTo>
                  <a:lnTo>
                    <a:pt x="349" y="782"/>
                  </a:lnTo>
                  <a:lnTo>
                    <a:pt x="332" y="785"/>
                  </a:lnTo>
                  <a:lnTo>
                    <a:pt x="315" y="786"/>
                  </a:lnTo>
                  <a:lnTo>
                    <a:pt x="308" y="786"/>
                  </a:lnTo>
                  <a:lnTo>
                    <a:pt x="299" y="785"/>
                  </a:lnTo>
                  <a:lnTo>
                    <a:pt x="292" y="784"/>
                  </a:lnTo>
                  <a:lnTo>
                    <a:pt x="285" y="782"/>
                  </a:lnTo>
                  <a:lnTo>
                    <a:pt x="278" y="780"/>
                  </a:lnTo>
                  <a:lnTo>
                    <a:pt x="272" y="777"/>
                  </a:lnTo>
                  <a:lnTo>
                    <a:pt x="266" y="773"/>
                  </a:lnTo>
                  <a:lnTo>
                    <a:pt x="259" y="770"/>
                  </a:lnTo>
                  <a:lnTo>
                    <a:pt x="254" y="766"/>
                  </a:lnTo>
                  <a:lnTo>
                    <a:pt x="249" y="761"/>
                  </a:lnTo>
                  <a:lnTo>
                    <a:pt x="244" y="755"/>
                  </a:lnTo>
                  <a:lnTo>
                    <a:pt x="239" y="750"/>
                  </a:lnTo>
                  <a:lnTo>
                    <a:pt x="231" y="736"/>
                  </a:lnTo>
                  <a:lnTo>
                    <a:pt x="224" y="722"/>
                  </a:lnTo>
                  <a:lnTo>
                    <a:pt x="221" y="713"/>
                  </a:lnTo>
                  <a:lnTo>
                    <a:pt x="218" y="704"/>
                  </a:lnTo>
                  <a:lnTo>
                    <a:pt x="216" y="694"/>
                  </a:lnTo>
                  <a:lnTo>
                    <a:pt x="214" y="684"/>
                  </a:lnTo>
                  <a:lnTo>
                    <a:pt x="212" y="661"/>
                  </a:lnTo>
                  <a:lnTo>
                    <a:pt x="212" y="635"/>
                  </a:lnTo>
                  <a:lnTo>
                    <a:pt x="213" y="608"/>
                  </a:lnTo>
                  <a:lnTo>
                    <a:pt x="216" y="577"/>
                  </a:lnTo>
                  <a:lnTo>
                    <a:pt x="222" y="544"/>
                  </a:lnTo>
                  <a:lnTo>
                    <a:pt x="228" y="508"/>
                  </a:lnTo>
                  <a:lnTo>
                    <a:pt x="236" y="472"/>
                  </a:lnTo>
                  <a:lnTo>
                    <a:pt x="245" y="438"/>
                  </a:lnTo>
                  <a:lnTo>
                    <a:pt x="254" y="408"/>
                  </a:lnTo>
                  <a:lnTo>
                    <a:pt x="264" y="379"/>
                  </a:lnTo>
                  <a:lnTo>
                    <a:pt x="274" y="354"/>
                  </a:lnTo>
                  <a:lnTo>
                    <a:pt x="286" y="331"/>
                  </a:lnTo>
                  <a:lnTo>
                    <a:pt x="297" y="311"/>
                  </a:lnTo>
                  <a:lnTo>
                    <a:pt x="310" y="293"/>
                  </a:lnTo>
                  <a:close/>
                  <a:moveTo>
                    <a:pt x="10" y="792"/>
                  </a:moveTo>
                  <a:lnTo>
                    <a:pt x="16" y="820"/>
                  </a:lnTo>
                  <a:lnTo>
                    <a:pt x="24" y="845"/>
                  </a:lnTo>
                  <a:lnTo>
                    <a:pt x="33" y="869"/>
                  </a:lnTo>
                  <a:lnTo>
                    <a:pt x="43" y="890"/>
                  </a:lnTo>
                  <a:lnTo>
                    <a:pt x="50" y="901"/>
                  </a:lnTo>
                  <a:lnTo>
                    <a:pt x="55" y="910"/>
                  </a:lnTo>
                  <a:lnTo>
                    <a:pt x="61" y="920"/>
                  </a:lnTo>
                  <a:lnTo>
                    <a:pt x="68" y="928"/>
                  </a:lnTo>
                  <a:lnTo>
                    <a:pt x="75" y="936"/>
                  </a:lnTo>
                  <a:lnTo>
                    <a:pt x="82" y="945"/>
                  </a:lnTo>
                  <a:lnTo>
                    <a:pt x="89" y="952"/>
                  </a:lnTo>
                  <a:lnTo>
                    <a:pt x="98" y="959"/>
                  </a:lnTo>
                  <a:lnTo>
                    <a:pt x="106" y="965"/>
                  </a:lnTo>
                  <a:lnTo>
                    <a:pt x="115" y="971"/>
                  </a:lnTo>
                  <a:lnTo>
                    <a:pt x="124" y="976"/>
                  </a:lnTo>
                  <a:lnTo>
                    <a:pt x="134" y="982"/>
                  </a:lnTo>
                  <a:lnTo>
                    <a:pt x="143" y="986"/>
                  </a:lnTo>
                  <a:lnTo>
                    <a:pt x="153" y="990"/>
                  </a:lnTo>
                  <a:lnTo>
                    <a:pt x="164" y="994"/>
                  </a:lnTo>
                  <a:lnTo>
                    <a:pt x="175" y="997"/>
                  </a:lnTo>
                  <a:lnTo>
                    <a:pt x="199" y="1004"/>
                  </a:lnTo>
                  <a:lnTo>
                    <a:pt x="223" y="1008"/>
                  </a:lnTo>
                  <a:lnTo>
                    <a:pt x="250" y="1010"/>
                  </a:lnTo>
                  <a:lnTo>
                    <a:pt x="277" y="1011"/>
                  </a:lnTo>
                  <a:lnTo>
                    <a:pt x="306" y="1010"/>
                  </a:lnTo>
                  <a:lnTo>
                    <a:pt x="332" y="1007"/>
                  </a:lnTo>
                  <a:lnTo>
                    <a:pt x="358" y="1003"/>
                  </a:lnTo>
                  <a:lnTo>
                    <a:pt x="383" y="996"/>
                  </a:lnTo>
                  <a:lnTo>
                    <a:pt x="408" y="987"/>
                  </a:lnTo>
                  <a:lnTo>
                    <a:pt x="432" y="976"/>
                  </a:lnTo>
                  <a:lnTo>
                    <a:pt x="455" y="965"/>
                  </a:lnTo>
                  <a:lnTo>
                    <a:pt x="478" y="950"/>
                  </a:lnTo>
                  <a:lnTo>
                    <a:pt x="498" y="934"/>
                  </a:lnTo>
                  <a:lnTo>
                    <a:pt x="519" y="916"/>
                  </a:lnTo>
                  <a:lnTo>
                    <a:pt x="539" y="897"/>
                  </a:lnTo>
                  <a:lnTo>
                    <a:pt x="558" y="877"/>
                  </a:lnTo>
                  <a:lnTo>
                    <a:pt x="577" y="855"/>
                  </a:lnTo>
                  <a:lnTo>
                    <a:pt x="595" y="831"/>
                  </a:lnTo>
                  <a:lnTo>
                    <a:pt x="612" y="806"/>
                  </a:lnTo>
                  <a:lnTo>
                    <a:pt x="627" y="780"/>
                  </a:lnTo>
                  <a:lnTo>
                    <a:pt x="642" y="751"/>
                  </a:lnTo>
                  <a:lnTo>
                    <a:pt x="657" y="721"/>
                  </a:lnTo>
                  <a:lnTo>
                    <a:pt x="670" y="689"/>
                  </a:lnTo>
                  <a:lnTo>
                    <a:pt x="683" y="654"/>
                  </a:lnTo>
                  <a:lnTo>
                    <a:pt x="695" y="618"/>
                  </a:lnTo>
                  <a:lnTo>
                    <a:pt x="705" y="581"/>
                  </a:lnTo>
                  <a:lnTo>
                    <a:pt x="715" y="541"/>
                  </a:lnTo>
                  <a:lnTo>
                    <a:pt x="724" y="498"/>
                  </a:lnTo>
                  <a:lnTo>
                    <a:pt x="729" y="470"/>
                  </a:lnTo>
                  <a:lnTo>
                    <a:pt x="734" y="442"/>
                  </a:lnTo>
                  <a:lnTo>
                    <a:pt x="738" y="414"/>
                  </a:lnTo>
                  <a:lnTo>
                    <a:pt x="741" y="387"/>
                  </a:lnTo>
                  <a:lnTo>
                    <a:pt x="743" y="362"/>
                  </a:lnTo>
                  <a:lnTo>
                    <a:pt x="744" y="336"/>
                  </a:lnTo>
                  <a:lnTo>
                    <a:pt x="744" y="312"/>
                  </a:lnTo>
                  <a:lnTo>
                    <a:pt x="743" y="289"/>
                  </a:lnTo>
                  <a:lnTo>
                    <a:pt x="742" y="267"/>
                  </a:lnTo>
                  <a:lnTo>
                    <a:pt x="739" y="245"/>
                  </a:lnTo>
                  <a:lnTo>
                    <a:pt x="736" y="224"/>
                  </a:lnTo>
                  <a:lnTo>
                    <a:pt x="731" y="204"/>
                  </a:lnTo>
                  <a:lnTo>
                    <a:pt x="726" y="185"/>
                  </a:lnTo>
                  <a:lnTo>
                    <a:pt x="721" y="166"/>
                  </a:lnTo>
                  <a:lnTo>
                    <a:pt x="713" y="149"/>
                  </a:lnTo>
                  <a:lnTo>
                    <a:pt x="706" y="132"/>
                  </a:lnTo>
                  <a:lnTo>
                    <a:pt x="697" y="116"/>
                  </a:lnTo>
                  <a:lnTo>
                    <a:pt x="687" y="101"/>
                  </a:lnTo>
                  <a:lnTo>
                    <a:pt x="678" y="88"/>
                  </a:lnTo>
                  <a:lnTo>
                    <a:pt x="666" y="74"/>
                  </a:lnTo>
                  <a:lnTo>
                    <a:pt x="655" y="62"/>
                  </a:lnTo>
                  <a:lnTo>
                    <a:pt x="642" y="52"/>
                  </a:lnTo>
                  <a:lnTo>
                    <a:pt x="629" y="42"/>
                  </a:lnTo>
                  <a:lnTo>
                    <a:pt x="615" y="34"/>
                  </a:lnTo>
                  <a:lnTo>
                    <a:pt x="599" y="26"/>
                  </a:lnTo>
                  <a:lnTo>
                    <a:pt x="583" y="19"/>
                  </a:lnTo>
                  <a:lnTo>
                    <a:pt x="567" y="14"/>
                  </a:lnTo>
                  <a:lnTo>
                    <a:pt x="549" y="9"/>
                  </a:lnTo>
                  <a:lnTo>
                    <a:pt x="531" y="6"/>
                  </a:lnTo>
                  <a:lnTo>
                    <a:pt x="512" y="2"/>
                  </a:lnTo>
                  <a:lnTo>
                    <a:pt x="492" y="1"/>
                  </a:lnTo>
                  <a:lnTo>
                    <a:pt x="471" y="0"/>
                  </a:lnTo>
                  <a:lnTo>
                    <a:pt x="451" y="1"/>
                  </a:lnTo>
                  <a:lnTo>
                    <a:pt x="430" y="2"/>
                  </a:lnTo>
                  <a:lnTo>
                    <a:pt x="411" y="6"/>
                  </a:lnTo>
                  <a:lnTo>
                    <a:pt x="392" y="9"/>
                  </a:lnTo>
                  <a:lnTo>
                    <a:pt x="373" y="14"/>
                  </a:lnTo>
                  <a:lnTo>
                    <a:pt x="354" y="19"/>
                  </a:lnTo>
                  <a:lnTo>
                    <a:pt x="336" y="27"/>
                  </a:lnTo>
                  <a:lnTo>
                    <a:pt x="318" y="34"/>
                  </a:lnTo>
                  <a:lnTo>
                    <a:pt x="300" y="42"/>
                  </a:lnTo>
                  <a:lnTo>
                    <a:pt x="283" y="53"/>
                  </a:lnTo>
                  <a:lnTo>
                    <a:pt x="266" y="64"/>
                  </a:lnTo>
                  <a:lnTo>
                    <a:pt x="250" y="76"/>
                  </a:lnTo>
                  <a:lnTo>
                    <a:pt x="233" y="89"/>
                  </a:lnTo>
                  <a:lnTo>
                    <a:pt x="217" y="102"/>
                  </a:lnTo>
                  <a:lnTo>
                    <a:pt x="203" y="118"/>
                  </a:lnTo>
                  <a:lnTo>
                    <a:pt x="187" y="134"/>
                  </a:lnTo>
                  <a:lnTo>
                    <a:pt x="172" y="151"/>
                  </a:lnTo>
                  <a:lnTo>
                    <a:pt x="159" y="169"/>
                  </a:lnTo>
                  <a:lnTo>
                    <a:pt x="145" y="188"/>
                  </a:lnTo>
                  <a:lnTo>
                    <a:pt x="132" y="208"/>
                  </a:lnTo>
                  <a:lnTo>
                    <a:pt x="120" y="228"/>
                  </a:lnTo>
                  <a:lnTo>
                    <a:pt x="108" y="249"/>
                  </a:lnTo>
                  <a:lnTo>
                    <a:pt x="97" y="271"/>
                  </a:lnTo>
                  <a:lnTo>
                    <a:pt x="86" y="294"/>
                  </a:lnTo>
                  <a:lnTo>
                    <a:pt x="76" y="317"/>
                  </a:lnTo>
                  <a:lnTo>
                    <a:pt x="66" y="343"/>
                  </a:lnTo>
                  <a:lnTo>
                    <a:pt x="57" y="368"/>
                  </a:lnTo>
                  <a:lnTo>
                    <a:pt x="49" y="394"/>
                  </a:lnTo>
                  <a:lnTo>
                    <a:pt x="40" y="420"/>
                  </a:lnTo>
                  <a:lnTo>
                    <a:pt x="33" y="449"/>
                  </a:lnTo>
                  <a:lnTo>
                    <a:pt x="27" y="477"/>
                  </a:lnTo>
                  <a:lnTo>
                    <a:pt x="20" y="507"/>
                  </a:lnTo>
                  <a:lnTo>
                    <a:pt x="13" y="549"/>
                  </a:lnTo>
                  <a:lnTo>
                    <a:pt x="7" y="589"/>
                  </a:lnTo>
                  <a:lnTo>
                    <a:pt x="2" y="627"/>
                  </a:lnTo>
                  <a:lnTo>
                    <a:pt x="0" y="664"/>
                  </a:lnTo>
                  <a:lnTo>
                    <a:pt x="0" y="698"/>
                  </a:lnTo>
                  <a:lnTo>
                    <a:pt x="1" y="731"/>
                  </a:lnTo>
                  <a:lnTo>
                    <a:pt x="5" y="763"/>
                  </a:lnTo>
                  <a:lnTo>
                    <a:pt x="10" y="79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</p:grpSp>
      <p:pic>
        <p:nvPicPr>
          <p:cNvPr id="22" name="Picture 2" descr="World"/>
          <p:cNvPicPr>
            <a:picLocks noChangeAspect="1" noChangeArrowheads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lum bright="22000"/>
          </a:blip>
          <a:srcRect/>
          <a:stretch>
            <a:fillRect/>
          </a:stretch>
        </p:blipFill>
        <p:spPr bwMode="auto">
          <a:xfrm>
            <a:off x="442611" y="1769321"/>
            <a:ext cx="8472789" cy="3336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0" y="6742113"/>
            <a:ext cx="9144000" cy="115887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r" rtl="0" eaLnBrk="1" fontAlgn="base" latinLnBrk="1" hangingPunct="1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1" fontAlgn="base" latinLnBrk="1" hangingPunct="1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Verdana" pitchFamily="34" charset="0"/>
          <a:ea typeface="굴림" pitchFamily="50" charset="-127"/>
        </a:defRPr>
      </a:lvl2pPr>
      <a:lvl3pPr algn="r" rtl="0" eaLnBrk="1" fontAlgn="base" latinLnBrk="1" hangingPunct="1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Verdana" pitchFamily="34" charset="0"/>
          <a:ea typeface="굴림" pitchFamily="50" charset="-127"/>
        </a:defRPr>
      </a:lvl3pPr>
      <a:lvl4pPr algn="r" rtl="0" eaLnBrk="1" fontAlgn="base" latinLnBrk="1" hangingPunct="1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Verdana" pitchFamily="34" charset="0"/>
          <a:ea typeface="굴림" pitchFamily="50" charset="-127"/>
        </a:defRPr>
      </a:lvl4pPr>
      <a:lvl5pPr algn="r" rtl="0" eaLnBrk="1" fontAlgn="base" latinLnBrk="1" hangingPunct="1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Verdana" pitchFamily="34" charset="0"/>
          <a:ea typeface="굴림" pitchFamily="50" charset="-127"/>
        </a:defRPr>
      </a:lvl5pPr>
      <a:lvl6pPr marL="457200" algn="r" rtl="0" eaLnBrk="1" fontAlgn="base" latinLnBrk="1" hangingPunct="1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Verdana" pitchFamily="34" charset="0"/>
          <a:ea typeface="굴림" pitchFamily="50" charset="-127"/>
        </a:defRPr>
      </a:lvl6pPr>
      <a:lvl7pPr marL="914400" algn="r" rtl="0" eaLnBrk="1" fontAlgn="base" latinLnBrk="1" hangingPunct="1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Verdana" pitchFamily="34" charset="0"/>
          <a:ea typeface="굴림" pitchFamily="50" charset="-127"/>
        </a:defRPr>
      </a:lvl7pPr>
      <a:lvl8pPr marL="1371600" algn="r" rtl="0" eaLnBrk="1" fontAlgn="base" latinLnBrk="1" hangingPunct="1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Verdana" pitchFamily="34" charset="0"/>
          <a:ea typeface="굴림" pitchFamily="50" charset="-127"/>
        </a:defRPr>
      </a:lvl8pPr>
      <a:lvl9pPr marL="1828800" algn="r" rtl="0" eaLnBrk="1" fontAlgn="base" latinLnBrk="1" hangingPunct="1">
        <a:spcBef>
          <a:spcPct val="0"/>
        </a:spcBef>
        <a:spcAft>
          <a:spcPct val="0"/>
        </a:spcAft>
        <a:defRPr kumimoji="1" sz="3200">
          <a:solidFill>
            <a:schemeClr val="bg1"/>
          </a:solidFill>
          <a:latin typeface="Verdana" pitchFamily="34" charset="0"/>
          <a:ea typeface="굴림" pitchFamily="50" charset="-127"/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v"/>
        <a:defRPr kumimoji="1" sz="2800" b="1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400">
          <a:solidFill>
            <a:schemeClr val="tx2"/>
          </a:solidFill>
          <a:latin typeface="+mn-lt"/>
          <a:ea typeface="+mn-ea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Font typeface="Wingdings" pitchFamily="2" charset="2"/>
        <a:buChar char="§"/>
        <a:defRPr kumimoji="1" sz="2400">
          <a:solidFill>
            <a:schemeClr val="tx2"/>
          </a:solidFill>
          <a:latin typeface="+mn-lt"/>
          <a:ea typeface="+mn-ea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400">
          <a:solidFill>
            <a:schemeClr val="tx2"/>
          </a:solidFill>
          <a:latin typeface="+mn-lt"/>
          <a:ea typeface="+mn-ea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Font typeface="Wingdings" pitchFamily="2" charset="2"/>
        <a:buChar char="§"/>
        <a:defRPr kumimoji="1" sz="2400">
          <a:solidFill>
            <a:schemeClr val="tx2"/>
          </a:solidFill>
          <a:latin typeface="+mn-lt"/>
          <a:ea typeface="+mn-ea"/>
        </a:defRPr>
      </a:lvl5pPr>
      <a:lvl6pPr marL="2514600" indent="-228600" algn="l" rtl="0" eaLnBrk="1" fontAlgn="base" latinLnBrk="1" hangingPunct="1">
        <a:spcBef>
          <a:spcPct val="20000"/>
        </a:spcBef>
        <a:spcAft>
          <a:spcPct val="0"/>
        </a:spcAft>
        <a:buFont typeface="Wingdings" pitchFamily="2" charset="2"/>
        <a:buChar char="§"/>
        <a:defRPr kumimoji="1" sz="2400">
          <a:solidFill>
            <a:schemeClr val="tx2"/>
          </a:solidFill>
          <a:latin typeface="+mn-lt"/>
          <a:ea typeface="+mn-ea"/>
        </a:defRPr>
      </a:lvl6pPr>
      <a:lvl7pPr marL="2971800" indent="-228600" algn="l" rtl="0" eaLnBrk="1" fontAlgn="base" latinLnBrk="1" hangingPunct="1">
        <a:spcBef>
          <a:spcPct val="20000"/>
        </a:spcBef>
        <a:spcAft>
          <a:spcPct val="0"/>
        </a:spcAft>
        <a:buFont typeface="Wingdings" pitchFamily="2" charset="2"/>
        <a:buChar char="§"/>
        <a:defRPr kumimoji="1" sz="2400">
          <a:solidFill>
            <a:schemeClr val="tx2"/>
          </a:solidFill>
          <a:latin typeface="+mn-lt"/>
          <a:ea typeface="+mn-ea"/>
        </a:defRPr>
      </a:lvl7pPr>
      <a:lvl8pPr marL="3429000" indent="-228600" algn="l" rtl="0" eaLnBrk="1" fontAlgn="base" latinLnBrk="1" hangingPunct="1">
        <a:spcBef>
          <a:spcPct val="20000"/>
        </a:spcBef>
        <a:spcAft>
          <a:spcPct val="0"/>
        </a:spcAft>
        <a:buFont typeface="Wingdings" pitchFamily="2" charset="2"/>
        <a:buChar char="§"/>
        <a:defRPr kumimoji="1" sz="2400">
          <a:solidFill>
            <a:schemeClr val="tx2"/>
          </a:solidFill>
          <a:latin typeface="+mn-lt"/>
          <a:ea typeface="+mn-ea"/>
        </a:defRPr>
      </a:lvl8pPr>
      <a:lvl9pPr marL="3886200" indent="-228600" algn="l" rtl="0" eaLnBrk="1" fontAlgn="base" latinLnBrk="1" hangingPunct="1">
        <a:spcBef>
          <a:spcPct val="20000"/>
        </a:spcBef>
        <a:spcAft>
          <a:spcPct val="0"/>
        </a:spcAft>
        <a:buFont typeface="Wingdings" pitchFamily="2" charset="2"/>
        <a:buChar char="§"/>
        <a:defRPr kumimoji="1" sz="2400">
          <a:solidFill>
            <a:schemeClr val="tx2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11" Type="http://schemas.openxmlformats.org/officeDocument/2006/relationships/image" Target="../media/image29.jpeg"/><Relationship Id="rId5" Type="http://schemas.openxmlformats.org/officeDocument/2006/relationships/image" Target="../media/image23.png"/><Relationship Id="rId10" Type="http://schemas.openxmlformats.org/officeDocument/2006/relationships/image" Target="../media/image28.jpeg"/><Relationship Id="rId4" Type="http://schemas.openxmlformats.org/officeDocument/2006/relationships/image" Target="../media/image22.png"/><Relationship Id="rId9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bergizmo.com/15/archives/2008/07/samsung_gtb2700_rugged_phone.html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400300"/>
            <a:ext cx="7696200" cy="1114300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altLang="ko-KR" sz="3200" dirty="0" smtClean="0">
                <a:solidFill>
                  <a:srgbClr val="F8F8F8"/>
                </a:solidFill>
                <a:latin typeface="HY헤드라인M" pitchFamily="18" charset="-127"/>
                <a:ea typeface="HY헤드라인M" pitchFamily="18" charset="-127"/>
              </a:rPr>
              <a:t>Magnetic and Acceleration Sensor</a:t>
            </a:r>
            <a:br>
              <a:rPr lang="en-US" altLang="ko-KR" sz="3200" dirty="0" smtClean="0">
                <a:solidFill>
                  <a:srgbClr val="F8F8F8"/>
                </a:solidFill>
                <a:latin typeface="HY헤드라인M" pitchFamily="18" charset="-127"/>
                <a:ea typeface="HY헤드라인M" pitchFamily="18" charset="-127"/>
              </a:rPr>
            </a:br>
            <a:r>
              <a:rPr lang="en-US" altLang="ko-KR" sz="3200" dirty="0" smtClean="0">
                <a:solidFill>
                  <a:srgbClr val="F8F8F8"/>
                </a:solidFill>
                <a:latin typeface="HY헤드라인M" pitchFamily="18" charset="-127"/>
                <a:ea typeface="HY헤드라인M" pitchFamily="18" charset="-127"/>
              </a:rPr>
              <a:t>for Detecting Direction/Motion</a:t>
            </a:r>
            <a:endParaRPr lang="en-US" altLang="ko-KR" sz="3200" dirty="0">
              <a:solidFill>
                <a:srgbClr val="F8F8F8"/>
              </a:solidFill>
              <a:latin typeface="HY헤드라인M" pitchFamily="18" charset="-127"/>
              <a:ea typeface="HY헤드라인M" pitchFamily="18" charset="-127"/>
            </a:endParaRPr>
          </a:p>
        </p:txBody>
      </p:sp>
      <p:grpSp>
        <p:nvGrpSpPr>
          <p:cNvPr id="41" name="그룹 40"/>
          <p:cNvGrpSpPr/>
          <p:nvPr/>
        </p:nvGrpSpPr>
        <p:grpSpPr>
          <a:xfrm>
            <a:off x="3394105" y="5619690"/>
            <a:ext cx="2549495" cy="552510"/>
            <a:chOff x="3394105" y="5467290"/>
            <a:chExt cx="2549495" cy="552510"/>
          </a:xfrm>
        </p:grpSpPr>
        <p:sp>
          <p:nvSpPr>
            <p:cNvPr id="6" name="TextBox 5"/>
            <p:cNvSpPr txBox="1"/>
            <p:nvPr/>
          </p:nvSpPr>
          <p:spPr>
            <a:xfrm>
              <a:off x="3810000" y="5619690"/>
              <a:ext cx="2133600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 latinLnBrk="0">
                <a:defRPr/>
              </a:pPr>
              <a:r>
                <a:rPr lang="en-US" altLang="ko-KR" sz="2000" dirty="0" smtClean="0">
                  <a:solidFill>
                    <a:srgbClr val="0000FF"/>
                  </a:solidFill>
                  <a:latin typeface="Arial" pitchFamily="34" charset="0"/>
                  <a:ea typeface="굴림" pitchFamily="50" charset="-127"/>
                  <a:cs typeface="Arial" pitchFamily="34" charset="0"/>
                </a:rPr>
                <a:t>AMO</a:t>
              </a:r>
              <a:r>
                <a:rPr lang="en-US" altLang="ko-KR" sz="800" dirty="0" smtClean="0">
                  <a:solidFill>
                    <a:srgbClr val="0000FF"/>
                  </a:solidFill>
                  <a:latin typeface="Arial" pitchFamily="34" charset="0"/>
                  <a:ea typeface="굴림" pitchFamily="50" charset="-127"/>
                  <a:cs typeface="Arial" pitchFamily="34" charset="0"/>
                </a:rPr>
                <a:t> </a:t>
              </a:r>
              <a:r>
                <a:rPr lang="en-US" altLang="ko-KR" sz="2000" b="1" dirty="0" smtClean="0">
                  <a:solidFill>
                    <a:srgbClr val="0000FF"/>
                  </a:solidFill>
                  <a:latin typeface="Arial" pitchFamily="34" charset="0"/>
                  <a:ea typeface="굴림" pitchFamily="50" charset="-127"/>
                  <a:cs typeface="Arial" pitchFamily="34" charset="0"/>
                </a:rPr>
                <a:t>SENSE</a:t>
              </a:r>
              <a:endParaRPr lang="ko-KR" altLang="en-US" sz="2000" b="1" dirty="0">
                <a:solidFill>
                  <a:srgbClr val="0000FF"/>
                </a:solidFill>
                <a:latin typeface="Arial" pitchFamily="34" charset="0"/>
                <a:ea typeface="굴림" pitchFamily="50" charset="-127"/>
                <a:cs typeface="Arial" pitchFamily="34" charset="0"/>
              </a:endParaRPr>
            </a:p>
          </p:txBody>
        </p:sp>
        <p:grpSp>
          <p:nvGrpSpPr>
            <p:cNvPr id="7" name="그룹 6"/>
            <p:cNvGrpSpPr/>
            <p:nvPr/>
          </p:nvGrpSpPr>
          <p:grpSpPr>
            <a:xfrm>
              <a:off x="3394105" y="5467290"/>
              <a:ext cx="990600" cy="457200"/>
              <a:chOff x="302514" y="262000"/>
              <a:chExt cx="659388" cy="379267"/>
            </a:xfrm>
          </p:grpSpPr>
          <p:grpSp>
            <p:nvGrpSpPr>
              <p:cNvPr id="8" name="그룹 21"/>
              <p:cNvGrpSpPr/>
              <p:nvPr/>
            </p:nvGrpSpPr>
            <p:grpSpPr>
              <a:xfrm>
                <a:off x="302508" y="261998"/>
                <a:ext cx="659387" cy="379263"/>
                <a:chOff x="338138" y="285750"/>
                <a:chExt cx="858837" cy="504825"/>
              </a:xfrm>
            </p:grpSpPr>
            <p:sp>
              <p:nvSpPr>
                <p:cNvPr id="12" name="Freeform 19"/>
                <p:cNvSpPr>
                  <a:spLocks/>
                </p:cNvSpPr>
                <p:nvPr/>
              </p:nvSpPr>
              <p:spPr bwMode="auto">
                <a:xfrm>
                  <a:off x="958850" y="688975"/>
                  <a:ext cx="104775" cy="52388"/>
                </a:xfrm>
                <a:custGeom>
                  <a:avLst/>
                  <a:gdLst>
                    <a:gd name="T0" fmla="*/ 14935783 w 735"/>
                    <a:gd name="T1" fmla="*/ 0 h 373"/>
                    <a:gd name="T2" fmla="*/ 13777556 w 735"/>
                    <a:gd name="T3" fmla="*/ 374862 h 373"/>
                    <a:gd name="T4" fmla="*/ 12659814 w 735"/>
                    <a:gd name="T5" fmla="*/ 749584 h 373"/>
                    <a:gd name="T6" fmla="*/ 11562599 w 735"/>
                    <a:gd name="T7" fmla="*/ 1144109 h 373"/>
                    <a:gd name="T8" fmla="*/ 10505869 w 735"/>
                    <a:gd name="T9" fmla="*/ 1558438 h 373"/>
                    <a:gd name="T10" fmla="*/ 9449138 w 735"/>
                    <a:gd name="T11" fmla="*/ 1992289 h 373"/>
                    <a:gd name="T12" fmla="*/ 8453417 w 735"/>
                    <a:gd name="T13" fmla="*/ 2426281 h 373"/>
                    <a:gd name="T14" fmla="*/ 7478084 w 735"/>
                    <a:gd name="T15" fmla="*/ 2880076 h 373"/>
                    <a:gd name="T16" fmla="*/ 6543234 w 735"/>
                    <a:gd name="T17" fmla="*/ 3353534 h 373"/>
                    <a:gd name="T18" fmla="*/ 5588285 w 735"/>
                    <a:gd name="T19" fmla="*/ 3846655 h 373"/>
                    <a:gd name="T20" fmla="*/ 4734690 w 735"/>
                    <a:gd name="T21" fmla="*/ 4320114 h 373"/>
                    <a:gd name="T22" fmla="*/ 3860994 w 735"/>
                    <a:gd name="T23" fmla="*/ 4813236 h 373"/>
                    <a:gd name="T24" fmla="*/ 3027784 w 735"/>
                    <a:gd name="T25" fmla="*/ 5306357 h 373"/>
                    <a:gd name="T26" fmla="*/ 2235342 w 735"/>
                    <a:gd name="T27" fmla="*/ 5838945 h 373"/>
                    <a:gd name="T28" fmla="*/ 1442759 w 735"/>
                    <a:gd name="T29" fmla="*/ 6332207 h 373"/>
                    <a:gd name="T30" fmla="*/ 711187 w 735"/>
                    <a:gd name="T31" fmla="*/ 6844991 h 373"/>
                    <a:gd name="T32" fmla="*/ 0 w 735"/>
                    <a:gd name="T33" fmla="*/ 7357915 h 373"/>
                    <a:gd name="T34" fmla="*/ 1016104 w 735"/>
                    <a:gd name="T35" fmla="*/ 6963390 h 373"/>
                    <a:gd name="T36" fmla="*/ 2032065 w 735"/>
                    <a:gd name="T37" fmla="*/ 6568865 h 373"/>
                    <a:gd name="T38" fmla="*/ 3048169 w 735"/>
                    <a:gd name="T39" fmla="*/ 6134874 h 373"/>
                    <a:gd name="T40" fmla="*/ 4043887 w 735"/>
                    <a:gd name="T41" fmla="*/ 5700882 h 373"/>
                    <a:gd name="T42" fmla="*/ 5019222 w 735"/>
                    <a:gd name="T43" fmla="*/ 5286694 h 373"/>
                    <a:gd name="T44" fmla="*/ 5974314 w 735"/>
                    <a:gd name="T45" fmla="*/ 4852702 h 373"/>
                    <a:gd name="T46" fmla="*/ 6949647 w 735"/>
                    <a:gd name="T47" fmla="*/ 4398906 h 373"/>
                    <a:gd name="T48" fmla="*/ 7884497 w 735"/>
                    <a:gd name="T49" fmla="*/ 3945252 h 373"/>
                    <a:gd name="T50" fmla="*/ 8819203 w 735"/>
                    <a:gd name="T51" fmla="*/ 3491597 h 373"/>
                    <a:gd name="T52" fmla="*/ 9733670 w 735"/>
                    <a:gd name="T53" fmla="*/ 2998335 h 373"/>
                    <a:gd name="T54" fmla="*/ 10627750 w 735"/>
                    <a:gd name="T55" fmla="*/ 2525018 h 373"/>
                    <a:gd name="T56" fmla="*/ 11521829 w 735"/>
                    <a:gd name="T57" fmla="*/ 2031755 h 373"/>
                    <a:gd name="T58" fmla="*/ 12395667 w 735"/>
                    <a:gd name="T59" fmla="*/ 1538634 h 373"/>
                    <a:gd name="T60" fmla="*/ 13269504 w 735"/>
                    <a:gd name="T61" fmla="*/ 1025709 h 373"/>
                    <a:gd name="T62" fmla="*/ 14102572 w 735"/>
                    <a:gd name="T63" fmla="*/ 512925 h 373"/>
                    <a:gd name="T64" fmla="*/ 14935783 w 735"/>
                    <a:gd name="T65" fmla="*/ 0 h 373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735"/>
                    <a:gd name="T100" fmla="*/ 0 h 373"/>
                    <a:gd name="T101" fmla="*/ 735 w 735"/>
                    <a:gd name="T102" fmla="*/ 373 h 373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735" h="373">
                      <a:moveTo>
                        <a:pt x="735" y="0"/>
                      </a:moveTo>
                      <a:lnTo>
                        <a:pt x="678" y="19"/>
                      </a:lnTo>
                      <a:lnTo>
                        <a:pt x="623" y="38"/>
                      </a:lnTo>
                      <a:lnTo>
                        <a:pt x="569" y="58"/>
                      </a:lnTo>
                      <a:lnTo>
                        <a:pt x="517" y="79"/>
                      </a:lnTo>
                      <a:lnTo>
                        <a:pt x="465" y="101"/>
                      </a:lnTo>
                      <a:lnTo>
                        <a:pt x="416" y="123"/>
                      </a:lnTo>
                      <a:lnTo>
                        <a:pt x="368" y="146"/>
                      </a:lnTo>
                      <a:lnTo>
                        <a:pt x="322" y="170"/>
                      </a:lnTo>
                      <a:lnTo>
                        <a:pt x="275" y="195"/>
                      </a:lnTo>
                      <a:lnTo>
                        <a:pt x="233" y="219"/>
                      </a:lnTo>
                      <a:lnTo>
                        <a:pt x="190" y="244"/>
                      </a:lnTo>
                      <a:lnTo>
                        <a:pt x="149" y="269"/>
                      </a:lnTo>
                      <a:lnTo>
                        <a:pt x="110" y="296"/>
                      </a:lnTo>
                      <a:lnTo>
                        <a:pt x="71" y="321"/>
                      </a:lnTo>
                      <a:lnTo>
                        <a:pt x="35" y="347"/>
                      </a:lnTo>
                      <a:lnTo>
                        <a:pt x="0" y="373"/>
                      </a:lnTo>
                      <a:lnTo>
                        <a:pt x="50" y="353"/>
                      </a:lnTo>
                      <a:lnTo>
                        <a:pt x="100" y="333"/>
                      </a:lnTo>
                      <a:lnTo>
                        <a:pt x="150" y="311"/>
                      </a:lnTo>
                      <a:lnTo>
                        <a:pt x="199" y="289"/>
                      </a:lnTo>
                      <a:lnTo>
                        <a:pt x="247" y="268"/>
                      </a:lnTo>
                      <a:lnTo>
                        <a:pt x="294" y="246"/>
                      </a:lnTo>
                      <a:lnTo>
                        <a:pt x="342" y="223"/>
                      </a:lnTo>
                      <a:lnTo>
                        <a:pt x="388" y="200"/>
                      </a:lnTo>
                      <a:lnTo>
                        <a:pt x="434" y="177"/>
                      </a:lnTo>
                      <a:lnTo>
                        <a:pt x="479" y="152"/>
                      </a:lnTo>
                      <a:lnTo>
                        <a:pt x="523" y="128"/>
                      </a:lnTo>
                      <a:lnTo>
                        <a:pt x="567" y="103"/>
                      </a:lnTo>
                      <a:lnTo>
                        <a:pt x="610" y="78"/>
                      </a:lnTo>
                      <a:lnTo>
                        <a:pt x="653" y="52"/>
                      </a:lnTo>
                      <a:lnTo>
                        <a:pt x="694" y="26"/>
                      </a:lnTo>
                      <a:lnTo>
                        <a:pt x="735" y="0"/>
                      </a:lnTo>
                      <a:close/>
                    </a:path>
                  </a:pathLst>
                </a:custGeom>
                <a:solidFill>
                  <a:srgbClr val="15327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13" name="Freeform 20"/>
                <p:cNvSpPr>
                  <a:spLocks/>
                </p:cNvSpPr>
                <p:nvPr/>
              </p:nvSpPr>
              <p:spPr bwMode="auto">
                <a:xfrm>
                  <a:off x="808038" y="603250"/>
                  <a:ext cx="349250" cy="179388"/>
                </a:xfrm>
                <a:custGeom>
                  <a:avLst/>
                  <a:gdLst>
                    <a:gd name="T0" fmla="*/ 484517 w 2458"/>
                    <a:gd name="T1" fmla="*/ 25600370 h 1253"/>
                    <a:gd name="T2" fmla="*/ 1493903 w 2458"/>
                    <a:gd name="T3" fmla="*/ 25436444 h 1253"/>
                    <a:gd name="T4" fmla="*/ 2463079 w 2458"/>
                    <a:gd name="T5" fmla="*/ 25272518 h 1253"/>
                    <a:gd name="T6" fmla="*/ 3432113 w 2458"/>
                    <a:gd name="T7" fmla="*/ 25067504 h 1253"/>
                    <a:gd name="T8" fmla="*/ 4502028 w 2458"/>
                    <a:gd name="T9" fmla="*/ 24268061 h 1253"/>
                    <a:gd name="T10" fmla="*/ 5794168 w 2458"/>
                    <a:gd name="T11" fmla="*/ 22771825 h 1253"/>
                    <a:gd name="T12" fmla="*/ 7267895 w 2458"/>
                    <a:gd name="T13" fmla="*/ 21152609 h 1253"/>
                    <a:gd name="T14" fmla="*/ 8943669 w 2458"/>
                    <a:gd name="T15" fmla="*/ 19471831 h 1253"/>
                    <a:gd name="T16" fmla="*/ 10821209 w 2458"/>
                    <a:gd name="T17" fmla="*/ 17709158 h 1253"/>
                    <a:gd name="T18" fmla="*/ 12920828 w 2458"/>
                    <a:gd name="T19" fmla="*/ 15946489 h 1253"/>
                    <a:gd name="T20" fmla="*/ 15222354 w 2458"/>
                    <a:gd name="T21" fmla="*/ 14142731 h 1253"/>
                    <a:gd name="T22" fmla="*/ 17745961 w 2458"/>
                    <a:gd name="T23" fmla="*/ 12359589 h 1253"/>
                    <a:gd name="T24" fmla="*/ 20511689 w 2458"/>
                    <a:gd name="T25" fmla="*/ 10637866 h 1253"/>
                    <a:gd name="T26" fmla="*/ 23459284 w 2458"/>
                    <a:gd name="T27" fmla="*/ 8977559 h 1253"/>
                    <a:gd name="T28" fmla="*/ 26669314 w 2458"/>
                    <a:gd name="T29" fmla="*/ 7399289 h 1253"/>
                    <a:gd name="T30" fmla="*/ 30101425 w 2458"/>
                    <a:gd name="T31" fmla="*/ 5903053 h 1253"/>
                    <a:gd name="T32" fmla="*/ 33775795 w 2458"/>
                    <a:gd name="T33" fmla="*/ 4591215 h 1253"/>
                    <a:gd name="T34" fmla="*/ 37692433 w 2458"/>
                    <a:gd name="T35" fmla="*/ 3422975 h 1253"/>
                    <a:gd name="T36" fmla="*/ 41851319 w 2458"/>
                    <a:gd name="T37" fmla="*/ 2439133 h 1253"/>
                    <a:gd name="T38" fmla="*/ 46272641 w 2458"/>
                    <a:gd name="T39" fmla="*/ 1660305 h 1253"/>
                    <a:gd name="T40" fmla="*/ 48836601 w 2458"/>
                    <a:gd name="T41" fmla="*/ 1004315 h 1253"/>
                    <a:gd name="T42" fmla="*/ 49361470 w 2458"/>
                    <a:gd name="T43" fmla="*/ 348468 h 1253"/>
                    <a:gd name="T44" fmla="*/ 47181003 w 2458"/>
                    <a:gd name="T45" fmla="*/ 307522 h 1253"/>
                    <a:gd name="T46" fmla="*/ 42497247 w 2458"/>
                    <a:gd name="T47" fmla="*/ 1045404 h 1253"/>
                    <a:gd name="T48" fmla="*/ 38055749 w 2458"/>
                    <a:gd name="T49" fmla="*/ 2090665 h 1253"/>
                    <a:gd name="T50" fmla="*/ 33816148 w 2458"/>
                    <a:gd name="T51" fmla="*/ 3320467 h 1253"/>
                    <a:gd name="T52" fmla="*/ 29818814 w 2458"/>
                    <a:gd name="T53" fmla="*/ 4734813 h 1253"/>
                    <a:gd name="T54" fmla="*/ 26063597 w 2458"/>
                    <a:gd name="T55" fmla="*/ 6312940 h 1253"/>
                    <a:gd name="T56" fmla="*/ 22510427 w 2458"/>
                    <a:gd name="T57" fmla="*/ 8014190 h 1253"/>
                    <a:gd name="T58" fmla="*/ 19219692 w 2458"/>
                    <a:gd name="T59" fmla="*/ 9858896 h 1253"/>
                    <a:gd name="T60" fmla="*/ 16110540 w 2458"/>
                    <a:gd name="T61" fmla="*/ 11765161 h 1253"/>
                    <a:gd name="T62" fmla="*/ 13263969 w 2458"/>
                    <a:gd name="T63" fmla="*/ 13691756 h 1253"/>
                    <a:gd name="T64" fmla="*/ 10619303 w 2458"/>
                    <a:gd name="T65" fmla="*/ 15659440 h 1253"/>
                    <a:gd name="T66" fmla="*/ 8196575 w 2458"/>
                    <a:gd name="T67" fmla="*/ 17627123 h 1253"/>
                    <a:gd name="T68" fmla="*/ 5996074 w 2458"/>
                    <a:gd name="T69" fmla="*/ 19574339 h 1253"/>
                    <a:gd name="T70" fmla="*/ 4017511 w 2458"/>
                    <a:gd name="T71" fmla="*/ 21439515 h 1253"/>
                    <a:gd name="T72" fmla="*/ 2261173 w 2458"/>
                    <a:gd name="T73" fmla="*/ 23222800 h 1253"/>
                    <a:gd name="T74" fmla="*/ 706599 w 2458"/>
                    <a:gd name="T75" fmla="*/ 24903578 h 1253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w 2458"/>
                    <a:gd name="T115" fmla="*/ 0 h 1253"/>
                    <a:gd name="T116" fmla="*/ 2458 w 2458"/>
                    <a:gd name="T117" fmla="*/ 1253 h 1253"/>
                  </a:gdLst>
                  <a:ahLst/>
                  <a:cxnLst>
                    <a:cxn ang="T76">
                      <a:pos x="T0" y="T1"/>
                    </a:cxn>
                    <a:cxn ang="T77">
                      <a:pos x="T2" y="T3"/>
                    </a:cxn>
                    <a:cxn ang="T78">
                      <a:pos x="T4" y="T5"/>
                    </a:cxn>
                    <a:cxn ang="T79">
                      <a:pos x="T6" y="T7"/>
                    </a:cxn>
                    <a:cxn ang="T80">
                      <a:pos x="T8" y="T9"/>
                    </a:cxn>
                    <a:cxn ang="T81">
                      <a:pos x="T10" y="T11"/>
                    </a:cxn>
                    <a:cxn ang="T82">
                      <a:pos x="T12" y="T13"/>
                    </a:cxn>
                    <a:cxn ang="T83">
                      <a:pos x="T14" y="T15"/>
                    </a:cxn>
                    <a:cxn ang="T84">
                      <a:pos x="T16" y="T17"/>
                    </a:cxn>
                    <a:cxn ang="T85">
                      <a:pos x="T18" y="T19"/>
                    </a:cxn>
                    <a:cxn ang="T86">
                      <a:pos x="T20" y="T21"/>
                    </a:cxn>
                    <a:cxn ang="T87">
                      <a:pos x="T22" y="T23"/>
                    </a:cxn>
                    <a:cxn ang="T88">
                      <a:pos x="T24" y="T25"/>
                    </a:cxn>
                    <a:cxn ang="T89">
                      <a:pos x="T26" y="T27"/>
                    </a:cxn>
                    <a:cxn ang="T90">
                      <a:pos x="T28" y="T29"/>
                    </a:cxn>
                    <a:cxn ang="T91">
                      <a:pos x="T30" y="T31"/>
                    </a:cxn>
                    <a:cxn ang="T92">
                      <a:pos x="T32" y="T33"/>
                    </a:cxn>
                    <a:cxn ang="T93">
                      <a:pos x="T34" y="T35"/>
                    </a:cxn>
                    <a:cxn ang="T94">
                      <a:pos x="T36" y="T37"/>
                    </a:cxn>
                    <a:cxn ang="T95">
                      <a:pos x="T38" y="T39"/>
                    </a:cxn>
                    <a:cxn ang="T96">
                      <a:pos x="T40" y="T41"/>
                    </a:cxn>
                    <a:cxn ang="T97">
                      <a:pos x="T42" y="T43"/>
                    </a:cxn>
                    <a:cxn ang="T98">
                      <a:pos x="T44" y="T45"/>
                    </a:cxn>
                    <a:cxn ang="T99">
                      <a:pos x="T46" y="T47"/>
                    </a:cxn>
                    <a:cxn ang="T100">
                      <a:pos x="T48" y="T49"/>
                    </a:cxn>
                    <a:cxn ang="T101">
                      <a:pos x="T50" y="T51"/>
                    </a:cxn>
                    <a:cxn ang="T102">
                      <a:pos x="T52" y="T53"/>
                    </a:cxn>
                    <a:cxn ang="T103">
                      <a:pos x="T54" y="T55"/>
                    </a:cxn>
                    <a:cxn ang="T104">
                      <a:pos x="T56" y="T57"/>
                    </a:cxn>
                    <a:cxn ang="T105">
                      <a:pos x="T58" y="T59"/>
                    </a:cxn>
                    <a:cxn ang="T106">
                      <a:pos x="T60" y="T61"/>
                    </a:cxn>
                    <a:cxn ang="T107">
                      <a:pos x="T62" y="T63"/>
                    </a:cxn>
                    <a:cxn ang="T108">
                      <a:pos x="T64" y="T65"/>
                    </a:cxn>
                    <a:cxn ang="T109">
                      <a:pos x="T66" y="T67"/>
                    </a:cxn>
                    <a:cxn ang="T110">
                      <a:pos x="T68" y="T69"/>
                    </a:cxn>
                    <a:cxn ang="T111">
                      <a:pos x="T70" y="T71"/>
                    </a:cxn>
                    <a:cxn ang="T112">
                      <a:pos x="T72" y="T73"/>
                    </a:cxn>
                    <a:cxn ang="T113">
                      <a:pos x="T74" y="T75"/>
                    </a:cxn>
                  </a:cxnLst>
                  <a:rect l="T114" t="T115" r="T116" b="T117"/>
                  <a:pathLst>
                    <a:path w="2458" h="1253">
                      <a:moveTo>
                        <a:pt x="0" y="1253"/>
                      </a:moveTo>
                      <a:lnTo>
                        <a:pt x="24" y="1249"/>
                      </a:lnTo>
                      <a:lnTo>
                        <a:pt x="50" y="1245"/>
                      </a:lnTo>
                      <a:lnTo>
                        <a:pt x="74" y="1241"/>
                      </a:lnTo>
                      <a:lnTo>
                        <a:pt x="98" y="1237"/>
                      </a:lnTo>
                      <a:lnTo>
                        <a:pt x="122" y="1233"/>
                      </a:lnTo>
                      <a:lnTo>
                        <a:pt x="146" y="1227"/>
                      </a:lnTo>
                      <a:lnTo>
                        <a:pt x="170" y="1223"/>
                      </a:lnTo>
                      <a:lnTo>
                        <a:pt x="194" y="1219"/>
                      </a:lnTo>
                      <a:lnTo>
                        <a:pt x="223" y="1184"/>
                      </a:lnTo>
                      <a:lnTo>
                        <a:pt x="253" y="1149"/>
                      </a:lnTo>
                      <a:lnTo>
                        <a:pt x="287" y="1111"/>
                      </a:lnTo>
                      <a:lnTo>
                        <a:pt x="322" y="1072"/>
                      </a:lnTo>
                      <a:lnTo>
                        <a:pt x="360" y="1032"/>
                      </a:lnTo>
                      <a:lnTo>
                        <a:pt x="400" y="992"/>
                      </a:lnTo>
                      <a:lnTo>
                        <a:pt x="443" y="950"/>
                      </a:lnTo>
                      <a:lnTo>
                        <a:pt x="489" y="907"/>
                      </a:lnTo>
                      <a:lnTo>
                        <a:pt x="536" y="864"/>
                      </a:lnTo>
                      <a:lnTo>
                        <a:pt x="588" y="821"/>
                      </a:lnTo>
                      <a:lnTo>
                        <a:pt x="640" y="778"/>
                      </a:lnTo>
                      <a:lnTo>
                        <a:pt x="697" y="734"/>
                      </a:lnTo>
                      <a:lnTo>
                        <a:pt x="754" y="690"/>
                      </a:lnTo>
                      <a:lnTo>
                        <a:pt x="816" y="646"/>
                      </a:lnTo>
                      <a:lnTo>
                        <a:pt x="879" y="603"/>
                      </a:lnTo>
                      <a:lnTo>
                        <a:pt x="946" y="561"/>
                      </a:lnTo>
                      <a:lnTo>
                        <a:pt x="1016" y="519"/>
                      </a:lnTo>
                      <a:lnTo>
                        <a:pt x="1088" y="478"/>
                      </a:lnTo>
                      <a:lnTo>
                        <a:pt x="1162" y="438"/>
                      </a:lnTo>
                      <a:lnTo>
                        <a:pt x="1240" y="399"/>
                      </a:lnTo>
                      <a:lnTo>
                        <a:pt x="1321" y="361"/>
                      </a:lnTo>
                      <a:lnTo>
                        <a:pt x="1405" y="324"/>
                      </a:lnTo>
                      <a:lnTo>
                        <a:pt x="1491" y="288"/>
                      </a:lnTo>
                      <a:lnTo>
                        <a:pt x="1581" y="256"/>
                      </a:lnTo>
                      <a:lnTo>
                        <a:pt x="1673" y="224"/>
                      </a:lnTo>
                      <a:lnTo>
                        <a:pt x="1769" y="195"/>
                      </a:lnTo>
                      <a:lnTo>
                        <a:pt x="1867" y="167"/>
                      </a:lnTo>
                      <a:lnTo>
                        <a:pt x="1969" y="142"/>
                      </a:lnTo>
                      <a:lnTo>
                        <a:pt x="2073" y="119"/>
                      </a:lnTo>
                      <a:lnTo>
                        <a:pt x="2181" y="99"/>
                      </a:lnTo>
                      <a:lnTo>
                        <a:pt x="2292" y="81"/>
                      </a:lnTo>
                      <a:lnTo>
                        <a:pt x="2406" y="66"/>
                      </a:lnTo>
                      <a:lnTo>
                        <a:pt x="2419" y="49"/>
                      </a:lnTo>
                      <a:lnTo>
                        <a:pt x="2432" y="33"/>
                      </a:lnTo>
                      <a:lnTo>
                        <a:pt x="2445" y="17"/>
                      </a:lnTo>
                      <a:lnTo>
                        <a:pt x="2458" y="0"/>
                      </a:lnTo>
                      <a:lnTo>
                        <a:pt x="2337" y="15"/>
                      </a:lnTo>
                      <a:lnTo>
                        <a:pt x="2219" y="31"/>
                      </a:lnTo>
                      <a:lnTo>
                        <a:pt x="2105" y="51"/>
                      </a:lnTo>
                      <a:lnTo>
                        <a:pt x="1993" y="76"/>
                      </a:lnTo>
                      <a:lnTo>
                        <a:pt x="1885" y="102"/>
                      </a:lnTo>
                      <a:lnTo>
                        <a:pt x="1778" y="130"/>
                      </a:lnTo>
                      <a:lnTo>
                        <a:pt x="1675" y="162"/>
                      </a:lnTo>
                      <a:lnTo>
                        <a:pt x="1575" y="196"/>
                      </a:lnTo>
                      <a:lnTo>
                        <a:pt x="1477" y="231"/>
                      </a:lnTo>
                      <a:lnTo>
                        <a:pt x="1383" y="268"/>
                      </a:lnTo>
                      <a:lnTo>
                        <a:pt x="1291" y="308"/>
                      </a:lnTo>
                      <a:lnTo>
                        <a:pt x="1202" y="349"/>
                      </a:lnTo>
                      <a:lnTo>
                        <a:pt x="1115" y="391"/>
                      </a:lnTo>
                      <a:lnTo>
                        <a:pt x="1032" y="436"/>
                      </a:lnTo>
                      <a:lnTo>
                        <a:pt x="952" y="481"/>
                      </a:lnTo>
                      <a:lnTo>
                        <a:pt x="874" y="526"/>
                      </a:lnTo>
                      <a:lnTo>
                        <a:pt x="798" y="574"/>
                      </a:lnTo>
                      <a:lnTo>
                        <a:pt x="726" y="621"/>
                      </a:lnTo>
                      <a:lnTo>
                        <a:pt x="657" y="668"/>
                      </a:lnTo>
                      <a:lnTo>
                        <a:pt x="590" y="717"/>
                      </a:lnTo>
                      <a:lnTo>
                        <a:pt x="526" y="764"/>
                      </a:lnTo>
                      <a:lnTo>
                        <a:pt x="464" y="813"/>
                      </a:lnTo>
                      <a:lnTo>
                        <a:pt x="406" y="860"/>
                      </a:lnTo>
                      <a:lnTo>
                        <a:pt x="350" y="907"/>
                      </a:lnTo>
                      <a:lnTo>
                        <a:pt x="297" y="955"/>
                      </a:lnTo>
                      <a:lnTo>
                        <a:pt x="247" y="1001"/>
                      </a:lnTo>
                      <a:lnTo>
                        <a:pt x="199" y="1046"/>
                      </a:lnTo>
                      <a:lnTo>
                        <a:pt x="153" y="1091"/>
                      </a:lnTo>
                      <a:lnTo>
                        <a:pt x="112" y="1133"/>
                      </a:lnTo>
                      <a:lnTo>
                        <a:pt x="72" y="1175"/>
                      </a:lnTo>
                      <a:lnTo>
                        <a:pt x="35" y="1215"/>
                      </a:lnTo>
                      <a:lnTo>
                        <a:pt x="0" y="1253"/>
                      </a:lnTo>
                      <a:close/>
                    </a:path>
                  </a:pathLst>
                </a:custGeom>
                <a:solidFill>
                  <a:srgbClr val="15327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14" name="Freeform 21"/>
                <p:cNvSpPr>
                  <a:spLocks/>
                </p:cNvSpPr>
                <p:nvPr/>
              </p:nvSpPr>
              <p:spPr bwMode="auto">
                <a:xfrm>
                  <a:off x="755650" y="565150"/>
                  <a:ext cx="423863" cy="222250"/>
                </a:xfrm>
                <a:custGeom>
                  <a:avLst/>
                  <a:gdLst>
                    <a:gd name="T0" fmla="*/ 59227006 w 2998"/>
                    <a:gd name="T1" fmla="*/ 1397363 h 1573"/>
                    <a:gd name="T2" fmla="*/ 59706715 w 2998"/>
                    <a:gd name="T3" fmla="*/ 479116 h 1573"/>
                    <a:gd name="T4" fmla="*/ 56688353 w 2998"/>
                    <a:gd name="T5" fmla="*/ 439131 h 1573"/>
                    <a:gd name="T6" fmla="*/ 50491868 w 2998"/>
                    <a:gd name="T7" fmla="*/ 1557163 h 1573"/>
                    <a:gd name="T8" fmla="*/ 44695070 w 2998"/>
                    <a:gd name="T9" fmla="*/ 2934604 h 1573"/>
                    <a:gd name="T10" fmla="*/ 39258088 w 2998"/>
                    <a:gd name="T11" fmla="*/ 4611440 h 1573"/>
                    <a:gd name="T12" fmla="*/ 34200850 w 2998"/>
                    <a:gd name="T13" fmla="*/ 6448076 h 1573"/>
                    <a:gd name="T14" fmla="*/ 29503579 w 2998"/>
                    <a:gd name="T15" fmla="*/ 8484213 h 1573"/>
                    <a:gd name="T16" fmla="*/ 25145906 w 2998"/>
                    <a:gd name="T17" fmla="*/ 10680152 h 1573"/>
                    <a:gd name="T18" fmla="*/ 21148192 w 2998"/>
                    <a:gd name="T19" fmla="*/ 12956059 h 1573"/>
                    <a:gd name="T20" fmla="*/ 17490215 w 2998"/>
                    <a:gd name="T21" fmla="*/ 15291732 h 1573"/>
                    <a:gd name="T22" fmla="*/ 14152047 w 2998"/>
                    <a:gd name="T23" fmla="*/ 17667249 h 1573"/>
                    <a:gd name="T24" fmla="*/ 11133827 w 2998"/>
                    <a:gd name="T25" fmla="*/ 20082756 h 1573"/>
                    <a:gd name="T26" fmla="*/ 8435269 w 2998"/>
                    <a:gd name="T27" fmla="*/ 22398507 h 1573"/>
                    <a:gd name="T28" fmla="*/ 6036584 w 2998"/>
                    <a:gd name="T29" fmla="*/ 24654351 h 1573"/>
                    <a:gd name="T30" fmla="*/ 3957845 w 2998"/>
                    <a:gd name="T31" fmla="*/ 26790380 h 1573"/>
                    <a:gd name="T32" fmla="*/ 2158760 w 2998"/>
                    <a:gd name="T33" fmla="*/ 28786673 h 1573"/>
                    <a:gd name="T34" fmla="*/ 639612 w 2998"/>
                    <a:gd name="T35" fmla="*/ 30583323 h 1573"/>
                    <a:gd name="T36" fmla="*/ 619677 w 2998"/>
                    <a:gd name="T37" fmla="*/ 31361834 h 1573"/>
                    <a:gd name="T38" fmla="*/ 1878966 w 2998"/>
                    <a:gd name="T39" fmla="*/ 31242161 h 1573"/>
                    <a:gd name="T40" fmla="*/ 3098244 w 2998"/>
                    <a:gd name="T41" fmla="*/ 30443587 h 1573"/>
                    <a:gd name="T42" fmla="*/ 4477565 w 2998"/>
                    <a:gd name="T43" fmla="*/ 28786673 h 1573"/>
                    <a:gd name="T44" fmla="*/ 6156617 w 2998"/>
                    <a:gd name="T45" fmla="*/ 26930116 h 1573"/>
                    <a:gd name="T46" fmla="*/ 8155474 w 2998"/>
                    <a:gd name="T47" fmla="*/ 24873916 h 1573"/>
                    <a:gd name="T48" fmla="*/ 10414193 w 2998"/>
                    <a:gd name="T49" fmla="*/ 22677979 h 1573"/>
                    <a:gd name="T50" fmla="*/ 13012792 w 2998"/>
                    <a:gd name="T51" fmla="*/ 20402213 h 1573"/>
                    <a:gd name="T52" fmla="*/ 15911121 w 2998"/>
                    <a:gd name="T53" fmla="*/ 18066536 h 1573"/>
                    <a:gd name="T54" fmla="*/ 19109324 w 2998"/>
                    <a:gd name="T55" fmla="*/ 15750785 h 1573"/>
                    <a:gd name="T56" fmla="*/ 22627330 w 2998"/>
                    <a:gd name="T57" fmla="*/ 13455097 h 1573"/>
                    <a:gd name="T58" fmla="*/ 26425271 w 2998"/>
                    <a:gd name="T59" fmla="*/ 11239239 h 1573"/>
                    <a:gd name="T60" fmla="*/ 30562953 w 2998"/>
                    <a:gd name="T61" fmla="*/ 9143051 h 1573"/>
                    <a:gd name="T62" fmla="*/ 35020441 w 2998"/>
                    <a:gd name="T63" fmla="*/ 7226587 h 1573"/>
                    <a:gd name="T64" fmla="*/ 39777808 w 2998"/>
                    <a:gd name="T65" fmla="*/ 5529688 h 1573"/>
                    <a:gd name="T66" fmla="*/ 44854973 w 2998"/>
                    <a:gd name="T67" fmla="*/ 4072417 h 1573"/>
                    <a:gd name="T68" fmla="*/ 50272019 w 2998"/>
                    <a:gd name="T69" fmla="*/ 2934604 h 1573"/>
                    <a:gd name="T70" fmla="*/ 55968719 w 2998"/>
                    <a:gd name="T71" fmla="*/ 2136030 h 1573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w 2998"/>
                    <a:gd name="T109" fmla="*/ 0 h 1573"/>
                    <a:gd name="T110" fmla="*/ 2998 w 2998"/>
                    <a:gd name="T111" fmla="*/ 1573 h 1573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T108" t="T109" r="T110" b="T111"/>
                  <a:pathLst>
                    <a:path w="2998" h="1573">
                      <a:moveTo>
                        <a:pt x="2950" y="94"/>
                      </a:moveTo>
                      <a:lnTo>
                        <a:pt x="2963" y="70"/>
                      </a:lnTo>
                      <a:lnTo>
                        <a:pt x="2975" y="47"/>
                      </a:lnTo>
                      <a:lnTo>
                        <a:pt x="2987" y="24"/>
                      </a:lnTo>
                      <a:lnTo>
                        <a:pt x="2998" y="0"/>
                      </a:lnTo>
                      <a:lnTo>
                        <a:pt x="2836" y="22"/>
                      </a:lnTo>
                      <a:lnTo>
                        <a:pt x="2679" y="48"/>
                      </a:lnTo>
                      <a:lnTo>
                        <a:pt x="2526" y="78"/>
                      </a:lnTo>
                      <a:lnTo>
                        <a:pt x="2380" y="111"/>
                      </a:lnTo>
                      <a:lnTo>
                        <a:pt x="2236" y="147"/>
                      </a:lnTo>
                      <a:lnTo>
                        <a:pt x="2098" y="187"/>
                      </a:lnTo>
                      <a:lnTo>
                        <a:pt x="1964" y="231"/>
                      </a:lnTo>
                      <a:lnTo>
                        <a:pt x="1835" y="276"/>
                      </a:lnTo>
                      <a:lnTo>
                        <a:pt x="1711" y="323"/>
                      </a:lnTo>
                      <a:lnTo>
                        <a:pt x="1591" y="374"/>
                      </a:lnTo>
                      <a:lnTo>
                        <a:pt x="1476" y="425"/>
                      </a:lnTo>
                      <a:lnTo>
                        <a:pt x="1365" y="479"/>
                      </a:lnTo>
                      <a:lnTo>
                        <a:pt x="1258" y="535"/>
                      </a:lnTo>
                      <a:lnTo>
                        <a:pt x="1156" y="591"/>
                      </a:lnTo>
                      <a:lnTo>
                        <a:pt x="1058" y="649"/>
                      </a:lnTo>
                      <a:lnTo>
                        <a:pt x="964" y="708"/>
                      </a:lnTo>
                      <a:lnTo>
                        <a:pt x="875" y="766"/>
                      </a:lnTo>
                      <a:lnTo>
                        <a:pt x="789" y="827"/>
                      </a:lnTo>
                      <a:lnTo>
                        <a:pt x="708" y="885"/>
                      </a:lnTo>
                      <a:lnTo>
                        <a:pt x="630" y="945"/>
                      </a:lnTo>
                      <a:lnTo>
                        <a:pt x="557" y="1006"/>
                      </a:lnTo>
                      <a:lnTo>
                        <a:pt x="488" y="1063"/>
                      </a:lnTo>
                      <a:lnTo>
                        <a:pt x="422" y="1122"/>
                      </a:lnTo>
                      <a:lnTo>
                        <a:pt x="361" y="1179"/>
                      </a:lnTo>
                      <a:lnTo>
                        <a:pt x="302" y="1235"/>
                      </a:lnTo>
                      <a:lnTo>
                        <a:pt x="248" y="1290"/>
                      </a:lnTo>
                      <a:lnTo>
                        <a:pt x="198" y="1342"/>
                      </a:lnTo>
                      <a:lnTo>
                        <a:pt x="151" y="1393"/>
                      </a:lnTo>
                      <a:lnTo>
                        <a:pt x="108" y="1442"/>
                      </a:lnTo>
                      <a:lnTo>
                        <a:pt x="69" y="1489"/>
                      </a:lnTo>
                      <a:lnTo>
                        <a:pt x="32" y="1532"/>
                      </a:lnTo>
                      <a:lnTo>
                        <a:pt x="0" y="1573"/>
                      </a:lnTo>
                      <a:lnTo>
                        <a:pt x="31" y="1571"/>
                      </a:lnTo>
                      <a:lnTo>
                        <a:pt x="63" y="1568"/>
                      </a:lnTo>
                      <a:lnTo>
                        <a:pt x="94" y="1565"/>
                      </a:lnTo>
                      <a:lnTo>
                        <a:pt x="126" y="1560"/>
                      </a:lnTo>
                      <a:lnTo>
                        <a:pt x="155" y="1525"/>
                      </a:lnTo>
                      <a:lnTo>
                        <a:pt x="188" y="1485"/>
                      </a:lnTo>
                      <a:lnTo>
                        <a:pt x="224" y="1442"/>
                      </a:lnTo>
                      <a:lnTo>
                        <a:pt x="264" y="1397"/>
                      </a:lnTo>
                      <a:lnTo>
                        <a:pt x="308" y="1349"/>
                      </a:lnTo>
                      <a:lnTo>
                        <a:pt x="355" y="1298"/>
                      </a:lnTo>
                      <a:lnTo>
                        <a:pt x="408" y="1246"/>
                      </a:lnTo>
                      <a:lnTo>
                        <a:pt x="462" y="1192"/>
                      </a:lnTo>
                      <a:lnTo>
                        <a:pt x="521" y="1136"/>
                      </a:lnTo>
                      <a:lnTo>
                        <a:pt x="584" y="1080"/>
                      </a:lnTo>
                      <a:lnTo>
                        <a:pt x="651" y="1022"/>
                      </a:lnTo>
                      <a:lnTo>
                        <a:pt x="721" y="964"/>
                      </a:lnTo>
                      <a:lnTo>
                        <a:pt x="796" y="905"/>
                      </a:lnTo>
                      <a:lnTo>
                        <a:pt x="874" y="848"/>
                      </a:lnTo>
                      <a:lnTo>
                        <a:pt x="956" y="789"/>
                      </a:lnTo>
                      <a:lnTo>
                        <a:pt x="1042" y="731"/>
                      </a:lnTo>
                      <a:lnTo>
                        <a:pt x="1132" y="674"/>
                      </a:lnTo>
                      <a:lnTo>
                        <a:pt x="1225" y="618"/>
                      </a:lnTo>
                      <a:lnTo>
                        <a:pt x="1322" y="563"/>
                      </a:lnTo>
                      <a:lnTo>
                        <a:pt x="1424" y="510"/>
                      </a:lnTo>
                      <a:lnTo>
                        <a:pt x="1529" y="458"/>
                      </a:lnTo>
                      <a:lnTo>
                        <a:pt x="1639" y="408"/>
                      </a:lnTo>
                      <a:lnTo>
                        <a:pt x="1752" y="362"/>
                      </a:lnTo>
                      <a:lnTo>
                        <a:pt x="1869" y="318"/>
                      </a:lnTo>
                      <a:lnTo>
                        <a:pt x="1990" y="277"/>
                      </a:lnTo>
                      <a:lnTo>
                        <a:pt x="2115" y="239"/>
                      </a:lnTo>
                      <a:lnTo>
                        <a:pt x="2244" y="204"/>
                      </a:lnTo>
                      <a:lnTo>
                        <a:pt x="2377" y="174"/>
                      </a:lnTo>
                      <a:lnTo>
                        <a:pt x="2515" y="147"/>
                      </a:lnTo>
                      <a:lnTo>
                        <a:pt x="2655" y="124"/>
                      </a:lnTo>
                      <a:lnTo>
                        <a:pt x="2800" y="107"/>
                      </a:lnTo>
                      <a:lnTo>
                        <a:pt x="2950" y="94"/>
                      </a:lnTo>
                      <a:close/>
                    </a:path>
                  </a:pathLst>
                </a:custGeom>
                <a:solidFill>
                  <a:srgbClr val="15327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15" name="Freeform 30"/>
                <p:cNvSpPr>
                  <a:spLocks/>
                </p:cNvSpPr>
                <p:nvPr/>
              </p:nvSpPr>
              <p:spPr bwMode="auto">
                <a:xfrm>
                  <a:off x="338138" y="285750"/>
                  <a:ext cx="858837" cy="504825"/>
                </a:xfrm>
                <a:custGeom>
                  <a:avLst/>
                  <a:gdLst>
                    <a:gd name="T0" fmla="*/ 71014566 w 6062"/>
                    <a:gd name="T1" fmla="*/ 54474165 h 3560"/>
                    <a:gd name="T2" fmla="*/ 74226065 w 6062"/>
                    <a:gd name="T3" fmla="*/ 52222023 h 3560"/>
                    <a:gd name="T4" fmla="*/ 77818973 w 6062"/>
                    <a:gd name="T5" fmla="*/ 49929607 h 3560"/>
                    <a:gd name="T6" fmla="*/ 81773136 w 6062"/>
                    <a:gd name="T7" fmla="*/ 47657328 h 3560"/>
                    <a:gd name="T8" fmla="*/ 86128806 w 6062"/>
                    <a:gd name="T9" fmla="*/ 45465594 h 3560"/>
                    <a:gd name="T10" fmla="*/ 90905820 w 6062"/>
                    <a:gd name="T11" fmla="*/ 43354122 h 3560"/>
                    <a:gd name="T12" fmla="*/ 96024271 w 6062"/>
                    <a:gd name="T13" fmla="*/ 41423734 h 3560"/>
                    <a:gd name="T14" fmla="*/ 101584184 w 6062"/>
                    <a:gd name="T15" fmla="*/ 39654152 h 3560"/>
                    <a:gd name="T16" fmla="*/ 107545463 w 6062"/>
                    <a:gd name="T17" fmla="*/ 38125923 h 3560"/>
                    <a:gd name="T18" fmla="*/ 113908392 w 6062"/>
                    <a:gd name="T19" fmla="*/ 36899303 h 3560"/>
                    <a:gd name="T20" fmla="*/ 120712781 w 6062"/>
                    <a:gd name="T21" fmla="*/ 35994447 h 3560"/>
                    <a:gd name="T22" fmla="*/ 121154242 w 6062"/>
                    <a:gd name="T23" fmla="*/ 34264996 h 3560"/>
                    <a:gd name="T24" fmla="*/ 121455444 w 6062"/>
                    <a:gd name="T25" fmla="*/ 32515551 h 3560"/>
                    <a:gd name="T26" fmla="*/ 121636080 w 6062"/>
                    <a:gd name="T27" fmla="*/ 30766106 h 3560"/>
                    <a:gd name="T28" fmla="*/ 121656057 w 6062"/>
                    <a:gd name="T29" fmla="*/ 29016661 h 3560"/>
                    <a:gd name="T30" fmla="*/ 121515656 w 6062"/>
                    <a:gd name="T31" fmla="*/ 27247080 h 3560"/>
                    <a:gd name="T32" fmla="*/ 120592357 w 6062"/>
                    <a:gd name="T33" fmla="*/ 23185225 h 3560"/>
                    <a:gd name="T34" fmla="*/ 118243803 w 6062"/>
                    <a:gd name="T35" fmla="*/ 18318907 h 3560"/>
                    <a:gd name="T36" fmla="*/ 114691149 w 6062"/>
                    <a:gd name="T37" fmla="*/ 13915161 h 3560"/>
                    <a:gd name="T38" fmla="*/ 109994323 w 6062"/>
                    <a:gd name="T39" fmla="*/ 10054244 h 3560"/>
                    <a:gd name="T40" fmla="*/ 104333963 w 6062"/>
                    <a:gd name="T41" fmla="*/ 6736436 h 3560"/>
                    <a:gd name="T42" fmla="*/ 97770563 w 6062"/>
                    <a:gd name="T43" fmla="*/ 4041862 h 3560"/>
                    <a:gd name="T44" fmla="*/ 90444241 w 6062"/>
                    <a:gd name="T45" fmla="*/ 1990797 h 3560"/>
                    <a:gd name="T46" fmla="*/ 82455586 w 6062"/>
                    <a:gd name="T47" fmla="*/ 663646 h 3560"/>
                    <a:gd name="T48" fmla="*/ 73925005 w 6062"/>
                    <a:gd name="T49" fmla="*/ 40273 h 3560"/>
                    <a:gd name="T50" fmla="*/ 64952839 w 6062"/>
                    <a:gd name="T51" fmla="*/ 180943 h 3560"/>
                    <a:gd name="T52" fmla="*/ 55679612 w 6062"/>
                    <a:gd name="T53" fmla="*/ 1186339 h 3560"/>
                    <a:gd name="T54" fmla="*/ 46506692 w 6062"/>
                    <a:gd name="T55" fmla="*/ 2976057 h 3560"/>
                    <a:gd name="T56" fmla="*/ 37895799 w 6062"/>
                    <a:gd name="T57" fmla="*/ 5469553 h 3560"/>
                    <a:gd name="T58" fmla="*/ 29907276 w 6062"/>
                    <a:gd name="T59" fmla="*/ 8546148 h 3560"/>
                    <a:gd name="T60" fmla="*/ 22681261 w 6062"/>
                    <a:gd name="T61" fmla="*/ 12225983 h 3560"/>
                    <a:gd name="T62" fmla="*/ 16258257 w 6062"/>
                    <a:gd name="T63" fmla="*/ 16328111 h 3560"/>
                    <a:gd name="T64" fmla="*/ 10778674 w 6062"/>
                    <a:gd name="T65" fmla="*/ 20832543 h 3560"/>
                    <a:gd name="T66" fmla="*/ 6322695 w 6062"/>
                    <a:gd name="T67" fmla="*/ 25658583 h 3560"/>
                    <a:gd name="T68" fmla="*/ 2970652 w 6062"/>
                    <a:gd name="T69" fmla="*/ 30746112 h 3560"/>
                    <a:gd name="T70" fmla="*/ 842969 w 6062"/>
                    <a:gd name="T71" fmla="*/ 35994447 h 3560"/>
                    <a:gd name="T72" fmla="*/ 0 w 6062"/>
                    <a:gd name="T73" fmla="*/ 41343330 h 3560"/>
                    <a:gd name="T74" fmla="*/ 501815 w 6062"/>
                    <a:gd name="T75" fmla="*/ 46491126 h 3560"/>
                    <a:gd name="T76" fmla="*/ 2087447 w 6062"/>
                    <a:gd name="T77" fmla="*/ 50935145 h 3560"/>
                    <a:gd name="T78" fmla="*/ 4656733 w 6062"/>
                    <a:gd name="T79" fmla="*/ 55057408 h 3560"/>
                    <a:gd name="T80" fmla="*/ 8129199 w 6062"/>
                    <a:gd name="T81" fmla="*/ 58757377 h 3560"/>
                    <a:gd name="T82" fmla="*/ 12424518 w 6062"/>
                    <a:gd name="T83" fmla="*/ 62055188 h 3560"/>
                    <a:gd name="T84" fmla="*/ 17462640 w 6062"/>
                    <a:gd name="T85" fmla="*/ 64910569 h 3560"/>
                    <a:gd name="T86" fmla="*/ 23203193 w 6062"/>
                    <a:gd name="T87" fmla="*/ 67303524 h 3560"/>
                    <a:gd name="T88" fmla="*/ 29545862 w 6062"/>
                    <a:gd name="T89" fmla="*/ 69213775 h 3560"/>
                    <a:gd name="T90" fmla="*/ 36410464 w 6062"/>
                    <a:gd name="T91" fmla="*/ 70561062 h 3560"/>
                    <a:gd name="T92" fmla="*/ 43736795 w 6062"/>
                    <a:gd name="T93" fmla="*/ 71365378 h 3560"/>
                    <a:gd name="T94" fmla="*/ 51424390 w 6062"/>
                    <a:gd name="T95" fmla="*/ 71586594 h 3560"/>
                    <a:gd name="T96" fmla="*/ 54555559 w 6062"/>
                    <a:gd name="T97" fmla="*/ 70802414 h 3560"/>
                    <a:gd name="T98" fmla="*/ 55559188 w 6062"/>
                    <a:gd name="T99" fmla="*/ 69495258 h 3560"/>
                    <a:gd name="T100" fmla="*/ 56803666 w 6062"/>
                    <a:gd name="T101" fmla="*/ 67926897 h 3560"/>
                    <a:gd name="T102" fmla="*/ 59533469 w 6062"/>
                    <a:gd name="T103" fmla="*/ 64789893 h 3560"/>
                    <a:gd name="T104" fmla="*/ 61661009 w 6062"/>
                    <a:gd name="T105" fmla="*/ 62557886 h 3560"/>
                    <a:gd name="T106" fmla="*/ 64149964 w 6062"/>
                    <a:gd name="T107" fmla="*/ 60164931 h 3560"/>
                    <a:gd name="T108" fmla="*/ 66980073 w 6062"/>
                    <a:gd name="T109" fmla="*/ 57671437 h 3560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w 6062"/>
                    <a:gd name="T166" fmla="*/ 0 h 3560"/>
                    <a:gd name="T167" fmla="*/ 6062 w 6062"/>
                    <a:gd name="T168" fmla="*/ 3560 h 3560"/>
                  </a:gdLst>
                  <a:ahLst/>
                  <a:cxnLst>
                    <a:cxn ang="T110">
                      <a:pos x="T0" y="T1"/>
                    </a:cxn>
                    <a:cxn ang="T111">
                      <a:pos x="T2" y="T3"/>
                    </a:cxn>
                    <a:cxn ang="T112">
                      <a:pos x="T4" y="T5"/>
                    </a:cxn>
                    <a:cxn ang="T113">
                      <a:pos x="T6" y="T7"/>
                    </a:cxn>
                    <a:cxn ang="T114">
                      <a:pos x="T8" y="T9"/>
                    </a:cxn>
                    <a:cxn ang="T115">
                      <a:pos x="T10" y="T11"/>
                    </a:cxn>
                    <a:cxn ang="T116">
                      <a:pos x="T12" y="T13"/>
                    </a:cxn>
                    <a:cxn ang="T117">
                      <a:pos x="T14" y="T15"/>
                    </a:cxn>
                    <a:cxn ang="T118">
                      <a:pos x="T16" y="T17"/>
                    </a:cxn>
                    <a:cxn ang="T119">
                      <a:pos x="T18" y="T19"/>
                    </a:cxn>
                    <a:cxn ang="T120">
                      <a:pos x="T20" y="T21"/>
                    </a:cxn>
                    <a:cxn ang="T121">
                      <a:pos x="T22" y="T23"/>
                    </a:cxn>
                    <a:cxn ang="T122">
                      <a:pos x="T24" y="T25"/>
                    </a:cxn>
                    <a:cxn ang="T123">
                      <a:pos x="T26" y="T27"/>
                    </a:cxn>
                    <a:cxn ang="T124">
                      <a:pos x="T28" y="T29"/>
                    </a:cxn>
                    <a:cxn ang="T125">
                      <a:pos x="T30" y="T31"/>
                    </a:cxn>
                    <a:cxn ang="T126">
                      <a:pos x="T32" y="T33"/>
                    </a:cxn>
                    <a:cxn ang="T127">
                      <a:pos x="T34" y="T35"/>
                    </a:cxn>
                    <a:cxn ang="T128">
                      <a:pos x="T36" y="T37"/>
                    </a:cxn>
                    <a:cxn ang="T129">
                      <a:pos x="T38" y="T39"/>
                    </a:cxn>
                    <a:cxn ang="T130">
                      <a:pos x="T40" y="T41"/>
                    </a:cxn>
                    <a:cxn ang="T131">
                      <a:pos x="T42" y="T43"/>
                    </a:cxn>
                    <a:cxn ang="T132">
                      <a:pos x="T44" y="T45"/>
                    </a:cxn>
                    <a:cxn ang="T133">
                      <a:pos x="T46" y="T47"/>
                    </a:cxn>
                    <a:cxn ang="T134">
                      <a:pos x="T48" y="T49"/>
                    </a:cxn>
                    <a:cxn ang="T135">
                      <a:pos x="T50" y="T51"/>
                    </a:cxn>
                    <a:cxn ang="T136">
                      <a:pos x="T52" y="T53"/>
                    </a:cxn>
                    <a:cxn ang="T137">
                      <a:pos x="T54" y="T55"/>
                    </a:cxn>
                    <a:cxn ang="T138">
                      <a:pos x="T56" y="T57"/>
                    </a:cxn>
                    <a:cxn ang="T139">
                      <a:pos x="T58" y="T59"/>
                    </a:cxn>
                    <a:cxn ang="T140">
                      <a:pos x="T60" y="T61"/>
                    </a:cxn>
                    <a:cxn ang="T141">
                      <a:pos x="T62" y="T63"/>
                    </a:cxn>
                    <a:cxn ang="T142">
                      <a:pos x="T64" y="T65"/>
                    </a:cxn>
                    <a:cxn ang="T143">
                      <a:pos x="T66" y="T67"/>
                    </a:cxn>
                    <a:cxn ang="T144">
                      <a:pos x="T68" y="T69"/>
                    </a:cxn>
                    <a:cxn ang="T145">
                      <a:pos x="T70" y="T71"/>
                    </a:cxn>
                    <a:cxn ang="T146">
                      <a:pos x="T72" y="T73"/>
                    </a:cxn>
                    <a:cxn ang="T147">
                      <a:pos x="T74" y="T75"/>
                    </a:cxn>
                    <a:cxn ang="T148">
                      <a:pos x="T76" y="T77"/>
                    </a:cxn>
                    <a:cxn ang="T149">
                      <a:pos x="T78" y="T79"/>
                    </a:cxn>
                    <a:cxn ang="T150">
                      <a:pos x="T80" y="T81"/>
                    </a:cxn>
                    <a:cxn ang="T151">
                      <a:pos x="T82" y="T83"/>
                    </a:cxn>
                    <a:cxn ang="T152">
                      <a:pos x="T84" y="T85"/>
                    </a:cxn>
                    <a:cxn ang="T153">
                      <a:pos x="T86" y="T87"/>
                    </a:cxn>
                    <a:cxn ang="T154">
                      <a:pos x="T88" y="T89"/>
                    </a:cxn>
                    <a:cxn ang="T155">
                      <a:pos x="T90" y="T91"/>
                    </a:cxn>
                    <a:cxn ang="T156">
                      <a:pos x="T92" y="T93"/>
                    </a:cxn>
                    <a:cxn ang="T157">
                      <a:pos x="T94" y="T95"/>
                    </a:cxn>
                    <a:cxn ang="T158">
                      <a:pos x="T96" y="T97"/>
                    </a:cxn>
                    <a:cxn ang="T159">
                      <a:pos x="T98" y="T99"/>
                    </a:cxn>
                    <a:cxn ang="T160">
                      <a:pos x="T100" y="T101"/>
                    </a:cxn>
                    <a:cxn ang="T161">
                      <a:pos x="T102" y="T103"/>
                    </a:cxn>
                    <a:cxn ang="T162">
                      <a:pos x="T104" y="T105"/>
                    </a:cxn>
                    <a:cxn ang="T163">
                      <a:pos x="T106" y="T107"/>
                    </a:cxn>
                    <a:cxn ang="T164">
                      <a:pos x="T108" y="T109"/>
                    </a:cxn>
                  </a:cxnLst>
                  <a:rect l="T165" t="T166" r="T167" b="T168"/>
                  <a:pathLst>
                    <a:path w="6062" h="3560">
                      <a:moveTo>
                        <a:pt x="3442" y="2783"/>
                      </a:moveTo>
                      <a:lnTo>
                        <a:pt x="3489" y="2746"/>
                      </a:lnTo>
                      <a:lnTo>
                        <a:pt x="3538" y="2709"/>
                      </a:lnTo>
                      <a:lnTo>
                        <a:pt x="3590" y="2672"/>
                      </a:lnTo>
                      <a:lnTo>
                        <a:pt x="3642" y="2634"/>
                      </a:lnTo>
                      <a:lnTo>
                        <a:pt x="3698" y="2597"/>
                      </a:lnTo>
                      <a:lnTo>
                        <a:pt x="3756" y="2559"/>
                      </a:lnTo>
                      <a:lnTo>
                        <a:pt x="3815" y="2521"/>
                      </a:lnTo>
                      <a:lnTo>
                        <a:pt x="3877" y="2483"/>
                      </a:lnTo>
                      <a:lnTo>
                        <a:pt x="3940" y="2445"/>
                      </a:lnTo>
                      <a:lnTo>
                        <a:pt x="4006" y="2408"/>
                      </a:lnTo>
                      <a:lnTo>
                        <a:pt x="4074" y="2370"/>
                      </a:lnTo>
                      <a:lnTo>
                        <a:pt x="4145" y="2333"/>
                      </a:lnTo>
                      <a:lnTo>
                        <a:pt x="4217" y="2296"/>
                      </a:lnTo>
                      <a:lnTo>
                        <a:pt x="4291" y="2261"/>
                      </a:lnTo>
                      <a:lnTo>
                        <a:pt x="4368" y="2225"/>
                      </a:lnTo>
                      <a:lnTo>
                        <a:pt x="4448" y="2190"/>
                      </a:lnTo>
                      <a:lnTo>
                        <a:pt x="4529" y="2156"/>
                      </a:lnTo>
                      <a:lnTo>
                        <a:pt x="4611" y="2123"/>
                      </a:lnTo>
                      <a:lnTo>
                        <a:pt x="4697" y="2091"/>
                      </a:lnTo>
                      <a:lnTo>
                        <a:pt x="4784" y="2060"/>
                      </a:lnTo>
                      <a:lnTo>
                        <a:pt x="4875" y="2029"/>
                      </a:lnTo>
                      <a:lnTo>
                        <a:pt x="4967" y="2001"/>
                      </a:lnTo>
                      <a:lnTo>
                        <a:pt x="5061" y="1972"/>
                      </a:lnTo>
                      <a:lnTo>
                        <a:pt x="5158" y="1946"/>
                      </a:lnTo>
                      <a:lnTo>
                        <a:pt x="5256" y="1921"/>
                      </a:lnTo>
                      <a:lnTo>
                        <a:pt x="5358" y="1896"/>
                      </a:lnTo>
                      <a:lnTo>
                        <a:pt x="5461" y="1874"/>
                      </a:lnTo>
                      <a:lnTo>
                        <a:pt x="5567" y="1854"/>
                      </a:lnTo>
                      <a:lnTo>
                        <a:pt x="5675" y="1835"/>
                      </a:lnTo>
                      <a:lnTo>
                        <a:pt x="5786" y="1818"/>
                      </a:lnTo>
                      <a:lnTo>
                        <a:pt x="5898" y="1804"/>
                      </a:lnTo>
                      <a:lnTo>
                        <a:pt x="6014" y="1790"/>
                      </a:lnTo>
                      <a:lnTo>
                        <a:pt x="6022" y="1762"/>
                      </a:lnTo>
                      <a:lnTo>
                        <a:pt x="6029" y="1733"/>
                      </a:lnTo>
                      <a:lnTo>
                        <a:pt x="6036" y="1704"/>
                      </a:lnTo>
                      <a:lnTo>
                        <a:pt x="6042" y="1675"/>
                      </a:lnTo>
                      <a:lnTo>
                        <a:pt x="6047" y="1646"/>
                      </a:lnTo>
                      <a:lnTo>
                        <a:pt x="6051" y="1617"/>
                      </a:lnTo>
                      <a:lnTo>
                        <a:pt x="6055" y="1588"/>
                      </a:lnTo>
                      <a:lnTo>
                        <a:pt x="6058" y="1559"/>
                      </a:lnTo>
                      <a:lnTo>
                        <a:pt x="6060" y="1530"/>
                      </a:lnTo>
                      <a:lnTo>
                        <a:pt x="6061" y="1500"/>
                      </a:lnTo>
                      <a:lnTo>
                        <a:pt x="6062" y="1472"/>
                      </a:lnTo>
                      <a:lnTo>
                        <a:pt x="6061" y="1443"/>
                      </a:lnTo>
                      <a:lnTo>
                        <a:pt x="6060" y="1414"/>
                      </a:lnTo>
                      <a:lnTo>
                        <a:pt x="6058" y="1385"/>
                      </a:lnTo>
                      <a:lnTo>
                        <a:pt x="6054" y="1355"/>
                      </a:lnTo>
                      <a:lnTo>
                        <a:pt x="6050" y="1327"/>
                      </a:lnTo>
                      <a:lnTo>
                        <a:pt x="6033" y="1238"/>
                      </a:lnTo>
                      <a:lnTo>
                        <a:pt x="6008" y="1153"/>
                      </a:lnTo>
                      <a:lnTo>
                        <a:pt x="5977" y="1070"/>
                      </a:lnTo>
                      <a:lnTo>
                        <a:pt x="5937" y="989"/>
                      </a:lnTo>
                      <a:lnTo>
                        <a:pt x="5891" y="911"/>
                      </a:lnTo>
                      <a:lnTo>
                        <a:pt x="5838" y="835"/>
                      </a:lnTo>
                      <a:lnTo>
                        <a:pt x="5779" y="762"/>
                      </a:lnTo>
                      <a:lnTo>
                        <a:pt x="5714" y="692"/>
                      </a:lnTo>
                      <a:lnTo>
                        <a:pt x="5641" y="625"/>
                      </a:lnTo>
                      <a:lnTo>
                        <a:pt x="5564" y="561"/>
                      </a:lnTo>
                      <a:lnTo>
                        <a:pt x="5480" y="500"/>
                      </a:lnTo>
                      <a:lnTo>
                        <a:pt x="5392" y="441"/>
                      </a:lnTo>
                      <a:lnTo>
                        <a:pt x="5297" y="386"/>
                      </a:lnTo>
                      <a:lnTo>
                        <a:pt x="5198" y="335"/>
                      </a:lnTo>
                      <a:lnTo>
                        <a:pt x="5094" y="287"/>
                      </a:lnTo>
                      <a:lnTo>
                        <a:pt x="4985" y="242"/>
                      </a:lnTo>
                      <a:lnTo>
                        <a:pt x="4871" y="201"/>
                      </a:lnTo>
                      <a:lnTo>
                        <a:pt x="4753" y="163"/>
                      </a:lnTo>
                      <a:lnTo>
                        <a:pt x="4631" y="130"/>
                      </a:lnTo>
                      <a:lnTo>
                        <a:pt x="4506" y="99"/>
                      </a:lnTo>
                      <a:lnTo>
                        <a:pt x="4376" y="73"/>
                      </a:lnTo>
                      <a:lnTo>
                        <a:pt x="4244" y="51"/>
                      </a:lnTo>
                      <a:lnTo>
                        <a:pt x="4108" y="33"/>
                      </a:lnTo>
                      <a:lnTo>
                        <a:pt x="3970" y="18"/>
                      </a:lnTo>
                      <a:lnTo>
                        <a:pt x="3828" y="7"/>
                      </a:lnTo>
                      <a:lnTo>
                        <a:pt x="3683" y="2"/>
                      </a:lnTo>
                      <a:lnTo>
                        <a:pt x="3536" y="0"/>
                      </a:lnTo>
                      <a:lnTo>
                        <a:pt x="3387" y="3"/>
                      </a:lnTo>
                      <a:lnTo>
                        <a:pt x="3236" y="9"/>
                      </a:lnTo>
                      <a:lnTo>
                        <a:pt x="3084" y="22"/>
                      </a:lnTo>
                      <a:lnTo>
                        <a:pt x="2929" y="38"/>
                      </a:lnTo>
                      <a:lnTo>
                        <a:pt x="2774" y="59"/>
                      </a:lnTo>
                      <a:lnTo>
                        <a:pt x="2619" y="85"/>
                      </a:lnTo>
                      <a:lnTo>
                        <a:pt x="2467" y="115"/>
                      </a:lnTo>
                      <a:lnTo>
                        <a:pt x="2317" y="148"/>
                      </a:lnTo>
                      <a:lnTo>
                        <a:pt x="2171" y="185"/>
                      </a:lnTo>
                      <a:lnTo>
                        <a:pt x="2027" y="227"/>
                      </a:lnTo>
                      <a:lnTo>
                        <a:pt x="1888" y="272"/>
                      </a:lnTo>
                      <a:lnTo>
                        <a:pt x="1751" y="320"/>
                      </a:lnTo>
                      <a:lnTo>
                        <a:pt x="1618" y="372"/>
                      </a:lnTo>
                      <a:lnTo>
                        <a:pt x="1490" y="425"/>
                      </a:lnTo>
                      <a:lnTo>
                        <a:pt x="1365" y="483"/>
                      </a:lnTo>
                      <a:lnTo>
                        <a:pt x="1245" y="544"/>
                      </a:lnTo>
                      <a:lnTo>
                        <a:pt x="1130" y="608"/>
                      </a:lnTo>
                      <a:lnTo>
                        <a:pt x="1018" y="673"/>
                      </a:lnTo>
                      <a:lnTo>
                        <a:pt x="911" y="741"/>
                      </a:lnTo>
                      <a:lnTo>
                        <a:pt x="810" y="812"/>
                      </a:lnTo>
                      <a:lnTo>
                        <a:pt x="713" y="884"/>
                      </a:lnTo>
                      <a:lnTo>
                        <a:pt x="623" y="959"/>
                      </a:lnTo>
                      <a:lnTo>
                        <a:pt x="537" y="1036"/>
                      </a:lnTo>
                      <a:lnTo>
                        <a:pt x="457" y="1114"/>
                      </a:lnTo>
                      <a:lnTo>
                        <a:pt x="383" y="1195"/>
                      </a:lnTo>
                      <a:lnTo>
                        <a:pt x="315" y="1276"/>
                      </a:lnTo>
                      <a:lnTo>
                        <a:pt x="253" y="1359"/>
                      </a:lnTo>
                      <a:lnTo>
                        <a:pt x="197" y="1444"/>
                      </a:lnTo>
                      <a:lnTo>
                        <a:pt x="148" y="1529"/>
                      </a:lnTo>
                      <a:lnTo>
                        <a:pt x="106" y="1615"/>
                      </a:lnTo>
                      <a:lnTo>
                        <a:pt x="70" y="1703"/>
                      </a:lnTo>
                      <a:lnTo>
                        <a:pt x="42" y="1790"/>
                      </a:lnTo>
                      <a:lnTo>
                        <a:pt x="20" y="1878"/>
                      </a:lnTo>
                      <a:lnTo>
                        <a:pt x="6" y="1967"/>
                      </a:lnTo>
                      <a:lnTo>
                        <a:pt x="0" y="2056"/>
                      </a:lnTo>
                      <a:lnTo>
                        <a:pt x="1" y="2145"/>
                      </a:lnTo>
                      <a:lnTo>
                        <a:pt x="10" y="2234"/>
                      </a:lnTo>
                      <a:lnTo>
                        <a:pt x="25" y="2312"/>
                      </a:lnTo>
                      <a:lnTo>
                        <a:pt x="46" y="2387"/>
                      </a:lnTo>
                      <a:lnTo>
                        <a:pt x="72" y="2462"/>
                      </a:lnTo>
                      <a:lnTo>
                        <a:pt x="104" y="2533"/>
                      </a:lnTo>
                      <a:lnTo>
                        <a:pt x="142" y="2603"/>
                      </a:lnTo>
                      <a:lnTo>
                        <a:pt x="184" y="2671"/>
                      </a:lnTo>
                      <a:lnTo>
                        <a:pt x="232" y="2738"/>
                      </a:lnTo>
                      <a:lnTo>
                        <a:pt x="284" y="2801"/>
                      </a:lnTo>
                      <a:lnTo>
                        <a:pt x="342" y="2863"/>
                      </a:lnTo>
                      <a:lnTo>
                        <a:pt x="405" y="2922"/>
                      </a:lnTo>
                      <a:lnTo>
                        <a:pt x="471" y="2979"/>
                      </a:lnTo>
                      <a:lnTo>
                        <a:pt x="543" y="3034"/>
                      </a:lnTo>
                      <a:lnTo>
                        <a:pt x="619" y="3086"/>
                      </a:lnTo>
                      <a:lnTo>
                        <a:pt x="698" y="3136"/>
                      </a:lnTo>
                      <a:lnTo>
                        <a:pt x="782" y="3184"/>
                      </a:lnTo>
                      <a:lnTo>
                        <a:pt x="870" y="3228"/>
                      </a:lnTo>
                      <a:lnTo>
                        <a:pt x="962" y="3270"/>
                      </a:lnTo>
                      <a:lnTo>
                        <a:pt x="1057" y="3310"/>
                      </a:lnTo>
                      <a:lnTo>
                        <a:pt x="1156" y="3347"/>
                      </a:lnTo>
                      <a:lnTo>
                        <a:pt x="1259" y="3382"/>
                      </a:lnTo>
                      <a:lnTo>
                        <a:pt x="1363" y="3413"/>
                      </a:lnTo>
                      <a:lnTo>
                        <a:pt x="1472" y="3442"/>
                      </a:lnTo>
                      <a:lnTo>
                        <a:pt x="1584" y="3467"/>
                      </a:lnTo>
                      <a:lnTo>
                        <a:pt x="1698" y="3489"/>
                      </a:lnTo>
                      <a:lnTo>
                        <a:pt x="1814" y="3509"/>
                      </a:lnTo>
                      <a:lnTo>
                        <a:pt x="1934" y="3526"/>
                      </a:lnTo>
                      <a:lnTo>
                        <a:pt x="2055" y="3539"/>
                      </a:lnTo>
                      <a:lnTo>
                        <a:pt x="2179" y="3549"/>
                      </a:lnTo>
                      <a:lnTo>
                        <a:pt x="2305" y="3556"/>
                      </a:lnTo>
                      <a:lnTo>
                        <a:pt x="2433" y="3560"/>
                      </a:lnTo>
                      <a:lnTo>
                        <a:pt x="2562" y="3560"/>
                      </a:lnTo>
                      <a:lnTo>
                        <a:pt x="2693" y="3557"/>
                      </a:lnTo>
                      <a:lnTo>
                        <a:pt x="2706" y="3540"/>
                      </a:lnTo>
                      <a:lnTo>
                        <a:pt x="2718" y="3521"/>
                      </a:lnTo>
                      <a:lnTo>
                        <a:pt x="2733" y="3501"/>
                      </a:lnTo>
                      <a:lnTo>
                        <a:pt x="2750" y="3480"/>
                      </a:lnTo>
                      <a:lnTo>
                        <a:pt x="2768" y="3456"/>
                      </a:lnTo>
                      <a:lnTo>
                        <a:pt x="2787" y="3432"/>
                      </a:lnTo>
                      <a:lnTo>
                        <a:pt x="2808" y="3405"/>
                      </a:lnTo>
                      <a:lnTo>
                        <a:pt x="2830" y="3378"/>
                      </a:lnTo>
                      <a:lnTo>
                        <a:pt x="2878" y="3320"/>
                      </a:lnTo>
                      <a:lnTo>
                        <a:pt x="2934" y="3256"/>
                      </a:lnTo>
                      <a:lnTo>
                        <a:pt x="2966" y="3222"/>
                      </a:lnTo>
                      <a:lnTo>
                        <a:pt x="2999" y="3186"/>
                      </a:lnTo>
                      <a:lnTo>
                        <a:pt x="3034" y="3149"/>
                      </a:lnTo>
                      <a:lnTo>
                        <a:pt x="3072" y="3111"/>
                      </a:lnTo>
                      <a:lnTo>
                        <a:pt x="3111" y="3072"/>
                      </a:lnTo>
                      <a:lnTo>
                        <a:pt x="3151" y="3034"/>
                      </a:lnTo>
                      <a:lnTo>
                        <a:pt x="3196" y="2992"/>
                      </a:lnTo>
                      <a:lnTo>
                        <a:pt x="3241" y="2951"/>
                      </a:lnTo>
                      <a:lnTo>
                        <a:pt x="3288" y="2910"/>
                      </a:lnTo>
                      <a:lnTo>
                        <a:pt x="3337" y="2868"/>
                      </a:lnTo>
                      <a:lnTo>
                        <a:pt x="3389" y="2826"/>
                      </a:lnTo>
                      <a:lnTo>
                        <a:pt x="3442" y="2783"/>
                      </a:lnTo>
                      <a:close/>
                    </a:path>
                  </a:pathLst>
                </a:custGeom>
                <a:solidFill>
                  <a:srgbClr val="0000C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16" name="Freeform 31"/>
                <p:cNvSpPr>
                  <a:spLocks/>
                </p:cNvSpPr>
                <p:nvPr/>
              </p:nvSpPr>
              <p:spPr bwMode="auto">
                <a:xfrm>
                  <a:off x="876300" y="641350"/>
                  <a:ext cx="246063" cy="127000"/>
                </a:xfrm>
                <a:custGeom>
                  <a:avLst/>
                  <a:gdLst>
                    <a:gd name="T0" fmla="*/ 420912 w 1738"/>
                    <a:gd name="T1" fmla="*/ 18020729 h 890"/>
                    <a:gd name="T2" fmla="*/ 1242774 w 1738"/>
                    <a:gd name="T3" fmla="*/ 17796695 h 890"/>
                    <a:gd name="T4" fmla="*/ 2064636 w 1738"/>
                    <a:gd name="T5" fmla="*/ 17552256 h 890"/>
                    <a:gd name="T6" fmla="*/ 2866394 w 1738"/>
                    <a:gd name="T7" fmla="*/ 17348770 h 890"/>
                    <a:gd name="T8" fmla="*/ 3768388 w 1738"/>
                    <a:gd name="T9" fmla="*/ 16717481 h 890"/>
                    <a:gd name="T10" fmla="*/ 4750518 w 1738"/>
                    <a:gd name="T11" fmla="*/ 15678935 h 890"/>
                    <a:gd name="T12" fmla="*/ 5872950 w 1738"/>
                    <a:gd name="T13" fmla="*/ 14599721 h 890"/>
                    <a:gd name="T14" fmla="*/ 7095761 w 1738"/>
                    <a:gd name="T15" fmla="*/ 13479838 h 890"/>
                    <a:gd name="T16" fmla="*/ 8458734 w 1738"/>
                    <a:gd name="T17" fmla="*/ 12359955 h 890"/>
                    <a:gd name="T18" fmla="*/ 9942051 w 1738"/>
                    <a:gd name="T19" fmla="*/ 11199261 h 890"/>
                    <a:gd name="T20" fmla="*/ 11545566 w 1738"/>
                    <a:gd name="T21" fmla="*/ 10058972 h 890"/>
                    <a:gd name="T22" fmla="*/ 13249318 w 1738"/>
                    <a:gd name="T23" fmla="*/ 8918682 h 890"/>
                    <a:gd name="T24" fmla="*/ 15093374 w 1738"/>
                    <a:gd name="T25" fmla="*/ 7819205 h 890"/>
                    <a:gd name="T26" fmla="*/ 17057772 w 1738"/>
                    <a:gd name="T27" fmla="*/ 6760253 h 890"/>
                    <a:gd name="T28" fmla="*/ 19162478 w 1738"/>
                    <a:gd name="T29" fmla="*/ 5742113 h 890"/>
                    <a:gd name="T30" fmla="*/ 21367276 w 1738"/>
                    <a:gd name="T31" fmla="*/ 4805453 h 890"/>
                    <a:gd name="T32" fmla="*/ 23752585 w 1738"/>
                    <a:gd name="T33" fmla="*/ 3929865 h 890"/>
                    <a:gd name="T34" fmla="*/ 26238132 w 1738"/>
                    <a:gd name="T35" fmla="*/ 3156164 h 890"/>
                    <a:gd name="T36" fmla="*/ 28863983 w 1738"/>
                    <a:gd name="T37" fmla="*/ 2463800 h 890"/>
                    <a:gd name="T38" fmla="*/ 31629997 w 1738"/>
                    <a:gd name="T39" fmla="*/ 1893727 h 890"/>
                    <a:gd name="T40" fmla="*/ 33534224 w 1738"/>
                    <a:gd name="T41" fmla="*/ 1242032 h 890"/>
                    <a:gd name="T42" fmla="*/ 34416256 w 1738"/>
                    <a:gd name="T43" fmla="*/ 407256 h 890"/>
                    <a:gd name="T44" fmla="*/ 33233653 w 1738"/>
                    <a:gd name="T45" fmla="*/ 305371 h 890"/>
                    <a:gd name="T46" fmla="*/ 30126720 w 1738"/>
                    <a:gd name="T47" fmla="*/ 1018140 h 890"/>
                    <a:gd name="T48" fmla="*/ 27140127 w 1738"/>
                    <a:gd name="T49" fmla="*/ 1812247 h 890"/>
                    <a:gd name="T50" fmla="*/ 24313801 w 1738"/>
                    <a:gd name="T51" fmla="*/ 2728503 h 890"/>
                    <a:gd name="T52" fmla="*/ 21627921 w 1738"/>
                    <a:gd name="T53" fmla="*/ 3705974 h 890"/>
                    <a:gd name="T54" fmla="*/ 19062241 w 1738"/>
                    <a:gd name="T55" fmla="*/ 4805453 h 890"/>
                    <a:gd name="T56" fmla="*/ 16636860 w 1738"/>
                    <a:gd name="T57" fmla="*/ 5945741 h 890"/>
                    <a:gd name="T58" fmla="*/ 14351788 w 1738"/>
                    <a:gd name="T59" fmla="*/ 7147246 h 890"/>
                    <a:gd name="T60" fmla="*/ 12187057 w 1738"/>
                    <a:gd name="T61" fmla="*/ 8409683 h 890"/>
                    <a:gd name="T62" fmla="*/ 10142526 w 1738"/>
                    <a:gd name="T63" fmla="*/ 9692528 h 890"/>
                    <a:gd name="T64" fmla="*/ 8258259 w 1738"/>
                    <a:gd name="T65" fmla="*/ 10995633 h 890"/>
                    <a:gd name="T66" fmla="*/ 6474374 w 1738"/>
                    <a:gd name="T67" fmla="*/ 12319144 h 890"/>
                    <a:gd name="T68" fmla="*/ 4830651 w 1738"/>
                    <a:gd name="T69" fmla="*/ 13642797 h 890"/>
                    <a:gd name="T70" fmla="*/ 3287306 w 1738"/>
                    <a:gd name="T71" fmla="*/ 14966308 h 890"/>
                    <a:gd name="T72" fmla="*/ 1884123 w 1738"/>
                    <a:gd name="T73" fmla="*/ 16249151 h 890"/>
                    <a:gd name="T74" fmla="*/ 601283 w 1738"/>
                    <a:gd name="T75" fmla="*/ 17511587 h 890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w 1738"/>
                    <a:gd name="T115" fmla="*/ 0 h 890"/>
                    <a:gd name="T116" fmla="*/ 1738 w 1738"/>
                    <a:gd name="T117" fmla="*/ 890 h 890"/>
                  </a:gdLst>
                  <a:ahLst/>
                  <a:cxnLst>
                    <a:cxn ang="T76">
                      <a:pos x="T0" y="T1"/>
                    </a:cxn>
                    <a:cxn ang="T77">
                      <a:pos x="T2" y="T3"/>
                    </a:cxn>
                    <a:cxn ang="T78">
                      <a:pos x="T4" y="T5"/>
                    </a:cxn>
                    <a:cxn ang="T79">
                      <a:pos x="T6" y="T7"/>
                    </a:cxn>
                    <a:cxn ang="T80">
                      <a:pos x="T8" y="T9"/>
                    </a:cxn>
                    <a:cxn ang="T81">
                      <a:pos x="T10" y="T11"/>
                    </a:cxn>
                    <a:cxn ang="T82">
                      <a:pos x="T12" y="T13"/>
                    </a:cxn>
                    <a:cxn ang="T83">
                      <a:pos x="T14" y="T15"/>
                    </a:cxn>
                    <a:cxn ang="T84">
                      <a:pos x="T16" y="T17"/>
                    </a:cxn>
                    <a:cxn ang="T85">
                      <a:pos x="T18" y="T19"/>
                    </a:cxn>
                    <a:cxn ang="T86">
                      <a:pos x="T20" y="T21"/>
                    </a:cxn>
                    <a:cxn ang="T87">
                      <a:pos x="T22" y="T23"/>
                    </a:cxn>
                    <a:cxn ang="T88">
                      <a:pos x="T24" y="T25"/>
                    </a:cxn>
                    <a:cxn ang="T89">
                      <a:pos x="T26" y="T27"/>
                    </a:cxn>
                    <a:cxn ang="T90">
                      <a:pos x="T28" y="T29"/>
                    </a:cxn>
                    <a:cxn ang="T91">
                      <a:pos x="T30" y="T31"/>
                    </a:cxn>
                    <a:cxn ang="T92">
                      <a:pos x="T32" y="T33"/>
                    </a:cxn>
                    <a:cxn ang="T93">
                      <a:pos x="T34" y="T35"/>
                    </a:cxn>
                    <a:cxn ang="T94">
                      <a:pos x="T36" y="T37"/>
                    </a:cxn>
                    <a:cxn ang="T95">
                      <a:pos x="T38" y="T39"/>
                    </a:cxn>
                    <a:cxn ang="T96">
                      <a:pos x="T40" y="T41"/>
                    </a:cxn>
                    <a:cxn ang="T97">
                      <a:pos x="T42" y="T43"/>
                    </a:cxn>
                    <a:cxn ang="T98">
                      <a:pos x="T44" y="T45"/>
                    </a:cxn>
                    <a:cxn ang="T99">
                      <a:pos x="T46" y="T47"/>
                    </a:cxn>
                    <a:cxn ang="T100">
                      <a:pos x="T48" y="T49"/>
                    </a:cxn>
                    <a:cxn ang="T101">
                      <a:pos x="T50" y="T51"/>
                    </a:cxn>
                    <a:cxn ang="T102">
                      <a:pos x="T52" y="T53"/>
                    </a:cxn>
                    <a:cxn ang="T103">
                      <a:pos x="T54" y="T55"/>
                    </a:cxn>
                    <a:cxn ang="T104">
                      <a:pos x="T56" y="T57"/>
                    </a:cxn>
                    <a:cxn ang="T105">
                      <a:pos x="T58" y="T59"/>
                    </a:cxn>
                    <a:cxn ang="T106">
                      <a:pos x="T60" y="T61"/>
                    </a:cxn>
                    <a:cxn ang="T107">
                      <a:pos x="T62" y="T63"/>
                    </a:cxn>
                    <a:cxn ang="T108">
                      <a:pos x="T64" y="T65"/>
                    </a:cxn>
                    <a:cxn ang="T109">
                      <a:pos x="T66" y="T67"/>
                    </a:cxn>
                    <a:cxn ang="T110">
                      <a:pos x="T68" y="T69"/>
                    </a:cxn>
                    <a:cxn ang="T111">
                      <a:pos x="T70" y="T71"/>
                    </a:cxn>
                    <a:cxn ang="T112">
                      <a:pos x="T72" y="T73"/>
                    </a:cxn>
                    <a:cxn ang="T113">
                      <a:pos x="T74" y="T75"/>
                    </a:cxn>
                  </a:cxnLst>
                  <a:rect l="T114" t="T115" r="T116" b="T117"/>
                  <a:pathLst>
                    <a:path w="1738" h="890">
                      <a:moveTo>
                        <a:pt x="0" y="890"/>
                      </a:moveTo>
                      <a:lnTo>
                        <a:pt x="21" y="885"/>
                      </a:lnTo>
                      <a:lnTo>
                        <a:pt x="42" y="879"/>
                      </a:lnTo>
                      <a:lnTo>
                        <a:pt x="62" y="874"/>
                      </a:lnTo>
                      <a:lnTo>
                        <a:pt x="83" y="869"/>
                      </a:lnTo>
                      <a:lnTo>
                        <a:pt x="103" y="862"/>
                      </a:lnTo>
                      <a:lnTo>
                        <a:pt x="124" y="857"/>
                      </a:lnTo>
                      <a:lnTo>
                        <a:pt x="143" y="852"/>
                      </a:lnTo>
                      <a:lnTo>
                        <a:pt x="164" y="846"/>
                      </a:lnTo>
                      <a:lnTo>
                        <a:pt x="188" y="821"/>
                      </a:lnTo>
                      <a:lnTo>
                        <a:pt x="212" y="796"/>
                      </a:lnTo>
                      <a:lnTo>
                        <a:pt x="237" y="770"/>
                      </a:lnTo>
                      <a:lnTo>
                        <a:pt x="264" y="743"/>
                      </a:lnTo>
                      <a:lnTo>
                        <a:pt x="293" y="717"/>
                      </a:lnTo>
                      <a:lnTo>
                        <a:pt x="323" y="690"/>
                      </a:lnTo>
                      <a:lnTo>
                        <a:pt x="354" y="662"/>
                      </a:lnTo>
                      <a:lnTo>
                        <a:pt x="388" y="634"/>
                      </a:lnTo>
                      <a:lnTo>
                        <a:pt x="422" y="607"/>
                      </a:lnTo>
                      <a:lnTo>
                        <a:pt x="458" y="578"/>
                      </a:lnTo>
                      <a:lnTo>
                        <a:pt x="496" y="550"/>
                      </a:lnTo>
                      <a:lnTo>
                        <a:pt x="535" y="521"/>
                      </a:lnTo>
                      <a:lnTo>
                        <a:pt x="576" y="494"/>
                      </a:lnTo>
                      <a:lnTo>
                        <a:pt x="618" y="465"/>
                      </a:lnTo>
                      <a:lnTo>
                        <a:pt x="661" y="438"/>
                      </a:lnTo>
                      <a:lnTo>
                        <a:pt x="707" y="411"/>
                      </a:lnTo>
                      <a:lnTo>
                        <a:pt x="753" y="384"/>
                      </a:lnTo>
                      <a:lnTo>
                        <a:pt x="801" y="358"/>
                      </a:lnTo>
                      <a:lnTo>
                        <a:pt x="851" y="332"/>
                      </a:lnTo>
                      <a:lnTo>
                        <a:pt x="903" y="306"/>
                      </a:lnTo>
                      <a:lnTo>
                        <a:pt x="956" y="282"/>
                      </a:lnTo>
                      <a:lnTo>
                        <a:pt x="1011" y="259"/>
                      </a:lnTo>
                      <a:lnTo>
                        <a:pt x="1066" y="236"/>
                      </a:lnTo>
                      <a:lnTo>
                        <a:pt x="1125" y="214"/>
                      </a:lnTo>
                      <a:lnTo>
                        <a:pt x="1185" y="193"/>
                      </a:lnTo>
                      <a:lnTo>
                        <a:pt x="1246" y="173"/>
                      </a:lnTo>
                      <a:lnTo>
                        <a:pt x="1309" y="155"/>
                      </a:lnTo>
                      <a:lnTo>
                        <a:pt x="1374" y="137"/>
                      </a:lnTo>
                      <a:lnTo>
                        <a:pt x="1440" y="121"/>
                      </a:lnTo>
                      <a:lnTo>
                        <a:pt x="1508" y="106"/>
                      </a:lnTo>
                      <a:lnTo>
                        <a:pt x="1578" y="93"/>
                      </a:lnTo>
                      <a:lnTo>
                        <a:pt x="1650" y="81"/>
                      </a:lnTo>
                      <a:lnTo>
                        <a:pt x="1673" y="61"/>
                      </a:lnTo>
                      <a:lnTo>
                        <a:pt x="1695" y="41"/>
                      </a:lnTo>
                      <a:lnTo>
                        <a:pt x="1717" y="20"/>
                      </a:lnTo>
                      <a:lnTo>
                        <a:pt x="1738" y="0"/>
                      </a:lnTo>
                      <a:lnTo>
                        <a:pt x="1658" y="15"/>
                      </a:lnTo>
                      <a:lnTo>
                        <a:pt x="1579" y="32"/>
                      </a:lnTo>
                      <a:lnTo>
                        <a:pt x="1503" y="50"/>
                      </a:lnTo>
                      <a:lnTo>
                        <a:pt x="1427" y="68"/>
                      </a:lnTo>
                      <a:lnTo>
                        <a:pt x="1354" y="89"/>
                      </a:lnTo>
                      <a:lnTo>
                        <a:pt x="1282" y="111"/>
                      </a:lnTo>
                      <a:lnTo>
                        <a:pt x="1213" y="134"/>
                      </a:lnTo>
                      <a:lnTo>
                        <a:pt x="1145" y="157"/>
                      </a:lnTo>
                      <a:lnTo>
                        <a:pt x="1079" y="182"/>
                      </a:lnTo>
                      <a:lnTo>
                        <a:pt x="1014" y="209"/>
                      </a:lnTo>
                      <a:lnTo>
                        <a:pt x="951" y="236"/>
                      </a:lnTo>
                      <a:lnTo>
                        <a:pt x="890" y="263"/>
                      </a:lnTo>
                      <a:lnTo>
                        <a:pt x="830" y="292"/>
                      </a:lnTo>
                      <a:lnTo>
                        <a:pt x="772" y="321"/>
                      </a:lnTo>
                      <a:lnTo>
                        <a:pt x="716" y="351"/>
                      </a:lnTo>
                      <a:lnTo>
                        <a:pt x="662" y="381"/>
                      </a:lnTo>
                      <a:lnTo>
                        <a:pt x="608" y="413"/>
                      </a:lnTo>
                      <a:lnTo>
                        <a:pt x="557" y="444"/>
                      </a:lnTo>
                      <a:lnTo>
                        <a:pt x="506" y="476"/>
                      </a:lnTo>
                      <a:lnTo>
                        <a:pt x="458" y="508"/>
                      </a:lnTo>
                      <a:lnTo>
                        <a:pt x="412" y="540"/>
                      </a:lnTo>
                      <a:lnTo>
                        <a:pt x="367" y="573"/>
                      </a:lnTo>
                      <a:lnTo>
                        <a:pt x="323" y="605"/>
                      </a:lnTo>
                      <a:lnTo>
                        <a:pt x="281" y="638"/>
                      </a:lnTo>
                      <a:lnTo>
                        <a:pt x="241" y="670"/>
                      </a:lnTo>
                      <a:lnTo>
                        <a:pt x="202" y="702"/>
                      </a:lnTo>
                      <a:lnTo>
                        <a:pt x="164" y="735"/>
                      </a:lnTo>
                      <a:lnTo>
                        <a:pt x="129" y="767"/>
                      </a:lnTo>
                      <a:lnTo>
                        <a:pt x="94" y="798"/>
                      </a:lnTo>
                      <a:lnTo>
                        <a:pt x="62" y="829"/>
                      </a:lnTo>
                      <a:lnTo>
                        <a:pt x="30" y="860"/>
                      </a:lnTo>
                      <a:lnTo>
                        <a:pt x="0" y="890"/>
                      </a:lnTo>
                      <a:close/>
                    </a:path>
                  </a:pathLst>
                </a:custGeom>
                <a:solidFill>
                  <a:srgbClr val="15327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</p:grpSp>
          <p:sp>
            <p:nvSpPr>
              <p:cNvPr id="9" name="Freeform 32"/>
              <p:cNvSpPr>
                <a:spLocks noEditPoints="1"/>
              </p:cNvSpPr>
              <p:nvPr/>
            </p:nvSpPr>
            <p:spPr bwMode="auto">
              <a:xfrm>
                <a:off x="402400" y="351788"/>
                <a:ext cx="103188" cy="138112"/>
              </a:xfrm>
              <a:custGeom>
                <a:avLst/>
                <a:gdLst>
                  <a:gd name="T0" fmla="*/ 7213907 w 736"/>
                  <a:gd name="T1" fmla="*/ 12085366 h 978"/>
                  <a:gd name="T2" fmla="*/ 10064056 w 736"/>
                  <a:gd name="T3" fmla="*/ 5065520 h 978"/>
                  <a:gd name="T4" fmla="*/ 10123080 w 736"/>
                  <a:gd name="T5" fmla="*/ 12085366 h 978"/>
                  <a:gd name="T6" fmla="*/ 7213907 w 736"/>
                  <a:gd name="T7" fmla="*/ 12085366 h 978"/>
                  <a:gd name="T8" fmla="*/ 10181965 w 736"/>
                  <a:gd name="T9" fmla="*/ 19504017 h 978"/>
                  <a:gd name="T10" fmla="*/ 14467069 w 736"/>
                  <a:gd name="T11" fmla="*/ 19504017 h 978"/>
                  <a:gd name="T12" fmla="*/ 13366351 w 736"/>
                  <a:gd name="T13" fmla="*/ 0 h 978"/>
                  <a:gd name="T14" fmla="*/ 8806030 w 736"/>
                  <a:gd name="T15" fmla="*/ 0 h 978"/>
                  <a:gd name="T16" fmla="*/ 0 w 736"/>
                  <a:gd name="T17" fmla="*/ 19504017 h 978"/>
                  <a:gd name="T18" fmla="*/ 4206453 w 736"/>
                  <a:gd name="T19" fmla="*/ 19504017 h 978"/>
                  <a:gd name="T20" fmla="*/ 5503734 w 736"/>
                  <a:gd name="T21" fmla="*/ 16293262 h 978"/>
                  <a:gd name="T22" fmla="*/ 10162337 w 736"/>
                  <a:gd name="T23" fmla="*/ 16293262 h 978"/>
                  <a:gd name="T24" fmla="*/ 10181965 w 736"/>
                  <a:gd name="T25" fmla="*/ 19504017 h 9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736"/>
                  <a:gd name="T40" fmla="*/ 0 h 978"/>
                  <a:gd name="T41" fmla="*/ 736 w 736"/>
                  <a:gd name="T42" fmla="*/ 978 h 978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736" h="978">
                    <a:moveTo>
                      <a:pt x="367" y="606"/>
                    </a:moveTo>
                    <a:lnTo>
                      <a:pt x="512" y="254"/>
                    </a:lnTo>
                    <a:lnTo>
                      <a:pt x="515" y="606"/>
                    </a:lnTo>
                    <a:lnTo>
                      <a:pt x="367" y="606"/>
                    </a:lnTo>
                    <a:close/>
                    <a:moveTo>
                      <a:pt x="518" y="978"/>
                    </a:moveTo>
                    <a:lnTo>
                      <a:pt x="736" y="978"/>
                    </a:lnTo>
                    <a:lnTo>
                      <a:pt x="680" y="0"/>
                    </a:lnTo>
                    <a:lnTo>
                      <a:pt x="448" y="0"/>
                    </a:lnTo>
                    <a:lnTo>
                      <a:pt x="0" y="978"/>
                    </a:lnTo>
                    <a:lnTo>
                      <a:pt x="214" y="978"/>
                    </a:lnTo>
                    <a:lnTo>
                      <a:pt x="280" y="817"/>
                    </a:lnTo>
                    <a:lnTo>
                      <a:pt x="517" y="817"/>
                    </a:lnTo>
                    <a:lnTo>
                      <a:pt x="518" y="97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0" name="Freeform 33"/>
              <p:cNvSpPr>
                <a:spLocks/>
              </p:cNvSpPr>
              <p:nvPr/>
            </p:nvSpPr>
            <p:spPr bwMode="auto">
              <a:xfrm>
                <a:off x="515113" y="351788"/>
                <a:ext cx="136525" cy="138112"/>
              </a:xfrm>
              <a:custGeom>
                <a:avLst/>
                <a:gdLst>
                  <a:gd name="T0" fmla="*/ 3980602 w 958"/>
                  <a:gd name="T1" fmla="*/ 0 h 978"/>
                  <a:gd name="T2" fmla="*/ 9565588 w 958"/>
                  <a:gd name="T3" fmla="*/ 0 h 978"/>
                  <a:gd name="T4" fmla="*/ 9301656 w 958"/>
                  <a:gd name="T5" fmla="*/ 11865912 h 978"/>
                  <a:gd name="T6" fmla="*/ 13850875 w 958"/>
                  <a:gd name="T7" fmla="*/ 0 h 978"/>
                  <a:gd name="T8" fmla="*/ 19456242 w 958"/>
                  <a:gd name="T9" fmla="*/ 0 h 978"/>
                  <a:gd name="T10" fmla="*/ 15455258 w 958"/>
                  <a:gd name="T11" fmla="*/ 19504017 h 978"/>
                  <a:gd name="T12" fmla="*/ 12002801 w 958"/>
                  <a:gd name="T13" fmla="*/ 19504017 h 978"/>
                  <a:gd name="T14" fmla="*/ 15028866 w 958"/>
                  <a:gd name="T15" fmla="*/ 4626752 h 978"/>
                  <a:gd name="T16" fmla="*/ 9321893 w 958"/>
                  <a:gd name="T17" fmla="*/ 19504017 h 978"/>
                  <a:gd name="T18" fmla="*/ 6153744 w 958"/>
                  <a:gd name="T19" fmla="*/ 19504017 h 978"/>
                  <a:gd name="T20" fmla="*/ 6519283 w 958"/>
                  <a:gd name="T21" fmla="*/ 4626752 h 978"/>
                  <a:gd name="T22" fmla="*/ 3472837 w 958"/>
                  <a:gd name="T23" fmla="*/ 19504017 h 978"/>
                  <a:gd name="T24" fmla="*/ 0 w 958"/>
                  <a:gd name="T25" fmla="*/ 19504017 h 978"/>
                  <a:gd name="T26" fmla="*/ 3980602 w 958"/>
                  <a:gd name="T27" fmla="*/ 0 h 97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958"/>
                  <a:gd name="T43" fmla="*/ 0 h 978"/>
                  <a:gd name="T44" fmla="*/ 958 w 958"/>
                  <a:gd name="T45" fmla="*/ 978 h 97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958" h="978">
                    <a:moveTo>
                      <a:pt x="196" y="0"/>
                    </a:moveTo>
                    <a:lnTo>
                      <a:pt x="471" y="0"/>
                    </a:lnTo>
                    <a:lnTo>
                      <a:pt x="458" y="595"/>
                    </a:lnTo>
                    <a:lnTo>
                      <a:pt x="682" y="0"/>
                    </a:lnTo>
                    <a:lnTo>
                      <a:pt x="958" y="0"/>
                    </a:lnTo>
                    <a:lnTo>
                      <a:pt x="761" y="978"/>
                    </a:lnTo>
                    <a:lnTo>
                      <a:pt x="591" y="978"/>
                    </a:lnTo>
                    <a:lnTo>
                      <a:pt x="740" y="232"/>
                    </a:lnTo>
                    <a:lnTo>
                      <a:pt x="459" y="978"/>
                    </a:lnTo>
                    <a:lnTo>
                      <a:pt x="303" y="978"/>
                    </a:lnTo>
                    <a:lnTo>
                      <a:pt x="321" y="232"/>
                    </a:lnTo>
                    <a:lnTo>
                      <a:pt x="171" y="978"/>
                    </a:lnTo>
                    <a:lnTo>
                      <a:pt x="0" y="978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1" name="Freeform 34"/>
              <p:cNvSpPr>
                <a:spLocks noEditPoints="1"/>
              </p:cNvSpPr>
              <p:nvPr/>
            </p:nvSpPr>
            <p:spPr bwMode="auto">
              <a:xfrm>
                <a:off x="650050" y="348613"/>
                <a:ext cx="104775" cy="142875"/>
              </a:xfrm>
              <a:custGeom>
                <a:avLst/>
                <a:gdLst>
                  <a:gd name="T0" fmla="*/ 6961059 w 744"/>
                  <a:gd name="T1" fmla="*/ 5072699 h 1011"/>
                  <a:gd name="T2" fmla="*/ 8111331 w 744"/>
                  <a:gd name="T3" fmla="*/ 4593481 h 1011"/>
                  <a:gd name="T4" fmla="*/ 8904607 w 744"/>
                  <a:gd name="T5" fmla="*/ 4613407 h 1011"/>
                  <a:gd name="T6" fmla="*/ 9420316 w 744"/>
                  <a:gd name="T7" fmla="*/ 4793168 h 1011"/>
                  <a:gd name="T8" fmla="*/ 9856597 w 744"/>
                  <a:gd name="T9" fmla="*/ 5152687 h 1011"/>
                  <a:gd name="T10" fmla="*/ 10352447 w 744"/>
                  <a:gd name="T11" fmla="*/ 5991424 h 1011"/>
                  <a:gd name="T12" fmla="*/ 10511018 w 744"/>
                  <a:gd name="T13" fmla="*/ 7009920 h 1011"/>
                  <a:gd name="T14" fmla="*/ 10372163 w 744"/>
                  <a:gd name="T15" fmla="*/ 9226814 h 1011"/>
                  <a:gd name="T16" fmla="*/ 9697885 w 744"/>
                  <a:gd name="T17" fmla="*/ 12062835 h 1011"/>
                  <a:gd name="T18" fmla="*/ 8944320 w 744"/>
                  <a:gd name="T19" fmla="*/ 13880215 h 1011"/>
                  <a:gd name="T20" fmla="*/ 8349328 w 744"/>
                  <a:gd name="T21" fmla="*/ 14718952 h 1011"/>
                  <a:gd name="T22" fmla="*/ 7218913 w 744"/>
                  <a:gd name="T23" fmla="*/ 15517837 h 1011"/>
                  <a:gd name="T24" fmla="*/ 6108355 w 744"/>
                  <a:gd name="T25" fmla="*/ 15697596 h 1011"/>
                  <a:gd name="T26" fmla="*/ 5513362 w 744"/>
                  <a:gd name="T27" fmla="*/ 15577757 h 1011"/>
                  <a:gd name="T28" fmla="*/ 5037368 w 744"/>
                  <a:gd name="T29" fmla="*/ 15298083 h 1011"/>
                  <a:gd name="T30" fmla="*/ 4581230 w 744"/>
                  <a:gd name="T31" fmla="*/ 14699026 h 1011"/>
                  <a:gd name="T32" fmla="*/ 4283804 w 744"/>
                  <a:gd name="T33" fmla="*/ 13860148 h 1011"/>
                  <a:gd name="T34" fmla="*/ 4224235 w 744"/>
                  <a:gd name="T35" fmla="*/ 12142681 h 1011"/>
                  <a:gd name="T36" fmla="*/ 4680373 w 744"/>
                  <a:gd name="T37" fmla="*/ 9426502 h 1011"/>
                  <a:gd name="T38" fmla="*/ 5433936 w 744"/>
                  <a:gd name="T39" fmla="*/ 7069840 h 1011"/>
                  <a:gd name="T40" fmla="*/ 198284 w 744"/>
                  <a:gd name="T41" fmla="*/ 15817436 h 1011"/>
                  <a:gd name="T42" fmla="*/ 852846 w 744"/>
                  <a:gd name="T43" fmla="*/ 17774583 h 1011"/>
                  <a:gd name="T44" fmla="*/ 1348556 w 744"/>
                  <a:gd name="T45" fmla="*/ 18533478 h 1011"/>
                  <a:gd name="T46" fmla="*/ 1943548 w 744"/>
                  <a:gd name="T47" fmla="*/ 19152603 h 1011"/>
                  <a:gd name="T48" fmla="*/ 2657539 w 744"/>
                  <a:gd name="T49" fmla="*/ 19612036 h 1011"/>
                  <a:gd name="T50" fmla="*/ 3470672 w 744"/>
                  <a:gd name="T51" fmla="*/ 19911635 h 1011"/>
                  <a:gd name="T52" fmla="*/ 5493506 w 744"/>
                  <a:gd name="T53" fmla="*/ 20191167 h 1011"/>
                  <a:gd name="T54" fmla="*/ 7595765 w 744"/>
                  <a:gd name="T55" fmla="*/ 19891567 h 1011"/>
                  <a:gd name="T56" fmla="*/ 9479745 w 744"/>
                  <a:gd name="T57" fmla="*/ 18972843 h 1011"/>
                  <a:gd name="T58" fmla="*/ 11066297 w 744"/>
                  <a:gd name="T59" fmla="*/ 17514977 h 1011"/>
                  <a:gd name="T60" fmla="*/ 12434709 w 744"/>
                  <a:gd name="T61" fmla="*/ 15577757 h 1011"/>
                  <a:gd name="T62" fmla="*/ 13545408 w 744"/>
                  <a:gd name="T63" fmla="*/ 13061405 h 1011"/>
                  <a:gd name="T64" fmla="*/ 14358399 w 744"/>
                  <a:gd name="T65" fmla="*/ 9945854 h 1011"/>
                  <a:gd name="T66" fmla="*/ 14695679 w 744"/>
                  <a:gd name="T67" fmla="*/ 7728958 h 1011"/>
                  <a:gd name="T68" fmla="*/ 14735251 w 744"/>
                  <a:gd name="T69" fmla="*/ 5771812 h 1011"/>
                  <a:gd name="T70" fmla="*/ 14497254 w 744"/>
                  <a:gd name="T71" fmla="*/ 4074128 h 1011"/>
                  <a:gd name="T72" fmla="*/ 14001545 w 744"/>
                  <a:gd name="T73" fmla="*/ 2636193 h 1011"/>
                  <a:gd name="T74" fmla="*/ 13208269 w 744"/>
                  <a:gd name="T75" fmla="*/ 1477930 h 1011"/>
                  <a:gd name="T76" fmla="*/ 12196712 w 744"/>
                  <a:gd name="T77" fmla="*/ 679045 h 1011"/>
                  <a:gd name="T78" fmla="*/ 10887870 w 744"/>
                  <a:gd name="T79" fmla="*/ 179760 h 1011"/>
                  <a:gd name="T80" fmla="*/ 9340890 w 744"/>
                  <a:gd name="T81" fmla="*/ 0 h 1011"/>
                  <a:gd name="T82" fmla="*/ 7774192 w 744"/>
                  <a:gd name="T83" fmla="*/ 179760 h 1011"/>
                  <a:gd name="T84" fmla="*/ 6306638 w 744"/>
                  <a:gd name="T85" fmla="*/ 679045 h 1011"/>
                  <a:gd name="T86" fmla="*/ 4958083 w 744"/>
                  <a:gd name="T87" fmla="*/ 1517782 h 1011"/>
                  <a:gd name="T88" fmla="*/ 3708669 w 744"/>
                  <a:gd name="T89" fmla="*/ 2676186 h 1011"/>
                  <a:gd name="T90" fmla="*/ 2617826 w 744"/>
                  <a:gd name="T91" fmla="*/ 4154115 h 1011"/>
                  <a:gd name="T92" fmla="*/ 1705551 w 744"/>
                  <a:gd name="T93" fmla="*/ 5871584 h 1011"/>
                  <a:gd name="T94" fmla="*/ 971844 w 744"/>
                  <a:gd name="T95" fmla="*/ 7868724 h 1011"/>
                  <a:gd name="T96" fmla="*/ 396709 w 744"/>
                  <a:gd name="T97" fmla="*/ 10125473 h 1011"/>
                  <a:gd name="T98" fmla="*/ 0 w 744"/>
                  <a:gd name="T99" fmla="*/ 13261091 h 1011"/>
                  <a:gd name="T100" fmla="*/ 198284 w 744"/>
                  <a:gd name="T101" fmla="*/ 15817436 h 1011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744"/>
                  <a:gd name="T154" fmla="*/ 0 h 1011"/>
                  <a:gd name="T155" fmla="*/ 744 w 744"/>
                  <a:gd name="T156" fmla="*/ 1011 h 1011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744" h="1011">
                    <a:moveTo>
                      <a:pt x="310" y="293"/>
                    </a:moveTo>
                    <a:lnTo>
                      <a:pt x="322" y="278"/>
                    </a:lnTo>
                    <a:lnTo>
                      <a:pt x="336" y="265"/>
                    </a:lnTo>
                    <a:lnTo>
                      <a:pt x="351" y="254"/>
                    </a:lnTo>
                    <a:lnTo>
                      <a:pt x="364" y="245"/>
                    </a:lnTo>
                    <a:lnTo>
                      <a:pt x="379" y="237"/>
                    </a:lnTo>
                    <a:lnTo>
                      <a:pt x="394" y="233"/>
                    </a:lnTo>
                    <a:lnTo>
                      <a:pt x="409" y="230"/>
                    </a:lnTo>
                    <a:lnTo>
                      <a:pt x="425" y="229"/>
                    </a:lnTo>
                    <a:lnTo>
                      <a:pt x="433" y="229"/>
                    </a:lnTo>
                    <a:lnTo>
                      <a:pt x="441" y="230"/>
                    </a:lnTo>
                    <a:lnTo>
                      <a:pt x="449" y="231"/>
                    </a:lnTo>
                    <a:lnTo>
                      <a:pt x="455" y="233"/>
                    </a:lnTo>
                    <a:lnTo>
                      <a:pt x="463" y="235"/>
                    </a:lnTo>
                    <a:lnTo>
                      <a:pt x="469" y="237"/>
                    </a:lnTo>
                    <a:lnTo>
                      <a:pt x="475" y="240"/>
                    </a:lnTo>
                    <a:lnTo>
                      <a:pt x="482" y="245"/>
                    </a:lnTo>
                    <a:lnTo>
                      <a:pt x="487" y="249"/>
                    </a:lnTo>
                    <a:lnTo>
                      <a:pt x="493" y="253"/>
                    </a:lnTo>
                    <a:lnTo>
                      <a:pt x="497" y="258"/>
                    </a:lnTo>
                    <a:lnTo>
                      <a:pt x="503" y="265"/>
                    </a:lnTo>
                    <a:lnTo>
                      <a:pt x="511" y="277"/>
                    </a:lnTo>
                    <a:lnTo>
                      <a:pt x="518" y="292"/>
                    </a:lnTo>
                    <a:lnTo>
                      <a:pt x="522" y="300"/>
                    </a:lnTo>
                    <a:lnTo>
                      <a:pt x="524" y="310"/>
                    </a:lnTo>
                    <a:lnTo>
                      <a:pt x="526" y="319"/>
                    </a:lnTo>
                    <a:lnTo>
                      <a:pt x="528" y="329"/>
                    </a:lnTo>
                    <a:lnTo>
                      <a:pt x="530" y="351"/>
                    </a:lnTo>
                    <a:lnTo>
                      <a:pt x="531" y="375"/>
                    </a:lnTo>
                    <a:lnTo>
                      <a:pt x="530" y="402"/>
                    </a:lnTo>
                    <a:lnTo>
                      <a:pt x="527" y="430"/>
                    </a:lnTo>
                    <a:lnTo>
                      <a:pt x="523" y="462"/>
                    </a:lnTo>
                    <a:lnTo>
                      <a:pt x="516" y="494"/>
                    </a:lnTo>
                    <a:lnTo>
                      <a:pt x="508" y="534"/>
                    </a:lnTo>
                    <a:lnTo>
                      <a:pt x="498" y="571"/>
                    </a:lnTo>
                    <a:lnTo>
                      <a:pt x="489" y="604"/>
                    </a:lnTo>
                    <a:lnTo>
                      <a:pt x="480" y="634"/>
                    </a:lnTo>
                    <a:lnTo>
                      <a:pt x="469" y="661"/>
                    </a:lnTo>
                    <a:lnTo>
                      <a:pt x="458" y="685"/>
                    </a:lnTo>
                    <a:lnTo>
                      <a:pt x="451" y="695"/>
                    </a:lnTo>
                    <a:lnTo>
                      <a:pt x="446" y="705"/>
                    </a:lnTo>
                    <a:lnTo>
                      <a:pt x="440" y="714"/>
                    </a:lnTo>
                    <a:lnTo>
                      <a:pt x="433" y="723"/>
                    </a:lnTo>
                    <a:lnTo>
                      <a:pt x="421" y="737"/>
                    </a:lnTo>
                    <a:lnTo>
                      <a:pt x="407" y="750"/>
                    </a:lnTo>
                    <a:lnTo>
                      <a:pt x="394" y="762"/>
                    </a:lnTo>
                    <a:lnTo>
                      <a:pt x="379" y="770"/>
                    </a:lnTo>
                    <a:lnTo>
                      <a:pt x="364" y="777"/>
                    </a:lnTo>
                    <a:lnTo>
                      <a:pt x="349" y="782"/>
                    </a:lnTo>
                    <a:lnTo>
                      <a:pt x="332" y="785"/>
                    </a:lnTo>
                    <a:lnTo>
                      <a:pt x="315" y="786"/>
                    </a:lnTo>
                    <a:lnTo>
                      <a:pt x="308" y="786"/>
                    </a:lnTo>
                    <a:lnTo>
                      <a:pt x="299" y="785"/>
                    </a:lnTo>
                    <a:lnTo>
                      <a:pt x="292" y="784"/>
                    </a:lnTo>
                    <a:lnTo>
                      <a:pt x="285" y="782"/>
                    </a:lnTo>
                    <a:lnTo>
                      <a:pt x="278" y="780"/>
                    </a:lnTo>
                    <a:lnTo>
                      <a:pt x="272" y="777"/>
                    </a:lnTo>
                    <a:lnTo>
                      <a:pt x="266" y="773"/>
                    </a:lnTo>
                    <a:lnTo>
                      <a:pt x="259" y="770"/>
                    </a:lnTo>
                    <a:lnTo>
                      <a:pt x="254" y="766"/>
                    </a:lnTo>
                    <a:lnTo>
                      <a:pt x="249" y="761"/>
                    </a:lnTo>
                    <a:lnTo>
                      <a:pt x="244" y="755"/>
                    </a:lnTo>
                    <a:lnTo>
                      <a:pt x="239" y="750"/>
                    </a:lnTo>
                    <a:lnTo>
                      <a:pt x="231" y="736"/>
                    </a:lnTo>
                    <a:lnTo>
                      <a:pt x="224" y="722"/>
                    </a:lnTo>
                    <a:lnTo>
                      <a:pt x="221" y="713"/>
                    </a:lnTo>
                    <a:lnTo>
                      <a:pt x="218" y="704"/>
                    </a:lnTo>
                    <a:lnTo>
                      <a:pt x="216" y="694"/>
                    </a:lnTo>
                    <a:lnTo>
                      <a:pt x="214" y="684"/>
                    </a:lnTo>
                    <a:lnTo>
                      <a:pt x="212" y="661"/>
                    </a:lnTo>
                    <a:lnTo>
                      <a:pt x="212" y="635"/>
                    </a:lnTo>
                    <a:lnTo>
                      <a:pt x="213" y="608"/>
                    </a:lnTo>
                    <a:lnTo>
                      <a:pt x="216" y="577"/>
                    </a:lnTo>
                    <a:lnTo>
                      <a:pt x="222" y="544"/>
                    </a:lnTo>
                    <a:lnTo>
                      <a:pt x="228" y="508"/>
                    </a:lnTo>
                    <a:lnTo>
                      <a:pt x="236" y="472"/>
                    </a:lnTo>
                    <a:lnTo>
                      <a:pt x="245" y="438"/>
                    </a:lnTo>
                    <a:lnTo>
                      <a:pt x="254" y="408"/>
                    </a:lnTo>
                    <a:lnTo>
                      <a:pt x="264" y="379"/>
                    </a:lnTo>
                    <a:lnTo>
                      <a:pt x="274" y="354"/>
                    </a:lnTo>
                    <a:lnTo>
                      <a:pt x="286" y="331"/>
                    </a:lnTo>
                    <a:lnTo>
                      <a:pt x="297" y="311"/>
                    </a:lnTo>
                    <a:lnTo>
                      <a:pt x="310" y="293"/>
                    </a:lnTo>
                    <a:close/>
                    <a:moveTo>
                      <a:pt x="10" y="792"/>
                    </a:moveTo>
                    <a:lnTo>
                      <a:pt x="16" y="820"/>
                    </a:lnTo>
                    <a:lnTo>
                      <a:pt x="24" y="845"/>
                    </a:lnTo>
                    <a:lnTo>
                      <a:pt x="33" y="869"/>
                    </a:lnTo>
                    <a:lnTo>
                      <a:pt x="43" y="890"/>
                    </a:lnTo>
                    <a:lnTo>
                      <a:pt x="50" y="901"/>
                    </a:lnTo>
                    <a:lnTo>
                      <a:pt x="55" y="910"/>
                    </a:lnTo>
                    <a:lnTo>
                      <a:pt x="61" y="920"/>
                    </a:lnTo>
                    <a:lnTo>
                      <a:pt x="68" y="928"/>
                    </a:lnTo>
                    <a:lnTo>
                      <a:pt x="75" y="936"/>
                    </a:lnTo>
                    <a:lnTo>
                      <a:pt x="82" y="945"/>
                    </a:lnTo>
                    <a:lnTo>
                      <a:pt x="89" y="952"/>
                    </a:lnTo>
                    <a:lnTo>
                      <a:pt x="98" y="959"/>
                    </a:lnTo>
                    <a:lnTo>
                      <a:pt x="106" y="965"/>
                    </a:lnTo>
                    <a:lnTo>
                      <a:pt x="115" y="971"/>
                    </a:lnTo>
                    <a:lnTo>
                      <a:pt x="124" y="976"/>
                    </a:lnTo>
                    <a:lnTo>
                      <a:pt x="134" y="982"/>
                    </a:lnTo>
                    <a:lnTo>
                      <a:pt x="143" y="986"/>
                    </a:lnTo>
                    <a:lnTo>
                      <a:pt x="153" y="990"/>
                    </a:lnTo>
                    <a:lnTo>
                      <a:pt x="164" y="994"/>
                    </a:lnTo>
                    <a:lnTo>
                      <a:pt x="175" y="997"/>
                    </a:lnTo>
                    <a:lnTo>
                      <a:pt x="199" y="1004"/>
                    </a:lnTo>
                    <a:lnTo>
                      <a:pt x="223" y="1008"/>
                    </a:lnTo>
                    <a:lnTo>
                      <a:pt x="250" y="1010"/>
                    </a:lnTo>
                    <a:lnTo>
                      <a:pt x="277" y="1011"/>
                    </a:lnTo>
                    <a:lnTo>
                      <a:pt x="306" y="1010"/>
                    </a:lnTo>
                    <a:lnTo>
                      <a:pt x="332" y="1007"/>
                    </a:lnTo>
                    <a:lnTo>
                      <a:pt x="358" y="1003"/>
                    </a:lnTo>
                    <a:lnTo>
                      <a:pt x="383" y="996"/>
                    </a:lnTo>
                    <a:lnTo>
                      <a:pt x="408" y="987"/>
                    </a:lnTo>
                    <a:lnTo>
                      <a:pt x="432" y="976"/>
                    </a:lnTo>
                    <a:lnTo>
                      <a:pt x="455" y="965"/>
                    </a:lnTo>
                    <a:lnTo>
                      <a:pt x="478" y="950"/>
                    </a:lnTo>
                    <a:lnTo>
                      <a:pt x="498" y="934"/>
                    </a:lnTo>
                    <a:lnTo>
                      <a:pt x="519" y="916"/>
                    </a:lnTo>
                    <a:lnTo>
                      <a:pt x="539" y="897"/>
                    </a:lnTo>
                    <a:lnTo>
                      <a:pt x="558" y="877"/>
                    </a:lnTo>
                    <a:lnTo>
                      <a:pt x="577" y="855"/>
                    </a:lnTo>
                    <a:lnTo>
                      <a:pt x="595" y="831"/>
                    </a:lnTo>
                    <a:lnTo>
                      <a:pt x="612" y="806"/>
                    </a:lnTo>
                    <a:lnTo>
                      <a:pt x="627" y="780"/>
                    </a:lnTo>
                    <a:lnTo>
                      <a:pt x="642" y="751"/>
                    </a:lnTo>
                    <a:lnTo>
                      <a:pt x="657" y="721"/>
                    </a:lnTo>
                    <a:lnTo>
                      <a:pt x="670" y="689"/>
                    </a:lnTo>
                    <a:lnTo>
                      <a:pt x="683" y="654"/>
                    </a:lnTo>
                    <a:lnTo>
                      <a:pt x="695" y="618"/>
                    </a:lnTo>
                    <a:lnTo>
                      <a:pt x="705" y="581"/>
                    </a:lnTo>
                    <a:lnTo>
                      <a:pt x="715" y="541"/>
                    </a:lnTo>
                    <a:lnTo>
                      <a:pt x="724" y="498"/>
                    </a:lnTo>
                    <a:lnTo>
                      <a:pt x="729" y="470"/>
                    </a:lnTo>
                    <a:lnTo>
                      <a:pt x="734" y="442"/>
                    </a:lnTo>
                    <a:lnTo>
                      <a:pt x="738" y="414"/>
                    </a:lnTo>
                    <a:lnTo>
                      <a:pt x="741" y="387"/>
                    </a:lnTo>
                    <a:lnTo>
                      <a:pt x="743" y="362"/>
                    </a:lnTo>
                    <a:lnTo>
                      <a:pt x="744" y="336"/>
                    </a:lnTo>
                    <a:lnTo>
                      <a:pt x="744" y="312"/>
                    </a:lnTo>
                    <a:lnTo>
                      <a:pt x="743" y="289"/>
                    </a:lnTo>
                    <a:lnTo>
                      <a:pt x="742" y="267"/>
                    </a:lnTo>
                    <a:lnTo>
                      <a:pt x="739" y="245"/>
                    </a:lnTo>
                    <a:lnTo>
                      <a:pt x="736" y="224"/>
                    </a:lnTo>
                    <a:lnTo>
                      <a:pt x="731" y="204"/>
                    </a:lnTo>
                    <a:lnTo>
                      <a:pt x="726" y="185"/>
                    </a:lnTo>
                    <a:lnTo>
                      <a:pt x="721" y="166"/>
                    </a:lnTo>
                    <a:lnTo>
                      <a:pt x="713" y="149"/>
                    </a:lnTo>
                    <a:lnTo>
                      <a:pt x="706" y="132"/>
                    </a:lnTo>
                    <a:lnTo>
                      <a:pt x="697" y="116"/>
                    </a:lnTo>
                    <a:lnTo>
                      <a:pt x="687" y="101"/>
                    </a:lnTo>
                    <a:lnTo>
                      <a:pt x="678" y="88"/>
                    </a:lnTo>
                    <a:lnTo>
                      <a:pt x="666" y="74"/>
                    </a:lnTo>
                    <a:lnTo>
                      <a:pt x="655" y="62"/>
                    </a:lnTo>
                    <a:lnTo>
                      <a:pt x="642" y="52"/>
                    </a:lnTo>
                    <a:lnTo>
                      <a:pt x="629" y="42"/>
                    </a:lnTo>
                    <a:lnTo>
                      <a:pt x="615" y="34"/>
                    </a:lnTo>
                    <a:lnTo>
                      <a:pt x="599" y="26"/>
                    </a:lnTo>
                    <a:lnTo>
                      <a:pt x="583" y="19"/>
                    </a:lnTo>
                    <a:lnTo>
                      <a:pt x="567" y="14"/>
                    </a:lnTo>
                    <a:lnTo>
                      <a:pt x="549" y="9"/>
                    </a:lnTo>
                    <a:lnTo>
                      <a:pt x="531" y="6"/>
                    </a:lnTo>
                    <a:lnTo>
                      <a:pt x="512" y="2"/>
                    </a:lnTo>
                    <a:lnTo>
                      <a:pt x="492" y="1"/>
                    </a:lnTo>
                    <a:lnTo>
                      <a:pt x="471" y="0"/>
                    </a:lnTo>
                    <a:lnTo>
                      <a:pt x="451" y="1"/>
                    </a:lnTo>
                    <a:lnTo>
                      <a:pt x="430" y="2"/>
                    </a:lnTo>
                    <a:lnTo>
                      <a:pt x="411" y="6"/>
                    </a:lnTo>
                    <a:lnTo>
                      <a:pt x="392" y="9"/>
                    </a:lnTo>
                    <a:lnTo>
                      <a:pt x="373" y="14"/>
                    </a:lnTo>
                    <a:lnTo>
                      <a:pt x="354" y="19"/>
                    </a:lnTo>
                    <a:lnTo>
                      <a:pt x="336" y="27"/>
                    </a:lnTo>
                    <a:lnTo>
                      <a:pt x="318" y="34"/>
                    </a:lnTo>
                    <a:lnTo>
                      <a:pt x="300" y="42"/>
                    </a:lnTo>
                    <a:lnTo>
                      <a:pt x="283" y="53"/>
                    </a:lnTo>
                    <a:lnTo>
                      <a:pt x="266" y="64"/>
                    </a:lnTo>
                    <a:lnTo>
                      <a:pt x="250" y="76"/>
                    </a:lnTo>
                    <a:lnTo>
                      <a:pt x="233" y="89"/>
                    </a:lnTo>
                    <a:lnTo>
                      <a:pt x="217" y="102"/>
                    </a:lnTo>
                    <a:lnTo>
                      <a:pt x="203" y="118"/>
                    </a:lnTo>
                    <a:lnTo>
                      <a:pt x="187" y="134"/>
                    </a:lnTo>
                    <a:lnTo>
                      <a:pt x="172" y="151"/>
                    </a:lnTo>
                    <a:lnTo>
                      <a:pt x="159" y="169"/>
                    </a:lnTo>
                    <a:lnTo>
                      <a:pt x="145" y="188"/>
                    </a:lnTo>
                    <a:lnTo>
                      <a:pt x="132" y="208"/>
                    </a:lnTo>
                    <a:lnTo>
                      <a:pt x="120" y="228"/>
                    </a:lnTo>
                    <a:lnTo>
                      <a:pt x="108" y="249"/>
                    </a:lnTo>
                    <a:lnTo>
                      <a:pt x="97" y="271"/>
                    </a:lnTo>
                    <a:lnTo>
                      <a:pt x="86" y="294"/>
                    </a:lnTo>
                    <a:lnTo>
                      <a:pt x="76" y="317"/>
                    </a:lnTo>
                    <a:lnTo>
                      <a:pt x="66" y="343"/>
                    </a:lnTo>
                    <a:lnTo>
                      <a:pt x="57" y="368"/>
                    </a:lnTo>
                    <a:lnTo>
                      <a:pt x="49" y="394"/>
                    </a:lnTo>
                    <a:lnTo>
                      <a:pt x="40" y="420"/>
                    </a:lnTo>
                    <a:lnTo>
                      <a:pt x="33" y="449"/>
                    </a:lnTo>
                    <a:lnTo>
                      <a:pt x="27" y="477"/>
                    </a:lnTo>
                    <a:lnTo>
                      <a:pt x="20" y="507"/>
                    </a:lnTo>
                    <a:lnTo>
                      <a:pt x="13" y="549"/>
                    </a:lnTo>
                    <a:lnTo>
                      <a:pt x="7" y="589"/>
                    </a:lnTo>
                    <a:lnTo>
                      <a:pt x="2" y="627"/>
                    </a:lnTo>
                    <a:lnTo>
                      <a:pt x="0" y="664"/>
                    </a:lnTo>
                    <a:lnTo>
                      <a:pt x="0" y="698"/>
                    </a:lnTo>
                    <a:lnTo>
                      <a:pt x="1" y="731"/>
                    </a:lnTo>
                    <a:lnTo>
                      <a:pt x="5" y="763"/>
                    </a:lnTo>
                    <a:lnTo>
                      <a:pt x="10" y="79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</p:grpSp>
      </p:grpSp>
      <p:pic>
        <p:nvPicPr>
          <p:cNvPr id="18" name="Picture 6" descr="SC0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0567" y="5619482"/>
            <a:ext cx="1071033" cy="1086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7" name="Group 8"/>
          <p:cNvGrpSpPr>
            <a:grpSpLocks/>
          </p:cNvGrpSpPr>
          <p:nvPr/>
        </p:nvGrpSpPr>
        <p:grpSpPr bwMode="auto">
          <a:xfrm>
            <a:off x="304800" y="304800"/>
            <a:ext cx="2193270" cy="493069"/>
            <a:chOff x="2064" y="3702"/>
            <a:chExt cx="1678" cy="356"/>
          </a:xfrm>
        </p:grpSpPr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2502" y="3986"/>
              <a:ext cx="74" cy="37"/>
            </a:xfrm>
            <a:custGeom>
              <a:avLst/>
              <a:gdLst>
                <a:gd name="T0" fmla="*/ 0 w 735"/>
                <a:gd name="T1" fmla="*/ 0 h 373"/>
                <a:gd name="T2" fmla="*/ 0 w 735"/>
                <a:gd name="T3" fmla="*/ 0 h 373"/>
                <a:gd name="T4" fmla="*/ 0 w 735"/>
                <a:gd name="T5" fmla="*/ 0 h 373"/>
                <a:gd name="T6" fmla="*/ 0 w 735"/>
                <a:gd name="T7" fmla="*/ 0 h 373"/>
                <a:gd name="T8" fmla="*/ 0 w 735"/>
                <a:gd name="T9" fmla="*/ 0 h 373"/>
                <a:gd name="T10" fmla="*/ 0 w 735"/>
                <a:gd name="T11" fmla="*/ 0 h 373"/>
                <a:gd name="T12" fmla="*/ 0 w 735"/>
                <a:gd name="T13" fmla="*/ 0 h 373"/>
                <a:gd name="T14" fmla="*/ 0 w 735"/>
                <a:gd name="T15" fmla="*/ 0 h 373"/>
                <a:gd name="T16" fmla="*/ 0 w 735"/>
                <a:gd name="T17" fmla="*/ 0 h 373"/>
                <a:gd name="T18" fmla="*/ 0 w 735"/>
                <a:gd name="T19" fmla="*/ 0 h 373"/>
                <a:gd name="T20" fmla="*/ 0 w 735"/>
                <a:gd name="T21" fmla="*/ 0 h 373"/>
                <a:gd name="T22" fmla="*/ 0 w 735"/>
                <a:gd name="T23" fmla="*/ 0 h 373"/>
                <a:gd name="T24" fmla="*/ 0 w 735"/>
                <a:gd name="T25" fmla="*/ 0 h 373"/>
                <a:gd name="T26" fmla="*/ 0 w 735"/>
                <a:gd name="T27" fmla="*/ 0 h 373"/>
                <a:gd name="T28" fmla="*/ 0 w 735"/>
                <a:gd name="T29" fmla="*/ 0 h 373"/>
                <a:gd name="T30" fmla="*/ 0 w 735"/>
                <a:gd name="T31" fmla="*/ 0 h 373"/>
                <a:gd name="T32" fmla="*/ 0 w 735"/>
                <a:gd name="T33" fmla="*/ 0 h 373"/>
                <a:gd name="T34" fmla="*/ 0 w 735"/>
                <a:gd name="T35" fmla="*/ 0 h 373"/>
                <a:gd name="T36" fmla="*/ 0 w 735"/>
                <a:gd name="T37" fmla="*/ 0 h 373"/>
                <a:gd name="T38" fmla="*/ 0 w 735"/>
                <a:gd name="T39" fmla="*/ 0 h 373"/>
                <a:gd name="T40" fmla="*/ 0 w 735"/>
                <a:gd name="T41" fmla="*/ 0 h 373"/>
                <a:gd name="T42" fmla="*/ 0 w 735"/>
                <a:gd name="T43" fmla="*/ 0 h 373"/>
                <a:gd name="T44" fmla="*/ 0 w 735"/>
                <a:gd name="T45" fmla="*/ 0 h 373"/>
                <a:gd name="T46" fmla="*/ 0 w 735"/>
                <a:gd name="T47" fmla="*/ 0 h 373"/>
                <a:gd name="T48" fmla="*/ 0 w 735"/>
                <a:gd name="T49" fmla="*/ 0 h 373"/>
                <a:gd name="T50" fmla="*/ 0 w 735"/>
                <a:gd name="T51" fmla="*/ 0 h 373"/>
                <a:gd name="T52" fmla="*/ 0 w 735"/>
                <a:gd name="T53" fmla="*/ 0 h 373"/>
                <a:gd name="T54" fmla="*/ 0 w 735"/>
                <a:gd name="T55" fmla="*/ 0 h 373"/>
                <a:gd name="T56" fmla="*/ 0 w 735"/>
                <a:gd name="T57" fmla="*/ 0 h 373"/>
                <a:gd name="T58" fmla="*/ 0 w 735"/>
                <a:gd name="T59" fmla="*/ 0 h 373"/>
                <a:gd name="T60" fmla="*/ 0 w 735"/>
                <a:gd name="T61" fmla="*/ 0 h 373"/>
                <a:gd name="T62" fmla="*/ 0 w 735"/>
                <a:gd name="T63" fmla="*/ 0 h 373"/>
                <a:gd name="T64" fmla="*/ 0 w 735"/>
                <a:gd name="T65" fmla="*/ 0 h 37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735"/>
                <a:gd name="T100" fmla="*/ 0 h 373"/>
                <a:gd name="T101" fmla="*/ 735 w 735"/>
                <a:gd name="T102" fmla="*/ 373 h 37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735" h="373">
                  <a:moveTo>
                    <a:pt x="735" y="0"/>
                  </a:moveTo>
                  <a:lnTo>
                    <a:pt x="678" y="19"/>
                  </a:lnTo>
                  <a:lnTo>
                    <a:pt x="623" y="38"/>
                  </a:lnTo>
                  <a:lnTo>
                    <a:pt x="569" y="58"/>
                  </a:lnTo>
                  <a:lnTo>
                    <a:pt x="517" y="79"/>
                  </a:lnTo>
                  <a:lnTo>
                    <a:pt x="465" y="101"/>
                  </a:lnTo>
                  <a:lnTo>
                    <a:pt x="416" y="123"/>
                  </a:lnTo>
                  <a:lnTo>
                    <a:pt x="368" y="146"/>
                  </a:lnTo>
                  <a:lnTo>
                    <a:pt x="322" y="170"/>
                  </a:lnTo>
                  <a:lnTo>
                    <a:pt x="275" y="195"/>
                  </a:lnTo>
                  <a:lnTo>
                    <a:pt x="233" y="219"/>
                  </a:lnTo>
                  <a:lnTo>
                    <a:pt x="190" y="244"/>
                  </a:lnTo>
                  <a:lnTo>
                    <a:pt x="149" y="269"/>
                  </a:lnTo>
                  <a:lnTo>
                    <a:pt x="110" y="296"/>
                  </a:lnTo>
                  <a:lnTo>
                    <a:pt x="71" y="321"/>
                  </a:lnTo>
                  <a:lnTo>
                    <a:pt x="35" y="347"/>
                  </a:lnTo>
                  <a:lnTo>
                    <a:pt x="0" y="373"/>
                  </a:lnTo>
                  <a:lnTo>
                    <a:pt x="50" y="353"/>
                  </a:lnTo>
                  <a:lnTo>
                    <a:pt x="100" y="333"/>
                  </a:lnTo>
                  <a:lnTo>
                    <a:pt x="150" y="311"/>
                  </a:lnTo>
                  <a:lnTo>
                    <a:pt x="199" y="289"/>
                  </a:lnTo>
                  <a:lnTo>
                    <a:pt x="247" y="268"/>
                  </a:lnTo>
                  <a:lnTo>
                    <a:pt x="294" y="246"/>
                  </a:lnTo>
                  <a:lnTo>
                    <a:pt x="342" y="223"/>
                  </a:lnTo>
                  <a:lnTo>
                    <a:pt x="388" y="200"/>
                  </a:lnTo>
                  <a:lnTo>
                    <a:pt x="434" y="177"/>
                  </a:lnTo>
                  <a:lnTo>
                    <a:pt x="479" y="152"/>
                  </a:lnTo>
                  <a:lnTo>
                    <a:pt x="523" y="128"/>
                  </a:lnTo>
                  <a:lnTo>
                    <a:pt x="567" y="103"/>
                  </a:lnTo>
                  <a:lnTo>
                    <a:pt x="610" y="78"/>
                  </a:lnTo>
                  <a:lnTo>
                    <a:pt x="653" y="52"/>
                  </a:lnTo>
                  <a:lnTo>
                    <a:pt x="694" y="26"/>
                  </a:lnTo>
                  <a:lnTo>
                    <a:pt x="735" y="0"/>
                  </a:lnTo>
                  <a:close/>
                </a:path>
              </a:pathLst>
            </a:custGeom>
            <a:solidFill>
              <a:srgbClr val="1532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1" name="Freeform 10"/>
            <p:cNvSpPr>
              <a:spLocks/>
            </p:cNvSpPr>
            <p:nvPr/>
          </p:nvSpPr>
          <p:spPr bwMode="auto">
            <a:xfrm>
              <a:off x="2396" y="3926"/>
              <a:ext cx="246" cy="126"/>
            </a:xfrm>
            <a:custGeom>
              <a:avLst/>
              <a:gdLst>
                <a:gd name="T0" fmla="*/ 0 w 2458"/>
                <a:gd name="T1" fmla="*/ 0 h 1253"/>
                <a:gd name="T2" fmla="*/ 0 w 2458"/>
                <a:gd name="T3" fmla="*/ 0 h 1253"/>
                <a:gd name="T4" fmla="*/ 0 w 2458"/>
                <a:gd name="T5" fmla="*/ 0 h 1253"/>
                <a:gd name="T6" fmla="*/ 0 w 2458"/>
                <a:gd name="T7" fmla="*/ 0 h 1253"/>
                <a:gd name="T8" fmla="*/ 0 w 2458"/>
                <a:gd name="T9" fmla="*/ 0 h 1253"/>
                <a:gd name="T10" fmla="*/ 0 w 2458"/>
                <a:gd name="T11" fmla="*/ 0 h 1253"/>
                <a:gd name="T12" fmla="*/ 0 w 2458"/>
                <a:gd name="T13" fmla="*/ 0 h 1253"/>
                <a:gd name="T14" fmla="*/ 0 w 2458"/>
                <a:gd name="T15" fmla="*/ 0 h 1253"/>
                <a:gd name="T16" fmla="*/ 0 w 2458"/>
                <a:gd name="T17" fmla="*/ 0 h 1253"/>
                <a:gd name="T18" fmla="*/ 0 w 2458"/>
                <a:gd name="T19" fmla="*/ 0 h 1253"/>
                <a:gd name="T20" fmla="*/ 0 w 2458"/>
                <a:gd name="T21" fmla="*/ 0 h 1253"/>
                <a:gd name="T22" fmla="*/ 0 w 2458"/>
                <a:gd name="T23" fmla="*/ 0 h 1253"/>
                <a:gd name="T24" fmla="*/ 0 w 2458"/>
                <a:gd name="T25" fmla="*/ 0 h 1253"/>
                <a:gd name="T26" fmla="*/ 0 w 2458"/>
                <a:gd name="T27" fmla="*/ 0 h 1253"/>
                <a:gd name="T28" fmla="*/ 0 w 2458"/>
                <a:gd name="T29" fmla="*/ 0 h 1253"/>
                <a:gd name="T30" fmla="*/ 0 w 2458"/>
                <a:gd name="T31" fmla="*/ 0 h 1253"/>
                <a:gd name="T32" fmla="*/ 0 w 2458"/>
                <a:gd name="T33" fmla="*/ 0 h 1253"/>
                <a:gd name="T34" fmla="*/ 0 w 2458"/>
                <a:gd name="T35" fmla="*/ 0 h 1253"/>
                <a:gd name="T36" fmla="*/ 0 w 2458"/>
                <a:gd name="T37" fmla="*/ 0 h 1253"/>
                <a:gd name="T38" fmla="*/ 0 w 2458"/>
                <a:gd name="T39" fmla="*/ 0 h 1253"/>
                <a:gd name="T40" fmla="*/ 0 w 2458"/>
                <a:gd name="T41" fmla="*/ 0 h 1253"/>
                <a:gd name="T42" fmla="*/ 0 w 2458"/>
                <a:gd name="T43" fmla="*/ 0 h 1253"/>
                <a:gd name="T44" fmla="*/ 0 w 2458"/>
                <a:gd name="T45" fmla="*/ 0 h 1253"/>
                <a:gd name="T46" fmla="*/ 0 w 2458"/>
                <a:gd name="T47" fmla="*/ 0 h 1253"/>
                <a:gd name="T48" fmla="*/ 0 w 2458"/>
                <a:gd name="T49" fmla="*/ 0 h 1253"/>
                <a:gd name="T50" fmla="*/ 0 w 2458"/>
                <a:gd name="T51" fmla="*/ 0 h 1253"/>
                <a:gd name="T52" fmla="*/ 0 w 2458"/>
                <a:gd name="T53" fmla="*/ 0 h 1253"/>
                <a:gd name="T54" fmla="*/ 0 w 2458"/>
                <a:gd name="T55" fmla="*/ 0 h 1253"/>
                <a:gd name="T56" fmla="*/ 0 w 2458"/>
                <a:gd name="T57" fmla="*/ 0 h 1253"/>
                <a:gd name="T58" fmla="*/ 0 w 2458"/>
                <a:gd name="T59" fmla="*/ 0 h 1253"/>
                <a:gd name="T60" fmla="*/ 0 w 2458"/>
                <a:gd name="T61" fmla="*/ 0 h 1253"/>
                <a:gd name="T62" fmla="*/ 0 w 2458"/>
                <a:gd name="T63" fmla="*/ 0 h 1253"/>
                <a:gd name="T64" fmla="*/ 0 w 2458"/>
                <a:gd name="T65" fmla="*/ 0 h 1253"/>
                <a:gd name="T66" fmla="*/ 0 w 2458"/>
                <a:gd name="T67" fmla="*/ 0 h 1253"/>
                <a:gd name="T68" fmla="*/ 0 w 2458"/>
                <a:gd name="T69" fmla="*/ 0 h 1253"/>
                <a:gd name="T70" fmla="*/ 0 w 2458"/>
                <a:gd name="T71" fmla="*/ 0 h 1253"/>
                <a:gd name="T72" fmla="*/ 0 w 2458"/>
                <a:gd name="T73" fmla="*/ 0 h 1253"/>
                <a:gd name="T74" fmla="*/ 0 w 2458"/>
                <a:gd name="T75" fmla="*/ 0 h 125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458"/>
                <a:gd name="T115" fmla="*/ 0 h 1253"/>
                <a:gd name="T116" fmla="*/ 2458 w 2458"/>
                <a:gd name="T117" fmla="*/ 1253 h 125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458" h="1253">
                  <a:moveTo>
                    <a:pt x="0" y="1253"/>
                  </a:moveTo>
                  <a:lnTo>
                    <a:pt x="24" y="1249"/>
                  </a:lnTo>
                  <a:lnTo>
                    <a:pt x="50" y="1245"/>
                  </a:lnTo>
                  <a:lnTo>
                    <a:pt x="74" y="1241"/>
                  </a:lnTo>
                  <a:lnTo>
                    <a:pt x="98" y="1237"/>
                  </a:lnTo>
                  <a:lnTo>
                    <a:pt x="122" y="1233"/>
                  </a:lnTo>
                  <a:lnTo>
                    <a:pt x="146" y="1227"/>
                  </a:lnTo>
                  <a:lnTo>
                    <a:pt x="170" y="1223"/>
                  </a:lnTo>
                  <a:lnTo>
                    <a:pt x="194" y="1219"/>
                  </a:lnTo>
                  <a:lnTo>
                    <a:pt x="223" y="1184"/>
                  </a:lnTo>
                  <a:lnTo>
                    <a:pt x="253" y="1149"/>
                  </a:lnTo>
                  <a:lnTo>
                    <a:pt x="287" y="1111"/>
                  </a:lnTo>
                  <a:lnTo>
                    <a:pt x="322" y="1072"/>
                  </a:lnTo>
                  <a:lnTo>
                    <a:pt x="360" y="1032"/>
                  </a:lnTo>
                  <a:lnTo>
                    <a:pt x="400" y="992"/>
                  </a:lnTo>
                  <a:lnTo>
                    <a:pt x="443" y="950"/>
                  </a:lnTo>
                  <a:lnTo>
                    <a:pt x="489" y="907"/>
                  </a:lnTo>
                  <a:lnTo>
                    <a:pt x="536" y="864"/>
                  </a:lnTo>
                  <a:lnTo>
                    <a:pt x="588" y="821"/>
                  </a:lnTo>
                  <a:lnTo>
                    <a:pt x="640" y="778"/>
                  </a:lnTo>
                  <a:lnTo>
                    <a:pt x="697" y="734"/>
                  </a:lnTo>
                  <a:lnTo>
                    <a:pt x="754" y="690"/>
                  </a:lnTo>
                  <a:lnTo>
                    <a:pt x="816" y="646"/>
                  </a:lnTo>
                  <a:lnTo>
                    <a:pt x="879" y="603"/>
                  </a:lnTo>
                  <a:lnTo>
                    <a:pt x="946" y="561"/>
                  </a:lnTo>
                  <a:lnTo>
                    <a:pt x="1016" y="519"/>
                  </a:lnTo>
                  <a:lnTo>
                    <a:pt x="1088" y="478"/>
                  </a:lnTo>
                  <a:lnTo>
                    <a:pt x="1162" y="438"/>
                  </a:lnTo>
                  <a:lnTo>
                    <a:pt x="1240" y="399"/>
                  </a:lnTo>
                  <a:lnTo>
                    <a:pt x="1321" y="361"/>
                  </a:lnTo>
                  <a:lnTo>
                    <a:pt x="1405" y="324"/>
                  </a:lnTo>
                  <a:lnTo>
                    <a:pt x="1491" y="288"/>
                  </a:lnTo>
                  <a:lnTo>
                    <a:pt x="1581" y="256"/>
                  </a:lnTo>
                  <a:lnTo>
                    <a:pt x="1673" y="224"/>
                  </a:lnTo>
                  <a:lnTo>
                    <a:pt x="1769" y="195"/>
                  </a:lnTo>
                  <a:lnTo>
                    <a:pt x="1867" y="167"/>
                  </a:lnTo>
                  <a:lnTo>
                    <a:pt x="1969" y="142"/>
                  </a:lnTo>
                  <a:lnTo>
                    <a:pt x="2073" y="119"/>
                  </a:lnTo>
                  <a:lnTo>
                    <a:pt x="2181" y="99"/>
                  </a:lnTo>
                  <a:lnTo>
                    <a:pt x="2292" y="81"/>
                  </a:lnTo>
                  <a:lnTo>
                    <a:pt x="2406" y="66"/>
                  </a:lnTo>
                  <a:lnTo>
                    <a:pt x="2419" y="49"/>
                  </a:lnTo>
                  <a:lnTo>
                    <a:pt x="2432" y="33"/>
                  </a:lnTo>
                  <a:lnTo>
                    <a:pt x="2445" y="17"/>
                  </a:lnTo>
                  <a:lnTo>
                    <a:pt x="2458" y="0"/>
                  </a:lnTo>
                  <a:lnTo>
                    <a:pt x="2337" y="15"/>
                  </a:lnTo>
                  <a:lnTo>
                    <a:pt x="2219" y="31"/>
                  </a:lnTo>
                  <a:lnTo>
                    <a:pt x="2105" y="51"/>
                  </a:lnTo>
                  <a:lnTo>
                    <a:pt x="1993" y="76"/>
                  </a:lnTo>
                  <a:lnTo>
                    <a:pt x="1885" y="102"/>
                  </a:lnTo>
                  <a:lnTo>
                    <a:pt x="1778" y="130"/>
                  </a:lnTo>
                  <a:lnTo>
                    <a:pt x="1675" y="162"/>
                  </a:lnTo>
                  <a:lnTo>
                    <a:pt x="1575" y="196"/>
                  </a:lnTo>
                  <a:lnTo>
                    <a:pt x="1477" y="231"/>
                  </a:lnTo>
                  <a:lnTo>
                    <a:pt x="1383" y="268"/>
                  </a:lnTo>
                  <a:lnTo>
                    <a:pt x="1291" y="308"/>
                  </a:lnTo>
                  <a:lnTo>
                    <a:pt x="1202" y="349"/>
                  </a:lnTo>
                  <a:lnTo>
                    <a:pt x="1115" y="391"/>
                  </a:lnTo>
                  <a:lnTo>
                    <a:pt x="1032" y="436"/>
                  </a:lnTo>
                  <a:lnTo>
                    <a:pt x="952" y="481"/>
                  </a:lnTo>
                  <a:lnTo>
                    <a:pt x="874" y="526"/>
                  </a:lnTo>
                  <a:lnTo>
                    <a:pt x="798" y="574"/>
                  </a:lnTo>
                  <a:lnTo>
                    <a:pt x="726" y="621"/>
                  </a:lnTo>
                  <a:lnTo>
                    <a:pt x="657" y="668"/>
                  </a:lnTo>
                  <a:lnTo>
                    <a:pt x="590" y="717"/>
                  </a:lnTo>
                  <a:lnTo>
                    <a:pt x="526" y="764"/>
                  </a:lnTo>
                  <a:lnTo>
                    <a:pt x="464" y="813"/>
                  </a:lnTo>
                  <a:lnTo>
                    <a:pt x="406" y="860"/>
                  </a:lnTo>
                  <a:lnTo>
                    <a:pt x="350" y="907"/>
                  </a:lnTo>
                  <a:lnTo>
                    <a:pt x="297" y="955"/>
                  </a:lnTo>
                  <a:lnTo>
                    <a:pt x="247" y="1001"/>
                  </a:lnTo>
                  <a:lnTo>
                    <a:pt x="199" y="1046"/>
                  </a:lnTo>
                  <a:lnTo>
                    <a:pt x="153" y="1091"/>
                  </a:lnTo>
                  <a:lnTo>
                    <a:pt x="112" y="1133"/>
                  </a:lnTo>
                  <a:lnTo>
                    <a:pt x="72" y="1175"/>
                  </a:lnTo>
                  <a:lnTo>
                    <a:pt x="35" y="1215"/>
                  </a:lnTo>
                  <a:lnTo>
                    <a:pt x="0" y="1253"/>
                  </a:lnTo>
                  <a:close/>
                </a:path>
              </a:pathLst>
            </a:custGeom>
            <a:solidFill>
              <a:srgbClr val="1532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2" name="Freeform 11"/>
            <p:cNvSpPr>
              <a:spLocks/>
            </p:cNvSpPr>
            <p:nvPr/>
          </p:nvSpPr>
          <p:spPr bwMode="auto">
            <a:xfrm>
              <a:off x="2359" y="3899"/>
              <a:ext cx="299" cy="157"/>
            </a:xfrm>
            <a:custGeom>
              <a:avLst/>
              <a:gdLst>
                <a:gd name="T0" fmla="*/ 0 w 2998"/>
                <a:gd name="T1" fmla="*/ 0 h 1573"/>
                <a:gd name="T2" fmla="*/ 0 w 2998"/>
                <a:gd name="T3" fmla="*/ 0 h 1573"/>
                <a:gd name="T4" fmla="*/ 0 w 2998"/>
                <a:gd name="T5" fmla="*/ 0 h 1573"/>
                <a:gd name="T6" fmla="*/ 0 w 2998"/>
                <a:gd name="T7" fmla="*/ 0 h 1573"/>
                <a:gd name="T8" fmla="*/ 0 w 2998"/>
                <a:gd name="T9" fmla="*/ 0 h 1573"/>
                <a:gd name="T10" fmla="*/ 0 w 2998"/>
                <a:gd name="T11" fmla="*/ 0 h 1573"/>
                <a:gd name="T12" fmla="*/ 0 w 2998"/>
                <a:gd name="T13" fmla="*/ 0 h 1573"/>
                <a:gd name="T14" fmla="*/ 0 w 2998"/>
                <a:gd name="T15" fmla="*/ 0 h 1573"/>
                <a:gd name="T16" fmla="*/ 0 w 2998"/>
                <a:gd name="T17" fmla="*/ 0 h 1573"/>
                <a:gd name="T18" fmla="*/ 0 w 2998"/>
                <a:gd name="T19" fmla="*/ 0 h 1573"/>
                <a:gd name="T20" fmla="*/ 0 w 2998"/>
                <a:gd name="T21" fmla="*/ 0 h 1573"/>
                <a:gd name="T22" fmla="*/ 0 w 2998"/>
                <a:gd name="T23" fmla="*/ 0 h 1573"/>
                <a:gd name="T24" fmla="*/ 0 w 2998"/>
                <a:gd name="T25" fmla="*/ 0 h 1573"/>
                <a:gd name="T26" fmla="*/ 0 w 2998"/>
                <a:gd name="T27" fmla="*/ 0 h 1573"/>
                <a:gd name="T28" fmla="*/ 0 w 2998"/>
                <a:gd name="T29" fmla="*/ 0 h 1573"/>
                <a:gd name="T30" fmla="*/ 0 w 2998"/>
                <a:gd name="T31" fmla="*/ 0 h 1573"/>
                <a:gd name="T32" fmla="*/ 0 w 2998"/>
                <a:gd name="T33" fmla="*/ 0 h 1573"/>
                <a:gd name="T34" fmla="*/ 0 w 2998"/>
                <a:gd name="T35" fmla="*/ 0 h 1573"/>
                <a:gd name="T36" fmla="*/ 0 w 2998"/>
                <a:gd name="T37" fmla="*/ 0 h 1573"/>
                <a:gd name="T38" fmla="*/ 0 w 2998"/>
                <a:gd name="T39" fmla="*/ 0 h 1573"/>
                <a:gd name="T40" fmla="*/ 0 w 2998"/>
                <a:gd name="T41" fmla="*/ 0 h 1573"/>
                <a:gd name="T42" fmla="*/ 0 w 2998"/>
                <a:gd name="T43" fmla="*/ 0 h 1573"/>
                <a:gd name="T44" fmla="*/ 0 w 2998"/>
                <a:gd name="T45" fmla="*/ 0 h 1573"/>
                <a:gd name="T46" fmla="*/ 0 w 2998"/>
                <a:gd name="T47" fmla="*/ 0 h 1573"/>
                <a:gd name="T48" fmla="*/ 0 w 2998"/>
                <a:gd name="T49" fmla="*/ 0 h 1573"/>
                <a:gd name="T50" fmla="*/ 0 w 2998"/>
                <a:gd name="T51" fmla="*/ 0 h 1573"/>
                <a:gd name="T52" fmla="*/ 0 w 2998"/>
                <a:gd name="T53" fmla="*/ 0 h 1573"/>
                <a:gd name="T54" fmla="*/ 0 w 2998"/>
                <a:gd name="T55" fmla="*/ 0 h 1573"/>
                <a:gd name="T56" fmla="*/ 0 w 2998"/>
                <a:gd name="T57" fmla="*/ 0 h 1573"/>
                <a:gd name="T58" fmla="*/ 0 w 2998"/>
                <a:gd name="T59" fmla="*/ 0 h 1573"/>
                <a:gd name="T60" fmla="*/ 0 w 2998"/>
                <a:gd name="T61" fmla="*/ 0 h 1573"/>
                <a:gd name="T62" fmla="*/ 0 w 2998"/>
                <a:gd name="T63" fmla="*/ 0 h 1573"/>
                <a:gd name="T64" fmla="*/ 0 w 2998"/>
                <a:gd name="T65" fmla="*/ 0 h 1573"/>
                <a:gd name="T66" fmla="*/ 0 w 2998"/>
                <a:gd name="T67" fmla="*/ 0 h 1573"/>
                <a:gd name="T68" fmla="*/ 0 w 2998"/>
                <a:gd name="T69" fmla="*/ 0 h 1573"/>
                <a:gd name="T70" fmla="*/ 0 w 2998"/>
                <a:gd name="T71" fmla="*/ 0 h 157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998"/>
                <a:gd name="T109" fmla="*/ 0 h 1573"/>
                <a:gd name="T110" fmla="*/ 2998 w 2998"/>
                <a:gd name="T111" fmla="*/ 1573 h 1573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998" h="1573">
                  <a:moveTo>
                    <a:pt x="2950" y="94"/>
                  </a:moveTo>
                  <a:lnTo>
                    <a:pt x="2963" y="70"/>
                  </a:lnTo>
                  <a:lnTo>
                    <a:pt x="2975" y="47"/>
                  </a:lnTo>
                  <a:lnTo>
                    <a:pt x="2987" y="24"/>
                  </a:lnTo>
                  <a:lnTo>
                    <a:pt x="2998" y="0"/>
                  </a:lnTo>
                  <a:lnTo>
                    <a:pt x="2836" y="22"/>
                  </a:lnTo>
                  <a:lnTo>
                    <a:pt x="2679" y="48"/>
                  </a:lnTo>
                  <a:lnTo>
                    <a:pt x="2526" y="78"/>
                  </a:lnTo>
                  <a:lnTo>
                    <a:pt x="2380" y="111"/>
                  </a:lnTo>
                  <a:lnTo>
                    <a:pt x="2236" y="147"/>
                  </a:lnTo>
                  <a:lnTo>
                    <a:pt x="2098" y="187"/>
                  </a:lnTo>
                  <a:lnTo>
                    <a:pt x="1964" y="231"/>
                  </a:lnTo>
                  <a:lnTo>
                    <a:pt x="1835" y="276"/>
                  </a:lnTo>
                  <a:lnTo>
                    <a:pt x="1711" y="323"/>
                  </a:lnTo>
                  <a:lnTo>
                    <a:pt x="1591" y="374"/>
                  </a:lnTo>
                  <a:lnTo>
                    <a:pt x="1476" y="425"/>
                  </a:lnTo>
                  <a:lnTo>
                    <a:pt x="1365" y="479"/>
                  </a:lnTo>
                  <a:lnTo>
                    <a:pt x="1258" y="535"/>
                  </a:lnTo>
                  <a:lnTo>
                    <a:pt x="1156" y="591"/>
                  </a:lnTo>
                  <a:lnTo>
                    <a:pt x="1058" y="649"/>
                  </a:lnTo>
                  <a:lnTo>
                    <a:pt x="964" y="708"/>
                  </a:lnTo>
                  <a:lnTo>
                    <a:pt x="875" y="766"/>
                  </a:lnTo>
                  <a:lnTo>
                    <a:pt x="789" y="827"/>
                  </a:lnTo>
                  <a:lnTo>
                    <a:pt x="708" y="885"/>
                  </a:lnTo>
                  <a:lnTo>
                    <a:pt x="630" y="945"/>
                  </a:lnTo>
                  <a:lnTo>
                    <a:pt x="557" y="1006"/>
                  </a:lnTo>
                  <a:lnTo>
                    <a:pt x="488" y="1063"/>
                  </a:lnTo>
                  <a:lnTo>
                    <a:pt x="422" y="1122"/>
                  </a:lnTo>
                  <a:lnTo>
                    <a:pt x="361" y="1179"/>
                  </a:lnTo>
                  <a:lnTo>
                    <a:pt x="302" y="1235"/>
                  </a:lnTo>
                  <a:lnTo>
                    <a:pt x="248" y="1290"/>
                  </a:lnTo>
                  <a:lnTo>
                    <a:pt x="198" y="1342"/>
                  </a:lnTo>
                  <a:lnTo>
                    <a:pt x="151" y="1393"/>
                  </a:lnTo>
                  <a:lnTo>
                    <a:pt x="108" y="1442"/>
                  </a:lnTo>
                  <a:lnTo>
                    <a:pt x="69" y="1489"/>
                  </a:lnTo>
                  <a:lnTo>
                    <a:pt x="32" y="1532"/>
                  </a:lnTo>
                  <a:lnTo>
                    <a:pt x="0" y="1573"/>
                  </a:lnTo>
                  <a:lnTo>
                    <a:pt x="31" y="1571"/>
                  </a:lnTo>
                  <a:lnTo>
                    <a:pt x="63" y="1568"/>
                  </a:lnTo>
                  <a:lnTo>
                    <a:pt x="94" y="1565"/>
                  </a:lnTo>
                  <a:lnTo>
                    <a:pt x="126" y="1560"/>
                  </a:lnTo>
                  <a:lnTo>
                    <a:pt x="155" y="1525"/>
                  </a:lnTo>
                  <a:lnTo>
                    <a:pt x="188" y="1485"/>
                  </a:lnTo>
                  <a:lnTo>
                    <a:pt x="224" y="1442"/>
                  </a:lnTo>
                  <a:lnTo>
                    <a:pt x="264" y="1397"/>
                  </a:lnTo>
                  <a:lnTo>
                    <a:pt x="308" y="1349"/>
                  </a:lnTo>
                  <a:lnTo>
                    <a:pt x="355" y="1298"/>
                  </a:lnTo>
                  <a:lnTo>
                    <a:pt x="408" y="1246"/>
                  </a:lnTo>
                  <a:lnTo>
                    <a:pt x="462" y="1192"/>
                  </a:lnTo>
                  <a:lnTo>
                    <a:pt x="521" y="1136"/>
                  </a:lnTo>
                  <a:lnTo>
                    <a:pt x="584" y="1080"/>
                  </a:lnTo>
                  <a:lnTo>
                    <a:pt x="651" y="1022"/>
                  </a:lnTo>
                  <a:lnTo>
                    <a:pt x="721" y="964"/>
                  </a:lnTo>
                  <a:lnTo>
                    <a:pt x="796" y="905"/>
                  </a:lnTo>
                  <a:lnTo>
                    <a:pt x="874" y="848"/>
                  </a:lnTo>
                  <a:lnTo>
                    <a:pt x="956" y="789"/>
                  </a:lnTo>
                  <a:lnTo>
                    <a:pt x="1042" y="731"/>
                  </a:lnTo>
                  <a:lnTo>
                    <a:pt x="1132" y="674"/>
                  </a:lnTo>
                  <a:lnTo>
                    <a:pt x="1225" y="618"/>
                  </a:lnTo>
                  <a:lnTo>
                    <a:pt x="1322" y="563"/>
                  </a:lnTo>
                  <a:lnTo>
                    <a:pt x="1424" y="510"/>
                  </a:lnTo>
                  <a:lnTo>
                    <a:pt x="1529" y="458"/>
                  </a:lnTo>
                  <a:lnTo>
                    <a:pt x="1639" y="408"/>
                  </a:lnTo>
                  <a:lnTo>
                    <a:pt x="1752" y="362"/>
                  </a:lnTo>
                  <a:lnTo>
                    <a:pt x="1869" y="318"/>
                  </a:lnTo>
                  <a:lnTo>
                    <a:pt x="1990" y="277"/>
                  </a:lnTo>
                  <a:lnTo>
                    <a:pt x="2115" y="239"/>
                  </a:lnTo>
                  <a:lnTo>
                    <a:pt x="2244" y="204"/>
                  </a:lnTo>
                  <a:lnTo>
                    <a:pt x="2377" y="174"/>
                  </a:lnTo>
                  <a:lnTo>
                    <a:pt x="2515" y="147"/>
                  </a:lnTo>
                  <a:lnTo>
                    <a:pt x="2655" y="124"/>
                  </a:lnTo>
                  <a:lnTo>
                    <a:pt x="2800" y="107"/>
                  </a:lnTo>
                  <a:lnTo>
                    <a:pt x="2950" y="94"/>
                  </a:lnTo>
                  <a:close/>
                </a:path>
              </a:pathLst>
            </a:custGeom>
            <a:solidFill>
              <a:srgbClr val="1532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grpSp>
          <p:nvGrpSpPr>
            <p:cNvPr id="23" name="Group 12"/>
            <p:cNvGrpSpPr>
              <a:grpSpLocks/>
            </p:cNvGrpSpPr>
            <p:nvPr/>
          </p:nvGrpSpPr>
          <p:grpSpPr bwMode="auto">
            <a:xfrm>
              <a:off x="2064" y="3702"/>
              <a:ext cx="1678" cy="356"/>
              <a:chOff x="2064" y="3702"/>
              <a:chExt cx="1678" cy="356"/>
            </a:xfrm>
          </p:grpSpPr>
          <p:sp>
            <p:nvSpPr>
              <p:cNvPr id="32" name="Freeform 13"/>
              <p:cNvSpPr>
                <a:spLocks noEditPoints="1"/>
              </p:cNvSpPr>
              <p:nvPr/>
            </p:nvSpPr>
            <p:spPr bwMode="auto">
              <a:xfrm>
                <a:off x="2723" y="3806"/>
                <a:ext cx="145" cy="144"/>
              </a:xfrm>
              <a:custGeom>
                <a:avLst/>
                <a:gdLst>
                  <a:gd name="T0" fmla="*/ 0 w 1450"/>
                  <a:gd name="T1" fmla="*/ 0 h 1450"/>
                  <a:gd name="T2" fmla="*/ 0 w 1450"/>
                  <a:gd name="T3" fmla="*/ 0 h 1450"/>
                  <a:gd name="T4" fmla="*/ 0 w 1450"/>
                  <a:gd name="T5" fmla="*/ 0 h 1450"/>
                  <a:gd name="T6" fmla="*/ 0 w 1450"/>
                  <a:gd name="T7" fmla="*/ 0 h 1450"/>
                  <a:gd name="T8" fmla="*/ 0 w 1450"/>
                  <a:gd name="T9" fmla="*/ 0 h 1450"/>
                  <a:gd name="T10" fmla="*/ 0 w 1450"/>
                  <a:gd name="T11" fmla="*/ 0 h 1450"/>
                  <a:gd name="T12" fmla="*/ 0 w 1450"/>
                  <a:gd name="T13" fmla="*/ 0 h 1450"/>
                  <a:gd name="T14" fmla="*/ 0 w 1450"/>
                  <a:gd name="T15" fmla="*/ 0 h 1450"/>
                  <a:gd name="T16" fmla="*/ 0 w 1450"/>
                  <a:gd name="T17" fmla="*/ 0 h 1450"/>
                  <a:gd name="T18" fmla="*/ 0 w 1450"/>
                  <a:gd name="T19" fmla="*/ 0 h 1450"/>
                  <a:gd name="T20" fmla="*/ 0 w 1450"/>
                  <a:gd name="T21" fmla="*/ 0 h 1450"/>
                  <a:gd name="T22" fmla="*/ 0 w 1450"/>
                  <a:gd name="T23" fmla="*/ 0 h 1450"/>
                  <a:gd name="T24" fmla="*/ 0 w 1450"/>
                  <a:gd name="T25" fmla="*/ 0 h 145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450"/>
                  <a:gd name="T40" fmla="*/ 0 h 1450"/>
                  <a:gd name="T41" fmla="*/ 1450 w 1450"/>
                  <a:gd name="T42" fmla="*/ 1450 h 145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450" h="1450">
                    <a:moveTo>
                      <a:pt x="521" y="874"/>
                    </a:moveTo>
                    <a:lnTo>
                      <a:pt x="715" y="338"/>
                    </a:lnTo>
                    <a:lnTo>
                      <a:pt x="913" y="874"/>
                    </a:lnTo>
                    <a:lnTo>
                      <a:pt x="521" y="874"/>
                    </a:lnTo>
                    <a:close/>
                    <a:moveTo>
                      <a:pt x="873" y="0"/>
                    </a:moveTo>
                    <a:lnTo>
                      <a:pt x="558" y="0"/>
                    </a:lnTo>
                    <a:lnTo>
                      <a:pt x="0" y="1450"/>
                    </a:lnTo>
                    <a:lnTo>
                      <a:pt x="312" y="1450"/>
                    </a:lnTo>
                    <a:lnTo>
                      <a:pt x="432" y="1120"/>
                    </a:lnTo>
                    <a:lnTo>
                      <a:pt x="1008" y="1120"/>
                    </a:lnTo>
                    <a:lnTo>
                      <a:pt x="1132" y="1450"/>
                    </a:lnTo>
                    <a:lnTo>
                      <a:pt x="1450" y="1450"/>
                    </a:lnTo>
                    <a:lnTo>
                      <a:pt x="873" y="0"/>
                    </a:lnTo>
                    <a:close/>
                  </a:path>
                </a:pathLst>
              </a:custGeom>
              <a:solidFill>
                <a:srgbClr val="0000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3" name="Freeform 14"/>
              <p:cNvSpPr>
                <a:spLocks/>
              </p:cNvSpPr>
              <p:nvPr/>
            </p:nvSpPr>
            <p:spPr bwMode="auto">
              <a:xfrm>
                <a:off x="2883" y="3806"/>
                <a:ext cx="140" cy="144"/>
              </a:xfrm>
              <a:custGeom>
                <a:avLst/>
                <a:gdLst>
                  <a:gd name="T0" fmla="*/ 0 w 1394"/>
                  <a:gd name="T1" fmla="*/ 0 h 1450"/>
                  <a:gd name="T2" fmla="*/ 0 w 1394"/>
                  <a:gd name="T3" fmla="*/ 0 h 1450"/>
                  <a:gd name="T4" fmla="*/ 0 w 1394"/>
                  <a:gd name="T5" fmla="*/ 0 h 1450"/>
                  <a:gd name="T6" fmla="*/ 0 w 1394"/>
                  <a:gd name="T7" fmla="*/ 0 h 1450"/>
                  <a:gd name="T8" fmla="*/ 0 w 1394"/>
                  <a:gd name="T9" fmla="*/ 0 h 1450"/>
                  <a:gd name="T10" fmla="*/ 0 w 1394"/>
                  <a:gd name="T11" fmla="*/ 0 h 1450"/>
                  <a:gd name="T12" fmla="*/ 0 w 1394"/>
                  <a:gd name="T13" fmla="*/ 0 h 1450"/>
                  <a:gd name="T14" fmla="*/ 0 w 1394"/>
                  <a:gd name="T15" fmla="*/ 0 h 1450"/>
                  <a:gd name="T16" fmla="*/ 0 w 1394"/>
                  <a:gd name="T17" fmla="*/ 0 h 1450"/>
                  <a:gd name="T18" fmla="*/ 0 w 1394"/>
                  <a:gd name="T19" fmla="*/ 0 h 1450"/>
                  <a:gd name="T20" fmla="*/ 0 w 1394"/>
                  <a:gd name="T21" fmla="*/ 0 h 1450"/>
                  <a:gd name="T22" fmla="*/ 0 w 1394"/>
                  <a:gd name="T23" fmla="*/ 0 h 1450"/>
                  <a:gd name="T24" fmla="*/ 0 w 1394"/>
                  <a:gd name="T25" fmla="*/ 0 h 1450"/>
                  <a:gd name="T26" fmla="*/ 0 w 1394"/>
                  <a:gd name="T27" fmla="*/ 0 h 145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1394"/>
                  <a:gd name="T43" fmla="*/ 0 h 1450"/>
                  <a:gd name="T44" fmla="*/ 1394 w 1394"/>
                  <a:gd name="T45" fmla="*/ 1450 h 1450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1394" h="1450">
                    <a:moveTo>
                      <a:pt x="0" y="1450"/>
                    </a:moveTo>
                    <a:lnTo>
                      <a:pt x="0" y="0"/>
                    </a:lnTo>
                    <a:lnTo>
                      <a:pt x="436" y="0"/>
                    </a:lnTo>
                    <a:lnTo>
                      <a:pt x="698" y="990"/>
                    </a:lnTo>
                    <a:lnTo>
                      <a:pt x="954" y="0"/>
                    </a:lnTo>
                    <a:lnTo>
                      <a:pt x="1394" y="0"/>
                    </a:lnTo>
                    <a:lnTo>
                      <a:pt x="1394" y="1450"/>
                    </a:lnTo>
                    <a:lnTo>
                      <a:pt x="1124" y="1450"/>
                    </a:lnTo>
                    <a:lnTo>
                      <a:pt x="1122" y="309"/>
                    </a:lnTo>
                    <a:lnTo>
                      <a:pt x="838" y="1450"/>
                    </a:lnTo>
                    <a:lnTo>
                      <a:pt x="556" y="1450"/>
                    </a:lnTo>
                    <a:lnTo>
                      <a:pt x="270" y="309"/>
                    </a:lnTo>
                    <a:lnTo>
                      <a:pt x="269" y="1450"/>
                    </a:lnTo>
                    <a:lnTo>
                      <a:pt x="0" y="1450"/>
                    </a:lnTo>
                    <a:close/>
                  </a:path>
                </a:pathLst>
              </a:custGeom>
              <a:solidFill>
                <a:srgbClr val="0000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4" name="Freeform 15"/>
              <p:cNvSpPr>
                <a:spLocks noEditPoints="1"/>
              </p:cNvSpPr>
              <p:nvPr/>
            </p:nvSpPr>
            <p:spPr bwMode="auto">
              <a:xfrm>
                <a:off x="3046" y="3803"/>
                <a:ext cx="140" cy="150"/>
              </a:xfrm>
              <a:custGeom>
                <a:avLst/>
                <a:gdLst>
                  <a:gd name="T0" fmla="*/ 0 w 1402"/>
                  <a:gd name="T1" fmla="*/ 0 h 1503"/>
                  <a:gd name="T2" fmla="*/ 0 w 1402"/>
                  <a:gd name="T3" fmla="*/ 0 h 1503"/>
                  <a:gd name="T4" fmla="*/ 0 w 1402"/>
                  <a:gd name="T5" fmla="*/ 0 h 1503"/>
                  <a:gd name="T6" fmla="*/ 0 w 1402"/>
                  <a:gd name="T7" fmla="*/ 0 h 1503"/>
                  <a:gd name="T8" fmla="*/ 0 w 1402"/>
                  <a:gd name="T9" fmla="*/ 0 h 1503"/>
                  <a:gd name="T10" fmla="*/ 0 w 1402"/>
                  <a:gd name="T11" fmla="*/ 0 h 1503"/>
                  <a:gd name="T12" fmla="*/ 0 w 1402"/>
                  <a:gd name="T13" fmla="*/ 0 h 1503"/>
                  <a:gd name="T14" fmla="*/ 0 w 1402"/>
                  <a:gd name="T15" fmla="*/ 0 h 1503"/>
                  <a:gd name="T16" fmla="*/ 0 w 1402"/>
                  <a:gd name="T17" fmla="*/ 0 h 1503"/>
                  <a:gd name="T18" fmla="*/ 0 w 1402"/>
                  <a:gd name="T19" fmla="*/ 0 h 1503"/>
                  <a:gd name="T20" fmla="*/ 0 w 1402"/>
                  <a:gd name="T21" fmla="*/ 0 h 1503"/>
                  <a:gd name="T22" fmla="*/ 0 w 1402"/>
                  <a:gd name="T23" fmla="*/ 0 h 1503"/>
                  <a:gd name="T24" fmla="*/ 0 w 1402"/>
                  <a:gd name="T25" fmla="*/ 0 h 1503"/>
                  <a:gd name="T26" fmla="*/ 0 w 1402"/>
                  <a:gd name="T27" fmla="*/ 0 h 1503"/>
                  <a:gd name="T28" fmla="*/ 0 w 1402"/>
                  <a:gd name="T29" fmla="*/ 0 h 1503"/>
                  <a:gd name="T30" fmla="*/ 0 w 1402"/>
                  <a:gd name="T31" fmla="*/ 0 h 1503"/>
                  <a:gd name="T32" fmla="*/ 0 w 1402"/>
                  <a:gd name="T33" fmla="*/ 0 h 1503"/>
                  <a:gd name="T34" fmla="*/ 0 w 1402"/>
                  <a:gd name="T35" fmla="*/ 0 h 1503"/>
                  <a:gd name="T36" fmla="*/ 0 w 1402"/>
                  <a:gd name="T37" fmla="*/ 0 h 1503"/>
                  <a:gd name="T38" fmla="*/ 0 w 1402"/>
                  <a:gd name="T39" fmla="*/ 0 h 1503"/>
                  <a:gd name="T40" fmla="*/ 0 w 1402"/>
                  <a:gd name="T41" fmla="*/ 0 h 1503"/>
                  <a:gd name="T42" fmla="*/ 0 w 1402"/>
                  <a:gd name="T43" fmla="*/ 0 h 1503"/>
                  <a:gd name="T44" fmla="*/ 0 w 1402"/>
                  <a:gd name="T45" fmla="*/ 0 h 1503"/>
                  <a:gd name="T46" fmla="*/ 0 w 1402"/>
                  <a:gd name="T47" fmla="*/ 0 h 1503"/>
                  <a:gd name="T48" fmla="*/ 0 w 1402"/>
                  <a:gd name="T49" fmla="*/ 0 h 1503"/>
                  <a:gd name="T50" fmla="*/ 0 w 1402"/>
                  <a:gd name="T51" fmla="*/ 0 h 1503"/>
                  <a:gd name="T52" fmla="*/ 0 w 1402"/>
                  <a:gd name="T53" fmla="*/ 0 h 1503"/>
                  <a:gd name="T54" fmla="*/ 0 w 1402"/>
                  <a:gd name="T55" fmla="*/ 0 h 1503"/>
                  <a:gd name="T56" fmla="*/ 0 w 1402"/>
                  <a:gd name="T57" fmla="*/ 0 h 1503"/>
                  <a:gd name="T58" fmla="*/ 0 w 1402"/>
                  <a:gd name="T59" fmla="*/ 0 h 1503"/>
                  <a:gd name="T60" fmla="*/ 0 w 1402"/>
                  <a:gd name="T61" fmla="*/ 0 h 1503"/>
                  <a:gd name="T62" fmla="*/ 0 w 1402"/>
                  <a:gd name="T63" fmla="*/ 0 h 1503"/>
                  <a:gd name="T64" fmla="*/ 0 w 1402"/>
                  <a:gd name="T65" fmla="*/ 0 h 1503"/>
                  <a:gd name="T66" fmla="*/ 0 w 1402"/>
                  <a:gd name="T67" fmla="*/ 0 h 1503"/>
                  <a:gd name="T68" fmla="*/ 0 w 1402"/>
                  <a:gd name="T69" fmla="*/ 0 h 1503"/>
                  <a:gd name="T70" fmla="*/ 0 w 1402"/>
                  <a:gd name="T71" fmla="*/ 0 h 1503"/>
                  <a:gd name="T72" fmla="*/ 0 w 1402"/>
                  <a:gd name="T73" fmla="*/ 0 h 1503"/>
                  <a:gd name="T74" fmla="*/ 0 w 1402"/>
                  <a:gd name="T75" fmla="*/ 0 h 1503"/>
                  <a:gd name="T76" fmla="*/ 0 w 1402"/>
                  <a:gd name="T77" fmla="*/ 0 h 1503"/>
                  <a:gd name="T78" fmla="*/ 0 w 1402"/>
                  <a:gd name="T79" fmla="*/ 0 h 1503"/>
                  <a:gd name="T80" fmla="*/ 0 w 1402"/>
                  <a:gd name="T81" fmla="*/ 0 h 1503"/>
                  <a:gd name="T82" fmla="*/ 0 w 1402"/>
                  <a:gd name="T83" fmla="*/ 0 h 1503"/>
                  <a:gd name="T84" fmla="*/ 0 w 1402"/>
                  <a:gd name="T85" fmla="*/ 0 h 1503"/>
                  <a:gd name="T86" fmla="*/ 0 w 1402"/>
                  <a:gd name="T87" fmla="*/ 0 h 1503"/>
                  <a:gd name="T88" fmla="*/ 0 w 1402"/>
                  <a:gd name="T89" fmla="*/ 0 h 1503"/>
                  <a:gd name="T90" fmla="*/ 0 w 1402"/>
                  <a:gd name="T91" fmla="*/ 0 h 1503"/>
                  <a:gd name="T92" fmla="*/ 0 w 1402"/>
                  <a:gd name="T93" fmla="*/ 0 h 1503"/>
                  <a:gd name="T94" fmla="*/ 0 w 1402"/>
                  <a:gd name="T95" fmla="*/ 0 h 1503"/>
                  <a:gd name="T96" fmla="*/ 0 w 1402"/>
                  <a:gd name="T97" fmla="*/ 0 h 1503"/>
                  <a:gd name="T98" fmla="*/ 0 w 1402"/>
                  <a:gd name="T99" fmla="*/ 0 h 1503"/>
                  <a:gd name="T100" fmla="*/ 0 w 1402"/>
                  <a:gd name="T101" fmla="*/ 0 h 1503"/>
                  <a:gd name="T102" fmla="*/ 0 w 1402"/>
                  <a:gd name="T103" fmla="*/ 0 h 1503"/>
                  <a:gd name="T104" fmla="*/ 0 w 1402"/>
                  <a:gd name="T105" fmla="*/ 0 h 1503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1402"/>
                  <a:gd name="T160" fmla="*/ 0 h 1503"/>
                  <a:gd name="T161" fmla="*/ 1402 w 1402"/>
                  <a:gd name="T162" fmla="*/ 1503 h 1503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1402" h="1503">
                    <a:moveTo>
                      <a:pt x="412" y="374"/>
                    </a:moveTo>
                    <a:lnTo>
                      <a:pt x="426" y="359"/>
                    </a:lnTo>
                    <a:lnTo>
                      <a:pt x="441" y="344"/>
                    </a:lnTo>
                    <a:lnTo>
                      <a:pt x="456" y="331"/>
                    </a:lnTo>
                    <a:lnTo>
                      <a:pt x="471" y="319"/>
                    </a:lnTo>
                    <a:lnTo>
                      <a:pt x="488" y="308"/>
                    </a:lnTo>
                    <a:lnTo>
                      <a:pt x="505" y="298"/>
                    </a:lnTo>
                    <a:lnTo>
                      <a:pt x="522" y="288"/>
                    </a:lnTo>
                    <a:lnTo>
                      <a:pt x="539" y="280"/>
                    </a:lnTo>
                    <a:lnTo>
                      <a:pt x="558" y="272"/>
                    </a:lnTo>
                    <a:lnTo>
                      <a:pt x="577" y="266"/>
                    </a:lnTo>
                    <a:lnTo>
                      <a:pt x="596" y="261"/>
                    </a:lnTo>
                    <a:lnTo>
                      <a:pt x="617" y="257"/>
                    </a:lnTo>
                    <a:lnTo>
                      <a:pt x="637" y="253"/>
                    </a:lnTo>
                    <a:lnTo>
                      <a:pt x="658" y="250"/>
                    </a:lnTo>
                    <a:lnTo>
                      <a:pt x="680" y="249"/>
                    </a:lnTo>
                    <a:lnTo>
                      <a:pt x="702" y="249"/>
                    </a:lnTo>
                    <a:lnTo>
                      <a:pt x="724" y="249"/>
                    </a:lnTo>
                    <a:lnTo>
                      <a:pt x="746" y="250"/>
                    </a:lnTo>
                    <a:lnTo>
                      <a:pt x="767" y="253"/>
                    </a:lnTo>
                    <a:lnTo>
                      <a:pt x="788" y="257"/>
                    </a:lnTo>
                    <a:lnTo>
                      <a:pt x="808" y="261"/>
                    </a:lnTo>
                    <a:lnTo>
                      <a:pt x="827" y="266"/>
                    </a:lnTo>
                    <a:lnTo>
                      <a:pt x="846" y="272"/>
                    </a:lnTo>
                    <a:lnTo>
                      <a:pt x="865" y="280"/>
                    </a:lnTo>
                    <a:lnTo>
                      <a:pt x="882" y="288"/>
                    </a:lnTo>
                    <a:lnTo>
                      <a:pt x="899" y="297"/>
                    </a:lnTo>
                    <a:lnTo>
                      <a:pt x="916" y="307"/>
                    </a:lnTo>
                    <a:lnTo>
                      <a:pt x="933" y="319"/>
                    </a:lnTo>
                    <a:lnTo>
                      <a:pt x="947" y="330"/>
                    </a:lnTo>
                    <a:lnTo>
                      <a:pt x="963" y="343"/>
                    </a:lnTo>
                    <a:lnTo>
                      <a:pt x="977" y="358"/>
                    </a:lnTo>
                    <a:lnTo>
                      <a:pt x="991" y="372"/>
                    </a:lnTo>
                    <a:lnTo>
                      <a:pt x="1004" y="388"/>
                    </a:lnTo>
                    <a:lnTo>
                      <a:pt x="1017" y="405"/>
                    </a:lnTo>
                    <a:lnTo>
                      <a:pt x="1028" y="423"/>
                    </a:lnTo>
                    <a:lnTo>
                      <a:pt x="1039" y="442"/>
                    </a:lnTo>
                    <a:lnTo>
                      <a:pt x="1048" y="462"/>
                    </a:lnTo>
                    <a:lnTo>
                      <a:pt x="1058" y="483"/>
                    </a:lnTo>
                    <a:lnTo>
                      <a:pt x="1066" y="505"/>
                    </a:lnTo>
                    <a:lnTo>
                      <a:pt x="1072" y="527"/>
                    </a:lnTo>
                    <a:lnTo>
                      <a:pt x="1079" y="551"/>
                    </a:lnTo>
                    <a:lnTo>
                      <a:pt x="1085" y="577"/>
                    </a:lnTo>
                    <a:lnTo>
                      <a:pt x="1089" y="602"/>
                    </a:lnTo>
                    <a:lnTo>
                      <a:pt x="1093" y="629"/>
                    </a:lnTo>
                    <a:lnTo>
                      <a:pt x="1096" y="657"/>
                    </a:lnTo>
                    <a:lnTo>
                      <a:pt x="1098" y="685"/>
                    </a:lnTo>
                    <a:lnTo>
                      <a:pt x="1099" y="716"/>
                    </a:lnTo>
                    <a:lnTo>
                      <a:pt x="1099" y="746"/>
                    </a:lnTo>
                    <a:lnTo>
                      <a:pt x="1099" y="778"/>
                    </a:lnTo>
                    <a:lnTo>
                      <a:pt x="1098" y="808"/>
                    </a:lnTo>
                    <a:lnTo>
                      <a:pt x="1096" y="837"/>
                    </a:lnTo>
                    <a:lnTo>
                      <a:pt x="1093" y="865"/>
                    </a:lnTo>
                    <a:lnTo>
                      <a:pt x="1089" y="893"/>
                    </a:lnTo>
                    <a:lnTo>
                      <a:pt x="1084" y="919"/>
                    </a:lnTo>
                    <a:lnTo>
                      <a:pt x="1079" y="944"/>
                    </a:lnTo>
                    <a:lnTo>
                      <a:pt x="1072" y="968"/>
                    </a:lnTo>
                    <a:lnTo>
                      <a:pt x="1065" y="992"/>
                    </a:lnTo>
                    <a:lnTo>
                      <a:pt x="1056" y="1014"/>
                    </a:lnTo>
                    <a:lnTo>
                      <a:pt x="1047" y="1036"/>
                    </a:lnTo>
                    <a:lnTo>
                      <a:pt x="1037" y="1056"/>
                    </a:lnTo>
                    <a:lnTo>
                      <a:pt x="1026" y="1075"/>
                    </a:lnTo>
                    <a:lnTo>
                      <a:pt x="1015" y="1094"/>
                    </a:lnTo>
                    <a:lnTo>
                      <a:pt x="1002" y="1111"/>
                    </a:lnTo>
                    <a:lnTo>
                      <a:pt x="988" y="1127"/>
                    </a:lnTo>
                    <a:lnTo>
                      <a:pt x="974" y="1142"/>
                    </a:lnTo>
                    <a:lnTo>
                      <a:pt x="959" y="1157"/>
                    </a:lnTo>
                    <a:lnTo>
                      <a:pt x="944" y="1171"/>
                    </a:lnTo>
                    <a:lnTo>
                      <a:pt x="929" y="1182"/>
                    </a:lnTo>
                    <a:lnTo>
                      <a:pt x="912" y="1194"/>
                    </a:lnTo>
                    <a:lnTo>
                      <a:pt x="896" y="1204"/>
                    </a:lnTo>
                    <a:lnTo>
                      <a:pt x="878" y="1214"/>
                    </a:lnTo>
                    <a:lnTo>
                      <a:pt x="860" y="1222"/>
                    </a:lnTo>
                    <a:lnTo>
                      <a:pt x="843" y="1230"/>
                    </a:lnTo>
                    <a:lnTo>
                      <a:pt x="824" y="1236"/>
                    </a:lnTo>
                    <a:lnTo>
                      <a:pt x="805" y="1241"/>
                    </a:lnTo>
                    <a:lnTo>
                      <a:pt x="786" y="1246"/>
                    </a:lnTo>
                    <a:lnTo>
                      <a:pt x="765" y="1250"/>
                    </a:lnTo>
                    <a:lnTo>
                      <a:pt x="745" y="1252"/>
                    </a:lnTo>
                    <a:lnTo>
                      <a:pt x="724" y="1254"/>
                    </a:lnTo>
                    <a:lnTo>
                      <a:pt x="702" y="1254"/>
                    </a:lnTo>
                    <a:lnTo>
                      <a:pt x="681" y="1254"/>
                    </a:lnTo>
                    <a:lnTo>
                      <a:pt x="660" y="1252"/>
                    </a:lnTo>
                    <a:lnTo>
                      <a:pt x="639" y="1250"/>
                    </a:lnTo>
                    <a:lnTo>
                      <a:pt x="619" y="1246"/>
                    </a:lnTo>
                    <a:lnTo>
                      <a:pt x="599" y="1241"/>
                    </a:lnTo>
                    <a:lnTo>
                      <a:pt x="580" y="1236"/>
                    </a:lnTo>
                    <a:lnTo>
                      <a:pt x="561" y="1230"/>
                    </a:lnTo>
                    <a:lnTo>
                      <a:pt x="544" y="1222"/>
                    </a:lnTo>
                    <a:lnTo>
                      <a:pt x="526" y="1214"/>
                    </a:lnTo>
                    <a:lnTo>
                      <a:pt x="508" y="1204"/>
                    </a:lnTo>
                    <a:lnTo>
                      <a:pt x="491" y="1194"/>
                    </a:lnTo>
                    <a:lnTo>
                      <a:pt x="475" y="1182"/>
                    </a:lnTo>
                    <a:lnTo>
                      <a:pt x="460" y="1170"/>
                    </a:lnTo>
                    <a:lnTo>
                      <a:pt x="444" y="1156"/>
                    </a:lnTo>
                    <a:lnTo>
                      <a:pt x="429" y="1141"/>
                    </a:lnTo>
                    <a:lnTo>
                      <a:pt x="415" y="1126"/>
                    </a:lnTo>
                    <a:lnTo>
                      <a:pt x="401" y="1110"/>
                    </a:lnTo>
                    <a:lnTo>
                      <a:pt x="388" y="1093"/>
                    </a:lnTo>
                    <a:lnTo>
                      <a:pt x="376" y="1074"/>
                    </a:lnTo>
                    <a:lnTo>
                      <a:pt x="365" y="1055"/>
                    </a:lnTo>
                    <a:lnTo>
                      <a:pt x="355" y="1035"/>
                    </a:lnTo>
                    <a:lnTo>
                      <a:pt x="345" y="1014"/>
                    </a:lnTo>
                    <a:lnTo>
                      <a:pt x="337" y="992"/>
                    </a:lnTo>
                    <a:lnTo>
                      <a:pt x="330" y="968"/>
                    </a:lnTo>
                    <a:lnTo>
                      <a:pt x="323" y="944"/>
                    </a:lnTo>
                    <a:lnTo>
                      <a:pt x="317" y="919"/>
                    </a:lnTo>
                    <a:lnTo>
                      <a:pt x="313" y="894"/>
                    </a:lnTo>
                    <a:lnTo>
                      <a:pt x="309" y="866"/>
                    </a:lnTo>
                    <a:lnTo>
                      <a:pt x="306" y="839"/>
                    </a:lnTo>
                    <a:lnTo>
                      <a:pt x="303" y="810"/>
                    </a:lnTo>
                    <a:lnTo>
                      <a:pt x="302" y="781"/>
                    </a:lnTo>
                    <a:lnTo>
                      <a:pt x="301" y="750"/>
                    </a:lnTo>
                    <a:lnTo>
                      <a:pt x="302" y="719"/>
                    </a:lnTo>
                    <a:lnTo>
                      <a:pt x="303" y="689"/>
                    </a:lnTo>
                    <a:lnTo>
                      <a:pt x="306" y="660"/>
                    </a:lnTo>
                    <a:lnTo>
                      <a:pt x="309" y="633"/>
                    </a:lnTo>
                    <a:lnTo>
                      <a:pt x="313" y="605"/>
                    </a:lnTo>
                    <a:lnTo>
                      <a:pt x="317" y="580"/>
                    </a:lnTo>
                    <a:lnTo>
                      <a:pt x="322" y="555"/>
                    </a:lnTo>
                    <a:lnTo>
                      <a:pt x="330" y="530"/>
                    </a:lnTo>
                    <a:lnTo>
                      <a:pt x="337" y="507"/>
                    </a:lnTo>
                    <a:lnTo>
                      <a:pt x="344" y="485"/>
                    </a:lnTo>
                    <a:lnTo>
                      <a:pt x="354" y="464"/>
                    </a:lnTo>
                    <a:lnTo>
                      <a:pt x="363" y="444"/>
                    </a:lnTo>
                    <a:lnTo>
                      <a:pt x="375" y="425"/>
                    </a:lnTo>
                    <a:lnTo>
                      <a:pt x="386" y="407"/>
                    </a:lnTo>
                    <a:lnTo>
                      <a:pt x="399" y="390"/>
                    </a:lnTo>
                    <a:lnTo>
                      <a:pt x="412" y="374"/>
                    </a:lnTo>
                    <a:close/>
                    <a:moveTo>
                      <a:pt x="190" y="1305"/>
                    </a:moveTo>
                    <a:lnTo>
                      <a:pt x="214" y="1330"/>
                    </a:lnTo>
                    <a:lnTo>
                      <a:pt x="240" y="1352"/>
                    </a:lnTo>
                    <a:lnTo>
                      <a:pt x="266" y="1373"/>
                    </a:lnTo>
                    <a:lnTo>
                      <a:pt x="294" y="1392"/>
                    </a:lnTo>
                    <a:lnTo>
                      <a:pt x="322" y="1410"/>
                    </a:lnTo>
                    <a:lnTo>
                      <a:pt x="352" y="1425"/>
                    </a:lnTo>
                    <a:lnTo>
                      <a:pt x="382" y="1440"/>
                    </a:lnTo>
                    <a:lnTo>
                      <a:pt x="414" y="1454"/>
                    </a:lnTo>
                    <a:lnTo>
                      <a:pt x="446" y="1465"/>
                    </a:lnTo>
                    <a:lnTo>
                      <a:pt x="480" y="1475"/>
                    </a:lnTo>
                    <a:lnTo>
                      <a:pt x="514" y="1484"/>
                    </a:lnTo>
                    <a:lnTo>
                      <a:pt x="550" y="1491"/>
                    </a:lnTo>
                    <a:lnTo>
                      <a:pt x="587" y="1496"/>
                    </a:lnTo>
                    <a:lnTo>
                      <a:pt x="624" y="1500"/>
                    </a:lnTo>
                    <a:lnTo>
                      <a:pt x="663" y="1502"/>
                    </a:lnTo>
                    <a:lnTo>
                      <a:pt x="703" y="1503"/>
                    </a:lnTo>
                    <a:lnTo>
                      <a:pt x="742" y="1502"/>
                    </a:lnTo>
                    <a:lnTo>
                      <a:pt x="781" y="1500"/>
                    </a:lnTo>
                    <a:lnTo>
                      <a:pt x="817" y="1496"/>
                    </a:lnTo>
                    <a:lnTo>
                      <a:pt x="854" y="1491"/>
                    </a:lnTo>
                    <a:lnTo>
                      <a:pt x="889" y="1483"/>
                    </a:lnTo>
                    <a:lnTo>
                      <a:pt x="923" y="1475"/>
                    </a:lnTo>
                    <a:lnTo>
                      <a:pt x="957" y="1465"/>
                    </a:lnTo>
                    <a:lnTo>
                      <a:pt x="989" y="1454"/>
                    </a:lnTo>
                    <a:lnTo>
                      <a:pt x="1021" y="1440"/>
                    </a:lnTo>
                    <a:lnTo>
                      <a:pt x="1050" y="1425"/>
                    </a:lnTo>
                    <a:lnTo>
                      <a:pt x="1080" y="1410"/>
                    </a:lnTo>
                    <a:lnTo>
                      <a:pt x="1108" y="1392"/>
                    </a:lnTo>
                    <a:lnTo>
                      <a:pt x="1135" y="1372"/>
                    </a:lnTo>
                    <a:lnTo>
                      <a:pt x="1161" y="1351"/>
                    </a:lnTo>
                    <a:lnTo>
                      <a:pt x="1187" y="1329"/>
                    </a:lnTo>
                    <a:lnTo>
                      <a:pt x="1212" y="1304"/>
                    </a:lnTo>
                    <a:lnTo>
                      <a:pt x="1235" y="1279"/>
                    </a:lnTo>
                    <a:lnTo>
                      <a:pt x="1256" y="1253"/>
                    </a:lnTo>
                    <a:lnTo>
                      <a:pt x="1276" y="1224"/>
                    </a:lnTo>
                    <a:lnTo>
                      <a:pt x="1295" y="1195"/>
                    </a:lnTo>
                    <a:lnTo>
                      <a:pt x="1311" y="1165"/>
                    </a:lnTo>
                    <a:lnTo>
                      <a:pt x="1327" y="1134"/>
                    </a:lnTo>
                    <a:lnTo>
                      <a:pt x="1342" y="1101"/>
                    </a:lnTo>
                    <a:lnTo>
                      <a:pt x="1354" y="1067"/>
                    </a:lnTo>
                    <a:lnTo>
                      <a:pt x="1365" y="1033"/>
                    </a:lnTo>
                    <a:lnTo>
                      <a:pt x="1375" y="996"/>
                    </a:lnTo>
                    <a:lnTo>
                      <a:pt x="1383" y="959"/>
                    </a:lnTo>
                    <a:lnTo>
                      <a:pt x="1390" y="920"/>
                    </a:lnTo>
                    <a:lnTo>
                      <a:pt x="1395" y="880"/>
                    </a:lnTo>
                    <a:lnTo>
                      <a:pt x="1398" y="839"/>
                    </a:lnTo>
                    <a:lnTo>
                      <a:pt x="1400" y="797"/>
                    </a:lnTo>
                    <a:lnTo>
                      <a:pt x="1402" y="754"/>
                    </a:lnTo>
                    <a:lnTo>
                      <a:pt x="1400" y="709"/>
                    </a:lnTo>
                    <a:lnTo>
                      <a:pt x="1398" y="667"/>
                    </a:lnTo>
                    <a:lnTo>
                      <a:pt x="1395" y="626"/>
                    </a:lnTo>
                    <a:lnTo>
                      <a:pt x="1390" y="585"/>
                    </a:lnTo>
                    <a:lnTo>
                      <a:pt x="1383" y="546"/>
                    </a:lnTo>
                    <a:lnTo>
                      <a:pt x="1374" y="509"/>
                    </a:lnTo>
                    <a:lnTo>
                      <a:pt x="1365" y="472"/>
                    </a:lnTo>
                    <a:lnTo>
                      <a:pt x="1353" y="438"/>
                    </a:lnTo>
                    <a:lnTo>
                      <a:pt x="1341" y="403"/>
                    </a:lnTo>
                    <a:lnTo>
                      <a:pt x="1327" y="370"/>
                    </a:lnTo>
                    <a:lnTo>
                      <a:pt x="1311" y="339"/>
                    </a:lnTo>
                    <a:lnTo>
                      <a:pt x="1294" y="308"/>
                    </a:lnTo>
                    <a:lnTo>
                      <a:pt x="1275" y="279"/>
                    </a:lnTo>
                    <a:lnTo>
                      <a:pt x="1255" y="251"/>
                    </a:lnTo>
                    <a:lnTo>
                      <a:pt x="1233" y="224"/>
                    </a:lnTo>
                    <a:lnTo>
                      <a:pt x="1210" y="199"/>
                    </a:lnTo>
                    <a:lnTo>
                      <a:pt x="1185" y="175"/>
                    </a:lnTo>
                    <a:lnTo>
                      <a:pt x="1160" y="152"/>
                    </a:lnTo>
                    <a:lnTo>
                      <a:pt x="1133" y="131"/>
                    </a:lnTo>
                    <a:lnTo>
                      <a:pt x="1106" y="111"/>
                    </a:lnTo>
                    <a:lnTo>
                      <a:pt x="1077" y="93"/>
                    </a:lnTo>
                    <a:lnTo>
                      <a:pt x="1048" y="78"/>
                    </a:lnTo>
                    <a:lnTo>
                      <a:pt x="1018" y="63"/>
                    </a:lnTo>
                    <a:lnTo>
                      <a:pt x="986" y="49"/>
                    </a:lnTo>
                    <a:lnTo>
                      <a:pt x="954" y="38"/>
                    </a:lnTo>
                    <a:lnTo>
                      <a:pt x="920" y="28"/>
                    </a:lnTo>
                    <a:lnTo>
                      <a:pt x="886" y="19"/>
                    </a:lnTo>
                    <a:lnTo>
                      <a:pt x="851" y="12"/>
                    </a:lnTo>
                    <a:lnTo>
                      <a:pt x="814" y="7"/>
                    </a:lnTo>
                    <a:lnTo>
                      <a:pt x="776" y="3"/>
                    </a:lnTo>
                    <a:lnTo>
                      <a:pt x="739" y="1"/>
                    </a:lnTo>
                    <a:lnTo>
                      <a:pt x="699" y="0"/>
                    </a:lnTo>
                    <a:lnTo>
                      <a:pt x="655" y="1"/>
                    </a:lnTo>
                    <a:lnTo>
                      <a:pt x="613" y="3"/>
                    </a:lnTo>
                    <a:lnTo>
                      <a:pt x="572" y="8"/>
                    </a:lnTo>
                    <a:lnTo>
                      <a:pt x="533" y="14"/>
                    </a:lnTo>
                    <a:lnTo>
                      <a:pt x="494" y="22"/>
                    </a:lnTo>
                    <a:lnTo>
                      <a:pt x="458" y="32"/>
                    </a:lnTo>
                    <a:lnTo>
                      <a:pt x="440" y="38"/>
                    </a:lnTo>
                    <a:lnTo>
                      <a:pt x="422" y="44"/>
                    </a:lnTo>
                    <a:lnTo>
                      <a:pt x="404" y="50"/>
                    </a:lnTo>
                    <a:lnTo>
                      <a:pt x="387" y="58"/>
                    </a:lnTo>
                    <a:lnTo>
                      <a:pt x="362" y="68"/>
                    </a:lnTo>
                    <a:lnTo>
                      <a:pt x="338" y="82"/>
                    </a:lnTo>
                    <a:lnTo>
                      <a:pt x="314" y="96"/>
                    </a:lnTo>
                    <a:lnTo>
                      <a:pt x="290" y="111"/>
                    </a:lnTo>
                    <a:lnTo>
                      <a:pt x="267" y="128"/>
                    </a:lnTo>
                    <a:lnTo>
                      <a:pt x="244" y="147"/>
                    </a:lnTo>
                    <a:lnTo>
                      <a:pt x="222" y="167"/>
                    </a:lnTo>
                    <a:lnTo>
                      <a:pt x="201" y="188"/>
                    </a:lnTo>
                    <a:lnTo>
                      <a:pt x="180" y="210"/>
                    </a:lnTo>
                    <a:lnTo>
                      <a:pt x="160" y="233"/>
                    </a:lnTo>
                    <a:lnTo>
                      <a:pt x="142" y="258"/>
                    </a:lnTo>
                    <a:lnTo>
                      <a:pt x="124" y="282"/>
                    </a:lnTo>
                    <a:lnTo>
                      <a:pt x="108" y="307"/>
                    </a:lnTo>
                    <a:lnTo>
                      <a:pt x="93" y="334"/>
                    </a:lnTo>
                    <a:lnTo>
                      <a:pt x="79" y="360"/>
                    </a:lnTo>
                    <a:lnTo>
                      <a:pt x="66" y="387"/>
                    </a:lnTo>
                    <a:lnTo>
                      <a:pt x="58" y="406"/>
                    </a:lnTo>
                    <a:lnTo>
                      <a:pt x="51" y="426"/>
                    </a:lnTo>
                    <a:lnTo>
                      <a:pt x="43" y="446"/>
                    </a:lnTo>
                    <a:lnTo>
                      <a:pt x="37" y="467"/>
                    </a:lnTo>
                    <a:lnTo>
                      <a:pt x="31" y="488"/>
                    </a:lnTo>
                    <a:lnTo>
                      <a:pt x="26" y="510"/>
                    </a:lnTo>
                    <a:lnTo>
                      <a:pt x="21" y="533"/>
                    </a:lnTo>
                    <a:lnTo>
                      <a:pt x="16" y="556"/>
                    </a:lnTo>
                    <a:lnTo>
                      <a:pt x="13" y="580"/>
                    </a:lnTo>
                    <a:lnTo>
                      <a:pt x="9" y="604"/>
                    </a:lnTo>
                    <a:lnTo>
                      <a:pt x="7" y="628"/>
                    </a:lnTo>
                    <a:lnTo>
                      <a:pt x="5" y="654"/>
                    </a:lnTo>
                    <a:lnTo>
                      <a:pt x="2" y="680"/>
                    </a:lnTo>
                    <a:lnTo>
                      <a:pt x="1" y="706"/>
                    </a:lnTo>
                    <a:lnTo>
                      <a:pt x="0" y="733"/>
                    </a:lnTo>
                    <a:lnTo>
                      <a:pt x="0" y="760"/>
                    </a:lnTo>
                    <a:lnTo>
                      <a:pt x="0" y="803"/>
                    </a:lnTo>
                    <a:lnTo>
                      <a:pt x="2" y="845"/>
                    </a:lnTo>
                    <a:lnTo>
                      <a:pt x="7" y="885"/>
                    </a:lnTo>
                    <a:lnTo>
                      <a:pt x="12" y="924"/>
                    </a:lnTo>
                    <a:lnTo>
                      <a:pt x="18" y="963"/>
                    </a:lnTo>
                    <a:lnTo>
                      <a:pt x="27" y="1000"/>
                    </a:lnTo>
                    <a:lnTo>
                      <a:pt x="36" y="1036"/>
                    </a:lnTo>
                    <a:lnTo>
                      <a:pt x="48" y="1071"/>
                    </a:lnTo>
                    <a:lnTo>
                      <a:pt x="60" y="1103"/>
                    </a:lnTo>
                    <a:lnTo>
                      <a:pt x="74" y="1136"/>
                    </a:lnTo>
                    <a:lnTo>
                      <a:pt x="90" y="1167"/>
                    </a:lnTo>
                    <a:lnTo>
                      <a:pt x="107" y="1197"/>
                    </a:lnTo>
                    <a:lnTo>
                      <a:pt x="125" y="1226"/>
                    </a:lnTo>
                    <a:lnTo>
                      <a:pt x="145" y="1254"/>
                    </a:lnTo>
                    <a:lnTo>
                      <a:pt x="167" y="1280"/>
                    </a:lnTo>
                    <a:lnTo>
                      <a:pt x="190" y="1305"/>
                    </a:lnTo>
                    <a:close/>
                  </a:path>
                </a:pathLst>
              </a:custGeom>
              <a:solidFill>
                <a:srgbClr val="0000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5" name="Freeform 16"/>
              <p:cNvSpPr>
                <a:spLocks/>
              </p:cNvSpPr>
              <p:nvPr/>
            </p:nvSpPr>
            <p:spPr bwMode="auto">
              <a:xfrm>
                <a:off x="3207" y="3806"/>
                <a:ext cx="114" cy="144"/>
              </a:xfrm>
              <a:custGeom>
                <a:avLst/>
                <a:gdLst>
                  <a:gd name="T0" fmla="*/ 0 w 1139"/>
                  <a:gd name="T1" fmla="*/ 0 h 1450"/>
                  <a:gd name="T2" fmla="*/ 0 w 1139"/>
                  <a:gd name="T3" fmla="*/ 0 h 1450"/>
                  <a:gd name="T4" fmla="*/ 0 w 1139"/>
                  <a:gd name="T5" fmla="*/ 0 h 1450"/>
                  <a:gd name="T6" fmla="*/ 0 w 1139"/>
                  <a:gd name="T7" fmla="*/ 0 h 1450"/>
                  <a:gd name="T8" fmla="*/ 0 w 1139"/>
                  <a:gd name="T9" fmla="*/ 0 h 1450"/>
                  <a:gd name="T10" fmla="*/ 0 w 1139"/>
                  <a:gd name="T11" fmla="*/ 0 h 1450"/>
                  <a:gd name="T12" fmla="*/ 0 w 1139"/>
                  <a:gd name="T13" fmla="*/ 0 h 1450"/>
                  <a:gd name="T14" fmla="*/ 0 w 1139"/>
                  <a:gd name="T15" fmla="*/ 0 h 1450"/>
                  <a:gd name="T16" fmla="*/ 0 w 1139"/>
                  <a:gd name="T17" fmla="*/ 0 h 145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139"/>
                  <a:gd name="T28" fmla="*/ 0 h 1450"/>
                  <a:gd name="T29" fmla="*/ 1139 w 1139"/>
                  <a:gd name="T30" fmla="*/ 1450 h 145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139" h="1450">
                    <a:moveTo>
                      <a:pt x="424" y="1450"/>
                    </a:moveTo>
                    <a:lnTo>
                      <a:pt x="424" y="246"/>
                    </a:lnTo>
                    <a:lnTo>
                      <a:pt x="0" y="246"/>
                    </a:lnTo>
                    <a:lnTo>
                      <a:pt x="0" y="0"/>
                    </a:lnTo>
                    <a:lnTo>
                      <a:pt x="1139" y="0"/>
                    </a:lnTo>
                    <a:lnTo>
                      <a:pt x="1139" y="246"/>
                    </a:lnTo>
                    <a:lnTo>
                      <a:pt x="715" y="246"/>
                    </a:lnTo>
                    <a:lnTo>
                      <a:pt x="715" y="1450"/>
                    </a:lnTo>
                    <a:lnTo>
                      <a:pt x="424" y="1450"/>
                    </a:lnTo>
                    <a:close/>
                  </a:path>
                </a:pathLst>
              </a:custGeom>
              <a:solidFill>
                <a:srgbClr val="0000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6" name="Freeform 17"/>
              <p:cNvSpPr>
                <a:spLocks/>
              </p:cNvSpPr>
              <p:nvPr/>
            </p:nvSpPr>
            <p:spPr bwMode="auto">
              <a:xfrm>
                <a:off x="3338" y="3806"/>
                <a:ext cx="110" cy="144"/>
              </a:xfrm>
              <a:custGeom>
                <a:avLst/>
                <a:gdLst>
                  <a:gd name="T0" fmla="*/ 0 w 1098"/>
                  <a:gd name="T1" fmla="*/ 0 h 1450"/>
                  <a:gd name="T2" fmla="*/ 0 w 1098"/>
                  <a:gd name="T3" fmla="*/ 0 h 1450"/>
                  <a:gd name="T4" fmla="*/ 0 w 1098"/>
                  <a:gd name="T5" fmla="*/ 0 h 1450"/>
                  <a:gd name="T6" fmla="*/ 0 w 1098"/>
                  <a:gd name="T7" fmla="*/ 0 h 1450"/>
                  <a:gd name="T8" fmla="*/ 0 w 1098"/>
                  <a:gd name="T9" fmla="*/ 0 h 1450"/>
                  <a:gd name="T10" fmla="*/ 0 w 1098"/>
                  <a:gd name="T11" fmla="*/ 0 h 1450"/>
                  <a:gd name="T12" fmla="*/ 0 w 1098"/>
                  <a:gd name="T13" fmla="*/ 0 h 1450"/>
                  <a:gd name="T14" fmla="*/ 0 w 1098"/>
                  <a:gd name="T15" fmla="*/ 0 h 1450"/>
                  <a:gd name="T16" fmla="*/ 0 w 1098"/>
                  <a:gd name="T17" fmla="*/ 0 h 1450"/>
                  <a:gd name="T18" fmla="*/ 0 w 1098"/>
                  <a:gd name="T19" fmla="*/ 0 h 1450"/>
                  <a:gd name="T20" fmla="*/ 0 w 1098"/>
                  <a:gd name="T21" fmla="*/ 0 h 1450"/>
                  <a:gd name="T22" fmla="*/ 0 w 1098"/>
                  <a:gd name="T23" fmla="*/ 0 h 1450"/>
                  <a:gd name="T24" fmla="*/ 0 w 1098"/>
                  <a:gd name="T25" fmla="*/ 0 h 145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098"/>
                  <a:gd name="T40" fmla="*/ 0 h 1450"/>
                  <a:gd name="T41" fmla="*/ 1098 w 1098"/>
                  <a:gd name="T42" fmla="*/ 1450 h 145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098" h="1450">
                    <a:moveTo>
                      <a:pt x="0" y="1450"/>
                    </a:moveTo>
                    <a:lnTo>
                      <a:pt x="0" y="0"/>
                    </a:lnTo>
                    <a:lnTo>
                      <a:pt x="1071" y="0"/>
                    </a:lnTo>
                    <a:lnTo>
                      <a:pt x="1071" y="246"/>
                    </a:lnTo>
                    <a:lnTo>
                      <a:pt x="292" y="246"/>
                    </a:lnTo>
                    <a:lnTo>
                      <a:pt x="292" y="565"/>
                    </a:lnTo>
                    <a:lnTo>
                      <a:pt x="1017" y="565"/>
                    </a:lnTo>
                    <a:lnTo>
                      <a:pt x="1017" y="813"/>
                    </a:lnTo>
                    <a:lnTo>
                      <a:pt x="292" y="813"/>
                    </a:lnTo>
                    <a:lnTo>
                      <a:pt x="292" y="1204"/>
                    </a:lnTo>
                    <a:lnTo>
                      <a:pt x="1098" y="1204"/>
                    </a:lnTo>
                    <a:lnTo>
                      <a:pt x="1098" y="1450"/>
                    </a:lnTo>
                    <a:lnTo>
                      <a:pt x="0" y="1450"/>
                    </a:lnTo>
                    <a:close/>
                  </a:path>
                </a:pathLst>
              </a:custGeom>
              <a:solidFill>
                <a:srgbClr val="0000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7" name="Freeform 18"/>
              <p:cNvSpPr>
                <a:spLocks/>
              </p:cNvSpPr>
              <p:nvPr/>
            </p:nvSpPr>
            <p:spPr bwMode="auto">
              <a:xfrm>
                <a:off x="3472" y="3803"/>
                <a:ext cx="126" cy="150"/>
              </a:xfrm>
              <a:custGeom>
                <a:avLst/>
                <a:gdLst>
                  <a:gd name="T0" fmla="*/ 0 w 1261"/>
                  <a:gd name="T1" fmla="*/ 0 h 1500"/>
                  <a:gd name="T2" fmla="*/ 0 w 1261"/>
                  <a:gd name="T3" fmla="*/ 0 h 1500"/>
                  <a:gd name="T4" fmla="*/ 0 w 1261"/>
                  <a:gd name="T5" fmla="*/ 0 h 1500"/>
                  <a:gd name="T6" fmla="*/ 0 w 1261"/>
                  <a:gd name="T7" fmla="*/ 0 h 1500"/>
                  <a:gd name="T8" fmla="*/ 0 w 1261"/>
                  <a:gd name="T9" fmla="*/ 0 h 1500"/>
                  <a:gd name="T10" fmla="*/ 0 w 1261"/>
                  <a:gd name="T11" fmla="*/ 0 h 1500"/>
                  <a:gd name="T12" fmla="*/ 0 w 1261"/>
                  <a:gd name="T13" fmla="*/ 0 h 1500"/>
                  <a:gd name="T14" fmla="*/ 0 w 1261"/>
                  <a:gd name="T15" fmla="*/ 0 h 1500"/>
                  <a:gd name="T16" fmla="*/ 0 w 1261"/>
                  <a:gd name="T17" fmla="*/ 0 h 1500"/>
                  <a:gd name="T18" fmla="*/ 0 w 1261"/>
                  <a:gd name="T19" fmla="*/ 0 h 1500"/>
                  <a:gd name="T20" fmla="*/ 0 w 1261"/>
                  <a:gd name="T21" fmla="*/ 0 h 1500"/>
                  <a:gd name="T22" fmla="*/ 0 w 1261"/>
                  <a:gd name="T23" fmla="*/ 0 h 1500"/>
                  <a:gd name="T24" fmla="*/ 0 w 1261"/>
                  <a:gd name="T25" fmla="*/ 0 h 1500"/>
                  <a:gd name="T26" fmla="*/ 0 w 1261"/>
                  <a:gd name="T27" fmla="*/ 0 h 1500"/>
                  <a:gd name="T28" fmla="*/ 0 w 1261"/>
                  <a:gd name="T29" fmla="*/ 0 h 1500"/>
                  <a:gd name="T30" fmla="*/ 0 w 1261"/>
                  <a:gd name="T31" fmla="*/ 0 h 1500"/>
                  <a:gd name="T32" fmla="*/ 0 w 1261"/>
                  <a:gd name="T33" fmla="*/ 0 h 1500"/>
                  <a:gd name="T34" fmla="*/ 0 w 1261"/>
                  <a:gd name="T35" fmla="*/ 0 h 1500"/>
                  <a:gd name="T36" fmla="*/ 0 w 1261"/>
                  <a:gd name="T37" fmla="*/ 0 h 1500"/>
                  <a:gd name="T38" fmla="*/ 0 w 1261"/>
                  <a:gd name="T39" fmla="*/ 0 h 1500"/>
                  <a:gd name="T40" fmla="*/ 0 w 1261"/>
                  <a:gd name="T41" fmla="*/ 0 h 1500"/>
                  <a:gd name="T42" fmla="*/ 0 w 1261"/>
                  <a:gd name="T43" fmla="*/ 0 h 1500"/>
                  <a:gd name="T44" fmla="*/ 0 w 1261"/>
                  <a:gd name="T45" fmla="*/ 0 h 1500"/>
                  <a:gd name="T46" fmla="*/ 0 w 1261"/>
                  <a:gd name="T47" fmla="*/ 0 h 1500"/>
                  <a:gd name="T48" fmla="*/ 0 w 1261"/>
                  <a:gd name="T49" fmla="*/ 0 h 1500"/>
                  <a:gd name="T50" fmla="*/ 0 w 1261"/>
                  <a:gd name="T51" fmla="*/ 0 h 1500"/>
                  <a:gd name="T52" fmla="*/ 0 w 1261"/>
                  <a:gd name="T53" fmla="*/ 0 h 1500"/>
                  <a:gd name="T54" fmla="*/ 0 w 1261"/>
                  <a:gd name="T55" fmla="*/ 0 h 1500"/>
                  <a:gd name="T56" fmla="*/ 0 w 1261"/>
                  <a:gd name="T57" fmla="*/ 0 h 1500"/>
                  <a:gd name="T58" fmla="*/ 0 w 1261"/>
                  <a:gd name="T59" fmla="*/ 0 h 1500"/>
                  <a:gd name="T60" fmla="*/ 0 w 1261"/>
                  <a:gd name="T61" fmla="*/ 0 h 1500"/>
                  <a:gd name="T62" fmla="*/ 0 w 1261"/>
                  <a:gd name="T63" fmla="*/ 0 h 1500"/>
                  <a:gd name="T64" fmla="*/ 0 w 1261"/>
                  <a:gd name="T65" fmla="*/ 0 h 1500"/>
                  <a:gd name="T66" fmla="*/ 0 w 1261"/>
                  <a:gd name="T67" fmla="*/ 0 h 1500"/>
                  <a:gd name="T68" fmla="*/ 0 w 1261"/>
                  <a:gd name="T69" fmla="*/ 0 h 1500"/>
                  <a:gd name="T70" fmla="*/ 0 w 1261"/>
                  <a:gd name="T71" fmla="*/ 0 h 1500"/>
                  <a:gd name="T72" fmla="*/ 0 w 1261"/>
                  <a:gd name="T73" fmla="*/ 0 h 1500"/>
                  <a:gd name="T74" fmla="*/ 0 w 1261"/>
                  <a:gd name="T75" fmla="*/ 0 h 1500"/>
                  <a:gd name="T76" fmla="*/ 0 w 1261"/>
                  <a:gd name="T77" fmla="*/ 0 h 1500"/>
                  <a:gd name="T78" fmla="*/ 0 w 1261"/>
                  <a:gd name="T79" fmla="*/ 0 h 1500"/>
                  <a:gd name="T80" fmla="*/ 0 w 1261"/>
                  <a:gd name="T81" fmla="*/ 0 h 1500"/>
                  <a:gd name="T82" fmla="*/ 0 w 1261"/>
                  <a:gd name="T83" fmla="*/ 0 h 1500"/>
                  <a:gd name="T84" fmla="*/ 0 w 1261"/>
                  <a:gd name="T85" fmla="*/ 0 h 1500"/>
                  <a:gd name="T86" fmla="*/ 0 w 1261"/>
                  <a:gd name="T87" fmla="*/ 0 h 1500"/>
                  <a:gd name="T88" fmla="*/ 0 w 1261"/>
                  <a:gd name="T89" fmla="*/ 0 h 1500"/>
                  <a:gd name="T90" fmla="*/ 0 w 1261"/>
                  <a:gd name="T91" fmla="*/ 0 h 1500"/>
                  <a:gd name="T92" fmla="*/ 0 w 1261"/>
                  <a:gd name="T93" fmla="*/ 0 h 1500"/>
                  <a:gd name="T94" fmla="*/ 0 w 1261"/>
                  <a:gd name="T95" fmla="*/ 0 h 1500"/>
                  <a:gd name="T96" fmla="*/ 0 w 1261"/>
                  <a:gd name="T97" fmla="*/ 0 h 1500"/>
                  <a:gd name="T98" fmla="*/ 0 w 1261"/>
                  <a:gd name="T99" fmla="*/ 0 h 1500"/>
                  <a:gd name="T100" fmla="*/ 0 w 1261"/>
                  <a:gd name="T101" fmla="*/ 0 h 1500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1261"/>
                  <a:gd name="T154" fmla="*/ 0 h 1500"/>
                  <a:gd name="T155" fmla="*/ 1261 w 1261"/>
                  <a:gd name="T156" fmla="*/ 1500 h 1500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1261" h="1500">
                    <a:moveTo>
                      <a:pt x="978" y="943"/>
                    </a:moveTo>
                    <a:lnTo>
                      <a:pt x="1261" y="1032"/>
                    </a:lnTo>
                    <a:lnTo>
                      <a:pt x="1252" y="1061"/>
                    </a:lnTo>
                    <a:lnTo>
                      <a:pt x="1243" y="1090"/>
                    </a:lnTo>
                    <a:lnTo>
                      <a:pt x="1233" y="1117"/>
                    </a:lnTo>
                    <a:lnTo>
                      <a:pt x="1222" y="1143"/>
                    </a:lnTo>
                    <a:lnTo>
                      <a:pt x="1212" y="1168"/>
                    </a:lnTo>
                    <a:lnTo>
                      <a:pt x="1200" y="1193"/>
                    </a:lnTo>
                    <a:lnTo>
                      <a:pt x="1187" y="1216"/>
                    </a:lnTo>
                    <a:lnTo>
                      <a:pt x="1174" y="1239"/>
                    </a:lnTo>
                    <a:lnTo>
                      <a:pt x="1160" y="1260"/>
                    </a:lnTo>
                    <a:lnTo>
                      <a:pt x="1146" y="1281"/>
                    </a:lnTo>
                    <a:lnTo>
                      <a:pt x="1130" y="1301"/>
                    </a:lnTo>
                    <a:lnTo>
                      <a:pt x="1114" y="1319"/>
                    </a:lnTo>
                    <a:lnTo>
                      <a:pt x="1097" y="1337"/>
                    </a:lnTo>
                    <a:lnTo>
                      <a:pt x="1080" y="1354"/>
                    </a:lnTo>
                    <a:lnTo>
                      <a:pt x="1063" y="1370"/>
                    </a:lnTo>
                    <a:lnTo>
                      <a:pt x="1044" y="1385"/>
                    </a:lnTo>
                    <a:lnTo>
                      <a:pt x="1025" y="1399"/>
                    </a:lnTo>
                    <a:lnTo>
                      <a:pt x="1005" y="1412"/>
                    </a:lnTo>
                    <a:lnTo>
                      <a:pt x="984" y="1424"/>
                    </a:lnTo>
                    <a:lnTo>
                      <a:pt x="963" y="1436"/>
                    </a:lnTo>
                    <a:lnTo>
                      <a:pt x="941" y="1445"/>
                    </a:lnTo>
                    <a:lnTo>
                      <a:pt x="919" y="1455"/>
                    </a:lnTo>
                    <a:lnTo>
                      <a:pt x="896" y="1464"/>
                    </a:lnTo>
                    <a:lnTo>
                      <a:pt x="872" y="1472"/>
                    </a:lnTo>
                    <a:lnTo>
                      <a:pt x="848" y="1478"/>
                    </a:lnTo>
                    <a:lnTo>
                      <a:pt x="822" y="1484"/>
                    </a:lnTo>
                    <a:lnTo>
                      <a:pt x="797" y="1490"/>
                    </a:lnTo>
                    <a:lnTo>
                      <a:pt x="771" y="1493"/>
                    </a:lnTo>
                    <a:lnTo>
                      <a:pt x="744" y="1496"/>
                    </a:lnTo>
                    <a:lnTo>
                      <a:pt x="717" y="1499"/>
                    </a:lnTo>
                    <a:lnTo>
                      <a:pt x="688" y="1500"/>
                    </a:lnTo>
                    <a:lnTo>
                      <a:pt x="660" y="1500"/>
                    </a:lnTo>
                    <a:lnTo>
                      <a:pt x="624" y="1500"/>
                    </a:lnTo>
                    <a:lnTo>
                      <a:pt x="590" y="1497"/>
                    </a:lnTo>
                    <a:lnTo>
                      <a:pt x="555" y="1494"/>
                    </a:lnTo>
                    <a:lnTo>
                      <a:pt x="522" y="1489"/>
                    </a:lnTo>
                    <a:lnTo>
                      <a:pt x="490" y="1481"/>
                    </a:lnTo>
                    <a:lnTo>
                      <a:pt x="458" y="1473"/>
                    </a:lnTo>
                    <a:lnTo>
                      <a:pt x="427" y="1462"/>
                    </a:lnTo>
                    <a:lnTo>
                      <a:pt x="397" y="1451"/>
                    </a:lnTo>
                    <a:lnTo>
                      <a:pt x="368" y="1438"/>
                    </a:lnTo>
                    <a:lnTo>
                      <a:pt x="339" y="1423"/>
                    </a:lnTo>
                    <a:lnTo>
                      <a:pt x="312" y="1408"/>
                    </a:lnTo>
                    <a:lnTo>
                      <a:pt x="286" y="1390"/>
                    </a:lnTo>
                    <a:lnTo>
                      <a:pt x="259" y="1370"/>
                    </a:lnTo>
                    <a:lnTo>
                      <a:pt x="234" y="1350"/>
                    </a:lnTo>
                    <a:lnTo>
                      <a:pt x="210" y="1326"/>
                    </a:lnTo>
                    <a:lnTo>
                      <a:pt x="186" y="1303"/>
                    </a:lnTo>
                    <a:lnTo>
                      <a:pt x="164" y="1278"/>
                    </a:lnTo>
                    <a:lnTo>
                      <a:pt x="143" y="1252"/>
                    </a:lnTo>
                    <a:lnTo>
                      <a:pt x="123" y="1224"/>
                    </a:lnTo>
                    <a:lnTo>
                      <a:pt x="105" y="1195"/>
                    </a:lnTo>
                    <a:lnTo>
                      <a:pt x="88" y="1165"/>
                    </a:lnTo>
                    <a:lnTo>
                      <a:pt x="73" y="1135"/>
                    </a:lnTo>
                    <a:lnTo>
                      <a:pt x="59" y="1102"/>
                    </a:lnTo>
                    <a:lnTo>
                      <a:pt x="46" y="1070"/>
                    </a:lnTo>
                    <a:lnTo>
                      <a:pt x="36" y="1035"/>
                    </a:lnTo>
                    <a:lnTo>
                      <a:pt x="26" y="999"/>
                    </a:lnTo>
                    <a:lnTo>
                      <a:pt x="18" y="963"/>
                    </a:lnTo>
                    <a:lnTo>
                      <a:pt x="12" y="925"/>
                    </a:lnTo>
                    <a:lnTo>
                      <a:pt x="7" y="886"/>
                    </a:lnTo>
                    <a:lnTo>
                      <a:pt x="3" y="846"/>
                    </a:lnTo>
                    <a:lnTo>
                      <a:pt x="1" y="805"/>
                    </a:lnTo>
                    <a:lnTo>
                      <a:pt x="0" y="763"/>
                    </a:lnTo>
                    <a:lnTo>
                      <a:pt x="1" y="718"/>
                    </a:lnTo>
                    <a:lnTo>
                      <a:pt x="3" y="675"/>
                    </a:lnTo>
                    <a:lnTo>
                      <a:pt x="7" y="633"/>
                    </a:lnTo>
                    <a:lnTo>
                      <a:pt x="12" y="591"/>
                    </a:lnTo>
                    <a:lnTo>
                      <a:pt x="19" y="553"/>
                    </a:lnTo>
                    <a:lnTo>
                      <a:pt x="26" y="514"/>
                    </a:lnTo>
                    <a:lnTo>
                      <a:pt x="36" y="477"/>
                    </a:lnTo>
                    <a:lnTo>
                      <a:pt x="47" y="441"/>
                    </a:lnTo>
                    <a:lnTo>
                      <a:pt x="60" y="406"/>
                    </a:lnTo>
                    <a:lnTo>
                      <a:pt x="74" y="374"/>
                    </a:lnTo>
                    <a:lnTo>
                      <a:pt x="88" y="341"/>
                    </a:lnTo>
                    <a:lnTo>
                      <a:pt x="105" y="310"/>
                    </a:lnTo>
                    <a:lnTo>
                      <a:pt x="124" y="281"/>
                    </a:lnTo>
                    <a:lnTo>
                      <a:pt x="143" y="252"/>
                    </a:lnTo>
                    <a:lnTo>
                      <a:pt x="165" y="226"/>
                    </a:lnTo>
                    <a:lnTo>
                      <a:pt x="187" y="200"/>
                    </a:lnTo>
                    <a:lnTo>
                      <a:pt x="211" y="176"/>
                    </a:lnTo>
                    <a:lnTo>
                      <a:pt x="235" y="153"/>
                    </a:lnTo>
                    <a:lnTo>
                      <a:pt x="261" y="132"/>
                    </a:lnTo>
                    <a:lnTo>
                      <a:pt x="288" y="112"/>
                    </a:lnTo>
                    <a:lnTo>
                      <a:pt x="315" y="94"/>
                    </a:lnTo>
                    <a:lnTo>
                      <a:pt x="343" y="78"/>
                    </a:lnTo>
                    <a:lnTo>
                      <a:pt x="373" y="63"/>
                    </a:lnTo>
                    <a:lnTo>
                      <a:pt x="403" y="50"/>
                    </a:lnTo>
                    <a:lnTo>
                      <a:pt x="434" y="38"/>
                    </a:lnTo>
                    <a:lnTo>
                      <a:pt x="466" y="28"/>
                    </a:lnTo>
                    <a:lnTo>
                      <a:pt x="499" y="20"/>
                    </a:lnTo>
                    <a:lnTo>
                      <a:pt x="533" y="12"/>
                    </a:lnTo>
                    <a:lnTo>
                      <a:pt x="568" y="7"/>
                    </a:lnTo>
                    <a:lnTo>
                      <a:pt x="604" y="3"/>
                    </a:lnTo>
                    <a:lnTo>
                      <a:pt x="640" y="1"/>
                    </a:lnTo>
                    <a:lnTo>
                      <a:pt x="678" y="0"/>
                    </a:lnTo>
                    <a:lnTo>
                      <a:pt x="711" y="0"/>
                    </a:lnTo>
                    <a:lnTo>
                      <a:pt x="743" y="2"/>
                    </a:lnTo>
                    <a:lnTo>
                      <a:pt x="774" y="5"/>
                    </a:lnTo>
                    <a:lnTo>
                      <a:pt x="805" y="9"/>
                    </a:lnTo>
                    <a:lnTo>
                      <a:pt x="834" y="14"/>
                    </a:lnTo>
                    <a:lnTo>
                      <a:pt x="863" y="22"/>
                    </a:lnTo>
                    <a:lnTo>
                      <a:pt x="892" y="29"/>
                    </a:lnTo>
                    <a:lnTo>
                      <a:pt x="919" y="39"/>
                    </a:lnTo>
                    <a:lnTo>
                      <a:pt x="945" y="49"/>
                    </a:lnTo>
                    <a:lnTo>
                      <a:pt x="971" y="61"/>
                    </a:lnTo>
                    <a:lnTo>
                      <a:pt x="997" y="73"/>
                    </a:lnTo>
                    <a:lnTo>
                      <a:pt x="1021" y="88"/>
                    </a:lnTo>
                    <a:lnTo>
                      <a:pt x="1044" y="103"/>
                    </a:lnTo>
                    <a:lnTo>
                      <a:pt x="1067" y="120"/>
                    </a:lnTo>
                    <a:lnTo>
                      <a:pt x="1089" y="138"/>
                    </a:lnTo>
                    <a:lnTo>
                      <a:pt x="1110" y="157"/>
                    </a:lnTo>
                    <a:lnTo>
                      <a:pt x="1121" y="168"/>
                    </a:lnTo>
                    <a:lnTo>
                      <a:pt x="1134" y="181"/>
                    </a:lnTo>
                    <a:lnTo>
                      <a:pt x="1146" y="195"/>
                    </a:lnTo>
                    <a:lnTo>
                      <a:pt x="1156" y="208"/>
                    </a:lnTo>
                    <a:lnTo>
                      <a:pt x="1166" y="223"/>
                    </a:lnTo>
                    <a:lnTo>
                      <a:pt x="1177" y="238"/>
                    </a:lnTo>
                    <a:lnTo>
                      <a:pt x="1186" y="253"/>
                    </a:lnTo>
                    <a:lnTo>
                      <a:pt x="1196" y="269"/>
                    </a:lnTo>
                    <a:lnTo>
                      <a:pt x="1205" y="286"/>
                    </a:lnTo>
                    <a:lnTo>
                      <a:pt x="1214" y="304"/>
                    </a:lnTo>
                    <a:lnTo>
                      <a:pt x="1222" y="322"/>
                    </a:lnTo>
                    <a:lnTo>
                      <a:pt x="1230" y="341"/>
                    </a:lnTo>
                    <a:lnTo>
                      <a:pt x="1238" y="361"/>
                    </a:lnTo>
                    <a:lnTo>
                      <a:pt x="1245" y="381"/>
                    </a:lnTo>
                    <a:lnTo>
                      <a:pt x="1251" y="402"/>
                    </a:lnTo>
                    <a:lnTo>
                      <a:pt x="1258" y="423"/>
                    </a:lnTo>
                    <a:lnTo>
                      <a:pt x="969" y="492"/>
                    </a:lnTo>
                    <a:lnTo>
                      <a:pt x="962" y="465"/>
                    </a:lnTo>
                    <a:lnTo>
                      <a:pt x="954" y="439"/>
                    </a:lnTo>
                    <a:lnTo>
                      <a:pt x="948" y="427"/>
                    </a:lnTo>
                    <a:lnTo>
                      <a:pt x="942" y="415"/>
                    </a:lnTo>
                    <a:lnTo>
                      <a:pt x="937" y="403"/>
                    </a:lnTo>
                    <a:lnTo>
                      <a:pt x="929" y="391"/>
                    </a:lnTo>
                    <a:lnTo>
                      <a:pt x="923" y="381"/>
                    </a:lnTo>
                    <a:lnTo>
                      <a:pt x="916" y="370"/>
                    </a:lnTo>
                    <a:lnTo>
                      <a:pt x="907" y="360"/>
                    </a:lnTo>
                    <a:lnTo>
                      <a:pt x="900" y="350"/>
                    </a:lnTo>
                    <a:lnTo>
                      <a:pt x="891" y="341"/>
                    </a:lnTo>
                    <a:lnTo>
                      <a:pt x="882" y="331"/>
                    </a:lnTo>
                    <a:lnTo>
                      <a:pt x="872" y="323"/>
                    </a:lnTo>
                    <a:lnTo>
                      <a:pt x="862" y="315"/>
                    </a:lnTo>
                    <a:lnTo>
                      <a:pt x="852" y="306"/>
                    </a:lnTo>
                    <a:lnTo>
                      <a:pt x="841" y="299"/>
                    </a:lnTo>
                    <a:lnTo>
                      <a:pt x="831" y="292"/>
                    </a:lnTo>
                    <a:lnTo>
                      <a:pt x="819" y="286"/>
                    </a:lnTo>
                    <a:lnTo>
                      <a:pt x="808" y="280"/>
                    </a:lnTo>
                    <a:lnTo>
                      <a:pt x="796" y="275"/>
                    </a:lnTo>
                    <a:lnTo>
                      <a:pt x="784" y="269"/>
                    </a:lnTo>
                    <a:lnTo>
                      <a:pt x="772" y="265"/>
                    </a:lnTo>
                    <a:lnTo>
                      <a:pt x="760" y="262"/>
                    </a:lnTo>
                    <a:lnTo>
                      <a:pt x="747" y="258"/>
                    </a:lnTo>
                    <a:lnTo>
                      <a:pt x="733" y="256"/>
                    </a:lnTo>
                    <a:lnTo>
                      <a:pt x="720" y="252"/>
                    </a:lnTo>
                    <a:lnTo>
                      <a:pt x="706" y="251"/>
                    </a:lnTo>
                    <a:lnTo>
                      <a:pt x="692" y="250"/>
                    </a:lnTo>
                    <a:lnTo>
                      <a:pt x="679" y="249"/>
                    </a:lnTo>
                    <a:lnTo>
                      <a:pt x="664" y="249"/>
                    </a:lnTo>
                    <a:lnTo>
                      <a:pt x="644" y="249"/>
                    </a:lnTo>
                    <a:lnTo>
                      <a:pt x="624" y="250"/>
                    </a:lnTo>
                    <a:lnTo>
                      <a:pt x="605" y="252"/>
                    </a:lnTo>
                    <a:lnTo>
                      <a:pt x="588" y="256"/>
                    </a:lnTo>
                    <a:lnTo>
                      <a:pt x="570" y="260"/>
                    </a:lnTo>
                    <a:lnTo>
                      <a:pt x="552" y="265"/>
                    </a:lnTo>
                    <a:lnTo>
                      <a:pt x="535" y="271"/>
                    </a:lnTo>
                    <a:lnTo>
                      <a:pt x="518" y="278"/>
                    </a:lnTo>
                    <a:lnTo>
                      <a:pt x="502" y="286"/>
                    </a:lnTo>
                    <a:lnTo>
                      <a:pt x="486" y="295"/>
                    </a:lnTo>
                    <a:lnTo>
                      <a:pt x="471" y="304"/>
                    </a:lnTo>
                    <a:lnTo>
                      <a:pt x="456" y="315"/>
                    </a:lnTo>
                    <a:lnTo>
                      <a:pt x="442" y="325"/>
                    </a:lnTo>
                    <a:lnTo>
                      <a:pt x="428" y="338"/>
                    </a:lnTo>
                    <a:lnTo>
                      <a:pt x="416" y="351"/>
                    </a:lnTo>
                    <a:lnTo>
                      <a:pt x="403" y="365"/>
                    </a:lnTo>
                    <a:lnTo>
                      <a:pt x="390" y="380"/>
                    </a:lnTo>
                    <a:lnTo>
                      <a:pt x="379" y="397"/>
                    </a:lnTo>
                    <a:lnTo>
                      <a:pt x="368" y="414"/>
                    </a:lnTo>
                    <a:lnTo>
                      <a:pt x="359" y="432"/>
                    </a:lnTo>
                    <a:lnTo>
                      <a:pt x="350" y="451"/>
                    </a:lnTo>
                    <a:lnTo>
                      <a:pt x="341" y="472"/>
                    </a:lnTo>
                    <a:lnTo>
                      <a:pt x="334" y="495"/>
                    </a:lnTo>
                    <a:lnTo>
                      <a:pt x="327" y="517"/>
                    </a:lnTo>
                    <a:lnTo>
                      <a:pt x="321" y="541"/>
                    </a:lnTo>
                    <a:lnTo>
                      <a:pt x="316" y="566"/>
                    </a:lnTo>
                    <a:lnTo>
                      <a:pt x="312" y="593"/>
                    </a:lnTo>
                    <a:lnTo>
                      <a:pt x="309" y="620"/>
                    </a:lnTo>
                    <a:lnTo>
                      <a:pt x="305" y="648"/>
                    </a:lnTo>
                    <a:lnTo>
                      <a:pt x="303" y="679"/>
                    </a:lnTo>
                    <a:lnTo>
                      <a:pt x="302" y="709"/>
                    </a:lnTo>
                    <a:lnTo>
                      <a:pt x="302" y="741"/>
                    </a:lnTo>
                    <a:lnTo>
                      <a:pt x="302" y="775"/>
                    </a:lnTo>
                    <a:lnTo>
                      <a:pt x="303" y="807"/>
                    </a:lnTo>
                    <a:lnTo>
                      <a:pt x="305" y="839"/>
                    </a:lnTo>
                    <a:lnTo>
                      <a:pt x="309" y="869"/>
                    </a:lnTo>
                    <a:lnTo>
                      <a:pt x="312" y="898"/>
                    </a:lnTo>
                    <a:lnTo>
                      <a:pt x="316" y="925"/>
                    </a:lnTo>
                    <a:lnTo>
                      <a:pt x="321" y="953"/>
                    </a:lnTo>
                    <a:lnTo>
                      <a:pt x="326" y="977"/>
                    </a:lnTo>
                    <a:lnTo>
                      <a:pt x="334" y="1001"/>
                    </a:lnTo>
                    <a:lnTo>
                      <a:pt x="341" y="1024"/>
                    </a:lnTo>
                    <a:lnTo>
                      <a:pt x="348" y="1045"/>
                    </a:lnTo>
                    <a:lnTo>
                      <a:pt x="358" y="1065"/>
                    </a:lnTo>
                    <a:lnTo>
                      <a:pt x="367" y="1084"/>
                    </a:lnTo>
                    <a:lnTo>
                      <a:pt x="378" y="1102"/>
                    </a:lnTo>
                    <a:lnTo>
                      <a:pt x="389" y="1119"/>
                    </a:lnTo>
                    <a:lnTo>
                      <a:pt x="401" y="1134"/>
                    </a:lnTo>
                    <a:lnTo>
                      <a:pt x="413" y="1148"/>
                    </a:lnTo>
                    <a:lnTo>
                      <a:pt x="426" y="1161"/>
                    </a:lnTo>
                    <a:lnTo>
                      <a:pt x="440" y="1174"/>
                    </a:lnTo>
                    <a:lnTo>
                      <a:pt x="453" y="1185"/>
                    </a:lnTo>
                    <a:lnTo>
                      <a:pt x="468" y="1196"/>
                    </a:lnTo>
                    <a:lnTo>
                      <a:pt x="483" y="1205"/>
                    </a:lnTo>
                    <a:lnTo>
                      <a:pt x="498" y="1214"/>
                    </a:lnTo>
                    <a:lnTo>
                      <a:pt x="514" y="1222"/>
                    </a:lnTo>
                    <a:lnTo>
                      <a:pt x="530" y="1229"/>
                    </a:lnTo>
                    <a:lnTo>
                      <a:pt x="547" y="1235"/>
                    </a:lnTo>
                    <a:lnTo>
                      <a:pt x="565" y="1240"/>
                    </a:lnTo>
                    <a:lnTo>
                      <a:pt x="582" y="1244"/>
                    </a:lnTo>
                    <a:lnTo>
                      <a:pt x="600" y="1247"/>
                    </a:lnTo>
                    <a:lnTo>
                      <a:pt x="619" y="1250"/>
                    </a:lnTo>
                    <a:lnTo>
                      <a:pt x="638" y="1251"/>
                    </a:lnTo>
                    <a:lnTo>
                      <a:pt x="657" y="1252"/>
                    </a:lnTo>
                    <a:lnTo>
                      <a:pt x="671" y="1251"/>
                    </a:lnTo>
                    <a:lnTo>
                      <a:pt x="686" y="1250"/>
                    </a:lnTo>
                    <a:lnTo>
                      <a:pt x="700" y="1249"/>
                    </a:lnTo>
                    <a:lnTo>
                      <a:pt x="713" y="1246"/>
                    </a:lnTo>
                    <a:lnTo>
                      <a:pt x="727" y="1244"/>
                    </a:lnTo>
                    <a:lnTo>
                      <a:pt x="740" y="1241"/>
                    </a:lnTo>
                    <a:lnTo>
                      <a:pt x="752" y="1237"/>
                    </a:lnTo>
                    <a:lnTo>
                      <a:pt x="765" y="1233"/>
                    </a:lnTo>
                    <a:lnTo>
                      <a:pt x="777" y="1227"/>
                    </a:lnTo>
                    <a:lnTo>
                      <a:pt x="790" y="1222"/>
                    </a:lnTo>
                    <a:lnTo>
                      <a:pt x="802" y="1216"/>
                    </a:lnTo>
                    <a:lnTo>
                      <a:pt x="813" y="1210"/>
                    </a:lnTo>
                    <a:lnTo>
                      <a:pt x="825" y="1202"/>
                    </a:lnTo>
                    <a:lnTo>
                      <a:pt x="836" y="1195"/>
                    </a:lnTo>
                    <a:lnTo>
                      <a:pt x="847" y="1186"/>
                    </a:lnTo>
                    <a:lnTo>
                      <a:pt x="857" y="1177"/>
                    </a:lnTo>
                    <a:lnTo>
                      <a:pt x="868" y="1167"/>
                    </a:lnTo>
                    <a:lnTo>
                      <a:pt x="877" y="1157"/>
                    </a:lnTo>
                    <a:lnTo>
                      <a:pt x="888" y="1146"/>
                    </a:lnTo>
                    <a:lnTo>
                      <a:pt x="896" y="1135"/>
                    </a:lnTo>
                    <a:lnTo>
                      <a:pt x="905" y="1122"/>
                    </a:lnTo>
                    <a:lnTo>
                      <a:pt x="914" y="1110"/>
                    </a:lnTo>
                    <a:lnTo>
                      <a:pt x="921" y="1096"/>
                    </a:lnTo>
                    <a:lnTo>
                      <a:pt x="929" y="1081"/>
                    </a:lnTo>
                    <a:lnTo>
                      <a:pt x="937" y="1066"/>
                    </a:lnTo>
                    <a:lnTo>
                      <a:pt x="943" y="1051"/>
                    </a:lnTo>
                    <a:lnTo>
                      <a:pt x="950" y="1035"/>
                    </a:lnTo>
                    <a:lnTo>
                      <a:pt x="957" y="1018"/>
                    </a:lnTo>
                    <a:lnTo>
                      <a:pt x="962" y="1000"/>
                    </a:lnTo>
                    <a:lnTo>
                      <a:pt x="967" y="981"/>
                    </a:lnTo>
                    <a:lnTo>
                      <a:pt x="972" y="963"/>
                    </a:lnTo>
                    <a:lnTo>
                      <a:pt x="978" y="943"/>
                    </a:lnTo>
                    <a:close/>
                  </a:path>
                </a:pathLst>
              </a:custGeom>
              <a:solidFill>
                <a:srgbClr val="0000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8" name="Freeform 19"/>
              <p:cNvSpPr>
                <a:spLocks/>
              </p:cNvSpPr>
              <p:nvPr/>
            </p:nvSpPr>
            <p:spPr bwMode="auto">
              <a:xfrm>
                <a:off x="3626" y="3806"/>
                <a:ext cx="116" cy="144"/>
              </a:xfrm>
              <a:custGeom>
                <a:avLst/>
                <a:gdLst>
                  <a:gd name="T0" fmla="*/ 0 w 1156"/>
                  <a:gd name="T1" fmla="*/ 0 h 1450"/>
                  <a:gd name="T2" fmla="*/ 0 w 1156"/>
                  <a:gd name="T3" fmla="*/ 0 h 1450"/>
                  <a:gd name="T4" fmla="*/ 0 w 1156"/>
                  <a:gd name="T5" fmla="*/ 0 h 1450"/>
                  <a:gd name="T6" fmla="*/ 0 w 1156"/>
                  <a:gd name="T7" fmla="*/ 0 h 1450"/>
                  <a:gd name="T8" fmla="*/ 0 w 1156"/>
                  <a:gd name="T9" fmla="*/ 0 h 1450"/>
                  <a:gd name="T10" fmla="*/ 0 w 1156"/>
                  <a:gd name="T11" fmla="*/ 0 h 1450"/>
                  <a:gd name="T12" fmla="*/ 0 w 1156"/>
                  <a:gd name="T13" fmla="*/ 0 h 1450"/>
                  <a:gd name="T14" fmla="*/ 0 w 1156"/>
                  <a:gd name="T15" fmla="*/ 0 h 1450"/>
                  <a:gd name="T16" fmla="*/ 0 w 1156"/>
                  <a:gd name="T17" fmla="*/ 0 h 1450"/>
                  <a:gd name="T18" fmla="*/ 0 w 1156"/>
                  <a:gd name="T19" fmla="*/ 0 h 1450"/>
                  <a:gd name="T20" fmla="*/ 0 w 1156"/>
                  <a:gd name="T21" fmla="*/ 0 h 1450"/>
                  <a:gd name="T22" fmla="*/ 0 w 1156"/>
                  <a:gd name="T23" fmla="*/ 0 h 1450"/>
                  <a:gd name="T24" fmla="*/ 0 w 1156"/>
                  <a:gd name="T25" fmla="*/ 0 h 145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156"/>
                  <a:gd name="T40" fmla="*/ 0 h 1450"/>
                  <a:gd name="T41" fmla="*/ 1156 w 1156"/>
                  <a:gd name="T42" fmla="*/ 1450 h 145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156" h="1450">
                    <a:moveTo>
                      <a:pt x="0" y="1450"/>
                    </a:moveTo>
                    <a:lnTo>
                      <a:pt x="0" y="0"/>
                    </a:lnTo>
                    <a:lnTo>
                      <a:pt x="291" y="0"/>
                    </a:lnTo>
                    <a:lnTo>
                      <a:pt x="291" y="571"/>
                    </a:lnTo>
                    <a:lnTo>
                      <a:pt x="865" y="571"/>
                    </a:lnTo>
                    <a:lnTo>
                      <a:pt x="865" y="0"/>
                    </a:lnTo>
                    <a:lnTo>
                      <a:pt x="1156" y="0"/>
                    </a:lnTo>
                    <a:lnTo>
                      <a:pt x="1156" y="1450"/>
                    </a:lnTo>
                    <a:lnTo>
                      <a:pt x="865" y="1450"/>
                    </a:lnTo>
                    <a:lnTo>
                      <a:pt x="865" y="818"/>
                    </a:lnTo>
                    <a:lnTo>
                      <a:pt x="291" y="818"/>
                    </a:lnTo>
                    <a:lnTo>
                      <a:pt x="291" y="1450"/>
                    </a:lnTo>
                    <a:lnTo>
                      <a:pt x="0" y="1450"/>
                    </a:lnTo>
                    <a:close/>
                  </a:path>
                </a:pathLst>
              </a:custGeom>
              <a:solidFill>
                <a:srgbClr val="0000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39" name="Freeform 20"/>
              <p:cNvSpPr>
                <a:spLocks/>
              </p:cNvSpPr>
              <p:nvPr/>
            </p:nvSpPr>
            <p:spPr bwMode="auto">
              <a:xfrm>
                <a:off x="2064" y="3702"/>
                <a:ext cx="606" cy="356"/>
              </a:xfrm>
              <a:custGeom>
                <a:avLst/>
                <a:gdLst>
                  <a:gd name="T0" fmla="*/ 0 w 6062"/>
                  <a:gd name="T1" fmla="*/ 0 h 3560"/>
                  <a:gd name="T2" fmla="*/ 0 w 6062"/>
                  <a:gd name="T3" fmla="*/ 0 h 3560"/>
                  <a:gd name="T4" fmla="*/ 0 w 6062"/>
                  <a:gd name="T5" fmla="*/ 0 h 3560"/>
                  <a:gd name="T6" fmla="*/ 0 w 6062"/>
                  <a:gd name="T7" fmla="*/ 0 h 3560"/>
                  <a:gd name="T8" fmla="*/ 0 w 6062"/>
                  <a:gd name="T9" fmla="*/ 0 h 3560"/>
                  <a:gd name="T10" fmla="*/ 0 w 6062"/>
                  <a:gd name="T11" fmla="*/ 0 h 3560"/>
                  <a:gd name="T12" fmla="*/ 0 w 6062"/>
                  <a:gd name="T13" fmla="*/ 0 h 3560"/>
                  <a:gd name="T14" fmla="*/ 0 w 6062"/>
                  <a:gd name="T15" fmla="*/ 0 h 3560"/>
                  <a:gd name="T16" fmla="*/ 0 w 6062"/>
                  <a:gd name="T17" fmla="*/ 0 h 3560"/>
                  <a:gd name="T18" fmla="*/ 0 w 6062"/>
                  <a:gd name="T19" fmla="*/ 0 h 3560"/>
                  <a:gd name="T20" fmla="*/ 0 w 6062"/>
                  <a:gd name="T21" fmla="*/ 0 h 3560"/>
                  <a:gd name="T22" fmla="*/ 0 w 6062"/>
                  <a:gd name="T23" fmla="*/ 0 h 3560"/>
                  <a:gd name="T24" fmla="*/ 0 w 6062"/>
                  <a:gd name="T25" fmla="*/ 0 h 3560"/>
                  <a:gd name="T26" fmla="*/ 0 w 6062"/>
                  <a:gd name="T27" fmla="*/ 0 h 3560"/>
                  <a:gd name="T28" fmla="*/ 0 w 6062"/>
                  <a:gd name="T29" fmla="*/ 0 h 3560"/>
                  <a:gd name="T30" fmla="*/ 0 w 6062"/>
                  <a:gd name="T31" fmla="*/ 0 h 3560"/>
                  <a:gd name="T32" fmla="*/ 0 w 6062"/>
                  <a:gd name="T33" fmla="*/ 0 h 3560"/>
                  <a:gd name="T34" fmla="*/ 0 w 6062"/>
                  <a:gd name="T35" fmla="*/ 0 h 3560"/>
                  <a:gd name="T36" fmla="*/ 0 w 6062"/>
                  <a:gd name="T37" fmla="*/ 0 h 3560"/>
                  <a:gd name="T38" fmla="*/ 0 w 6062"/>
                  <a:gd name="T39" fmla="*/ 0 h 3560"/>
                  <a:gd name="T40" fmla="*/ 0 w 6062"/>
                  <a:gd name="T41" fmla="*/ 0 h 3560"/>
                  <a:gd name="T42" fmla="*/ 0 w 6062"/>
                  <a:gd name="T43" fmla="*/ 0 h 3560"/>
                  <a:gd name="T44" fmla="*/ 0 w 6062"/>
                  <a:gd name="T45" fmla="*/ 0 h 3560"/>
                  <a:gd name="T46" fmla="*/ 0 w 6062"/>
                  <a:gd name="T47" fmla="*/ 0 h 3560"/>
                  <a:gd name="T48" fmla="*/ 0 w 6062"/>
                  <a:gd name="T49" fmla="*/ 0 h 3560"/>
                  <a:gd name="T50" fmla="*/ 0 w 6062"/>
                  <a:gd name="T51" fmla="*/ 0 h 3560"/>
                  <a:gd name="T52" fmla="*/ 0 w 6062"/>
                  <a:gd name="T53" fmla="*/ 0 h 3560"/>
                  <a:gd name="T54" fmla="*/ 0 w 6062"/>
                  <a:gd name="T55" fmla="*/ 0 h 3560"/>
                  <a:gd name="T56" fmla="*/ 0 w 6062"/>
                  <a:gd name="T57" fmla="*/ 0 h 3560"/>
                  <a:gd name="T58" fmla="*/ 0 w 6062"/>
                  <a:gd name="T59" fmla="*/ 0 h 3560"/>
                  <a:gd name="T60" fmla="*/ 0 w 6062"/>
                  <a:gd name="T61" fmla="*/ 0 h 3560"/>
                  <a:gd name="T62" fmla="*/ 0 w 6062"/>
                  <a:gd name="T63" fmla="*/ 0 h 3560"/>
                  <a:gd name="T64" fmla="*/ 0 w 6062"/>
                  <a:gd name="T65" fmla="*/ 0 h 3560"/>
                  <a:gd name="T66" fmla="*/ 0 w 6062"/>
                  <a:gd name="T67" fmla="*/ 0 h 3560"/>
                  <a:gd name="T68" fmla="*/ 0 w 6062"/>
                  <a:gd name="T69" fmla="*/ 0 h 3560"/>
                  <a:gd name="T70" fmla="*/ 0 w 6062"/>
                  <a:gd name="T71" fmla="*/ 0 h 3560"/>
                  <a:gd name="T72" fmla="*/ 0 w 6062"/>
                  <a:gd name="T73" fmla="*/ 0 h 3560"/>
                  <a:gd name="T74" fmla="*/ 0 w 6062"/>
                  <a:gd name="T75" fmla="*/ 0 h 3560"/>
                  <a:gd name="T76" fmla="*/ 0 w 6062"/>
                  <a:gd name="T77" fmla="*/ 0 h 3560"/>
                  <a:gd name="T78" fmla="*/ 0 w 6062"/>
                  <a:gd name="T79" fmla="*/ 0 h 3560"/>
                  <a:gd name="T80" fmla="*/ 0 w 6062"/>
                  <a:gd name="T81" fmla="*/ 0 h 3560"/>
                  <a:gd name="T82" fmla="*/ 0 w 6062"/>
                  <a:gd name="T83" fmla="*/ 0 h 3560"/>
                  <a:gd name="T84" fmla="*/ 0 w 6062"/>
                  <a:gd name="T85" fmla="*/ 0 h 3560"/>
                  <a:gd name="T86" fmla="*/ 0 w 6062"/>
                  <a:gd name="T87" fmla="*/ 0 h 3560"/>
                  <a:gd name="T88" fmla="*/ 0 w 6062"/>
                  <a:gd name="T89" fmla="*/ 0 h 3560"/>
                  <a:gd name="T90" fmla="*/ 0 w 6062"/>
                  <a:gd name="T91" fmla="*/ 0 h 3560"/>
                  <a:gd name="T92" fmla="*/ 0 w 6062"/>
                  <a:gd name="T93" fmla="*/ 0 h 3560"/>
                  <a:gd name="T94" fmla="*/ 0 w 6062"/>
                  <a:gd name="T95" fmla="*/ 0 h 3560"/>
                  <a:gd name="T96" fmla="*/ 0 w 6062"/>
                  <a:gd name="T97" fmla="*/ 0 h 3560"/>
                  <a:gd name="T98" fmla="*/ 0 w 6062"/>
                  <a:gd name="T99" fmla="*/ 0 h 3560"/>
                  <a:gd name="T100" fmla="*/ 0 w 6062"/>
                  <a:gd name="T101" fmla="*/ 0 h 3560"/>
                  <a:gd name="T102" fmla="*/ 0 w 6062"/>
                  <a:gd name="T103" fmla="*/ 0 h 3560"/>
                  <a:gd name="T104" fmla="*/ 0 w 6062"/>
                  <a:gd name="T105" fmla="*/ 0 h 3560"/>
                  <a:gd name="T106" fmla="*/ 0 w 6062"/>
                  <a:gd name="T107" fmla="*/ 0 h 3560"/>
                  <a:gd name="T108" fmla="*/ 0 w 6062"/>
                  <a:gd name="T109" fmla="*/ 0 h 3560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6062"/>
                  <a:gd name="T166" fmla="*/ 0 h 3560"/>
                  <a:gd name="T167" fmla="*/ 6062 w 6062"/>
                  <a:gd name="T168" fmla="*/ 3560 h 3560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6062" h="3560">
                    <a:moveTo>
                      <a:pt x="3442" y="2783"/>
                    </a:moveTo>
                    <a:lnTo>
                      <a:pt x="3489" y="2746"/>
                    </a:lnTo>
                    <a:lnTo>
                      <a:pt x="3538" y="2709"/>
                    </a:lnTo>
                    <a:lnTo>
                      <a:pt x="3590" y="2672"/>
                    </a:lnTo>
                    <a:lnTo>
                      <a:pt x="3642" y="2634"/>
                    </a:lnTo>
                    <a:lnTo>
                      <a:pt x="3698" y="2597"/>
                    </a:lnTo>
                    <a:lnTo>
                      <a:pt x="3756" y="2559"/>
                    </a:lnTo>
                    <a:lnTo>
                      <a:pt x="3815" y="2521"/>
                    </a:lnTo>
                    <a:lnTo>
                      <a:pt x="3877" y="2483"/>
                    </a:lnTo>
                    <a:lnTo>
                      <a:pt x="3940" y="2445"/>
                    </a:lnTo>
                    <a:lnTo>
                      <a:pt x="4006" y="2408"/>
                    </a:lnTo>
                    <a:lnTo>
                      <a:pt x="4074" y="2370"/>
                    </a:lnTo>
                    <a:lnTo>
                      <a:pt x="4145" y="2333"/>
                    </a:lnTo>
                    <a:lnTo>
                      <a:pt x="4217" y="2296"/>
                    </a:lnTo>
                    <a:lnTo>
                      <a:pt x="4291" y="2261"/>
                    </a:lnTo>
                    <a:lnTo>
                      <a:pt x="4368" y="2225"/>
                    </a:lnTo>
                    <a:lnTo>
                      <a:pt x="4448" y="2190"/>
                    </a:lnTo>
                    <a:lnTo>
                      <a:pt x="4529" y="2156"/>
                    </a:lnTo>
                    <a:lnTo>
                      <a:pt x="4611" y="2123"/>
                    </a:lnTo>
                    <a:lnTo>
                      <a:pt x="4697" y="2091"/>
                    </a:lnTo>
                    <a:lnTo>
                      <a:pt x="4784" y="2060"/>
                    </a:lnTo>
                    <a:lnTo>
                      <a:pt x="4875" y="2029"/>
                    </a:lnTo>
                    <a:lnTo>
                      <a:pt x="4967" y="2001"/>
                    </a:lnTo>
                    <a:lnTo>
                      <a:pt x="5061" y="1972"/>
                    </a:lnTo>
                    <a:lnTo>
                      <a:pt x="5158" y="1946"/>
                    </a:lnTo>
                    <a:lnTo>
                      <a:pt x="5256" y="1921"/>
                    </a:lnTo>
                    <a:lnTo>
                      <a:pt x="5358" y="1896"/>
                    </a:lnTo>
                    <a:lnTo>
                      <a:pt x="5461" y="1874"/>
                    </a:lnTo>
                    <a:lnTo>
                      <a:pt x="5567" y="1854"/>
                    </a:lnTo>
                    <a:lnTo>
                      <a:pt x="5675" y="1835"/>
                    </a:lnTo>
                    <a:lnTo>
                      <a:pt x="5786" y="1818"/>
                    </a:lnTo>
                    <a:lnTo>
                      <a:pt x="5898" y="1804"/>
                    </a:lnTo>
                    <a:lnTo>
                      <a:pt x="6014" y="1790"/>
                    </a:lnTo>
                    <a:lnTo>
                      <a:pt x="6022" y="1762"/>
                    </a:lnTo>
                    <a:lnTo>
                      <a:pt x="6029" y="1733"/>
                    </a:lnTo>
                    <a:lnTo>
                      <a:pt x="6036" y="1704"/>
                    </a:lnTo>
                    <a:lnTo>
                      <a:pt x="6042" y="1675"/>
                    </a:lnTo>
                    <a:lnTo>
                      <a:pt x="6047" y="1646"/>
                    </a:lnTo>
                    <a:lnTo>
                      <a:pt x="6051" y="1617"/>
                    </a:lnTo>
                    <a:lnTo>
                      <a:pt x="6055" y="1588"/>
                    </a:lnTo>
                    <a:lnTo>
                      <a:pt x="6058" y="1559"/>
                    </a:lnTo>
                    <a:lnTo>
                      <a:pt x="6060" y="1530"/>
                    </a:lnTo>
                    <a:lnTo>
                      <a:pt x="6061" y="1500"/>
                    </a:lnTo>
                    <a:lnTo>
                      <a:pt x="6062" y="1472"/>
                    </a:lnTo>
                    <a:lnTo>
                      <a:pt x="6061" y="1443"/>
                    </a:lnTo>
                    <a:lnTo>
                      <a:pt x="6060" y="1414"/>
                    </a:lnTo>
                    <a:lnTo>
                      <a:pt x="6058" y="1385"/>
                    </a:lnTo>
                    <a:lnTo>
                      <a:pt x="6054" y="1355"/>
                    </a:lnTo>
                    <a:lnTo>
                      <a:pt x="6050" y="1327"/>
                    </a:lnTo>
                    <a:lnTo>
                      <a:pt x="6033" y="1238"/>
                    </a:lnTo>
                    <a:lnTo>
                      <a:pt x="6008" y="1153"/>
                    </a:lnTo>
                    <a:lnTo>
                      <a:pt x="5977" y="1070"/>
                    </a:lnTo>
                    <a:lnTo>
                      <a:pt x="5937" y="989"/>
                    </a:lnTo>
                    <a:lnTo>
                      <a:pt x="5891" y="911"/>
                    </a:lnTo>
                    <a:lnTo>
                      <a:pt x="5838" y="835"/>
                    </a:lnTo>
                    <a:lnTo>
                      <a:pt x="5779" y="762"/>
                    </a:lnTo>
                    <a:lnTo>
                      <a:pt x="5714" y="692"/>
                    </a:lnTo>
                    <a:lnTo>
                      <a:pt x="5641" y="625"/>
                    </a:lnTo>
                    <a:lnTo>
                      <a:pt x="5564" y="561"/>
                    </a:lnTo>
                    <a:lnTo>
                      <a:pt x="5480" y="500"/>
                    </a:lnTo>
                    <a:lnTo>
                      <a:pt x="5392" y="441"/>
                    </a:lnTo>
                    <a:lnTo>
                      <a:pt x="5297" y="386"/>
                    </a:lnTo>
                    <a:lnTo>
                      <a:pt x="5198" y="335"/>
                    </a:lnTo>
                    <a:lnTo>
                      <a:pt x="5094" y="287"/>
                    </a:lnTo>
                    <a:lnTo>
                      <a:pt x="4985" y="242"/>
                    </a:lnTo>
                    <a:lnTo>
                      <a:pt x="4871" y="201"/>
                    </a:lnTo>
                    <a:lnTo>
                      <a:pt x="4753" y="163"/>
                    </a:lnTo>
                    <a:lnTo>
                      <a:pt x="4631" y="130"/>
                    </a:lnTo>
                    <a:lnTo>
                      <a:pt x="4506" y="99"/>
                    </a:lnTo>
                    <a:lnTo>
                      <a:pt x="4376" y="73"/>
                    </a:lnTo>
                    <a:lnTo>
                      <a:pt x="4244" y="51"/>
                    </a:lnTo>
                    <a:lnTo>
                      <a:pt x="4108" y="33"/>
                    </a:lnTo>
                    <a:lnTo>
                      <a:pt x="3970" y="18"/>
                    </a:lnTo>
                    <a:lnTo>
                      <a:pt x="3828" y="7"/>
                    </a:lnTo>
                    <a:lnTo>
                      <a:pt x="3683" y="2"/>
                    </a:lnTo>
                    <a:lnTo>
                      <a:pt x="3536" y="0"/>
                    </a:lnTo>
                    <a:lnTo>
                      <a:pt x="3387" y="3"/>
                    </a:lnTo>
                    <a:lnTo>
                      <a:pt x="3236" y="9"/>
                    </a:lnTo>
                    <a:lnTo>
                      <a:pt x="3084" y="22"/>
                    </a:lnTo>
                    <a:lnTo>
                      <a:pt x="2929" y="38"/>
                    </a:lnTo>
                    <a:lnTo>
                      <a:pt x="2774" y="59"/>
                    </a:lnTo>
                    <a:lnTo>
                      <a:pt x="2619" y="85"/>
                    </a:lnTo>
                    <a:lnTo>
                      <a:pt x="2467" y="115"/>
                    </a:lnTo>
                    <a:lnTo>
                      <a:pt x="2317" y="148"/>
                    </a:lnTo>
                    <a:lnTo>
                      <a:pt x="2171" y="185"/>
                    </a:lnTo>
                    <a:lnTo>
                      <a:pt x="2027" y="227"/>
                    </a:lnTo>
                    <a:lnTo>
                      <a:pt x="1888" y="272"/>
                    </a:lnTo>
                    <a:lnTo>
                      <a:pt x="1751" y="320"/>
                    </a:lnTo>
                    <a:lnTo>
                      <a:pt x="1618" y="372"/>
                    </a:lnTo>
                    <a:lnTo>
                      <a:pt x="1490" y="425"/>
                    </a:lnTo>
                    <a:lnTo>
                      <a:pt x="1365" y="483"/>
                    </a:lnTo>
                    <a:lnTo>
                      <a:pt x="1245" y="544"/>
                    </a:lnTo>
                    <a:lnTo>
                      <a:pt x="1130" y="608"/>
                    </a:lnTo>
                    <a:lnTo>
                      <a:pt x="1018" y="673"/>
                    </a:lnTo>
                    <a:lnTo>
                      <a:pt x="911" y="741"/>
                    </a:lnTo>
                    <a:lnTo>
                      <a:pt x="810" y="812"/>
                    </a:lnTo>
                    <a:lnTo>
                      <a:pt x="713" y="884"/>
                    </a:lnTo>
                    <a:lnTo>
                      <a:pt x="623" y="959"/>
                    </a:lnTo>
                    <a:lnTo>
                      <a:pt x="537" y="1036"/>
                    </a:lnTo>
                    <a:lnTo>
                      <a:pt x="457" y="1114"/>
                    </a:lnTo>
                    <a:lnTo>
                      <a:pt x="383" y="1195"/>
                    </a:lnTo>
                    <a:lnTo>
                      <a:pt x="315" y="1276"/>
                    </a:lnTo>
                    <a:lnTo>
                      <a:pt x="253" y="1359"/>
                    </a:lnTo>
                    <a:lnTo>
                      <a:pt x="197" y="1444"/>
                    </a:lnTo>
                    <a:lnTo>
                      <a:pt x="148" y="1529"/>
                    </a:lnTo>
                    <a:lnTo>
                      <a:pt x="106" y="1615"/>
                    </a:lnTo>
                    <a:lnTo>
                      <a:pt x="70" y="1703"/>
                    </a:lnTo>
                    <a:lnTo>
                      <a:pt x="42" y="1790"/>
                    </a:lnTo>
                    <a:lnTo>
                      <a:pt x="20" y="1878"/>
                    </a:lnTo>
                    <a:lnTo>
                      <a:pt x="6" y="1967"/>
                    </a:lnTo>
                    <a:lnTo>
                      <a:pt x="0" y="2056"/>
                    </a:lnTo>
                    <a:lnTo>
                      <a:pt x="1" y="2145"/>
                    </a:lnTo>
                    <a:lnTo>
                      <a:pt x="10" y="2234"/>
                    </a:lnTo>
                    <a:lnTo>
                      <a:pt x="25" y="2312"/>
                    </a:lnTo>
                    <a:lnTo>
                      <a:pt x="46" y="2387"/>
                    </a:lnTo>
                    <a:lnTo>
                      <a:pt x="72" y="2462"/>
                    </a:lnTo>
                    <a:lnTo>
                      <a:pt x="104" y="2533"/>
                    </a:lnTo>
                    <a:lnTo>
                      <a:pt x="142" y="2603"/>
                    </a:lnTo>
                    <a:lnTo>
                      <a:pt x="184" y="2671"/>
                    </a:lnTo>
                    <a:lnTo>
                      <a:pt x="232" y="2738"/>
                    </a:lnTo>
                    <a:lnTo>
                      <a:pt x="284" y="2801"/>
                    </a:lnTo>
                    <a:lnTo>
                      <a:pt x="342" y="2863"/>
                    </a:lnTo>
                    <a:lnTo>
                      <a:pt x="405" y="2922"/>
                    </a:lnTo>
                    <a:lnTo>
                      <a:pt x="471" y="2979"/>
                    </a:lnTo>
                    <a:lnTo>
                      <a:pt x="543" y="3034"/>
                    </a:lnTo>
                    <a:lnTo>
                      <a:pt x="619" y="3086"/>
                    </a:lnTo>
                    <a:lnTo>
                      <a:pt x="698" y="3136"/>
                    </a:lnTo>
                    <a:lnTo>
                      <a:pt x="782" y="3184"/>
                    </a:lnTo>
                    <a:lnTo>
                      <a:pt x="870" y="3228"/>
                    </a:lnTo>
                    <a:lnTo>
                      <a:pt x="962" y="3270"/>
                    </a:lnTo>
                    <a:lnTo>
                      <a:pt x="1057" y="3310"/>
                    </a:lnTo>
                    <a:lnTo>
                      <a:pt x="1156" y="3347"/>
                    </a:lnTo>
                    <a:lnTo>
                      <a:pt x="1259" y="3382"/>
                    </a:lnTo>
                    <a:lnTo>
                      <a:pt x="1363" y="3413"/>
                    </a:lnTo>
                    <a:lnTo>
                      <a:pt x="1472" y="3442"/>
                    </a:lnTo>
                    <a:lnTo>
                      <a:pt x="1584" y="3467"/>
                    </a:lnTo>
                    <a:lnTo>
                      <a:pt x="1698" y="3489"/>
                    </a:lnTo>
                    <a:lnTo>
                      <a:pt x="1814" y="3509"/>
                    </a:lnTo>
                    <a:lnTo>
                      <a:pt x="1934" y="3526"/>
                    </a:lnTo>
                    <a:lnTo>
                      <a:pt x="2055" y="3539"/>
                    </a:lnTo>
                    <a:lnTo>
                      <a:pt x="2179" y="3549"/>
                    </a:lnTo>
                    <a:lnTo>
                      <a:pt x="2305" y="3556"/>
                    </a:lnTo>
                    <a:lnTo>
                      <a:pt x="2433" y="3560"/>
                    </a:lnTo>
                    <a:lnTo>
                      <a:pt x="2562" y="3560"/>
                    </a:lnTo>
                    <a:lnTo>
                      <a:pt x="2693" y="3557"/>
                    </a:lnTo>
                    <a:lnTo>
                      <a:pt x="2706" y="3540"/>
                    </a:lnTo>
                    <a:lnTo>
                      <a:pt x="2718" y="3521"/>
                    </a:lnTo>
                    <a:lnTo>
                      <a:pt x="2733" y="3501"/>
                    </a:lnTo>
                    <a:lnTo>
                      <a:pt x="2750" y="3480"/>
                    </a:lnTo>
                    <a:lnTo>
                      <a:pt x="2768" y="3456"/>
                    </a:lnTo>
                    <a:lnTo>
                      <a:pt x="2787" y="3432"/>
                    </a:lnTo>
                    <a:lnTo>
                      <a:pt x="2808" y="3405"/>
                    </a:lnTo>
                    <a:lnTo>
                      <a:pt x="2830" y="3378"/>
                    </a:lnTo>
                    <a:lnTo>
                      <a:pt x="2878" y="3320"/>
                    </a:lnTo>
                    <a:lnTo>
                      <a:pt x="2934" y="3256"/>
                    </a:lnTo>
                    <a:lnTo>
                      <a:pt x="2966" y="3222"/>
                    </a:lnTo>
                    <a:lnTo>
                      <a:pt x="2999" y="3186"/>
                    </a:lnTo>
                    <a:lnTo>
                      <a:pt x="3034" y="3149"/>
                    </a:lnTo>
                    <a:lnTo>
                      <a:pt x="3072" y="3111"/>
                    </a:lnTo>
                    <a:lnTo>
                      <a:pt x="3111" y="3072"/>
                    </a:lnTo>
                    <a:lnTo>
                      <a:pt x="3151" y="3034"/>
                    </a:lnTo>
                    <a:lnTo>
                      <a:pt x="3196" y="2992"/>
                    </a:lnTo>
                    <a:lnTo>
                      <a:pt x="3241" y="2951"/>
                    </a:lnTo>
                    <a:lnTo>
                      <a:pt x="3288" y="2910"/>
                    </a:lnTo>
                    <a:lnTo>
                      <a:pt x="3337" y="2868"/>
                    </a:lnTo>
                    <a:lnTo>
                      <a:pt x="3389" y="2826"/>
                    </a:lnTo>
                    <a:lnTo>
                      <a:pt x="3442" y="2783"/>
                    </a:lnTo>
                    <a:close/>
                  </a:path>
                </a:pathLst>
              </a:custGeom>
              <a:solidFill>
                <a:srgbClr val="0000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</p:grpSp>
        <p:sp>
          <p:nvSpPr>
            <p:cNvPr id="24" name="Freeform 21"/>
            <p:cNvSpPr>
              <a:spLocks/>
            </p:cNvSpPr>
            <p:nvPr/>
          </p:nvSpPr>
          <p:spPr bwMode="auto">
            <a:xfrm>
              <a:off x="2444" y="3953"/>
              <a:ext cx="174" cy="89"/>
            </a:xfrm>
            <a:custGeom>
              <a:avLst/>
              <a:gdLst>
                <a:gd name="T0" fmla="*/ 0 w 1738"/>
                <a:gd name="T1" fmla="*/ 0 h 890"/>
                <a:gd name="T2" fmla="*/ 0 w 1738"/>
                <a:gd name="T3" fmla="*/ 0 h 890"/>
                <a:gd name="T4" fmla="*/ 0 w 1738"/>
                <a:gd name="T5" fmla="*/ 0 h 890"/>
                <a:gd name="T6" fmla="*/ 0 w 1738"/>
                <a:gd name="T7" fmla="*/ 0 h 890"/>
                <a:gd name="T8" fmla="*/ 0 w 1738"/>
                <a:gd name="T9" fmla="*/ 0 h 890"/>
                <a:gd name="T10" fmla="*/ 0 w 1738"/>
                <a:gd name="T11" fmla="*/ 0 h 890"/>
                <a:gd name="T12" fmla="*/ 0 w 1738"/>
                <a:gd name="T13" fmla="*/ 0 h 890"/>
                <a:gd name="T14" fmla="*/ 0 w 1738"/>
                <a:gd name="T15" fmla="*/ 0 h 890"/>
                <a:gd name="T16" fmla="*/ 0 w 1738"/>
                <a:gd name="T17" fmla="*/ 0 h 890"/>
                <a:gd name="T18" fmla="*/ 0 w 1738"/>
                <a:gd name="T19" fmla="*/ 0 h 890"/>
                <a:gd name="T20" fmla="*/ 0 w 1738"/>
                <a:gd name="T21" fmla="*/ 0 h 890"/>
                <a:gd name="T22" fmla="*/ 0 w 1738"/>
                <a:gd name="T23" fmla="*/ 0 h 890"/>
                <a:gd name="T24" fmla="*/ 0 w 1738"/>
                <a:gd name="T25" fmla="*/ 0 h 890"/>
                <a:gd name="T26" fmla="*/ 0 w 1738"/>
                <a:gd name="T27" fmla="*/ 0 h 890"/>
                <a:gd name="T28" fmla="*/ 0 w 1738"/>
                <a:gd name="T29" fmla="*/ 0 h 890"/>
                <a:gd name="T30" fmla="*/ 0 w 1738"/>
                <a:gd name="T31" fmla="*/ 0 h 890"/>
                <a:gd name="T32" fmla="*/ 0 w 1738"/>
                <a:gd name="T33" fmla="*/ 0 h 890"/>
                <a:gd name="T34" fmla="*/ 0 w 1738"/>
                <a:gd name="T35" fmla="*/ 0 h 890"/>
                <a:gd name="T36" fmla="*/ 0 w 1738"/>
                <a:gd name="T37" fmla="*/ 0 h 890"/>
                <a:gd name="T38" fmla="*/ 0 w 1738"/>
                <a:gd name="T39" fmla="*/ 0 h 890"/>
                <a:gd name="T40" fmla="*/ 0 w 1738"/>
                <a:gd name="T41" fmla="*/ 0 h 890"/>
                <a:gd name="T42" fmla="*/ 0 w 1738"/>
                <a:gd name="T43" fmla="*/ 0 h 890"/>
                <a:gd name="T44" fmla="*/ 0 w 1738"/>
                <a:gd name="T45" fmla="*/ 0 h 890"/>
                <a:gd name="T46" fmla="*/ 0 w 1738"/>
                <a:gd name="T47" fmla="*/ 0 h 890"/>
                <a:gd name="T48" fmla="*/ 0 w 1738"/>
                <a:gd name="T49" fmla="*/ 0 h 890"/>
                <a:gd name="T50" fmla="*/ 0 w 1738"/>
                <a:gd name="T51" fmla="*/ 0 h 890"/>
                <a:gd name="T52" fmla="*/ 0 w 1738"/>
                <a:gd name="T53" fmla="*/ 0 h 890"/>
                <a:gd name="T54" fmla="*/ 0 w 1738"/>
                <a:gd name="T55" fmla="*/ 0 h 890"/>
                <a:gd name="T56" fmla="*/ 0 w 1738"/>
                <a:gd name="T57" fmla="*/ 0 h 890"/>
                <a:gd name="T58" fmla="*/ 0 w 1738"/>
                <a:gd name="T59" fmla="*/ 0 h 890"/>
                <a:gd name="T60" fmla="*/ 0 w 1738"/>
                <a:gd name="T61" fmla="*/ 0 h 890"/>
                <a:gd name="T62" fmla="*/ 0 w 1738"/>
                <a:gd name="T63" fmla="*/ 0 h 890"/>
                <a:gd name="T64" fmla="*/ 0 w 1738"/>
                <a:gd name="T65" fmla="*/ 0 h 890"/>
                <a:gd name="T66" fmla="*/ 0 w 1738"/>
                <a:gd name="T67" fmla="*/ 0 h 890"/>
                <a:gd name="T68" fmla="*/ 0 w 1738"/>
                <a:gd name="T69" fmla="*/ 0 h 890"/>
                <a:gd name="T70" fmla="*/ 0 w 1738"/>
                <a:gd name="T71" fmla="*/ 0 h 890"/>
                <a:gd name="T72" fmla="*/ 0 w 1738"/>
                <a:gd name="T73" fmla="*/ 0 h 890"/>
                <a:gd name="T74" fmla="*/ 0 w 1738"/>
                <a:gd name="T75" fmla="*/ 0 h 89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738"/>
                <a:gd name="T115" fmla="*/ 0 h 890"/>
                <a:gd name="T116" fmla="*/ 1738 w 1738"/>
                <a:gd name="T117" fmla="*/ 890 h 89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738" h="890">
                  <a:moveTo>
                    <a:pt x="0" y="890"/>
                  </a:moveTo>
                  <a:lnTo>
                    <a:pt x="21" y="885"/>
                  </a:lnTo>
                  <a:lnTo>
                    <a:pt x="42" y="879"/>
                  </a:lnTo>
                  <a:lnTo>
                    <a:pt x="62" y="874"/>
                  </a:lnTo>
                  <a:lnTo>
                    <a:pt x="83" y="869"/>
                  </a:lnTo>
                  <a:lnTo>
                    <a:pt x="103" y="862"/>
                  </a:lnTo>
                  <a:lnTo>
                    <a:pt x="124" y="857"/>
                  </a:lnTo>
                  <a:lnTo>
                    <a:pt x="143" y="852"/>
                  </a:lnTo>
                  <a:lnTo>
                    <a:pt x="164" y="846"/>
                  </a:lnTo>
                  <a:lnTo>
                    <a:pt x="188" y="821"/>
                  </a:lnTo>
                  <a:lnTo>
                    <a:pt x="212" y="796"/>
                  </a:lnTo>
                  <a:lnTo>
                    <a:pt x="237" y="770"/>
                  </a:lnTo>
                  <a:lnTo>
                    <a:pt x="264" y="743"/>
                  </a:lnTo>
                  <a:lnTo>
                    <a:pt x="293" y="717"/>
                  </a:lnTo>
                  <a:lnTo>
                    <a:pt x="323" y="690"/>
                  </a:lnTo>
                  <a:lnTo>
                    <a:pt x="354" y="662"/>
                  </a:lnTo>
                  <a:lnTo>
                    <a:pt x="388" y="634"/>
                  </a:lnTo>
                  <a:lnTo>
                    <a:pt x="422" y="607"/>
                  </a:lnTo>
                  <a:lnTo>
                    <a:pt x="458" y="578"/>
                  </a:lnTo>
                  <a:lnTo>
                    <a:pt x="496" y="550"/>
                  </a:lnTo>
                  <a:lnTo>
                    <a:pt x="535" y="521"/>
                  </a:lnTo>
                  <a:lnTo>
                    <a:pt x="576" y="494"/>
                  </a:lnTo>
                  <a:lnTo>
                    <a:pt x="618" y="465"/>
                  </a:lnTo>
                  <a:lnTo>
                    <a:pt x="661" y="438"/>
                  </a:lnTo>
                  <a:lnTo>
                    <a:pt x="707" y="411"/>
                  </a:lnTo>
                  <a:lnTo>
                    <a:pt x="753" y="384"/>
                  </a:lnTo>
                  <a:lnTo>
                    <a:pt x="801" y="358"/>
                  </a:lnTo>
                  <a:lnTo>
                    <a:pt x="851" y="332"/>
                  </a:lnTo>
                  <a:lnTo>
                    <a:pt x="903" y="306"/>
                  </a:lnTo>
                  <a:lnTo>
                    <a:pt x="956" y="282"/>
                  </a:lnTo>
                  <a:lnTo>
                    <a:pt x="1011" y="259"/>
                  </a:lnTo>
                  <a:lnTo>
                    <a:pt x="1066" y="236"/>
                  </a:lnTo>
                  <a:lnTo>
                    <a:pt x="1125" y="214"/>
                  </a:lnTo>
                  <a:lnTo>
                    <a:pt x="1185" y="193"/>
                  </a:lnTo>
                  <a:lnTo>
                    <a:pt x="1246" y="173"/>
                  </a:lnTo>
                  <a:lnTo>
                    <a:pt x="1309" y="155"/>
                  </a:lnTo>
                  <a:lnTo>
                    <a:pt x="1374" y="137"/>
                  </a:lnTo>
                  <a:lnTo>
                    <a:pt x="1440" y="121"/>
                  </a:lnTo>
                  <a:lnTo>
                    <a:pt x="1508" y="106"/>
                  </a:lnTo>
                  <a:lnTo>
                    <a:pt x="1578" y="93"/>
                  </a:lnTo>
                  <a:lnTo>
                    <a:pt x="1650" y="81"/>
                  </a:lnTo>
                  <a:lnTo>
                    <a:pt x="1673" y="61"/>
                  </a:lnTo>
                  <a:lnTo>
                    <a:pt x="1695" y="41"/>
                  </a:lnTo>
                  <a:lnTo>
                    <a:pt x="1717" y="20"/>
                  </a:lnTo>
                  <a:lnTo>
                    <a:pt x="1738" y="0"/>
                  </a:lnTo>
                  <a:lnTo>
                    <a:pt x="1658" y="15"/>
                  </a:lnTo>
                  <a:lnTo>
                    <a:pt x="1579" y="32"/>
                  </a:lnTo>
                  <a:lnTo>
                    <a:pt x="1503" y="50"/>
                  </a:lnTo>
                  <a:lnTo>
                    <a:pt x="1427" y="68"/>
                  </a:lnTo>
                  <a:lnTo>
                    <a:pt x="1354" y="89"/>
                  </a:lnTo>
                  <a:lnTo>
                    <a:pt x="1282" y="111"/>
                  </a:lnTo>
                  <a:lnTo>
                    <a:pt x="1213" y="134"/>
                  </a:lnTo>
                  <a:lnTo>
                    <a:pt x="1145" y="157"/>
                  </a:lnTo>
                  <a:lnTo>
                    <a:pt x="1079" y="182"/>
                  </a:lnTo>
                  <a:lnTo>
                    <a:pt x="1014" y="209"/>
                  </a:lnTo>
                  <a:lnTo>
                    <a:pt x="951" y="236"/>
                  </a:lnTo>
                  <a:lnTo>
                    <a:pt x="890" y="263"/>
                  </a:lnTo>
                  <a:lnTo>
                    <a:pt x="830" y="292"/>
                  </a:lnTo>
                  <a:lnTo>
                    <a:pt x="772" y="321"/>
                  </a:lnTo>
                  <a:lnTo>
                    <a:pt x="716" y="351"/>
                  </a:lnTo>
                  <a:lnTo>
                    <a:pt x="662" y="381"/>
                  </a:lnTo>
                  <a:lnTo>
                    <a:pt x="608" y="413"/>
                  </a:lnTo>
                  <a:lnTo>
                    <a:pt x="557" y="444"/>
                  </a:lnTo>
                  <a:lnTo>
                    <a:pt x="506" y="476"/>
                  </a:lnTo>
                  <a:lnTo>
                    <a:pt x="458" y="508"/>
                  </a:lnTo>
                  <a:lnTo>
                    <a:pt x="412" y="540"/>
                  </a:lnTo>
                  <a:lnTo>
                    <a:pt x="367" y="573"/>
                  </a:lnTo>
                  <a:lnTo>
                    <a:pt x="323" y="605"/>
                  </a:lnTo>
                  <a:lnTo>
                    <a:pt x="281" y="638"/>
                  </a:lnTo>
                  <a:lnTo>
                    <a:pt x="241" y="670"/>
                  </a:lnTo>
                  <a:lnTo>
                    <a:pt x="202" y="702"/>
                  </a:lnTo>
                  <a:lnTo>
                    <a:pt x="164" y="735"/>
                  </a:lnTo>
                  <a:lnTo>
                    <a:pt x="129" y="767"/>
                  </a:lnTo>
                  <a:lnTo>
                    <a:pt x="94" y="798"/>
                  </a:lnTo>
                  <a:lnTo>
                    <a:pt x="62" y="829"/>
                  </a:lnTo>
                  <a:lnTo>
                    <a:pt x="30" y="860"/>
                  </a:lnTo>
                  <a:lnTo>
                    <a:pt x="0" y="890"/>
                  </a:lnTo>
                  <a:close/>
                </a:path>
              </a:pathLst>
            </a:custGeom>
            <a:solidFill>
              <a:srgbClr val="15327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5" name="Freeform 22"/>
            <p:cNvSpPr>
              <a:spLocks noEditPoints="1"/>
            </p:cNvSpPr>
            <p:nvPr/>
          </p:nvSpPr>
          <p:spPr bwMode="auto">
            <a:xfrm>
              <a:off x="2101" y="3790"/>
              <a:ext cx="73" cy="98"/>
            </a:xfrm>
            <a:custGeom>
              <a:avLst/>
              <a:gdLst>
                <a:gd name="T0" fmla="*/ 0 w 736"/>
                <a:gd name="T1" fmla="*/ 0 h 978"/>
                <a:gd name="T2" fmla="*/ 0 w 736"/>
                <a:gd name="T3" fmla="*/ 0 h 978"/>
                <a:gd name="T4" fmla="*/ 0 w 736"/>
                <a:gd name="T5" fmla="*/ 0 h 978"/>
                <a:gd name="T6" fmla="*/ 0 w 736"/>
                <a:gd name="T7" fmla="*/ 0 h 978"/>
                <a:gd name="T8" fmla="*/ 0 w 736"/>
                <a:gd name="T9" fmla="*/ 0 h 978"/>
                <a:gd name="T10" fmla="*/ 0 w 736"/>
                <a:gd name="T11" fmla="*/ 0 h 978"/>
                <a:gd name="T12" fmla="*/ 0 w 736"/>
                <a:gd name="T13" fmla="*/ 0 h 978"/>
                <a:gd name="T14" fmla="*/ 0 w 736"/>
                <a:gd name="T15" fmla="*/ 0 h 978"/>
                <a:gd name="T16" fmla="*/ 0 w 736"/>
                <a:gd name="T17" fmla="*/ 0 h 978"/>
                <a:gd name="T18" fmla="*/ 0 w 736"/>
                <a:gd name="T19" fmla="*/ 0 h 978"/>
                <a:gd name="T20" fmla="*/ 0 w 736"/>
                <a:gd name="T21" fmla="*/ 0 h 978"/>
                <a:gd name="T22" fmla="*/ 0 w 736"/>
                <a:gd name="T23" fmla="*/ 0 h 978"/>
                <a:gd name="T24" fmla="*/ 0 w 736"/>
                <a:gd name="T25" fmla="*/ 0 h 97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36"/>
                <a:gd name="T40" fmla="*/ 0 h 978"/>
                <a:gd name="T41" fmla="*/ 736 w 736"/>
                <a:gd name="T42" fmla="*/ 978 h 97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36" h="978">
                  <a:moveTo>
                    <a:pt x="367" y="606"/>
                  </a:moveTo>
                  <a:lnTo>
                    <a:pt x="512" y="254"/>
                  </a:lnTo>
                  <a:lnTo>
                    <a:pt x="515" y="606"/>
                  </a:lnTo>
                  <a:lnTo>
                    <a:pt x="367" y="606"/>
                  </a:lnTo>
                  <a:close/>
                  <a:moveTo>
                    <a:pt x="518" y="978"/>
                  </a:moveTo>
                  <a:lnTo>
                    <a:pt x="736" y="978"/>
                  </a:lnTo>
                  <a:lnTo>
                    <a:pt x="680" y="0"/>
                  </a:lnTo>
                  <a:lnTo>
                    <a:pt x="448" y="0"/>
                  </a:lnTo>
                  <a:lnTo>
                    <a:pt x="0" y="978"/>
                  </a:lnTo>
                  <a:lnTo>
                    <a:pt x="214" y="978"/>
                  </a:lnTo>
                  <a:lnTo>
                    <a:pt x="280" y="817"/>
                  </a:lnTo>
                  <a:lnTo>
                    <a:pt x="517" y="817"/>
                  </a:lnTo>
                  <a:lnTo>
                    <a:pt x="518" y="97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6" name="Freeform 23"/>
            <p:cNvSpPr>
              <a:spLocks/>
            </p:cNvSpPr>
            <p:nvPr/>
          </p:nvSpPr>
          <p:spPr bwMode="auto">
            <a:xfrm>
              <a:off x="2181" y="3790"/>
              <a:ext cx="96" cy="98"/>
            </a:xfrm>
            <a:custGeom>
              <a:avLst/>
              <a:gdLst>
                <a:gd name="T0" fmla="*/ 0 w 958"/>
                <a:gd name="T1" fmla="*/ 0 h 978"/>
                <a:gd name="T2" fmla="*/ 0 w 958"/>
                <a:gd name="T3" fmla="*/ 0 h 978"/>
                <a:gd name="T4" fmla="*/ 0 w 958"/>
                <a:gd name="T5" fmla="*/ 0 h 978"/>
                <a:gd name="T6" fmla="*/ 0 w 958"/>
                <a:gd name="T7" fmla="*/ 0 h 978"/>
                <a:gd name="T8" fmla="*/ 0 w 958"/>
                <a:gd name="T9" fmla="*/ 0 h 978"/>
                <a:gd name="T10" fmla="*/ 0 w 958"/>
                <a:gd name="T11" fmla="*/ 0 h 978"/>
                <a:gd name="T12" fmla="*/ 0 w 958"/>
                <a:gd name="T13" fmla="*/ 0 h 978"/>
                <a:gd name="T14" fmla="*/ 0 w 958"/>
                <a:gd name="T15" fmla="*/ 0 h 978"/>
                <a:gd name="T16" fmla="*/ 0 w 958"/>
                <a:gd name="T17" fmla="*/ 0 h 978"/>
                <a:gd name="T18" fmla="*/ 0 w 958"/>
                <a:gd name="T19" fmla="*/ 0 h 978"/>
                <a:gd name="T20" fmla="*/ 0 w 958"/>
                <a:gd name="T21" fmla="*/ 0 h 978"/>
                <a:gd name="T22" fmla="*/ 0 w 958"/>
                <a:gd name="T23" fmla="*/ 0 h 978"/>
                <a:gd name="T24" fmla="*/ 0 w 958"/>
                <a:gd name="T25" fmla="*/ 0 h 978"/>
                <a:gd name="T26" fmla="*/ 0 w 958"/>
                <a:gd name="T27" fmla="*/ 0 h 97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958"/>
                <a:gd name="T43" fmla="*/ 0 h 978"/>
                <a:gd name="T44" fmla="*/ 958 w 958"/>
                <a:gd name="T45" fmla="*/ 978 h 97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958" h="978">
                  <a:moveTo>
                    <a:pt x="196" y="0"/>
                  </a:moveTo>
                  <a:lnTo>
                    <a:pt x="471" y="0"/>
                  </a:lnTo>
                  <a:lnTo>
                    <a:pt x="458" y="595"/>
                  </a:lnTo>
                  <a:lnTo>
                    <a:pt x="682" y="0"/>
                  </a:lnTo>
                  <a:lnTo>
                    <a:pt x="958" y="0"/>
                  </a:lnTo>
                  <a:lnTo>
                    <a:pt x="761" y="978"/>
                  </a:lnTo>
                  <a:lnTo>
                    <a:pt x="591" y="978"/>
                  </a:lnTo>
                  <a:lnTo>
                    <a:pt x="740" y="232"/>
                  </a:lnTo>
                  <a:lnTo>
                    <a:pt x="459" y="978"/>
                  </a:lnTo>
                  <a:lnTo>
                    <a:pt x="303" y="978"/>
                  </a:lnTo>
                  <a:lnTo>
                    <a:pt x="321" y="232"/>
                  </a:lnTo>
                  <a:lnTo>
                    <a:pt x="171" y="978"/>
                  </a:lnTo>
                  <a:lnTo>
                    <a:pt x="0" y="978"/>
                  </a:lnTo>
                  <a:lnTo>
                    <a:pt x="19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7" name="Freeform 24"/>
            <p:cNvSpPr>
              <a:spLocks noEditPoints="1"/>
            </p:cNvSpPr>
            <p:nvPr/>
          </p:nvSpPr>
          <p:spPr bwMode="auto">
            <a:xfrm>
              <a:off x="2276" y="3788"/>
              <a:ext cx="74" cy="101"/>
            </a:xfrm>
            <a:custGeom>
              <a:avLst/>
              <a:gdLst>
                <a:gd name="T0" fmla="*/ 0 w 744"/>
                <a:gd name="T1" fmla="*/ 0 h 1011"/>
                <a:gd name="T2" fmla="*/ 0 w 744"/>
                <a:gd name="T3" fmla="*/ 0 h 1011"/>
                <a:gd name="T4" fmla="*/ 0 w 744"/>
                <a:gd name="T5" fmla="*/ 0 h 1011"/>
                <a:gd name="T6" fmla="*/ 0 w 744"/>
                <a:gd name="T7" fmla="*/ 0 h 1011"/>
                <a:gd name="T8" fmla="*/ 0 w 744"/>
                <a:gd name="T9" fmla="*/ 0 h 1011"/>
                <a:gd name="T10" fmla="*/ 0 w 744"/>
                <a:gd name="T11" fmla="*/ 0 h 1011"/>
                <a:gd name="T12" fmla="*/ 0 w 744"/>
                <a:gd name="T13" fmla="*/ 0 h 1011"/>
                <a:gd name="T14" fmla="*/ 0 w 744"/>
                <a:gd name="T15" fmla="*/ 0 h 1011"/>
                <a:gd name="T16" fmla="*/ 0 w 744"/>
                <a:gd name="T17" fmla="*/ 0 h 1011"/>
                <a:gd name="T18" fmla="*/ 0 w 744"/>
                <a:gd name="T19" fmla="*/ 0 h 1011"/>
                <a:gd name="T20" fmla="*/ 0 w 744"/>
                <a:gd name="T21" fmla="*/ 0 h 1011"/>
                <a:gd name="T22" fmla="*/ 0 w 744"/>
                <a:gd name="T23" fmla="*/ 0 h 1011"/>
                <a:gd name="T24" fmla="*/ 0 w 744"/>
                <a:gd name="T25" fmla="*/ 0 h 1011"/>
                <a:gd name="T26" fmla="*/ 0 w 744"/>
                <a:gd name="T27" fmla="*/ 0 h 1011"/>
                <a:gd name="T28" fmla="*/ 0 w 744"/>
                <a:gd name="T29" fmla="*/ 0 h 1011"/>
                <a:gd name="T30" fmla="*/ 0 w 744"/>
                <a:gd name="T31" fmla="*/ 0 h 1011"/>
                <a:gd name="T32" fmla="*/ 0 w 744"/>
                <a:gd name="T33" fmla="*/ 0 h 1011"/>
                <a:gd name="T34" fmla="*/ 0 w 744"/>
                <a:gd name="T35" fmla="*/ 0 h 1011"/>
                <a:gd name="T36" fmla="*/ 0 w 744"/>
                <a:gd name="T37" fmla="*/ 0 h 1011"/>
                <a:gd name="T38" fmla="*/ 0 w 744"/>
                <a:gd name="T39" fmla="*/ 0 h 1011"/>
                <a:gd name="T40" fmla="*/ 0 w 744"/>
                <a:gd name="T41" fmla="*/ 0 h 1011"/>
                <a:gd name="T42" fmla="*/ 0 w 744"/>
                <a:gd name="T43" fmla="*/ 0 h 1011"/>
                <a:gd name="T44" fmla="*/ 0 w 744"/>
                <a:gd name="T45" fmla="*/ 0 h 1011"/>
                <a:gd name="T46" fmla="*/ 0 w 744"/>
                <a:gd name="T47" fmla="*/ 0 h 1011"/>
                <a:gd name="T48" fmla="*/ 0 w 744"/>
                <a:gd name="T49" fmla="*/ 0 h 1011"/>
                <a:gd name="T50" fmla="*/ 0 w 744"/>
                <a:gd name="T51" fmla="*/ 0 h 1011"/>
                <a:gd name="T52" fmla="*/ 0 w 744"/>
                <a:gd name="T53" fmla="*/ 0 h 1011"/>
                <a:gd name="T54" fmla="*/ 0 w 744"/>
                <a:gd name="T55" fmla="*/ 0 h 1011"/>
                <a:gd name="T56" fmla="*/ 0 w 744"/>
                <a:gd name="T57" fmla="*/ 0 h 1011"/>
                <a:gd name="T58" fmla="*/ 0 w 744"/>
                <a:gd name="T59" fmla="*/ 0 h 1011"/>
                <a:gd name="T60" fmla="*/ 0 w 744"/>
                <a:gd name="T61" fmla="*/ 0 h 1011"/>
                <a:gd name="T62" fmla="*/ 0 w 744"/>
                <a:gd name="T63" fmla="*/ 0 h 1011"/>
                <a:gd name="T64" fmla="*/ 0 w 744"/>
                <a:gd name="T65" fmla="*/ 0 h 1011"/>
                <a:gd name="T66" fmla="*/ 0 w 744"/>
                <a:gd name="T67" fmla="*/ 0 h 1011"/>
                <a:gd name="T68" fmla="*/ 0 w 744"/>
                <a:gd name="T69" fmla="*/ 0 h 1011"/>
                <a:gd name="T70" fmla="*/ 0 w 744"/>
                <a:gd name="T71" fmla="*/ 0 h 1011"/>
                <a:gd name="T72" fmla="*/ 0 w 744"/>
                <a:gd name="T73" fmla="*/ 0 h 1011"/>
                <a:gd name="T74" fmla="*/ 0 w 744"/>
                <a:gd name="T75" fmla="*/ 0 h 1011"/>
                <a:gd name="T76" fmla="*/ 0 w 744"/>
                <a:gd name="T77" fmla="*/ 0 h 1011"/>
                <a:gd name="T78" fmla="*/ 0 w 744"/>
                <a:gd name="T79" fmla="*/ 0 h 1011"/>
                <a:gd name="T80" fmla="*/ 0 w 744"/>
                <a:gd name="T81" fmla="*/ 0 h 1011"/>
                <a:gd name="T82" fmla="*/ 0 w 744"/>
                <a:gd name="T83" fmla="*/ 0 h 1011"/>
                <a:gd name="T84" fmla="*/ 0 w 744"/>
                <a:gd name="T85" fmla="*/ 0 h 1011"/>
                <a:gd name="T86" fmla="*/ 0 w 744"/>
                <a:gd name="T87" fmla="*/ 0 h 1011"/>
                <a:gd name="T88" fmla="*/ 0 w 744"/>
                <a:gd name="T89" fmla="*/ 0 h 1011"/>
                <a:gd name="T90" fmla="*/ 0 w 744"/>
                <a:gd name="T91" fmla="*/ 0 h 1011"/>
                <a:gd name="T92" fmla="*/ 0 w 744"/>
                <a:gd name="T93" fmla="*/ 0 h 1011"/>
                <a:gd name="T94" fmla="*/ 0 w 744"/>
                <a:gd name="T95" fmla="*/ 0 h 1011"/>
                <a:gd name="T96" fmla="*/ 0 w 744"/>
                <a:gd name="T97" fmla="*/ 0 h 1011"/>
                <a:gd name="T98" fmla="*/ 0 w 744"/>
                <a:gd name="T99" fmla="*/ 0 h 1011"/>
                <a:gd name="T100" fmla="*/ 0 w 744"/>
                <a:gd name="T101" fmla="*/ 0 h 101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744"/>
                <a:gd name="T154" fmla="*/ 0 h 1011"/>
                <a:gd name="T155" fmla="*/ 744 w 744"/>
                <a:gd name="T156" fmla="*/ 1011 h 1011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744" h="1011">
                  <a:moveTo>
                    <a:pt x="310" y="293"/>
                  </a:moveTo>
                  <a:lnTo>
                    <a:pt x="322" y="278"/>
                  </a:lnTo>
                  <a:lnTo>
                    <a:pt x="336" y="265"/>
                  </a:lnTo>
                  <a:lnTo>
                    <a:pt x="351" y="254"/>
                  </a:lnTo>
                  <a:lnTo>
                    <a:pt x="364" y="245"/>
                  </a:lnTo>
                  <a:lnTo>
                    <a:pt x="379" y="237"/>
                  </a:lnTo>
                  <a:lnTo>
                    <a:pt x="394" y="233"/>
                  </a:lnTo>
                  <a:lnTo>
                    <a:pt x="409" y="230"/>
                  </a:lnTo>
                  <a:lnTo>
                    <a:pt x="425" y="229"/>
                  </a:lnTo>
                  <a:lnTo>
                    <a:pt x="433" y="229"/>
                  </a:lnTo>
                  <a:lnTo>
                    <a:pt x="441" y="230"/>
                  </a:lnTo>
                  <a:lnTo>
                    <a:pt x="449" y="231"/>
                  </a:lnTo>
                  <a:lnTo>
                    <a:pt x="455" y="233"/>
                  </a:lnTo>
                  <a:lnTo>
                    <a:pt x="463" y="235"/>
                  </a:lnTo>
                  <a:lnTo>
                    <a:pt x="469" y="237"/>
                  </a:lnTo>
                  <a:lnTo>
                    <a:pt x="475" y="240"/>
                  </a:lnTo>
                  <a:lnTo>
                    <a:pt x="482" y="245"/>
                  </a:lnTo>
                  <a:lnTo>
                    <a:pt x="487" y="249"/>
                  </a:lnTo>
                  <a:lnTo>
                    <a:pt x="493" y="253"/>
                  </a:lnTo>
                  <a:lnTo>
                    <a:pt x="497" y="258"/>
                  </a:lnTo>
                  <a:lnTo>
                    <a:pt x="503" y="265"/>
                  </a:lnTo>
                  <a:lnTo>
                    <a:pt x="511" y="277"/>
                  </a:lnTo>
                  <a:lnTo>
                    <a:pt x="518" y="292"/>
                  </a:lnTo>
                  <a:lnTo>
                    <a:pt x="522" y="300"/>
                  </a:lnTo>
                  <a:lnTo>
                    <a:pt x="524" y="310"/>
                  </a:lnTo>
                  <a:lnTo>
                    <a:pt x="526" y="319"/>
                  </a:lnTo>
                  <a:lnTo>
                    <a:pt x="528" y="329"/>
                  </a:lnTo>
                  <a:lnTo>
                    <a:pt x="530" y="351"/>
                  </a:lnTo>
                  <a:lnTo>
                    <a:pt x="531" y="375"/>
                  </a:lnTo>
                  <a:lnTo>
                    <a:pt x="530" y="402"/>
                  </a:lnTo>
                  <a:lnTo>
                    <a:pt x="527" y="430"/>
                  </a:lnTo>
                  <a:lnTo>
                    <a:pt x="523" y="462"/>
                  </a:lnTo>
                  <a:lnTo>
                    <a:pt x="516" y="494"/>
                  </a:lnTo>
                  <a:lnTo>
                    <a:pt x="508" y="534"/>
                  </a:lnTo>
                  <a:lnTo>
                    <a:pt x="498" y="571"/>
                  </a:lnTo>
                  <a:lnTo>
                    <a:pt x="489" y="604"/>
                  </a:lnTo>
                  <a:lnTo>
                    <a:pt x="480" y="634"/>
                  </a:lnTo>
                  <a:lnTo>
                    <a:pt x="469" y="661"/>
                  </a:lnTo>
                  <a:lnTo>
                    <a:pt x="458" y="685"/>
                  </a:lnTo>
                  <a:lnTo>
                    <a:pt x="451" y="695"/>
                  </a:lnTo>
                  <a:lnTo>
                    <a:pt x="446" y="705"/>
                  </a:lnTo>
                  <a:lnTo>
                    <a:pt x="440" y="714"/>
                  </a:lnTo>
                  <a:lnTo>
                    <a:pt x="433" y="723"/>
                  </a:lnTo>
                  <a:lnTo>
                    <a:pt x="421" y="737"/>
                  </a:lnTo>
                  <a:lnTo>
                    <a:pt x="407" y="750"/>
                  </a:lnTo>
                  <a:lnTo>
                    <a:pt x="394" y="762"/>
                  </a:lnTo>
                  <a:lnTo>
                    <a:pt x="379" y="770"/>
                  </a:lnTo>
                  <a:lnTo>
                    <a:pt x="364" y="777"/>
                  </a:lnTo>
                  <a:lnTo>
                    <a:pt x="349" y="782"/>
                  </a:lnTo>
                  <a:lnTo>
                    <a:pt x="332" y="785"/>
                  </a:lnTo>
                  <a:lnTo>
                    <a:pt x="315" y="786"/>
                  </a:lnTo>
                  <a:lnTo>
                    <a:pt x="308" y="786"/>
                  </a:lnTo>
                  <a:lnTo>
                    <a:pt x="299" y="785"/>
                  </a:lnTo>
                  <a:lnTo>
                    <a:pt x="292" y="784"/>
                  </a:lnTo>
                  <a:lnTo>
                    <a:pt x="285" y="782"/>
                  </a:lnTo>
                  <a:lnTo>
                    <a:pt x="278" y="780"/>
                  </a:lnTo>
                  <a:lnTo>
                    <a:pt x="272" y="777"/>
                  </a:lnTo>
                  <a:lnTo>
                    <a:pt x="266" y="773"/>
                  </a:lnTo>
                  <a:lnTo>
                    <a:pt x="259" y="770"/>
                  </a:lnTo>
                  <a:lnTo>
                    <a:pt x="254" y="766"/>
                  </a:lnTo>
                  <a:lnTo>
                    <a:pt x="249" y="761"/>
                  </a:lnTo>
                  <a:lnTo>
                    <a:pt x="244" y="755"/>
                  </a:lnTo>
                  <a:lnTo>
                    <a:pt x="239" y="750"/>
                  </a:lnTo>
                  <a:lnTo>
                    <a:pt x="231" y="736"/>
                  </a:lnTo>
                  <a:lnTo>
                    <a:pt x="224" y="722"/>
                  </a:lnTo>
                  <a:lnTo>
                    <a:pt x="221" y="713"/>
                  </a:lnTo>
                  <a:lnTo>
                    <a:pt x="218" y="704"/>
                  </a:lnTo>
                  <a:lnTo>
                    <a:pt x="216" y="694"/>
                  </a:lnTo>
                  <a:lnTo>
                    <a:pt x="214" y="684"/>
                  </a:lnTo>
                  <a:lnTo>
                    <a:pt x="212" y="661"/>
                  </a:lnTo>
                  <a:lnTo>
                    <a:pt x="212" y="635"/>
                  </a:lnTo>
                  <a:lnTo>
                    <a:pt x="213" y="608"/>
                  </a:lnTo>
                  <a:lnTo>
                    <a:pt x="216" y="577"/>
                  </a:lnTo>
                  <a:lnTo>
                    <a:pt x="222" y="544"/>
                  </a:lnTo>
                  <a:lnTo>
                    <a:pt x="228" y="508"/>
                  </a:lnTo>
                  <a:lnTo>
                    <a:pt x="236" y="472"/>
                  </a:lnTo>
                  <a:lnTo>
                    <a:pt x="245" y="438"/>
                  </a:lnTo>
                  <a:lnTo>
                    <a:pt x="254" y="408"/>
                  </a:lnTo>
                  <a:lnTo>
                    <a:pt x="264" y="379"/>
                  </a:lnTo>
                  <a:lnTo>
                    <a:pt x="274" y="354"/>
                  </a:lnTo>
                  <a:lnTo>
                    <a:pt x="286" y="331"/>
                  </a:lnTo>
                  <a:lnTo>
                    <a:pt x="297" y="311"/>
                  </a:lnTo>
                  <a:lnTo>
                    <a:pt x="310" y="293"/>
                  </a:lnTo>
                  <a:close/>
                  <a:moveTo>
                    <a:pt x="10" y="792"/>
                  </a:moveTo>
                  <a:lnTo>
                    <a:pt x="16" y="820"/>
                  </a:lnTo>
                  <a:lnTo>
                    <a:pt x="24" y="845"/>
                  </a:lnTo>
                  <a:lnTo>
                    <a:pt x="33" y="869"/>
                  </a:lnTo>
                  <a:lnTo>
                    <a:pt x="43" y="890"/>
                  </a:lnTo>
                  <a:lnTo>
                    <a:pt x="50" y="901"/>
                  </a:lnTo>
                  <a:lnTo>
                    <a:pt x="55" y="910"/>
                  </a:lnTo>
                  <a:lnTo>
                    <a:pt x="61" y="920"/>
                  </a:lnTo>
                  <a:lnTo>
                    <a:pt x="68" y="928"/>
                  </a:lnTo>
                  <a:lnTo>
                    <a:pt x="75" y="936"/>
                  </a:lnTo>
                  <a:lnTo>
                    <a:pt x="82" y="945"/>
                  </a:lnTo>
                  <a:lnTo>
                    <a:pt x="89" y="952"/>
                  </a:lnTo>
                  <a:lnTo>
                    <a:pt x="98" y="959"/>
                  </a:lnTo>
                  <a:lnTo>
                    <a:pt x="106" y="965"/>
                  </a:lnTo>
                  <a:lnTo>
                    <a:pt x="115" y="971"/>
                  </a:lnTo>
                  <a:lnTo>
                    <a:pt x="124" y="976"/>
                  </a:lnTo>
                  <a:lnTo>
                    <a:pt x="134" y="982"/>
                  </a:lnTo>
                  <a:lnTo>
                    <a:pt x="143" y="986"/>
                  </a:lnTo>
                  <a:lnTo>
                    <a:pt x="153" y="990"/>
                  </a:lnTo>
                  <a:lnTo>
                    <a:pt x="164" y="994"/>
                  </a:lnTo>
                  <a:lnTo>
                    <a:pt x="175" y="997"/>
                  </a:lnTo>
                  <a:lnTo>
                    <a:pt x="199" y="1004"/>
                  </a:lnTo>
                  <a:lnTo>
                    <a:pt x="223" y="1008"/>
                  </a:lnTo>
                  <a:lnTo>
                    <a:pt x="250" y="1010"/>
                  </a:lnTo>
                  <a:lnTo>
                    <a:pt x="277" y="1011"/>
                  </a:lnTo>
                  <a:lnTo>
                    <a:pt x="306" y="1010"/>
                  </a:lnTo>
                  <a:lnTo>
                    <a:pt x="332" y="1007"/>
                  </a:lnTo>
                  <a:lnTo>
                    <a:pt x="358" y="1003"/>
                  </a:lnTo>
                  <a:lnTo>
                    <a:pt x="383" y="996"/>
                  </a:lnTo>
                  <a:lnTo>
                    <a:pt x="408" y="987"/>
                  </a:lnTo>
                  <a:lnTo>
                    <a:pt x="432" y="976"/>
                  </a:lnTo>
                  <a:lnTo>
                    <a:pt x="455" y="965"/>
                  </a:lnTo>
                  <a:lnTo>
                    <a:pt x="478" y="950"/>
                  </a:lnTo>
                  <a:lnTo>
                    <a:pt x="498" y="934"/>
                  </a:lnTo>
                  <a:lnTo>
                    <a:pt x="519" y="916"/>
                  </a:lnTo>
                  <a:lnTo>
                    <a:pt x="539" y="897"/>
                  </a:lnTo>
                  <a:lnTo>
                    <a:pt x="558" y="877"/>
                  </a:lnTo>
                  <a:lnTo>
                    <a:pt x="577" y="855"/>
                  </a:lnTo>
                  <a:lnTo>
                    <a:pt x="595" y="831"/>
                  </a:lnTo>
                  <a:lnTo>
                    <a:pt x="612" y="806"/>
                  </a:lnTo>
                  <a:lnTo>
                    <a:pt x="627" y="780"/>
                  </a:lnTo>
                  <a:lnTo>
                    <a:pt x="642" y="751"/>
                  </a:lnTo>
                  <a:lnTo>
                    <a:pt x="657" y="721"/>
                  </a:lnTo>
                  <a:lnTo>
                    <a:pt x="670" y="689"/>
                  </a:lnTo>
                  <a:lnTo>
                    <a:pt x="683" y="654"/>
                  </a:lnTo>
                  <a:lnTo>
                    <a:pt x="695" y="618"/>
                  </a:lnTo>
                  <a:lnTo>
                    <a:pt x="705" y="581"/>
                  </a:lnTo>
                  <a:lnTo>
                    <a:pt x="715" y="541"/>
                  </a:lnTo>
                  <a:lnTo>
                    <a:pt x="724" y="498"/>
                  </a:lnTo>
                  <a:lnTo>
                    <a:pt x="729" y="470"/>
                  </a:lnTo>
                  <a:lnTo>
                    <a:pt x="734" y="442"/>
                  </a:lnTo>
                  <a:lnTo>
                    <a:pt x="738" y="414"/>
                  </a:lnTo>
                  <a:lnTo>
                    <a:pt x="741" y="387"/>
                  </a:lnTo>
                  <a:lnTo>
                    <a:pt x="743" y="362"/>
                  </a:lnTo>
                  <a:lnTo>
                    <a:pt x="744" y="336"/>
                  </a:lnTo>
                  <a:lnTo>
                    <a:pt x="744" y="312"/>
                  </a:lnTo>
                  <a:lnTo>
                    <a:pt x="743" y="289"/>
                  </a:lnTo>
                  <a:lnTo>
                    <a:pt x="742" y="267"/>
                  </a:lnTo>
                  <a:lnTo>
                    <a:pt x="739" y="245"/>
                  </a:lnTo>
                  <a:lnTo>
                    <a:pt x="736" y="224"/>
                  </a:lnTo>
                  <a:lnTo>
                    <a:pt x="731" y="204"/>
                  </a:lnTo>
                  <a:lnTo>
                    <a:pt x="726" y="185"/>
                  </a:lnTo>
                  <a:lnTo>
                    <a:pt x="721" y="166"/>
                  </a:lnTo>
                  <a:lnTo>
                    <a:pt x="713" y="149"/>
                  </a:lnTo>
                  <a:lnTo>
                    <a:pt x="706" y="132"/>
                  </a:lnTo>
                  <a:lnTo>
                    <a:pt x="697" y="116"/>
                  </a:lnTo>
                  <a:lnTo>
                    <a:pt x="687" y="101"/>
                  </a:lnTo>
                  <a:lnTo>
                    <a:pt x="678" y="88"/>
                  </a:lnTo>
                  <a:lnTo>
                    <a:pt x="666" y="74"/>
                  </a:lnTo>
                  <a:lnTo>
                    <a:pt x="655" y="62"/>
                  </a:lnTo>
                  <a:lnTo>
                    <a:pt x="642" y="52"/>
                  </a:lnTo>
                  <a:lnTo>
                    <a:pt x="629" y="42"/>
                  </a:lnTo>
                  <a:lnTo>
                    <a:pt x="615" y="34"/>
                  </a:lnTo>
                  <a:lnTo>
                    <a:pt x="599" y="26"/>
                  </a:lnTo>
                  <a:lnTo>
                    <a:pt x="583" y="19"/>
                  </a:lnTo>
                  <a:lnTo>
                    <a:pt x="567" y="14"/>
                  </a:lnTo>
                  <a:lnTo>
                    <a:pt x="549" y="9"/>
                  </a:lnTo>
                  <a:lnTo>
                    <a:pt x="531" y="6"/>
                  </a:lnTo>
                  <a:lnTo>
                    <a:pt x="512" y="2"/>
                  </a:lnTo>
                  <a:lnTo>
                    <a:pt x="492" y="1"/>
                  </a:lnTo>
                  <a:lnTo>
                    <a:pt x="471" y="0"/>
                  </a:lnTo>
                  <a:lnTo>
                    <a:pt x="451" y="1"/>
                  </a:lnTo>
                  <a:lnTo>
                    <a:pt x="430" y="2"/>
                  </a:lnTo>
                  <a:lnTo>
                    <a:pt x="411" y="6"/>
                  </a:lnTo>
                  <a:lnTo>
                    <a:pt x="392" y="9"/>
                  </a:lnTo>
                  <a:lnTo>
                    <a:pt x="373" y="14"/>
                  </a:lnTo>
                  <a:lnTo>
                    <a:pt x="354" y="19"/>
                  </a:lnTo>
                  <a:lnTo>
                    <a:pt x="336" y="27"/>
                  </a:lnTo>
                  <a:lnTo>
                    <a:pt x="318" y="34"/>
                  </a:lnTo>
                  <a:lnTo>
                    <a:pt x="300" y="42"/>
                  </a:lnTo>
                  <a:lnTo>
                    <a:pt x="283" y="53"/>
                  </a:lnTo>
                  <a:lnTo>
                    <a:pt x="266" y="64"/>
                  </a:lnTo>
                  <a:lnTo>
                    <a:pt x="250" y="76"/>
                  </a:lnTo>
                  <a:lnTo>
                    <a:pt x="233" y="89"/>
                  </a:lnTo>
                  <a:lnTo>
                    <a:pt x="217" y="102"/>
                  </a:lnTo>
                  <a:lnTo>
                    <a:pt x="203" y="118"/>
                  </a:lnTo>
                  <a:lnTo>
                    <a:pt x="187" y="134"/>
                  </a:lnTo>
                  <a:lnTo>
                    <a:pt x="172" y="151"/>
                  </a:lnTo>
                  <a:lnTo>
                    <a:pt x="159" y="169"/>
                  </a:lnTo>
                  <a:lnTo>
                    <a:pt x="145" y="188"/>
                  </a:lnTo>
                  <a:lnTo>
                    <a:pt x="132" y="208"/>
                  </a:lnTo>
                  <a:lnTo>
                    <a:pt x="120" y="228"/>
                  </a:lnTo>
                  <a:lnTo>
                    <a:pt x="108" y="249"/>
                  </a:lnTo>
                  <a:lnTo>
                    <a:pt x="97" y="271"/>
                  </a:lnTo>
                  <a:lnTo>
                    <a:pt x="86" y="294"/>
                  </a:lnTo>
                  <a:lnTo>
                    <a:pt x="76" y="317"/>
                  </a:lnTo>
                  <a:lnTo>
                    <a:pt x="66" y="343"/>
                  </a:lnTo>
                  <a:lnTo>
                    <a:pt x="57" y="368"/>
                  </a:lnTo>
                  <a:lnTo>
                    <a:pt x="49" y="394"/>
                  </a:lnTo>
                  <a:lnTo>
                    <a:pt x="40" y="420"/>
                  </a:lnTo>
                  <a:lnTo>
                    <a:pt x="33" y="449"/>
                  </a:lnTo>
                  <a:lnTo>
                    <a:pt x="27" y="477"/>
                  </a:lnTo>
                  <a:lnTo>
                    <a:pt x="20" y="507"/>
                  </a:lnTo>
                  <a:lnTo>
                    <a:pt x="13" y="549"/>
                  </a:lnTo>
                  <a:lnTo>
                    <a:pt x="7" y="589"/>
                  </a:lnTo>
                  <a:lnTo>
                    <a:pt x="2" y="627"/>
                  </a:lnTo>
                  <a:lnTo>
                    <a:pt x="0" y="664"/>
                  </a:lnTo>
                  <a:lnTo>
                    <a:pt x="0" y="698"/>
                  </a:lnTo>
                  <a:lnTo>
                    <a:pt x="1" y="731"/>
                  </a:lnTo>
                  <a:lnTo>
                    <a:pt x="5" y="763"/>
                  </a:lnTo>
                  <a:lnTo>
                    <a:pt x="10" y="79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8" name="Freeform 25"/>
            <p:cNvSpPr>
              <a:spLocks/>
            </p:cNvSpPr>
            <p:nvPr/>
          </p:nvSpPr>
          <p:spPr bwMode="auto">
            <a:xfrm>
              <a:off x="2357" y="3790"/>
              <a:ext cx="68" cy="98"/>
            </a:xfrm>
            <a:custGeom>
              <a:avLst/>
              <a:gdLst>
                <a:gd name="T0" fmla="*/ 0 w 684"/>
                <a:gd name="T1" fmla="*/ 0 h 978"/>
                <a:gd name="T2" fmla="*/ 0 w 684"/>
                <a:gd name="T3" fmla="*/ 0 h 978"/>
                <a:gd name="T4" fmla="*/ 0 w 684"/>
                <a:gd name="T5" fmla="*/ 0 h 978"/>
                <a:gd name="T6" fmla="*/ 0 w 684"/>
                <a:gd name="T7" fmla="*/ 0 h 978"/>
                <a:gd name="T8" fmla="*/ 0 w 684"/>
                <a:gd name="T9" fmla="*/ 0 h 978"/>
                <a:gd name="T10" fmla="*/ 0 w 684"/>
                <a:gd name="T11" fmla="*/ 0 h 978"/>
                <a:gd name="T12" fmla="*/ 0 w 684"/>
                <a:gd name="T13" fmla="*/ 0 h 978"/>
                <a:gd name="T14" fmla="*/ 0 w 684"/>
                <a:gd name="T15" fmla="*/ 0 h 978"/>
                <a:gd name="T16" fmla="*/ 0 w 684"/>
                <a:gd name="T17" fmla="*/ 0 h 97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84"/>
                <a:gd name="T28" fmla="*/ 0 h 978"/>
                <a:gd name="T29" fmla="*/ 684 w 684"/>
                <a:gd name="T30" fmla="*/ 978 h 97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84" h="978">
                  <a:moveTo>
                    <a:pt x="48" y="0"/>
                  </a:moveTo>
                  <a:lnTo>
                    <a:pt x="684" y="0"/>
                  </a:lnTo>
                  <a:lnTo>
                    <a:pt x="636" y="241"/>
                  </a:lnTo>
                  <a:lnTo>
                    <a:pt x="422" y="241"/>
                  </a:lnTo>
                  <a:lnTo>
                    <a:pt x="275" y="978"/>
                  </a:lnTo>
                  <a:lnTo>
                    <a:pt x="66" y="978"/>
                  </a:lnTo>
                  <a:lnTo>
                    <a:pt x="214" y="241"/>
                  </a:lnTo>
                  <a:lnTo>
                    <a:pt x="0" y="241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29" name="Freeform 26"/>
            <p:cNvSpPr>
              <a:spLocks/>
            </p:cNvSpPr>
            <p:nvPr/>
          </p:nvSpPr>
          <p:spPr bwMode="auto">
            <a:xfrm>
              <a:off x="2415" y="3790"/>
              <a:ext cx="76" cy="98"/>
            </a:xfrm>
            <a:custGeom>
              <a:avLst/>
              <a:gdLst>
                <a:gd name="T0" fmla="*/ 0 w 756"/>
                <a:gd name="T1" fmla="*/ 0 h 978"/>
                <a:gd name="T2" fmla="*/ 0 w 756"/>
                <a:gd name="T3" fmla="*/ 0 h 978"/>
                <a:gd name="T4" fmla="*/ 0 w 756"/>
                <a:gd name="T5" fmla="*/ 0 h 978"/>
                <a:gd name="T6" fmla="*/ 0 w 756"/>
                <a:gd name="T7" fmla="*/ 0 h 978"/>
                <a:gd name="T8" fmla="*/ 0 w 756"/>
                <a:gd name="T9" fmla="*/ 0 h 978"/>
                <a:gd name="T10" fmla="*/ 0 w 756"/>
                <a:gd name="T11" fmla="*/ 0 h 978"/>
                <a:gd name="T12" fmla="*/ 0 w 756"/>
                <a:gd name="T13" fmla="*/ 0 h 978"/>
                <a:gd name="T14" fmla="*/ 0 w 756"/>
                <a:gd name="T15" fmla="*/ 0 h 978"/>
                <a:gd name="T16" fmla="*/ 0 w 756"/>
                <a:gd name="T17" fmla="*/ 0 h 978"/>
                <a:gd name="T18" fmla="*/ 0 w 756"/>
                <a:gd name="T19" fmla="*/ 0 h 978"/>
                <a:gd name="T20" fmla="*/ 0 w 756"/>
                <a:gd name="T21" fmla="*/ 0 h 978"/>
                <a:gd name="T22" fmla="*/ 0 w 756"/>
                <a:gd name="T23" fmla="*/ 0 h 978"/>
                <a:gd name="T24" fmla="*/ 0 w 756"/>
                <a:gd name="T25" fmla="*/ 0 h 97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756"/>
                <a:gd name="T40" fmla="*/ 0 h 978"/>
                <a:gd name="T41" fmla="*/ 756 w 756"/>
                <a:gd name="T42" fmla="*/ 978 h 97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756" h="978">
                  <a:moveTo>
                    <a:pt x="196" y="0"/>
                  </a:moveTo>
                  <a:lnTo>
                    <a:pt x="756" y="0"/>
                  </a:lnTo>
                  <a:lnTo>
                    <a:pt x="714" y="209"/>
                  </a:lnTo>
                  <a:lnTo>
                    <a:pt x="365" y="209"/>
                  </a:lnTo>
                  <a:lnTo>
                    <a:pt x="334" y="365"/>
                  </a:lnTo>
                  <a:lnTo>
                    <a:pt x="660" y="365"/>
                  </a:lnTo>
                  <a:lnTo>
                    <a:pt x="620" y="562"/>
                  </a:lnTo>
                  <a:lnTo>
                    <a:pt x="294" y="562"/>
                  </a:lnTo>
                  <a:lnTo>
                    <a:pt x="255" y="755"/>
                  </a:lnTo>
                  <a:lnTo>
                    <a:pt x="616" y="755"/>
                  </a:lnTo>
                  <a:lnTo>
                    <a:pt x="571" y="978"/>
                  </a:lnTo>
                  <a:lnTo>
                    <a:pt x="0" y="978"/>
                  </a:lnTo>
                  <a:lnTo>
                    <a:pt x="19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0" name="Freeform 27"/>
            <p:cNvSpPr>
              <a:spLocks/>
            </p:cNvSpPr>
            <p:nvPr/>
          </p:nvSpPr>
          <p:spPr bwMode="auto">
            <a:xfrm>
              <a:off x="2489" y="3788"/>
              <a:ext cx="71" cy="101"/>
            </a:xfrm>
            <a:custGeom>
              <a:avLst/>
              <a:gdLst>
                <a:gd name="T0" fmla="*/ 0 w 712"/>
                <a:gd name="T1" fmla="*/ 0 h 1011"/>
                <a:gd name="T2" fmla="*/ 0 w 712"/>
                <a:gd name="T3" fmla="*/ 0 h 1011"/>
                <a:gd name="T4" fmla="*/ 0 w 712"/>
                <a:gd name="T5" fmla="*/ 0 h 1011"/>
                <a:gd name="T6" fmla="*/ 0 w 712"/>
                <a:gd name="T7" fmla="*/ 0 h 1011"/>
                <a:gd name="T8" fmla="*/ 0 w 712"/>
                <a:gd name="T9" fmla="*/ 0 h 1011"/>
                <a:gd name="T10" fmla="*/ 0 w 712"/>
                <a:gd name="T11" fmla="*/ 0 h 1011"/>
                <a:gd name="T12" fmla="*/ 0 w 712"/>
                <a:gd name="T13" fmla="*/ 0 h 1011"/>
                <a:gd name="T14" fmla="*/ 0 w 712"/>
                <a:gd name="T15" fmla="*/ 0 h 1011"/>
                <a:gd name="T16" fmla="*/ 0 w 712"/>
                <a:gd name="T17" fmla="*/ 0 h 1011"/>
                <a:gd name="T18" fmla="*/ 0 w 712"/>
                <a:gd name="T19" fmla="*/ 0 h 1011"/>
                <a:gd name="T20" fmla="*/ 0 w 712"/>
                <a:gd name="T21" fmla="*/ 0 h 1011"/>
                <a:gd name="T22" fmla="*/ 0 w 712"/>
                <a:gd name="T23" fmla="*/ 0 h 1011"/>
                <a:gd name="T24" fmla="*/ 0 w 712"/>
                <a:gd name="T25" fmla="*/ 0 h 1011"/>
                <a:gd name="T26" fmla="*/ 0 w 712"/>
                <a:gd name="T27" fmla="*/ 0 h 1011"/>
                <a:gd name="T28" fmla="*/ 0 w 712"/>
                <a:gd name="T29" fmla="*/ 0 h 1011"/>
                <a:gd name="T30" fmla="*/ 0 w 712"/>
                <a:gd name="T31" fmla="*/ 0 h 1011"/>
                <a:gd name="T32" fmla="*/ 0 w 712"/>
                <a:gd name="T33" fmla="*/ 0 h 1011"/>
                <a:gd name="T34" fmla="*/ 0 w 712"/>
                <a:gd name="T35" fmla="*/ 0 h 1011"/>
                <a:gd name="T36" fmla="*/ 0 w 712"/>
                <a:gd name="T37" fmla="*/ 0 h 1011"/>
                <a:gd name="T38" fmla="*/ 0 w 712"/>
                <a:gd name="T39" fmla="*/ 0 h 1011"/>
                <a:gd name="T40" fmla="*/ 0 w 712"/>
                <a:gd name="T41" fmla="*/ 0 h 1011"/>
                <a:gd name="T42" fmla="*/ 0 w 712"/>
                <a:gd name="T43" fmla="*/ 0 h 1011"/>
                <a:gd name="T44" fmla="*/ 0 w 712"/>
                <a:gd name="T45" fmla="*/ 0 h 1011"/>
                <a:gd name="T46" fmla="*/ 0 w 712"/>
                <a:gd name="T47" fmla="*/ 0 h 1011"/>
                <a:gd name="T48" fmla="*/ 0 w 712"/>
                <a:gd name="T49" fmla="*/ 0 h 1011"/>
                <a:gd name="T50" fmla="*/ 0 w 712"/>
                <a:gd name="T51" fmla="*/ 0 h 1011"/>
                <a:gd name="T52" fmla="*/ 0 w 712"/>
                <a:gd name="T53" fmla="*/ 0 h 1011"/>
                <a:gd name="T54" fmla="*/ 0 w 712"/>
                <a:gd name="T55" fmla="*/ 0 h 1011"/>
                <a:gd name="T56" fmla="*/ 0 w 712"/>
                <a:gd name="T57" fmla="*/ 0 h 1011"/>
                <a:gd name="T58" fmla="*/ 0 w 712"/>
                <a:gd name="T59" fmla="*/ 0 h 1011"/>
                <a:gd name="T60" fmla="*/ 0 w 712"/>
                <a:gd name="T61" fmla="*/ 0 h 1011"/>
                <a:gd name="T62" fmla="*/ 0 w 712"/>
                <a:gd name="T63" fmla="*/ 0 h 1011"/>
                <a:gd name="T64" fmla="*/ 0 w 712"/>
                <a:gd name="T65" fmla="*/ 0 h 1011"/>
                <a:gd name="T66" fmla="*/ 0 w 712"/>
                <a:gd name="T67" fmla="*/ 0 h 1011"/>
                <a:gd name="T68" fmla="*/ 0 w 712"/>
                <a:gd name="T69" fmla="*/ 0 h 1011"/>
                <a:gd name="T70" fmla="*/ 0 w 712"/>
                <a:gd name="T71" fmla="*/ 0 h 1011"/>
                <a:gd name="T72" fmla="*/ 0 w 712"/>
                <a:gd name="T73" fmla="*/ 0 h 1011"/>
                <a:gd name="T74" fmla="*/ 0 w 712"/>
                <a:gd name="T75" fmla="*/ 0 h 1011"/>
                <a:gd name="T76" fmla="*/ 0 w 712"/>
                <a:gd name="T77" fmla="*/ 0 h 1011"/>
                <a:gd name="T78" fmla="*/ 0 w 712"/>
                <a:gd name="T79" fmla="*/ 0 h 1011"/>
                <a:gd name="T80" fmla="*/ 0 w 712"/>
                <a:gd name="T81" fmla="*/ 0 h 1011"/>
                <a:gd name="T82" fmla="*/ 0 w 712"/>
                <a:gd name="T83" fmla="*/ 0 h 1011"/>
                <a:gd name="T84" fmla="*/ 0 w 712"/>
                <a:gd name="T85" fmla="*/ 0 h 1011"/>
                <a:gd name="T86" fmla="*/ 0 w 712"/>
                <a:gd name="T87" fmla="*/ 0 h 1011"/>
                <a:gd name="T88" fmla="*/ 0 w 712"/>
                <a:gd name="T89" fmla="*/ 0 h 1011"/>
                <a:gd name="T90" fmla="*/ 0 w 712"/>
                <a:gd name="T91" fmla="*/ 0 h 1011"/>
                <a:gd name="T92" fmla="*/ 0 w 712"/>
                <a:gd name="T93" fmla="*/ 0 h 1011"/>
                <a:gd name="T94" fmla="*/ 0 w 712"/>
                <a:gd name="T95" fmla="*/ 0 h 1011"/>
                <a:gd name="T96" fmla="*/ 0 w 712"/>
                <a:gd name="T97" fmla="*/ 0 h 101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712"/>
                <a:gd name="T148" fmla="*/ 0 h 1011"/>
                <a:gd name="T149" fmla="*/ 712 w 712"/>
                <a:gd name="T150" fmla="*/ 1011 h 101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712" h="1011">
                  <a:moveTo>
                    <a:pt x="476" y="593"/>
                  </a:moveTo>
                  <a:lnTo>
                    <a:pt x="643" y="673"/>
                  </a:lnTo>
                  <a:lnTo>
                    <a:pt x="633" y="701"/>
                  </a:lnTo>
                  <a:lnTo>
                    <a:pt x="622" y="727"/>
                  </a:lnTo>
                  <a:lnTo>
                    <a:pt x="611" y="752"/>
                  </a:lnTo>
                  <a:lnTo>
                    <a:pt x="599" y="775"/>
                  </a:lnTo>
                  <a:lnTo>
                    <a:pt x="587" y="798"/>
                  </a:lnTo>
                  <a:lnTo>
                    <a:pt x="574" y="821"/>
                  </a:lnTo>
                  <a:lnTo>
                    <a:pt x="562" y="841"/>
                  </a:lnTo>
                  <a:lnTo>
                    <a:pt x="548" y="860"/>
                  </a:lnTo>
                  <a:lnTo>
                    <a:pt x="534" y="879"/>
                  </a:lnTo>
                  <a:lnTo>
                    <a:pt x="520" y="895"/>
                  </a:lnTo>
                  <a:lnTo>
                    <a:pt x="505" y="911"/>
                  </a:lnTo>
                  <a:lnTo>
                    <a:pt x="490" y="926"/>
                  </a:lnTo>
                  <a:lnTo>
                    <a:pt x="475" y="940"/>
                  </a:lnTo>
                  <a:lnTo>
                    <a:pt x="459" y="951"/>
                  </a:lnTo>
                  <a:lnTo>
                    <a:pt x="443" y="963"/>
                  </a:lnTo>
                  <a:lnTo>
                    <a:pt x="426" y="973"/>
                  </a:lnTo>
                  <a:lnTo>
                    <a:pt x="409" y="982"/>
                  </a:lnTo>
                  <a:lnTo>
                    <a:pt x="392" y="990"/>
                  </a:lnTo>
                  <a:lnTo>
                    <a:pt x="374" y="996"/>
                  </a:lnTo>
                  <a:lnTo>
                    <a:pt x="354" y="1002"/>
                  </a:lnTo>
                  <a:lnTo>
                    <a:pt x="334" y="1006"/>
                  </a:lnTo>
                  <a:lnTo>
                    <a:pt x="313" y="1009"/>
                  </a:lnTo>
                  <a:lnTo>
                    <a:pt x="292" y="1010"/>
                  </a:lnTo>
                  <a:lnTo>
                    <a:pt x="270" y="1011"/>
                  </a:lnTo>
                  <a:lnTo>
                    <a:pt x="243" y="1010"/>
                  </a:lnTo>
                  <a:lnTo>
                    <a:pt x="218" y="1008"/>
                  </a:lnTo>
                  <a:lnTo>
                    <a:pt x="195" y="1005"/>
                  </a:lnTo>
                  <a:lnTo>
                    <a:pt x="171" y="1000"/>
                  </a:lnTo>
                  <a:lnTo>
                    <a:pt x="152" y="993"/>
                  </a:lnTo>
                  <a:lnTo>
                    <a:pt x="133" y="985"/>
                  </a:lnTo>
                  <a:lnTo>
                    <a:pt x="115" y="975"/>
                  </a:lnTo>
                  <a:lnTo>
                    <a:pt x="99" y="965"/>
                  </a:lnTo>
                  <a:lnTo>
                    <a:pt x="92" y="959"/>
                  </a:lnTo>
                  <a:lnTo>
                    <a:pt x="84" y="952"/>
                  </a:lnTo>
                  <a:lnTo>
                    <a:pt x="78" y="945"/>
                  </a:lnTo>
                  <a:lnTo>
                    <a:pt x="71" y="937"/>
                  </a:lnTo>
                  <a:lnTo>
                    <a:pt x="64" y="929"/>
                  </a:lnTo>
                  <a:lnTo>
                    <a:pt x="58" y="921"/>
                  </a:lnTo>
                  <a:lnTo>
                    <a:pt x="53" y="911"/>
                  </a:lnTo>
                  <a:lnTo>
                    <a:pt x="47" y="901"/>
                  </a:lnTo>
                  <a:lnTo>
                    <a:pt x="37" y="880"/>
                  </a:lnTo>
                  <a:lnTo>
                    <a:pt x="28" y="856"/>
                  </a:lnTo>
                  <a:lnTo>
                    <a:pt x="19" y="830"/>
                  </a:lnTo>
                  <a:lnTo>
                    <a:pt x="12" y="802"/>
                  </a:lnTo>
                  <a:lnTo>
                    <a:pt x="9" y="787"/>
                  </a:lnTo>
                  <a:lnTo>
                    <a:pt x="6" y="772"/>
                  </a:lnTo>
                  <a:lnTo>
                    <a:pt x="4" y="756"/>
                  </a:lnTo>
                  <a:lnTo>
                    <a:pt x="2" y="740"/>
                  </a:lnTo>
                  <a:lnTo>
                    <a:pt x="0" y="706"/>
                  </a:lnTo>
                  <a:lnTo>
                    <a:pt x="0" y="669"/>
                  </a:lnTo>
                  <a:lnTo>
                    <a:pt x="3" y="631"/>
                  </a:lnTo>
                  <a:lnTo>
                    <a:pt x="7" y="590"/>
                  </a:lnTo>
                  <a:lnTo>
                    <a:pt x="13" y="548"/>
                  </a:lnTo>
                  <a:lnTo>
                    <a:pt x="20" y="504"/>
                  </a:lnTo>
                  <a:lnTo>
                    <a:pt x="27" y="474"/>
                  </a:lnTo>
                  <a:lnTo>
                    <a:pt x="34" y="445"/>
                  </a:lnTo>
                  <a:lnTo>
                    <a:pt x="41" y="416"/>
                  </a:lnTo>
                  <a:lnTo>
                    <a:pt x="49" y="390"/>
                  </a:lnTo>
                  <a:lnTo>
                    <a:pt x="57" y="364"/>
                  </a:lnTo>
                  <a:lnTo>
                    <a:pt x="67" y="337"/>
                  </a:lnTo>
                  <a:lnTo>
                    <a:pt x="76" y="313"/>
                  </a:lnTo>
                  <a:lnTo>
                    <a:pt x="86" y="289"/>
                  </a:lnTo>
                  <a:lnTo>
                    <a:pt x="97" y="267"/>
                  </a:lnTo>
                  <a:lnTo>
                    <a:pt x="107" y="245"/>
                  </a:lnTo>
                  <a:lnTo>
                    <a:pt x="119" y="224"/>
                  </a:lnTo>
                  <a:lnTo>
                    <a:pt x="132" y="204"/>
                  </a:lnTo>
                  <a:lnTo>
                    <a:pt x="144" y="184"/>
                  </a:lnTo>
                  <a:lnTo>
                    <a:pt x="157" y="166"/>
                  </a:lnTo>
                  <a:lnTo>
                    <a:pt x="170" y="148"/>
                  </a:lnTo>
                  <a:lnTo>
                    <a:pt x="185" y="131"/>
                  </a:lnTo>
                  <a:lnTo>
                    <a:pt x="200" y="115"/>
                  </a:lnTo>
                  <a:lnTo>
                    <a:pt x="214" y="100"/>
                  </a:lnTo>
                  <a:lnTo>
                    <a:pt x="230" y="87"/>
                  </a:lnTo>
                  <a:lnTo>
                    <a:pt x="246" y="74"/>
                  </a:lnTo>
                  <a:lnTo>
                    <a:pt x="262" y="62"/>
                  </a:lnTo>
                  <a:lnTo>
                    <a:pt x="278" y="52"/>
                  </a:lnTo>
                  <a:lnTo>
                    <a:pt x="295" y="42"/>
                  </a:lnTo>
                  <a:lnTo>
                    <a:pt x="312" y="33"/>
                  </a:lnTo>
                  <a:lnTo>
                    <a:pt x="330" y="26"/>
                  </a:lnTo>
                  <a:lnTo>
                    <a:pt x="348" y="19"/>
                  </a:lnTo>
                  <a:lnTo>
                    <a:pt x="367" y="13"/>
                  </a:lnTo>
                  <a:lnTo>
                    <a:pt x="384" y="9"/>
                  </a:lnTo>
                  <a:lnTo>
                    <a:pt x="404" y="6"/>
                  </a:lnTo>
                  <a:lnTo>
                    <a:pt x="423" y="2"/>
                  </a:lnTo>
                  <a:lnTo>
                    <a:pt x="443" y="1"/>
                  </a:lnTo>
                  <a:lnTo>
                    <a:pt x="463" y="0"/>
                  </a:lnTo>
                  <a:lnTo>
                    <a:pt x="479" y="1"/>
                  </a:lnTo>
                  <a:lnTo>
                    <a:pt x="494" y="2"/>
                  </a:lnTo>
                  <a:lnTo>
                    <a:pt x="509" y="4"/>
                  </a:lnTo>
                  <a:lnTo>
                    <a:pt x="523" y="6"/>
                  </a:lnTo>
                  <a:lnTo>
                    <a:pt x="536" y="8"/>
                  </a:lnTo>
                  <a:lnTo>
                    <a:pt x="549" y="11"/>
                  </a:lnTo>
                  <a:lnTo>
                    <a:pt x="562" y="15"/>
                  </a:lnTo>
                  <a:lnTo>
                    <a:pt x="574" y="19"/>
                  </a:lnTo>
                  <a:lnTo>
                    <a:pt x="585" y="25"/>
                  </a:lnTo>
                  <a:lnTo>
                    <a:pt x="596" y="30"/>
                  </a:lnTo>
                  <a:lnTo>
                    <a:pt x="606" y="36"/>
                  </a:lnTo>
                  <a:lnTo>
                    <a:pt x="616" y="42"/>
                  </a:lnTo>
                  <a:lnTo>
                    <a:pt x="624" y="50"/>
                  </a:lnTo>
                  <a:lnTo>
                    <a:pt x="634" y="58"/>
                  </a:lnTo>
                  <a:lnTo>
                    <a:pt x="641" y="67"/>
                  </a:lnTo>
                  <a:lnTo>
                    <a:pt x="650" y="75"/>
                  </a:lnTo>
                  <a:lnTo>
                    <a:pt x="656" y="86"/>
                  </a:lnTo>
                  <a:lnTo>
                    <a:pt x="663" y="95"/>
                  </a:lnTo>
                  <a:lnTo>
                    <a:pt x="670" y="107"/>
                  </a:lnTo>
                  <a:lnTo>
                    <a:pt x="675" y="118"/>
                  </a:lnTo>
                  <a:lnTo>
                    <a:pt x="680" y="130"/>
                  </a:lnTo>
                  <a:lnTo>
                    <a:pt x="685" y="143"/>
                  </a:lnTo>
                  <a:lnTo>
                    <a:pt x="690" y="156"/>
                  </a:lnTo>
                  <a:lnTo>
                    <a:pt x="694" y="170"/>
                  </a:lnTo>
                  <a:lnTo>
                    <a:pt x="698" y="185"/>
                  </a:lnTo>
                  <a:lnTo>
                    <a:pt x="701" y="200"/>
                  </a:lnTo>
                  <a:lnTo>
                    <a:pt x="704" y="216"/>
                  </a:lnTo>
                  <a:lnTo>
                    <a:pt x="706" y="233"/>
                  </a:lnTo>
                  <a:lnTo>
                    <a:pt x="710" y="268"/>
                  </a:lnTo>
                  <a:lnTo>
                    <a:pt x="712" y="305"/>
                  </a:lnTo>
                  <a:lnTo>
                    <a:pt x="515" y="366"/>
                  </a:lnTo>
                  <a:lnTo>
                    <a:pt x="515" y="345"/>
                  </a:lnTo>
                  <a:lnTo>
                    <a:pt x="513" y="326"/>
                  </a:lnTo>
                  <a:lnTo>
                    <a:pt x="511" y="311"/>
                  </a:lnTo>
                  <a:lnTo>
                    <a:pt x="509" y="299"/>
                  </a:lnTo>
                  <a:lnTo>
                    <a:pt x="503" y="283"/>
                  </a:lnTo>
                  <a:lnTo>
                    <a:pt x="495" y="268"/>
                  </a:lnTo>
                  <a:lnTo>
                    <a:pt x="491" y="261"/>
                  </a:lnTo>
                  <a:lnTo>
                    <a:pt x="486" y="255"/>
                  </a:lnTo>
                  <a:lnTo>
                    <a:pt x="482" y="250"/>
                  </a:lnTo>
                  <a:lnTo>
                    <a:pt x="477" y="245"/>
                  </a:lnTo>
                  <a:lnTo>
                    <a:pt x="470" y="240"/>
                  </a:lnTo>
                  <a:lnTo>
                    <a:pt x="465" y="236"/>
                  </a:lnTo>
                  <a:lnTo>
                    <a:pt x="459" y="233"/>
                  </a:lnTo>
                  <a:lnTo>
                    <a:pt x="452" y="231"/>
                  </a:lnTo>
                  <a:lnTo>
                    <a:pt x="445" y="229"/>
                  </a:lnTo>
                  <a:lnTo>
                    <a:pt x="438" y="227"/>
                  </a:lnTo>
                  <a:lnTo>
                    <a:pt x="430" y="227"/>
                  </a:lnTo>
                  <a:lnTo>
                    <a:pt x="423" y="226"/>
                  </a:lnTo>
                  <a:lnTo>
                    <a:pt x="414" y="227"/>
                  </a:lnTo>
                  <a:lnTo>
                    <a:pt x="405" y="227"/>
                  </a:lnTo>
                  <a:lnTo>
                    <a:pt x="397" y="229"/>
                  </a:lnTo>
                  <a:lnTo>
                    <a:pt x="389" y="231"/>
                  </a:lnTo>
                  <a:lnTo>
                    <a:pt x="380" y="234"/>
                  </a:lnTo>
                  <a:lnTo>
                    <a:pt x="372" y="237"/>
                  </a:lnTo>
                  <a:lnTo>
                    <a:pt x="363" y="241"/>
                  </a:lnTo>
                  <a:lnTo>
                    <a:pt x="356" y="247"/>
                  </a:lnTo>
                  <a:lnTo>
                    <a:pt x="348" y="252"/>
                  </a:lnTo>
                  <a:lnTo>
                    <a:pt x="340" y="258"/>
                  </a:lnTo>
                  <a:lnTo>
                    <a:pt x="333" y="265"/>
                  </a:lnTo>
                  <a:lnTo>
                    <a:pt x="326" y="272"/>
                  </a:lnTo>
                  <a:lnTo>
                    <a:pt x="311" y="289"/>
                  </a:lnTo>
                  <a:lnTo>
                    <a:pt x="297" y="309"/>
                  </a:lnTo>
                  <a:lnTo>
                    <a:pt x="287" y="325"/>
                  </a:lnTo>
                  <a:lnTo>
                    <a:pt x="277" y="344"/>
                  </a:lnTo>
                  <a:lnTo>
                    <a:pt x="268" y="365"/>
                  </a:lnTo>
                  <a:lnTo>
                    <a:pt x="260" y="387"/>
                  </a:lnTo>
                  <a:lnTo>
                    <a:pt x="251" y="412"/>
                  </a:lnTo>
                  <a:lnTo>
                    <a:pt x="244" y="439"/>
                  </a:lnTo>
                  <a:lnTo>
                    <a:pt x="236" y="469"/>
                  </a:lnTo>
                  <a:lnTo>
                    <a:pt x="229" y="501"/>
                  </a:lnTo>
                  <a:lnTo>
                    <a:pt x="222" y="539"/>
                  </a:lnTo>
                  <a:lnTo>
                    <a:pt x="217" y="575"/>
                  </a:lnTo>
                  <a:lnTo>
                    <a:pt x="212" y="608"/>
                  </a:lnTo>
                  <a:lnTo>
                    <a:pt x="210" y="637"/>
                  </a:lnTo>
                  <a:lnTo>
                    <a:pt x="210" y="664"/>
                  </a:lnTo>
                  <a:lnTo>
                    <a:pt x="211" y="687"/>
                  </a:lnTo>
                  <a:lnTo>
                    <a:pt x="212" y="697"/>
                  </a:lnTo>
                  <a:lnTo>
                    <a:pt x="214" y="707"/>
                  </a:lnTo>
                  <a:lnTo>
                    <a:pt x="217" y="715"/>
                  </a:lnTo>
                  <a:lnTo>
                    <a:pt x="219" y="724"/>
                  </a:lnTo>
                  <a:lnTo>
                    <a:pt x="225" y="737"/>
                  </a:lnTo>
                  <a:lnTo>
                    <a:pt x="232" y="750"/>
                  </a:lnTo>
                  <a:lnTo>
                    <a:pt x="236" y="755"/>
                  </a:lnTo>
                  <a:lnTo>
                    <a:pt x="241" y="760"/>
                  </a:lnTo>
                  <a:lnTo>
                    <a:pt x="246" y="765"/>
                  </a:lnTo>
                  <a:lnTo>
                    <a:pt x="251" y="768"/>
                  </a:lnTo>
                  <a:lnTo>
                    <a:pt x="256" y="772"/>
                  </a:lnTo>
                  <a:lnTo>
                    <a:pt x="262" y="775"/>
                  </a:lnTo>
                  <a:lnTo>
                    <a:pt x="268" y="777"/>
                  </a:lnTo>
                  <a:lnTo>
                    <a:pt x="274" y="780"/>
                  </a:lnTo>
                  <a:lnTo>
                    <a:pt x="288" y="783"/>
                  </a:lnTo>
                  <a:lnTo>
                    <a:pt x="303" y="784"/>
                  </a:lnTo>
                  <a:lnTo>
                    <a:pt x="317" y="783"/>
                  </a:lnTo>
                  <a:lnTo>
                    <a:pt x="331" y="781"/>
                  </a:lnTo>
                  <a:lnTo>
                    <a:pt x="344" y="776"/>
                  </a:lnTo>
                  <a:lnTo>
                    <a:pt x="357" y="771"/>
                  </a:lnTo>
                  <a:lnTo>
                    <a:pt x="370" y="765"/>
                  </a:lnTo>
                  <a:lnTo>
                    <a:pt x="381" y="756"/>
                  </a:lnTo>
                  <a:lnTo>
                    <a:pt x="393" y="746"/>
                  </a:lnTo>
                  <a:lnTo>
                    <a:pt x="402" y="734"/>
                  </a:lnTo>
                  <a:lnTo>
                    <a:pt x="413" y="722"/>
                  </a:lnTo>
                  <a:lnTo>
                    <a:pt x="422" y="708"/>
                  </a:lnTo>
                  <a:lnTo>
                    <a:pt x="432" y="692"/>
                  </a:lnTo>
                  <a:lnTo>
                    <a:pt x="441" y="675"/>
                  </a:lnTo>
                  <a:lnTo>
                    <a:pt x="449" y="656"/>
                  </a:lnTo>
                  <a:lnTo>
                    <a:pt x="459" y="636"/>
                  </a:lnTo>
                  <a:lnTo>
                    <a:pt x="467" y="615"/>
                  </a:lnTo>
                  <a:lnTo>
                    <a:pt x="476" y="59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31" name="Freeform 28"/>
            <p:cNvSpPr>
              <a:spLocks/>
            </p:cNvSpPr>
            <p:nvPr/>
          </p:nvSpPr>
          <p:spPr bwMode="auto">
            <a:xfrm>
              <a:off x="2557" y="3790"/>
              <a:ext cx="85" cy="98"/>
            </a:xfrm>
            <a:custGeom>
              <a:avLst/>
              <a:gdLst>
                <a:gd name="T0" fmla="*/ 0 w 845"/>
                <a:gd name="T1" fmla="*/ 0 h 978"/>
                <a:gd name="T2" fmla="*/ 0 w 845"/>
                <a:gd name="T3" fmla="*/ 0 h 978"/>
                <a:gd name="T4" fmla="*/ 0 w 845"/>
                <a:gd name="T5" fmla="*/ 0 h 978"/>
                <a:gd name="T6" fmla="*/ 0 w 845"/>
                <a:gd name="T7" fmla="*/ 0 h 978"/>
                <a:gd name="T8" fmla="*/ 0 w 845"/>
                <a:gd name="T9" fmla="*/ 0 h 978"/>
                <a:gd name="T10" fmla="*/ 0 w 845"/>
                <a:gd name="T11" fmla="*/ 0 h 978"/>
                <a:gd name="T12" fmla="*/ 0 w 845"/>
                <a:gd name="T13" fmla="*/ 0 h 978"/>
                <a:gd name="T14" fmla="*/ 0 w 845"/>
                <a:gd name="T15" fmla="*/ 0 h 978"/>
                <a:gd name="T16" fmla="*/ 0 w 845"/>
                <a:gd name="T17" fmla="*/ 0 h 978"/>
                <a:gd name="T18" fmla="*/ 0 w 845"/>
                <a:gd name="T19" fmla="*/ 0 h 978"/>
                <a:gd name="T20" fmla="*/ 0 w 845"/>
                <a:gd name="T21" fmla="*/ 0 h 978"/>
                <a:gd name="T22" fmla="*/ 0 w 845"/>
                <a:gd name="T23" fmla="*/ 0 h 978"/>
                <a:gd name="T24" fmla="*/ 0 w 845"/>
                <a:gd name="T25" fmla="*/ 0 h 97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45"/>
                <a:gd name="T40" fmla="*/ 0 h 978"/>
                <a:gd name="T41" fmla="*/ 845 w 845"/>
                <a:gd name="T42" fmla="*/ 978 h 978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45" h="978">
                  <a:moveTo>
                    <a:pt x="196" y="0"/>
                  </a:moveTo>
                  <a:lnTo>
                    <a:pt x="405" y="0"/>
                  </a:lnTo>
                  <a:lnTo>
                    <a:pt x="336" y="340"/>
                  </a:lnTo>
                  <a:lnTo>
                    <a:pt x="565" y="340"/>
                  </a:lnTo>
                  <a:lnTo>
                    <a:pt x="634" y="0"/>
                  </a:lnTo>
                  <a:lnTo>
                    <a:pt x="845" y="0"/>
                  </a:lnTo>
                  <a:lnTo>
                    <a:pt x="649" y="978"/>
                  </a:lnTo>
                  <a:lnTo>
                    <a:pt x="438" y="978"/>
                  </a:lnTo>
                  <a:lnTo>
                    <a:pt x="517" y="581"/>
                  </a:lnTo>
                  <a:lnTo>
                    <a:pt x="288" y="581"/>
                  </a:lnTo>
                  <a:lnTo>
                    <a:pt x="209" y="978"/>
                  </a:lnTo>
                  <a:lnTo>
                    <a:pt x="0" y="978"/>
                  </a:lnTo>
                  <a:lnTo>
                    <a:pt x="19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</p:grpSp>
      <p:sp>
        <p:nvSpPr>
          <p:cNvPr id="40" name="Rectangle 2"/>
          <p:cNvSpPr txBox="1">
            <a:spLocks noChangeArrowheads="1"/>
          </p:cNvSpPr>
          <p:nvPr/>
        </p:nvSpPr>
        <p:spPr bwMode="auto">
          <a:xfrm>
            <a:off x="1524000" y="3429000"/>
            <a:ext cx="5867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2400" b="1" kern="0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World Best, High Performance </a:t>
            </a:r>
            <a:endParaRPr kumimoji="1" lang="en-US" altLang="ko-KR" sz="2400" b="1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09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381000" y="198933"/>
            <a:ext cx="7467600" cy="410667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lIns="0" tIns="0" rIns="0" bIns="0"/>
          <a:lstStyle/>
          <a:p>
            <a:pPr algn="l">
              <a:defRPr/>
            </a:pPr>
            <a:r>
              <a:rPr lang="en-US" altLang="ko-KR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휴먼모음T" pitchFamily="18" charset="-127"/>
                <a:ea typeface="휴먼모음T" pitchFamily="18" charset="-127"/>
              </a:rPr>
              <a:t>Application Function</a:t>
            </a:r>
            <a:r>
              <a:rPr lang="ko-KR" altLang="en-U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휴먼모음T" pitchFamily="18" charset="-127"/>
                <a:ea typeface="휴먼모음T" pitchFamily="18" charset="-127"/>
              </a:rPr>
              <a:t>(I) : Geomagnetic Point</a:t>
            </a: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1900050" y="2263151"/>
            <a:ext cx="5105400" cy="815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8" tIns="45714" rIns="91428" bIns="45714">
            <a:spAutoFit/>
          </a:bodyPr>
          <a:lstStyle/>
          <a:p>
            <a:pPr algn="ctr" defTabSz="914098"/>
            <a:r>
              <a:rPr kumimoji="0" lang="en-US" altLang="ko-KR" sz="14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Implement exact direction under tilt condition as well as horizontal</a:t>
            </a:r>
            <a:endParaRPr kumimoji="0" lang="ko-KR" altLang="en-US" sz="1400" b="1" dirty="0" smtClean="0">
              <a:solidFill>
                <a:schemeClr val="tx2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  <a:p>
            <a:pPr defTabSz="914098">
              <a:spcBef>
                <a:spcPts val="600"/>
              </a:spcBef>
            </a:pPr>
            <a:r>
              <a:rPr kumimoji="0" lang="ko-KR" altLang="en-US" sz="1400" b="1" dirty="0" smtClean="0">
                <a:solidFill>
                  <a:srgbClr val="00CC00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▷ </a:t>
            </a:r>
            <a:r>
              <a:rPr kumimoji="0" lang="en-US" altLang="ko-KR" sz="1400" b="1" dirty="0" smtClean="0">
                <a:solidFill>
                  <a:srgbClr val="00CC00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Phone, Radar Detector, Sport watch, Binocular …</a:t>
            </a:r>
            <a:endParaRPr kumimoji="0" lang="ko-KR" altLang="en-US" sz="1400" b="1" dirty="0">
              <a:solidFill>
                <a:srgbClr val="00CC00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4800600" y="4763125"/>
            <a:ext cx="3657600" cy="7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 defTabSz="914098"/>
            <a:r>
              <a:rPr kumimoji="0" lang="en-US" altLang="ko-KR" sz="14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Searches the position with the data from sensor with GPS</a:t>
            </a:r>
            <a:r>
              <a:rPr kumimoji="0" lang="ko-KR" altLang="en-US" sz="14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</a:t>
            </a:r>
            <a:r>
              <a:rPr kumimoji="0" lang="en-US" altLang="ko-KR" sz="14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signal</a:t>
            </a:r>
            <a:r>
              <a:rPr kumimoji="0" lang="ko-KR" altLang="en-US" sz="14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</a:t>
            </a:r>
          </a:p>
          <a:p>
            <a:pPr algn="ctr" defTabSz="914098">
              <a:spcBef>
                <a:spcPts val="600"/>
              </a:spcBef>
            </a:pPr>
            <a:r>
              <a:rPr kumimoji="0" lang="ko-KR" altLang="en-US" sz="1400" b="1" dirty="0" smtClean="0">
                <a:solidFill>
                  <a:srgbClr val="00CC00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▷ </a:t>
            </a:r>
            <a:r>
              <a:rPr kumimoji="0" lang="en-US" altLang="ko-KR" sz="1400" b="1" dirty="0" smtClean="0">
                <a:solidFill>
                  <a:srgbClr val="00CC00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Pedestrian Navigation</a:t>
            </a:r>
            <a:r>
              <a:rPr kumimoji="0" lang="ko-KR" altLang="en-US" sz="1400" b="1" dirty="0" smtClean="0">
                <a:solidFill>
                  <a:srgbClr val="00CC00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</a:t>
            </a:r>
            <a:r>
              <a:rPr kumimoji="0" lang="en-US" altLang="ko-KR" sz="1400" b="1" dirty="0" smtClean="0">
                <a:solidFill>
                  <a:srgbClr val="00CC00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Phone, PND …</a:t>
            </a:r>
            <a:r>
              <a:rPr kumimoji="0" lang="ko-KR" altLang="en-US" sz="1200" b="1" dirty="0" smtClean="0">
                <a:solidFill>
                  <a:srgbClr val="00CC00"/>
                </a:solidFill>
                <a:latin typeface="Tahoma" pitchFamily="34" charset="0"/>
                <a:ea typeface="굴림" charset="-127"/>
              </a:rPr>
              <a:t> </a:t>
            </a:r>
            <a:endParaRPr kumimoji="0" lang="ko-KR" altLang="en-US" sz="1200" b="1" dirty="0">
              <a:solidFill>
                <a:srgbClr val="00CC00"/>
              </a:solidFill>
              <a:latin typeface="Tahoma" pitchFamily="34" charset="0"/>
              <a:ea typeface="굴림" charset="-127"/>
            </a:endParaRPr>
          </a:p>
        </p:txBody>
      </p:sp>
      <p:sp>
        <p:nvSpPr>
          <p:cNvPr id="473099" name="Rectangle 11"/>
          <p:cNvSpPr>
            <a:spLocks noChangeArrowheads="1"/>
          </p:cNvSpPr>
          <p:nvPr/>
        </p:nvSpPr>
        <p:spPr bwMode="auto">
          <a:xfrm>
            <a:off x="1015655" y="3936800"/>
            <a:ext cx="2700000" cy="540000"/>
          </a:xfrm>
          <a:prstGeom prst="rect">
            <a:avLst/>
          </a:prstGeom>
          <a:solidFill>
            <a:srgbClr val="FF6600"/>
          </a:solidFill>
          <a:ln w="9525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>
            <a:spAutoFit/>
          </a:bodyPr>
          <a:lstStyle/>
          <a:p>
            <a:pPr>
              <a:defRPr/>
            </a:pPr>
            <a:endParaRPr lang="ko-KR" altLang="en-US">
              <a:latin typeface="Arial" pitchFamily="34" charset="0"/>
            </a:endParaRPr>
          </a:p>
        </p:txBody>
      </p:sp>
      <p:sp>
        <p:nvSpPr>
          <p:cNvPr id="473100" name="Rectangle 12"/>
          <p:cNvSpPr>
            <a:spLocks noChangeArrowheads="1"/>
          </p:cNvSpPr>
          <p:nvPr/>
        </p:nvSpPr>
        <p:spPr bwMode="auto">
          <a:xfrm>
            <a:off x="5188744" y="3930200"/>
            <a:ext cx="2700000" cy="540000"/>
          </a:xfrm>
          <a:prstGeom prst="rect">
            <a:avLst/>
          </a:prstGeom>
          <a:solidFill>
            <a:srgbClr val="0000FF"/>
          </a:solidFill>
          <a:ln w="9525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>
            <a:spAutoFit/>
          </a:bodyPr>
          <a:lstStyle/>
          <a:p>
            <a:pPr>
              <a:defRPr/>
            </a:pPr>
            <a:endParaRPr lang="ko-KR" altLang="en-US">
              <a:latin typeface="Arial" pitchFamily="34" charset="0"/>
            </a:endParaRPr>
          </a:p>
        </p:txBody>
      </p: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5576672" y="4001108"/>
            <a:ext cx="2093576" cy="384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8" tIns="45714" rIns="91428" bIns="45714">
            <a:spAutoFit/>
          </a:bodyPr>
          <a:lstStyle/>
          <a:p>
            <a:pPr defTabSz="914098"/>
            <a:r>
              <a:rPr kumimoji="0" lang="ko-KR" altLang="en-US" sz="1900" b="1" dirty="0">
                <a:solidFill>
                  <a:schemeClr val="bg1"/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kumimoji="0" lang="en-US" altLang="ko-KR" sz="1900" b="1" dirty="0">
                <a:solidFill>
                  <a:schemeClr val="bg1"/>
                </a:solidFill>
                <a:latin typeface="휴먼모음T" pitchFamily="18" charset="-127"/>
                <a:ea typeface="휴먼모음T" pitchFamily="18" charset="-127"/>
              </a:rPr>
              <a:t>Dead-Reckoning</a:t>
            </a:r>
            <a:endParaRPr kumimoji="0" lang="en-US" altLang="ko-KR" sz="1500" b="1" dirty="0">
              <a:solidFill>
                <a:schemeClr val="bg1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1600200" y="4019800"/>
            <a:ext cx="1604416" cy="384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8" tIns="45714" rIns="91428" bIns="45714">
            <a:spAutoFit/>
          </a:bodyPr>
          <a:lstStyle/>
          <a:p>
            <a:pPr defTabSz="914098"/>
            <a:r>
              <a:rPr kumimoji="0" lang="en-US" altLang="ko-KR" sz="1900" b="1" dirty="0" smtClean="0">
                <a:solidFill>
                  <a:schemeClr val="bg1"/>
                </a:solidFill>
                <a:latin typeface="휴먼모음T" pitchFamily="18" charset="-127"/>
                <a:ea typeface="휴먼모음T" pitchFamily="18" charset="-127"/>
              </a:rPr>
              <a:t>Heading-Up</a:t>
            </a:r>
            <a:endParaRPr kumimoji="0" lang="en-US" altLang="ko-KR" sz="1900" b="1" dirty="0">
              <a:solidFill>
                <a:schemeClr val="bg1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5135" name="Rectangle 17"/>
          <p:cNvSpPr>
            <a:spLocks noChangeArrowheads="1"/>
          </p:cNvSpPr>
          <p:nvPr/>
        </p:nvSpPr>
        <p:spPr bwMode="auto">
          <a:xfrm>
            <a:off x="452250" y="4705400"/>
            <a:ext cx="3810000" cy="600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8" tIns="45714" rIns="91428" bIns="45714">
            <a:spAutoFit/>
          </a:bodyPr>
          <a:lstStyle/>
          <a:p>
            <a:pPr algn="ctr" defTabSz="914098"/>
            <a:r>
              <a:rPr kumimoji="0" lang="en-US" altLang="ko-KR" sz="14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Auto-scroll the Map detecting direction</a:t>
            </a:r>
            <a:r>
              <a:rPr kumimoji="0" lang="ko-KR" altLang="en-US" sz="14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</a:t>
            </a:r>
            <a:endParaRPr kumimoji="0" lang="ko-KR" altLang="en-US" sz="1400" b="1" dirty="0">
              <a:solidFill>
                <a:schemeClr val="tx2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  <a:p>
            <a:pPr algn="ctr" defTabSz="914098">
              <a:spcBef>
                <a:spcPts val="600"/>
              </a:spcBef>
            </a:pPr>
            <a:r>
              <a:rPr kumimoji="0" lang="ko-KR" altLang="en-US" sz="1400" b="1" dirty="0" smtClean="0">
                <a:solidFill>
                  <a:srgbClr val="00CC00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▷ </a:t>
            </a:r>
            <a:r>
              <a:rPr kumimoji="0" lang="en-US" altLang="ko-KR" sz="1400" b="1" dirty="0" smtClean="0">
                <a:solidFill>
                  <a:srgbClr val="00CC00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Pedestrian Navigation</a:t>
            </a:r>
            <a:r>
              <a:rPr kumimoji="0" lang="ko-KR" altLang="en-US" sz="1400" b="1" dirty="0" smtClean="0">
                <a:solidFill>
                  <a:srgbClr val="00CC00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</a:t>
            </a:r>
            <a:r>
              <a:rPr kumimoji="0" lang="en-US" altLang="ko-KR" sz="1400" b="1" dirty="0" smtClean="0">
                <a:solidFill>
                  <a:srgbClr val="00CC00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Phone …</a:t>
            </a:r>
            <a:r>
              <a:rPr kumimoji="0" lang="ko-KR" altLang="en-US" sz="1400" b="1" dirty="0" smtClean="0">
                <a:solidFill>
                  <a:srgbClr val="00CC00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</a:t>
            </a:r>
            <a:endParaRPr kumimoji="0" lang="ko-KR" altLang="en-US" sz="1400" b="1" dirty="0">
              <a:solidFill>
                <a:srgbClr val="00CC00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</p:txBody>
      </p:sp>
      <p:sp>
        <p:nvSpPr>
          <p:cNvPr id="59408" name="Rectangle 16"/>
          <p:cNvSpPr>
            <a:spLocks noChangeArrowheads="1"/>
          </p:cNvSpPr>
          <p:nvPr/>
        </p:nvSpPr>
        <p:spPr bwMode="auto">
          <a:xfrm>
            <a:off x="3043050" y="1563687"/>
            <a:ext cx="2700000" cy="540000"/>
          </a:xfrm>
          <a:prstGeom prst="rect">
            <a:avLst/>
          </a:prstGeom>
          <a:solidFill>
            <a:srgbClr val="FFCC00"/>
          </a:solidFill>
          <a:ln w="9525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86457" tIns="43228" rIns="86457" bIns="43228" anchor="ctr">
            <a:spAutoFit/>
          </a:bodyPr>
          <a:lstStyle/>
          <a:p>
            <a:pPr>
              <a:defRPr/>
            </a:pPr>
            <a:endParaRPr lang="ko-KR" altLang="en-US"/>
          </a:p>
        </p:txBody>
      </p:sp>
      <p:sp>
        <p:nvSpPr>
          <p:cNvPr id="5137" name="Rectangle 16"/>
          <p:cNvSpPr>
            <a:spLocks noChangeArrowheads="1"/>
          </p:cNvSpPr>
          <p:nvPr/>
        </p:nvSpPr>
        <p:spPr bwMode="auto">
          <a:xfrm>
            <a:off x="3714223" y="1649177"/>
            <a:ext cx="1386227" cy="384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8" tIns="45714" rIns="91428" bIns="45714">
            <a:spAutoFit/>
          </a:bodyPr>
          <a:lstStyle/>
          <a:p>
            <a:pPr defTabSz="914098"/>
            <a:r>
              <a:rPr kumimoji="0" lang="en-US" altLang="ko-KR" sz="1900" b="1" dirty="0" smtClean="0">
                <a:solidFill>
                  <a:schemeClr val="bg1"/>
                </a:solidFill>
                <a:latin typeface="휴먼모음T" pitchFamily="18" charset="-127"/>
                <a:ea typeface="휴먼모음T" pitchFamily="18" charset="-127"/>
              </a:rPr>
              <a:t>E-Compass</a:t>
            </a:r>
            <a:endParaRPr kumimoji="0" lang="ko-KR" altLang="en-US" sz="1900" b="1" dirty="0">
              <a:solidFill>
                <a:schemeClr val="bg1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228600" y="745175"/>
            <a:ext cx="8763000" cy="54000"/>
          </a:xfrm>
          <a:prstGeom prst="rect">
            <a:avLst/>
          </a:prstGeom>
          <a:solidFill>
            <a:srgbClr val="0099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4419600" y="4267200"/>
            <a:ext cx="4114800" cy="203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8" tIns="45714" rIns="91428" bIns="45714">
            <a:spAutoFit/>
          </a:bodyPr>
          <a:lstStyle/>
          <a:p>
            <a:pPr algn="ctr" defTabSz="914098"/>
            <a:r>
              <a:rPr kumimoji="0" lang="en-US" altLang="ko-KR" sz="1400" b="1" dirty="0" smtClean="0">
                <a:solidFill>
                  <a:schemeClr val="tx2"/>
                </a:solidFill>
                <a:latin typeface="Tahoma" pitchFamily="34" charset="0"/>
                <a:ea typeface="HY헤드라인M" pitchFamily="18" charset="-127"/>
              </a:rPr>
              <a:t>Possible to control various function with special gesture to use motion or impact</a:t>
            </a:r>
          </a:p>
          <a:p>
            <a:pPr defTabSz="914098"/>
            <a:r>
              <a:rPr kumimoji="0" lang="en-US" altLang="ko-KR" sz="1400" b="1" dirty="0" smtClean="0">
                <a:solidFill>
                  <a:schemeClr val="tx2"/>
                </a:solidFill>
                <a:latin typeface="Tahoma" pitchFamily="34" charset="0"/>
                <a:ea typeface="산돌 도로표지판M" pitchFamily="18" charset="-127"/>
              </a:rPr>
              <a:t>      - To transmit urgent message under </a:t>
            </a:r>
          </a:p>
          <a:p>
            <a:r>
              <a:rPr kumimoji="0" lang="en-US" altLang="ko-KR" sz="1400" b="1" dirty="0" smtClean="0">
                <a:solidFill>
                  <a:schemeClr val="tx2"/>
                </a:solidFill>
                <a:latin typeface="Tahoma" pitchFamily="34" charset="0"/>
                <a:ea typeface="산돌 도로표지판M" pitchFamily="18" charset="-127"/>
              </a:rPr>
              <a:t>         the emergency situation by impact </a:t>
            </a:r>
          </a:p>
          <a:p>
            <a:r>
              <a:rPr kumimoji="0" lang="en-US" altLang="ko-KR" sz="1400" b="1" dirty="0" smtClean="0">
                <a:solidFill>
                  <a:schemeClr val="tx2"/>
                </a:solidFill>
                <a:latin typeface="Tahoma" pitchFamily="34" charset="0"/>
                <a:ea typeface="산돌 도로표지판M" pitchFamily="18" charset="-127"/>
              </a:rPr>
              <a:t>      - To know the situation at nurse desk</a:t>
            </a:r>
          </a:p>
          <a:p>
            <a:r>
              <a:rPr kumimoji="0" lang="en-US" altLang="ko-KR" sz="1400" b="1" dirty="0" smtClean="0">
                <a:solidFill>
                  <a:schemeClr val="tx2"/>
                </a:solidFill>
                <a:latin typeface="Tahoma" pitchFamily="34" charset="0"/>
                <a:ea typeface="산돌 도로표지판M" pitchFamily="18" charset="-127"/>
              </a:rPr>
              <a:t>         when patient falls down in hospital</a:t>
            </a:r>
          </a:p>
          <a:p>
            <a:r>
              <a:rPr kumimoji="0" lang="en-US" altLang="ko-KR" sz="1400" b="1" dirty="0" smtClean="0">
                <a:solidFill>
                  <a:schemeClr val="tx2"/>
                </a:solidFill>
                <a:latin typeface="Tahoma" pitchFamily="34" charset="0"/>
                <a:ea typeface="산돌 도로표지판M" pitchFamily="18" charset="-127"/>
              </a:rPr>
              <a:t>      - To check the status of device whether</a:t>
            </a:r>
          </a:p>
          <a:p>
            <a:r>
              <a:rPr kumimoji="0" lang="en-US" altLang="ko-KR" sz="1400" b="1" dirty="0" smtClean="0">
                <a:solidFill>
                  <a:schemeClr val="tx2"/>
                </a:solidFill>
                <a:latin typeface="Tahoma" pitchFamily="34" charset="0"/>
                <a:ea typeface="산돌 도로표지판M" pitchFamily="18" charset="-127"/>
              </a:rPr>
              <a:t>         dropped or no</a:t>
            </a:r>
          </a:p>
          <a:p>
            <a:r>
              <a:rPr kumimoji="0" lang="en-US" altLang="ko-KR" sz="1400" b="1" dirty="0" smtClean="0">
                <a:solidFill>
                  <a:schemeClr val="tx2"/>
                </a:solidFill>
                <a:latin typeface="Tahoma" pitchFamily="34" charset="0"/>
                <a:ea typeface="산돌 도로표지판M" pitchFamily="18" charset="-127"/>
                <a:cs typeface="Tahoma" pitchFamily="34" charset="0"/>
              </a:rPr>
              <a:t>     </a:t>
            </a:r>
            <a:r>
              <a:rPr kumimoji="0" lang="ko-KR" altLang="en-US" sz="1400" b="1" dirty="0" smtClean="0">
                <a:solidFill>
                  <a:srgbClr val="00CC00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</a:t>
            </a:r>
            <a:r>
              <a:rPr kumimoji="0" lang="ko-KR" altLang="en-US" sz="1400" b="1" dirty="0" smtClean="0">
                <a:solidFill>
                  <a:srgbClr val="00CC00"/>
                </a:solidFill>
                <a:latin typeface="Tahoma" pitchFamily="34" charset="0"/>
                <a:ea typeface="굴림" charset="-127"/>
              </a:rPr>
              <a:t>▷</a:t>
            </a:r>
            <a:r>
              <a:rPr kumimoji="0" lang="ko-KR" altLang="en-US" sz="1400" b="1" dirty="0" smtClean="0">
                <a:solidFill>
                  <a:srgbClr val="00CC00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</a:t>
            </a:r>
            <a:r>
              <a:rPr kumimoji="0" lang="en-US" altLang="ko-KR" sz="1400" b="1" dirty="0" smtClean="0">
                <a:solidFill>
                  <a:srgbClr val="00CC00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Phone, Medical suppliers …</a:t>
            </a:r>
            <a:endParaRPr kumimoji="0" lang="ko-KR" altLang="en-US" sz="1400" b="1" dirty="0">
              <a:solidFill>
                <a:srgbClr val="00CC00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457200" y="4242894"/>
            <a:ext cx="3810000" cy="815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8" tIns="45714" rIns="91428" bIns="45714">
            <a:spAutoFit/>
          </a:bodyPr>
          <a:lstStyle/>
          <a:p>
            <a:pPr algn="ctr" defTabSz="914098"/>
            <a:r>
              <a:rPr kumimoji="0" lang="en-US" altLang="ko-KR" sz="14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Managed the walking, running step</a:t>
            </a:r>
            <a:r>
              <a:rPr kumimoji="0" lang="ko-KR" altLang="en-US" sz="14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</a:t>
            </a:r>
            <a:r>
              <a:rPr kumimoji="0" lang="en-US" altLang="ko-KR" sz="14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and Calorie consumption with Program</a:t>
            </a:r>
            <a:endParaRPr kumimoji="0" lang="ko-KR" altLang="en-US" sz="1400" b="1" dirty="0">
              <a:solidFill>
                <a:schemeClr val="tx2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  <a:p>
            <a:pPr algn="ctr" defTabSz="914098">
              <a:spcBef>
                <a:spcPts val="600"/>
              </a:spcBef>
            </a:pPr>
            <a:r>
              <a:rPr kumimoji="0" lang="ko-KR" altLang="en-US" sz="1400" b="1" dirty="0" smtClean="0">
                <a:solidFill>
                  <a:srgbClr val="00CC00"/>
                </a:solidFill>
                <a:latin typeface="Tahoma" pitchFamily="34" charset="0"/>
                <a:ea typeface="굴림" charset="-127"/>
              </a:rPr>
              <a:t> ▷</a:t>
            </a:r>
            <a:r>
              <a:rPr kumimoji="0" lang="ko-KR" altLang="en-US" sz="1400" b="1" dirty="0" smtClean="0">
                <a:solidFill>
                  <a:srgbClr val="00CC00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</a:t>
            </a:r>
            <a:r>
              <a:rPr kumimoji="0" lang="en-US" altLang="ko-KR" sz="1400" b="1" dirty="0" smtClean="0">
                <a:solidFill>
                  <a:srgbClr val="00CC00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Phone, Pedometer, Running Shoes …</a:t>
            </a:r>
            <a:endParaRPr kumimoji="0" lang="ko-KR" altLang="en-US" sz="1400" b="1" dirty="0">
              <a:solidFill>
                <a:srgbClr val="00CC00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</p:txBody>
      </p:sp>
      <p:sp>
        <p:nvSpPr>
          <p:cNvPr id="474119" name="Rectangle 7"/>
          <p:cNvSpPr>
            <a:spLocks noChangeArrowheads="1"/>
          </p:cNvSpPr>
          <p:nvPr/>
        </p:nvSpPr>
        <p:spPr bwMode="auto">
          <a:xfrm>
            <a:off x="5115663" y="3471734"/>
            <a:ext cx="2700000" cy="540000"/>
          </a:xfrm>
          <a:prstGeom prst="rect">
            <a:avLst/>
          </a:prstGeom>
          <a:solidFill>
            <a:srgbClr val="800080"/>
          </a:solidFill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0" tIns="0" rIns="0" bIns="0" anchor="ctr">
            <a:spAutoFit/>
          </a:bodyPr>
          <a:lstStyle/>
          <a:p>
            <a:pPr>
              <a:defRPr/>
            </a:pPr>
            <a:endParaRPr lang="ko-KR" altLang="en-US">
              <a:latin typeface="Arial" pitchFamily="34" charset="0"/>
            </a:endParaRPr>
          </a:p>
        </p:txBody>
      </p:sp>
      <p:sp>
        <p:nvSpPr>
          <p:cNvPr id="474120" name="Rectangle 8"/>
          <p:cNvSpPr>
            <a:spLocks noChangeArrowheads="1"/>
          </p:cNvSpPr>
          <p:nvPr/>
        </p:nvSpPr>
        <p:spPr bwMode="auto">
          <a:xfrm>
            <a:off x="838200" y="3498600"/>
            <a:ext cx="2700000" cy="540000"/>
          </a:xfrm>
          <a:prstGeom prst="rect">
            <a:avLst/>
          </a:prstGeom>
          <a:solidFill>
            <a:srgbClr val="00FF00"/>
          </a:solidFill>
          <a:ln w="9525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>
            <a:spAutoFit/>
          </a:bodyPr>
          <a:lstStyle/>
          <a:p>
            <a:pPr>
              <a:defRPr/>
            </a:pPr>
            <a:endParaRPr lang="ko-KR" altLang="en-US">
              <a:latin typeface="Arial" pitchFamily="34" charset="0"/>
            </a:endParaRPr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990600" y="3571287"/>
            <a:ext cx="2438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8" tIns="45714" rIns="91428" bIns="45714">
            <a:spAutoFit/>
          </a:bodyPr>
          <a:lstStyle/>
          <a:p>
            <a:pPr defTabSz="914098"/>
            <a:r>
              <a:rPr kumimoji="0" lang="en-US" altLang="ko-KR" sz="1900" b="1" dirty="0" smtClean="0">
                <a:solidFill>
                  <a:schemeClr val="bg1"/>
                </a:solidFill>
                <a:latin typeface="휴먼모음T" pitchFamily="18" charset="-127"/>
                <a:ea typeface="휴먼모음T" pitchFamily="18" charset="-127"/>
              </a:rPr>
              <a:t>Health Management</a:t>
            </a:r>
            <a:endParaRPr kumimoji="0" lang="ko-KR" altLang="en-US" sz="1900" b="1" dirty="0">
              <a:solidFill>
                <a:schemeClr val="bg1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6155" name="Rectangle 11"/>
          <p:cNvSpPr>
            <a:spLocks noChangeArrowheads="1"/>
          </p:cNvSpPr>
          <p:nvPr/>
        </p:nvSpPr>
        <p:spPr bwMode="auto">
          <a:xfrm>
            <a:off x="5743994" y="3547536"/>
            <a:ext cx="1495006" cy="39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8" tIns="45714" rIns="91428" bIns="45714">
            <a:spAutoFit/>
          </a:bodyPr>
          <a:lstStyle/>
          <a:p>
            <a:pPr defTabSz="914098"/>
            <a:r>
              <a:rPr kumimoji="0" lang="en-US" altLang="ko-KR" sz="1900" b="1" dirty="0" smtClean="0">
                <a:solidFill>
                  <a:schemeClr val="bg1"/>
                </a:solidFill>
                <a:latin typeface="휴먼모음T" pitchFamily="18" charset="-127"/>
                <a:ea typeface="휴먼모음T" pitchFamily="18" charset="-127"/>
              </a:rPr>
              <a:t>Various UI</a:t>
            </a:r>
            <a:endParaRPr kumimoji="0" lang="ko-KR" altLang="en-US" sz="1900" b="1" dirty="0">
              <a:solidFill>
                <a:schemeClr val="bg1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6156" name="Rectangle 12"/>
          <p:cNvSpPr>
            <a:spLocks noChangeArrowheads="1"/>
          </p:cNvSpPr>
          <p:nvPr/>
        </p:nvSpPr>
        <p:spPr bwMode="auto">
          <a:xfrm>
            <a:off x="990600" y="2003804"/>
            <a:ext cx="6324600" cy="815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8" tIns="45714" rIns="91428" bIns="45714">
            <a:spAutoFit/>
          </a:bodyPr>
          <a:lstStyle/>
          <a:p>
            <a:pPr algn="ctr" defTabSz="914098"/>
            <a:r>
              <a:rPr kumimoji="0" lang="en-US" altLang="ko-KR" sz="14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3-Dimension game like Gun, Car using the motion</a:t>
            </a:r>
            <a:r>
              <a:rPr kumimoji="0" lang="ko-KR" altLang="en-US" sz="14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</a:t>
            </a:r>
            <a:endParaRPr kumimoji="0" lang="ko-KR" altLang="en-US" sz="1400" b="1" dirty="0">
              <a:solidFill>
                <a:schemeClr val="tx2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  <a:p>
            <a:pPr algn="ctr" defTabSz="914098"/>
            <a:r>
              <a:rPr kumimoji="0" lang="ko-KR" altLang="en-US" sz="1400" b="1" dirty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  </a:t>
            </a:r>
            <a:r>
              <a:rPr kumimoji="0" lang="en-US" altLang="ko-KR" sz="14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(YAW/PITCH/ROLL)</a:t>
            </a:r>
            <a:endParaRPr kumimoji="0" lang="ko-KR" altLang="en-US" sz="1400" b="1" dirty="0">
              <a:solidFill>
                <a:schemeClr val="tx2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  <a:p>
            <a:pPr algn="ctr" defTabSz="914098">
              <a:spcBef>
                <a:spcPts val="600"/>
              </a:spcBef>
            </a:pPr>
            <a:r>
              <a:rPr kumimoji="0" lang="ko-KR" altLang="en-US" sz="1400" b="1" dirty="0" smtClean="0">
                <a:latin typeface="Tahoma" pitchFamily="34" charset="0"/>
                <a:ea typeface="맑은 고딕" pitchFamily="50" charset="-127"/>
                <a:cs typeface="Tahoma" pitchFamily="34" charset="0"/>
              </a:rPr>
              <a:t> </a:t>
            </a:r>
            <a:r>
              <a:rPr kumimoji="0" lang="ko-KR" altLang="en-US" sz="1400" b="1" dirty="0" smtClean="0">
                <a:solidFill>
                  <a:srgbClr val="00CC00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▷ </a:t>
            </a:r>
            <a:r>
              <a:rPr kumimoji="0" lang="en-US" altLang="ko-KR" sz="1400" b="1" dirty="0" smtClean="0">
                <a:solidFill>
                  <a:srgbClr val="00CC00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Phone, Hand-held Game Device, </a:t>
            </a:r>
            <a:r>
              <a:rPr kumimoji="0" lang="en-US" altLang="ko-KR" sz="1400" b="1" dirty="0">
                <a:solidFill>
                  <a:srgbClr val="00CC00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Joystick</a:t>
            </a:r>
            <a:r>
              <a:rPr kumimoji="0" lang="en-US" altLang="ko-KR" sz="1400" b="1" dirty="0" smtClean="0">
                <a:solidFill>
                  <a:srgbClr val="00CC00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, Remote presenter …</a:t>
            </a:r>
            <a:endParaRPr kumimoji="0" lang="ko-KR" altLang="en-US" sz="1400" b="1" dirty="0">
              <a:solidFill>
                <a:srgbClr val="00CC00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</p:txBody>
      </p:sp>
      <p:sp>
        <p:nvSpPr>
          <p:cNvPr id="474125" name="Rectangle 13"/>
          <p:cNvSpPr>
            <a:spLocks noChangeArrowheads="1"/>
          </p:cNvSpPr>
          <p:nvPr/>
        </p:nvSpPr>
        <p:spPr bwMode="auto">
          <a:xfrm>
            <a:off x="2878484" y="1248917"/>
            <a:ext cx="2700000" cy="540000"/>
          </a:xfrm>
          <a:prstGeom prst="rect">
            <a:avLst/>
          </a:prstGeom>
          <a:solidFill>
            <a:srgbClr val="00FFFF"/>
          </a:solidFill>
          <a:ln w="9525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 bIns="0" anchor="ctr">
            <a:spAutoFit/>
          </a:bodyPr>
          <a:lstStyle/>
          <a:p>
            <a:pPr>
              <a:defRPr/>
            </a:pPr>
            <a:endParaRPr lang="ko-KR" altLang="en-US">
              <a:latin typeface="Arial" pitchFamily="34" charset="0"/>
            </a:endParaRPr>
          </a:p>
        </p:txBody>
      </p:sp>
      <p:sp>
        <p:nvSpPr>
          <p:cNvPr id="6158" name="Rectangle 14"/>
          <p:cNvSpPr>
            <a:spLocks noChangeArrowheads="1"/>
          </p:cNvSpPr>
          <p:nvPr/>
        </p:nvSpPr>
        <p:spPr bwMode="auto">
          <a:xfrm>
            <a:off x="3359512" y="1321408"/>
            <a:ext cx="1958695" cy="384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8" tIns="45714" rIns="91428" bIns="45714">
            <a:spAutoFit/>
          </a:bodyPr>
          <a:lstStyle/>
          <a:p>
            <a:pPr defTabSz="914098"/>
            <a:r>
              <a:rPr kumimoji="0" lang="ko-KR" altLang="en-US" sz="1900" b="1" dirty="0">
                <a:solidFill>
                  <a:schemeClr val="bg1"/>
                </a:solidFill>
                <a:latin typeface="휴먼모음T" pitchFamily="18" charset="-127"/>
                <a:ea typeface="휴먼모음T" pitchFamily="18" charset="-127"/>
              </a:rPr>
              <a:t>  </a:t>
            </a:r>
            <a:r>
              <a:rPr kumimoji="0" lang="en-US" altLang="ko-KR" sz="1900" b="1" dirty="0">
                <a:solidFill>
                  <a:schemeClr val="bg1"/>
                </a:solidFill>
                <a:latin typeface="휴먼모음T" pitchFamily="18" charset="-127"/>
                <a:ea typeface="휴먼모음T" pitchFamily="18" charset="-127"/>
              </a:rPr>
              <a:t>3D Motion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228600" y="745175"/>
            <a:ext cx="8763000" cy="54000"/>
          </a:xfrm>
          <a:prstGeom prst="rect">
            <a:avLst/>
          </a:prstGeom>
          <a:solidFill>
            <a:srgbClr val="0099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Rectangle 2"/>
          <p:cNvSpPr txBox="1">
            <a:spLocks noChangeArrowheads="1"/>
          </p:cNvSpPr>
          <p:nvPr/>
        </p:nvSpPr>
        <p:spPr bwMode="auto">
          <a:xfrm>
            <a:off x="381000" y="198933"/>
            <a:ext cx="7467600" cy="410667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lIns="0" tIns="0" rIns="0" bIns="0"/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휴먼모음T" pitchFamily="18" charset="-127"/>
                <a:ea typeface="휴먼모음T" pitchFamily="18" charset="-127"/>
                <a:cs typeface="+mj-cs"/>
              </a:rPr>
              <a:t>Application Function</a:t>
            </a:r>
            <a:r>
              <a:rPr kumimoji="1" lang="ko-KR" alt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휴먼모음T" pitchFamily="18" charset="-127"/>
                <a:ea typeface="휴먼모음T" pitchFamily="18" charset="-127"/>
                <a:cs typeface="+mj-cs"/>
              </a:rPr>
              <a:t> </a:t>
            </a:r>
            <a:r>
              <a:rPr kumimoji="1" lang="en-US" altLang="ko-KR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휴먼모음T" pitchFamily="18" charset="-127"/>
                <a:ea typeface="휴먼모음T" pitchFamily="18" charset="-127"/>
                <a:cs typeface="+mj-cs"/>
              </a:rPr>
              <a:t>(II) : Acceleration Point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5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2185725"/>
            <a:ext cx="4343400" cy="3834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7172" name="Picture 5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20265" y="3431947"/>
            <a:ext cx="2194735" cy="205445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5892" name="Picture 5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46345" y="2215694"/>
            <a:ext cx="706655" cy="74735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</p:pic>
      <p:pic>
        <p:nvPicPr>
          <p:cNvPr id="7174" name="Picture 5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1445" y="3056081"/>
            <a:ext cx="249235" cy="23568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6" name="직사각형 25"/>
          <p:cNvSpPr/>
          <p:nvPr/>
        </p:nvSpPr>
        <p:spPr>
          <a:xfrm>
            <a:off x="228600" y="745175"/>
            <a:ext cx="8763000" cy="54000"/>
          </a:xfrm>
          <a:prstGeom prst="rect">
            <a:avLst/>
          </a:prstGeom>
          <a:solidFill>
            <a:srgbClr val="0099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762000" y="5867400"/>
            <a:ext cx="7467600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defTabSz="966788">
              <a:buFont typeface="Wingdings" pitchFamily="2" charset="2"/>
              <a:buChar char="ü"/>
            </a:pPr>
            <a:r>
              <a:rPr lang="en-US" altLang="ko-KR" sz="1600" b="1" dirty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</a:t>
            </a:r>
            <a:r>
              <a:rPr lang="en-US" altLang="ko-KR" sz="16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If you have the concept to use accelerometer and magnetic sensor</a:t>
            </a:r>
            <a:r>
              <a:rPr lang="ko-KR" altLang="en-US" sz="16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</a:t>
            </a:r>
            <a:r>
              <a:rPr lang="en-US" altLang="ko-KR" sz="16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?</a:t>
            </a:r>
            <a:endParaRPr lang="ko-KR" altLang="en-US" sz="1600" b="1" dirty="0">
              <a:solidFill>
                <a:srgbClr val="0000FF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  <a:p>
            <a:pPr algn="l" defTabSz="966788">
              <a:spcBef>
                <a:spcPts val="0"/>
              </a:spcBef>
            </a:pPr>
            <a:r>
              <a:rPr lang="en-US" altLang="ko-KR" sz="16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 </a:t>
            </a:r>
            <a:r>
              <a:rPr lang="en-US" altLang="ko-KR" sz="1600" b="1" dirty="0" smtClean="0">
                <a:solidFill>
                  <a:srgbClr val="0000FF"/>
                </a:solidFill>
                <a:latin typeface="Tahoma" pitchFamily="34" charset="0"/>
                <a:ea typeface="맑은 고딕" pitchFamily="50" charset="-127"/>
                <a:cs typeface="Tahoma" pitchFamily="34" charset="0"/>
                <a:sym typeface="Wingdings" pitchFamily="2" charset="2"/>
              </a:rPr>
              <a:t> Possible to perform 『constellation search』 without additional cost</a:t>
            </a:r>
            <a:endParaRPr lang="ko-KR" altLang="en-US" sz="1600" b="1" dirty="0">
              <a:solidFill>
                <a:srgbClr val="0000FF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685800" y="4208347"/>
            <a:ext cx="2448000" cy="900000"/>
          </a:xfrm>
          <a:prstGeom prst="rect">
            <a:avLst/>
          </a:prstGeom>
          <a:solidFill>
            <a:schemeClr val="accent2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Text Box 50"/>
          <p:cNvSpPr txBox="1">
            <a:spLocks noChangeArrowheads="1"/>
          </p:cNvSpPr>
          <p:nvPr/>
        </p:nvSpPr>
        <p:spPr bwMode="auto">
          <a:xfrm>
            <a:off x="1366456" y="4260102"/>
            <a:ext cx="1060069" cy="21544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defTabSz="914098">
              <a:defRPr/>
            </a:pPr>
            <a:r>
              <a:rPr lang="en-US" altLang="ko-KR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휴먼모음T" pitchFamily="18" charset="-127"/>
                <a:ea typeface="휴먼모음T" pitchFamily="18" charset="-127"/>
              </a:rPr>
              <a:t>E-Compass</a:t>
            </a:r>
            <a:endParaRPr lang="ko-KR" altLang="en-US" sz="14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8" name="Rectangle 51"/>
          <p:cNvSpPr>
            <a:spLocks noChangeArrowheads="1"/>
          </p:cNvSpPr>
          <p:nvPr/>
        </p:nvSpPr>
        <p:spPr bwMode="auto">
          <a:xfrm>
            <a:off x="667000" y="4487421"/>
            <a:ext cx="2409700" cy="43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8" tIns="45714" rIns="0" bIns="45714">
            <a:spAutoFit/>
          </a:bodyPr>
          <a:lstStyle/>
          <a:p>
            <a:pPr defTabSz="914098">
              <a:buFont typeface="Wingdings" pitchFamily="2" charset="2"/>
              <a:buChar char="§"/>
            </a:pPr>
            <a:r>
              <a:rPr kumimoji="0" lang="ko-KR" altLang="en-US" sz="1100" dirty="0" smtClean="0">
                <a:solidFill>
                  <a:schemeClr val="bg1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 </a:t>
            </a:r>
            <a:r>
              <a:rPr kumimoji="0" lang="en-US" altLang="ko-KR" sz="1100" dirty="0" smtClean="0">
                <a:solidFill>
                  <a:schemeClr val="bg1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Perform the compass function </a:t>
            </a:r>
          </a:p>
          <a:p>
            <a:pPr defTabSz="914098"/>
            <a:r>
              <a:rPr kumimoji="0" lang="en-US" altLang="ko-KR" sz="1100" dirty="0" smtClean="0">
                <a:solidFill>
                  <a:schemeClr val="bg1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  to use azimuth of magnetic  sensor</a:t>
            </a:r>
          </a:p>
        </p:txBody>
      </p:sp>
      <p:sp>
        <p:nvSpPr>
          <p:cNvPr id="29" name="직사각형 28"/>
          <p:cNvSpPr/>
          <p:nvPr/>
        </p:nvSpPr>
        <p:spPr>
          <a:xfrm>
            <a:off x="685800" y="2600672"/>
            <a:ext cx="2448000" cy="1219200"/>
          </a:xfrm>
          <a:prstGeom prst="rect">
            <a:avLst/>
          </a:prstGeom>
          <a:solidFill>
            <a:srgbClr val="00B0F0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Text Box 54"/>
          <p:cNvSpPr txBox="1">
            <a:spLocks noChangeArrowheads="1"/>
          </p:cNvSpPr>
          <p:nvPr/>
        </p:nvSpPr>
        <p:spPr bwMode="auto">
          <a:xfrm>
            <a:off x="918125" y="2676872"/>
            <a:ext cx="1901275" cy="4308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 defTabSz="914098">
              <a:defRPr/>
            </a:pPr>
            <a:r>
              <a:rPr lang="en-US" altLang="ko-KR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휴먼모음T" pitchFamily="18" charset="-127"/>
                <a:ea typeface="휴먼모음T" pitchFamily="18" charset="-127"/>
              </a:rPr>
              <a:t>Heading</a:t>
            </a:r>
          </a:p>
          <a:p>
            <a:pPr algn="ctr" defTabSz="914098">
              <a:defRPr/>
            </a:pPr>
            <a:r>
              <a:rPr lang="en-US" altLang="ko-KR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휴먼모음T" pitchFamily="18" charset="-127"/>
                <a:ea typeface="휴먼모음T" pitchFamily="18" charset="-127"/>
              </a:rPr>
              <a:t>(Navigation Compass)</a:t>
            </a:r>
            <a:endParaRPr lang="ko-KR" altLang="en-US" sz="1400" b="1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3" name="직사각형 32"/>
          <p:cNvSpPr/>
          <p:nvPr/>
        </p:nvSpPr>
        <p:spPr>
          <a:xfrm>
            <a:off x="6096000" y="2593747"/>
            <a:ext cx="2448000" cy="2520000"/>
          </a:xfrm>
          <a:prstGeom prst="rect">
            <a:avLst/>
          </a:prstGeom>
          <a:solidFill>
            <a:srgbClr val="9966FF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Rectangle 51"/>
          <p:cNvSpPr>
            <a:spLocks noChangeArrowheads="1"/>
          </p:cNvSpPr>
          <p:nvPr/>
        </p:nvSpPr>
        <p:spPr bwMode="auto">
          <a:xfrm>
            <a:off x="6148450" y="2921017"/>
            <a:ext cx="1892222" cy="600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8" tIns="45714" rIns="91428" bIns="45714">
            <a:spAutoFit/>
          </a:bodyPr>
          <a:lstStyle/>
          <a:p>
            <a:pPr defTabSz="914098">
              <a:buFont typeface="Wingdings" pitchFamily="2" charset="2"/>
              <a:buChar char="§"/>
            </a:pPr>
            <a:r>
              <a:rPr kumimoji="0" lang="en-US" altLang="ko-KR" sz="1100" dirty="0">
                <a:solidFill>
                  <a:schemeClr val="bg1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</a:t>
            </a:r>
            <a:r>
              <a:rPr kumimoji="0" lang="en-US" altLang="ko-KR" sz="1100" dirty="0" smtClean="0">
                <a:solidFill>
                  <a:schemeClr val="bg1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Constellation Search</a:t>
            </a:r>
          </a:p>
          <a:p>
            <a:pPr defTabSz="914098">
              <a:buFont typeface="Wingdings" pitchFamily="2" charset="2"/>
              <a:buChar char="§"/>
            </a:pPr>
            <a:r>
              <a:rPr kumimoji="0" lang="ko-KR" altLang="en-US" sz="1100" dirty="0" smtClean="0">
                <a:solidFill>
                  <a:schemeClr val="bg1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</a:t>
            </a:r>
            <a:r>
              <a:rPr kumimoji="0" lang="en-US" altLang="ko-KR" sz="1100" dirty="0" smtClean="0">
                <a:solidFill>
                  <a:schemeClr val="bg1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Pedometer</a:t>
            </a:r>
          </a:p>
          <a:p>
            <a:pPr defTabSz="914098">
              <a:buFont typeface="Wingdings" pitchFamily="2" charset="2"/>
              <a:buChar char="§"/>
            </a:pPr>
            <a:r>
              <a:rPr kumimoji="0" lang="en-US" altLang="ko-KR" sz="1100" dirty="0" smtClean="0">
                <a:solidFill>
                  <a:schemeClr val="bg1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Air Mouse / 3D Game</a:t>
            </a:r>
            <a:endParaRPr kumimoji="0" lang="ko-KR" altLang="en-US" sz="1100" dirty="0">
              <a:solidFill>
                <a:schemeClr val="bg1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</p:txBody>
      </p:sp>
      <p:sp>
        <p:nvSpPr>
          <p:cNvPr id="35" name="Text Box 59"/>
          <p:cNvSpPr txBox="1">
            <a:spLocks noChangeArrowheads="1"/>
          </p:cNvSpPr>
          <p:nvPr/>
        </p:nvSpPr>
        <p:spPr bwMode="auto">
          <a:xfrm>
            <a:off x="6583326" y="2693697"/>
            <a:ext cx="1646274" cy="21544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defTabSz="914098">
              <a:defRPr/>
            </a:pPr>
            <a:r>
              <a:rPr lang="en-US" altLang="ko-KR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휴먼모음T" pitchFamily="18" charset="-127"/>
                <a:ea typeface="휴먼모음T" pitchFamily="18" charset="-127"/>
              </a:rPr>
              <a:t>Application S/W</a:t>
            </a:r>
            <a:endParaRPr lang="en-US" altLang="ko-KR" sz="14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7" name="타원 36"/>
          <p:cNvSpPr/>
          <p:nvPr/>
        </p:nvSpPr>
        <p:spPr>
          <a:xfrm>
            <a:off x="5638800" y="2388897"/>
            <a:ext cx="828000" cy="396000"/>
          </a:xfrm>
          <a:prstGeom prst="ellipse">
            <a:avLst/>
          </a:prstGeom>
          <a:solidFill>
            <a:srgbClr val="FF6600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Text Box 6"/>
          <p:cNvSpPr txBox="1">
            <a:spLocks noChangeArrowheads="1"/>
          </p:cNvSpPr>
          <p:nvPr/>
        </p:nvSpPr>
        <p:spPr bwMode="auto">
          <a:xfrm>
            <a:off x="5819300" y="2429472"/>
            <a:ext cx="613410" cy="30274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86457" tIns="43228" rIns="86457" bIns="43228">
            <a:spAutoFit/>
          </a:bodyPr>
          <a:lstStyle/>
          <a:p>
            <a:pPr defTabSz="914098"/>
            <a:r>
              <a:rPr lang="en-US" altLang="ko-KR" sz="1400" b="1" dirty="0" smtClean="0">
                <a:solidFill>
                  <a:schemeClr val="bg1"/>
                </a:solidFill>
                <a:latin typeface="휴먼모음T" pitchFamily="18" charset="-127"/>
                <a:ea typeface="휴먼모음T" pitchFamily="18" charset="-127"/>
              </a:rPr>
              <a:t>HOT</a:t>
            </a:r>
            <a:endParaRPr lang="ko-KR" altLang="en-US" sz="1400" b="1" dirty="0">
              <a:solidFill>
                <a:schemeClr val="bg1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9" name="Text Box 59"/>
          <p:cNvSpPr txBox="1">
            <a:spLocks noChangeArrowheads="1"/>
          </p:cNvSpPr>
          <p:nvPr/>
        </p:nvSpPr>
        <p:spPr bwMode="auto">
          <a:xfrm>
            <a:off x="6400800" y="3629872"/>
            <a:ext cx="1752600" cy="447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ctr" defTabSz="914098">
              <a:defRPr/>
            </a:pPr>
            <a:r>
              <a:rPr lang="en-US" altLang="ko-KR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휴먼모음T" pitchFamily="18" charset="-127"/>
                <a:ea typeface="휴먼모음T" pitchFamily="18" charset="-127"/>
              </a:rPr>
              <a:t>Working together acceleration sensor</a:t>
            </a:r>
            <a:endParaRPr lang="en-US" altLang="ko-KR" sz="14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41" name="Rectangle 51"/>
          <p:cNvSpPr>
            <a:spLocks noChangeArrowheads="1"/>
          </p:cNvSpPr>
          <p:nvPr/>
        </p:nvSpPr>
        <p:spPr bwMode="auto">
          <a:xfrm>
            <a:off x="6136574" y="4081566"/>
            <a:ext cx="2397825" cy="938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8" tIns="45714" rIns="91428" bIns="45714">
            <a:spAutoFit/>
          </a:bodyPr>
          <a:lstStyle/>
          <a:p>
            <a:pPr defTabSz="914098">
              <a:buFont typeface="Wingdings" pitchFamily="2" charset="2"/>
              <a:buChar char="§"/>
            </a:pPr>
            <a:r>
              <a:rPr kumimoji="0" lang="en-US" altLang="ko-KR" sz="1100" dirty="0">
                <a:solidFill>
                  <a:schemeClr val="bg1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</a:t>
            </a:r>
            <a:r>
              <a:rPr kumimoji="0" lang="en-US" altLang="ko-KR" sz="1100" dirty="0" smtClean="0">
                <a:solidFill>
                  <a:schemeClr val="bg1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Calibrate the tilt to utilize data </a:t>
            </a:r>
          </a:p>
          <a:p>
            <a:pPr defTabSz="914098"/>
            <a:r>
              <a:rPr kumimoji="0" lang="en-US" altLang="ko-KR" sz="1100" dirty="0" smtClean="0">
                <a:solidFill>
                  <a:schemeClr val="bg1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 from accelerometer</a:t>
            </a:r>
            <a:r>
              <a:rPr kumimoji="0" lang="ko-KR" altLang="en-US" sz="1100" dirty="0" smtClean="0">
                <a:solidFill>
                  <a:schemeClr val="bg1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 </a:t>
            </a:r>
            <a:endParaRPr kumimoji="0" lang="en-US" altLang="ko-KR" sz="1100" dirty="0" smtClean="0">
              <a:solidFill>
                <a:schemeClr val="bg1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  <a:p>
            <a:pPr defTabSz="914098">
              <a:buFont typeface="Wingdings" pitchFamily="2" charset="2"/>
              <a:buChar char="§"/>
            </a:pPr>
            <a:r>
              <a:rPr kumimoji="0" lang="en-US" altLang="ko-KR" sz="1100" dirty="0" smtClean="0">
                <a:solidFill>
                  <a:schemeClr val="bg1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Possible to perform for only </a:t>
            </a:r>
          </a:p>
          <a:p>
            <a:pPr defTabSz="914098"/>
            <a:r>
              <a:rPr kumimoji="0" lang="en-US" altLang="ko-KR" sz="1100" dirty="0" smtClean="0">
                <a:solidFill>
                  <a:schemeClr val="bg1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 functions of accelerometer </a:t>
            </a:r>
          </a:p>
          <a:p>
            <a:pPr defTabSz="914098"/>
            <a:r>
              <a:rPr kumimoji="0" lang="en-US" altLang="ko-KR" sz="1100" dirty="0" smtClean="0">
                <a:solidFill>
                  <a:schemeClr val="bg1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 regardless of magnetic sensor</a:t>
            </a:r>
            <a:endParaRPr kumimoji="0" lang="ko-KR" altLang="en-US" sz="1100" dirty="0">
              <a:solidFill>
                <a:schemeClr val="bg1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</p:txBody>
      </p:sp>
      <p:sp>
        <p:nvSpPr>
          <p:cNvPr id="45" name="타원 44"/>
          <p:cNvSpPr/>
          <p:nvPr/>
        </p:nvSpPr>
        <p:spPr>
          <a:xfrm>
            <a:off x="287975" y="2365147"/>
            <a:ext cx="828000" cy="396000"/>
          </a:xfrm>
          <a:prstGeom prst="ellipse">
            <a:avLst/>
          </a:prstGeom>
          <a:solidFill>
            <a:srgbClr val="00B050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Text Box 6"/>
          <p:cNvSpPr txBox="1">
            <a:spLocks noChangeArrowheads="1"/>
          </p:cNvSpPr>
          <p:nvPr/>
        </p:nvSpPr>
        <p:spPr bwMode="auto">
          <a:xfrm>
            <a:off x="406724" y="2417598"/>
            <a:ext cx="631375" cy="30274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86457" tIns="43228" rIns="86457" bIns="43228">
            <a:spAutoFit/>
          </a:bodyPr>
          <a:lstStyle/>
          <a:p>
            <a:pPr defTabSz="914098"/>
            <a:r>
              <a:rPr lang="en-US" altLang="ko-KR" sz="1400" b="1" dirty="0" smtClean="0">
                <a:solidFill>
                  <a:schemeClr val="bg1"/>
                </a:solidFill>
                <a:latin typeface="휴먼모음T" pitchFamily="18" charset="-127"/>
                <a:ea typeface="휴먼모음T" pitchFamily="18" charset="-127"/>
              </a:rPr>
              <a:t>Basic</a:t>
            </a:r>
            <a:endParaRPr lang="ko-KR" altLang="en-US" sz="1400" b="1" dirty="0">
              <a:solidFill>
                <a:schemeClr val="bg1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40" name="Rectangle 55"/>
          <p:cNvSpPr>
            <a:spLocks noChangeArrowheads="1"/>
          </p:cNvSpPr>
          <p:nvPr/>
        </p:nvSpPr>
        <p:spPr bwMode="auto">
          <a:xfrm>
            <a:off x="697675" y="3145948"/>
            <a:ext cx="2362200" cy="600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8" tIns="45714" rIns="0" bIns="45714">
            <a:spAutoFit/>
          </a:bodyPr>
          <a:lstStyle/>
          <a:p>
            <a:pPr defTabSz="914098">
              <a:buFont typeface="Wingdings" pitchFamily="2" charset="2"/>
              <a:buChar char="§"/>
            </a:pPr>
            <a:r>
              <a:rPr kumimoji="0" lang="ko-KR" altLang="en-US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kumimoji="0"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Use to scroll the map toward  </a:t>
            </a:r>
          </a:p>
          <a:p>
            <a:pPr defTabSz="914098"/>
            <a:r>
              <a:rPr kumimoji="0"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 advance direction automatically</a:t>
            </a:r>
          </a:p>
          <a:p>
            <a:pPr defTabSz="914098"/>
            <a:r>
              <a:rPr kumimoji="0" lang="en-US" altLang="ko-KR" sz="1100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 based on all moving</a:t>
            </a:r>
            <a:endParaRPr kumimoji="0" lang="ko-KR" altLang="en-US" sz="1100" dirty="0" smtClean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4" name="Rectangle 2"/>
          <p:cNvSpPr txBox="1">
            <a:spLocks noChangeArrowheads="1"/>
          </p:cNvSpPr>
          <p:nvPr/>
        </p:nvSpPr>
        <p:spPr bwMode="auto">
          <a:xfrm>
            <a:off x="375319" y="249636"/>
            <a:ext cx="5873081" cy="436164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lIns="0" tIns="0" rIns="0" bIns="0"/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휴먼모음T" pitchFamily="18" charset="-127"/>
                <a:ea typeface="휴먼모음T" pitchFamily="18" charset="-127"/>
                <a:cs typeface="+mj-cs"/>
              </a:rPr>
              <a:t>Summary for P</a:t>
            </a:r>
            <a:r>
              <a:rPr kumimoji="1" lang="en-US" altLang="ko-KR" sz="2400" b="1" i="0" u="none" strike="noStrike" kern="0" cap="none" spc="0" normalizeH="0" noProof="0" dirty="0" smtClean="0">
                <a:ln>
                  <a:noFill/>
                </a:ln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휴먼모음T" pitchFamily="18" charset="-127"/>
                <a:ea typeface="휴먼모음T" pitchFamily="18" charset="-127"/>
                <a:cs typeface="+mj-cs"/>
              </a:rPr>
              <a:t>hone Application</a:t>
            </a:r>
            <a:endParaRPr kumimoji="1" lang="en-US" altLang="ko-KR" sz="2400" b="1" i="0" u="none" strike="noStrike" kern="0" cap="none" spc="0" normalizeH="0" baseline="0" noProof="0" dirty="0" smtClean="0">
              <a:ln>
                <a:noFill/>
              </a:ln>
              <a:solidFill>
                <a:srgbClr val="080808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휴먼모음T" pitchFamily="18" charset="-127"/>
              <a:ea typeface="휴먼모음T" pitchFamily="18" charset="-127"/>
              <a:cs typeface="+mj-cs"/>
            </a:endParaRPr>
          </a:p>
        </p:txBody>
      </p:sp>
      <p:sp>
        <p:nvSpPr>
          <p:cNvPr id="47" name="Text Box 6"/>
          <p:cNvSpPr txBox="1">
            <a:spLocks noChangeArrowheads="1"/>
          </p:cNvSpPr>
          <p:nvPr/>
        </p:nvSpPr>
        <p:spPr bwMode="auto">
          <a:xfrm>
            <a:off x="533400" y="990600"/>
            <a:ext cx="8229600" cy="5847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defTabSz="966788">
              <a:buFont typeface="Wingdings" pitchFamily="2" charset="2"/>
              <a:buChar char="Ø"/>
            </a:pPr>
            <a:r>
              <a:rPr lang="en-US" altLang="ko-KR" sz="1600" b="1" dirty="0">
                <a:solidFill>
                  <a:schemeClr val="tx2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 </a:t>
            </a:r>
            <a:r>
              <a:rPr lang="en-US" altLang="ko-KR" sz="1600" b="1" dirty="0" smtClean="0">
                <a:solidFill>
                  <a:srgbClr val="0000FF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To differentiate </a:t>
            </a:r>
            <a:r>
              <a:rPr lang="en-US" altLang="ko-KR" sz="1600" b="1" dirty="0" smtClean="0">
                <a:solidFill>
                  <a:schemeClr val="tx2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from current version creating</a:t>
            </a:r>
            <a:r>
              <a:rPr lang="ko-KR" altLang="en-US" sz="1600" b="1" dirty="0" smtClean="0">
                <a:solidFill>
                  <a:schemeClr val="tx2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 </a:t>
            </a:r>
            <a:r>
              <a:rPr lang="en-US" altLang="ko-KR" sz="1600" b="1" dirty="0" smtClean="0">
                <a:solidFill>
                  <a:schemeClr val="tx2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new functions</a:t>
            </a:r>
            <a:r>
              <a:rPr lang="en-US" altLang="ko-KR" sz="1600" b="1" dirty="0" smtClean="0">
                <a:solidFill>
                  <a:srgbClr val="0000FF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  </a:t>
            </a:r>
            <a:endParaRPr lang="ko-KR" altLang="en-US" sz="1600" b="1" dirty="0">
              <a:solidFill>
                <a:srgbClr val="0000FF"/>
              </a:solidFill>
              <a:latin typeface="Tahoma" pitchFamily="34" charset="0"/>
              <a:ea typeface="휴먼모음T" pitchFamily="18" charset="-127"/>
              <a:cs typeface="Tahoma" pitchFamily="34" charset="0"/>
            </a:endParaRPr>
          </a:p>
          <a:p>
            <a:pPr algn="l" defTabSz="966788">
              <a:spcBef>
                <a:spcPts val="0"/>
              </a:spcBef>
              <a:buFont typeface="Wingdings" pitchFamily="2" charset="2"/>
              <a:buChar char="Ø"/>
            </a:pPr>
            <a:r>
              <a:rPr lang="en-US" altLang="ko-KR" sz="1600" b="1" dirty="0">
                <a:solidFill>
                  <a:schemeClr val="tx2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 </a:t>
            </a:r>
            <a:r>
              <a:rPr lang="en-US" altLang="ko-KR" sz="1600" b="1" dirty="0" smtClean="0">
                <a:solidFill>
                  <a:srgbClr val="0000FF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To increase of commodity value </a:t>
            </a:r>
            <a:r>
              <a:rPr lang="en-US" altLang="ko-KR" sz="1600" b="1" dirty="0" smtClean="0">
                <a:solidFill>
                  <a:schemeClr val="tx2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to add several functions with minimum cost</a:t>
            </a:r>
            <a:endParaRPr lang="ko-KR" altLang="en-US" sz="1600" b="1" dirty="0">
              <a:solidFill>
                <a:srgbClr val="0000FF"/>
              </a:solidFill>
              <a:latin typeface="Tahoma" pitchFamily="34" charset="0"/>
              <a:ea typeface="휴먼모음T" pitchFamily="18" charset="-127"/>
              <a:cs typeface="Tahoma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11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383016" y="228600"/>
            <a:ext cx="4950984" cy="486867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lIns="0" tIns="0" rIns="0" bIns="0"/>
          <a:lstStyle/>
          <a:p>
            <a:pPr algn="l">
              <a:defRPr/>
            </a:pPr>
            <a:r>
              <a:rPr lang="en-US" altLang="ko-KR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휴먼모음T" pitchFamily="18" charset="-127"/>
                <a:ea typeface="휴먼모음T" pitchFamily="18" charset="-127"/>
              </a:rPr>
              <a:t>Application S/W</a:t>
            </a:r>
          </a:p>
        </p:txBody>
      </p:sp>
      <p:grpSp>
        <p:nvGrpSpPr>
          <p:cNvPr id="2" name="그룹 15"/>
          <p:cNvGrpSpPr/>
          <p:nvPr/>
        </p:nvGrpSpPr>
        <p:grpSpPr>
          <a:xfrm>
            <a:off x="2296200" y="3670351"/>
            <a:ext cx="828000" cy="1620000"/>
            <a:chOff x="6096000" y="1071918"/>
            <a:chExt cx="1447800" cy="2738082"/>
          </a:xfrm>
        </p:grpSpPr>
        <p:pic>
          <p:nvPicPr>
            <p:cNvPr id="17" name="Picture 6" descr="0도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096000" y="1071918"/>
              <a:ext cx="1447800" cy="27380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5" descr="CalorieCounter_2"/>
            <p:cNvPicPr preferRelativeResize="0"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233694" y="1551211"/>
              <a:ext cx="1152000" cy="129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그룹 19"/>
          <p:cNvGrpSpPr/>
          <p:nvPr/>
        </p:nvGrpSpPr>
        <p:grpSpPr>
          <a:xfrm>
            <a:off x="3657600" y="2880956"/>
            <a:ext cx="828000" cy="1620000"/>
            <a:chOff x="5181600" y="0"/>
            <a:chExt cx="1218320" cy="2304089"/>
          </a:xfrm>
        </p:grpSpPr>
        <p:pic>
          <p:nvPicPr>
            <p:cNvPr id="21" name="Picture 6" descr="0도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181600" y="0"/>
              <a:ext cx="1218320" cy="23040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7"/>
            <p:cNvPicPr preferRelativeResize="0">
              <a:picLocks noChangeArrowheads="1"/>
            </p:cNvPicPr>
            <p:nvPr/>
          </p:nvPicPr>
          <p:blipFill>
            <a:blip r:embed="rId4"/>
            <a:srcRect t="20379" r="2261" b="12178"/>
            <a:stretch>
              <a:fillRect/>
            </a:stretch>
          </p:blipFill>
          <p:spPr bwMode="auto">
            <a:xfrm>
              <a:off x="5298374" y="404750"/>
              <a:ext cx="972000" cy="108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3" name="Picture 18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329050" y="436987"/>
              <a:ext cx="541719" cy="265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6" name="직사각형 25"/>
          <p:cNvSpPr/>
          <p:nvPr/>
        </p:nvSpPr>
        <p:spPr>
          <a:xfrm>
            <a:off x="381000" y="1991380"/>
            <a:ext cx="25146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</a:pPr>
            <a:r>
              <a:rPr lang="en-US" altLang="ko-KR" sz="1400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S/W to utilize  exercise for </a:t>
            </a:r>
          </a:p>
          <a:p>
            <a:pPr marL="342900" indent="-342900">
              <a:spcBef>
                <a:spcPts val="0"/>
              </a:spcBef>
            </a:pPr>
            <a:r>
              <a:rPr lang="ko-KR" altLang="en-US" sz="14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「</a:t>
            </a:r>
            <a:r>
              <a:rPr lang="en-US" altLang="ko-KR" sz="14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working and running</a:t>
            </a:r>
            <a:r>
              <a:rPr lang="ko-KR" altLang="en-US" sz="14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」</a:t>
            </a:r>
            <a:endParaRPr lang="en-US" altLang="ko-KR" sz="1400" b="1" dirty="0" smtClean="0">
              <a:solidFill>
                <a:schemeClr val="tx2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  <a:p>
            <a:pPr marL="342900" indent="-342900">
              <a:spcBef>
                <a:spcPts val="0"/>
              </a:spcBef>
            </a:pPr>
            <a:r>
              <a:rPr lang="en-US" altLang="ko-KR" sz="1400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  <a:sym typeface="Wingdings" pitchFamily="2" charset="2"/>
              </a:rPr>
              <a:t> Increase the effect in case </a:t>
            </a:r>
          </a:p>
          <a:p>
            <a:pPr marL="342900" indent="-342900">
              <a:spcBef>
                <a:spcPts val="0"/>
              </a:spcBef>
            </a:pPr>
            <a:r>
              <a:rPr lang="en-US" altLang="ko-KR" sz="1400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  <a:sym typeface="Wingdings" pitchFamily="2" charset="2"/>
              </a:rPr>
              <a:t>     of including management </a:t>
            </a:r>
          </a:p>
          <a:p>
            <a:pPr marL="342900" indent="-342900">
              <a:spcBef>
                <a:spcPts val="0"/>
              </a:spcBef>
            </a:pPr>
            <a:r>
              <a:rPr lang="en-US" altLang="ko-KR" sz="1400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  <a:sym typeface="Wingdings" pitchFamily="2" charset="2"/>
              </a:rPr>
              <a:t>     program</a:t>
            </a:r>
            <a:endParaRPr lang="en-US" altLang="ko-KR" sz="1400" dirty="0" smtClean="0">
              <a:solidFill>
                <a:schemeClr val="tx2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</p:txBody>
      </p:sp>
      <p:sp>
        <p:nvSpPr>
          <p:cNvPr id="27" name="오각형 26"/>
          <p:cNvSpPr/>
          <p:nvPr/>
        </p:nvSpPr>
        <p:spPr>
          <a:xfrm>
            <a:off x="507000" y="1298280"/>
            <a:ext cx="2160000" cy="504000"/>
          </a:xfrm>
          <a:prstGeom prst="homePlate">
            <a:avLst/>
          </a:prstGeom>
          <a:solidFill>
            <a:schemeClr val="accent2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오각형 27"/>
          <p:cNvSpPr/>
          <p:nvPr/>
        </p:nvSpPr>
        <p:spPr>
          <a:xfrm>
            <a:off x="3276600" y="1280755"/>
            <a:ext cx="2556000" cy="504000"/>
          </a:xfrm>
          <a:prstGeom prst="homePlate">
            <a:avLst/>
          </a:prstGeom>
          <a:solidFill>
            <a:srgbClr val="33CC33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Rectangle 9"/>
          <p:cNvSpPr>
            <a:spLocks noChangeArrowheads="1"/>
          </p:cNvSpPr>
          <p:nvPr/>
        </p:nvSpPr>
        <p:spPr bwMode="auto">
          <a:xfrm>
            <a:off x="842475" y="1350730"/>
            <a:ext cx="1314759" cy="384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8" tIns="45714" rIns="91428" bIns="45714">
            <a:spAutoFit/>
          </a:bodyPr>
          <a:lstStyle/>
          <a:p>
            <a:pPr defTabSz="914098"/>
            <a:r>
              <a:rPr kumimoji="0" lang="en-US" altLang="ko-KR" sz="1900" b="1" dirty="0" smtClean="0">
                <a:solidFill>
                  <a:schemeClr val="bg1"/>
                </a:solidFill>
                <a:latin typeface="휴먼모음T" pitchFamily="18" charset="-127"/>
                <a:ea typeface="휴먼모음T" pitchFamily="18" charset="-127"/>
              </a:rPr>
              <a:t>Pedometer</a:t>
            </a:r>
            <a:endParaRPr kumimoji="0" lang="ko-KR" altLang="en-US" sz="1900" b="1" dirty="0">
              <a:solidFill>
                <a:schemeClr val="bg1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0" name="Rectangle 9"/>
          <p:cNvSpPr>
            <a:spLocks noChangeArrowheads="1"/>
          </p:cNvSpPr>
          <p:nvPr/>
        </p:nvSpPr>
        <p:spPr bwMode="auto">
          <a:xfrm>
            <a:off x="3276600" y="1329496"/>
            <a:ext cx="2390374" cy="384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8" tIns="45714" rIns="91428" bIns="45714">
            <a:spAutoFit/>
          </a:bodyPr>
          <a:lstStyle/>
          <a:p>
            <a:pPr defTabSz="914098"/>
            <a:r>
              <a:rPr kumimoji="0" lang="en-US" altLang="ko-KR" sz="1900" b="1" dirty="0" smtClean="0">
                <a:solidFill>
                  <a:schemeClr val="bg1"/>
                </a:solidFill>
                <a:latin typeface="휴먼모음T" pitchFamily="18" charset="-127"/>
                <a:ea typeface="휴먼모음T" pitchFamily="18" charset="-127"/>
              </a:rPr>
              <a:t>Constellation Search</a:t>
            </a:r>
            <a:endParaRPr kumimoji="0" lang="ko-KR" altLang="en-US" sz="1900" b="1" dirty="0">
              <a:solidFill>
                <a:schemeClr val="bg1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grpSp>
        <p:nvGrpSpPr>
          <p:cNvPr id="4" name="그룹 31"/>
          <p:cNvGrpSpPr/>
          <p:nvPr/>
        </p:nvGrpSpPr>
        <p:grpSpPr>
          <a:xfrm>
            <a:off x="4572000" y="2880955"/>
            <a:ext cx="828000" cy="1620000"/>
            <a:chOff x="5105400" y="152400"/>
            <a:chExt cx="1218320" cy="2304089"/>
          </a:xfrm>
        </p:grpSpPr>
        <p:pic>
          <p:nvPicPr>
            <p:cNvPr id="33" name="Picture 6" descr="0도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105400" y="152400"/>
              <a:ext cx="1218320" cy="23040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" name="Picture 26"/>
            <p:cNvPicPr preferRelativeResize="0">
              <a:picLocks noChangeArrowheads="1"/>
            </p:cNvPicPr>
            <p:nvPr/>
          </p:nvPicPr>
          <p:blipFill>
            <a:blip r:embed="rId6" cstate="print"/>
            <a:srcRect t="22173" r="7922" b="11306"/>
            <a:stretch>
              <a:fillRect/>
            </a:stretch>
          </p:blipFill>
          <p:spPr bwMode="auto">
            <a:xfrm>
              <a:off x="5222175" y="557150"/>
              <a:ext cx="972000" cy="108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5" name="Picture 27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252218" y="587825"/>
              <a:ext cx="603307" cy="297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6" name="Picture 28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245925" y="1283525"/>
              <a:ext cx="936000" cy="327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38" name="직사각형 37"/>
          <p:cNvSpPr/>
          <p:nvPr/>
        </p:nvSpPr>
        <p:spPr>
          <a:xfrm>
            <a:off x="457200" y="5801380"/>
            <a:ext cx="2743200" cy="523220"/>
          </a:xfrm>
          <a:prstGeom prst="rect">
            <a:avLst/>
          </a:prstGeom>
        </p:spPr>
        <p:txBody>
          <a:bodyPr wrap="square" rIns="0">
            <a:spAutoFit/>
          </a:bodyPr>
          <a:lstStyle/>
          <a:p>
            <a:pPr marL="342900" indent="-342900">
              <a:spcBef>
                <a:spcPts val="600"/>
              </a:spcBef>
            </a:pPr>
            <a:r>
              <a:rPr lang="en-US" altLang="ko-KR" sz="1400" b="1" dirty="0" smtClean="0">
                <a:solidFill>
                  <a:srgbClr val="FF0000"/>
                </a:solidFill>
                <a:latin typeface="Tahoma" pitchFamily="34" charset="0"/>
                <a:ea typeface="맑은 고딕" pitchFamily="50" charset="-127"/>
                <a:cs typeface="Tahoma" pitchFamily="34" charset="0"/>
                <a:sym typeface="Wingdings" pitchFamily="2" charset="2"/>
              </a:rPr>
              <a:t> Low consumption current</a:t>
            </a:r>
          </a:p>
          <a:p>
            <a:pPr marL="342900" indent="-342900">
              <a:spcBef>
                <a:spcPts val="0"/>
              </a:spcBef>
            </a:pPr>
            <a:r>
              <a:rPr lang="en-US" altLang="ko-KR" sz="1400" b="1" dirty="0" smtClean="0">
                <a:solidFill>
                  <a:srgbClr val="FF0000"/>
                </a:solidFill>
                <a:latin typeface="Tahoma" pitchFamily="34" charset="0"/>
                <a:ea typeface="맑은 고딕" pitchFamily="50" charset="-127"/>
                <a:cs typeface="Tahoma" pitchFamily="34" charset="0"/>
                <a:sym typeface="Wingdings" pitchFamily="2" charset="2"/>
              </a:rPr>
              <a:t>     and Accuracy</a:t>
            </a:r>
            <a:endParaRPr lang="en-US" altLang="ko-KR" sz="1400" b="1" dirty="0" smtClean="0">
              <a:solidFill>
                <a:srgbClr val="FF0000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</p:txBody>
      </p:sp>
      <p:sp>
        <p:nvSpPr>
          <p:cNvPr id="39" name="직사각형 38"/>
          <p:cNvSpPr/>
          <p:nvPr/>
        </p:nvSpPr>
        <p:spPr>
          <a:xfrm>
            <a:off x="3429000" y="4785955"/>
            <a:ext cx="2362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</a:pPr>
            <a:r>
              <a:rPr lang="en-US" altLang="ko-KR" sz="1400" b="1" dirty="0" smtClean="0">
                <a:solidFill>
                  <a:srgbClr val="FF0000"/>
                </a:solidFill>
                <a:latin typeface="Tahoma" pitchFamily="34" charset="0"/>
                <a:ea typeface="맑은 고딕" pitchFamily="50" charset="-127"/>
                <a:cs typeface="Tahoma" pitchFamily="34" charset="0"/>
                <a:sym typeface="Wingdings" pitchFamily="2" charset="2"/>
              </a:rPr>
              <a:t> Patent</a:t>
            </a:r>
            <a:r>
              <a:rPr lang="ko-KR" altLang="en-US" sz="1400" b="1" dirty="0" smtClean="0">
                <a:solidFill>
                  <a:srgbClr val="FF0000"/>
                </a:solidFill>
                <a:latin typeface="Tahoma" pitchFamily="34" charset="0"/>
                <a:ea typeface="맑은 고딕" pitchFamily="50" charset="-127"/>
                <a:cs typeface="Tahoma" pitchFamily="34" charset="0"/>
                <a:sym typeface="Wingdings" pitchFamily="2" charset="2"/>
              </a:rPr>
              <a:t> </a:t>
            </a:r>
            <a:r>
              <a:rPr lang="en-US" altLang="ko-KR" sz="1400" b="1" dirty="0" smtClean="0">
                <a:solidFill>
                  <a:srgbClr val="FF0000"/>
                </a:solidFill>
                <a:latin typeface="Tahoma" pitchFamily="34" charset="0"/>
                <a:ea typeface="맑은 고딕" pitchFamily="50" charset="-127"/>
                <a:cs typeface="Tahoma" pitchFamily="34" charset="0"/>
                <a:sym typeface="Wingdings" pitchFamily="2" charset="2"/>
              </a:rPr>
              <a:t>and Accuracy</a:t>
            </a:r>
            <a:endParaRPr lang="en-US" altLang="ko-KR" sz="1400" b="1" dirty="0" smtClean="0">
              <a:solidFill>
                <a:srgbClr val="FF0000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228600" y="745175"/>
            <a:ext cx="8763000" cy="54000"/>
          </a:xfrm>
          <a:prstGeom prst="rect">
            <a:avLst/>
          </a:prstGeom>
          <a:solidFill>
            <a:srgbClr val="0099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오각형 30"/>
          <p:cNvSpPr/>
          <p:nvPr/>
        </p:nvSpPr>
        <p:spPr>
          <a:xfrm>
            <a:off x="6298200" y="1298280"/>
            <a:ext cx="2160000" cy="504000"/>
          </a:xfrm>
          <a:prstGeom prst="homePlate">
            <a:avLst/>
          </a:prstGeom>
          <a:solidFill>
            <a:srgbClr val="0099FF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Rectangle 9"/>
          <p:cNvSpPr>
            <a:spLocks noChangeArrowheads="1"/>
          </p:cNvSpPr>
          <p:nvPr/>
        </p:nvSpPr>
        <p:spPr bwMode="auto">
          <a:xfrm>
            <a:off x="6610156" y="1350730"/>
            <a:ext cx="1467044" cy="384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8" tIns="45714" rIns="91428" bIns="45714">
            <a:spAutoFit/>
          </a:bodyPr>
          <a:lstStyle/>
          <a:p>
            <a:pPr defTabSz="914098"/>
            <a:r>
              <a:rPr kumimoji="0" lang="en-US" altLang="ko-KR" sz="1900" b="1" dirty="0" smtClean="0">
                <a:solidFill>
                  <a:schemeClr val="bg1"/>
                </a:solidFill>
                <a:latin typeface="휴먼모음T" pitchFamily="18" charset="-127"/>
                <a:ea typeface="휴먼모음T" pitchFamily="18" charset="-127"/>
              </a:rPr>
              <a:t>3D Motion </a:t>
            </a:r>
            <a:endParaRPr kumimoji="0" lang="ko-KR" altLang="en-US" sz="1900" b="1" dirty="0">
              <a:solidFill>
                <a:schemeClr val="bg1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pic>
        <p:nvPicPr>
          <p:cNvPr id="37" name="Picture 4" descr="screenshot_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920102" y="3495008"/>
            <a:ext cx="852825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Picture 5" descr="screenshot_1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924800" y="3495008"/>
            <a:ext cx="844576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7" descr="screenshot_7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934200" y="3033355"/>
            <a:ext cx="828092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" name="Rectangle 15"/>
          <p:cNvSpPr>
            <a:spLocks noChangeArrowheads="1"/>
          </p:cNvSpPr>
          <p:nvPr/>
        </p:nvSpPr>
        <p:spPr bwMode="auto">
          <a:xfrm>
            <a:off x="5931725" y="4806158"/>
            <a:ext cx="902525" cy="4000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1428" tIns="45714" rIns="91428" bIns="45714">
            <a:spAutoFit/>
          </a:bodyPr>
          <a:lstStyle/>
          <a:p>
            <a:pPr algn="ctr" defTabSz="966788" eaLnBrk="0" latinLnBrk="0" hangingPunct="0"/>
            <a:r>
              <a:rPr kumimoji="0" lang="en-US" altLang="ko-KR" sz="1000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Moving of Up/Down</a:t>
            </a:r>
            <a:endParaRPr kumimoji="0" lang="en-US" altLang="ko-KR" sz="1000" dirty="0">
              <a:solidFill>
                <a:schemeClr val="tx2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</p:txBody>
      </p:sp>
      <p:sp>
        <p:nvSpPr>
          <p:cNvPr id="43" name="Rectangle 15"/>
          <p:cNvSpPr>
            <a:spLocks noChangeArrowheads="1"/>
          </p:cNvSpPr>
          <p:nvPr/>
        </p:nvSpPr>
        <p:spPr bwMode="auto">
          <a:xfrm>
            <a:off x="7884225" y="4853658"/>
            <a:ext cx="914400" cy="4000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1428" tIns="45714" rIns="91428" bIns="45714">
            <a:spAutoFit/>
          </a:bodyPr>
          <a:lstStyle/>
          <a:p>
            <a:pPr algn="ctr" defTabSz="966788" eaLnBrk="0" latinLnBrk="0" hangingPunct="0"/>
            <a:r>
              <a:rPr kumimoji="0" lang="en-US" altLang="ko-KR" sz="1000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Moving of</a:t>
            </a:r>
          </a:p>
          <a:p>
            <a:pPr algn="ctr" defTabSz="966788" eaLnBrk="0" latinLnBrk="0" hangingPunct="0"/>
            <a:r>
              <a:rPr kumimoji="0" lang="en-US" altLang="ko-KR" sz="1000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Right/Left</a:t>
            </a:r>
            <a:endParaRPr kumimoji="0" lang="en-US" altLang="ko-KR" sz="1000" dirty="0">
              <a:solidFill>
                <a:schemeClr val="tx2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</p:txBody>
      </p:sp>
      <p:sp>
        <p:nvSpPr>
          <p:cNvPr id="44" name="Rectangle 15"/>
          <p:cNvSpPr>
            <a:spLocks noChangeArrowheads="1"/>
          </p:cNvSpPr>
          <p:nvPr/>
        </p:nvSpPr>
        <p:spPr bwMode="auto">
          <a:xfrm>
            <a:off x="6858000" y="4344008"/>
            <a:ext cx="1002475" cy="4000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1428" tIns="45714" rIns="91428" bIns="45714">
            <a:spAutoFit/>
          </a:bodyPr>
          <a:lstStyle/>
          <a:p>
            <a:pPr algn="ctr" defTabSz="966788" eaLnBrk="0" latinLnBrk="0" hangingPunct="0"/>
            <a:r>
              <a:rPr kumimoji="0" lang="en-US" altLang="ko-KR" sz="1000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Moving of horizontality</a:t>
            </a:r>
            <a:endParaRPr kumimoji="0" lang="en-US" altLang="ko-KR" sz="1000" dirty="0">
              <a:solidFill>
                <a:schemeClr val="tx2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</p:txBody>
      </p:sp>
      <p:sp>
        <p:nvSpPr>
          <p:cNvPr id="51" name="직사각형 50"/>
          <p:cNvSpPr/>
          <p:nvPr/>
        </p:nvSpPr>
        <p:spPr>
          <a:xfrm>
            <a:off x="6248400" y="2003255"/>
            <a:ext cx="2362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</a:pPr>
            <a:r>
              <a:rPr lang="en-US" altLang="ko-KR" sz="1400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S/W of 3D Motion for Air</a:t>
            </a:r>
          </a:p>
          <a:p>
            <a:pPr marL="342900" indent="-342900">
              <a:spcBef>
                <a:spcPts val="0"/>
              </a:spcBef>
            </a:pPr>
            <a:r>
              <a:rPr lang="en-US" altLang="ko-KR" sz="1400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Mouse, 3D Game and so on</a:t>
            </a:r>
          </a:p>
        </p:txBody>
      </p:sp>
      <p:sp>
        <p:nvSpPr>
          <p:cNvPr id="55" name="Rectangle 15"/>
          <p:cNvSpPr>
            <a:spLocks noChangeArrowheads="1"/>
          </p:cNvSpPr>
          <p:nvPr/>
        </p:nvSpPr>
        <p:spPr bwMode="auto">
          <a:xfrm>
            <a:off x="5943601" y="4589433"/>
            <a:ext cx="838200" cy="2769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1428" tIns="45714" rIns="91428" bIns="45714">
            <a:spAutoFit/>
          </a:bodyPr>
          <a:lstStyle/>
          <a:p>
            <a:pPr algn="ctr" defTabSz="966788" eaLnBrk="0" latinLnBrk="0" hangingPunct="0"/>
            <a:r>
              <a:rPr kumimoji="0" lang="en-US" altLang="ko-KR" sz="12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PITCH</a:t>
            </a:r>
            <a:endParaRPr kumimoji="0" lang="en-US" altLang="ko-KR" sz="1200" b="1" dirty="0">
              <a:solidFill>
                <a:schemeClr val="tx2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</p:txBody>
      </p:sp>
      <p:sp>
        <p:nvSpPr>
          <p:cNvPr id="56" name="Rectangle 15"/>
          <p:cNvSpPr>
            <a:spLocks noChangeArrowheads="1"/>
          </p:cNvSpPr>
          <p:nvPr/>
        </p:nvSpPr>
        <p:spPr bwMode="auto">
          <a:xfrm>
            <a:off x="6934200" y="4144108"/>
            <a:ext cx="838200" cy="2769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1428" tIns="45714" rIns="91428" bIns="45714">
            <a:spAutoFit/>
          </a:bodyPr>
          <a:lstStyle/>
          <a:p>
            <a:pPr algn="ctr" defTabSz="966788" eaLnBrk="0" latinLnBrk="0" hangingPunct="0"/>
            <a:r>
              <a:rPr kumimoji="0" lang="en-US" altLang="ko-KR" sz="12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YAW</a:t>
            </a:r>
            <a:endParaRPr kumimoji="0" lang="en-US" altLang="ko-KR" sz="1200" b="1" dirty="0">
              <a:solidFill>
                <a:schemeClr val="tx2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</p:txBody>
      </p:sp>
      <p:sp>
        <p:nvSpPr>
          <p:cNvPr id="57" name="Rectangle 15"/>
          <p:cNvSpPr>
            <a:spLocks noChangeArrowheads="1"/>
          </p:cNvSpPr>
          <p:nvPr/>
        </p:nvSpPr>
        <p:spPr bwMode="auto">
          <a:xfrm>
            <a:off x="7924800" y="4613183"/>
            <a:ext cx="838200" cy="2769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1428" tIns="45714" rIns="91428" bIns="45714">
            <a:spAutoFit/>
          </a:bodyPr>
          <a:lstStyle/>
          <a:p>
            <a:pPr algn="ctr" defTabSz="966788" eaLnBrk="0" latinLnBrk="0" hangingPunct="0"/>
            <a:r>
              <a:rPr kumimoji="0" lang="en-US" altLang="ko-KR" sz="12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ROLL</a:t>
            </a:r>
            <a:endParaRPr kumimoji="0" lang="en-US" altLang="ko-KR" sz="1200" b="1" dirty="0">
              <a:solidFill>
                <a:schemeClr val="tx2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</p:txBody>
      </p:sp>
      <p:sp>
        <p:nvSpPr>
          <p:cNvPr id="46" name="Rectangle 5"/>
          <p:cNvSpPr>
            <a:spLocks noChangeArrowheads="1"/>
          </p:cNvSpPr>
          <p:nvPr/>
        </p:nvSpPr>
        <p:spPr bwMode="auto">
          <a:xfrm>
            <a:off x="228600" y="3338155"/>
            <a:ext cx="1981200" cy="21955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86445" tIns="43223" rIns="0" bIns="43223">
            <a:spAutoFit/>
          </a:bodyPr>
          <a:lstStyle/>
          <a:p>
            <a:pPr defTabSz="914098" eaLnBrk="0" latinLnBrk="0" hangingPunct="0"/>
            <a:r>
              <a:rPr kumimoji="0" lang="en-US" altLang="ko-KR" sz="12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  <a:sym typeface="Wingdings" pitchFamily="2" charset="2"/>
              </a:rPr>
              <a:t>   【 Display Items 】</a:t>
            </a:r>
          </a:p>
          <a:p>
            <a:pPr latinLnBrk="0"/>
            <a:endParaRPr lang="en-US" altLang="ko-KR" sz="500" b="1" dirty="0" smtClean="0">
              <a:solidFill>
                <a:schemeClr val="tx2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  <a:p>
            <a:pPr latinLnBrk="0"/>
            <a:r>
              <a:rPr lang="en-US" altLang="ko-KR" sz="12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 - </a:t>
            </a:r>
            <a:r>
              <a:rPr kumimoji="0" lang="en-US" altLang="ko-KR" sz="1200" dirty="0" smtClean="0">
                <a:solidFill>
                  <a:schemeClr val="tx2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Exercise Time</a:t>
            </a:r>
          </a:p>
          <a:p>
            <a:pPr latinLnBrk="0"/>
            <a:r>
              <a:rPr kumimoji="0" lang="en-US" altLang="ko-KR" sz="1200" dirty="0" smtClean="0">
                <a:solidFill>
                  <a:schemeClr val="tx2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   - </a:t>
            </a:r>
            <a:r>
              <a:rPr kumimoji="0" lang="en-US" altLang="ko-KR" sz="1200" b="1" dirty="0" smtClean="0">
                <a:solidFill>
                  <a:srgbClr val="0000FF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Calorie Consumption</a:t>
            </a:r>
          </a:p>
          <a:p>
            <a:pPr latinLnBrk="0"/>
            <a:r>
              <a:rPr kumimoji="0" lang="en-US" altLang="ko-KR" sz="1200" dirty="0" smtClean="0">
                <a:solidFill>
                  <a:schemeClr val="tx2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   - Moved distance and </a:t>
            </a:r>
          </a:p>
          <a:p>
            <a:pPr latinLnBrk="0"/>
            <a:r>
              <a:rPr kumimoji="0" lang="en-US" altLang="ko-KR" sz="1200" dirty="0" smtClean="0">
                <a:solidFill>
                  <a:schemeClr val="tx2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      velocity</a:t>
            </a:r>
          </a:p>
          <a:p>
            <a:pPr latinLnBrk="0"/>
            <a:r>
              <a:rPr kumimoji="0" lang="en-US" altLang="ko-KR" sz="1200" dirty="0" smtClean="0">
                <a:solidFill>
                  <a:schemeClr val="tx2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   - </a:t>
            </a:r>
            <a:r>
              <a:rPr kumimoji="0" lang="en-US" altLang="ko-KR" sz="1200" b="1" dirty="0" smtClean="0">
                <a:solidFill>
                  <a:srgbClr val="0000FF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Walking/Running </a:t>
            </a:r>
          </a:p>
          <a:p>
            <a:pPr latinLnBrk="0"/>
            <a:r>
              <a:rPr kumimoji="0" lang="en-US" altLang="ko-KR" sz="1200" b="1" dirty="0" smtClean="0">
                <a:solidFill>
                  <a:srgbClr val="0000FF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      step number</a:t>
            </a:r>
          </a:p>
          <a:p>
            <a:pPr latinLnBrk="0"/>
            <a:r>
              <a:rPr kumimoji="0" lang="en-US" altLang="ko-KR" sz="1200" dirty="0" smtClean="0">
                <a:solidFill>
                  <a:schemeClr val="tx2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   - Speed: Average velocity </a:t>
            </a:r>
          </a:p>
          <a:p>
            <a:pPr latinLnBrk="0"/>
            <a:r>
              <a:rPr kumimoji="0" lang="en-US" altLang="ko-KR" sz="1200" dirty="0" smtClean="0">
                <a:solidFill>
                  <a:schemeClr val="tx2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         for 5 seconds</a:t>
            </a:r>
          </a:p>
          <a:p>
            <a:pPr latinLnBrk="0"/>
            <a:r>
              <a:rPr kumimoji="0" lang="en-US" altLang="ko-KR" sz="1200" dirty="0" smtClean="0">
                <a:solidFill>
                  <a:schemeClr val="tx2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   - Pace: Time to go 1Km </a:t>
            </a:r>
          </a:p>
          <a:p>
            <a:pPr latinLnBrk="0"/>
            <a:r>
              <a:rPr kumimoji="0" lang="en-US" altLang="ko-KR" sz="1200" dirty="0" smtClean="0">
                <a:solidFill>
                  <a:schemeClr val="tx2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         with current speed</a:t>
            </a:r>
            <a:endParaRPr lang="en-US" altLang="ko-KR" sz="1200" b="1" dirty="0" smtClean="0">
              <a:solidFill>
                <a:schemeClr val="tx2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</p:txBody>
      </p:sp>
      <p:sp>
        <p:nvSpPr>
          <p:cNvPr id="47" name="직사각형 46"/>
          <p:cNvSpPr/>
          <p:nvPr/>
        </p:nvSpPr>
        <p:spPr>
          <a:xfrm>
            <a:off x="3352800" y="2002180"/>
            <a:ext cx="2438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atinLnBrk="0">
              <a:buFont typeface="Wingdings" pitchFamily="2" charset="2"/>
              <a:buNone/>
            </a:pPr>
            <a:r>
              <a:rPr kumimoji="0" lang="en-US" altLang="ko-KR" sz="1400" dirty="0" smtClean="0">
                <a:solidFill>
                  <a:schemeClr val="tx2"/>
                </a:solidFill>
                <a:latin typeface="Tahoma" pitchFamily="34" charset="0"/>
                <a:cs typeface="Tahoma" pitchFamily="34" charset="0"/>
                <a:sym typeface="Wingdings" pitchFamily="2" charset="2"/>
              </a:rPr>
              <a:t>S/W to search the direction</a:t>
            </a:r>
          </a:p>
          <a:p>
            <a:pPr latinLnBrk="0">
              <a:buFont typeface="Wingdings" pitchFamily="2" charset="2"/>
              <a:buNone/>
            </a:pPr>
            <a:r>
              <a:rPr kumimoji="0" lang="en-US" altLang="ko-KR" sz="1400" dirty="0" smtClean="0">
                <a:solidFill>
                  <a:schemeClr val="tx2"/>
                </a:solidFill>
                <a:latin typeface="Tahoma" pitchFamily="34" charset="0"/>
                <a:cs typeface="Tahoma" pitchFamily="34" charset="0"/>
                <a:sym typeface="Wingdings" pitchFamily="2" charset="2"/>
              </a:rPr>
              <a:t>and position with the device</a:t>
            </a:r>
            <a:endParaRPr kumimoji="0" lang="en-US" altLang="ko-KR" sz="1400" dirty="0">
              <a:solidFill>
                <a:schemeClr val="tx2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48" name="직사각형 47"/>
          <p:cNvSpPr/>
          <p:nvPr/>
        </p:nvSpPr>
        <p:spPr>
          <a:xfrm>
            <a:off x="6172200" y="5375183"/>
            <a:ext cx="25146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</a:pPr>
            <a:r>
              <a:rPr lang="en-US" altLang="ko-KR" sz="1400" b="1" dirty="0" smtClean="0">
                <a:solidFill>
                  <a:srgbClr val="FF0000"/>
                </a:solidFill>
                <a:latin typeface="Tahoma" pitchFamily="34" charset="0"/>
                <a:ea typeface="맑은 고딕" pitchFamily="50" charset="-127"/>
                <a:cs typeface="Tahoma" pitchFamily="34" charset="0"/>
                <a:sym typeface="Wingdings" pitchFamily="2" charset="2"/>
              </a:rPr>
              <a:t> Support with game </a:t>
            </a:r>
          </a:p>
          <a:p>
            <a:pPr marL="342900" indent="-342900">
              <a:spcBef>
                <a:spcPts val="0"/>
              </a:spcBef>
            </a:pPr>
            <a:r>
              <a:rPr lang="en-US" altLang="ko-KR" sz="1400" b="1" dirty="0" smtClean="0">
                <a:solidFill>
                  <a:srgbClr val="FF0000"/>
                </a:solidFill>
                <a:latin typeface="Tahoma" pitchFamily="34" charset="0"/>
                <a:ea typeface="맑은 고딕" pitchFamily="50" charset="-127"/>
                <a:cs typeface="Tahoma" pitchFamily="34" charset="0"/>
                <a:sym typeface="Wingdings" pitchFamily="2" charset="2"/>
              </a:rPr>
              <a:t>     development engineer</a:t>
            </a:r>
          </a:p>
          <a:p>
            <a:pPr marL="342900" indent="-342900">
              <a:spcBef>
                <a:spcPts val="0"/>
              </a:spcBef>
            </a:pPr>
            <a:r>
              <a:rPr lang="en-US" altLang="ko-KR" sz="1400" b="1" dirty="0" smtClean="0">
                <a:solidFill>
                  <a:srgbClr val="FF0000"/>
                </a:solidFill>
                <a:latin typeface="Tahoma" pitchFamily="34" charset="0"/>
                <a:ea typeface="맑은 고딕" pitchFamily="50" charset="-127"/>
                <a:cs typeface="Tahoma" pitchFamily="34" charset="0"/>
                <a:sym typeface="Wingdings" pitchFamily="2" charset="2"/>
              </a:rPr>
              <a:t>     and Accuracy </a:t>
            </a:r>
            <a:endParaRPr lang="en-US" altLang="ko-KR" sz="1400" b="1" dirty="0" smtClean="0">
              <a:solidFill>
                <a:srgbClr val="FF0000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9" name="Picture 68" descr="qw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686120">
            <a:off x="6784596" y="2357129"/>
            <a:ext cx="420768" cy="381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69" descr="3축 지지기센서(앞면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951530">
            <a:off x="6000239" y="2250142"/>
            <a:ext cx="542453" cy="54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1" name="Picture 70" descr="6축 모션센서 (앞면)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900000">
            <a:off x="2360404" y="2249803"/>
            <a:ext cx="593767" cy="477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2" name="Text Box 6"/>
          <p:cNvSpPr txBox="1">
            <a:spLocks noChangeArrowheads="1"/>
          </p:cNvSpPr>
          <p:nvPr/>
        </p:nvSpPr>
        <p:spPr bwMode="auto">
          <a:xfrm>
            <a:off x="914400" y="2790700"/>
            <a:ext cx="3381572" cy="6135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86457" tIns="43228" rIns="86457" bIns="43228">
            <a:spAutoFit/>
          </a:bodyPr>
          <a:lstStyle/>
          <a:p>
            <a:pPr algn="ctr" defTabSz="914098"/>
            <a:r>
              <a:rPr lang="en-US" altLang="ko-KR" sz="1600" b="1" dirty="0">
                <a:solidFill>
                  <a:srgbClr val="080808"/>
                </a:solidFill>
                <a:latin typeface="휴먼모음T" pitchFamily="18" charset="-127"/>
                <a:ea typeface="휴먼모음T" pitchFamily="18" charset="-127"/>
              </a:rPr>
              <a:t>Convergence </a:t>
            </a:r>
            <a:r>
              <a:rPr lang="en-US" altLang="ko-KR" sz="1600" b="1" dirty="0" smtClean="0">
                <a:solidFill>
                  <a:srgbClr val="080808"/>
                </a:solidFill>
                <a:latin typeface="휴먼모음T" pitchFamily="18" charset="-127"/>
                <a:ea typeface="휴먼모음T" pitchFamily="18" charset="-127"/>
              </a:rPr>
              <a:t>Package</a:t>
            </a:r>
          </a:p>
          <a:p>
            <a:pPr algn="ctr" defTabSz="914098"/>
            <a:endParaRPr lang="en-US" altLang="ko-KR" sz="1400" b="1" dirty="0">
              <a:solidFill>
                <a:srgbClr val="080808"/>
              </a:solidFill>
              <a:latin typeface="휴먼모음T" pitchFamily="18" charset="-127"/>
              <a:ea typeface="휴먼모음T" pitchFamily="18" charset="-127"/>
            </a:endParaRPr>
          </a:p>
          <a:p>
            <a:pPr algn="ctr" defTabSz="914098">
              <a:lnSpc>
                <a:spcPct val="30000"/>
              </a:lnSpc>
            </a:pPr>
            <a:r>
              <a:rPr lang="en-US" altLang="ko-KR" sz="1400" b="1" dirty="0" smtClean="0">
                <a:solidFill>
                  <a:srgbClr val="080808"/>
                </a:solidFill>
                <a:latin typeface="휴먼모음T" pitchFamily="18" charset="-127"/>
                <a:ea typeface="휴먼모음T" pitchFamily="18" charset="-127"/>
              </a:rPr>
              <a:t>(Magnetic</a:t>
            </a:r>
            <a:r>
              <a:rPr lang="ko-KR" altLang="en-US" sz="1400" b="1" dirty="0" smtClean="0">
                <a:solidFill>
                  <a:srgbClr val="080808"/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1400" b="1" dirty="0">
                <a:solidFill>
                  <a:srgbClr val="080808"/>
                </a:solidFill>
                <a:latin typeface="휴먼모음T" pitchFamily="18" charset="-127"/>
                <a:ea typeface="휴먼모음T" pitchFamily="18" charset="-127"/>
              </a:rPr>
              <a:t>+</a:t>
            </a:r>
            <a:r>
              <a:rPr lang="ko-KR" altLang="en-US" sz="1400" b="1" dirty="0">
                <a:solidFill>
                  <a:srgbClr val="080808"/>
                </a:solidFill>
                <a:latin typeface="휴먼모음T" pitchFamily="18" charset="-127"/>
                <a:ea typeface="휴먼모음T" pitchFamily="18" charset="-127"/>
              </a:rPr>
              <a:t> </a:t>
            </a:r>
            <a:r>
              <a:rPr lang="en-US" altLang="ko-KR" sz="1400" b="1" dirty="0" smtClean="0">
                <a:solidFill>
                  <a:srgbClr val="080808"/>
                </a:solidFill>
                <a:latin typeface="휴먼모음T" pitchFamily="18" charset="-127"/>
                <a:ea typeface="휴먼모음T" pitchFamily="18" charset="-127"/>
              </a:rPr>
              <a:t>Acceleration)</a:t>
            </a:r>
            <a:endParaRPr lang="en-US" altLang="ko-KR" sz="1400" b="1" dirty="0">
              <a:solidFill>
                <a:srgbClr val="080808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8203" name="Text Box 6"/>
          <p:cNvSpPr txBox="1">
            <a:spLocks noChangeArrowheads="1"/>
          </p:cNvSpPr>
          <p:nvPr/>
        </p:nvSpPr>
        <p:spPr bwMode="auto">
          <a:xfrm>
            <a:off x="5224150" y="2801020"/>
            <a:ext cx="2881159" cy="6135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86457" tIns="43228" rIns="86457" bIns="43228">
            <a:spAutoFit/>
          </a:bodyPr>
          <a:lstStyle/>
          <a:p>
            <a:pPr algn="ctr" defTabSz="914098"/>
            <a:r>
              <a:rPr lang="en-US" altLang="ko-KR" sz="1600" b="1" dirty="0">
                <a:solidFill>
                  <a:srgbClr val="080808"/>
                </a:solidFill>
                <a:latin typeface="휴먼모음T" pitchFamily="18" charset="-127"/>
                <a:ea typeface="휴먼모음T" pitchFamily="18" charset="-127"/>
              </a:rPr>
              <a:t>Separate </a:t>
            </a:r>
            <a:r>
              <a:rPr lang="en-US" altLang="ko-KR" sz="1600" b="1" dirty="0" smtClean="0">
                <a:solidFill>
                  <a:srgbClr val="080808"/>
                </a:solidFill>
                <a:latin typeface="휴먼모음T" pitchFamily="18" charset="-127"/>
                <a:ea typeface="휴먼모음T" pitchFamily="18" charset="-127"/>
              </a:rPr>
              <a:t>Package</a:t>
            </a:r>
          </a:p>
          <a:p>
            <a:pPr algn="ctr" defTabSz="914098"/>
            <a:endParaRPr lang="en-US" altLang="ko-KR" sz="1400" b="1" dirty="0">
              <a:solidFill>
                <a:srgbClr val="080808"/>
              </a:solidFill>
              <a:latin typeface="휴먼모음T" pitchFamily="18" charset="-127"/>
              <a:ea typeface="휴먼모음T" pitchFamily="18" charset="-127"/>
            </a:endParaRPr>
          </a:p>
          <a:p>
            <a:pPr algn="ctr" defTabSz="914098">
              <a:lnSpc>
                <a:spcPct val="30000"/>
              </a:lnSpc>
            </a:pPr>
            <a:r>
              <a:rPr lang="en-US" altLang="ko-KR" sz="1400" b="1" dirty="0" smtClean="0">
                <a:solidFill>
                  <a:srgbClr val="080808"/>
                </a:solidFill>
                <a:latin typeface="휴먼모음T" pitchFamily="18" charset="-127"/>
                <a:ea typeface="휴먼모음T" pitchFamily="18" charset="-127"/>
              </a:rPr>
              <a:t>(Magnetic + Acceleration)</a:t>
            </a:r>
            <a:endParaRPr lang="en-US" altLang="ko-KR" sz="1400" b="1" dirty="0">
              <a:solidFill>
                <a:srgbClr val="080808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52" name="Text Box 6"/>
          <p:cNvSpPr txBox="1">
            <a:spLocks noChangeArrowheads="1"/>
          </p:cNvSpPr>
          <p:nvPr/>
        </p:nvSpPr>
        <p:spPr bwMode="auto">
          <a:xfrm>
            <a:off x="2590800" y="3660653"/>
            <a:ext cx="4876800" cy="75927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86457" tIns="43228" rIns="86457" bIns="43228">
            <a:spAutoFit/>
          </a:bodyPr>
          <a:lstStyle/>
          <a:p>
            <a:pPr defTabSz="914098">
              <a:buFont typeface="Wingdings" pitchFamily="2" charset="2"/>
              <a:buChar char="ü"/>
            </a:pPr>
            <a:r>
              <a:rPr lang="en-US" altLang="ko-KR" sz="1400" b="1" dirty="0" smtClean="0">
                <a:solidFill>
                  <a:srgbClr val="FF6600"/>
                </a:solidFill>
                <a:latin typeface="맑은 고딕" pitchFamily="50" charset="-127"/>
                <a:ea typeface="맑은 고딕" pitchFamily="50" charset="-127"/>
              </a:rPr>
              <a:t> Data output regardless of OS and Chipset</a:t>
            </a:r>
            <a:endParaRPr lang="ko-KR" altLang="en-US" sz="1400" b="1" dirty="0">
              <a:solidFill>
                <a:srgbClr val="FF6600"/>
              </a:solidFill>
              <a:latin typeface="맑은 고딕" pitchFamily="50" charset="-127"/>
              <a:ea typeface="맑은 고딕" pitchFamily="50" charset="-127"/>
            </a:endParaRPr>
          </a:p>
          <a:p>
            <a:pPr defTabSz="914098">
              <a:spcBef>
                <a:spcPts val="100"/>
              </a:spcBef>
              <a:buFont typeface="Wingdings" pitchFamily="2" charset="2"/>
              <a:buChar char="ü"/>
            </a:pPr>
            <a:r>
              <a:rPr lang="en-US" altLang="ko-KR" sz="1400" b="1" dirty="0" smtClean="0">
                <a:solidFill>
                  <a:srgbClr val="FF6600"/>
                </a:solidFill>
                <a:latin typeface="맑은 고딕" pitchFamily="50" charset="-127"/>
                <a:ea typeface="맑은 고딕" pitchFamily="50" charset="-127"/>
              </a:rPr>
              <a:t> No relation to Computing Power of Host CPU</a:t>
            </a:r>
          </a:p>
          <a:p>
            <a:pPr defTabSz="914098">
              <a:spcBef>
                <a:spcPts val="100"/>
              </a:spcBef>
              <a:buFont typeface="Wingdings" pitchFamily="2" charset="2"/>
              <a:buChar char="ü"/>
            </a:pPr>
            <a:r>
              <a:rPr lang="en-US" altLang="ko-KR" sz="1400" b="1" dirty="0" smtClean="0">
                <a:solidFill>
                  <a:srgbClr val="FF6600"/>
                </a:solidFill>
                <a:latin typeface="맑은 고딕" pitchFamily="50" charset="-127"/>
                <a:ea typeface="맑은 고딕" pitchFamily="50" charset="-127"/>
              </a:rPr>
              <a:t> Possibility to control data output and power current</a:t>
            </a:r>
            <a:endParaRPr lang="ko-KR" altLang="en-US" sz="1400" b="1" dirty="0">
              <a:solidFill>
                <a:srgbClr val="FF66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8" name="Rectangle 47"/>
          <p:cNvSpPr>
            <a:spLocks noChangeArrowheads="1"/>
          </p:cNvSpPr>
          <p:nvPr/>
        </p:nvSpPr>
        <p:spPr bwMode="auto">
          <a:xfrm>
            <a:off x="2198400" y="5092200"/>
            <a:ext cx="6480000" cy="1080000"/>
          </a:xfrm>
          <a:prstGeom prst="rect">
            <a:avLst/>
          </a:prstGeom>
          <a:solidFill>
            <a:schemeClr val="bg1"/>
          </a:solidFill>
          <a:ln w="9525" algn="ctr">
            <a:solidFill>
              <a:srgbClr val="99CC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86457" tIns="43228" rIns="86457" bIns="43228" anchor="ctr">
            <a:spAutoFit/>
          </a:bodyPr>
          <a:lstStyle/>
          <a:p>
            <a:pPr>
              <a:defRPr/>
            </a:pPr>
            <a:endParaRPr lang="ko-KR" altLang="en-US"/>
          </a:p>
        </p:txBody>
      </p:sp>
      <p:sp>
        <p:nvSpPr>
          <p:cNvPr id="49" name="Text Box 7"/>
          <p:cNvSpPr txBox="1">
            <a:spLocks noChangeArrowheads="1"/>
          </p:cNvSpPr>
          <p:nvPr/>
        </p:nvSpPr>
        <p:spPr bwMode="auto">
          <a:xfrm>
            <a:off x="2274600" y="5168402"/>
            <a:ext cx="6248400" cy="90290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86457" tIns="43228" rIns="86457" bIns="43228">
            <a:spAutoFit/>
          </a:bodyPr>
          <a:lstStyle/>
          <a:p>
            <a:pPr defTabSz="914098">
              <a:spcBef>
                <a:spcPts val="300"/>
              </a:spcBef>
              <a:buFont typeface="Wingdings" pitchFamily="2" charset="2"/>
              <a:buChar char="Ø"/>
            </a:pPr>
            <a:r>
              <a:rPr lang="en-US" altLang="ko-KR" sz="1600" b="1" dirty="0">
                <a:solidFill>
                  <a:srgbClr val="0000FF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</a:t>
            </a:r>
            <a:r>
              <a:rPr lang="en-US" altLang="ko-KR" sz="1600" b="1" dirty="0" smtClean="0">
                <a:solidFill>
                  <a:srgbClr val="0000FF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Excellent accuracy under general environment </a:t>
            </a:r>
          </a:p>
          <a:p>
            <a:pPr defTabSz="914098">
              <a:spcBef>
                <a:spcPts val="300"/>
              </a:spcBef>
            </a:pPr>
            <a:r>
              <a:rPr lang="en-US" altLang="ko-KR" sz="1600" b="1" dirty="0" smtClean="0">
                <a:solidFill>
                  <a:srgbClr val="0000FF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   </a:t>
            </a:r>
            <a:r>
              <a:rPr lang="en-US" altLang="ko-KR" sz="1600" b="1" dirty="0" smtClean="0">
                <a:solidFill>
                  <a:srgbClr val="0000FF"/>
                </a:solidFill>
                <a:latin typeface="Tahoma" pitchFamily="34" charset="0"/>
                <a:ea typeface="맑은 고딕" pitchFamily="50" charset="-127"/>
                <a:cs typeface="Tahoma" pitchFamily="34" charset="0"/>
                <a:sym typeface="Wingdings" pitchFamily="2" charset="2"/>
              </a:rPr>
              <a:t> Performance of stable </a:t>
            </a:r>
            <a:r>
              <a:rPr lang="en-US" altLang="ko-KR" sz="1600" b="1" dirty="0" smtClean="0">
                <a:solidFill>
                  <a:srgbClr val="0000FF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Application</a:t>
            </a:r>
          </a:p>
          <a:p>
            <a:pPr defTabSz="914098">
              <a:spcBef>
                <a:spcPts val="300"/>
              </a:spcBef>
              <a:buFont typeface="Wingdings" pitchFamily="2" charset="2"/>
              <a:buChar char="Ø"/>
            </a:pPr>
            <a:r>
              <a:rPr lang="en-US" altLang="ko-KR" sz="1600" b="1" dirty="0" smtClean="0">
                <a:solidFill>
                  <a:srgbClr val="0000FF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Debugging number is a few</a:t>
            </a:r>
            <a:r>
              <a:rPr lang="ko-KR" altLang="en-US" sz="1600" b="1" dirty="0" smtClean="0">
                <a:solidFill>
                  <a:srgbClr val="0000FF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</a:t>
            </a:r>
            <a:r>
              <a:rPr lang="en-US" altLang="ko-KR" sz="1600" b="1" dirty="0" smtClean="0">
                <a:solidFill>
                  <a:srgbClr val="0000FF"/>
                </a:solidFill>
                <a:latin typeface="Tahoma" pitchFamily="34" charset="0"/>
                <a:ea typeface="맑은 고딕" pitchFamily="50" charset="-127"/>
                <a:cs typeface="Tahoma" pitchFamily="34" charset="0"/>
                <a:sym typeface="Wingdings" pitchFamily="2" charset="2"/>
              </a:rPr>
              <a:t> Keep development period</a:t>
            </a:r>
            <a:endParaRPr lang="en-US" altLang="ko-KR" sz="1600" b="1" dirty="0" smtClean="0">
              <a:solidFill>
                <a:srgbClr val="0000FF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</p:txBody>
      </p:sp>
      <p:sp>
        <p:nvSpPr>
          <p:cNvPr id="8204" name="Text Box 6"/>
          <p:cNvSpPr txBox="1">
            <a:spLocks noChangeArrowheads="1"/>
          </p:cNvSpPr>
          <p:nvPr/>
        </p:nvSpPr>
        <p:spPr bwMode="auto">
          <a:xfrm>
            <a:off x="3733800" y="2896912"/>
            <a:ext cx="1864353" cy="33352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86457" tIns="43228" rIns="86457" bIns="43228">
            <a:spAutoFit/>
          </a:bodyPr>
          <a:lstStyle/>
          <a:p>
            <a:pPr defTabSz="914098"/>
            <a:r>
              <a:rPr lang="en-US" altLang="ko-KR" sz="1600" b="1" dirty="0">
                <a:solidFill>
                  <a:srgbClr val="080808"/>
                </a:solidFill>
                <a:latin typeface="휴먼모음T" pitchFamily="18" charset="-127"/>
                <a:ea typeface="휴먼모음T" pitchFamily="18" charset="-127"/>
              </a:rPr>
              <a:t>+ </a:t>
            </a:r>
            <a:r>
              <a:rPr lang="en-US" altLang="ko-KR" sz="1600" b="1" dirty="0" smtClean="0">
                <a:solidFill>
                  <a:srgbClr val="080808"/>
                </a:solidFill>
                <a:latin typeface="휴먼모음T" pitchFamily="18" charset="-127"/>
                <a:ea typeface="휴먼모음T" pitchFamily="18" charset="-127"/>
              </a:rPr>
              <a:t>           +</a:t>
            </a:r>
            <a:endParaRPr lang="en-US" altLang="ko-KR" sz="1600" b="1" dirty="0">
              <a:solidFill>
                <a:srgbClr val="080808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grpSp>
        <p:nvGrpSpPr>
          <p:cNvPr id="3" name="그룹 80"/>
          <p:cNvGrpSpPr/>
          <p:nvPr/>
        </p:nvGrpSpPr>
        <p:grpSpPr>
          <a:xfrm>
            <a:off x="4239103" y="2697675"/>
            <a:ext cx="792000" cy="792000"/>
            <a:chOff x="4132300" y="2064325"/>
            <a:chExt cx="792000" cy="792000"/>
          </a:xfrm>
        </p:grpSpPr>
        <p:sp>
          <p:nvSpPr>
            <p:cNvPr id="8205" name="Oval 98"/>
            <p:cNvSpPr>
              <a:spLocks noChangeArrowheads="1"/>
            </p:cNvSpPr>
            <p:nvPr/>
          </p:nvSpPr>
          <p:spPr bwMode="auto">
            <a:xfrm>
              <a:off x="4132300" y="2064325"/>
              <a:ext cx="792000" cy="792000"/>
            </a:xfrm>
            <a:prstGeom prst="ellipse">
              <a:avLst/>
            </a:prstGeom>
            <a:noFill/>
            <a:ln w="19050" algn="ctr">
              <a:solidFill>
                <a:srgbClr val="FF6600"/>
              </a:solidFill>
              <a:prstDash val="sysDot"/>
              <a:round/>
              <a:headEnd/>
              <a:tailEnd/>
            </a:ln>
          </p:spPr>
          <p:txBody>
            <a:bodyPr wrap="none" lIns="86457" tIns="43228" rIns="86457" bIns="43228" anchor="ctr">
              <a:spAutoFit/>
            </a:bodyPr>
            <a:lstStyle/>
            <a:p>
              <a:endParaRPr lang="ko-KR" altLang="en-US"/>
            </a:p>
          </p:txBody>
        </p:sp>
        <p:sp>
          <p:nvSpPr>
            <p:cNvPr id="80" name="Text Box 6"/>
            <p:cNvSpPr txBox="1">
              <a:spLocks noChangeArrowheads="1"/>
            </p:cNvSpPr>
            <p:nvPr/>
          </p:nvSpPr>
          <p:spPr bwMode="auto">
            <a:xfrm>
              <a:off x="4231575" y="2309750"/>
              <a:ext cx="645153" cy="31813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86457" tIns="43228" rIns="86457" bIns="43228">
              <a:spAutoFit/>
            </a:bodyPr>
            <a:lstStyle/>
            <a:p>
              <a:pPr defTabSz="914098"/>
              <a:r>
                <a:rPr lang="en-US" altLang="ko-KR" sz="1500" b="1" dirty="0" smtClean="0">
                  <a:solidFill>
                    <a:srgbClr val="080808"/>
                  </a:solidFill>
                  <a:latin typeface="휴먼모음T" pitchFamily="18" charset="-127"/>
                  <a:ea typeface="휴먼모음T" pitchFamily="18" charset="-127"/>
                </a:rPr>
                <a:t>MCU</a:t>
              </a:r>
              <a:endParaRPr lang="en-US" altLang="ko-KR" b="1" dirty="0">
                <a:solidFill>
                  <a:srgbClr val="080808"/>
                </a:solidFill>
                <a:latin typeface="휴먼모음T" pitchFamily="18" charset="-127"/>
                <a:ea typeface="휴먼모음T" pitchFamily="18" charset="-127"/>
              </a:endParaRPr>
            </a:p>
          </p:txBody>
        </p:sp>
      </p:grpSp>
      <p:sp>
        <p:nvSpPr>
          <p:cNvPr id="22" name="Rectangle 2"/>
          <p:cNvSpPr txBox="1">
            <a:spLocks noChangeArrowheads="1"/>
          </p:cNvSpPr>
          <p:nvPr/>
        </p:nvSpPr>
        <p:spPr bwMode="auto">
          <a:xfrm>
            <a:off x="375319" y="210649"/>
            <a:ext cx="5415881" cy="475151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lIns="0" tIns="0" rIns="0" bIns="0"/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휴먼모음T" pitchFamily="18" charset="-127"/>
                <a:ea typeface="휴먼모음T" pitchFamily="18" charset="-127"/>
                <a:cs typeface="+mj-cs"/>
              </a:rPr>
              <a:t>Current version</a:t>
            </a:r>
            <a:r>
              <a:rPr lang="en-US" altLang="ko-KR" sz="2400" b="1" kern="0" baseline="0" dirty="0" smtClean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휴먼모음T" pitchFamily="18" charset="-127"/>
                <a:ea typeface="휴먼모음T" pitchFamily="18" charset="-127"/>
                <a:cs typeface="+mj-cs"/>
              </a:rPr>
              <a:t>’</a:t>
            </a:r>
            <a:r>
              <a:rPr kumimoji="1" lang="en-US" altLang="ko-KR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휴먼모음T" pitchFamily="18" charset="-127"/>
                <a:ea typeface="휴먼모음T" pitchFamily="18" charset="-127"/>
                <a:cs typeface="+mj-cs"/>
              </a:rPr>
              <a:t>Type</a:t>
            </a:r>
          </a:p>
        </p:txBody>
      </p:sp>
      <p:sp>
        <p:nvSpPr>
          <p:cNvPr id="23" name="직사각형 22"/>
          <p:cNvSpPr/>
          <p:nvPr/>
        </p:nvSpPr>
        <p:spPr>
          <a:xfrm>
            <a:off x="228600" y="745175"/>
            <a:ext cx="8763000" cy="54000"/>
          </a:xfrm>
          <a:prstGeom prst="rect">
            <a:avLst/>
          </a:prstGeom>
          <a:solidFill>
            <a:srgbClr val="0099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Oval 64"/>
          <p:cNvSpPr>
            <a:spLocks noChangeArrowheads="1"/>
          </p:cNvSpPr>
          <p:nvPr/>
        </p:nvSpPr>
        <p:spPr bwMode="auto">
          <a:xfrm>
            <a:off x="1371600" y="1371600"/>
            <a:ext cx="2520000" cy="720000"/>
          </a:xfrm>
          <a:prstGeom prst="ellipse">
            <a:avLst/>
          </a:prstGeom>
          <a:solidFill>
            <a:srgbClr val="FF6600"/>
          </a:solidFill>
          <a:ln w="9525" algn="ctr">
            <a:solidFill>
              <a:srgbClr val="969696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86457" tIns="43228" rIns="86457" bIns="43228" anchor="ctr">
            <a:spAutoFit/>
          </a:bodyPr>
          <a:lstStyle/>
          <a:p>
            <a:pPr>
              <a:defRPr/>
            </a:pPr>
            <a:endParaRPr lang="ko-KR" altLang="en-US"/>
          </a:p>
        </p:txBody>
      </p:sp>
      <p:sp>
        <p:nvSpPr>
          <p:cNvPr id="25" name="Oval 65"/>
          <p:cNvSpPr>
            <a:spLocks noChangeArrowheads="1"/>
          </p:cNvSpPr>
          <p:nvPr/>
        </p:nvSpPr>
        <p:spPr bwMode="auto">
          <a:xfrm>
            <a:off x="5328600" y="1413600"/>
            <a:ext cx="2520000" cy="720000"/>
          </a:xfrm>
          <a:prstGeom prst="ellipse">
            <a:avLst/>
          </a:prstGeom>
          <a:solidFill>
            <a:srgbClr val="3366FF"/>
          </a:solidFill>
          <a:ln w="9525" algn="ctr">
            <a:solidFill>
              <a:srgbClr val="969696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86457" tIns="43228" rIns="86457" bIns="43228" anchor="ctr">
            <a:spAutoFit/>
          </a:bodyPr>
          <a:lstStyle/>
          <a:p>
            <a:pPr>
              <a:defRPr/>
            </a:pPr>
            <a:endParaRPr lang="ko-KR" altLang="en-US"/>
          </a:p>
        </p:txBody>
      </p:sp>
      <p:sp>
        <p:nvSpPr>
          <p:cNvPr id="26" name="Text Box 3"/>
          <p:cNvSpPr txBox="1">
            <a:spLocks noChangeArrowheads="1"/>
          </p:cNvSpPr>
          <p:nvPr/>
        </p:nvSpPr>
        <p:spPr bwMode="auto">
          <a:xfrm>
            <a:off x="1574231" y="1547000"/>
            <a:ext cx="2208994" cy="3489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86457" tIns="43228" rIns="86457" bIns="43228">
            <a:spAutoFit/>
          </a:bodyPr>
          <a:lstStyle/>
          <a:p>
            <a:pPr defTabSz="914098"/>
            <a:r>
              <a:rPr lang="en-US" altLang="ko-KR" sz="1700" b="1" dirty="0" smtClean="0">
                <a:solidFill>
                  <a:schemeClr val="bg1"/>
                </a:solidFill>
                <a:latin typeface="휴먼모음T" pitchFamily="18" charset="-127"/>
                <a:ea typeface="휴먼모음T" pitchFamily="18" charset="-127"/>
              </a:rPr>
              <a:t>Convergence Version</a:t>
            </a:r>
            <a:endParaRPr lang="ko-KR" altLang="en-US" sz="1700" b="1" dirty="0">
              <a:solidFill>
                <a:schemeClr val="bg1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7" name="Text Box 3"/>
          <p:cNvSpPr txBox="1">
            <a:spLocks noChangeArrowheads="1"/>
          </p:cNvSpPr>
          <p:nvPr/>
        </p:nvSpPr>
        <p:spPr bwMode="auto">
          <a:xfrm>
            <a:off x="5715136" y="1589529"/>
            <a:ext cx="1900198" cy="3489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86457" tIns="43228" rIns="86457" bIns="43228">
            <a:spAutoFit/>
          </a:bodyPr>
          <a:lstStyle/>
          <a:p>
            <a:pPr defTabSz="914098"/>
            <a:r>
              <a:rPr lang="en-US" altLang="ko-KR" sz="1700" b="1" dirty="0" smtClean="0">
                <a:solidFill>
                  <a:schemeClr val="bg1"/>
                </a:solidFill>
                <a:latin typeface="휴먼모음T" pitchFamily="18" charset="-127"/>
                <a:ea typeface="휴먼모음T" pitchFamily="18" charset="-127"/>
              </a:rPr>
              <a:t>Discrete Version</a:t>
            </a:r>
            <a:endParaRPr lang="ko-KR" altLang="en-US" sz="1700" b="1" dirty="0">
              <a:solidFill>
                <a:schemeClr val="bg1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28" name="Rectangle 47"/>
          <p:cNvSpPr>
            <a:spLocks noChangeArrowheads="1"/>
          </p:cNvSpPr>
          <p:nvPr/>
        </p:nvSpPr>
        <p:spPr bwMode="auto">
          <a:xfrm>
            <a:off x="833400" y="5096400"/>
            <a:ext cx="1224000" cy="1080000"/>
          </a:xfrm>
          <a:prstGeom prst="rect">
            <a:avLst/>
          </a:prstGeom>
          <a:solidFill>
            <a:srgbClr val="99FF33"/>
          </a:solidFill>
          <a:ln w="9525" algn="ctr">
            <a:solidFill>
              <a:srgbClr val="99CC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86457" tIns="43228" rIns="86457" bIns="43228" anchor="ctr">
            <a:spAutoFit/>
          </a:bodyPr>
          <a:lstStyle/>
          <a:p>
            <a:pPr>
              <a:defRPr/>
            </a:pPr>
            <a:endParaRPr lang="ko-KR" altLang="en-US"/>
          </a:p>
        </p:txBody>
      </p:sp>
      <p:sp>
        <p:nvSpPr>
          <p:cNvPr id="29" name="Text Box 6"/>
          <p:cNvSpPr txBox="1">
            <a:spLocks noChangeArrowheads="1"/>
          </p:cNvSpPr>
          <p:nvPr/>
        </p:nvSpPr>
        <p:spPr bwMode="auto">
          <a:xfrm>
            <a:off x="926276" y="5307252"/>
            <a:ext cx="1066800" cy="6412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86457" tIns="43228" rIns="86457" bIns="43228">
            <a:spAutoFit/>
          </a:bodyPr>
          <a:lstStyle/>
          <a:p>
            <a:pPr algn="ctr" defTabSz="914098"/>
            <a:r>
              <a:rPr lang="en-US" altLang="ko-KR" b="1" dirty="0" smtClean="0">
                <a:solidFill>
                  <a:schemeClr val="bg1"/>
                </a:solidFill>
                <a:latin typeface="휴먼모음T" pitchFamily="18" charset="-127"/>
                <a:ea typeface="휴먼모음T" pitchFamily="18" charset="-127"/>
              </a:rPr>
              <a:t>1-Chip </a:t>
            </a:r>
          </a:p>
          <a:p>
            <a:pPr algn="ctr" defTabSz="914098"/>
            <a:r>
              <a:rPr lang="en-US" altLang="ko-KR" b="1" dirty="0" smtClean="0">
                <a:solidFill>
                  <a:schemeClr val="bg1"/>
                </a:solidFill>
                <a:latin typeface="휴먼모음T" pitchFamily="18" charset="-127"/>
                <a:ea typeface="휴먼모음T" pitchFamily="18" charset="-127"/>
              </a:rPr>
              <a:t>Point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13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375319" y="237232"/>
            <a:ext cx="5842367" cy="412441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en-US" altLang="ko-KR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휴먼모음T" pitchFamily="18" charset="-127"/>
                <a:ea typeface="휴먼모음T" pitchFamily="18" charset="-127"/>
              </a:rPr>
              <a:t>Important points for Magnetic sensor</a:t>
            </a:r>
          </a:p>
        </p:txBody>
      </p:sp>
      <p:sp>
        <p:nvSpPr>
          <p:cNvPr id="11267" name="Text Box 6"/>
          <p:cNvSpPr txBox="1">
            <a:spLocks noChangeArrowheads="1"/>
          </p:cNvSpPr>
          <p:nvPr/>
        </p:nvSpPr>
        <p:spPr bwMode="auto">
          <a:xfrm>
            <a:off x="381000" y="1066800"/>
            <a:ext cx="8382000" cy="495940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86457" tIns="43228" rIns="86457" bIns="43228">
            <a:spAutoFit/>
          </a:bodyPr>
          <a:lstStyle/>
          <a:p>
            <a:pPr marL="252165" indent="-252165" defTabSz="914098">
              <a:buFont typeface="Wingdings" pitchFamily="2" charset="2"/>
              <a:buChar char="Ø"/>
            </a:pPr>
            <a:r>
              <a:rPr lang="en-US" altLang="ko-KR" sz="1600" b="1" dirty="0" smtClean="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  <a:cs typeface="Tahoma" pitchFamily="34" charset="0"/>
              </a:rPr>
              <a:t>Disturbance by </a:t>
            </a:r>
            <a:r>
              <a:rPr lang="en-US" altLang="ko-KR" sz="1600" b="1" dirty="0" smtClean="0">
                <a:solidFill>
                  <a:srgbClr val="FF0000"/>
                </a:solidFill>
                <a:latin typeface="휴먼모음T" pitchFamily="18" charset="-127"/>
                <a:ea typeface="휴먼모음T" pitchFamily="18" charset="-127"/>
                <a:cs typeface="Tahoma" pitchFamily="34" charset="0"/>
              </a:rPr>
              <a:t>magnetic components </a:t>
            </a:r>
            <a:r>
              <a:rPr lang="en-US" altLang="ko-KR" sz="1600" b="1" dirty="0" smtClean="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  <a:cs typeface="Tahoma" pitchFamily="34" charset="0"/>
              </a:rPr>
              <a:t>like Speaker, Vibrator and Battery</a:t>
            </a:r>
            <a:endParaRPr lang="ko-KR" altLang="en-US" sz="1600" b="1" dirty="0" smtClean="0">
              <a:solidFill>
                <a:schemeClr val="tx2"/>
              </a:solidFill>
              <a:latin typeface="휴먼모음T" pitchFamily="18" charset="-127"/>
              <a:ea typeface="휴먼모음T" pitchFamily="18" charset="-127"/>
              <a:cs typeface="Tahoma" pitchFamily="34" charset="0"/>
            </a:endParaRPr>
          </a:p>
          <a:p>
            <a:pPr marL="252165" indent="-252165" defTabSz="914098">
              <a:spcBef>
                <a:spcPts val="300"/>
              </a:spcBef>
            </a:pPr>
            <a:r>
              <a:rPr lang="en-US" altLang="ko-KR" sz="16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   </a:t>
            </a:r>
            <a:r>
              <a:rPr lang="en-US" altLang="ko-KR" sz="1600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* It comes out errors whenever over 0.6Gauss is detected around sensor  </a:t>
            </a:r>
          </a:p>
          <a:p>
            <a:pPr marL="252165" indent="-252165" defTabSz="914098">
              <a:spcBef>
                <a:spcPts val="300"/>
              </a:spcBef>
            </a:pPr>
            <a:r>
              <a:rPr lang="ko-KR" altLang="en-US" sz="1600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  </a:t>
            </a:r>
            <a:r>
              <a:rPr lang="en-US" altLang="ko-KR" sz="1600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  <a:sym typeface="Wingdings" pitchFamily="2" charset="2"/>
              </a:rPr>
              <a:t> </a:t>
            </a:r>
            <a:r>
              <a:rPr lang="en-US" altLang="ko-KR" sz="1600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It </a:t>
            </a:r>
            <a:r>
              <a:rPr lang="en-US" altLang="ko-KR" sz="1600" dirty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is important to interfere from circumference </a:t>
            </a:r>
            <a:r>
              <a:rPr lang="en-US" altLang="ko-KR" sz="1600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outside</a:t>
            </a:r>
            <a:r>
              <a:rPr lang="en-US" altLang="ko-KR" sz="1600" dirty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, but it is very serious </a:t>
            </a:r>
            <a:endParaRPr lang="en-US" altLang="ko-KR" sz="1600" dirty="0" smtClean="0">
              <a:solidFill>
                <a:schemeClr val="tx2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  <a:p>
            <a:pPr marL="252165" indent="-252165" defTabSz="914098">
              <a:spcBef>
                <a:spcPts val="300"/>
              </a:spcBef>
            </a:pPr>
            <a:r>
              <a:rPr lang="en-US" altLang="ko-KR" sz="1600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       to </a:t>
            </a:r>
            <a:r>
              <a:rPr lang="en-US" altLang="ko-KR" sz="1600" dirty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affect from </a:t>
            </a:r>
            <a:r>
              <a:rPr lang="en-US" altLang="ko-KR" sz="1600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some devices </a:t>
            </a:r>
            <a:r>
              <a:rPr lang="en-US" altLang="ko-KR" sz="1600" dirty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in the mobile phone like Speaker, </a:t>
            </a:r>
            <a:r>
              <a:rPr lang="en-US" altLang="ko-KR" sz="1600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Vibrator and </a:t>
            </a:r>
            <a:r>
              <a:rPr lang="en-US" altLang="ko-KR" sz="1600" dirty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Battery</a:t>
            </a:r>
            <a:endParaRPr lang="ko-KR" altLang="en-US" sz="1600" dirty="0">
              <a:solidFill>
                <a:schemeClr val="tx2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  <a:p>
            <a:pPr marL="252165" indent="-252165" defTabSz="914098"/>
            <a:endParaRPr lang="en-US" altLang="ko-KR" sz="1600" b="1" dirty="0" smtClean="0">
              <a:solidFill>
                <a:schemeClr val="tx2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  <a:p>
            <a:pPr defTabSz="914098">
              <a:lnSpc>
                <a:spcPct val="60000"/>
              </a:lnSpc>
              <a:spcBef>
                <a:spcPts val="900"/>
              </a:spcBef>
              <a:buFont typeface="Wingdings" pitchFamily="2" charset="2"/>
              <a:buChar char="Ø"/>
            </a:pPr>
            <a:r>
              <a:rPr lang="en-US" altLang="ko-KR" sz="16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</a:t>
            </a:r>
            <a:r>
              <a:rPr lang="en-US" altLang="ko-KR" sz="1600" b="1" dirty="0" smtClean="0">
                <a:solidFill>
                  <a:srgbClr val="080808"/>
                </a:solidFill>
                <a:latin typeface="휴먼모음T" pitchFamily="18" charset="-127"/>
                <a:ea typeface="휴먼모음T" pitchFamily="18" charset="-127"/>
              </a:rPr>
              <a:t>Disturbance </a:t>
            </a:r>
            <a:r>
              <a:rPr lang="en-US" altLang="ko-KR" sz="1600" b="1" dirty="0" smtClean="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by</a:t>
            </a:r>
            <a:r>
              <a:rPr lang="en-US" altLang="ko-KR" sz="1600" b="1" dirty="0" smtClean="0">
                <a:solidFill>
                  <a:srgbClr val="FF0000"/>
                </a:solidFill>
                <a:latin typeface="휴먼모음T" pitchFamily="18" charset="-127"/>
                <a:ea typeface="휴먼모음T" pitchFamily="18" charset="-127"/>
              </a:rPr>
              <a:t> sudden current flow</a:t>
            </a:r>
            <a:endParaRPr lang="ko-KR" altLang="en-US" sz="1600" b="1" dirty="0" smtClean="0">
              <a:solidFill>
                <a:srgbClr val="FF0000"/>
              </a:solidFill>
              <a:latin typeface="휴먼모음T" pitchFamily="18" charset="-127"/>
              <a:ea typeface="휴먼모음T" pitchFamily="18" charset="-127"/>
            </a:endParaRPr>
          </a:p>
          <a:p>
            <a:pPr defTabSz="914098">
              <a:spcBef>
                <a:spcPts val="300"/>
              </a:spcBef>
            </a:pPr>
            <a:r>
              <a:rPr lang="ko-KR" altLang="en-US" sz="1600" dirty="0" smtClean="0">
                <a:solidFill>
                  <a:srgbClr val="080808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     </a:t>
            </a:r>
            <a:r>
              <a:rPr lang="en-US" altLang="ko-KR" sz="1600" dirty="0" smtClean="0">
                <a:solidFill>
                  <a:srgbClr val="080808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* Sudden high current flow like LED ON of Keypad and call receiving affects the</a:t>
            </a:r>
          </a:p>
          <a:p>
            <a:pPr defTabSz="914098">
              <a:spcBef>
                <a:spcPts val="300"/>
              </a:spcBef>
            </a:pPr>
            <a:r>
              <a:rPr lang="en-US" altLang="ko-KR" sz="1600" dirty="0" smtClean="0">
                <a:solidFill>
                  <a:srgbClr val="080808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        performance of magnetic sensor</a:t>
            </a:r>
          </a:p>
          <a:p>
            <a:pPr defTabSz="914098">
              <a:spcBef>
                <a:spcPts val="300"/>
              </a:spcBef>
            </a:pPr>
            <a:r>
              <a:rPr lang="ko-KR" altLang="en-US" sz="1600" dirty="0" smtClean="0">
                <a:solidFill>
                  <a:srgbClr val="080808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    </a:t>
            </a:r>
            <a:r>
              <a:rPr lang="en-US" altLang="ko-KR" sz="1600" dirty="0" smtClean="0">
                <a:solidFill>
                  <a:srgbClr val="080808"/>
                </a:solidFill>
                <a:latin typeface="Tahoma" pitchFamily="34" charset="0"/>
                <a:ea typeface="휴먼모음T" pitchFamily="18" charset="-127"/>
                <a:cs typeface="Tahoma" pitchFamily="34" charset="0"/>
                <a:sym typeface="Wingdings" pitchFamily="2" charset="2"/>
              </a:rPr>
              <a:t> M</a:t>
            </a:r>
            <a:r>
              <a:rPr lang="en-US" altLang="ko-KR" sz="1600" dirty="0" smtClean="0">
                <a:solidFill>
                  <a:srgbClr val="080808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agnetic sensor has to put it in suitable place considering all power lines in dev</a:t>
            </a:r>
            <a:endParaRPr lang="en-US" altLang="ko-KR" sz="1600" b="1" dirty="0" smtClean="0">
              <a:solidFill>
                <a:schemeClr val="tx2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  <a:p>
            <a:pPr marL="252165" indent="-252165" defTabSz="914098"/>
            <a:endParaRPr lang="en-US" altLang="ko-KR" sz="1600" b="1" dirty="0" smtClean="0">
              <a:solidFill>
                <a:schemeClr val="tx2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  <a:p>
            <a:pPr marL="252165" indent="-252165" defTabSz="914098">
              <a:buFont typeface="Wingdings" pitchFamily="2" charset="2"/>
              <a:buChar char="Ø"/>
            </a:pPr>
            <a:r>
              <a:rPr lang="en-US" altLang="ko-KR" sz="1600" b="1" dirty="0" smtClean="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  <a:cs typeface="Tahoma" pitchFamily="34" charset="0"/>
              </a:rPr>
              <a:t>Operating to cover </a:t>
            </a:r>
            <a:r>
              <a:rPr lang="en-US" altLang="ko-KR" sz="1600" b="1" dirty="0" smtClean="0">
                <a:solidFill>
                  <a:srgbClr val="FF0000"/>
                </a:solidFill>
                <a:latin typeface="휴먼모음T" pitchFamily="18" charset="-127"/>
                <a:ea typeface="휴먼모음T" pitchFamily="18" charset="-127"/>
                <a:cs typeface="Tahoma" pitchFamily="34" charset="0"/>
              </a:rPr>
              <a:t>geo-magnetic </a:t>
            </a:r>
            <a:r>
              <a:rPr lang="en-US" altLang="ko-KR" sz="1600" b="1" dirty="0">
                <a:solidFill>
                  <a:srgbClr val="FF0000"/>
                </a:solidFill>
                <a:latin typeface="휴먼모음T" pitchFamily="18" charset="-127"/>
                <a:ea typeface="휴먼모음T" pitchFamily="18" charset="-127"/>
                <a:cs typeface="Tahoma" pitchFamily="34" charset="0"/>
              </a:rPr>
              <a:t>absorption </a:t>
            </a:r>
            <a:r>
              <a:rPr lang="en-US" altLang="ko-KR" sz="1600" b="1" dirty="0" smtClean="0">
                <a:solidFill>
                  <a:srgbClr val="FF0000"/>
                </a:solidFill>
                <a:latin typeface="휴먼모음T" pitchFamily="18" charset="-127"/>
                <a:ea typeface="휴먼모음T" pitchFamily="18" charset="-127"/>
                <a:cs typeface="Tahoma" pitchFamily="34" charset="0"/>
              </a:rPr>
              <a:t>by </a:t>
            </a:r>
            <a:r>
              <a:rPr lang="en-US" altLang="ko-KR" sz="1600" b="1" dirty="0">
                <a:solidFill>
                  <a:srgbClr val="FF0000"/>
                </a:solidFill>
                <a:latin typeface="휴먼모음T" pitchFamily="18" charset="-127"/>
                <a:ea typeface="휴먼모음T" pitchFamily="18" charset="-127"/>
                <a:cs typeface="Tahoma" pitchFamily="34" charset="0"/>
              </a:rPr>
              <a:t>Soft-iron</a:t>
            </a:r>
            <a:endParaRPr lang="ko-KR" altLang="en-US" sz="1600" b="1" dirty="0">
              <a:solidFill>
                <a:srgbClr val="FF0000"/>
              </a:solidFill>
              <a:latin typeface="휴먼모음T" pitchFamily="18" charset="-127"/>
              <a:ea typeface="휴먼모음T" pitchFamily="18" charset="-127"/>
              <a:cs typeface="Tahoma" pitchFamily="34" charset="0"/>
            </a:endParaRPr>
          </a:p>
          <a:p>
            <a:pPr marL="252165" indent="-252165" defTabSz="914098">
              <a:spcBef>
                <a:spcPts val="300"/>
              </a:spcBef>
            </a:pPr>
            <a:r>
              <a:rPr lang="ko-KR" altLang="en-US" sz="1600" b="1" dirty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</a:t>
            </a:r>
            <a:r>
              <a:rPr lang="ko-KR" altLang="en-US" sz="16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 </a:t>
            </a:r>
            <a:r>
              <a:rPr lang="ko-KR" altLang="en-US" sz="1600" dirty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* </a:t>
            </a:r>
            <a:r>
              <a:rPr lang="en-US" altLang="ko-KR" sz="1600" dirty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Building inside made by H-beam and in the car </a:t>
            </a:r>
          </a:p>
          <a:p>
            <a:pPr marL="252165" indent="-252165" defTabSz="914098">
              <a:spcBef>
                <a:spcPts val="300"/>
              </a:spcBef>
            </a:pPr>
            <a:r>
              <a:rPr lang="en-US" altLang="ko-KR" sz="1600" dirty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 </a:t>
            </a:r>
            <a:r>
              <a:rPr lang="en-US" altLang="ko-KR" sz="1600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</a:t>
            </a:r>
            <a:r>
              <a:rPr lang="en-US" altLang="ko-KR" sz="1600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  <a:sym typeface="Wingdings" pitchFamily="2" charset="2"/>
              </a:rPr>
              <a:t> </a:t>
            </a:r>
            <a:r>
              <a:rPr lang="en-US" altLang="ko-KR" sz="1600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It </a:t>
            </a:r>
            <a:r>
              <a:rPr lang="en-US" altLang="ko-KR" sz="1600" dirty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is not operated magnetic sensor </a:t>
            </a:r>
            <a:r>
              <a:rPr lang="ko-KR" altLang="en-US" sz="1600" dirty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</a:t>
            </a:r>
            <a:endParaRPr lang="en-US" altLang="ko-KR" sz="1600" dirty="0">
              <a:solidFill>
                <a:schemeClr val="tx2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  <a:p>
            <a:pPr marL="252165" indent="-252165" defTabSz="914098"/>
            <a:endParaRPr lang="en-US" altLang="ko-KR" sz="1600" b="1" dirty="0">
              <a:solidFill>
                <a:schemeClr val="tx2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  <a:p>
            <a:pPr marL="252165" indent="-252165" defTabSz="914098">
              <a:buFont typeface="Wingdings" pitchFamily="2" charset="2"/>
              <a:buChar char="Ø"/>
            </a:pPr>
            <a:r>
              <a:rPr lang="en-US" altLang="ko-KR" sz="1600" b="1" dirty="0" smtClean="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  <a:cs typeface="Tahoma" pitchFamily="34" charset="0"/>
              </a:rPr>
              <a:t>Error </a:t>
            </a:r>
            <a:r>
              <a:rPr lang="en-US" altLang="ko-KR" sz="1600" b="1" dirty="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  <a:cs typeface="Tahoma" pitchFamily="34" charset="0"/>
              </a:rPr>
              <a:t>due to other factors</a:t>
            </a:r>
            <a:endParaRPr lang="ko-KR" altLang="en-US" sz="1600" b="1" dirty="0">
              <a:solidFill>
                <a:schemeClr val="tx2"/>
              </a:solidFill>
              <a:latin typeface="휴먼모음T" pitchFamily="18" charset="-127"/>
              <a:ea typeface="휴먼모음T" pitchFamily="18" charset="-127"/>
              <a:cs typeface="Tahoma" pitchFamily="34" charset="0"/>
            </a:endParaRPr>
          </a:p>
          <a:p>
            <a:pPr marL="252165" indent="-252165" defTabSz="914098">
              <a:spcBef>
                <a:spcPts val="300"/>
              </a:spcBef>
            </a:pPr>
            <a:r>
              <a:rPr lang="ko-KR" altLang="en-US" sz="1600" dirty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   </a:t>
            </a:r>
            <a:r>
              <a:rPr lang="en-US" altLang="ko-KR" sz="1600" dirty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-  Altered the sensitivity of each axis due </a:t>
            </a:r>
            <a:r>
              <a:rPr lang="en-US" altLang="ko-KR" sz="1600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to temperature </a:t>
            </a:r>
            <a:r>
              <a:rPr lang="en-US" altLang="ko-KR" sz="1600" dirty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change</a:t>
            </a:r>
            <a:endParaRPr lang="ko-KR" altLang="en-US" sz="1600" dirty="0">
              <a:solidFill>
                <a:schemeClr val="tx2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  <a:p>
            <a:pPr marL="252165" indent="-252165" defTabSz="914098">
              <a:spcBef>
                <a:spcPts val="300"/>
              </a:spcBef>
            </a:pPr>
            <a:r>
              <a:rPr lang="en-US" altLang="ko-KR" sz="1600" dirty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   -  Alignment problem due to assembly </a:t>
            </a:r>
            <a:r>
              <a:rPr lang="en-US" altLang="ko-KR" sz="1600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tolerance : </a:t>
            </a:r>
            <a:r>
              <a:rPr lang="en-US" altLang="ko-KR" sz="1600" dirty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Mounted in NOT perfect alignment</a:t>
            </a:r>
          </a:p>
          <a:p>
            <a:pPr marL="252165" indent="-252165" defTabSz="914098">
              <a:spcBef>
                <a:spcPts val="300"/>
              </a:spcBef>
            </a:pPr>
            <a:r>
              <a:rPr lang="en-US" altLang="ko-KR" sz="1600" dirty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   -  Error due to tilt </a:t>
            </a:r>
            <a:r>
              <a:rPr lang="en-US" altLang="ko-KR" sz="1600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motion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228600" y="745175"/>
            <a:ext cx="8763000" cy="54000"/>
          </a:xfrm>
          <a:prstGeom prst="rect">
            <a:avLst/>
          </a:prstGeom>
          <a:solidFill>
            <a:srgbClr val="0099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3"/>
          <p:cNvGrpSpPr>
            <a:grpSpLocks/>
          </p:cNvGrpSpPr>
          <p:nvPr/>
        </p:nvGrpSpPr>
        <p:grpSpPr bwMode="auto">
          <a:xfrm>
            <a:off x="775562" y="4928037"/>
            <a:ext cx="7606438" cy="1548963"/>
            <a:chOff x="529" y="2952"/>
            <a:chExt cx="5132" cy="1099"/>
          </a:xfrm>
        </p:grpSpPr>
        <p:pic>
          <p:nvPicPr>
            <p:cNvPr id="12299" name="Picture 37" descr="sbasb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29" y="2952"/>
              <a:ext cx="5132" cy="10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300" name="Rectangle 38"/>
            <p:cNvSpPr>
              <a:spLocks noChangeArrowheads="1"/>
            </p:cNvSpPr>
            <p:nvPr/>
          </p:nvSpPr>
          <p:spPr bwMode="auto">
            <a:xfrm>
              <a:off x="547" y="2971"/>
              <a:ext cx="5105" cy="238"/>
            </a:xfrm>
            <a:prstGeom prst="rect">
              <a:avLst/>
            </a:prstGeom>
            <a:noFill/>
            <a:ln w="9525" algn="ctr">
              <a:solidFill>
                <a:srgbClr val="C0C0C0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ko-KR" altLang="en-US"/>
            </a:p>
          </p:txBody>
        </p:sp>
      </p:grpSp>
      <p:sp>
        <p:nvSpPr>
          <p:cNvPr id="12292" name="Rectangle 41"/>
          <p:cNvSpPr>
            <a:spLocks noChangeArrowheads="1"/>
          </p:cNvSpPr>
          <p:nvPr/>
        </p:nvSpPr>
        <p:spPr bwMode="auto">
          <a:xfrm>
            <a:off x="738909" y="4903226"/>
            <a:ext cx="680265" cy="1620000"/>
          </a:xfrm>
          <a:prstGeom prst="rect">
            <a:avLst/>
          </a:prstGeom>
          <a:noFill/>
          <a:ln w="19050" algn="ctr">
            <a:solidFill>
              <a:srgbClr val="FF0000"/>
            </a:solidFill>
            <a:prstDash val="sysDot"/>
            <a:miter lim="800000"/>
            <a:headEnd/>
            <a:tailEnd/>
          </a:ln>
        </p:spPr>
        <p:txBody>
          <a:bodyPr lIns="86457" tIns="43228" rIns="86457" bIns="43228" anchor="ctr">
            <a:spAutoFit/>
          </a:bodyPr>
          <a:lstStyle/>
          <a:p>
            <a:endParaRPr lang="ko-KR" altLang="en-US"/>
          </a:p>
        </p:txBody>
      </p:sp>
      <p:sp>
        <p:nvSpPr>
          <p:cNvPr id="12293" name="Rectangle 42"/>
          <p:cNvSpPr>
            <a:spLocks noChangeArrowheads="1"/>
          </p:cNvSpPr>
          <p:nvPr/>
        </p:nvSpPr>
        <p:spPr bwMode="auto">
          <a:xfrm>
            <a:off x="7086000" y="4878418"/>
            <a:ext cx="1296000" cy="1656000"/>
          </a:xfrm>
          <a:prstGeom prst="rect">
            <a:avLst/>
          </a:prstGeom>
          <a:noFill/>
          <a:ln w="19050" algn="ctr">
            <a:solidFill>
              <a:srgbClr val="FF0000"/>
            </a:solidFill>
            <a:prstDash val="sysDot"/>
            <a:miter lim="800000"/>
            <a:headEnd/>
            <a:tailEnd/>
          </a:ln>
        </p:spPr>
        <p:txBody>
          <a:bodyPr lIns="86457" tIns="43228" rIns="86457" bIns="43228" anchor="ctr">
            <a:spAutoFit/>
          </a:bodyPr>
          <a:lstStyle/>
          <a:p>
            <a:endParaRPr lang="ko-KR" altLang="en-US"/>
          </a:p>
        </p:txBody>
      </p:sp>
      <p:sp>
        <p:nvSpPr>
          <p:cNvPr id="12294" name="Rectangle 43"/>
          <p:cNvSpPr>
            <a:spLocks noChangeArrowheads="1"/>
          </p:cNvSpPr>
          <p:nvPr/>
        </p:nvSpPr>
        <p:spPr bwMode="auto">
          <a:xfrm>
            <a:off x="1565400" y="4890822"/>
            <a:ext cx="1944000" cy="1656000"/>
          </a:xfrm>
          <a:prstGeom prst="rect">
            <a:avLst/>
          </a:prstGeom>
          <a:noFill/>
          <a:ln w="19050" algn="ctr">
            <a:solidFill>
              <a:srgbClr val="0000FF"/>
            </a:solidFill>
            <a:prstDash val="sysDot"/>
            <a:miter lim="800000"/>
            <a:headEnd/>
            <a:tailEnd/>
          </a:ln>
        </p:spPr>
        <p:txBody>
          <a:bodyPr lIns="86457" tIns="43228" rIns="86457" bIns="43228" anchor="ctr">
            <a:spAutoFit/>
          </a:bodyPr>
          <a:lstStyle/>
          <a:p>
            <a:endParaRPr lang="ko-KR" altLang="en-US"/>
          </a:p>
        </p:txBody>
      </p:sp>
      <p:sp>
        <p:nvSpPr>
          <p:cNvPr id="12295" name="Rectangle 44"/>
          <p:cNvSpPr>
            <a:spLocks noChangeArrowheads="1"/>
          </p:cNvSpPr>
          <p:nvPr/>
        </p:nvSpPr>
        <p:spPr bwMode="auto">
          <a:xfrm>
            <a:off x="5029200" y="4890822"/>
            <a:ext cx="1908000" cy="1656000"/>
          </a:xfrm>
          <a:prstGeom prst="rect">
            <a:avLst/>
          </a:prstGeom>
          <a:noFill/>
          <a:ln w="19050" algn="ctr">
            <a:solidFill>
              <a:srgbClr val="0000FF"/>
            </a:solidFill>
            <a:prstDash val="sysDot"/>
            <a:miter lim="800000"/>
            <a:headEnd/>
            <a:tailEnd/>
          </a:ln>
        </p:spPr>
        <p:txBody>
          <a:bodyPr lIns="86457" tIns="43228" rIns="86457" bIns="43228" anchor="ctr">
            <a:spAutoFit/>
          </a:bodyPr>
          <a:lstStyle/>
          <a:p>
            <a:endParaRPr lang="ko-KR" altLang="en-US"/>
          </a:p>
        </p:txBody>
      </p:sp>
      <p:sp>
        <p:nvSpPr>
          <p:cNvPr id="12296" name="Text Box 6"/>
          <p:cNvSpPr txBox="1">
            <a:spLocks noChangeArrowheads="1"/>
          </p:cNvSpPr>
          <p:nvPr/>
        </p:nvSpPr>
        <p:spPr bwMode="auto">
          <a:xfrm>
            <a:off x="412082" y="990601"/>
            <a:ext cx="8503318" cy="10106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86457" tIns="43228" rIns="86457" bIns="43228">
            <a:spAutoFit/>
          </a:bodyPr>
          <a:lstStyle/>
          <a:p>
            <a:pPr marL="252165" indent="-252165" defTabSz="914098">
              <a:buFont typeface="Wingdings" pitchFamily="2" charset="2"/>
              <a:buChar char="Ø"/>
            </a:pPr>
            <a:r>
              <a:rPr lang="en-US" altLang="ko-KR" sz="1600" b="1" dirty="0" smtClean="0">
                <a:solidFill>
                  <a:srgbClr val="0000FF"/>
                </a:solidFill>
                <a:latin typeface="휴먼모음T" pitchFamily="18" charset="-127"/>
                <a:ea typeface="휴먼모음T" pitchFamily="18" charset="-127"/>
                <a:cs typeface="Tahoma" pitchFamily="34" charset="0"/>
              </a:rPr>
              <a:t>iRAC </a:t>
            </a:r>
            <a:r>
              <a:rPr lang="en-US" altLang="ko-KR" sz="1600" b="1" dirty="0">
                <a:solidFill>
                  <a:srgbClr val="0000FF"/>
                </a:solidFill>
                <a:latin typeface="휴먼모음T" pitchFamily="18" charset="-127"/>
                <a:ea typeface="휴먼모음T" pitchFamily="18" charset="-127"/>
                <a:cs typeface="Tahoma" pitchFamily="34" charset="0"/>
              </a:rPr>
              <a:t>(</a:t>
            </a:r>
            <a:r>
              <a:rPr kumimoji="0" lang="en-US" altLang="ko-KR" sz="1600" b="1" dirty="0">
                <a:solidFill>
                  <a:srgbClr val="0000FF"/>
                </a:solidFill>
                <a:latin typeface="휴먼모음T" pitchFamily="18" charset="-127"/>
                <a:ea typeface="휴먼모음T" pitchFamily="18" charset="-127"/>
                <a:cs typeface="Tahoma" pitchFamily="34" charset="0"/>
              </a:rPr>
              <a:t>Intelligent Real time Automatic Calibration)</a:t>
            </a:r>
            <a:endParaRPr lang="ko-KR" altLang="en-US" sz="1600" b="1" dirty="0">
              <a:solidFill>
                <a:srgbClr val="0000FF"/>
              </a:solidFill>
              <a:latin typeface="휴먼모음T" pitchFamily="18" charset="-127"/>
              <a:ea typeface="휴먼모음T" pitchFamily="18" charset="-127"/>
              <a:cs typeface="Tahoma" pitchFamily="34" charset="0"/>
            </a:endParaRPr>
          </a:p>
          <a:p>
            <a:pPr marL="252165" indent="-252165" defTabSz="914098"/>
            <a:r>
              <a:rPr kumimoji="0" lang="ko-KR" altLang="en-US" sz="1600" b="1" dirty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   </a:t>
            </a:r>
            <a:r>
              <a:rPr kumimoji="0" lang="en-US" altLang="ko-KR" sz="1400" dirty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We developed special algorithm to solve several problems and it is built in the MCU of </a:t>
            </a:r>
            <a:r>
              <a:rPr kumimoji="0" lang="en-US" altLang="ko-KR" sz="1400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</a:t>
            </a:r>
          </a:p>
          <a:p>
            <a:pPr marL="252165" indent="-252165" defTabSz="914098"/>
            <a:r>
              <a:rPr kumimoji="0" lang="en-US" altLang="ko-KR" sz="1400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   sensor </a:t>
            </a:r>
            <a:r>
              <a:rPr kumimoji="0" lang="en-US" altLang="ko-KR" sz="1400" dirty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inside</a:t>
            </a:r>
            <a:r>
              <a:rPr kumimoji="0" lang="en-US" altLang="ko-KR" sz="1400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.</a:t>
            </a:r>
          </a:p>
          <a:p>
            <a:pPr marL="252165" indent="-252165" defTabSz="914098"/>
            <a:r>
              <a:rPr kumimoji="0" lang="en-US" altLang="ko-KR" sz="1400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   The </a:t>
            </a:r>
            <a:r>
              <a:rPr kumimoji="0" lang="en-US" altLang="ko-KR" sz="1400" dirty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algorithm is automatically operated the functions as follows: </a:t>
            </a:r>
            <a:r>
              <a:rPr kumimoji="0" lang="en-US" altLang="ko-KR" sz="1400" b="1" dirty="0" smtClean="0">
                <a:latin typeface="맑은 고딕" pitchFamily="50" charset="-127"/>
                <a:ea typeface="맑은 고딕" pitchFamily="50" charset="-127"/>
              </a:rPr>
              <a:t>   </a:t>
            </a:r>
            <a:endParaRPr kumimoji="0" lang="en-US" altLang="ko-KR" sz="14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297" name="Text Box 6"/>
          <p:cNvSpPr txBox="1">
            <a:spLocks noChangeArrowheads="1"/>
          </p:cNvSpPr>
          <p:nvPr/>
        </p:nvSpPr>
        <p:spPr bwMode="auto">
          <a:xfrm>
            <a:off x="375318" y="3048000"/>
            <a:ext cx="8235281" cy="7951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86457" tIns="43228" rIns="86457" bIns="43228">
            <a:spAutoFit/>
          </a:bodyPr>
          <a:lstStyle/>
          <a:p>
            <a:pPr defTabSz="914098">
              <a:buFont typeface="Wingdings" pitchFamily="2" charset="2"/>
              <a:buChar char="Ø"/>
            </a:pPr>
            <a:r>
              <a:rPr lang="en-US" altLang="ko-KR" sz="1600" b="1" dirty="0" smtClean="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  <a:cs typeface="Tahoma" pitchFamily="34" charset="0"/>
              </a:rPr>
              <a:t> Output </a:t>
            </a:r>
            <a:r>
              <a:rPr lang="en-US" altLang="ko-KR" sz="1600" b="1" dirty="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  <a:cs typeface="Tahoma" pitchFamily="34" charset="0"/>
              </a:rPr>
              <a:t>the signal to display </a:t>
            </a:r>
            <a:r>
              <a:rPr lang="en-US" altLang="ko-KR" sz="1600" b="1" dirty="0">
                <a:solidFill>
                  <a:srgbClr val="0000FF"/>
                </a:solidFill>
                <a:latin typeface="휴먼모음T" pitchFamily="18" charset="-127"/>
                <a:ea typeface="휴먼모음T" pitchFamily="18" charset="-127"/>
                <a:cs typeface="Tahoma" pitchFamily="34" charset="0"/>
              </a:rPr>
              <a:t>current status of magnetic field</a:t>
            </a:r>
            <a:endParaRPr lang="ko-KR" altLang="en-US" sz="1600" b="1" dirty="0">
              <a:solidFill>
                <a:srgbClr val="0000FF"/>
              </a:solidFill>
              <a:latin typeface="휴먼모음T" pitchFamily="18" charset="-127"/>
              <a:ea typeface="휴먼모음T" pitchFamily="18" charset="-127"/>
              <a:cs typeface="Tahoma" pitchFamily="34" charset="0"/>
            </a:endParaRPr>
          </a:p>
          <a:p>
            <a:pPr defTabSz="914098"/>
            <a:r>
              <a:rPr lang="en-US" altLang="ko-KR" sz="1600" b="1" dirty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  </a:t>
            </a:r>
            <a:r>
              <a:rPr lang="en-US" altLang="ko-KR" sz="16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</a:t>
            </a:r>
            <a:r>
              <a:rPr lang="en-US" altLang="ko-KR" sz="1400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We </a:t>
            </a:r>
            <a:r>
              <a:rPr lang="en-US" altLang="ko-KR" sz="1400" dirty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provide a convenience system to check current magnetic status of mobile phone.</a:t>
            </a:r>
          </a:p>
          <a:p>
            <a:pPr defTabSz="914098"/>
            <a:r>
              <a:rPr lang="ko-KR" altLang="en-US" sz="1400" dirty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 </a:t>
            </a:r>
            <a:r>
              <a:rPr lang="ko-KR" altLang="en-US" sz="1400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</a:t>
            </a:r>
            <a:r>
              <a:rPr lang="en-US" altLang="ko-KR" sz="1400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Phone </a:t>
            </a:r>
            <a:r>
              <a:rPr lang="en-US" altLang="ko-KR" sz="1400" dirty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Consumers can check it with phone screen in person whether phone is </a:t>
            </a:r>
            <a:r>
              <a:rPr lang="en-US" altLang="ko-KR" sz="1400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calibrated </a:t>
            </a:r>
            <a:r>
              <a:rPr lang="en-US" altLang="ko-KR" sz="1400" dirty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or not.  </a:t>
            </a:r>
          </a:p>
        </p:txBody>
      </p:sp>
      <p:sp>
        <p:nvSpPr>
          <p:cNvPr id="12298" name="Text Box 6"/>
          <p:cNvSpPr txBox="1">
            <a:spLocks noChangeArrowheads="1"/>
          </p:cNvSpPr>
          <p:nvPr/>
        </p:nvSpPr>
        <p:spPr bwMode="auto">
          <a:xfrm>
            <a:off x="375319" y="3962400"/>
            <a:ext cx="8409489" cy="82596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6457" tIns="43228" rIns="86457" bIns="43228">
            <a:spAutoFit/>
          </a:bodyPr>
          <a:lstStyle/>
          <a:p>
            <a:pPr defTabSz="914098">
              <a:buFont typeface="Wingdings" pitchFamily="2" charset="2"/>
              <a:buChar char="Ø"/>
            </a:pPr>
            <a:r>
              <a:rPr lang="en-US" altLang="ko-KR" sz="1600" b="1" dirty="0" smtClean="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  <a:cs typeface="Tahoma" pitchFamily="34" charset="0"/>
              </a:rPr>
              <a:t> Calculated and calibrated DATA is outputted  </a:t>
            </a:r>
            <a:endParaRPr lang="en-US" altLang="ko-KR" sz="1600" b="1" dirty="0">
              <a:solidFill>
                <a:schemeClr val="tx2"/>
              </a:solidFill>
              <a:latin typeface="휴먼모음T" pitchFamily="18" charset="-127"/>
              <a:ea typeface="휴먼모음T" pitchFamily="18" charset="-127"/>
              <a:cs typeface="Tahoma" pitchFamily="34" charset="0"/>
            </a:endParaRPr>
          </a:p>
          <a:p>
            <a:pPr defTabSz="914098"/>
            <a:r>
              <a:rPr lang="ko-KR" altLang="en-US" sz="1600" b="1" dirty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</a:t>
            </a:r>
            <a:r>
              <a:rPr lang="ko-KR" altLang="en-US" sz="16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</a:t>
            </a:r>
            <a:r>
              <a:rPr lang="en-US" altLang="ko-KR" sz="1400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Our sensor is outputted the data calculated and calibrated by algorithm together.</a:t>
            </a:r>
            <a:endParaRPr lang="en-US" altLang="ko-KR" sz="1400" dirty="0">
              <a:solidFill>
                <a:schemeClr val="tx2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  <a:p>
            <a:pPr defTabSz="914098"/>
            <a:r>
              <a:rPr lang="en-US" altLang="ko-KR" sz="1400" dirty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 </a:t>
            </a:r>
            <a:r>
              <a:rPr lang="en-US" altLang="ko-KR" sz="1400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Customers can </a:t>
            </a:r>
            <a:r>
              <a:rPr lang="en-US" altLang="ko-KR" sz="1400" dirty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be used for the data considering application functions</a:t>
            </a:r>
          </a:p>
        </p:txBody>
      </p:sp>
      <p:sp>
        <p:nvSpPr>
          <p:cNvPr id="13" name="Oval 64"/>
          <p:cNvSpPr>
            <a:spLocks noChangeArrowheads="1"/>
          </p:cNvSpPr>
          <p:nvPr/>
        </p:nvSpPr>
        <p:spPr bwMode="auto">
          <a:xfrm>
            <a:off x="1295400" y="2057400"/>
            <a:ext cx="2160000" cy="720000"/>
          </a:xfrm>
          <a:prstGeom prst="ellipse">
            <a:avLst/>
          </a:prstGeom>
          <a:solidFill>
            <a:srgbClr val="FF6600"/>
          </a:solidFill>
          <a:ln w="9525" algn="ctr">
            <a:solidFill>
              <a:srgbClr val="C0C0C0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86457" tIns="43228" rIns="86457" bIns="43228" anchor="ctr">
            <a:spAutoFit/>
          </a:bodyPr>
          <a:lstStyle/>
          <a:p>
            <a:pPr>
              <a:defRPr/>
            </a:pPr>
            <a:endParaRPr lang="ko-KR" altLang="en-US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1716403" y="2069275"/>
            <a:ext cx="1395922" cy="6412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86457" tIns="43228" rIns="86457" bIns="43228">
            <a:spAutoFit/>
          </a:bodyPr>
          <a:lstStyle/>
          <a:p>
            <a:pPr marL="252165" indent="-252165" algn="ctr" defTabSz="914098"/>
            <a:r>
              <a:rPr kumimoji="0" lang="en-US" altLang="ko-KR" sz="1200" b="1" dirty="0" smtClean="0">
                <a:solidFill>
                  <a:schemeClr val="bg1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Automatic</a:t>
            </a:r>
          </a:p>
          <a:p>
            <a:pPr marL="252165" indent="-252165" algn="ctr" defTabSz="914098"/>
            <a:r>
              <a:rPr kumimoji="0" lang="en-US" altLang="ko-KR" sz="1200" b="1" dirty="0" smtClean="0">
                <a:solidFill>
                  <a:schemeClr val="bg1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Offset</a:t>
            </a:r>
            <a:endParaRPr kumimoji="0" lang="en-US" altLang="ko-KR" sz="1200" b="1" dirty="0">
              <a:solidFill>
                <a:schemeClr val="bg1"/>
              </a:solidFill>
              <a:latin typeface="Tahoma" pitchFamily="34" charset="0"/>
              <a:ea typeface="휴먼모음T" pitchFamily="18" charset="-127"/>
              <a:cs typeface="Tahoma" pitchFamily="34" charset="0"/>
            </a:endParaRPr>
          </a:p>
          <a:p>
            <a:pPr marL="252165" indent="-252165" algn="ctr" defTabSz="914098"/>
            <a:r>
              <a:rPr kumimoji="0" lang="en-US" altLang="ko-KR" sz="1200" b="1" dirty="0" smtClean="0">
                <a:solidFill>
                  <a:schemeClr val="bg1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Compensation</a:t>
            </a:r>
            <a:endParaRPr lang="en-US" altLang="ko-KR" sz="1200" b="1" dirty="0">
              <a:solidFill>
                <a:schemeClr val="bg1"/>
              </a:solidFill>
              <a:latin typeface="Tahoma" pitchFamily="34" charset="0"/>
              <a:ea typeface="휴먼모음T" pitchFamily="18" charset="-127"/>
              <a:cs typeface="Tahoma" pitchFamily="34" charset="0"/>
            </a:endParaRPr>
          </a:p>
        </p:txBody>
      </p:sp>
      <p:sp>
        <p:nvSpPr>
          <p:cNvPr id="15" name="Oval 66"/>
          <p:cNvSpPr>
            <a:spLocks noChangeArrowheads="1"/>
          </p:cNvSpPr>
          <p:nvPr/>
        </p:nvSpPr>
        <p:spPr bwMode="auto">
          <a:xfrm>
            <a:off x="3604783" y="2108204"/>
            <a:ext cx="2160000" cy="720000"/>
          </a:xfrm>
          <a:prstGeom prst="ellipse">
            <a:avLst/>
          </a:prstGeom>
          <a:solidFill>
            <a:srgbClr val="3366FF"/>
          </a:solidFill>
          <a:ln w="9525" algn="ctr">
            <a:solidFill>
              <a:srgbClr val="C0C0C0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86457" tIns="43228" rIns="86457" bIns="43228" anchor="ctr">
            <a:spAutoFit/>
          </a:bodyPr>
          <a:lstStyle/>
          <a:p>
            <a:pPr>
              <a:defRPr/>
            </a:pPr>
            <a:endParaRPr lang="ko-KR" altLang="en-US"/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3621975" y="2145475"/>
            <a:ext cx="2108400" cy="720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86457" tIns="43228" rIns="86457" bIns="43228">
            <a:spAutoFit/>
          </a:bodyPr>
          <a:lstStyle/>
          <a:p>
            <a:pPr marL="252165" indent="-252165" algn="ctr" defTabSz="914098"/>
            <a:r>
              <a:rPr kumimoji="0" lang="en-US" altLang="ko-KR" sz="12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Automatic </a:t>
            </a:r>
          </a:p>
          <a:p>
            <a:pPr marL="252165" indent="-252165" algn="ctr" defTabSz="914098"/>
            <a:r>
              <a:rPr kumimoji="0" lang="en-US" altLang="ko-KR" sz="12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Calibration  for Magnetic</a:t>
            </a:r>
          </a:p>
          <a:p>
            <a:pPr marL="252165" indent="-252165" algn="ctr" defTabSz="914098"/>
            <a:r>
              <a:rPr kumimoji="0" lang="en-US" altLang="ko-KR" sz="1200" b="1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field disturbance</a:t>
            </a:r>
            <a:endParaRPr lang="en-US" altLang="ko-KR" sz="1200" b="1" dirty="0">
              <a:solidFill>
                <a:schemeClr val="bg1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7" name="Oval 68"/>
          <p:cNvSpPr>
            <a:spLocks noChangeArrowheads="1"/>
          </p:cNvSpPr>
          <p:nvPr/>
        </p:nvSpPr>
        <p:spPr bwMode="auto">
          <a:xfrm>
            <a:off x="5943600" y="2095800"/>
            <a:ext cx="1980000" cy="720000"/>
          </a:xfrm>
          <a:prstGeom prst="ellipse">
            <a:avLst/>
          </a:prstGeom>
          <a:solidFill>
            <a:srgbClr val="800080"/>
          </a:solidFill>
          <a:ln w="9525" algn="ctr">
            <a:solidFill>
              <a:srgbClr val="C0C0C0"/>
            </a:solidFill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lIns="86457" tIns="43228" rIns="86457" bIns="43228" anchor="ctr">
            <a:spAutoFit/>
          </a:bodyPr>
          <a:lstStyle/>
          <a:p>
            <a:pPr>
              <a:defRPr/>
            </a:pPr>
            <a:endParaRPr lang="ko-KR" altLang="en-US"/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6024750" y="2121725"/>
            <a:ext cx="1854741" cy="720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86457" tIns="43228" rIns="86457" bIns="43228">
            <a:spAutoFit/>
          </a:bodyPr>
          <a:lstStyle/>
          <a:p>
            <a:pPr marL="252165" indent="-252165" algn="ctr" defTabSz="914098"/>
            <a:r>
              <a:rPr kumimoji="0" lang="en-US" altLang="ko-KR" sz="1200" b="1" dirty="0" smtClean="0">
                <a:solidFill>
                  <a:schemeClr val="bg1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Automatic</a:t>
            </a:r>
            <a:r>
              <a:rPr kumimoji="0" lang="ko-KR" altLang="en-US" sz="1200" b="1" dirty="0" smtClean="0">
                <a:solidFill>
                  <a:schemeClr val="bg1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 </a:t>
            </a:r>
            <a:endParaRPr kumimoji="0" lang="ko-KR" altLang="en-US" sz="1200" b="1" dirty="0">
              <a:solidFill>
                <a:schemeClr val="bg1"/>
              </a:solidFill>
              <a:latin typeface="Tahoma" pitchFamily="34" charset="0"/>
              <a:ea typeface="휴먼모음T" pitchFamily="18" charset="-127"/>
              <a:cs typeface="Tahoma" pitchFamily="34" charset="0"/>
            </a:endParaRPr>
          </a:p>
          <a:p>
            <a:pPr marL="252165" indent="-252165" algn="ctr" defTabSz="914098"/>
            <a:r>
              <a:rPr kumimoji="0" lang="en-US" altLang="ko-KR" sz="1200" b="1" dirty="0" smtClean="0">
                <a:solidFill>
                  <a:schemeClr val="bg1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Temp/Sensitivity/Tilt</a:t>
            </a:r>
            <a:endParaRPr kumimoji="0" lang="ko-KR" altLang="en-US" sz="1200" b="1" dirty="0">
              <a:solidFill>
                <a:schemeClr val="bg1"/>
              </a:solidFill>
              <a:latin typeface="Tahoma" pitchFamily="34" charset="0"/>
              <a:ea typeface="휴먼모음T" pitchFamily="18" charset="-127"/>
              <a:cs typeface="Tahoma" pitchFamily="34" charset="0"/>
            </a:endParaRPr>
          </a:p>
          <a:p>
            <a:pPr marL="252165" indent="-252165" algn="ctr" defTabSz="914098"/>
            <a:r>
              <a:rPr kumimoji="0" lang="en-US" altLang="ko-KR" sz="1200" b="1" dirty="0" smtClean="0">
                <a:solidFill>
                  <a:schemeClr val="bg1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Calibration</a:t>
            </a:r>
            <a:endParaRPr lang="en-US" altLang="ko-KR" sz="1200" b="1" dirty="0">
              <a:solidFill>
                <a:schemeClr val="bg1"/>
              </a:solidFill>
              <a:latin typeface="Tahoma" pitchFamily="34" charset="0"/>
              <a:ea typeface="휴먼모음T" pitchFamily="18" charset="-127"/>
              <a:cs typeface="Tahoma" pitchFamily="34" charset="0"/>
            </a:endParaRPr>
          </a:p>
        </p:txBody>
      </p:sp>
      <p:sp>
        <p:nvSpPr>
          <p:cNvPr id="19" name="Rectangle 2"/>
          <p:cNvSpPr txBox="1">
            <a:spLocks noChangeArrowheads="1"/>
          </p:cNvSpPr>
          <p:nvPr/>
        </p:nvSpPr>
        <p:spPr bwMode="auto">
          <a:xfrm>
            <a:off x="410505" y="228600"/>
            <a:ext cx="2408895" cy="462747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lIns="0" tIns="0" rIns="0" bIns="0"/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휴먼모음T" pitchFamily="18" charset="-127"/>
                <a:ea typeface="휴먼모음T" pitchFamily="18" charset="-127"/>
                <a:cs typeface="+mj-cs"/>
              </a:rPr>
              <a:t>Our Solution</a:t>
            </a:r>
          </a:p>
        </p:txBody>
      </p:sp>
      <p:sp>
        <p:nvSpPr>
          <p:cNvPr id="20" name="직사각형 19"/>
          <p:cNvSpPr/>
          <p:nvPr/>
        </p:nvSpPr>
        <p:spPr>
          <a:xfrm>
            <a:off x="228600" y="745175"/>
            <a:ext cx="8763000" cy="54000"/>
          </a:xfrm>
          <a:prstGeom prst="rect">
            <a:avLst/>
          </a:prstGeom>
          <a:solidFill>
            <a:srgbClr val="0099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 txBox="1">
            <a:spLocks noChangeArrowheads="1"/>
          </p:cNvSpPr>
          <p:nvPr/>
        </p:nvSpPr>
        <p:spPr bwMode="auto">
          <a:xfrm>
            <a:off x="304800" y="990600"/>
            <a:ext cx="85344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8" tIns="45714" rIns="91428" bIns="45714"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v"/>
            </a:pPr>
            <a:r>
              <a:rPr kumimoji="0" lang="en-US" altLang="ko-KR" sz="16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Service application S/W, which competitors don’t provide</a:t>
            </a:r>
          </a:p>
          <a:p>
            <a:pPr marL="342900" indent="-342900">
              <a:spcBef>
                <a:spcPts val="0"/>
              </a:spcBef>
            </a:pPr>
            <a:r>
              <a:rPr kumimoji="0" lang="en-US" altLang="ko-KR" sz="16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    </a:t>
            </a:r>
            <a:r>
              <a:rPr kumimoji="0" lang="en-US" altLang="ko-KR" sz="1600" dirty="0" smtClean="0">
                <a:solidFill>
                  <a:srgbClr val="FF0000"/>
                </a:solidFill>
                <a:latin typeface="Tahoma" pitchFamily="34" charset="0"/>
                <a:ea typeface="맑은 고딕" pitchFamily="50" charset="-127"/>
                <a:cs typeface="Tahoma" pitchFamily="34" charset="0"/>
                <a:sym typeface="Wingdings" pitchFamily="2" charset="2"/>
              </a:rPr>
              <a:t> It can increase commodity value of device to some applications under the same cost</a:t>
            </a:r>
          </a:p>
          <a:p>
            <a:pPr marL="342900" indent="-342900">
              <a:spcBef>
                <a:spcPts val="0"/>
              </a:spcBef>
            </a:pPr>
            <a:r>
              <a:rPr kumimoji="0" lang="en-US" altLang="ko-KR" sz="1600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  <a:sym typeface="Wingdings" pitchFamily="2" charset="2"/>
              </a:rPr>
              <a:t>      </a:t>
            </a:r>
            <a:r>
              <a:rPr kumimoji="0" lang="en-US" altLang="ko-KR" sz="1400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  <a:sym typeface="Wingdings" pitchFamily="2" charset="2"/>
              </a:rPr>
              <a:t>* Proving the solutions to operate the applications regardless of OS</a:t>
            </a:r>
            <a:r>
              <a:rPr kumimoji="0" lang="ko-KR" altLang="en-US" sz="1400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  <a:sym typeface="Wingdings" pitchFamily="2" charset="2"/>
              </a:rPr>
              <a:t> </a:t>
            </a:r>
            <a:endParaRPr kumimoji="0" lang="en-US" altLang="ko-KR" sz="1400" dirty="0" smtClean="0">
              <a:solidFill>
                <a:schemeClr val="tx2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  <a:p>
            <a:pPr marL="342900" indent="-342900">
              <a:spcBef>
                <a:spcPts val="300"/>
              </a:spcBef>
              <a:buFont typeface="Wingdings" pitchFamily="2" charset="2"/>
              <a:buChar char="v"/>
            </a:pPr>
            <a:endParaRPr kumimoji="0" lang="en-US" altLang="ko-KR" sz="1600" dirty="0" smtClean="0">
              <a:solidFill>
                <a:schemeClr val="tx2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  <a:p>
            <a:pPr marL="342900" indent="-342900">
              <a:spcBef>
                <a:spcPts val="300"/>
              </a:spcBef>
              <a:buFont typeface="Wingdings" pitchFamily="2" charset="2"/>
              <a:buChar char="v"/>
            </a:pPr>
            <a:endParaRPr kumimoji="0" lang="en-US" altLang="ko-KR" sz="2000" dirty="0" smtClean="0">
              <a:solidFill>
                <a:schemeClr val="tx2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  <a:p>
            <a:pPr marL="342900" indent="-342900">
              <a:spcBef>
                <a:spcPts val="300"/>
              </a:spcBef>
              <a:buFont typeface="Wingdings" pitchFamily="2" charset="2"/>
              <a:buChar char="v"/>
            </a:pPr>
            <a:endParaRPr kumimoji="0" lang="en-US" altLang="ko-KR" sz="2000" dirty="0" smtClean="0">
              <a:solidFill>
                <a:schemeClr val="tx2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  <a:p>
            <a:pPr marL="342900" indent="-342900">
              <a:spcBef>
                <a:spcPts val="300"/>
              </a:spcBef>
              <a:buFont typeface="Wingdings" pitchFamily="2" charset="2"/>
              <a:buChar char="v"/>
            </a:pPr>
            <a:endParaRPr kumimoji="0" lang="en-US" altLang="ko-KR" sz="2000" dirty="0" smtClean="0">
              <a:solidFill>
                <a:schemeClr val="tx2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  <a:p>
            <a:pPr marL="342900" indent="-342900">
              <a:spcBef>
                <a:spcPts val="300"/>
              </a:spcBef>
            </a:pPr>
            <a:endParaRPr kumimoji="0" lang="en-US" altLang="ko-KR" sz="2400" dirty="0" smtClean="0">
              <a:solidFill>
                <a:schemeClr val="tx2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  <a:p>
            <a:pPr marL="342900" indent="-342900">
              <a:spcBef>
                <a:spcPts val="300"/>
              </a:spcBef>
              <a:buFont typeface="Wingdings" pitchFamily="2" charset="2"/>
              <a:buChar char="v"/>
            </a:pPr>
            <a:r>
              <a:rPr kumimoji="0" lang="en-US" altLang="ko-KR" sz="16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Excellent performance comparing with competitors</a:t>
            </a:r>
          </a:p>
          <a:p>
            <a:pPr marL="342900" indent="-342900">
              <a:spcBef>
                <a:spcPts val="300"/>
              </a:spcBef>
            </a:pPr>
            <a:r>
              <a:rPr kumimoji="0" lang="en-US" altLang="ko-KR" sz="16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    </a:t>
            </a:r>
            <a:r>
              <a:rPr kumimoji="0" lang="en-US" altLang="ko-KR" sz="1600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- Minimize the errors under area like inside and surrounding building</a:t>
            </a:r>
            <a:r>
              <a:rPr kumimoji="0" lang="ko-KR" altLang="en-US" sz="1600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  <a:sym typeface="Wingdings" pitchFamily="2" charset="2"/>
              </a:rPr>
              <a:t> </a:t>
            </a:r>
            <a:r>
              <a:rPr kumimoji="0" lang="en-US" altLang="ko-KR" sz="1600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</a:t>
            </a:r>
          </a:p>
          <a:p>
            <a:pPr marL="342900" indent="-342900">
              <a:spcBef>
                <a:spcPts val="300"/>
              </a:spcBef>
            </a:pPr>
            <a:r>
              <a:rPr kumimoji="0" lang="en-US" altLang="ko-KR" sz="16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    </a:t>
            </a:r>
            <a:r>
              <a:rPr kumimoji="0" lang="en-US" altLang="ko-KR" sz="1600" b="1" dirty="0" smtClean="0">
                <a:solidFill>
                  <a:srgbClr val="FF0000"/>
                </a:solidFill>
                <a:latin typeface="Tahoma" pitchFamily="34" charset="0"/>
                <a:ea typeface="맑은 고딕" pitchFamily="50" charset="-127"/>
                <a:cs typeface="Tahoma" pitchFamily="34" charset="0"/>
                <a:sym typeface="Wingdings" pitchFamily="2" charset="2"/>
              </a:rPr>
              <a:t> It can get complain from users </a:t>
            </a:r>
            <a:r>
              <a:rPr kumimoji="0" lang="en-US" altLang="ko-KR" sz="1600" b="1" dirty="0" smtClean="0">
                <a:solidFill>
                  <a:srgbClr val="FF0000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because the errors connect to display</a:t>
            </a:r>
            <a:r>
              <a:rPr kumimoji="0" lang="ko-KR" altLang="en-US" sz="1600" b="1" dirty="0" smtClean="0">
                <a:solidFill>
                  <a:srgbClr val="FF0000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</a:t>
            </a:r>
            <a:r>
              <a:rPr kumimoji="0" lang="en-US" altLang="ko-KR" sz="1600" b="1" dirty="0" smtClean="0">
                <a:solidFill>
                  <a:srgbClr val="FF0000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</a:t>
            </a:r>
          </a:p>
          <a:p>
            <a:pPr marL="342900" indent="-342900">
              <a:spcBef>
                <a:spcPts val="300"/>
              </a:spcBef>
              <a:buFont typeface="Wingdings" pitchFamily="2" charset="2"/>
              <a:buChar char="v"/>
            </a:pPr>
            <a:endParaRPr kumimoji="0" lang="en-US" altLang="ko-KR" sz="800" b="1" dirty="0" smtClean="0">
              <a:solidFill>
                <a:schemeClr val="tx2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  <a:p>
            <a:pPr marL="342900" indent="-342900">
              <a:spcBef>
                <a:spcPts val="300"/>
              </a:spcBef>
              <a:buFont typeface="Wingdings" pitchFamily="2" charset="2"/>
              <a:buChar char="v"/>
            </a:pPr>
            <a:r>
              <a:rPr kumimoji="0" lang="en-US" altLang="ko-KR" sz="16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Keep key patents</a:t>
            </a:r>
          </a:p>
          <a:p>
            <a:pPr marL="342900" indent="-342900">
              <a:spcBef>
                <a:spcPts val="300"/>
              </a:spcBef>
            </a:pPr>
            <a:r>
              <a:rPr kumimoji="0" lang="en-US" altLang="ko-KR" sz="1600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     - Patent  hold </a:t>
            </a:r>
            <a:r>
              <a:rPr kumimoji="0" lang="en-US" altLang="ko-KR" sz="1600" dirty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: </a:t>
            </a:r>
            <a:r>
              <a:rPr kumimoji="0" lang="en-US" altLang="ko-KR" sz="1600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Published(39</a:t>
            </a:r>
            <a:r>
              <a:rPr kumimoji="0" lang="en-US" altLang="ko-KR" sz="1600" dirty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), issued (</a:t>
            </a:r>
            <a:r>
              <a:rPr kumimoji="0" lang="en-US" altLang="ko-KR" sz="1600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20)</a:t>
            </a:r>
          </a:p>
          <a:p>
            <a:pPr marL="342900" indent="-342900">
              <a:spcBef>
                <a:spcPts val="300"/>
              </a:spcBef>
            </a:pPr>
            <a:r>
              <a:rPr kumimoji="0" lang="en-US" altLang="ko-KR" sz="1600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     - 3-axis magnetic field sensor + 3-axis acceleration sensor</a:t>
            </a:r>
          </a:p>
          <a:p>
            <a:pPr marL="342900" indent="-342900">
              <a:spcBef>
                <a:spcPts val="300"/>
              </a:spcBef>
            </a:pPr>
            <a:r>
              <a:rPr kumimoji="0" lang="en-US" altLang="ko-KR" sz="1600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         </a:t>
            </a:r>
            <a:r>
              <a:rPr kumimoji="0" lang="ko-KR" altLang="en-US" sz="1600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</a:t>
            </a:r>
            <a:r>
              <a:rPr kumimoji="0" lang="en-US" altLang="ko-KR" sz="1600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=&gt; 6-axis motion sensor (No.: </a:t>
            </a:r>
            <a:r>
              <a:rPr kumimoji="0" lang="en-US" altLang="ko-KR" sz="1600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  <a:sym typeface="Wingdings" pitchFamily="2" charset="2"/>
              </a:rPr>
              <a:t>US </a:t>
            </a:r>
            <a:r>
              <a:rPr kumimoji="0" lang="en-US" altLang="ko-KR" sz="1600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6,536,12)</a:t>
            </a:r>
          </a:p>
          <a:p>
            <a:pPr marL="342900" indent="-342900">
              <a:spcBef>
                <a:spcPts val="300"/>
              </a:spcBef>
            </a:pPr>
            <a:r>
              <a:rPr kumimoji="0" lang="en-US" altLang="ko-KR" sz="1600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     - 6-axis motion sensor with Mobile Phone</a:t>
            </a:r>
            <a:r>
              <a:rPr kumimoji="0" lang="ko-KR" altLang="en-US" sz="1600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</a:t>
            </a:r>
            <a:r>
              <a:rPr kumimoji="0" lang="en-US" altLang="ko-KR" sz="1600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(No.: </a:t>
            </a:r>
            <a:r>
              <a:rPr kumimoji="0" lang="en-US" altLang="ko-KR" sz="1600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  <a:sym typeface="Wingdings" pitchFamily="2" charset="2"/>
              </a:rPr>
              <a:t>JPN </a:t>
            </a:r>
            <a:r>
              <a:rPr kumimoji="0" lang="en-US" altLang="ko-KR" sz="1600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4034039)</a:t>
            </a:r>
          </a:p>
          <a:p>
            <a:pPr marL="342900" indent="-342900">
              <a:spcBef>
                <a:spcPts val="300"/>
              </a:spcBef>
            </a:pPr>
            <a:r>
              <a:rPr kumimoji="0" lang="en-US" altLang="ko-KR" sz="1600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     - Calorie Counter (No.: KR10-0665730)</a:t>
            </a:r>
          </a:p>
          <a:p>
            <a:pPr marL="342900" indent="-342900">
              <a:spcBef>
                <a:spcPts val="300"/>
              </a:spcBef>
            </a:pPr>
            <a:r>
              <a:rPr kumimoji="0" lang="en-US" altLang="ko-KR" sz="1600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     - Constellation Search (No.: PC</a:t>
            </a:r>
            <a:r>
              <a:rPr kumimoji="0" lang="en-US" altLang="ko-KR" sz="1600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  <a:sym typeface="Wingdings" pitchFamily="2" charset="2"/>
              </a:rPr>
              <a:t>T </a:t>
            </a:r>
            <a:r>
              <a:rPr kumimoji="0" lang="en-US" altLang="ko-KR" sz="1600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KR2005/003240)</a:t>
            </a:r>
            <a:endParaRPr kumimoji="0" lang="en-US" altLang="ko-KR" sz="1600" dirty="0">
              <a:solidFill>
                <a:schemeClr val="tx2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  <a:p>
            <a:pPr marL="742950" lvl="1" indent="-285750">
              <a:spcBef>
                <a:spcPts val="300"/>
              </a:spcBef>
              <a:buFont typeface="Wingdings" pitchFamily="2" charset="2"/>
              <a:buChar char="v"/>
            </a:pPr>
            <a:endParaRPr kumimoji="0" lang="en-US" altLang="ko-KR" sz="1600" dirty="0">
              <a:solidFill>
                <a:schemeClr val="tx2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228600" y="745175"/>
            <a:ext cx="8763000" cy="54000"/>
          </a:xfrm>
          <a:prstGeom prst="rect">
            <a:avLst/>
          </a:prstGeom>
          <a:solidFill>
            <a:srgbClr val="0099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451519" y="228600"/>
            <a:ext cx="5415881" cy="475151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lIns="0" tIns="0" rIns="0" bIns="0"/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2400" b="1" kern="0" dirty="0" smtClean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휴먼모음T" pitchFamily="18" charset="-127"/>
                <a:ea typeface="휴먼모음T" pitchFamily="18" charset="-127"/>
                <a:cs typeface="+mj-cs"/>
              </a:rPr>
              <a:t>Our Advantage</a:t>
            </a:r>
            <a:endParaRPr kumimoji="1" lang="en-US" altLang="ko-KR" sz="2400" b="1" i="0" u="none" strike="noStrike" kern="0" cap="none" spc="0" normalizeH="0" baseline="0" noProof="0" dirty="0" smtClean="0">
              <a:ln>
                <a:noFill/>
              </a:ln>
              <a:solidFill>
                <a:srgbClr val="080808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휴먼모음T" pitchFamily="18" charset="-127"/>
              <a:ea typeface="휴먼모음T" pitchFamily="18" charset="-127"/>
              <a:cs typeface="+mj-cs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686400" y="1905000"/>
            <a:ext cx="2952000" cy="648000"/>
          </a:xfrm>
          <a:prstGeom prst="rect">
            <a:avLst/>
          </a:prstGeom>
          <a:solidFill>
            <a:srgbClr val="00CC00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4343400" y="1905000"/>
            <a:ext cx="2124000" cy="648000"/>
          </a:xfrm>
          <a:prstGeom prst="rect">
            <a:avLst/>
          </a:prstGeom>
          <a:solidFill>
            <a:srgbClr val="FFC000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 Box 99"/>
          <p:cNvSpPr txBox="1">
            <a:spLocks noChangeArrowheads="1"/>
          </p:cNvSpPr>
          <p:nvPr/>
        </p:nvSpPr>
        <p:spPr bwMode="auto">
          <a:xfrm>
            <a:off x="750725" y="1955766"/>
            <a:ext cx="2830675" cy="52320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1428" tIns="45714" rIns="91428" bIns="45714">
            <a:spAutoFit/>
          </a:bodyPr>
          <a:lstStyle/>
          <a:p>
            <a:pPr algn="ctr" defTabSz="966788" latinLnBrk="0"/>
            <a:r>
              <a:rPr kumimoji="0" lang="en-US" altLang="ko-KR" sz="1400" b="1" dirty="0" smtClean="0">
                <a:solidFill>
                  <a:schemeClr val="bg1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3-axis Magnetic  Field Sensor </a:t>
            </a:r>
          </a:p>
          <a:p>
            <a:pPr algn="ctr" defTabSz="966788" latinLnBrk="0"/>
            <a:r>
              <a:rPr kumimoji="0" lang="en-US" altLang="ko-KR" sz="1400" b="1" dirty="0" smtClean="0">
                <a:solidFill>
                  <a:schemeClr val="bg1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+ Constellation Search</a:t>
            </a:r>
            <a:r>
              <a:rPr kumimoji="0" lang="ko-KR" altLang="en-US" sz="1400" b="1" dirty="0" smtClean="0">
                <a:solidFill>
                  <a:schemeClr val="bg1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 </a:t>
            </a:r>
            <a:r>
              <a:rPr kumimoji="0" lang="en-US" altLang="ko-KR" sz="1400" b="1" dirty="0" smtClean="0">
                <a:solidFill>
                  <a:schemeClr val="bg1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S/W</a:t>
            </a:r>
          </a:p>
        </p:txBody>
      </p:sp>
      <p:sp>
        <p:nvSpPr>
          <p:cNvPr id="14" name="Text Box 99"/>
          <p:cNvSpPr txBox="1">
            <a:spLocks noChangeArrowheads="1"/>
          </p:cNvSpPr>
          <p:nvPr/>
        </p:nvSpPr>
        <p:spPr bwMode="auto">
          <a:xfrm>
            <a:off x="4343401" y="1953002"/>
            <a:ext cx="2109850" cy="52320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1428" tIns="45714" rIns="91428" bIns="45714">
            <a:spAutoFit/>
          </a:bodyPr>
          <a:lstStyle/>
          <a:p>
            <a:pPr algn="ctr" defTabSz="966788" latinLnBrk="0"/>
            <a:r>
              <a:rPr kumimoji="0" lang="en-US" altLang="ko-KR" sz="1400" b="1" dirty="0" smtClean="0">
                <a:solidFill>
                  <a:schemeClr val="bg1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6-axis Motion Sensor</a:t>
            </a:r>
            <a:r>
              <a:rPr kumimoji="0" lang="ko-KR" altLang="en-US" sz="1400" b="1" dirty="0" smtClean="0">
                <a:solidFill>
                  <a:schemeClr val="bg1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 </a:t>
            </a:r>
            <a:endParaRPr kumimoji="0" lang="en-US" altLang="ko-KR" sz="1400" b="1" dirty="0" smtClean="0">
              <a:solidFill>
                <a:schemeClr val="bg1"/>
              </a:solidFill>
              <a:latin typeface="Tahoma" pitchFamily="34" charset="0"/>
              <a:ea typeface="휴먼모음T" pitchFamily="18" charset="-127"/>
              <a:cs typeface="Tahoma" pitchFamily="34" charset="0"/>
            </a:endParaRPr>
          </a:p>
          <a:p>
            <a:pPr algn="ctr" defTabSz="966788" latinLnBrk="0"/>
            <a:r>
              <a:rPr kumimoji="0" lang="en-US" altLang="ko-KR" sz="1400" b="1" dirty="0" smtClean="0">
                <a:solidFill>
                  <a:schemeClr val="bg1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+ Pedometer S/W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6553200" y="1905000"/>
            <a:ext cx="2124000" cy="648000"/>
          </a:xfrm>
          <a:prstGeom prst="rect">
            <a:avLst/>
          </a:prstGeom>
          <a:solidFill>
            <a:srgbClr val="0099FF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rgbClr val="0099FF"/>
              </a:solidFill>
            </a:endParaRPr>
          </a:p>
        </p:txBody>
      </p:sp>
      <p:sp>
        <p:nvSpPr>
          <p:cNvPr id="16" name="Text Box 99"/>
          <p:cNvSpPr txBox="1">
            <a:spLocks noChangeArrowheads="1"/>
          </p:cNvSpPr>
          <p:nvPr/>
        </p:nvSpPr>
        <p:spPr bwMode="auto">
          <a:xfrm>
            <a:off x="6580900" y="1957449"/>
            <a:ext cx="2105899" cy="52320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1428" tIns="45714" rIns="91428" bIns="45714">
            <a:spAutoFit/>
          </a:bodyPr>
          <a:lstStyle/>
          <a:p>
            <a:pPr algn="ctr" defTabSz="966788" latinLnBrk="0"/>
            <a:r>
              <a:rPr kumimoji="0" lang="en-US" altLang="ko-KR" sz="1400" b="1" dirty="0" smtClean="0">
                <a:solidFill>
                  <a:schemeClr val="bg1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6-axis Motion Sensor</a:t>
            </a:r>
          </a:p>
          <a:p>
            <a:pPr algn="ctr" defTabSz="966788" latinLnBrk="0"/>
            <a:r>
              <a:rPr kumimoji="0" lang="en-US" altLang="ko-KR" sz="1400" b="1" dirty="0" smtClean="0">
                <a:solidFill>
                  <a:schemeClr val="bg1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+ 3D Motion S/W</a:t>
            </a:r>
          </a:p>
        </p:txBody>
      </p:sp>
      <p:sp>
        <p:nvSpPr>
          <p:cNvPr id="18" name="직사각형 17"/>
          <p:cNvSpPr/>
          <p:nvPr/>
        </p:nvSpPr>
        <p:spPr>
          <a:xfrm>
            <a:off x="5152900" y="2669175"/>
            <a:ext cx="2844000" cy="648000"/>
          </a:xfrm>
          <a:prstGeom prst="rect">
            <a:avLst/>
          </a:prstGeom>
          <a:solidFill>
            <a:srgbClr val="FF99CC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Text Box 99"/>
          <p:cNvSpPr txBox="1">
            <a:spLocks noChangeArrowheads="1"/>
          </p:cNvSpPr>
          <p:nvPr/>
        </p:nvSpPr>
        <p:spPr bwMode="auto">
          <a:xfrm>
            <a:off x="5169725" y="2726382"/>
            <a:ext cx="2718850" cy="5215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1428" tIns="45714" rIns="91428" bIns="45714">
            <a:spAutoFit/>
          </a:bodyPr>
          <a:lstStyle/>
          <a:p>
            <a:pPr algn="ctr" defTabSz="966788" latinLnBrk="0"/>
            <a:r>
              <a:rPr kumimoji="0" lang="en-US" altLang="ko-KR" sz="1400" b="1" dirty="0" smtClean="0">
                <a:solidFill>
                  <a:schemeClr val="bg1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6-axis Motion Sensor </a:t>
            </a:r>
          </a:p>
          <a:p>
            <a:pPr algn="ctr" defTabSz="966788" latinLnBrk="0"/>
            <a:r>
              <a:rPr kumimoji="0" lang="en-US" altLang="ko-KR" sz="1400" b="1" dirty="0" smtClean="0">
                <a:solidFill>
                  <a:schemeClr val="bg1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+ Constellation Search</a:t>
            </a:r>
            <a:r>
              <a:rPr kumimoji="0" lang="ko-KR" altLang="en-US" sz="1400" b="1" dirty="0" smtClean="0">
                <a:solidFill>
                  <a:schemeClr val="bg1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 </a:t>
            </a:r>
            <a:r>
              <a:rPr kumimoji="0" lang="en-US" altLang="ko-KR" sz="1400" b="1" dirty="0" smtClean="0">
                <a:solidFill>
                  <a:schemeClr val="bg1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S/W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37"/>
          <p:cNvGraphicFramePr>
            <a:graphicFrameLocks noGrp="1"/>
          </p:cNvGraphicFramePr>
          <p:nvPr/>
        </p:nvGraphicFramePr>
        <p:xfrm>
          <a:off x="304801" y="762000"/>
          <a:ext cx="8534399" cy="5836874"/>
        </p:xfrm>
        <a:graphic>
          <a:graphicData uri="http://schemas.openxmlformats.org/drawingml/2006/table">
            <a:tbl>
              <a:tblPr/>
              <a:tblGrid>
                <a:gridCol w="1142999"/>
                <a:gridCol w="1600200"/>
                <a:gridCol w="1524000"/>
                <a:gridCol w="1524000"/>
                <a:gridCol w="2743200"/>
              </a:tblGrid>
              <a:tr h="468312">
                <a:tc gridSpan="2"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66788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Item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Amotech’s</a:t>
                      </a:r>
                    </a:p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AMS0303H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ahoma" pitchFamily="34" charset="0"/>
                        <a:ea typeface="맑은 고딕" pitchFamily="50" charset="-127"/>
                        <a:cs typeface="Tahoma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A-Company’s</a:t>
                      </a:r>
                    </a:p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AK-8973X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Remark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378619">
                <a:tc gridSpan="2">
                  <a:txBody>
                    <a:bodyPr/>
                    <a:lstStyle/>
                    <a:p>
                      <a:pPr marL="0" marR="0" lvl="0" indent="0" algn="ctr" defTabSz="966788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Size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3.2 x 3.2 x 1.1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2.5 x 2.5 x 0.5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  AKM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is smaller than us about 1.6 times</a:t>
                      </a:r>
                    </a:p>
                  </a:txBody>
                  <a:tcPr marL="7200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619">
                <a:tc gridSpan="2"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66788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Accuracy of Azimuth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±5˚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±5˚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5">
                  <a:txBody>
                    <a:bodyPr/>
                    <a:lstStyle/>
                    <a:p>
                      <a:pPr marL="0" marR="0" lvl="0" indent="0" algn="l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 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AKM is appeared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about 1</a:t>
                      </a:r>
                      <a:r>
                        <a:rPr kumimoji="1" lang="en-US" altLang="ko-KR" sz="1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o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of error under  </a:t>
                      </a:r>
                    </a:p>
                    <a:p>
                      <a:pPr marL="0" marR="0" lvl="0" indent="0" algn="l" defTabSz="966788" rtl="0" eaLnBrk="0" fontAlgn="base" latinLnBrk="1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  earth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magnetic field, but about over 5</a:t>
                      </a:r>
                      <a:r>
                        <a:rPr kumimoji="1" lang="en-US" altLang="ko-KR" sz="1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o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 of </a:t>
                      </a:r>
                    </a:p>
                    <a:p>
                      <a:pPr marL="0" marR="0" lvl="0" indent="0" algn="l" defTabSz="966788" rtl="0" eaLnBrk="0" fontAlgn="base" latinLnBrk="1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  error 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under  bad magnetic environment</a:t>
                      </a:r>
                    </a:p>
                    <a:p>
                      <a:pPr algn="l">
                        <a:spcBef>
                          <a:spcPts val="0"/>
                        </a:spcBef>
                        <a:buFont typeface="Wingdings" pitchFamily="2" charset="2"/>
                        <a:buNone/>
                      </a:pP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  <a:sym typeface="Wingdings" pitchFamily="2" charset="2"/>
                        </a:rPr>
                        <a:t>  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  <a:sym typeface="Wingdings" pitchFamily="2" charset="2"/>
                        </a:rPr>
                        <a:t>It can get the complain from users </a:t>
                      </a:r>
                    </a:p>
                    <a:p>
                      <a:pPr algn="l">
                        <a:spcBef>
                          <a:spcPts val="0"/>
                        </a:spcBef>
                        <a:buFont typeface="Wingdings" pitchFamily="2" charset="2"/>
                        <a:buNone/>
                      </a:pP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  <a:sym typeface="Wingdings" pitchFamily="2" charset="2"/>
                        </a:rPr>
                        <a:t>      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  <a:sym typeface="Wingdings" pitchFamily="2" charset="2"/>
                        </a:rPr>
                        <a:t>if device’ engineer doesn’t reduce the</a:t>
                      </a:r>
                    </a:p>
                    <a:p>
                      <a:pPr algn="l">
                        <a:spcBef>
                          <a:spcPts val="0"/>
                        </a:spcBef>
                        <a:buFont typeface="Wingdings" pitchFamily="2" charset="2"/>
                        <a:buNone/>
                      </a:pP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  <a:sym typeface="Wingdings" pitchFamily="2" charset="2"/>
                        </a:rPr>
                        <a:t>      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  <a:sym typeface="Wingdings" pitchFamily="2" charset="2"/>
                        </a:rPr>
                        <a:t>error because basic environment is all</a:t>
                      </a:r>
                    </a:p>
                    <a:p>
                      <a:pPr algn="l">
                        <a:spcBef>
                          <a:spcPts val="0"/>
                        </a:spcBef>
                        <a:buFont typeface="Wingdings" pitchFamily="2" charset="2"/>
                        <a:buNone/>
                      </a:pPr>
                      <a:r>
                        <a:rPr kumimoji="1" lang="en-US" altLang="ko-KR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  <a:sym typeface="Wingdings" pitchFamily="2" charset="2"/>
                        </a:rPr>
                        <a:t>      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  <a:sym typeface="Wingdings" pitchFamily="2" charset="2"/>
                        </a:rPr>
                        <a:t>area.</a:t>
                      </a:r>
                      <a:endParaRPr lang="en-US" altLang="ko-KR" sz="1000" b="0" dirty="0">
                        <a:solidFill>
                          <a:schemeClr val="tx2"/>
                        </a:solidFill>
                        <a:latin typeface="Tahoma" pitchFamily="34" charset="0"/>
                        <a:ea typeface="맑은 고딕" pitchFamily="50" charset="-127"/>
                        <a:cs typeface="Tahoma" pitchFamily="34" charset="0"/>
                        <a:sym typeface="Wingdings" pitchFamily="2" charset="2"/>
                      </a:endParaRPr>
                    </a:p>
                  </a:txBody>
                  <a:tcPr marL="7200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619">
                <a:tc rowSpan="4"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66788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Resolution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 smtClean="0">
                          <a:solidFill>
                            <a:schemeClr val="tx2"/>
                          </a:solidFill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0.5 G</a:t>
                      </a:r>
                    </a:p>
                    <a:p>
                      <a:pPr algn="ctr" latinLnBrk="1"/>
                      <a:r>
                        <a:rPr lang="en-US" altLang="ko-KR" sz="1100" b="0" dirty="0" smtClean="0">
                          <a:solidFill>
                            <a:schemeClr val="tx2"/>
                          </a:solidFill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(Earth magnetic field)</a:t>
                      </a:r>
                      <a:endParaRPr lang="ko-KR" altLang="en-US" sz="1100" b="0" dirty="0">
                        <a:solidFill>
                          <a:schemeClr val="tx2"/>
                        </a:solidFill>
                        <a:latin typeface="Tahoma" pitchFamily="34" charset="0"/>
                        <a:ea typeface="맑은 고딕" pitchFamily="50" charset="-127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 smtClean="0">
                          <a:solidFill>
                            <a:schemeClr val="tx2"/>
                          </a:solidFill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0.23</a:t>
                      </a:r>
                      <a:r>
                        <a:rPr lang="en-US" altLang="ko-KR" sz="1100" b="1" baseline="30000" dirty="0" smtClean="0">
                          <a:solidFill>
                            <a:schemeClr val="tx2"/>
                          </a:solidFill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o</a:t>
                      </a:r>
                      <a:endParaRPr lang="ko-KR" altLang="en-US" sz="1100" b="1" baseline="30000" dirty="0">
                        <a:solidFill>
                          <a:schemeClr val="tx2"/>
                        </a:solidFill>
                        <a:latin typeface="Tahoma" pitchFamily="34" charset="0"/>
                        <a:ea typeface="맑은 고딕" pitchFamily="50" charset="-127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 smtClean="0">
                          <a:solidFill>
                            <a:schemeClr val="tx2"/>
                          </a:solidFill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1.17</a:t>
                      </a:r>
                      <a:r>
                        <a:rPr lang="en-US" altLang="ko-KR" sz="1100" b="1" baseline="30000" dirty="0" smtClean="0">
                          <a:solidFill>
                            <a:schemeClr val="tx2"/>
                          </a:solidFill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o</a:t>
                      </a:r>
                      <a:endParaRPr lang="ko-KR" altLang="en-US" sz="1100" b="1" baseline="30000" dirty="0">
                        <a:solidFill>
                          <a:schemeClr val="tx2"/>
                        </a:solidFill>
                        <a:latin typeface="Tahoma" pitchFamily="34" charset="0"/>
                        <a:ea typeface="맑은 고딕" pitchFamily="50" charset="-127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rgbClr val="FF0000"/>
                        </a:solidFill>
                        <a:latin typeface="Tahoma" pitchFamily="34" charset="0"/>
                        <a:ea typeface="맑은 고딕" pitchFamily="50" charset="-127"/>
                        <a:cs typeface="Tahoma" pitchFamily="34" charset="0"/>
                        <a:sym typeface="Wingdings" pitchFamily="2" charset="2"/>
                      </a:endParaRPr>
                    </a:p>
                  </a:txBody>
                  <a:tcPr marL="7200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619">
                <a:tc vMerge="1">
                  <a:txBody>
                    <a:bodyPr/>
                    <a:lstStyle/>
                    <a:p>
                      <a:pPr marL="0" marR="0" lvl="0" indent="0" algn="ctr" defTabSz="966788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 smtClean="0">
                          <a:solidFill>
                            <a:schemeClr val="tx2"/>
                          </a:solidFill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0.4 G</a:t>
                      </a:r>
                    </a:p>
                    <a:p>
                      <a:pPr algn="ctr" latinLnBrk="1"/>
                      <a:r>
                        <a:rPr lang="en-US" altLang="ko-KR" sz="1100" b="0" dirty="0" smtClean="0">
                          <a:solidFill>
                            <a:schemeClr val="tx2"/>
                          </a:solidFill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(Earth magnetic field)</a:t>
                      </a:r>
                      <a:endParaRPr lang="ko-KR" altLang="en-US" sz="1100" b="0" dirty="0">
                        <a:solidFill>
                          <a:schemeClr val="tx2"/>
                        </a:solidFill>
                        <a:latin typeface="Tahoma" pitchFamily="34" charset="0"/>
                        <a:ea typeface="맑은 고딕" pitchFamily="50" charset="-127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 smtClean="0">
                          <a:solidFill>
                            <a:schemeClr val="tx2"/>
                          </a:solidFill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0.29 </a:t>
                      </a:r>
                      <a:r>
                        <a:rPr lang="en-US" altLang="ko-KR" sz="1100" b="1" baseline="30000" dirty="0" smtClean="0">
                          <a:solidFill>
                            <a:schemeClr val="tx2"/>
                          </a:solidFill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o</a:t>
                      </a:r>
                      <a:endParaRPr lang="ko-KR" altLang="en-US" sz="1100" b="1" baseline="30000" dirty="0">
                        <a:solidFill>
                          <a:schemeClr val="tx2"/>
                        </a:solidFill>
                        <a:latin typeface="Tahoma" pitchFamily="34" charset="0"/>
                        <a:ea typeface="맑은 고딕" pitchFamily="50" charset="-127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 smtClean="0">
                          <a:solidFill>
                            <a:schemeClr val="tx2"/>
                          </a:solidFill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1.47</a:t>
                      </a:r>
                      <a:r>
                        <a:rPr lang="en-US" altLang="ko-KR" sz="1100" b="1" baseline="30000" dirty="0" smtClean="0">
                          <a:solidFill>
                            <a:schemeClr val="tx2"/>
                          </a:solidFill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o</a:t>
                      </a:r>
                      <a:endParaRPr lang="ko-KR" altLang="en-US" sz="1100" b="1" baseline="30000" dirty="0">
                        <a:solidFill>
                          <a:schemeClr val="tx2"/>
                        </a:solidFill>
                        <a:latin typeface="Tahoma" pitchFamily="34" charset="0"/>
                        <a:ea typeface="맑은 고딕" pitchFamily="50" charset="-127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맑은 고딕" pitchFamily="50" charset="-127"/>
                        <a:cs typeface="Tahoma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619">
                <a:tc vMerge="1">
                  <a:txBody>
                    <a:bodyPr/>
                    <a:lstStyle/>
                    <a:p>
                      <a:pPr marL="0" marR="0" lvl="0" indent="0" algn="ctr" defTabSz="966788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 smtClean="0">
                          <a:solidFill>
                            <a:schemeClr val="tx2"/>
                          </a:solidFill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0.2 G</a:t>
                      </a:r>
                    </a:p>
                    <a:p>
                      <a:pPr algn="ctr" latinLnBrk="1"/>
                      <a:r>
                        <a:rPr lang="en-US" altLang="ko-KR" sz="1100" b="0" dirty="0" smtClean="0">
                          <a:solidFill>
                            <a:schemeClr val="tx2"/>
                          </a:solidFill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(Surrounding building)</a:t>
                      </a:r>
                      <a:endParaRPr lang="ko-KR" altLang="en-US" sz="1100" b="0" dirty="0">
                        <a:solidFill>
                          <a:schemeClr val="tx2"/>
                        </a:solidFill>
                        <a:latin typeface="Tahoma" pitchFamily="34" charset="0"/>
                        <a:ea typeface="맑은 고딕" pitchFamily="50" charset="-127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0.58 </a:t>
                      </a:r>
                      <a:r>
                        <a:rPr lang="en-US" altLang="ko-KR" sz="1100" b="1" baseline="30000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o</a:t>
                      </a:r>
                      <a:endParaRPr lang="ko-KR" altLang="en-US" sz="1100" b="1" baseline="30000" dirty="0">
                        <a:solidFill>
                          <a:srgbClr val="0000FF"/>
                        </a:solidFill>
                        <a:latin typeface="Tahoma" pitchFamily="34" charset="0"/>
                        <a:ea typeface="맑은 고딕" pitchFamily="50" charset="-127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 smtClean="0">
                          <a:solidFill>
                            <a:srgbClr val="FF6600"/>
                          </a:solidFill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3.01</a:t>
                      </a:r>
                      <a:r>
                        <a:rPr lang="en-US" altLang="ko-KR" sz="1100" b="1" baseline="30000" dirty="0" smtClean="0">
                          <a:solidFill>
                            <a:srgbClr val="FF6600"/>
                          </a:solidFill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o</a:t>
                      </a:r>
                      <a:endParaRPr lang="ko-KR" altLang="en-US" sz="1100" b="1" baseline="30000" dirty="0">
                        <a:solidFill>
                          <a:srgbClr val="FF6600"/>
                        </a:solidFill>
                        <a:latin typeface="Tahoma" pitchFamily="34" charset="0"/>
                        <a:ea typeface="맑은 고딕" pitchFamily="50" charset="-127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맑은 고딕" pitchFamily="50" charset="-127"/>
                        <a:cs typeface="Tahoma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619">
                <a:tc vMerge="1">
                  <a:txBody>
                    <a:bodyPr/>
                    <a:lstStyle/>
                    <a:p>
                      <a:pPr marL="0" marR="0" lvl="0" indent="0" algn="ctr" defTabSz="966788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 smtClean="0">
                          <a:solidFill>
                            <a:schemeClr val="tx2"/>
                          </a:solidFill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0.1 G</a:t>
                      </a:r>
                    </a:p>
                    <a:p>
                      <a:pPr algn="ctr" latinLnBrk="1"/>
                      <a:r>
                        <a:rPr lang="en-US" altLang="ko-KR" sz="1100" b="0" dirty="0" smtClean="0">
                          <a:solidFill>
                            <a:schemeClr val="tx2"/>
                          </a:solidFill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(Inside</a:t>
                      </a:r>
                      <a:r>
                        <a:rPr lang="en-US" altLang="ko-KR" sz="1100" b="0" baseline="0" dirty="0" smtClean="0">
                          <a:solidFill>
                            <a:schemeClr val="tx2"/>
                          </a:solidFill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 </a:t>
                      </a:r>
                      <a:r>
                        <a:rPr lang="en-US" altLang="ko-KR" sz="1100" b="0" dirty="0" smtClean="0">
                          <a:solidFill>
                            <a:schemeClr val="tx2"/>
                          </a:solidFill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bridge)</a:t>
                      </a:r>
                      <a:endParaRPr lang="ko-KR" altLang="en-US" sz="1100" b="0" dirty="0">
                        <a:solidFill>
                          <a:schemeClr val="tx2"/>
                        </a:solidFill>
                        <a:latin typeface="Tahoma" pitchFamily="34" charset="0"/>
                        <a:ea typeface="맑은 고딕" pitchFamily="50" charset="-127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1.17 </a:t>
                      </a:r>
                      <a:r>
                        <a:rPr lang="en-US" altLang="ko-KR" sz="1100" b="1" baseline="30000" dirty="0" smtClean="0">
                          <a:solidFill>
                            <a:srgbClr val="0000FF"/>
                          </a:solidFill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o</a:t>
                      </a:r>
                      <a:endParaRPr lang="ko-KR" altLang="en-US" sz="1100" b="1" baseline="30000" dirty="0">
                        <a:solidFill>
                          <a:srgbClr val="0000FF"/>
                        </a:solidFill>
                        <a:latin typeface="Tahoma" pitchFamily="34" charset="0"/>
                        <a:ea typeface="맑은 고딕" pitchFamily="50" charset="-127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 smtClean="0">
                          <a:solidFill>
                            <a:srgbClr val="FF6600"/>
                          </a:solidFill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6.34</a:t>
                      </a:r>
                      <a:r>
                        <a:rPr lang="en-US" altLang="ko-KR" sz="1100" b="1" baseline="30000" dirty="0" smtClean="0">
                          <a:solidFill>
                            <a:srgbClr val="FF6600"/>
                          </a:solidFill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o</a:t>
                      </a:r>
                      <a:endParaRPr lang="ko-KR" altLang="en-US" sz="1100" b="1" baseline="30000" dirty="0">
                        <a:solidFill>
                          <a:srgbClr val="FF6600"/>
                        </a:solidFill>
                        <a:latin typeface="Tahoma" pitchFamily="34" charset="0"/>
                        <a:ea typeface="맑은 고딕" pitchFamily="50" charset="-127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맑은 고딕" pitchFamily="50" charset="-127"/>
                        <a:cs typeface="Tahoma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619">
                <a:tc rowSpan="2"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66788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Magnetic measurement</a:t>
                      </a:r>
                    </a:p>
                    <a:p>
                      <a:pPr marL="0" marR="0" lvl="0" indent="0" algn="ctr" defTabSz="966788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Range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Guarantee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±1,000uT (10G)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±800uT (8G)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  AKM is designed  20G, but guarantee is 8G</a:t>
                      </a:r>
                    </a:p>
                    <a:p>
                      <a:pPr marL="0" marR="0" lvl="0" indent="0" algn="l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 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  <a:sym typeface="Wingdings" pitchFamily="2" charset="2"/>
                        </a:rPr>
                        <a:t> The range is higher,  stable data output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latin typeface="Tahoma" pitchFamily="34" charset="0"/>
                        <a:ea typeface="맑은 고딕" pitchFamily="50" charset="-127"/>
                        <a:cs typeface="Tahoma" pitchFamily="34" charset="0"/>
                      </a:endParaRPr>
                    </a:p>
                  </a:txBody>
                  <a:tcPr marL="7200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8619">
                <a:tc vMerge="1"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66788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휴먼모음T" pitchFamily="18" charset="-127"/>
                        <a:ea typeface="휴먼모음T" pitchFamily="18" charset="-127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Minimum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20nT (0.1mG)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200nT (2mG)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ahoma" pitchFamily="34" charset="0"/>
                        <a:ea typeface="맑은 고딕" pitchFamily="50" charset="-127"/>
                        <a:cs typeface="Tahoma" pitchFamily="34" charset="0"/>
                      </a:endParaRPr>
                    </a:p>
                  </a:txBody>
                  <a:tcPr marL="7200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706">
                <a:tc gridSpan="2">
                  <a:txBody>
                    <a:bodyPr/>
                    <a:lstStyle/>
                    <a:p>
                      <a:pPr marL="0" marR="0" lvl="0" indent="0" algn="ctr" defTabSz="966788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Sensitivity </a:t>
                      </a:r>
                    </a:p>
                    <a:p>
                      <a:pPr marL="0" marR="0" lvl="0" indent="0" algn="ctr" defTabSz="966788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(Under Normal magnetic field )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500 Count/Gauss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100 Count/Gauss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 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We are better than AKM about  5 times</a:t>
                      </a:r>
                    </a:p>
                    <a:p>
                      <a:pPr marL="0" marR="0" lvl="0" indent="0" algn="l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 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  <a:sym typeface="Wingdings" pitchFamily="2" charset="2"/>
                        </a:rPr>
                        <a:t> Sensitivity is better,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  <a:sym typeface="Wingdings" pitchFamily="2" charset="2"/>
                        </a:rPr>
                        <a:t>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  <a:sym typeface="Wingdings" pitchFamily="2" charset="2"/>
                        </a:rPr>
                        <a:t>stable data output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latin typeface="Tahoma" pitchFamily="34" charset="0"/>
                        <a:ea typeface="맑은 고딕" pitchFamily="50" charset="-127"/>
                        <a:cs typeface="Tahoma" pitchFamily="34" charset="0"/>
                      </a:endParaRPr>
                    </a:p>
                  </a:txBody>
                  <a:tcPr marL="7200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625">
                <a:tc gridSpan="2">
                  <a:txBody>
                    <a:bodyPr/>
                    <a:lstStyle/>
                    <a:p>
                      <a:pPr marL="0" marR="0" lvl="0" indent="0" algn="ctr" defTabSz="966788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Output range under</a:t>
                      </a:r>
                    </a:p>
                    <a:p>
                      <a:pPr marL="0" marR="0" lvl="0" indent="0" algn="ctr" defTabSz="966788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Earth magnetic field (30uT)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60 count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30 count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ahoma" pitchFamily="34" charset="0"/>
                        <a:ea typeface="맑은 고딕" pitchFamily="50" charset="-127"/>
                        <a:cs typeface="Tahoma" pitchFamily="34" charset="0"/>
                      </a:endParaRPr>
                    </a:p>
                  </a:txBody>
                  <a:tcPr marL="7200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625">
                <a:tc gridSpan="2"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66788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Response Time (including algorithm)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30Hz~50Hz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20Hz~40Hz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ahoma" pitchFamily="34" charset="0"/>
                        <a:ea typeface="맑은 고딕" pitchFamily="50" charset="-127"/>
                        <a:cs typeface="Tahoma" pitchFamily="34" charset="0"/>
                      </a:endParaRPr>
                    </a:p>
                  </a:txBody>
                  <a:tcPr marL="7200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625">
                <a:tc gridSpan="2"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66788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ADC/DAC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66788" rtl="0" eaLnBrk="0" fontAlgn="base" latinLnBrk="1" hangingPunct="0">
                        <a:lnSpc>
                          <a:spcPct val="7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10bit/10bit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ahoma" pitchFamily="34" charset="0"/>
                        <a:ea typeface="맑은 고딕" pitchFamily="50" charset="-127"/>
                        <a:cs typeface="Tahoma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66788" rtl="0" eaLnBrk="0" fontAlgn="base" latinLnBrk="1" hangingPunct="0">
                        <a:lnSpc>
                          <a:spcPct val="7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8bit/8bit</a:t>
                      </a:r>
                      <a:endParaRPr kumimoji="1" lang="ko-KR" alt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ahoma" pitchFamily="34" charset="0"/>
                        <a:ea typeface="맑은 고딕" pitchFamily="50" charset="-127"/>
                        <a:cs typeface="Tahoma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66788" rtl="0" eaLnBrk="0" fontAlgn="base" latinLnBrk="1" hangingPunct="0">
                        <a:lnSpc>
                          <a:spcPct val="7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Tahoma" pitchFamily="34" charset="0"/>
                        <a:ea typeface="맑은 고딕" pitchFamily="50" charset="-127"/>
                        <a:cs typeface="Tahoma" pitchFamily="34" charset="0"/>
                      </a:endParaRPr>
                    </a:p>
                  </a:txBody>
                  <a:tcPr marL="7200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625">
                <a:tc gridSpan="2"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66788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Power consumption current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4.0mA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1pPr>
                      <a:lvl2pPr marL="457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2pPr>
                      <a:lvl3pPr marL="914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3pPr>
                      <a:lvl4pPr marL="1371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4pPr>
                      <a:lvl5pPr marL="18288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5pPr>
                      <a:lvl6pPr marL="22860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6pPr>
                      <a:lvl7pPr marL="27432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7pPr>
                      <a:lvl8pPr marL="32004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8pPr>
                      <a:lvl9pPr marL="3657600" algn="l" defTabSz="914400" rtl="0" eaLnBrk="1" latinLnBrk="1" hangingPunct="1">
                        <a:defRPr sz="1800" kern="1200">
                          <a:solidFill>
                            <a:schemeClr val="tx1"/>
                          </a:solidFill>
                          <a:latin typeface="굴림"/>
                          <a:ea typeface="굴림"/>
                        </a:defRPr>
                      </a:lvl9pPr>
                    </a:lstStyle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6.8mA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 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ahoma" pitchFamily="34" charset="0"/>
                          <a:ea typeface="맑은 고딕" pitchFamily="50" charset="-127"/>
                          <a:cs typeface="Tahoma" pitchFamily="34" charset="0"/>
                        </a:rPr>
                        <a:t>We are lower than AKM about 1.5 times</a:t>
                      </a:r>
                    </a:p>
                  </a:txBody>
                  <a:tcPr marL="7200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451519" y="228600"/>
            <a:ext cx="5415881" cy="475151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lIns="0" tIns="0" rIns="0" bIns="0"/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휴먼모음T" pitchFamily="18" charset="-127"/>
                <a:ea typeface="휴먼모음T" pitchFamily="18" charset="-127"/>
                <a:cs typeface="+mj-cs"/>
              </a:rPr>
              <a:t>Comparison with Competitor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직사각형 41"/>
          <p:cNvSpPr/>
          <p:nvPr/>
        </p:nvSpPr>
        <p:spPr>
          <a:xfrm>
            <a:off x="1219200" y="2870537"/>
            <a:ext cx="6705600" cy="1015663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altLang="ko-KR" sz="6000" b="1" spc="50" dirty="0">
                <a:ln w="11430"/>
                <a:solidFill>
                  <a:srgbClr val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50000" endA="300" endPos="50000" dist="29997" dir="5400000" sy="-100000" algn="bl" rotWithShape="0"/>
                </a:effectLst>
                <a:latin typeface="Verdana" pitchFamily="34" charset="0"/>
                <a:ea typeface="굴림" pitchFamily="50" charset="-127"/>
              </a:rPr>
              <a:t>THANK YOU!</a:t>
            </a:r>
            <a:endParaRPr lang="ko-KR" altLang="en-US" sz="6000" b="1" spc="50" dirty="0">
              <a:ln w="11430"/>
              <a:solidFill>
                <a:srgbClr val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  <a:reflection blurRad="6350" stA="50000" endA="300" endPos="50000" dist="29997" dir="5400000" sy="-100000" algn="bl" rotWithShape="0"/>
              </a:effectLst>
              <a:latin typeface="굴림" pitchFamily="50" charset="-127"/>
              <a:ea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398776" y="262041"/>
            <a:ext cx="6006569" cy="52408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lIns="0" tIns="0" rIns="0" bIns="0"/>
          <a:lstStyle/>
          <a:p>
            <a:pPr algn="l">
              <a:defRPr/>
            </a:pPr>
            <a:r>
              <a:rPr lang="en-US" altLang="ko-KR" sz="2300" b="1" dirty="0" smtClean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휴먼모음T" pitchFamily="18" charset="-127"/>
                <a:ea typeface="휴먼모음T" pitchFamily="18" charset="-127"/>
              </a:rPr>
              <a:t>Contents</a:t>
            </a:r>
            <a:endParaRPr lang="ko-KR" altLang="en-US" sz="2300" b="1" dirty="0" smtClean="0">
              <a:solidFill>
                <a:srgbClr val="080808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3075" name="Rectangle 8"/>
          <p:cNvSpPr>
            <a:spLocks noChangeArrowheads="1"/>
          </p:cNvSpPr>
          <p:nvPr/>
        </p:nvSpPr>
        <p:spPr bwMode="auto">
          <a:xfrm>
            <a:off x="838200" y="914400"/>
            <a:ext cx="7086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445" tIns="43223" rIns="86445" bIns="43223"/>
          <a:lstStyle/>
          <a:p>
            <a:pPr marL="342224" indent="-342224" defTabSz="914098" eaLnBrk="0" hangingPunct="0">
              <a:spcBef>
                <a:spcPct val="20000"/>
              </a:spcBef>
              <a:buFontTx/>
              <a:buChar char="•"/>
            </a:pPr>
            <a:r>
              <a:rPr lang="en-US" altLang="ko-KR" sz="2000" dirty="0">
                <a:solidFill>
                  <a:srgbClr val="080808"/>
                </a:solidFill>
                <a:latin typeface="Tahoma" pitchFamily="34" charset="0"/>
                <a:ea typeface="새굴림" pitchFamily="18" charset="-127"/>
              </a:rPr>
              <a:t>Sensor Application</a:t>
            </a:r>
            <a:endParaRPr lang="ko-KR" altLang="en-US" sz="2000" dirty="0">
              <a:solidFill>
                <a:srgbClr val="080808"/>
              </a:solidFill>
              <a:latin typeface="Tahoma" pitchFamily="34" charset="0"/>
              <a:ea typeface="새굴림" pitchFamily="18" charset="-127"/>
            </a:endParaRPr>
          </a:p>
          <a:p>
            <a:pPr marL="342224" indent="-342224" defTabSz="914098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altLang="ko-KR" sz="2000" dirty="0" smtClean="0">
                <a:solidFill>
                  <a:srgbClr val="080808"/>
                </a:solidFill>
                <a:latin typeface="Tahoma" pitchFamily="34" charset="0"/>
                <a:ea typeface="새굴림" pitchFamily="18" charset="-127"/>
              </a:rPr>
              <a:t>Introduction of Company and Business Division</a:t>
            </a:r>
            <a:endParaRPr lang="ko-KR" altLang="en-US" sz="2000" dirty="0">
              <a:solidFill>
                <a:srgbClr val="080808"/>
              </a:solidFill>
              <a:latin typeface="Tahoma" pitchFamily="34" charset="0"/>
              <a:ea typeface="새굴림" pitchFamily="18" charset="-127"/>
            </a:endParaRPr>
          </a:p>
          <a:p>
            <a:pPr marL="342224" indent="-342224" defTabSz="914098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altLang="ko-KR" sz="2000" dirty="0" smtClean="0">
                <a:solidFill>
                  <a:srgbClr val="080808"/>
                </a:solidFill>
                <a:latin typeface="Tahoma" pitchFamily="34" charset="0"/>
                <a:ea typeface="새굴림" pitchFamily="18" charset="-127"/>
              </a:rPr>
              <a:t>Structure of Sensor</a:t>
            </a:r>
          </a:p>
          <a:p>
            <a:pPr marL="342224" indent="-342224" defTabSz="914098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altLang="ko-KR" sz="2000" dirty="0" smtClean="0">
                <a:solidFill>
                  <a:srgbClr val="080808"/>
                </a:solidFill>
                <a:latin typeface="Tahoma" pitchFamily="34" charset="0"/>
                <a:ea typeface="새굴림" pitchFamily="18" charset="-127"/>
              </a:rPr>
              <a:t>Feature of Sensor</a:t>
            </a:r>
          </a:p>
          <a:p>
            <a:pPr marL="342224" indent="-342224" defTabSz="914098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altLang="ko-KR" sz="2000" dirty="0" smtClean="0">
                <a:solidFill>
                  <a:srgbClr val="080808"/>
                </a:solidFill>
                <a:latin typeface="Tahoma" pitchFamily="34" charset="0"/>
                <a:ea typeface="새굴림" pitchFamily="18" charset="-127"/>
              </a:rPr>
              <a:t>Influence on Magnetic field inside device </a:t>
            </a:r>
          </a:p>
          <a:p>
            <a:pPr marL="342224" indent="-342224" defTabSz="914098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altLang="ko-KR" sz="2000" dirty="0" smtClean="0">
                <a:solidFill>
                  <a:srgbClr val="080808"/>
                </a:solidFill>
                <a:latin typeface="Tahoma" pitchFamily="34" charset="0"/>
                <a:ea typeface="새굴림" pitchFamily="18" charset="-127"/>
              </a:rPr>
              <a:t>Product</a:t>
            </a:r>
          </a:p>
          <a:p>
            <a:pPr marL="342224" indent="-342224" defTabSz="914098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altLang="ko-KR" sz="2000" dirty="0" smtClean="0">
                <a:solidFill>
                  <a:srgbClr val="080808"/>
                </a:solidFill>
                <a:latin typeface="Tahoma" pitchFamily="34" charset="0"/>
                <a:ea typeface="새굴림" pitchFamily="18" charset="-127"/>
              </a:rPr>
              <a:t>Road-Map</a:t>
            </a:r>
          </a:p>
          <a:p>
            <a:pPr marL="342224" indent="-342224" defTabSz="914098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altLang="ko-KR" sz="2000" dirty="0" smtClean="0">
                <a:solidFill>
                  <a:srgbClr val="080808"/>
                </a:solidFill>
                <a:latin typeface="Tahoma" pitchFamily="34" charset="0"/>
                <a:ea typeface="새굴림" pitchFamily="18" charset="-127"/>
              </a:rPr>
              <a:t>Application Function</a:t>
            </a:r>
          </a:p>
          <a:p>
            <a:pPr marL="342224" indent="-342224" defTabSz="914098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altLang="ko-KR" sz="2000" dirty="0" smtClean="0">
                <a:solidFill>
                  <a:srgbClr val="080808"/>
                </a:solidFill>
                <a:latin typeface="Tahoma" pitchFamily="34" charset="0"/>
                <a:ea typeface="새굴림" pitchFamily="18" charset="-127"/>
              </a:rPr>
              <a:t>Summary for Phone Application</a:t>
            </a:r>
          </a:p>
          <a:p>
            <a:pPr marL="342224" indent="-342224" defTabSz="914098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altLang="ko-KR" sz="2000" dirty="0" smtClean="0">
                <a:solidFill>
                  <a:srgbClr val="080808"/>
                </a:solidFill>
                <a:latin typeface="Tahoma" pitchFamily="34" charset="0"/>
                <a:ea typeface="새굴림" pitchFamily="18" charset="-127"/>
              </a:rPr>
              <a:t>Current version to use</a:t>
            </a:r>
          </a:p>
          <a:p>
            <a:pPr marL="342224" indent="-342224" defTabSz="914098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altLang="ko-KR" sz="2000" dirty="0" smtClean="0">
                <a:solidFill>
                  <a:srgbClr val="080808"/>
                </a:solidFill>
                <a:latin typeface="Tahoma" pitchFamily="34" charset="0"/>
                <a:ea typeface="새굴림" pitchFamily="18" charset="-127"/>
              </a:rPr>
              <a:t>Important Point of Magnetic Sensor</a:t>
            </a:r>
            <a:r>
              <a:rPr lang="ko-KR" altLang="en-US" sz="2000" dirty="0" smtClean="0">
                <a:solidFill>
                  <a:srgbClr val="080808"/>
                </a:solidFill>
                <a:latin typeface="Tahoma" pitchFamily="34" charset="0"/>
                <a:ea typeface="새굴림" pitchFamily="18" charset="-127"/>
              </a:rPr>
              <a:t> </a:t>
            </a:r>
            <a:endParaRPr lang="ko-KR" altLang="en-US" sz="2000" dirty="0">
              <a:solidFill>
                <a:srgbClr val="080808"/>
              </a:solidFill>
              <a:latin typeface="Tahoma" pitchFamily="34" charset="0"/>
              <a:ea typeface="새굴림" pitchFamily="18" charset="-127"/>
            </a:endParaRPr>
          </a:p>
          <a:p>
            <a:pPr marL="342224" indent="-342224" defTabSz="914098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altLang="ko-KR" sz="2000" dirty="0" smtClean="0">
                <a:solidFill>
                  <a:srgbClr val="080808"/>
                </a:solidFill>
                <a:latin typeface="Tahoma" pitchFamily="34" charset="0"/>
                <a:ea typeface="새굴림" pitchFamily="18" charset="-127"/>
              </a:rPr>
              <a:t>Our Solution</a:t>
            </a:r>
          </a:p>
          <a:p>
            <a:pPr marL="342224" indent="-342224" defTabSz="914098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altLang="ko-KR" sz="2000" dirty="0" smtClean="0">
                <a:solidFill>
                  <a:srgbClr val="080808"/>
                </a:solidFill>
                <a:latin typeface="Tahoma" pitchFamily="34" charset="0"/>
                <a:ea typeface="새굴림" pitchFamily="18" charset="-127"/>
              </a:rPr>
              <a:t>Our Advantage</a:t>
            </a:r>
          </a:p>
          <a:p>
            <a:pPr marL="342224" indent="-342224" defTabSz="914098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altLang="ko-KR" sz="2000" dirty="0" smtClean="0">
                <a:solidFill>
                  <a:srgbClr val="080808"/>
                </a:solidFill>
                <a:latin typeface="Tahoma" pitchFamily="34" charset="0"/>
                <a:ea typeface="새굴림" pitchFamily="18" charset="-127"/>
              </a:rPr>
              <a:t>Comparison with Competitor</a:t>
            </a:r>
            <a:endParaRPr lang="en-US" altLang="ko-KR" sz="2000" dirty="0">
              <a:solidFill>
                <a:srgbClr val="080808"/>
              </a:solidFill>
              <a:latin typeface="Tahoma" pitchFamily="34" charset="0"/>
              <a:ea typeface="새굴림" pitchFamily="18" charset="-127"/>
            </a:endParaRPr>
          </a:p>
        </p:txBody>
      </p:sp>
      <p:grpSp>
        <p:nvGrpSpPr>
          <p:cNvPr id="8" name="Group 4"/>
          <p:cNvGrpSpPr>
            <a:grpSpLocks/>
          </p:cNvGrpSpPr>
          <p:nvPr/>
        </p:nvGrpSpPr>
        <p:grpSpPr bwMode="auto">
          <a:xfrm>
            <a:off x="7078169" y="4819947"/>
            <a:ext cx="1532431" cy="1504653"/>
            <a:chOff x="4368" y="2656"/>
            <a:chExt cx="1168" cy="1248"/>
          </a:xfrm>
        </p:grpSpPr>
        <p:pic>
          <p:nvPicPr>
            <p:cNvPr id="13" name="Picture 5" descr="Motion Sensor 1_1[1]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368" y="3088"/>
              <a:ext cx="1003" cy="7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Line 6"/>
            <p:cNvSpPr>
              <a:spLocks noChangeShapeType="1"/>
            </p:cNvSpPr>
            <p:nvPr/>
          </p:nvSpPr>
          <p:spPr bwMode="auto">
            <a:xfrm>
              <a:off x="4904" y="3440"/>
              <a:ext cx="632" cy="464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lIns="0" tIns="0" rIns="0" bIns="0">
              <a:spAutoFit/>
            </a:bodyPr>
            <a:lstStyle/>
            <a:p>
              <a:endParaRPr lang="ko-KR" altLang="en-US"/>
            </a:p>
          </p:txBody>
        </p:sp>
        <p:sp>
          <p:nvSpPr>
            <p:cNvPr id="15" name="Line 7"/>
            <p:cNvSpPr>
              <a:spLocks noChangeShapeType="1"/>
            </p:cNvSpPr>
            <p:nvPr/>
          </p:nvSpPr>
          <p:spPr bwMode="auto">
            <a:xfrm flipV="1">
              <a:off x="4888" y="2872"/>
              <a:ext cx="648" cy="56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 lIns="0" tIns="0" rIns="0" bIns="0">
              <a:spAutoFit/>
            </a:bodyPr>
            <a:lstStyle/>
            <a:p>
              <a:endParaRPr lang="ko-KR" altLang="en-US"/>
            </a:p>
          </p:txBody>
        </p:sp>
        <p:sp>
          <p:nvSpPr>
            <p:cNvPr id="16" name="Line 8"/>
            <p:cNvSpPr>
              <a:spLocks noChangeShapeType="1"/>
            </p:cNvSpPr>
            <p:nvPr/>
          </p:nvSpPr>
          <p:spPr bwMode="auto">
            <a:xfrm flipV="1">
              <a:off x="4896" y="2656"/>
              <a:ext cx="0" cy="776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lIns="0" tIns="0" rIns="0" bIns="0">
              <a:spAutoFit/>
            </a:bodyPr>
            <a:lstStyle/>
            <a:p>
              <a:endParaRPr lang="ko-KR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직사각형 102"/>
          <p:cNvSpPr/>
          <p:nvPr/>
        </p:nvSpPr>
        <p:spPr>
          <a:xfrm>
            <a:off x="228600" y="745175"/>
            <a:ext cx="8763000" cy="54000"/>
          </a:xfrm>
          <a:prstGeom prst="rect">
            <a:avLst/>
          </a:prstGeom>
          <a:solidFill>
            <a:srgbClr val="0099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9" name="Rectangle 2"/>
          <p:cNvSpPr txBox="1">
            <a:spLocks noChangeArrowheads="1"/>
          </p:cNvSpPr>
          <p:nvPr/>
        </p:nvSpPr>
        <p:spPr bwMode="auto">
          <a:xfrm>
            <a:off x="375318" y="224828"/>
            <a:ext cx="6787482" cy="460972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lIns="0" tIns="0" rIns="0" bIns="0"/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휴먼모음T" pitchFamily="18" charset="-127"/>
                <a:ea typeface="휴먼모음T" pitchFamily="18" charset="-127"/>
                <a:cs typeface="+mj-cs"/>
              </a:rPr>
              <a:t>Sensor</a:t>
            </a:r>
            <a:r>
              <a:rPr kumimoji="1" lang="en-US" altLang="ko-KR" sz="2400" b="1" i="0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휴먼모음T" pitchFamily="18" charset="-127"/>
                <a:ea typeface="휴먼모음T" pitchFamily="18" charset="-127"/>
                <a:cs typeface="+mj-cs"/>
              </a:rPr>
              <a:t> Application</a:t>
            </a:r>
            <a:endParaRPr kumimoji="1" lang="en-US" altLang="ko-KR" sz="24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휴먼모음T" pitchFamily="18" charset="-127"/>
              <a:ea typeface="휴먼모음T" pitchFamily="18" charset="-127"/>
              <a:cs typeface="+mj-cs"/>
            </a:endParaRPr>
          </a:p>
        </p:txBody>
      </p:sp>
      <p:pic>
        <p:nvPicPr>
          <p:cNvPr id="16" name="Picture 75" descr="휴대폰(원형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914400"/>
            <a:ext cx="969472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7" name="Picture 72" descr="자동차(원형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5791200"/>
            <a:ext cx="877621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84" descr="Joystic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2800" y="3352800"/>
            <a:ext cx="93923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그룹 198"/>
          <p:cNvGrpSpPr/>
          <p:nvPr/>
        </p:nvGrpSpPr>
        <p:grpSpPr>
          <a:xfrm>
            <a:off x="4389442" y="2957575"/>
            <a:ext cx="3264139" cy="3082925"/>
            <a:chOff x="4389442" y="2957575"/>
            <a:chExt cx="3264139" cy="3082925"/>
          </a:xfrm>
        </p:grpSpPr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4389442" y="2957575"/>
              <a:ext cx="2663825" cy="3082925"/>
              <a:chOff x="2835" y="1760"/>
              <a:chExt cx="1678" cy="1942"/>
            </a:xfrm>
          </p:grpSpPr>
          <p:sp>
            <p:nvSpPr>
              <p:cNvPr id="114" name="AutoShape 7"/>
              <p:cNvSpPr>
                <a:spLocks noChangeArrowheads="1"/>
              </p:cNvSpPr>
              <p:nvPr/>
            </p:nvSpPr>
            <p:spPr bwMode="auto">
              <a:xfrm rot="18005220" flipH="1">
                <a:off x="2703" y="1892"/>
                <a:ext cx="1942" cy="1678"/>
              </a:xfrm>
              <a:prstGeom prst="triangle">
                <a:avLst>
                  <a:gd name="adj" fmla="val 50000"/>
                </a:avLst>
              </a:prstGeom>
              <a:gradFill rotWithShape="1">
                <a:gsLst>
                  <a:gs pos="0">
                    <a:srgbClr val="462898"/>
                  </a:gs>
                  <a:gs pos="100000">
                    <a:srgbClr val="CCECFF">
                      <a:alpha val="20000"/>
                    </a:srgbClr>
                  </a:gs>
                </a:gsLst>
                <a:lin ang="5400000" scaled="1"/>
              </a:gra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15" name="Text Box 8"/>
              <p:cNvSpPr txBox="1">
                <a:spLocks noChangeArrowheads="1"/>
              </p:cNvSpPr>
              <p:nvPr/>
            </p:nvSpPr>
            <p:spPr bwMode="auto">
              <a:xfrm>
                <a:off x="3845" y="2480"/>
                <a:ext cx="116" cy="2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</a:pPr>
                <a:endParaRPr lang="ko-KR" altLang="en-US" b="1" dirty="0">
                  <a:solidFill>
                    <a:srgbClr val="000066"/>
                  </a:soli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</p:grpSp>
        <p:sp>
          <p:nvSpPr>
            <p:cNvPr id="192" name="Text Box 5"/>
            <p:cNvSpPr txBox="1">
              <a:spLocks noChangeArrowheads="1"/>
            </p:cNvSpPr>
            <p:nvPr/>
          </p:nvSpPr>
          <p:spPr bwMode="auto">
            <a:xfrm>
              <a:off x="6019800" y="4648200"/>
              <a:ext cx="1633781" cy="560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2400" b="1" dirty="0" smtClean="0">
                  <a:solidFill>
                    <a:schemeClr val="tx2"/>
                  </a:solidFill>
                  <a:latin typeface="HY헤드라인M" pitchFamily="18" charset="-127"/>
                  <a:ea typeface="HY헤드라인M" pitchFamily="18" charset="-127"/>
                </a:rPr>
                <a:t>3D Device</a:t>
              </a:r>
              <a:endParaRPr lang="ko-KR" altLang="en-US" sz="2400" b="1" dirty="0">
                <a:solidFill>
                  <a:schemeClr val="tx2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pic>
        <p:nvPicPr>
          <p:cNvPr id="269" name="Picture 17" descr="스포츠시계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62200" y="838200"/>
            <a:ext cx="990600" cy="104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7" name="Picture 73" descr="헬리콥터(원형)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0" y="3276600"/>
            <a:ext cx="100814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9" name="Picture 71" descr="로봇(원형)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62200" y="5638800"/>
            <a:ext cx="97784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그룹 200"/>
          <p:cNvGrpSpPr/>
          <p:nvPr/>
        </p:nvGrpSpPr>
        <p:grpSpPr>
          <a:xfrm>
            <a:off x="1306512" y="2936875"/>
            <a:ext cx="3265488" cy="3082925"/>
            <a:chOff x="1306512" y="2936875"/>
            <a:chExt cx="3265488" cy="3082925"/>
          </a:xfrm>
        </p:grpSpPr>
        <p:grpSp>
          <p:nvGrpSpPr>
            <p:cNvPr id="5" name="Group 12"/>
            <p:cNvGrpSpPr>
              <a:grpSpLocks/>
            </p:cNvGrpSpPr>
            <p:nvPr/>
          </p:nvGrpSpPr>
          <p:grpSpPr bwMode="auto">
            <a:xfrm>
              <a:off x="1306512" y="2936875"/>
              <a:ext cx="3265488" cy="3082925"/>
              <a:chOff x="868" y="1752"/>
              <a:chExt cx="2057" cy="1942"/>
            </a:xfrm>
          </p:grpSpPr>
          <p:sp>
            <p:nvSpPr>
              <p:cNvPr id="283" name="AutoShape 13"/>
              <p:cNvSpPr>
                <a:spLocks noChangeArrowheads="1"/>
              </p:cNvSpPr>
              <p:nvPr/>
            </p:nvSpPr>
            <p:spPr bwMode="auto">
              <a:xfrm rot="3594780">
                <a:off x="1115" y="1884"/>
                <a:ext cx="1942" cy="1678"/>
              </a:xfrm>
              <a:prstGeom prst="triangle">
                <a:avLst>
                  <a:gd name="adj" fmla="val 50000"/>
                </a:avLst>
              </a:prstGeom>
              <a:gradFill rotWithShape="1">
                <a:gsLst>
                  <a:gs pos="0">
                    <a:srgbClr val="B0753A"/>
                  </a:gs>
                  <a:gs pos="100000">
                    <a:srgbClr val="E9D3BD">
                      <a:alpha val="20000"/>
                    </a:srgbClr>
                  </a:gs>
                </a:gsLst>
                <a:lin ang="5400000" scaled="1"/>
              </a:gra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284" name="Text Box 14"/>
              <p:cNvSpPr txBox="1">
                <a:spLocks noChangeArrowheads="1"/>
              </p:cNvSpPr>
              <p:nvPr/>
            </p:nvSpPr>
            <p:spPr bwMode="auto">
              <a:xfrm>
                <a:off x="868" y="2535"/>
                <a:ext cx="116" cy="2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</a:pPr>
                <a:endParaRPr lang="ko-KR" altLang="en-US" b="1" dirty="0">
                  <a:solidFill>
                    <a:srgbClr val="808000"/>
                  </a:soli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</p:grpSp>
        <p:sp>
          <p:nvSpPr>
            <p:cNvPr id="282" name="Text Box 5"/>
            <p:cNvSpPr txBox="1">
              <a:spLocks noChangeArrowheads="1"/>
            </p:cNvSpPr>
            <p:nvPr/>
          </p:nvSpPr>
          <p:spPr bwMode="auto">
            <a:xfrm>
              <a:off x="1828800" y="4572000"/>
              <a:ext cx="1029449" cy="560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2400" b="1" dirty="0" smtClean="0">
                  <a:solidFill>
                    <a:schemeClr val="tx2"/>
                  </a:solidFill>
                  <a:latin typeface="HY헤드라인M" pitchFamily="18" charset="-127"/>
                  <a:ea typeface="HY헤드라인M" pitchFamily="18" charset="-127"/>
                </a:rPr>
                <a:t>Robot</a:t>
              </a:r>
              <a:endParaRPr lang="ko-KR" altLang="en-US" sz="2400" b="1" dirty="0">
                <a:solidFill>
                  <a:schemeClr val="tx2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grpSp>
        <p:nvGrpSpPr>
          <p:cNvPr id="6" name="그룹 411"/>
          <p:cNvGrpSpPr/>
          <p:nvPr/>
        </p:nvGrpSpPr>
        <p:grpSpPr>
          <a:xfrm>
            <a:off x="1774461" y="1409438"/>
            <a:ext cx="2720721" cy="3242526"/>
            <a:chOff x="1774461" y="1409438"/>
            <a:chExt cx="2720721" cy="3242526"/>
          </a:xfrm>
        </p:grpSpPr>
        <p:sp>
          <p:nvSpPr>
            <p:cNvPr id="286" name="AutoShape 19"/>
            <p:cNvSpPr>
              <a:spLocks noChangeArrowheads="1"/>
            </p:cNvSpPr>
            <p:nvPr/>
          </p:nvSpPr>
          <p:spPr bwMode="auto">
            <a:xfrm rot="17916530" flipV="1">
              <a:off x="1513559" y="1670340"/>
              <a:ext cx="3242526" cy="2720721"/>
            </a:xfrm>
            <a:prstGeom prst="triangle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lumMod val="40000"/>
                    <a:lumOff val="60000"/>
                  </a:schemeClr>
                </a:gs>
                <a:gs pos="0">
                  <a:srgbClr val="3FEDB7"/>
                </a:gs>
                <a:gs pos="100000">
                  <a:srgbClr val="CCECFF">
                    <a:alpha val="20000"/>
                  </a:srgbClr>
                </a:gs>
              </a:gsLst>
              <a:lin ang="5400000" scaled="0"/>
              <a:tileRect/>
            </a:gradFill>
            <a:ln w="9525" algn="ctr">
              <a:noFill/>
              <a:miter lim="800000"/>
              <a:headEnd/>
              <a:tailEnd/>
            </a:ln>
          </p:spPr>
          <p:txBody>
            <a:bodyPr rot="10800000" vert="eaVert" wrap="none" anchor="ctr"/>
            <a:lstStyle/>
            <a:p>
              <a:pPr algn="ctr"/>
              <a:endParaRPr lang="ko-KR" altLang="ko-KR" sz="1600" b="1">
                <a:solidFill>
                  <a:srgbClr val="003300"/>
                </a:solidFill>
                <a:latin typeface="HY울릉도M" pitchFamily="18" charset="-127"/>
                <a:ea typeface="HY울릉도M" pitchFamily="18" charset="-127"/>
              </a:endParaRPr>
            </a:p>
          </p:txBody>
        </p:sp>
        <p:sp>
          <p:nvSpPr>
            <p:cNvPr id="287" name="Text Box 5"/>
            <p:cNvSpPr txBox="1">
              <a:spLocks noChangeArrowheads="1"/>
            </p:cNvSpPr>
            <p:nvPr/>
          </p:nvSpPr>
          <p:spPr bwMode="auto">
            <a:xfrm>
              <a:off x="2057400" y="2286000"/>
              <a:ext cx="550151" cy="560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2400" b="1" dirty="0" smtClean="0">
                  <a:solidFill>
                    <a:schemeClr val="tx2"/>
                  </a:solidFill>
                  <a:latin typeface="HY헤드라인M" pitchFamily="18" charset="-127"/>
                  <a:ea typeface="HY헤드라인M" pitchFamily="18" charset="-127"/>
                </a:rPr>
                <a:t>RC</a:t>
              </a:r>
              <a:endParaRPr lang="ko-KR" altLang="en-US" sz="2400" b="1" dirty="0">
                <a:solidFill>
                  <a:schemeClr val="tx2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grpSp>
        <p:nvGrpSpPr>
          <p:cNvPr id="7" name="그룹 412"/>
          <p:cNvGrpSpPr/>
          <p:nvPr/>
        </p:nvGrpSpPr>
        <p:grpSpPr>
          <a:xfrm>
            <a:off x="2928926" y="1047752"/>
            <a:ext cx="3082925" cy="2663825"/>
            <a:chOff x="2928926" y="1047752"/>
            <a:chExt cx="3082925" cy="2663825"/>
          </a:xfrm>
        </p:grpSpPr>
        <p:sp>
          <p:nvSpPr>
            <p:cNvPr id="349" name="AutoShape 16"/>
            <p:cNvSpPr>
              <a:spLocks noChangeArrowheads="1"/>
            </p:cNvSpPr>
            <p:nvPr/>
          </p:nvSpPr>
          <p:spPr bwMode="auto">
            <a:xfrm flipV="1">
              <a:off x="2928926" y="1047752"/>
              <a:ext cx="3082925" cy="2663825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1ABCEE"/>
                </a:gs>
                <a:gs pos="100000">
                  <a:srgbClr val="CCECFF">
                    <a:alpha val="21001"/>
                  </a:srgbClr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350" name="Text Box 17"/>
            <p:cNvSpPr txBox="1">
              <a:spLocks noChangeArrowheads="1"/>
            </p:cNvSpPr>
            <p:nvPr/>
          </p:nvSpPr>
          <p:spPr bwMode="auto">
            <a:xfrm>
              <a:off x="3962400" y="1219200"/>
              <a:ext cx="966788" cy="646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ko-KR" sz="2400" b="1" dirty="0" smtClean="0">
                  <a:solidFill>
                    <a:schemeClr val="tx2"/>
                  </a:solidFill>
                  <a:latin typeface="HY헤드라인M" pitchFamily="18" charset="-127"/>
                  <a:ea typeface="HY헤드라인M" pitchFamily="18" charset="-127"/>
                </a:rPr>
                <a:t>Sport</a:t>
              </a:r>
              <a:endParaRPr lang="ko-KR" altLang="en-US" sz="2400" b="1" dirty="0">
                <a:solidFill>
                  <a:schemeClr val="tx2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grpSp>
        <p:nvGrpSpPr>
          <p:cNvPr id="8" name="그룹 197"/>
          <p:cNvGrpSpPr/>
          <p:nvPr/>
        </p:nvGrpSpPr>
        <p:grpSpPr>
          <a:xfrm>
            <a:off x="4343400" y="1524000"/>
            <a:ext cx="2785700" cy="3082925"/>
            <a:chOff x="4389442" y="1517712"/>
            <a:chExt cx="2785700" cy="3082925"/>
          </a:xfrm>
        </p:grpSpPr>
        <p:sp>
          <p:nvSpPr>
            <p:cNvPr id="96" name="AutoShape 4"/>
            <p:cNvSpPr>
              <a:spLocks noChangeArrowheads="1"/>
            </p:cNvSpPr>
            <p:nvPr/>
          </p:nvSpPr>
          <p:spPr bwMode="auto">
            <a:xfrm rot="3594780" flipH="1" flipV="1">
              <a:off x="4179892" y="1727262"/>
              <a:ext cx="3082925" cy="2663825"/>
            </a:xfrm>
            <a:prstGeom prst="triangle">
              <a:avLst>
                <a:gd name="adj" fmla="val 50000"/>
              </a:avLst>
            </a:prstGeom>
            <a:gradFill rotWithShape="1">
              <a:gsLst>
                <a:gs pos="0">
                  <a:srgbClr val="347AF8"/>
                </a:gs>
                <a:gs pos="100000">
                  <a:srgbClr val="CCECFF">
                    <a:alpha val="20000"/>
                  </a:srgbClr>
                </a:gs>
              </a:gsLst>
              <a:lin ang="5400000" scaled="1"/>
            </a:gra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97" name="Text Box 5"/>
            <p:cNvSpPr txBox="1">
              <a:spLocks noChangeArrowheads="1"/>
            </p:cNvSpPr>
            <p:nvPr/>
          </p:nvSpPr>
          <p:spPr bwMode="auto">
            <a:xfrm>
              <a:off x="6096000" y="2286000"/>
              <a:ext cx="1079142" cy="560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2400" b="1" dirty="0" smtClean="0">
                  <a:solidFill>
                    <a:schemeClr val="tx2"/>
                  </a:solidFill>
                  <a:latin typeface="HY헤드라인M" pitchFamily="18" charset="-127"/>
                  <a:ea typeface="HY헤드라인M" pitchFamily="18" charset="-127"/>
                </a:rPr>
                <a:t>Phone</a:t>
              </a:r>
              <a:endParaRPr lang="ko-KR" altLang="en-US" sz="2400" b="1" dirty="0">
                <a:solidFill>
                  <a:schemeClr val="tx2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grpSp>
        <p:nvGrpSpPr>
          <p:cNvPr id="9" name="그룹 199"/>
          <p:cNvGrpSpPr/>
          <p:nvPr/>
        </p:nvGrpSpPr>
        <p:grpSpPr>
          <a:xfrm>
            <a:off x="2843217" y="3881500"/>
            <a:ext cx="3252783" cy="2747900"/>
            <a:chOff x="2843217" y="3881500"/>
            <a:chExt cx="3252783" cy="2747900"/>
          </a:xfrm>
        </p:grpSpPr>
        <p:grpSp>
          <p:nvGrpSpPr>
            <p:cNvPr id="10" name="Group 9"/>
            <p:cNvGrpSpPr>
              <a:grpSpLocks/>
            </p:cNvGrpSpPr>
            <p:nvPr/>
          </p:nvGrpSpPr>
          <p:grpSpPr bwMode="auto">
            <a:xfrm>
              <a:off x="2843217" y="3881500"/>
              <a:ext cx="3252783" cy="2747900"/>
              <a:chOff x="1909" y="2342"/>
              <a:chExt cx="1942" cy="1678"/>
            </a:xfrm>
          </p:grpSpPr>
          <p:sp>
            <p:nvSpPr>
              <p:cNvPr id="101" name="AutoShape 10"/>
              <p:cNvSpPr>
                <a:spLocks noChangeArrowheads="1"/>
              </p:cNvSpPr>
              <p:nvPr/>
            </p:nvSpPr>
            <p:spPr bwMode="auto">
              <a:xfrm>
                <a:off x="1909" y="2342"/>
                <a:ext cx="1942" cy="1678"/>
              </a:xfrm>
              <a:prstGeom prst="triangle">
                <a:avLst>
                  <a:gd name="adj" fmla="val 50000"/>
                </a:avLst>
              </a:prstGeom>
              <a:gradFill rotWithShape="1">
                <a:gsLst>
                  <a:gs pos="0">
                    <a:srgbClr val="9933FF"/>
                  </a:gs>
                  <a:gs pos="100000">
                    <a:srgbClr val="ECD1FF">
                      <a:alpha val="20000"/>
                    </a:srgbClr>
                  </a:gs>
                </a:gsLst>
                <a:lin ang="5400000" scaled="1"/>
              </a:gradFill>
              <a:ln w="9525" algn="ctr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02" name="Text Box 11"/>
              <p:cNvSpPr txBox="1">
                <a:spLocks noChangeArrowheads="1"/>
              </p:cNvSpPr>
              <p:nvPr/>
            </p:nvSpPr>
            <p:spPr bwMode="auto">
              <a:xfrm>
                <a:off x="2332" y="3288"/>
                <a:ext cx="116" cy="2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endParaRPr lang="en-US" altLang="en-US" b="1" dirty="0">
                  <a:solidFill>
                    <a:srgbClr val="660066"/>
                  </a:solidFill>
                  <a:latin typeface="HY헤드라인M" pitchFamily="18" charset="-127"/>
                  <a:ea typeface="HY헤드라인M" pitchFamily="18" charset="-127"/>
                </a:endParaRPr>
              </a:p>
            </p:txBody>
          </p:sp>
        </p:grpSp>
        <p:sp>
          <p:nvSpPr>
            <p:cNvPr id="100" name="Text Box 5"/>
            <p:cNvSpPr txBox="1">
              <a:spLocks noChangeArrowheads="1"/>
            </p:cNvSpPr>
            <p:nvPr/>
          </p:nvSpPr>
          <p:spPr bwMode="auto">
            <a:xfrm>
              <a:off x="3581400" y="5638800"/>
              <a:ext cx="1822935" cy="560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ko-KR" sz="2400" b="1" dirty="0" smtClean="0">
                  <a:solidFill>
                    <a:schemeClr val="tx2"/>
                  </a:solidFill>
                  <a:latin typeface="HY헤드라인M" pitchFamily="18" charset="-127"/>
                  <a:ea typeface="HY헤드라인M" pitchFamily="18" charset="-127"/>
                </a:rPr>
                <a:t>Automotive</a:t>
              </a:r>
              <a:endParaRPr lang="ko-KR" altLang="en-US" sz="2400" b="1" dirty="0">
                <a:solidFill>
                  <a:schemeClr val="tx2"/>
                </a:solidFill>
                <a:latin typeface="HY헤드라인M" pitchFamily="18" charset="-127"/>
                <a:ea typeface="HY헤드라인M" pitchFamily="18" charset="-127"/>
              </a:endParaRPr>
            </a:p>
          </p:txBody>
        </p:sp>
      </p:grpSp>
      <p:grpSp>
        <p:nvGrpSpPr>
          <p:cNvPr id="11" name="그룹 592"/>
          <p:cNvGrpSpPr/>
          <p:nvPr/>
        </p:nvGrpSpPr>
        <p:grpSpPr>
          <a:xfrm>
            <a:off x="2911479" y="2211450"/>
            <a:ext cx="3095625" cy="3095625"/>
            <a:chOff x="2911479" y="2211450"/>
            <a:chExt cx="3095625" cy="3095625"/>
          </a:xfrm>
        </p:grpSpPr>
        <p:sp>
          <p:nvSpPr>
            <p:cNvPr id="105" name="Arc 64"/>
            <p:cNvSpPr>
              <a:spLocks/>
            </p:cNvSpPr>
            <p:nvPr/>
          </p:nvSpPr>
          <p:spPr bwMode="auto">
            <a:xfrm rot="13248752" flipH="1">
              <a:off x="3914779" y="3995800"/>
              <a:ext cx="1163638" cy="1241425"/>
            </a:xfrm>
            <a:custGeom>
              <a:avLst/>
              <a:gdLst>
                <a:gd name="T0" fmla="*/ 292533 w 20072"/>
                <a:gd name="T1" fmla="*/ 0 h 21002"/>
                <a:gd name="T2" fmla="*/ 1163638 w 20072"/>
                <a:gd name="T3" fmla="*/ 769728 h 21002"/>
                <a:gd name="T4" fmla="*/ 0 w 20072"/>
                <a:gd name="T5" fmla="*/ 1241425 h 21002"/>
                <a:gd name="T6" fmla="*/ 0 60000 65536"/>
                <a:gd name="T7" fmla="*/ 0 60000 65536"/>
                <a:gd name="T8" fmla="*/ 0 60000 65536"/>
                <a:gd name="T9" fmla="*/ 0 w 20072"/>
                <a:gd name="T10" fmla="*/ 0 h 21002"/>
                <a:gd name="T11" fmla="*/ 20072 w 20072"/>
                <a:gd name="T12" fmla="*/ 21002 h 2100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072" h="21002" fill="none" extrusionOk="0">
                  <a:moveTo>
                    <a:pt x="5046" y="-1"/>
                  </a:moveTo>
                  <a:cubicBezTo>
                    <a:pt x="11873" y="1640"/>
                    <a:pt x="17477" y="6496"/>
                    <a:pt x="20071" y="13022"/>
                  </a:cubicBezTo>
                </a:path>
                <a:path w="20072" h="21002" stroke="0" extrusionOk="0">
                  <a:moveTo>
                    <a:pt x="5046" y="-1"/>
                  </a:moveTo>
                  <a:cubicBezTo>
                    <a:pt x="11873" y="1640"/>
                    <a:pt x="17477" y="6496"/>
                    <a:pt x="20071" y="13022"/>
                  </a:cubicBezTo>
                  <a:lnTo>
                    <a:pt x="0" y="21002"/>
                  </a:lnTo>
                  <a:close/>
                </a:path>
              </a:pathLst>
            </a:custGeom>
            <a:solidFill>
              <a:srgbClr val="80008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grpSp>
          <p:nvGrpSpPr>
            <p:cNvPr id="12" name="그룹 533"/>
            <p:cNvGrpSpPr/>
            <p:nvPr/>
          </p:nvGrpSpPr>
          <p:grpSpPr>
            <a:xfrm>
              <a:off x="2911479" y="2211450"/>
              <a:ext cx="3095625" cy="3095625"/>
              <a:chOff x="2911479" y="2211450"/>
              <a:chExt cx="3095625" cy="3095625"/>
            </a:xfrm>
          </p:grpSpPr>
          <p:sp>
            <p:nvSpPr>
              <p:cNvPr id="108" name="Arc 23"/>
              <p:cNvSpPr>
                <a:spLocks/>
              </p:cNvSpPr>
              <p:nvPr/>
            </p:nvSpPr>
            <p:spPr bwMode="auto">
              <a:xfrm rot="18900000">
                <a:off x="3856042" y="2325750"/>
                <a:ext cx="1201737" cy="1200150"/>
              </a:xfrm>
              <a:custGeom>
                <a:avLst/>
                <a:gdLst>
                  <a:gd name="T0" fmla="*/ 364459 w 20661"/>
                  <a:gd name="T1" fmla="*/ 0 h 20671"/>
                  <a:gd name="T2" fmla="*/ 1201737 w 20661"/>
                  <a:gd name="T3" fmla="*/ 834432 h 20671"/>
                  <a:gd name="T4" fmla="*/ 0 w 20661"/>
                  <a:gd name="T5" fmla="*/ 1200150 h 20671"/>
                  <a:gd name="T6" fmla="*/ 0 60000 65536"/>
                  <a:gd name="T7" fmla="*/ 0 60000 65536"/>
                  <a:gd name="T8" fmla="*/ 0 60000 65536"/>
                  <a:gd name="T9" fmla="*/ 0 w 20661"/>
                  <a:gd name="T10" fmla="*/ 0 h 20671"/>
                  <a:gd name="T11" fmla="*/ 20661 w 20661"/>
                  <a:gd name="T12" fmla="*/ 20671 h 2067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661" h="20671" fill="none" extrusionOk="0">
                    <a:moveTo>
                      <a:pt x="6266" y="-1"/>
                    </a:moveTo>
                    <a:cubicBezTo>
                      <a:pt x="13161" y="2089"/>
                      <a:pt x="18560" y="7480"/>
                      <a:pt x="20661" y="14371"/>
                    </a:cubicBezTo>
                  </a:path>
                  <a:path w="20661" h="20671" stroke="0" extrusionOk="0">
                    <a:moveTo>
                      <a:pt x="6266" y="-1"/>
                    </a:moveTo>
                    <a:cubicBezTo>
                      <a:pt x="13161" y="2089"/>
                      <a:pt x="18560" y="7480"/>
                      <a:pt x="20661" y="14371"/>
                    </a:cubicBezTo>
                    <a:lnTo>
                      <a:pt x="0" y="2067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1C93E4"/>
                  </a:gs>
                  <a:gs pos="100000">
                    <a:srgbClr val="69B8E9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10" name="Oval 21"/>
              <p:cNvSpPr>
                <a:spLocks noChangeArrowheads="1"/>
              </p:cNvSpPr>
              <p:nvPr/>
            </p:nvSpPr>
            <p:spPr bwMode="auto">
              <a:xfrm>
                <a:off x="2911479" y="2211450"/>
                <a:ext cx="3095625" cy="3095625"/>
              </a:xfrm>
              <a:prstGeom prst="ellipse">
                <a:avLst/>
              </a:prstGeom>
              <a:solidFill>
                <a:srgbClr val="FFFFFF">
                  <a:alpha val="25098"/>
                </a:srgbClr>
              </a:solidFill>
              <a:ln w="1270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13" name="Oval 22"/>
              <p:cNvSpPr>
                <a:spLocks noChangeArrowheads="1"/>
              </p:cNvSpPr>
              <p:nvPr/>
            </p:nvSpPr>
            <p:spPr bwMode="auto">
              <a:xfrm>
                <a:off x="3038479" y="2338450"/>
                <a:ext cx="2843213" cy="2843212"/>
              </a:xfrm>
              <a:prstGeom prst="ellipse">
                <a:avLst/>
              </a:prstGeom>
              <a:solidFill>
                <a:srgbClr val="99CCFF">
                  <a:alpha val="50195"/>
                </a:srgbClr>
              </a:solidFill>
              <a:ln w="57150">
                <a:solidFill>
                  <a:srgbClr val="99CC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16" name="Arc 24"/>
              <p:cNvSpPr>
                <a:spLocks/>
              </p:cNvSpPr>
              <p:nvPr/>
            </p:nvSpPr>
            <p:spPr bwMode="auto">
              <a:xfrm rot="884024">
                <a:off x="4587879" y="2763900"/>
                <a:ext cx="1203325" cy="1176337"/>
              </a:xfrm>
              <a:custGeom>
                <a:avLst/>
                <a:gdLst>
                  <a:gd name="T0" fmla="*/ 428767 w 20709"/>
                  <a:gd name="T1" fmla="*/ 0 h 20301"/>
                  <a:gd name="T2" fmla="*/ 1203325 w 20709"/>
                  <a:gd name="T3" fmla="*/ 820614 h 20301"/>
                  <a:gd name="T4" fmla="*/ 0 w 20709"/>
                  <a:gd name="T5" fmla="*/ 1176337 h 20301"/>
                  <a:gd name="T6" fmla="*/ 0 60000 65536"/>
                  <a:gd name="T7" fmla="*/ 0 60000 65536"/>
                  <a:gd name="T8" fmla="*/ 0 60000 65536"/>
                  <a:gd name="T9" fmla="*/ 0 w 20709"/>
                  <a:gd name="T10" fmla="*/ 0 h 20301"/>
                  <a:gd name="T11" fmla="*/ 20709 w 20709"/>
                  <a:gd name="T12" fmla="*/ 20301 h 2030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709" h="20301" fill="none" extrusionOk="0">
                    <a:moveTo>
                      <a:pt x="7378" y="0"/>
                    </a:moveTo>
                    <a:cubicBezTo>
                      <a:pt x="13816" y="2340"/>
                      <a:pt x="18762" y="7594"/>
                      <a:pt x="20709" y="14161"/>
                    </a:cubicBezTo>
                  </a:path>
                  <a:path w="20709" h="20301" stroke="0" extrusionOk="0">
                    <a:moveTo>
                      <a:pt x="7378" y="0"/>
                    </a:moveTo>
                    <a:cubicBezTo>
                      <a:pt x="13816" y="2340"/>
                      <a:pt x="18762" y="7594"/>
                      <a:pt x="20709" y="14161"/>
                    </a:cubicBezTo>
                    <a:lnTo>
                      <a:pt x="0" y="2030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648A6"/>
                  </a:gs>
                  <a:gs pos="100000">
                    <a:srgbClr val="446AD4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17" name="Arc 25"/>
              <p:cNvSpPr>
                <a:spLocks/>
              </p:cNvSpPr>
              <p:nvPr/>
            </p:nvSpPr>
            <p:spPr bwMode="auto">
              <a:xfrm rot="4500000">
                <a:off x="4606930" y="3594162"/>
                <a:ext cx="1193800" cy="1196975"/>
              </a:xfrm>
              <a:custGeom>
                <a:avLst/>
                <a:gdLst>
                  <a:gd name="T0" fmla="*/ 377206 w 20581"/>
                  <a:gd name="T1" fmla="*/ 0 h 20598"/>
                  <a:gd name="T2" fmla="*/ 1193800 w 20581"/>
                  <a:gd name="T3" fmla="*/ 815882 h 20598"/>
                  <a:gd name="T4" fmla="*/ 0 w 20581"/>
                  <a:gd name="T5" fmla="*/ 1196975 h 20598"/>
                  <a:gd name="T6" fmla="*/ 0 60000 65536"/>
                  <a:gd name="T7" fmla="*/ 0 60000 65536"/>
                  <a:gd name="T8" fmla="*/ 0 60000 65536"/>
                  <a:gd name="T9" fmla="*/ 0 w 20581"/>
                  <a:gd name="T10" fmla="*/ 0 h 20598"/>
                  <a:gd name="T11" fmla="*/ 20581 w 20581"/>
                  <a:gd name="T12" fmla="*/ 20598 h 2059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581" h="20598" fill="none" extrusionOk="0">
                    <a:moveTo>
                      <a:pt x="6502" y="0"/>
                    </a:moveTo>
                    <a:cubicBezTo>
                      <a:pt x="13198" y="2113"/>
                      <a:pt x="18448" y="7350"/>
                      <a:pt x="20580" y="14040"/>
                    </a:cubicBezTo>
                  </a:path>
                  <a:path w="20581" h="20598" stroke="0" extrusionOk="0">
                    <a:moveTo>
                      <a:pt x="6502" y="0"/>
                    </a:moveTo>
                    <a:cubicBezTo>
                      <a:pt x="13198" y="2113"/>
                      <a:pt x="18448" y="7350"/>
                      <a:pt x="20580" y="14040"/>
                    </a:cubicBezTo>
                    <a:lnTo>
                      <a:pt x="0" y="2059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C3C90"/>
                  </a:gs>
                  <a:gs pos="100000">
                    <a:srgbClr val="336699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18" name="Arc 26"/>
              <p:cNvSpPr>
                <a:spLocks/>
              </p:cNvSpPr>
              <p:nvPr/>
            </p:nvSpPr>
            <p:spPr bwMode="auto">
              <a:xfrm rot="20724172" flipH="1">
                <a:off x="3124204" y="2755962"/>
                <a:ext cx="1203325" cy="1184275"/>
              </a:xfrm>
              <a:custGeom>
                <a:avLst/>
                <a:gdLst>
                  <a:gd name="T0" fmla="*/ 410737 w 20704"/>
                  <a:gd name="T1" fmla="*/ 0 h 20411"/>
                  <a:gd name="T2" fmla="*/ 1203325 w 20704"/>
                  <a:gd name="T3" fmla="*/ 827095 h 20411"/>
                  <a:gd name="T4" fmla="*/ 0 w 20704"/>
                  <a:gd name="T5" fmla="*/ 1184275 h 20411"/>
                  <a:gd name="T6" fmla="*/ 0 60000 65536"/>
                  <a:gd name="T7" fmla="*/ 0 60000 65536"/>
                  <a:gd name="T8" fmla="*/ 0 60000 65536"/>
                  <a:gd name="T9" fmla="*/ 0 w 20704"/>
                  <a:gd name="T10" fmla="*/ 0 h 20411"/>
                  <a:gd name="T11" fmla="*/ 20704 w 20704"/>
                  <a:gd name="T12" fmla="*/ 20411 h 2041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704" h="20411" fill="none" extrusionOk="0">
                    <a:moveTo>
                      <a:pt x="7067" y="-1"/>
                    </a:moveTo>
                    <a:cubicBezTo>
                      <a:pt x="13643" y="2276"/>
                      <a:pt x="18720" y="7583"/>
                      <a:pt x="20704" y="14254"/>
                    </a:cubicBezTo>
                  </a:path>
                  <a:path w="20704" h="20411" stroke="0" extrusionOk="0">
                    <a:moveTo>
                      <a:pt x="7067" y="-1"/>
                    </a:moveTo>
                    <a:cubicBezTo>
                      <a:pt x="13643" y="2276"/>
                      <a:pt x="18720" y="7583"/>
                      <a:pt x="20704" y="14254"/>
                    </a:cubicBezTo>
                    <a:lnTo>
                      <a:pt x="0" y="2041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96540"/>
                  </a:gs>
                  <a:gs pos="100000">
                    <a:srgbClr val="3D9983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19" name="Arc 27"/>
              <p:cNvSpPr>
                <a:spLocks/>
              </p:cNvSpPr>
              <p:nvPr/>
            </p:nvSpPr>
            <p:spPr bwMode="auto">
              <a:xfrm rot="17100000" flipH="1">
                <a:off x="3149605" y="3590987"/>
                <a:ext cx="1181100" cy="1196975"/>
              </a:xfrm>
              <a:custGeom>
                <a:avLst/>
                <a:gdLst>
                  <a:gd name="T0" fmla="*/ 373986 w 20370"/>
                  <a:gd name="T1" fmla="*/ 0 h 20614"/>
                  <a:gd name="T2" fmla="*/ 1181100 w 20370"/>
                  <a:gd name="T3" fmla="*/ 779712 h 20614"/>
                  <a:gd name="T4" fmla="*/ 0 w 20370"/>
                  <a:gd name="T5" fmla="*/ 1196975 h 20614"/>
                  <a:gd name="T6" fmla="*/ 0 60000 65536"/>
                  <a:gd name="T7" fmla="*/ 0 60000 65536"/>
                  <a:gd name="T8" fmla="*/ 0 60000 65536"/>
                  <a:gd name="T9" fmla="*/ 0 w 20370"/>
                  <a:gd name="T10" fmla="*/ 0 h 20614"/>
                  <a:gd name="T11" fmla="*/ 20370 w 20370"/>
                  <a:gd name="T12" fmla="*/ 20614 h 2061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370" h="20614" fill="none" extrusionOk="0">
                    <a:moveTo>
                      <a:pt x="6450" y="-1"/>
                    </a:moveTo>
                    <a:cubicBezTo>
                      <a:pt x="12946" y="2032"/>
                      <a:pt x="18105" y="7008"/>
                      <a:pt x="20369" y="13428"/>
                    </a:cubicBezTo>
                  </a:path>
                  <a:path w="20370" h="20614" stroke="0" extrusionOk="0">
                    <a:moveTo>
                      <a:pt x="6450" y="-1"/>
                    </a:moveTo>
                    <a:cubicBezTo>
                      <a:pt x="12946" y="2032"/>
                      <a:pt x="18105" y="7008"/>
                      <a:pt x="20369" y="13428"/>
                    </a:cubicBezTo>
                    <a:lnTo>
                      <a:pt x="0" y="2061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57902C"/>
                  </a:gs>
                  <a:gs pos="100000">
                    <a:srgbClr val="90C94B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20" name="Arc 28"/>
              <p:cNvSpPr>
                <a:spLocks/>
              </p:cNvSpPr>
              <p:nvPr/>
            </p:nvSpPr>
            <p:spPr bwMode="auto">
              <a:xfrm rot="18900000">
                <a:off x="4046542" y="2773425"/>
                <a:ext cx="831850" cy="828675"/>
              </a:xfrm>
              <a:custGeom>
                <a:avLst/>
                <a:gdLst>
                  <a:gd name="T0" fmla="*/ 245624 w 20757"/>
                  <a:gd name="T1" fmla="*/ 0 h 20712"/>
                  <a:gd name="T2" fmla="*/ 831850 w 20757"/>
                  <a:gd name="T3" fmla="*/ 589619 h 20712"/>
                  <a:gd name="T4" fmla="*/ 0 w 20757"/>
                  <a:gd name="T5" fmla="*/ 828675 h 20712"/>
                  <a:gd name="T6" fmla="*/ 0 60000 65536"/>
                  <a:gd name="T7" fmla="*/ 0 60000 65536"/>
                  <a:gd name="T8" fmla="*/ 0 60000 65536"/>
                  <a:gd name="T9" fmla="*/ 0 w 20757"/>
                  <a:gd name="T10" fmla="*/ 0 h 20712"/>
                  <a:gd name="T11" fmla="*/ 20757 w 20757"/>
                  <a:gd name="T12" fmla="*/ 20712 h 207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757" h="20712" fill="none" extrusionOk="0">
                    <a:moveTo>
                      <a:pt x="6129" y="-1"/>
                    </a:moveTo>
                    <a:cubicBezTo>
                      <a:pt x="13201" y="2092"/>
                      <a:pt x="18716" y="7649"/>
                      <a:pt x="20757" y="14736"/>
                    </a:cubicBezTo>
                  </a:path>
                  <a:path w="20757" h="20712" stroke="0" extrusionOk="0">
                    <a:moveTo>
                      <a:pt x="6129" y="-1"/>
                    </a:moveTo>
                    <a:cubicBezTo>
                      <a:pt x="13201" y="2092"/>
                      <a:pt x="18716" y="7649"/>
                      <a:pt x="20757" y="14736"/>
                    </a:cubicBezTo>
                    <a:lnTo>
                      <a:pt x="0" y="20712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136AA5"/>
                  </a:gs>
                  <a:gs pos="100000">
                    <a:srgbClr val="69B8E9"/>
                  </a:gs>
                </a:gsLst>
                <a:lin ang="5400000" scaled="1"/>
              </a:gradFill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21" name="Arc 29"/>
              <p:cNvSpPr>
                <a:spLocks/>
              </p:cNvSpPr>
              <p:nvPr/>
            </p:nvSpPr>
            <p:spPr bwMode="auto">
              <a:xfrm rot="884024">
                <a:off x="4554542" y="3056000"/>
                <a:ext cx="827087" cy="830262"/>
              </a:xfrm>
              <a:custGeom>
                <a:avLst/>
                <a:gdLst>
                  <a:gd name="T0" fmla="*/ 240454 w 20590"/>
                  <a:gd name="T1" fmla="*/ 0 h 20754"/>
                  <a:gd name="T2" fmla="*/ 827087 w 20590"/>
                  <a:gd name="T3" fmla="*/ 569070 h 20754"/>
                  <a:gd name="T4" fmla="*/ 0 w 20590"/>
                  <a:gd name="T5" fmla="*/ 830262 h 20754"/>
                  <a:gd name="T6" fmla="*/ 0 60000 65536"/>
                  <a:gd name="T7" fmla="*/ 0 60000 65536"/>
                  <a:gd name="T8" fmla="*/ 0 60000 65536"/>
                  <a:gd name="T9" fmla="*/ 0 w 20590"/>
                  <a:gd name="T10" fmla="*/ 0 h 20754"/>
                  <a:gd name="T11" fmla="*/ 20590 w 20590"/>
                  <a:gd name="T12" fmla="*/ 20754 h 2075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590" h="20754" fill="none" extrusionOk="0">
                    <a:moveTo>
                      <a:pt x="5985" y="0"/>
                    </a:moveTo>
                    <a:cubicBezTo>
                      <a:pt x="12926" y="2001"/>
                      <a:pt x="18406" y="7339"/>
                      <a:pt x="20589" y="14225"/>
                    </a:cubicBezTo>
                  </a:path>
                  <a:path w="20590" h="20754" stroke="0" extrusionOk="0">
                    <a:moveTo>
                      <a:pt x="5985" y="0"/>
                    </a:moveTo>
                    <a:cubicBezTo>
                      <a:pt x="12926" y="2001"/>
                      <a:pt x="18406" y="7339"/>
                      <a:pt x="20589" y="14225"/>
                    </a:cubicBezTo>
                    <a:lnTo>
                      <a:pt x="0" y="2075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1C357A"/>
                  </a:gs>
                  <a:gs pos="100000">
                    <a:srgbClr val="446AD4"/>
                  </a:gs>
                </a:gsLst>
                <a:lin ang="5400000" scaled="1"/>
              </a:gradFill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22" name="Arc 30"/>
              <p:cNvSpPr>
                <a:spLocks/>
              </p:cNvSpPr>
              <p:nvPr/>
            </p:nvSpPr>
            <p:spPr bwMode="auto">
              <a:xfrm rot="4500000">
                <a:off x="4566448" y="3642581"/>
                <a:ext cx="828675" cy="836613"/>
              </a:xfrm>
              <a:custGeom>
                <a:avLst/>
                <a:gdLst>
                  <a:gd name="T0" fmla="*/ 223708 w 20718"/>
                  <a:gd name="T1" fmla="*/ 0 h 20863"/>
                  <a:gd name="T2" fmla="*/ 828675 w 20718"/>
                  <a:gd name="T3" fmla="*/ 591600 h 20863"/>
                  <a:gd name="T4" fmla="*/ 0 w 20718"/>
                  <a:gd name="T5" fmla="*/ 836613 h 20863"/>
                  <a:gd name="T6" fmla="*/ 0 60000 65536"/>
                  <a:gd name="T7" fmla="*/ 0 60000 65536"/>
                  <a:gd name="T8" fmla="*/ 0 60000 65536"/>
                  <a:gd name="T9" fmla="*/ 0 w 20718"/>
                  <a:gd name="T10" fmla="*/ 0 h 20863"/>
                  <a:gd name="T11" fmla="*/ 20718 w 20718"/>
                  <a:gd name="T12" fmla="*/ 20863 h 2086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718" h="20863" fill="none" extrusionOk="0">
                    <a:moveTo>
                      <a:pt x="5593" y="-1"/>
                    </a:moveTo>
                    <a:cubicBezTo>
                      <a:pt x="12859" y="1947"/>
                      <a:pt x="18589" y="7536"/>
                      <a:pt x="20717" y="14753"/>
                    </a:cubicBezTo>
                  </a:path>
                  <a:path w="20718" h="20863" stroke="0" extrusionOk="0">
                    <a:moveTo>
                      <a:pt x="5593" y="-1"/>
                    </a:moveTo>
                    <a:cubicBezTo>
                      <a:pt x="12859" y="1947"/>
                      <a:pt x="18589" y="7536"/>
                      <a:pt x="20717" y="14753"/>
                    </a:cubicBezTo>
                    <a:lnTo>
                      <a:pt x="0" y="20863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2E2E70"/>
                  </a:gs>
                  <a:gs pos="100000">
                    <a:srgbClr val="336699"/>
                  </a:gs>
                </a:gsLst>
                <a:lin ang="5400000" scaled="1"/>
              </a:gradFill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23" name="Arc 31"/>
              <p:cNvSpPr>
                <a:spLocks/>
              </p:cNvSpPr>
              <p:nvPr/>
            </p:nvSpPr>
            <p:spPr bwMode="auto">
              <a:xfrm rot="20724172" flipH="1">
                <a:off x="3543304" y="3062350"/>
                <a:ext cx="827088" cy="825500"/>
              </a:xfrm>
              <a:custGeom>
                <a:avLst/>
                <a:gdLst>
                  <a:gd name="T0" fmla="*/ 254350 w 20600"/>
                  <a:gd name="T1" fmla="*/ 0 h 20650"/>
                  <a:gd name="T2" fmla="*/ 827088 w 20600"/>
                  <a:gd name="T3" fmla="*/ 565817 h 20650"/>
                  <a:gd name="T4" fmla="*/ 0 w 20600"/>
                  <a:gd name="T5" fmla="*/ 825500 h 20650"/>
                  <a:gd name="T6" fmla="*/ 0 60000 65536"/>
                  <a:gd name="T7" fmla="*/ 0 60000 65536"/>
                  <a:gd name="T8" fmla="*/ 0 60000 65536"/>
                  <a:gd name="T9" fmla="*/ 0 w 20600"/>
                  <a:gd name="T10" fmla="*/ 0 h 20650"/>
                  <a:gd name="T11" fmla="*/ 20600 w 20600"/>
                  <a:gd name="T12" fmla="*/ 20650 h 2065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600" h="20650" fill="none" extrusionOk="0">
                    <a:moveTo>
                      <a:pt x="6335" y="-1"/>
                    </a:moveTo>
                    <a:cubicBezTo>
                      <a:pt x="13128" y="2084"/>
                      <a:pt x="18462" y="7376"/>
                      <a:pt x="20600" y="14153"/>
                    </a:cubicBezTo>
                  </a:path>
                  <a:path w="20600" h="20650" stroke="0" extrusionOk="0">
                    <a:moveTo>
                      <a:pt x="6335" y="-1"/>
                    </a:moveTo>
                    <a:cubicBezTo>
                      <a:pt x="13128" y="2084"/>
                      <a:pt x="18462" y="7376"/>
                      <a:pt x="20600" y="14153"/>
                    </a:cubicBezTo>
                    <a:lnTo>
                      <a:pt x="0" y="2065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163622"/>
                  </a:gs>
                  <a:gs pos="100000">
                    <a:srgbClr val="3D9983"/>
                  </a:gs>
                </a:gsLst>
                <a:lin ang="5400000" scaled="1"/>
              </a:gradFill>
              <a:ln w="3175">
                <a:solidFill>
                  <a:srgbClr val="C0C0C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26" name="Arc 32"/>
              <p:cNvSpPr>
                <a:spLocks/>
              </p:cNvSpPr>
              <p:nvPr/>
            </p:nvSpPr>
            <p:spPr bwMode="auto">
              <a:xfrm rot="17100000" flipH="1">
                <a:off x="3542511" y="3642581"/>
                <a:ext cx="825500" cy="833437"/>
              </a:xfrm>
              <a:custGeom>
                <a:avLst/>
                <a:gdLst>
                  <a:gd name="T0" fmla="*/ 229707 w 20653"/>
                  <a:gd name="T1" fmla="*/ 0 h 20821"/>
                  <a:gd name="T2" fmla="*/ 825500 w 20653"/>
                  <a:gd name="T3" fmla="*/ 580256 h 20821"/>
                  <a:gd name="T4" fmla="*/ 0 w 20653"/>
                  <a:gd name="T5" fmla="*/ 833437 h 20821"/>
                  <a:gd name="T6" fmla="*/ 0 60000 65536"/>
                  <a:gd name="T7" fmla="*/ 0 60000 65536"/>
                  <a:gd name="T8" fmla="*/ 0 60000 65536"/>
                  <a:gd name="T9" fmla="*/ 0 w 20653"/>
                  <a:gd name="T10" fmla="*/ 0 h 20821"/>
                  <a:gd name="T11" fmla="*/ 20653 w 20653"/>
                  <a:gd name="T12" fmla="*/ 20821 h 2082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653" h="20821" fill="none" extrusionOk="0">
                    <a:moveTo>
                      <a:pt x="5747" y="-1"/>
                    </a:moveTo>
                    <a:cubicBezTo>
                      <a:pt x="12867" y="1965"/>
                      <a:pt x="18490" y="7432"/>
                      <a:pt x="20653" y="14495"/>
                    </a:cubicBezTo>
                  </a:path>
                  <a:path w="20653" h="20821" stroke="0" extrusionOk="0">
                    <a:moveTo>
                      <a:pt x="5747" y="-1"/>
                    </a:moveTo>
                    <a:cubicBezTo>
                      <a:pt x="12867" y="1965"/>
                      <a:pt x="18490" y="7432"/>
                      <a:pt x="20653" y="14495"/>
                    </a:cubicBezTo>
                    <a:lnTo>
                      <a:pt x="0" y="20821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426D21"/>
                  </a:gs>
                  <a:gs pos="100000">
                    <a:srgbClr val="90C94B"/>
                  </a:gs>
                </a:gsLst>
                <a:lin ang="5400000" scaled="1"/>
              </a:gradFill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27" name="Oval 34"/>
              <p:cNvSpPr>
                <a:spLocks noChangeArrowheads="1"/>
              </p:cNvSpPr>
              <p:nvPr/>
            </p:nvSpPr>
            <p:spPr bwMode="auto">
              <a:xfrm>
                <a:off x="3360742" y="3076637"/>
                <a:ext cx="177800" cy="177800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777777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28" name="Oval 35"/>
              <p:cNvSpPr>
                <a:spLocks noChangeArrowheads="1"/>
              </p:cNvSpPr>
              <p:nvPr/>
            </p:nvSpPr>
            <p:spPr bwMode="auto">
              <a:xfrm>
                <a:off x="3363917" y="3079812"/>
                <a:ext cx="171450" cy="171450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969696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29" name="Oval 36"/>
              <p:cNvSpPr>
                <a:spLocks noChangeArrowheads="1"/>
              </p:cNvSpPr>
              <p:nvPr/>
            </p:nvSpPr>
            <p:spPr bwMode="auto">
              <a:xfrm>
                <a:off x="3371854" y="3084575"/>
                <a:ext cx="87313" cy="87312"/>
              </a:xfrm>
              <a:prstGeom prst="ellipse">
                <a:avLst/>
              </a:prstGeom>
              <a:gradFill rotWithShape="1">
                <a:gsLst>
                  <a:gs pos="0">
                    <a:schemeClr val="tx2">
                      <a:alpha val="70000"/>
                    </a:schemeClr>
                  </a:gs>
                  <a:gs pos="100000">
                    <a:schemeClr val="tx2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30" name="Oval 37"/>
              <p:cNvSpPr>
                <a:spLocks noChangeArrowheads="1"/>
              </p:cNvSpPr>
              <p:nvPr/>
            </p:nvSpPr>
            <p:spPr bwMode="auto">
              <a:xfrm>
                <a:off x="3408367" y="3162362"/>
                <a:ext cx="17462" cy="15875"/>
              </a:xfrm>
              <a:prstGeom prst="ellipse">
                <a:avLst/>
              </a:prstGeom>
              <a:gradFill rotWithShape="1">
                <a:gsLst>
                  <a:gs pos="0">
                    <a:schemeClr val="tx2">
                      <a:alpha val="50000"/>
                    </a:schemeClr>
                  </a:gs>
                  <a:gs pos="100000">
                    <a:schemeClr val="tx2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31" name="Oval 38"/>
              <p:cNvSpPr>
                <a:spLocks noChangeArrowheads="1"/>
              </p:cNvSpPr>
              <p:nvPr/>
            </p:nvSpPr>
            <p:spPr bwMode="auto">
              <a:xfrm>
                <a:off x="3405192" y="3175062"/>
                <a:ext cx="9525" cy="9525"/>
              </a:xfrm>
              <a:prstGeom prst="ellipse">
                <a:avLst/>
              </a:prstGeom>
              <a:gradFill rotWithShape="1">
                <a:gsLst>
                  <a:gs pos="0">
                    <a:schemeClr val="tx2">
                      <a:alpha val="50000"/>
                    </a:schemeClr>
                  </a:gs>
                  <a:gs pos="100000">
                    <a:schemeClr val="tx2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32" name="Oval 39"/>
              <p:cNvSpPr>
                <a:spLocks noChangeArrowheads="1"/>
              </p:cNvSpPr>
              <p:nvPr/>
            </p:nvSpPr>
            <p:spPr bwMode="auto">
              <a:xfrm>
                <a:off x="5353054" y="3114737"/>
                <a:ext cx="177800" cy="177800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777777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33" name="Oval 40"/>
              <p:cNvSpPr>
                <a:spLocks noChangeArrowheads="1"/>
              </p:cNvSpPr>
              <p:nvPr/>
            </p:nvSpPr>
            <p:spPr bwMode="auto">
              <a:xfrm>
                <a:off x="5356229" y="3117912"/>
                <a:ext cx="171450" cy="171450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969696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34" name="Oval 41"/>
              <p:cNvSpPr>
                <a:spLocks noChangeArrowheads="1"/>
              </p:cNvSpPr>
              <p:nvPr/>
            </p:nvSpPr>
            <p:spPr bwMode="auto">
              <a:xfrm>
                <a:off x="5364167" y="3122675"/>
                <a:ext cx="87312" cy="87312"/>
              </a:xfrm>
              <a:prstGeom prst="ellipse">
                <a:avLst/>
              </a:prstGeom>
              <a:gradFill rotWithShape="1">
                <a:gsLst>
                  <a:gs pos="0">
                    <a:schemeClr val="tx2">
                      <a:alpha val="70000"/>
                    </a:schemeClr>
                  </a:gs>
                  <a:gs pos="100000">
                    <a:schemeClr val="tx2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35" name="Oval 42"/>
              <p:cNvSpPr>
                <a:spLocks noChangeArrowheads="1"/>
              </p:cNvSpPr>
              <p:nvPr/>
            </p:nvSpPr>
            <p:spPr bwMode="auto">
              <a:xfrm>
                <a:off x="5400679" y="3200462"/>
                <a:ext cx="17463" cy="15875"/>
              </a:xfrm>
              <a:prstGeom prst="ellipse">
                <a:avLst/>
              </a:prstGeom>
              <a:gradFill rotWithShape="1">
                <a:gsLst>
                  <a:gs pos="0">
                    <a:schemeClr val="tx2">
                      <a:alpha val="50000"/>
                    </a:schemeClr>
                  </a:gs>
                  <a:gs pos="100000">
                    <a:schemeClr val="tx2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36" name="Oval 43"/>
              <p:cNvSpPr>
                <a:spLocks noChangeArrowheads="1"/>
              </p:cNvSpPr>
              <p:nvPr/>
            </p:nvSpPr>
            <p:spPr bwMode="auto">
              <a:xfrm>
                <a:off x="5397504" y="3213162"/>
                <a:ext cx="9525" cy="9525"/>
              </a:xfrm>
              <a:prstGeom prst="ellipse">
                <a:avLst/>
              </a:prstGeom>
              <a:gradFill rotWithShape="1">
                <a:gsLst>
                  <a:gs pos="0">
                    <a:schemeClr val="tx2">
                      <a:alpha val="50000"/>
                    </a:schemeClr>
                  </a:gs>
                  <a:gs pos="100000">
                    <a:schemeClr val="tx2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37" name="Oval 44"/>
              <p:cNvSpPr>
                <a:spLocks noChangeArrowheads="1"/>
              </p:cNvSpPr>
              <p:nvPr/>
            </p:nvSpPr>
            <p:spPr bwMode="auto">
              <a:xfrm>
                <a:off x="3360742" y="4195825"/>
                <a:ext cx="177800" cy="177800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777777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38" name="Oval 45"/>
              <p:cNvSpPr>
                <a:spLocks noChangeArrowheads="1"/>
              </p:cNvSpPr>
              <p:nvPr/>
            </p:nvSpPr>
            <p:spPr bwMode="auto">
              <a:xfrm>
                <a:off x="3363917" y="4199000"/>
                <a:ext cx="171450" cy="171450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969696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39" name="Oval 46"/>
              <p:cNvSpPr>
                <a:spLocks noChangeArrowheads="1"/>
              </p:cNvSpPr>
              <p:nvPr/>
            </p:nvSpPr>
            <p:spPr bwMode="auto">
              <a:xfrm>
                <a:off x="3371854" y="4203762"/>
                <a:ext cx="87313" cy="87313"/>
              </a:xfrm>
              <a:prstGeom prst="ellipse">
                <a:avLst/>
              </a:prstGeom>
              <a:gradFill rotWithShape="1">
                <a:gsLst>
                  <a:gs pos="0">
                    <a:schemeClr val="tx2">
                      <a:alpha val="70000"/>
                    </a:schemeClr>
                  </a:gs>
                  <a:gs pos="100000">
                    <a:schemeClr val="tx2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40" name="Oval 49"/>
              <p:cNvSpPr>
                <a:spLocks noChangeArrowheads="1"/>
              </p:cNvSpPr>
              <p:nvPr/>
            </p:nvSpPr>
            <p:spPr bwMode="auto">
              <a:xfrm>
                <a:off x="5368929" y="4229162"/>
                <a:ext cx="177800" cy="177800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777777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41" name="Oval 50"/>
              <p:cNvSpPr>
                <a:spLocks noChangeArrowheads="1"/>
              </p:cNvSpPr>
              <p:nvPr/>
            </p:nvSpPr>
            <p:spPr bwMode="auto">
              <a:xfrm>
                <a:off x="5372104" y="4232337"/>
                <a:ext cx="171450" cy="171450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969696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42" name="Oval 51"/>
              <p:cNvSpPr>
                <a:spLocks noChangeArrowheads="1"/>
              </p:cNvSpPr>
              <p:nvPr/>
            </p:nvSpPr>
            <p:spPr bwMode="auto">
              <a:xfrm>
                <a:off x="5380042" y="4237100"/>
                <a:ext cx="87312" cy="87312"/>
              </a:xfrm>
              <a:prstGeom prst="ellipse">
                <a:avLst/>
              </a:prstGeom>
              <a:gradFill rotWithShape="1">
                <a:gsLst>
                  <a:gs pos="0">
                    <a:schemeClr val="tx2">
                      <a:alpha val="70000"/>
                    </a:schemeClr>
                  </a:gs>
                  <a:gs pos="100000">
                    <a:schemeClr val="tx2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43" name="Oval 52"/>
              <p:cNvSpPr>
                <a:spLocks noChangeArrowheads="1"/>
              </p:cNvSpPr>
              <p:nvPr/>
            </p:nvSpPr>
            <p:spPr bwMode="auto">
              <a:xfrm>
                <a:off x="5416554" y="4314887"/>
                <a:ext cx="17463" cy="15875"/>
              </a:xfrm>
              <a:prstGeom prst="ellipse">
                <a:avLst/>
              </a:prstGeom>
              <a:gradFill rotWithShape="1">
                <a:gsLst>
                  <a:gs pos="0">
                    <a:schemeClr val="tx2">
                      <a:alpha val="50000"/>
                    </a:schemeClr>
                  </a:gs>
                  <a:gs pos="100000">
                    <a:schemeClr val="tx2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44" name="Oval 53"/>
              <p:cNvSpPr>
                <a:spLocks noChangeArrowheads="1"/>
              </p:cNvSpPr>
              <p:nvPr/>
            </p:nvSpPr>
            <p:spPr bwMode="auto">
              <a:xfrm>
                <a:off x="5413379" y="4327587"/>
                <a:ext cx="9525" cy="9525"/>
              </a:xfrm>
              <a:prstGeom prst="ellipse">
                <a:avLst/>
              </a:prstGeom>
              <a:gradFill rotWithShape="1">
                <a:gsLst>
                  <a:gs pos="0">
                    <a:schemeClr val="tx2">
                      <a:alpha val="50000"/>
                    </a:schemeClr>
                  </a:gs>
                  <a:gs pos="100000">
                    <a:schemeClr val="tx2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45" name="Oval 54"/>
              <p:cNvSpPr>
                <a:spLocks noChangeArrowheads="1"/>
              </p:cNvSpPr>
              <p:nvPr/>
            </p:nvSpPr>
            <p:spPr bwMode="auto">
              <a:xfrm>
                <a:off x="4386267" y="2516250"/>
                <a:ext cx="177800" cy="177800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777777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46" name="Oval 55"/>
              <p:cNvSpPr>
                <a:spLocks noChangeArrowheads="1"/>
              </p:cNvSpPr>
              <p:nvPr/>
            </p:nvSpPr>
            <p:spPr bwMode="auto">
              <a:xfrm>
                <a:off x="4389442" y="2519425"/>
                <a:ext cx="171450" cy="171450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969696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47" name="Oval 56"/>
              <p:cNvSpPr>
                <a:spLocks noChangeArrowheads="1"/>
              </p:cNvSpPr>
              <p:nvPr/>
            </p:nvSpPr>
            <p:spPr bwMode="auto">
              <a:xfrm>
                <a:off x="4397379" y="2524187"/>
                <a:ext cx="87313" cy="87313"/>
              </a:xfrm>
              <a:prstGeom prst="ellipse">
                <a:avLst/>
              </a:prstGeom>
              <a:gradFill rotWithShape="1">
                <a:gsLst>
                  <a:gs pos="0">
                    <a:schemeClr val="tx2">
                      <a:alpha val="70000"/>
                    </a:schemeClr>
                  </a:gs>
                  <a:gs pos="100000">
                    <a:schemeClr val="tx2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48" name="Oval 57"/>
              <p:cNvSpPr>
                <a:spLocks noChangeArrowheads="1"/>
              </p:cNvSpPr>
              <p:nvPr/>
            </p:nvSpPr>
            <p:spPr bwMode="auto">
              <a:xfrm>
                <a:off x="4433892" y="2601975"/>
                <a:ext cx="17462" cy="15875"/>
              </a:xfrm>
              <a:prstGeom prst="ellipse">
                <a:avLst/>
              </a:prstGeom>
              <a:gradFill rotWithShape="1">
                <a:gsLst>
                  <a:gs pos="0">
                    <a:schemeClr val="tx2">
                      <a:alpha val="50000"/>
                    </a:schemeClr>
                  </a:gs>
                  <a:gs pos="100000">
                    <a:schemeClr val="tx2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49" name="Oval 58"/>
              <p:cNvSpPr>
                <a:spLocks noChangeArrowheads="1"/>
              </p:cNvSpPr>
              <p:nvPr/>
            </p:nvSpPr>
            <p:spPr bwMode="auto">
              <a:xfrm>
                <a:off x="4430717" y="2614675"/>
                <a:ext cx="9525" cy="9525"/>
              </a:xfrm>
              <a:prstGeom prst="ellipse">
                <a:avLst/>
              </a:prstGeom>
              <a:gradFill rotWithShape="1">
                <a:gsLst>
                  <a:gs pos="0">
                    <a:schemeClr val="tx2">
                      <a:alpha val="50000"/>
                    </a:schemeClr>
                  </a:gs>
                  <a:gs pos="100000">
                    <a:schemeClr val="tx2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0" name="Oval 59"/>
              <p:cNvSpPr>
                <a:spLocks noChangeArrowheads="1"/>
              </p:cNvSpPr>
              <p:nvPr/>
            </p:nvSpPr>
            <p:spPr bwMode="auto">
              <a:xfrm>
                <a:off x="4359279" y="4834000"/>
                <a:ext cx="177800" cy="177800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777777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1" name="Oval 60"/>
              <p:cNvSpPr>
                <a:spLocks noChangeArrowheads="1"/>
              </p:cNvSpPr>
              <p:nvPr/>
            </p:nvSpPr>
            <p:spPr bwMode="auto">
              <a:xfrm>
                <a:off x="4362454" y="4837175"/>
                <a:ext cx="171450" cy="171450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969696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2" name="Oval 61"/>
              <p:cNvSpPr>
                <a:spLocks noChangeArrowheads="1"/>
              </p:cNvSpPr>
              <p:nvPr/>
            </p:nvSpPr>
            <p:spPr bwMode="auto">
              <a:xfrm>
                <a:off x="4370392" y="4841937"/>
                <a:ext cx="87312" cy="87313"/>
              </a:xfrm>
              <a:prstGeom prst="ellipse">
                <a:avLst/>
              </a:prstGeom>
              <a:gradFill rotWithShape="1">
                <a:gsLst>
                  <a:gs pos="0">
                    <a:schemeClr val="tx2">
                      <a:alpha val="70000"/>
                    </a:schemeClr>
                  </a:gs>
                  <a:gs pos="100000">
                    <a:schemeClr val="tx2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3" name="Oval 62"/>
              <p:cNvSpPr>
                <a:spLocks noChangeArrowheads="1"/>
              </p:cNvSpPr>
              <p:nvPr/>
            </p:nvSpPr>
            <p:spPr bwMode="auto">
              <a:xfrm>
                <a:off x="4406904" y="4919725"/>
                <a:ext cx="17463" cy="15875"/>
              </a:xfrm>
              <a:prstGeom prst="ellipse">
                <a:avLst/>
              </a:prstGeom>
              <a:gradFill rotWithShape="1">
                <a:gsLst>
                  <a:gs pos="0">
                    <a:schemeClr val="tx2">
                      <a:alpha val="50000"/>
                    </a:schemeClr>
                  </a:gs>
                  <a:gs pos="100000">
                    <a:schemeClr val="tx2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4" name="Oval 63"/>
              <p:cNvSpPr>
                <a:spLocks noChangeArrowheads="1"/>
              </p:cNvSpPr>
              <p:nvPr/>
            </p:nvSpPr>
            <p:spPr bwMode="auto">
              <a:xfrm>
                <a:off x="4403729" y="4932425"/>
                <a:ext cx="9525" cy="9525"/>
              </a:xfrm>
              <a:prstGeom prst="ellipse">
                <a:avLst/>
              </a:prstGeom>
              <a:gradFill rotWithShape="1">
                <a:gsLst>
                  <a:gs pos="0">
                    <a:schemeClr val="tx2">
                      <a:alpha val="50000"/>
                    </a:schemeClr>
                  </a:gs>
                  <a:gs pos="100000">
                    <a:schemeClr val="tx2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5" name="Oval 66"/>
              <p:cNvSpPr>
                <a:spLocks noChangeArrowheads="1"/>
              </p:cNvSpPr>
              <p:nvPr/>
            </p:nvSpPr>
            <p:spPr bwMode="auto">
              <a:xfrm>
                <a:off x="4373567" y="4805425"/>
                <a:ext cx="177800" cy="177800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777777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6" name="Oval 67"/>
              <p:cNvSpPr>
                <a:spLocks noChangeArrowheads="1"/>
              </p:cNvSpPr>
              <p:nvPr/>
            </p:nvSpPr>
            <p:spPr bwMode="auto">
              <a:xfrm>
                <a:off x="4376742" y="4808600"/>
                <a:ext cx="171450" cy="171450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100000">
                    <a:srgbClr val="969696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7" name="Oval 68"/>
              <p:cNvSpPr>
                <a:spLocks noChangeArrowheads="1"/>
              </p:cNvSpPr>
              <p:nvPr/>
            </p:nvSpPr>
            <p:spPr bwMode="auto">
              <a:xfrm>
                <a:off x="4384679" y="4813362"/>
                <a:ext cx="87313" cy="87313"/>
              </a:xfrm>
              <a:prstGeom prst="ellipse">
                <a:avLst/>
              </a:prstGeom>
              <a:gradFill rotWithShape="1">
                <a:gsLst>
                  <a:gs pos="0">
                    <a:schemeClr val="tx2">
                      <a:alpha val="70000"/>
                    </a:schemeClr>
                  </a:gs>
                  <a:gs pos="100000">
                    <a:schemeClr val="tx2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8" name="Oval 69"/>
              <p:cNvSpPr>
                <a:spLocks noChangeArrowheads="1"/>
              </p:cNvSpPr>
              <p:nvPr/>
            </p:nvSpPr>
            <p:spPr bwMode="auto">
              <a:xfrm>
                <a:off x="4421192" y="4891150"/>
                <a:ext cx="17462" cy="15875"/>
              </a:xfrm>
              <a:prstGeom prst="ellipse">
                <a:avLst/>
              </a:prstGeom>
              <a:gradFill rotWithShape="1">
                <a:gsLst>
                  <a:gs pos="0">
                    <a:schemeClr val="tx2">
                      <a:alpha val="50000"/>
                    </a:schemeClr>
                  </a:gs>
                  <a:gs pos="100000">
                    <a:schemeClr val="tx2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59" name="Oval 70"/>
              <p:cNvSpPr>
                <a:spLocks noChangeArrowheads="1"/>
              </p:cNvSpPr>
              <p:nvPr/>
            </p:nvSpPr>
            <p:spPr bwMode="auto">
              <a:xfrm>
                <a:off x="4418017" y="4903850"/>
                <a:ext cx="9525" cy="9525"/>
              </a:xfrm>
              <a:prstGeom prst="ellipse">
                <a:avLst/>
              </a:prstGeom>
              <a:gradFill rotWithShape="1">
                <a:gsLst>
                  <a:gs pos="0">
                    <a:schemeClr val="tx2">
                      <a:alpha val="50000"/>
                    </a:schemeClr>
                  </a:gs>
                  <a:gs pos="100000">
                    <a:schemeClr val="tx2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60" name="Arc 30"/>
              <p:cNvSpPr>
                <a:spLocks/>
              </p:cNvSpPr>
              <p:nvPr/>
            </p:nvSpPr>
            <p:spPr bwMode="auto">
              <a:xfrm rot="8174259">
                <a:off x="4030265" y="4002046"/>
                <a:ext cx="828675" cy="836613"/>
              </a:xfrm>
              <a:custGeom>
                <a:avLst/>
                <a:gdLst>
                  <a:gd name="T0" fmla="*/ 223708 w 20718"/>
                  <a:gd name="T1" fmla="*/ 0 h 20863"/>
                  <a:gd name="T2" fmla="*/ 828675 w 20718"/>
                  <a:gd name="T3" fmla="*/ 591600 h 20863"/>
                  <a:gd name="T4" fmla="*/ 0 w 20718"/>
                  <a:gd name="T5" fmla="*/ 836613 h 20863"/>
                  <a:gd name="T6" fmla="*/ 0 60000 65536"/>
                  <a:gd name="T7" fmla="*/ 0 60000 65536"/>
                  <a:gd name="T8" fmla="*/ 0 60000 65536"/>
                  <a:gd name="T9" fmla="*/ 0 w 20718"/>
                  <a:gd name="T10" fmla="*/ 0 h 20863"/>
                  <a:gd name="T11" fmla="*/ 20718 w 20718"/>
                  <a:gd name="T12" fmla="*/ 20863 h 2086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0718" h="20863" fill="none" extrusionOk="0">
                    <a:moveTo>
                      <a:pt x="5593" y="-1"/>
                    </a:moveTo>
                    <a:cubicBezTo>
                      <a:pt x="12859" y="1947"/>
                      <a:pt x="18589" y="7536"/>
                      <a:pt x="20717" y="14753"/>
                    </a:cubicBezTo>
                  </a:path>
                  <a:path w="20718" h="20863" stroke="0" extrusionOk="0">
                    <a:moveTo>
                      <a:pt x="5593" y="-1"/>
                    </a:moveTo>
                    <a:cubicBezTo>
                      <a:pt x="12859" y="1947"/>
                      <a:pt x="18589" y="7536"/>
                      <a:pt x="20717" y="14753"/>
                    </a:cubicBezTo>
                    <a:lnTo>
                      <a:pt x="0" y="20863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317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61" name="AutoShape 33"/>
              <p:cNvSpPr>
                <a:spLocks noChangeAspect="1" noChangeArrowheads="1"/>
              </p:cNvSpPr>
              <p:nvPr/>
            </p:nvSpPr>
            <p:spPr bwMode="auto">
              <a:xfrm>
                <a:off x="3859217" y="3162362"/>
                <a:ext cx="1220787" cy="1220788"/>
              </a:xfrm>
              <a:custGeom>
                <a:avLst/>
                <a:gdLst>
                  <a:gd name="T0" fmla="*/ 610394 w 21600"/>
                  <a:gd name="T1" fmla="*/ 0 h 21600"/>
                  <a:gd name="T2" fmla="*/ 178766 w 21600"/>
                  <a:gd name="T3" fmla="*/ 178766 h 21600"/>
                  <a:gd name="T4" fmla="*/ 0 w 21600"/>
                  <a:gd name="T5" fmla="*/ 610394 h 21600"/>
                  <a:gd name="T6" fmla="*/ 178766 w 21600"/>
                  <a:gd name="T7" fmla="*/ 1042022 h 21600"/>
                  <a:gd name="T8" fmla="*/ 610394 w 21600"/>
                  <a:gd name="T9" fmla="*/ 1220788 h 21600"/>
                  <a:gd name="T10" fmla="*/ 1042021 w 21600"/>
                  <a:gd name="T11" fmla="*/ 1042022 h 21600"/>
                  <a:gd name="T12" fmla="*/ 1220787 w 21600"/>
                  <a:gd name="T13" fmla="*/ 610394 h 21600"/>
                  <a:gd name="T14" fmla="*/ 1042021 w 21600"/>
                  <a:gd name="T15" fmla="*/ 178766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3163 w 21600"/>
                  <a:gd name="T25" fmla="*/ 3163 h 21600"/>
                  <a:gd name="T26" fmla="*/ 18437 w 21600"/>
                  <a:gd name="T27" fmla="*/ 1843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451" y="10800"/>
                    </a:moveTo>
                    <a:cubicBezTo>
                      <a:pt x="451" y="16516"/>
                      <a:pt x="5084" y="21149"/>
                      <a:pt x="10800" y="21149"/>
                    </a:cubicBezTo>
                    <a:cubicBezTo>
                      <a:pt x="16516" y="21149"/>
                      <a:pt x="21149" y="16516"/>
                      <a:pt x="21149" y="10800"/>
                    </a:cubicBezTo>
                    <a:cubicBezTo>
                      <a:pt x="21149" y="5084"/>
                      <a:pt x="16516" y="451"/>
                      <a:pt x="10800" y="451"/>
                    </a:cubicBezTo>
                    <a:cubicBezTo>
                      <a:pt x="5084" y="451"/>
                      <a:pt x="451" y="5084"/>
                      <a:pt x="451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solidFill>
                  <a:srgbClr val="00ADEA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grpSp>
            <p:nvGrpSpPr>
              <p:cNvPr id="13" name="그룹 21"/>
              <p:cNvGrpSpPr>
                <a:grpSpLocks/>
              </p:cNvGrpSpPr>
              <p:nvPr/>
            </p:nvGrpSpPr>
            <p:grpSpPr bwMode="auto">
              <a:xfrm>
                <a:off x="4000460" y="3448067"/>
                <a:ext cx="990596" cy="671505"/>
                <a:chOff x="338138" y="285750"/>
                <a:chExt cx="858837" cy="504825"/>
              </a:xfrm>
            </p:grpSpPr>
            <p:sp>
              <p:nvSpPr>
                <p:cNvPr id="168" name="Freeform 19"/>
                <p:cNvSpPr>
                  <a:spLocks/>
                </p:cNvSpPr>
                <p:nvPr/>
              </p:nvSpPr>
              <p:spPr bwMode="auto">
                <a:xfrm>
                  <a:off x="958850" y="688975"/>
                  <a:ext cx="104775" cy="52388"/>
                </a:xfrm>
                <a:custGeom>
                  <a:avLst/>
                  <a:gdLst>
                    <a:gd name="T0" fmla="*/ 2129109972 w 735"/>
                    <a:gd name="T1" fmla="*/ 0 h 373"/>
                    <a:gd name="T2" fmla="*/ 1964004014 w 735"/>
                    <a:gd name="T3" fmla="*/ 52649519 h 373"/>
                    <a:gd name="T4" fmla="*/ 1804668519 w 735"/>
                    <a:gd name="T5" fmla="*/ 105279375 h 373"/>
                    <a:gd name="T6" fmla="*/ 1648259311 w 735"/>
                    <a:gd name="T7" fmla="*/ 160690587 h 373"/>
                    <a:gd name="T8" fmla="*/ 1497621706 w 735"/>
                    <a:gd name="T9" fmla="*/ 218883242 h 373"/>
                    <a:gd name="T10" fmla="*/ 1346984102 w 735"/>
                    <a:gd name="T11" fmla="*/ 279817770 h 373"/>
                    <a:gd name="T12" fmla="*/ 1205043247 w 735"/>
                    <a:gd name="T13" fmla="*/ 340772031 h 373"/>
                    <a:gd name="T14" fmla="*/ 1066008436 w 735"/>
                    <a:gd name="T15" fmla="*/ 404507840 h 373"/>
                    <a:gd name="T16" fmla="*/ 932744374 w 735"/>
                    <a:gd name="T17" fmla="*/ 471005185 h 373"/>
                    <a:gd name="T18" fmla="*/ 796615607 w 735"/>
                    <a:gd name="T19" fmla="*/ 540264065 h 373"/>
                    <a:gd name="T20" fmla="*/ 674934667 w 735"/>
                    <a:gd name="T21" fmla="*/ 606761550 h 373"/>
                    <a:gd name="T22" fmla="*/ 550388594 w 735"/>
                    <a:gd name="T23" fmla="*/ 676020991 h 373"/>
                    <a:gd name="T24" fmla="*/ 431613698 w 735"/>
                    <a:gd name="T25" fmla="*/ 745279871 h 373"/>
                    <a:gd name="T26" fmla="*/ 318650320 w 735"/>
                    <a:gd name="T27" fmla="*/ 820082045 h 373"/>
                    <a:gd name="T28" fmla="*/ 205666771 w 735"/>
                    <a:gd name="T29" fmla="*/ 889360588 h 373"/>
                    <a:gd name="T30" fmla="*/ 101380435 w 735"/>
                    <a:gd name="T31" fmla="*/ 961381284 h 373"/>
                    <a:gd name="T32" fmla="*/ 0 w 735"/>
                    <a:gd name="T33" fmla="*/ 1033421642 h 373"/>
                    <a:gd name="T34" fmla="*/ 144846650 w 735"/>
                    <a:gd name="T35" fmla="*/ 978010606 h 373"/>
                    <a:gd name="T36" fmla="*/ 289672914 w 735"/>
                    <a:gd name="T37" fmla="*/ 922599569 h 373"/>
                    <a:gd name="T38" fmla="*/ 434519457 w 735"/>
                    <a:gd name="T39" fmla="*/ 861645238 h 373"/>
                    <a:gd name="T40" fmla="*/ 576460027 w 735"/>
                    <a:gd name="T41" fmla="*/ 800690907 h 373"/>
                    <a:gd name="T42" fmla="*/ 715494980 w 735"/>
                    <a:gd name="T43" fmla="*/ 742518055 h 373"/>
                    <a:gd name="T44" fmla="*/ 851644274 w 735"/>
                    <a:gd name="T45" fmla="*/ 681563724 h 373"/>
                    <a:gd name="T46" fmla="*/ 990678800 w 735"/>
                    <a:gd name="T47" fmla="*/ 617827915 h 373"/>
                    <a:gd name="T48" fmla="*/ 1123942862 w 735"/>
                    <a:gd name="T49" fmla="*/ 554112189 h 373"/>
                    <a:gd name="T50" fmla="*/ 1257186112 w 735"/>
                    <a:gd name="T51" fmla="*/ 490396042 h 373"/>
                    <a:gd name="T52" fmla="*/ 1387543845 w 735"/>
                    <a:gd name="T53" fmla="*/ 421117219 h 373"/>
                    <a:gd name="T54" fmla="*/ 1514995819 w 735"/>
                    <a:gd name="T55" fmla="*/ 354639818 h 373"/>
                    <a:gd name="T56" fmla="*/ 1642447793 w 735"/>
                    <a:gd name="T57" fmla="*/ 285360784 h 373"/>
                    <a:gd name="T58" fmla="*/ 1767014535 w 735"/>
                    <a:gd name="T59" fmla="*/ 216101764 h 373"/>
                    <a:gd name="T60" fmla="*/ 1891581277 w 735"/>
                    <a:gd name="T61" fmla="*/ 144061229 h 373"/>
                    <a:gd name="T62" fmla="*/ 2010335361 w 735"/>
                    <a:gd name="T63" fmla="*/ 72040516 h 373"/>
                    <a:gd name="T64" fmla="*/ 2129109972 w 735"/>
                    <a:gd name="T65" fmla="*/ 0 h 373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735"/>
                    <a:gd name="T100" fmla="*/ 0 h 373"/>
                    <a:gd name="T101" fmla="*/ 735 w 735"/>
                    <a:gd name="T102" fmla="*/ 373 h 373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735" h="373">
                      <a:moveTo>
                        <a:pt x="735" y="0"/>
                      </a:moveTo>
                      <a:lnTo>
                        <a:pt x="678" y="19"/>
                      </a:lnTo>
                      <a:lnTo>
                        <a:pt x="623" y="38"/>
                      </a:lnTo>
                      <a:lnTo>
                        <a:pt x="569" y="58"/>
                      </a:lnTo>
                      <a:lnTo>
                        <a:pt x="517" y="79"/>
                      </a:lnTo>
                      <a:lnTo>
                        <a:pt x="465" y="101"/>
                      </a:lnTo>
                      <a:lnTo>
                        <a:pt x="416" y="123"/>
                      </a:lnTo>
                      <a:lnTo>
                        <a:pt x="368" y="146"/>
                      </a:lnTo>
                      <a:lnTo>
                        <a:pt x="322" y="170"/>
                      </a:lnTo>
                      <a:lnTo>
                        <a:pt x="275" y="195"/>
                      </a:lnTo>
                      <a:lnTo>
                        <a:pt x="233" y="219"/>
                      </a:lnTo>
                      <a:lnTo>
                        <a:pt x="190" y="244"/>
                      </a:lnTo>
                      <a:lnTo>
                        <a:pt x="149" y="269"/>
                      </a:lnTo>
                      <a:lnTo>
                        <a:pt x="110" y="296"/>
                      </a:lnTo>
                      <a:lnTo>
                        <a:pt x="71" y="321"/>
                      </a:lnTo>
                      <a:lnTo>
                        <a:pt x="35" y="347"/>
                      </a:lnTo>
                      <a:lnTo>
                        <a:pt x="0" y="373"/>
                      </a:lnTo>
                      <a:lnTo>
                        <a:pt x="50" y="353"/>
                      </a:lnTo>
                      <a:lnTo>
                        <a:pt x="100" y="333"/>
                      </a:lnTo>
                      <a:lnTo>
                        <a:pt x="150" y="311"/>
                      </a:lnTo>
                      <a:lnTo>
                        <a:pt x="199" y="289"/>
                      </a:lnTo>
                      <a:lnTo>
                        <a:pt x="247" y="268"/>
                      </a:lnTo>
                      <a:lnTo>
                        <a:pt x="294" y="246"/>
                      </a:lnTo>
                      <a:lnTo>
                        <a:pt x="342" y="223"/>
                      </a:lnTo>
                      <a:lnTo>
                        <a:pt x="388" y="200"/>
                      </a:lnTo>
                      <a:lnTo>
                        <a:pt x="434" y="177"/>
                      </a:lnTo>
                      <a:lnTo>
                        <a:pt x="479" y="152"/>
                      </a:lnTo>
                      <a:lnTo>
                        <a:pt x="523" y="128"/>
                      </a:lnTo>
                      <a:lnTo>
                        <a:pt x="567" y="103"/>
                      </a:lnTo>
                      <a:lnTo>
                        <a:pt x="610" y="78"/>
                      </a:lnTo>
                      <a:lnTo>
                        <a:pt x="653" y="52"/>
                      </a:lnTo>
                      <a:lnTo>
                        <a:pt x="694" y="26"/>
                      </a:lnTo>
                      <a:lnTo>
                        <a:pt x="735" y="0"/>
                      </a:lnTo>
                      <a:close/>
                    </a:path>
                  </a:pathLst>
                </a:custGeom>
                <a:solidFill>
                  <a:srgbClr val="15327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169" name="Freeform 20"/>
                <p:cNvSpPr>
                  <a:spLocks/>
                </p:cNvSpPr>
                <p:nvPr/>
              </p:nvSpPr>
              <p:spPr bwMode="auto">
                <a:xfrm>
                  <a:off x="808038" y="603250"/>
                  <a:ext cx="349250" cy="179388"/>
                </a:xfrm>
                <a:custGeom>
                  <a:avLst/>
                  <a:gdLst>
                    <a:gd name="T0" fmla="*/ 68843588 w 2458"/>
                    <a:gd name="T1" fmla="*/ 2147483647 h 1253"/>
                    <a:gd name="T2" fmla="*/ 212264276 w 2458"/>
                    <a:gd name="T3" fmla="*/ 2147483647 h 1253"/>
                    <a:gd name="T4" fmla="*/ 349971521 w 2458"/>
                    <a:gd name="T5" fmla="*/ 2147483647 h 1253"/>
                    <a:gd name="T6" fmla="*/ 487658661 w 2458"/>
                    <a:gd name="T7" fmla="*/ 2147483647 h 1253"/>
                    <a:gd name="T8" fmla="*/ 639679965 w 2458"/>
                    <a:gd name="T9" fmla="*/ 2147483647 h 1253"/>
                    <a:gd name="T10" fmla="*/ 823276269 w 2458"/>
                    <a:gd name="T11" fmla="*/ 2147483647 h 1253"/>
                    <a:gd name="T12" fmla="*/ 1032673300 w 2458"/>
                    <a:gd name="T13" fmla="*/ 2147483647 h 1253"/>
                    <a:gd name="T14" fmla="*/ 1270779011 w 2458"/>
                    <a:gd name="T15" fmla="*/ 2147483647 h 1253"/>
                    <a:gd name="T16" fmla="*/ 1537553617 w 2458"/>
                    <a:gd name="T17" fmla="*/ 2147483647 h 1253"/>
                    <a:gd name="T18" fmla="*/ 1835881768 w 2458"/>
                    <a:gd name="T19" fmla="*/ 2147483647 h 1253"/>
                    <a:gd name="T20" fmla="*/ 2147483647 w 2458"/>
                    <a:gd name="T21" fmla="*/ 2024768890 h 1253"/>
                    <a:gd name="T22" fmla="*/ 2147483647 w 2458"/>
                    <a:gd name="T23" fmla="*/ 1769481970 h 1253"/>
                    <a:gd name="T24" fmla="*/ 2147483647 w 2458"/>
                    <a:gd name="T25" fmla="*/ 1522988923 h 1253"/>
                    <a:gd name="T26" fmla="*/ 2147483647 w 2458"/>
                    <a:gd name="T27" fmla="*/ 1285287461 h 1253"/>
                    <a:gd name="T28" fmla="*/ 2147483647 w 2458"/>
                    <a:gd name="T29" fmla="*/ 1059332256 h 1253"/>
                    <a:gd name="T30" fmla="*/ 2147483647 w 2458"/>
                    <a:gd name="T31" fmla="*/ 845121020 h 1253"/>
                    <a:gd name="T32" fmla="*/ 2147483647 w 2458"/>
                    <a:gd name="T33" fmla="*/ 657309159 h 1253"/>
                    <a:gd name="T34" fmla="*/ 2147483647 w 2458"/>
                    <a:gd name="T35" fmla="*/ 490056185 h 1253"/>
                    <a:gd name="T36" fmla="*/ 2147483647 w 2458"/>
                    <a:gd name="T37" fmla="*/ 349202730 h 1253"/>
                    <a:gd name="T38" fmla="*/ 2147483647 w 2458"/>
                    <a:gd name="T39" fmla="*/ 237700532 h 1253"/>
                    <a:gd name="T40" fmla="*/ 2147483647 w 2458"/>
                    <a:gd name="T41" fmla="*/ 143784544 h 1253"/>
                    <a:gd name="T42" fmla="*/ 2147483647 w 2458"/>
                    <a:gd name="T43" fmla="*/ 49889047 h 1253"/>
                    <a:gd name="T44" fmla="*/ 2147483647 w 2458"/>
                    <a:gd name="T45" fmla="*/ 44026941 h 1253"/>
                    <a:gd name="T46" fmla="*/ 2147483647 w 2458"/>
                    <a:gd name="T47" fmla="*/ 149667123 h 1253"/>
                    <a:gd name="T48" fmla="*/ 2147483647 w 2458"/>
                    <a:gd name="T49" fmla="*/ 299313772 h 1253"/>
                    <a:gd name="T50" fmla="*/ 2147483647 w 2458"/>
                    <a:gd name="T51" fmla="*/ 475380449 h 1253"/>
                    <a:gd name="T52" fmla="*/ 2147483647 w 2458"/>
                    <a:gd name="T53" fmla="*/ 677867903 h 1253"/>
                    <a:gd name="T54" fmla="*/ 2147483647 w 2458"/>
                    <a:gd name="T55" fmla="*/ 903803351 h 1253"/>
                    <a:gd name="T56" fmla="*/ 2147483647 w 2458"/>
                    <a:gd name="T57" fmla="*/ 1147365487 h 1253"/>
                    <a:gd name="T58" fmla="*/ 2147483647 w 2458"/>
                    <a:gd name="T59" fmla="*/ 1411466611 h 1253"/>
                    <a:gd name="T60" fmla="*/ 2147483647 w 2458"/>
                    <a:gd name="T61" fmla="*/ 1684380221 h 1253"/>
                    <a:gd name="T62" fmla="*/ 1884638072 w 2458"/>
                    <a:gd name="T63" fmla="*/ 1960204125 h 1253"/>
                    <a:gd name="T64" fmla="*/ 1508864545 w 2458"/>
                    <a:gd name="T65" fmla="*/ 2147483647 h 1253"/>
                    <a:gd name="T66" fmla="*/ 1164626661 w 2458"/>
                    <a:gd name="T67" fmla="*/ 2147483647 h 1253"/>
                    <a:gd name="T68" fmla="*/ 851964204 w 2458"/>
                    <a:gd name="T69" fmla="*/ 2147483647 h 1253"/>
                    <a:gd name="T70" fmla="*/ 570836110 w 2458"/>
                    <a:gd name="T71" fmla="*/ 2147483647 h 1253"/>
                    <a:gd name="T72" fmla="*/ 321283302 w 2458"/>
                    <a:gd name="T73" fmla="*/ 2147483647 h 1253"/>
                    <a:gd name="T74" fmla="*/ 100398572 w 2458"/>
                    <a:gd name="T75" fmla="*/ 2147483647 h 1253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w 2458"/>
                    <a:gd name="T115" fmla="*/ 0 h 1253"/>
                    <a:gd name="T116" fmla="*/ 2458 w 2458"/>
                    <a:gd name="T117" fmla="*/ 1253 h 1253"/>
                  </a:gdLst>
                  <a:ahLst/>
                  <a:cxnLst>
                    <a:cxn ang="T76">
                      <a:pos x="T0" y="T1"/>
                    </a:cxn>
                    <a:cxn ang="T77">
                      <a:pos x="T2" y="T3"/>
                    </a:cxn>
                    <a:cxn ang="T78">
                      <a:pos x="T4" y="T5"/>
                    </a:cxn>
                    <a:cxn ang="T79">
                      <a:pos x="T6" y="T7"/>
                    </a:cxn>
                    <a:cxn ang="T80">
                      <a:pos x="T8" y="T9"/>
                    </a:cxn>
                    <a:cxn ang="T81">
                      <a:pos x="T10" y="T11"/>
                    </a:cxn>
                    <a:cxn ang="T82">
                      <a:pos x="T12" y="T13"/>
                    </a:cxn>
                    <a:cxn ang="T83">
                      <a:pos x="T14" y="T15"/>
                    </a:cxn>
                    <a:cxn ang="T84">
                      <a:pos x="T16" y="T17"/>
                    </a:cxn>
                    <a:cxn ang="T85">
                      <a:pos x="T18" y="T19"/>
                    </a:cxn>
                    <a:cxn ang="T86">
                      <a:pos x="T20" y="T21"/>
                    </a:cxn>
                    <a:cxn ang="T87">
                      <a:pos x="T22" y="T23"/>
                    </a:cxn>
                    <a:cxn ang="T88">
                      <a:pos x="T24" y="T25"/>
                    </a:cxn>
                    <a:cxn ang="T89">
                      <a:pos x="T26" y="T27"/>
                    </a:cxn>
                    <a:cxn ang="T90">
                      <a:pos x="T28" y="T29"/>
                    </a:cxn>
                    <a:cxn ang="T91">
                      <a:pos x="T30" y="T31"/>
                    </a:cxn>
                    <a:cxn ang="T92">
                      <a:pos x="T32" y="T33"/>
                    </a:cxn>
                    <a:cxn ang="T93">
                      <a:pos x="T34" y="T35"/>
                    </a:cxn>
                    <a:cxn ang="T94">
                      <a:pos x="T36" y="T37"/>
                    </a:cxn>
                    <a:cxn ang="T95">
                      <a:pos x="T38" y="T39"/>
                    </a:cxn>
                    <a:cxn ang="T96">
                      <a:pos x="T40" y="T41"/>
                    </a:cxn>
                    <a:cxn ang="T97">
                      <a:pos x="T42" y="T43"/>
                    </a:cxn>
                    <a:cxn ang="T98">
                      <a:pos x="T44" y="T45"/>
                    </a:cxn>
                    <a:cxn ang="T99">
                      <a:pos x="T46" y="T47"/>
                    </a:cxn>
                    <a:cxn ang="T100">
                      <a:pos x="T48" y="T49"/>
                    </a:cxn>
                    <a:cxn ang="T101">
                      <a:pos x="T50" y="T51"/>
                    </a:cxn>
                    <a:cxn ang="T102">
                      <a:pos x="T52" y="T53"/>
                    </a:cxn>
                    <a:cxn ang="T103">
                      <a:pos x="T54" y="T55"/>
                    </a:cxn>
                    <a:cxn ang="T104">
                      <a:pos x="T56" y="T57"/>
                    </a:cxn>
                    <a:cxn ang="T105">
                      <a:pos x="T58" y="T59"/>
                    </a:cxn>
                    <a:cxn ang="T106">
                      <a:pos x="T60" y="T61"/>
                    </a:cxn>
                    <a:cxn ang="T107">
                      <a:pos x="T62" y="T63"/>
                    </a:cxn>
                    <a:cxn ang="T108">
                      <a:pos x="T64" y="T65"/>
                    </a:cxn>
                    <a:cxn ang="T109">
                      <a:pos x="T66" y="T67"/>
                    </a:cxn>
                    <a:cxn ang="T110">
                      <a:pos x="T68" y="T69"/>
                    </a:cxn>
                    <a:cxn ang="T111">
                      <a:pos x="T70" y="T71"/>
                    </a:cxn>
                    <a:cxn ang="T112">
                      <a:pos x="T72" y="T73"/>
                    </a:cxn>
                    <a:cxn ang="T113">
                      <a:pos x="T74" y="T75"/>
                    </a:cxn>
                  </a:cxnLst>
                  <a:rect l="T114" t="T115" r="T116" b="T117"/>
                  <a:pathLst>
                    <a:path w="2458" h="1253">
                      <a:moveTo>
                        <a:pt x="0" y="1253"/>
                      </a:moveTo>
                      <a:lnTo>
                        <a:pt x="24" y="1249"/>
                      </a:lnTo>
                      <a:lnTo>
                        <a:pt x="50" y="1245"/>
                      </a:lnTo>
                      <a:lnTo>
                        <a:pt x="74" y="1241"/>
                      </a:lnTo>
                      <a:lnTo>
                        <a:pt x="98" y="1237"/>
                      </a:lnTo>
                      <a:lnTo>
                        <a:pt x="122" y="1233"/>
                      </a:lnTo>
                      <a:lnTo>
                        <a:pt x="146" y="1227"/>
                      </a:lnTo>
                      <a:lnTo>
                        <a:pt x="170" y="1223"/>
                      </a:lnTo>
                      <a:lnTo>
                        <a:pt x="194" y="1219"/>
                      </a:lnTo>
                      <a:lnTo>
                        <a:pt x="223" y="1184"/>
                      </a:lnTo>
                      <a:lnTo>
                        <a:pt x="253" y="1149"/>
                      </a:lnTo>
                      <a:lnTo>
                        <a:pt x="287" y="1111"/>
                      </a:lnTo>
                      <a:lnTo>
                        <a:pt x="322" y="1072"/>
                      </a:lnTo>
                      <a:lnTo>
                        <a:pt x="360" y="1032"/>
                      </a:lnTo>
                      <a:lnTo>
                        <a:pt x="400" y="992"/>
                      </a:lnTo>
                      <a:lnTo>
                        <a:pt x="443" y="950"/>
                      </a:lnTo>
                      <a:lnTo>
                        <a:pt x="489" y="907"/>
                      </a:lnTo>
                      <a:lnTo>
                        <a:pt x="536" y="864"/>
                      </a:lnTo>
                      <a:lnTo>
                        <a:pt x="588" y="821"/>
                      </a:lnTo>
                      <a:lnTo>
                        <a:pt x="640" y="778"/>
                      </a:lnTo>
                      <a:lnTo>
                        <a:pt x="697" y="734"/>
                      </a:lnTo>
                      <a:lnTo>
                        <a:pt x="754" y="690"/>
                      </a:lnTo>
                      <a:lnTo>
                        <a:pt x="816" y="646"/>
                      </a:lnTo>
                      <a:lnTo>
                        <a:pt x="879" y="603"/>
                      </a:lnTo>
                      <a:lnTo>
                        <a:pt x="946" y="561"/>
                      </a:lnTo>
                      <a:lnTo>
                        <a:pt x="1016" y="519"/>
                      </a:lnTo>
                      <a:lnTo>
                        <a:pt x="1088" y="478"/>
                      </a:lnTo>
                      <a:lnTo>
                        <a:pt x="1162" y="438"/>
                      </a:lnTo>
                      <a:lnTo>
                        <a:pt x="1240" y="399"/>
                      </a:lnTo>
                      <a:lnTo>
                        <a:pt x="1321" y="361"/>
                      </a:lnTo>
                      <a:lnTo>
                        <a:pt x="1405" y="324"/>
                      </a:lnTo>
                      <a:lnTo>
                        <a:pt x="1491" y="288"/>
                      </a:lnTo>
                      <a:lnTo>
                        <a:pt x="1581" y="256"/>
                      </a:lnTo>
                      <a:lnTo>
                        <a:pt x="1673" y="224"/>
                      </a:lnTo>
                      <a:lnTo>
                        <a:pt x="1769" y="195"/>
                      </a:lnTo>
                      <a:lnTo>
                        <a:pt x="1867" y="167"/>
                      </a:lnTo>
                      <a:lnTo>
                        <a:pt x="1969" y="142"/>
                      </a:lnTo>
                      <a:lnTo>
                        <a:pt x="2073" y="119"/>
                      </a:lnTo>
                      <a:lnTo>
                        <a:pt x="2181" y="99"/>
                      </a:lnTo>
                      <a:lnTo>
                        <a:pt x="2292" y="81"/>
                      </a:lnTo>
                      <a:lnTo>
                        <a:pt x="2406" y="66"/>
                      </a:lnTo>
                      <a:lnTo>
                        <a:pt x="2419" y="49"/>
                      </a:lnTo>
                      <a:lnTo>
                        <a:pt x="2432" y="33"/>
                      </a:lnTo>
                      <a:lnTo>
                        <a:pt x="2445" y="17"/>
                      </a:lnTo>
                      <a:lnTo>
                        <a:pt x="2458" y="0"/>
                      </a:lnTo>
                      <a:lnTo>
                        <a:pt x="2337" y="15"/>
                      </a:lnTo>
                      <a:lnTo>
                        <a:pt x="2219" y="31"/>
                      </a:lnTo>
                      <a:lnTo>
                        <a:pt x="2105" y="51"/>
                      </a:lnTo>
                      <a:lnTo>
                        <a:pt x="1993" y="76"/>
                      </a:lnTo>
                      <a:lnTo>
                        <a:pt x="1885" y="102"/>
                      </a:lnTo>
                      <a:lnTo>
                        <a:pt x="1778" y="130"/>
                      </a:lnTo>
                      <a:lnTo>
                        <a:pt x="1675" y="162"/>
                      </a:lnTo>
                      <a:lnTo>
                        <a:pt x="1575" y="196"/>
                      </a:lnTo>
                      <a:lnTo>
                        <a:pt x="1477" y="231"/>
                      </a:lnTo>
                      <a:lnTo>
                        <a:pt x="1383" y="268"/>
                      </a:lnTo>
                      <a:lnTo>
                        <a:pt x="1291" y="308"/>
                      </a:lnTo>
                      <a:lnTo>
                        <a:pt x="1202" y="349"/>
                      </a:lnTo>
                      <a:lnTo>
                        <a:pt x="1115" y="391"/>
                      </a:lnTo>
                      <a:lnTo>
                        <a:pt x="1032" y="436"/>
                      </a:lnTo>
                      <a:lnTo>
                        <a:pt x="952" y="481"/>
                      </a:lnTo>
                      <a:lnTo>
                        <a:pt x="874" y="526"/>
                      </a:lnTo>
                      <a:lnTo>
                        <a:pt x="798" y="574"/>
                      </a:lnTo>
                      <a:lnTo>
                        <a:pt x="726" y="621"/>
                      </a:lnTo>
                      <a:lnTo>
                        <a:pt x="657" y="668"/>
                      </a:lnTo>
                      <a:lnTo>
                        <a:pt x="590" y="717"/>
                      </a:lnTo>
                      <a:lnTo>
                        <a:pt x="526" y="764"/>
                      </a:lnTo>
                      <a:lnTo>
                        <a:pt x="464" y="813"/>
                      </a:lnTo>
                      <a:lnTo>
                        <a:pt x="406" y="860"/>
                      </a:lnTo>
                      <a:lnTo>
                        <a:pt x="350" y="907"/>
                      </a:lnTo>
                      <a:lnTo>
                        <a:pt x="297" y="955"/>
                      </a:lnTo>
                      <a:lnTo>
                        <a:pt x="247" y="1001"/>
                      </a:lnTo>
                      <a:lnTo>
                        <a:pt x="199" y="1046"/>
                      </a:lnTo>
                      <a:lnTo>
                        <a:pt x="153" y="1091"/>
                      </a:lnTo>
                      <a:lnTo>
                        <a:pt x="112" y="1133"/>
                      </a:lnTo>
                      <a:lnTo>
                        <a:pt x="72" y="1175"/>
                      </a:lnTo>
                      <a:lnTo>
                        <a:pt x="35" y="1215"/>
                      </a:lnTo>
                      <a:lnTo>
                        <a:pt x="0" y="1253"/>
                      </a:lnTo>
                      <a:close/>
                    </a:path>
                  </a:pathLst>
                </a:custGeom>
                <a:solidFill>
                  <a:srgbClr val="15327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170" name="Freeform 21"/>
                <p:cNvSpPr>
                  <a:spLocks/>
                </p:cNvSpPr>
                <p:nvPr/>
              </p:nvSpPr>
              <p:spPr bwMode="auto">
                <a:xfrm>
                  <a:off x="755650" y="565150"/>
                  <a:ext cx="423863" cy="222250"/>
                </a:xfrm>
                <a:custGeom>
                  <a:avLst/>
                  <a:gdLst>
                    <a:gd name="T0" fmla="*/ 2147483647 w 2998"/>
                    <a:gd name="T1" fmla="*/ 197434165 h 1573"/>
                    <a:gd name="T2" fmla="*/ 2147483647 w 2998"/>
                    <a:gd name="T3" fmla="*/ 67694549 h 1573"/>
                    <a:gd name="T4" fmla="*/ 2147483647 w 2998"/>
                    <a:gd name="T5" fmla="*/ 62045049 h 1573"/>
                    <a:gd name="T6" fmla="*/ 2147483647 w 2998"/>
                    <a:gd name="T7" fmla="*/ 220012384 h 1573"/>
                    <a:gd name="T8" fmla="*/ 2147483647 w 2998"/>
                    <a:gd name="T9" fmla="*/ 414631760 h 1573"/>
                    <a:gd name="T10" fmla="*/ 2147483647 w 2998"/>
                    <a:gd name="T11" fmla="*/ 651552871 h 1573"/>
                    <a:gd name="T12" fmla="*/ 2147483647 w 2998"/>
                    <a:gd name="T13" fmla="*/ 911052060 h 1573"/>
                    <a:gd name="T14" fmla="*/ 2147483647 w 2998"/>
                    <a:gd name="T15" fmla="*/ 1198738418 h 1573"/>
                    <a:gd name="T16" fmla="*/ 2147483647 w 2998"/>
                    <a:gd name="T17" fmla="*/ 1509004408 h 1573"/>
                    <a:gd name="T18" fmla="*/ 2147483647 w 2998"/>
                    <a:gd name="T19" fmla="*/ 1830567985 h 1573"/>
                    <a:gd name="T20" fmla="*/ 2147483647 w 2998"/>
                    <a:gd name="T21" fmla="*/ 2147483647 h 1573"/>
                    <a:gd name="T22" fmla="*/ 2000842519 w 2998"/>
                    <a:gd name="T23" fmla="*/ 2147483647 h 1573"/>
                    <a:gd name="T24" fmla="*/ 1574121481 w 2998"/>
                    <a:gd name="T25" fmla="*/ 2147483647 h 1573"/>
                    <a:gd name="T26" fmla="*/ 1192594008 w 2998"/>
                    <a:gd name="T27" fmla="*/ 2147483647 h 1573"/>
                    <a:gd name="T28" fmla="*/ 853463849 w 2998"/>
                    <a:gd name="T29" fmla="*/ 2147483647 h 1573"/>
                    <a:gd name="T30" fmla="*/ 559567548 w 2998"/>
                    <a:gd name="T31" fmla="*/ 2147483647 h 1573"/>
                    <a:gd name="T32" fmla="*/ 305209678 w 2998"/>
                    <a:gd name="T33" fmla="*/ 2147483647 h 1573"/>
                    <a:gd name="T34" fmla="*/ 90429579 w 2998"/>
                    <a:gd name="T35" fmla="*/ 2147483647 h 1573"/>
                    <a:gd name="T36" fmla="*/ 87611132 w 2998"/>
                    <a:gd name="T37" fmla="*/ 2147483647 h 1573"/>
                    <a:gd name="T38" fmla="*/ 265651807 w 2998"/>
                    <a:gd name="T39" fmla="*/ 2147483647 h 1573"/>
                    <a:gd name="T40" fmla="*/ 438035688 w 2998"/>
                    <a:gd name="T41" fmla="*/ 2147483647 h 1573"/>
                    <a:gd name="T42" fmla="*/ 633046678 w 2998"/>
                    <a:gd name="T43" fmla="*/ 2147483647 h 1573"/>
                    <a:gd name="T44" fmla="*/ 870434198 w 2998"/>
                    <a:gd name="T45" fmla="*/ 2147483647 h 1573"/>
                    <a:gd name="T46" fmla="*/ 1153036207 w 2998"/>
                    <a:gd name="T47" fmla="*/ 2147483647 h 1573"/>
                    <a:gd name="T48" fmla="*/ 1472378559 w 2998"/>
                    <a:gd name="T49" fmla="*/ 2147483647 h 1573"/>
                    <a:gd name="T50" fmla="*/ 1839773500 w 2998"/>
                    <a:gd name="T51" fmla="*/ 2147483647 h 1573"/>
                    <a:gd name="T52" fmla="*/ 2147483647 w 2998"/>
                    <a:gd name="T53" fmla="*/ 2147483647 h 1573"/>
                    <a:gd name="T54" fmla="*/ 2147483647 w 2998"/>
                    <a:gd name="T55" fmla="*/ 2147483647 h 1573"/>
                    <a:gd name="T56" fmla="*/ 2147483647 w 2998"/>
                    <a:gd name="T57" fmla="*/ 1901077589 h 1573"/>
                    <a:gd name="T58" fmla="*/ 2147483647 w 2998"/>
                    <a:gd name="T59" fmla="*/ 1587997092 h 1573"/>
                    <a:gd name="T60" fmla="*/ 2147483647 w 2998"/>
                    <a:gd name="T61" fmla="*/ 1291826240 h 1573"/>
                    <a:gd name="T62" fmla="*/ 2147483647 w 2998"/>
                    <a:gd name="T63" fmla="*/ 1021047832 h 1573"/>
                    <a:gd name="T64" fmla="*/ 2147483647 w 2998"/>
                    <a:gd name="T65" fmla="*/ 781292575 h 1573"/>
                    <a:gd name="T66" fmla="*/ 2147483647 w 2998"/>
                    <a:gd name="T67" fmla="*/ 575393768 h 1573"/>
                    <a:gd name="T68" fmla="*/ 2147483647 w 2998"/>
                    <a:gd name="T69" fmla="*/ 414631760 h 1573"/>
                    <a:gd name="T70" fmla="*/ 2147483647 w 2998"/>
                    <a:gd name="T71" fmla="*/ 301800853 h 1573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w 2998"/>
                    <a:gd name="T109" fmla="*/ 0 h 1573"/>
                    <a:gd name="T110" fmla="*/ 2998 w 2998"/>
                    <a:gd name="T111" fmla="*/ 1573 h 1573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T108" t="T109" r="T110" b="T111"/>
                  <a:pathLst>
                    <a:path w="2998" h="1573">
                      <a:moveTo>
                        <a:pt x="2950" y="94"/>
                      </a:moveTo>
                      <a:lnTo>
                        <a:pt x="2963" y="70"/>
                      </a:lnTo>
                      <a:lnTo>
                        <a:pt x="2975" y="47"/>
                      </a:lnTo>
                      <a:lnTo>
                        <a:pt x="2987" y="24"/>
                      </a:lnTo>
                      <a:lnTo>
                        <a:pt x="2998" y="0"/>
                      </a:lnTo>
                      <a:lnTo>
                        <a:pt x="2836" y="22"/>
                      </a:lnTo>
                      <a:lnTo>
                        <a:pt x="2679" y="48"/>
                      </a:lnTo>
                      <a:lnTo>
                        <a:pt x="2526" y="78"/>
                      </a:lnTo>
                      <a:lnTo>
                        <a:pt x="2380" y="111"/>
                      </a:lnTo>
                      <a:lnTo>
                        <a:pt x="2236" y="147"/>
                      </a:lnTo>
                      <a:lnTo>
                        <a:pt x="2098" y="187"/>
                      </a:lnTo>
                      <a:lnTo>
                        <a:pt x="1964" y="231"/>
                      </a:lnTo>
                      <a:lnTo>
                        <a:pt x="1835" y="276"/>
                      </a:lnTo>
                      <a:lnTo>
                        <a:pt x="1711" y="323"/>
                      </a:lnTo>
                      <a:lnTo>
                        <a:pt x="1591" y="374"/>
                      </a:lnTo>
                      <a:lnTo>
                        <a:pt x="1476" y="425"/>
                      </a:lnTo>
                      <a:lnTo>
                        <a:pt x="1365" y="479"/>
                      </a:lnTo>
                      <a:lnTo>
                        <a:pt x="1258" y="535"/>
                      </a:lnTo>
                      <a:lnTo>
                        <a:pt x="1156" y="591"/>
                      </a:lnTo>
                      <a:lnTo>
                        <a:pt x="1058" y="649"/>
                      </a:lnTo>
                      <a:lnTo>
                        <a:pt x="964" y="708"/>
                      </a:lnTo>
                      <a:lnTo>
                        <a:pt x="875" y="766"/>
                      </a:lnTo>
                      <a:lnTo>
                        <a:pt x="789" y="827"/>
                      </a:lnTo>
                      <a:lnTo>
                        <a:pt x="708" y="885"/>
                      </a:lnTo>
                      <a:lnTo>
                        <a:pt x="630" y="945"/>
                      </a:lnTo>
                      <a:lnTo>
                        <a:pt x="557" y="1006"/>
                      </a:lnTo>
                      <a:lnTo>
                        <a:pt x="488" y="1063"/>
                      </a:lnTo>
                      <a:lnTo>
                        <a:pt x="422" y="1122"/>
                      </a:lnTo>
                      <a:lnTo>
                        <a:pt x="361" y="1179"/>
                      </a:lnTo>
                      <a:lnTo>
                        <a:pt x="302" y="1235"/>
                      </a:lnTo>
                      <a:lnTo>
                        <a:pt x="248" y="1290"/>
                      </a:lnTo>
                      <a:lnTo>
                        <a:pt x="198" y="1342"/>
                      </a:lnTo>
                      <a:lnTo>
                        <a:pt x="151" y="1393"/>
                      </a:lnTo>
                      <a:lnTo>
                        <a:pt x="108" y="1442"/>
                      </a:lnTo>
                      <a:lnTo>
                        <a:pt x="69" y="1489"/>
                      </a:lnTo>
                      <a:lnTo>
                        <a:pt x="32" y="1532"/>
                      </a:lnTo>
                      <a:lnTo>
                        <a:pt x="0" y="1573"/>
                      </a:lnTo>
                      <a:lnTo>
                        <a:pt x="31" y="1571"/>
                      </a:lnTo>
                      <a:lnTo>
                        <a:pt x="63" y="1568"/>
                      </a:lnTo>
                      <a:lnTo>
                        <a:pt x="94" y="1565"/>
                      </a:lnTo>
                      <a:lnTo>
                        <a:pt x="126" y="1560"/>
                      </a:lnTo>
                      <a:lnTo>
                        <a:pt x="155" y="1525"/>
                      </a:lnTo>
                      <a:lnTo>
                        <a:pt x="188" y="1485"/>
                      </a:lnTo>
                      <a:lnTo>
                        <a:pt x="224" y="1442"/>
                      </a:lnTo>
                      <a:lnTo>
                        <a:pt x="264" y="1397"/>
                      </a:lnTo>
                      <a:lnTo>
                        <a:pt x="308" y="1349"/>
                      </a:lnTo>
                      <a:lnTo>
                        <a:pt x="355" y="1298"/>
                      </a:lnTo>
                      <a:lnTo>
                        <a:pt x="408" y="1246"/>
                      </a:lnTo>
                      <a:lnTo>
                        <a:pt x="462" y="1192"/>
                      </a:lnTo>
                      <a:lnTo>
                        <a:pt x="521" y="1136"/>
                      </a:lnTo>
                      <a:lnTo>
                        <a:pt x="584" y="1080"/>
                      </a:lnTo>
                      <a:lnTo>
                        <a:pt x="651" y="1022"/>
                      </a:lnTo>
                      <a:lnTo>
                        <a:pt x="721" y="964"/>
                      </a:lnTo>
                      <a:lnTo>
                        <a:pt x="796" y="905"/>
                      </a:lnTo>
                      <a:lnTo>
                        <a:pt x="874" y="848"/>
                      </a:lnTo>
                      <a:lnTo>
                        <a:pt x="956" y="789"/>
                      </a:lnTo>
                      <a:lnTo>
                        <a:pt x="1042" y="731"/>
                      </a:lnTo>
                      <a:lnTo>
                        <a:pt x="1132" y="674"/>
                      </a:lnTo>
                      <a:lnTo>
                        <a:pt x="1225" y="618"/>
                      </a:lnTo>
                      <a:lnTo>
                        <a:pt x="1322" y="563"/>
                      </a:lnTo>
                      <a:lnTo>
                        <a:pt x="1424" y="510"/>
                      </a:lnTo>
                      <a:lnTo>
                        <a:pt x="1529" y="458"/>
                      </a:lnTo>
                      <a:lnTo>
                        <a:pt x="1639" y="408"/>
                      </a:lnTo>
                      <a:lnTo>
                        <a:pt x="1752" y="362"/>
                      </a:lnTo>
                      <a:lnTo>
                        <a:pt x="1869" y="318"/>
                      </a:lnTo>
                      <a:lnTo>
                        <a:pt x="1990" y="277"/>
                      </a:lnTo>
                      <a:lnTo>
                        <a:pt x="2115" y="239"/>
                      </a:lnTo>
                      <a:lnTo>
                        <a:pt x="2244" y="204"/>
                      </a:lnTo>
                      <a:lnTo>
                        <a:pt x="2377" y="174"/>
                      </a:lnTo>
                      <a:lnTo>
                        <a:pt x="2515" y="147"/>
                      </a:lnTo>
                      <a:lnTo>
                        <a:pt x="2655" y="124"/>
                      </a:lnTo>
                      <a:lnTo>
                        <a:pt x="2800" y="107"/>
                      </a:lnTo>
                      <a:lnTo>
                        <a:pt x="2950" y="94"/>
                      </a:lnTo>
                      <a:close/>
                    </a:path>
                  </a:pathLst>
                </a:custGeom>
                <a:solidFill>
                  <a:srgbClr val="15327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171" name="Freeform 30"/>
                <p:cNvSpPr>
                  <a:spLocks/>
                </p:cNvSpPr>
                <p:nvPr/>
              </p:nvSpPr>
              <p:spPr bwMode="auto">
                <a:xfrm>
                  <a:off x="338138" y="285750"/>
                  <a:ext cx="858837" cy="504825"/>
                </a:xfrm>
                <a:custGeom>
                  <a:avLst/>
                  <a:gdLst>
                    <a:gd name="T0" fmla="*/ 2147483647 w 6062"/>
                    <a:gd name="T1" fmla="*/ 2147483647 h 3560"/>
                    <a:gd name="T2" fmla="*/ 2147483647 w 6062"/>
                    <a:gd name="T3" fmla="*/ 2147483647 h 3560"/>
                    <a:gd name="T4" fmla="*/ 2147483647 w 6062"/>
                    <a:gd name="T5" fmla="*/ 2147483647 h 3560"/>
                    <a:gd name="T6" fmla="*/ 2147483647 w 6062"/>
                    <a:gd name="T7" fmla="*/ 2147483647 h 3560"/>
                    <a:gd name="T8" fmla="*/ 2147483647 w 6062"/>
                    <a:gd name="T9" fmla="*/ 2147483647 h 3560"/>
                    <a:gd name="T10" fmla="*/ 2147483647 w 6062"/>
                    <a:gd name="T11" fmla="*/ 2147483647 h 3560"/>
                    <a:gd name="T12" fmla="*/ 2147483647 w 6062"/>
                    <a:gd name="T13" fmla="*/ 2147483647 h 3560"/>
                    <a:gd name="T14" fmla="*/ 2147483647 w 6062"/>
                    <a:gd name="T15" fmla="*/ 2147483647 h 3560"/>
                    <a:gd name="T16" fmla="*/ 2147483647 w 6062"/>
                    <a:gd name="T17" fmla="*/ 2147483647 h 3560"/>
                    <a:gd name="T18" fmla="*/ 2147483647 w 6062"/>
                    <a:gd name="T19" fmla="*/ 2147483647 h 3560"/>
                    <a:gd name="T20" fmla="*/ 2147483647 w 6062"/>
                    <a:gd name="T21" fmla="*/ 2147483647 h 3560"/>
                    <a:gd name="T22" fmla="*/ 2147483647 w 6062"/>
                    <a:gd name="T23" fmla="*/ 2147483647 h 3560"/>
                    <a:gd name="T24" fmla="*/ 2147483647 w 6062"/>
                    <a:gd name="T25" fmla="*/ 2147483647 h 3560"/>
                    <a:gd name="T26" fmla="*/ 2147483647 w 6062"/>
                    <a:gd name="T27" fmla="*/ 2147483647 h 3560"/>
                    <a:gd name="T28" fmla="*/ 2147483647 w 6062"/>
                    <a:gd name="T29" fmla="*/ 2147483647 h 3560"/>
                    <a:gd name="T30" fmla="*/ 2147483647 w 6062"/>
                    <a:gd name="T31" fmla="*/ 2147483647 h 3560"/>
                    <a:gd name="T32" fmla="*/ 2147483647 w 6062"/>
                    <a:gd name="T33" fmla="*/ 2147483647 h 3560"/>
                    <a:gd name="T34" fmla="*/ 2147483647 w 6062"/>
                    <a:gd name="T35" fmla="*/ 2147483647 h 3560"/>
                    <a:gd name="T36" fmla="*/ 2147483647 w 6062"/>
                    <a:gd name="T37" fmla="*/ 1973236163 h 3560"/>
                    <a:gd name="T38" fmla="*/ 2147483647 w 6062"/>
                    <a:gd name="T39" fmla="*/ 1425739420 h 3560"/>
                    <a:gd name="T40" fmla="*/ 2147483647 w 6062"/>
                    <a:gd name="T41" fmla="*/ 955258815 h 3560"/>
                    <a:gd name="T42" fmla="*/ 2147483647 w 6062"/>
                    <a:gd name="T43" fmla="*/ 573155317 h 3560"/>
                    <a:gd name="T44" fmla="*/ 2147483647 w 6062"/>
                    <a:gd name="T45" fmla="*/ 282304515 h 3560"/>
                    <a:gd name="T46" fmla="*/ 2147483647 w 6062"/>
                    <a:gd name="T47" fmla="*/ 94108182 h 3560"/>
                    <a:gd name="T48" fmla="*/ 2147483647 w 6062"/>
                    <a:gd name="T49" fmla="*/ 5710904 h 3560"/>
                    <a:gd name="T50" fmla="*/ 2147483647 w 6062"/>
                    <a:gd name="T51" fmla="*/ 25658583 h 3560"/>
                    <a:gd name="T52" fmla="*/ 2147483647 w 6062"/>
                    <a:gd name="T53" fmla="*/ 168228560 h 3560"/>
                    <a:gd name="T54" fmla="*/ 2147483647 w 6062"/>
                    <a:gd name="T55" fmla="*/ 422018978 h 3560"/>
                    <a:gd name="T56" fmla="*/ 2147483647 w 6062"/>
                    <a:gd name="T57" fmla="*/ 775608663 h 3560"/>
                    <a:gd name="T58" fmla="*/ 2147483647 w 6062"/>
                    <a:gd name="T59" fmla="*/ 1211884264 h 3560"/>
                    <a:gd name="T60" fmla="*/ 2147483647 w 6062"/>
                    <a:gd name="T61" fmla="*/ 1733701871 h 3560"/>
                    <a:gd name="T62" fmla="*/ 2147483647 w 6062"/>
                    <a:gd name="T63" fmla="*/ 2147483647 h 3560"/>
                    <a:gd name="T64" fmla="*/ 1527074031 w 6062"/>
                    <a:gd name="T65" fmla="*/ 2147483647 h 3560"/>
                    <a:gd name="T66" fmla="*/ 895770669 w 6062"/>
                    <a:gd name="T67" fmla="*/ 2147483647 h 3560"/>
                    <a:gd name="T68" fmla="*/ 420868672 w 6062"/>
                    <a:gd name="T69" fmla="*/ 2147483647 h 3560"/>
                    <a:gd name="T70" fmla="*/ 119428068 w 6062"/>
                    <a:gd name="T71" fmla="*/ 2147483647 h 3560"/>
                    <a:gd name="T72" fmla="*/ 0 w 6062"/>
                    <a:gd name="T73" fmla="*/ 2147483647 h 3560"/>
                    <a:gd name="T74" fmla="*/ 71094896 w 6062"/>
                    <a:gd name="T75" fmla="*/ 2147483647 h 3560"/>
                    <a:gd name="T76" fmla="*/ 295740114 w 6062"/>
                    <a:gd name="T77" fmla="*/ 2147483647 h 3560"/>
                    <a:gd name="T78" fmla="*/ 659744997 w 6062"/>
                    <a:gd name="T79" fmla="*/ 2147483647 h 3560"/>
                    <a:gd name="T80" fmla="*/ 1151707980 w 6062"/>
                    <a:gd name="T81" fmla="*/ 2147483647 h 3560"/>
                    <a:gd name="T82" fmla="*/ 1760249193 w 6062"/>
                    <a:gd name="T83" fmla="*/ 2147483647 h 3560"/>
                    <a:gd name="T84" fmla="*/ 2147483647 w 6062"/>
                    <a:gd name="T85" fmla="*/ 2147483647 h 3560"/>
                    <a:gd name="T86" fmla="*/ 2147483647 w 6062"/>
                    <a:gd name="T87" fmla="*/ 2147483647 h 3560"/>
                    <a:gd name="T88" fmla="*/ 2147483647 w 6062"/>
                    <a:gd name="T89" fmla="*/ 2147483647 h 3560"/>
                    <a:gd name="T90" fmla="*/ 2147483647 w 6062"/>
                    <a:gd name="T91" fmla="*/ 2147483647 h 3560"/>
                    <a:gd name="T92" fmla="*/ 2147483647 w 6062"/>
                    <a:gd name="T93" fmla="*/ 2147483647 h 3560"/>
                    <a:gd name="T94" fmla="*/ 2147483647 w 6062"/>
                    <a:gd name="T95" fmla="*/ 2147483647 h 3560"/>
                    <a:gd name="T96" fmla="*/ 2147483647 w 6062"/>
                    <a:gd name="T97" fmla="*/ 2147483647 h 3560"/>
                    <a:gd name="T98" fmla="*/ 2147483647 w 6062"/>
                    <a:gd name="T99" fmla="*/ 2147483647 h 3560"/>
                    <a:gd name="T100" fmla="*/ 2147483647 w 6062"/>
                    <a:gd name="T101" fmla="*/ 2147483647 h 3560"/>
                    <a:gd name="T102" fmla="*/ 2147483647 w 6062"/>
                    <a:gd name="T103" fmla="*/ 2147483647 h 3560"/>
                    <a:gd name="T104" fmla="*/ 2147483647 w 6062"/>
                    <a:gd name="T105" fmla="*/ 2147483647 h 3560"/>
                    <a:gd name="T106" fmla="*/ 2147483647 w 6062"/>
                    <a:gd name="T107" fmla="*/ 2147483647 h 3560"/>
                    <a:gd name="T108" fmla="*/ 2147483647 w 6062"/>
                    <a:gd name="T109" fmla="*/ 2147483647 h 3560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w 6062"/>
                    <a:gd name="T166" fmla="*/ 0 h 3560"/>
                    <a:gd name="T167" fmla="*/ 6062 w 6062"/>
                    <a:gd name="T168" fmla="*/ 3560 h 3560"/>
                  </a:gdLst>
                  <a:ahLst/>
                  <a:cxnLst>
                    <a:cxn ang="T110">
                      <a:pos x="T0" y="T1"/>
                    </a:cxn>
                    <a:cxn ang="T111">
                      <a:pos x="T2" y="T3"/>
                    </a:cxn>
                    <a:cxn ang="T112">
                      <a:pos x="T4" y="T5"/>
                    </a:cxn>
                    <a:cxn ang="T113">
                      <a:pos x="T6" y="T7"/>
                    </a:cxn>
                    <a:cxn ang="T114">
                      <a:pos x="T8" y="T9"/>
                    </a:cxn>
                    <a:cxn ang="T115">
                      <a:pos x="T10" y="T11"/>
                    </a:cxn>
                    <a:cxn ang="T116">
                      <a:pos x="T12" y="T13"/>
                    </a:cxn>
                    <a:cxn ang="T117">
                      <a:pos x="T14" y="T15"/>
                    </a:cxn>
                    <a:cxn ang="T118">
                      <a:pos x="T16" y="T17"/>
                    </a:cxn>
                    <a:cxn ang="T119">
                      <a:pos x="T18" y="T19"/>
                    </a:cxn>
                    <a:cxn ang="T120">
                      <a:pos x="T20" y="T21"/>
                    </a:cxn>
                    <a:cxn ang="T121">
                      <a:pos x="T22" y="T23"/>
                    </a:cxn>
                    <a:cxn ang="T122">
                      <a:pos x="T24" y="T25"/>
                    </a:cxn>
                    <a:cxn ang="T123">
                      <a:pos x="T26" y="T27"/>
                    </a:cxn>
                    <a:cxn ang="T124">
                      <a:pos x="T28" y="T29"/>
                    </a:cxn>
                    <a:cxn ang="T125">
                      <a:pos x="T30" y="T31"/>
                    </a:cxn>
                    <a:cxn ang="T126">
                      <a:pos x="T32" y="T33"/>
                    </a:cxn>
                    <a:cxn ang="T127">
                      <a:pos x="T34" y="T35"/>
                    </a:cxn>
                    <a:cxn ang="T128">
                      <a:pos x="T36" y="T37"/>
                    </a:cxn>
                    <a:cxn ang="T129">
                      <a:pos x="T38" y="T39"/>
                    </a:cxn>
                    <a:cxn ang="T130">
                      <a:pos x="T40" y="T41"/>
                    </a:cxn>
                    <a:cxn ang="T131">
                      <a:pos x="T42" y="T43"/>
                    </a:cxn>
                    <a:cxn ang="T132">
                      <a:pos x="T44" y="T45"/>
                    </a:cxn>
                    <a:cxn ang="T133">
                      <a:pos x="T46" y="T47"/>
                    </a:cxn>
                    <a:cxn ang="T134">
                      <a:pos x="T48" y="T49"/>
                    </a:cxn>
                    <a:cxn ang="T135">
                      <a:pos x="T50" y="T51"/>
                    </a:cxn>
                    <a:cxn ang="T136">
                      <a:pos x="T52" y="T53"/>
                    </a:cxn>
                    <a:cxn ang="T137">
                      <a:pos x="T54" y="T55"/>
                    </a:cxn>
                    <a:cxn ang="T138">
                      <a:pos x="T56" y="T57"/>
                    </a:cxn>
                    <a:cxn ang="T139">
                      <a:pos x="T58" y="T59"/>
                    </a:cxn>
                    <a:cxn ang="T140">
                      <a:pos x="T60" y="T61"/>
                    </a:cxn>
                    <a:cxn ang="T141">
                      <a:pos x="T62" y="T63"/>
                    </a:cxn>
                    <a:cxn ang="T142">
                      <a:pos x="T64" y="T65"/>
                    </a:cxn>
                    <a:cxn ang="T143">
                      <a:pos x="T66" y="T67"/>
                    </a:cxn>
                    <a:cxn ang="T144">
                      <a:pos x="T68" y="T69"/>
                    </a:cxn>
                    <a:cxn ang="T145">
                      <a:pos x="T70" y="T71"/>
                    </a:cxn>
                    <a:cxn ang="T146">
                      <a:pos x="T72" y="T73"/>
                    </a:cxn>
                    <a:cxn ang="T147">
                      <a:pos x="T74" y="T75"/>
                    </a:cxn>
                    <a:cxn ang="T148">
                      <a:pos x="T76" y="T77"/>
                    </a:cxn>
                    <a:cxn ang="T149">
                      <a:pos x="T78" y="T79"/>
                    </a:cxn>
                    <a:cxn ang="T150">
                      <a:pos x="T80" y="T81"/>
                    </a:cxn>
                    <a:cxn ang="T151">
                      <a:pos x="T82" y="T83"/>
                    </a:cxn>
                    <a:cxn ang="T152">
                      <a:pos x="T84" y="T85"/>
                    </a:cxn>
                    <a:cxn ang="T153">
                      <a:pos x="T86" y="T87"/>
                    </a:cxn>
                    <a:cxn ang="T154">
                      <a:pos x="T88" y="T89"/>
                    </a:cxn>
                    <a:cxn ang="T155">
                      <a:pos x="T90" y="T91"/>
                    </a:cxn>
                    <a:cxn ang="T156">
                      <a:pos x="T92" y="T93"/>
                    </a:cxn>
                    <a:cxn ang="T157">
                      <a:pos x="T94" y="T95"/>
                    </a:cxn>
                    <a:cxn ang="T158">
                      <a:pos x="T96" y="T97"/>
                    </a:cxn>
                    <a:cxn ang="T159">
                      <a:pos x="T98" y="T99"/>
                    </a:cxn>
                    <a:cxn ang="T160">
                      <a:pos x="T100" y="T101"/>
                    </a:cxn>
                    <a:cxn ang="T161">
                      <a:pos x="T102" y="T103"/>
                    </a:cxn>
                    <a:cxn ang="T162">
                      <a:pos x="T104" y="T105"/>
                    </a:cxn>
                    <a:cxn ang="T163">
                      <a:pos x="T106" y="T107"/>
                    </a:cxn>
                    <a:cxn ang="T164">
                      <a:pos x="T108" y="T109"/>
                    </a:cxn>
                  </a:cxnLst>
                  <a:rect l="T165" t="T166" r="T167" b="T168"/>
                  <a:pathLst>
                    <a:path w="6062" h="3560">
                      <a:moveTo>
                        <a:pt x="3442" y="2783"/>
                      </a:moveTo>
                      <a:lnTo>
                        <a:pt x="3489" y="2746"/>
                      </a:lnTo>
                      <a:lnTo>
                        <a:pt x="3538" y="2709"/>
                      </a:lnTo>
                      <a:lnTo>
                        <a:pt x="3590" y="2672"/>
                      </a:lnTo>
                      <a:lnTo>
                        <a:pt x="3642" y="2634"/>
                      </a:lnTo>
                      <a:lnTo>
                        <a:pt x="3698" y="2597"/>
                      </a:lnTo>
                      <a:lnTo>
                        <a:pt x="3756" y="2559"/>
                      </a:lnTo>
                      <a:lnTo>
                        <a:pt x="3815" y="2521"/>
                      </a:lnTo>
                      <a:lnTo>
                        <a:pt x="3877" y="2483"/>
                      </a:lnTo>
                      <a:lnTo>
                        <a:pt x="3940" y="2445"/>
                      </a:lnTo>
                      <a:lnTo>
                        <a:pt x="4006" y="2408"/>
                      </a:lnTo>
                      <a:lnTo>
                        <a:pt x="4074" y="2370"/>
                      </a:lnTo>
                      <a:lnTo>
                        <a:pt x="4145" y="2333"/>
                      </a:lnTo>
                      <a:lnTo>
                        <a:pt x="4217" y="2296"/>
                      </a:lnTo>
                      <a:lnTo>
                        <a:pt x="4291" y="2261"/>
                      </a:lnTo>
                      <a:lnTo>
                        <a:pt x="4368" y="2225"/>
                      </a:lnTo>
                      <a:lnTo>
                        <a:pt x="4448" y="2190"/>
                      </a:lnTo>
                      <a:lnTo>
                        <a:pt x="4529" y="2156"/>
                      </a:lnTo>
                      <a:lnTo>
                        <a:pt x="4611" y="2123"/>
                      </a:lnTo>
                      <a:lnTo>
                        <a:pt x="4697" y="2091"/>
                      </a:lnTo>
                      <a:lnTo>
                        <a:pt x="4784" y="2060"/>
                      </a:lnTo>
                      <a:lnTo>
                        <a:pt x="4875" y="2029"/>
                      </a:lnTo>
                      <a:lnTo>
                        <a:pt x="4967" y="2001"/>
                      </a:lnTo>
                      <a:lnTo>
                        <a:pt x="5061" y="1972"/>
                      </a:lnTo>
                      <a:lnTo>
                        <a:pt x="5158" y="1946"/>
                      </a:lnTo>
                      <a:lnTo>
                        <a:pt x="5256" y="1921"/>
                      </a:lnTo>
                      <a:lnTo>
                        <a:pt x="5358" y="1896"/>
                      </a:lnTo>
                      <a:lnTo>
                        <a:pt x="5461" y="1874"/>
                      </a:lnTo>
                      <a:lnTo>
                        <a:pt x="5567" y="1854"/>
                      </a:lnTo>
                      <a:lnTo>
                        <a:pt x="5675" y="1835"/>
                      </a:lnTo>
                      <a:lnTo>
                        <a:pt x="5786" y="1818"/>
                      </a:lnTo>
                      <a:lnTo>
                        <a:pt x="5898" y="1804"/>
                      </a:lnTo>
                      <a:lnTo>
                        <a:pt x="6014" y="1790"/>
                      </a:lnTo>
                      <a:lnTo>
                        <a:pt x="6022" y="1762"/>
                      </a:lnTo>
                      <a:lnTo>
                        <a:pt x="6029" y="1733"/>
                      </a:lnTo>
                      <a:lnTo>
                        <a:pt x="6036" y="1704"/>
                      </a:lnTo>
                      <a:lnTo>
                        <a:pt x="6042" y="1675"/>
                      </a:lnTo>
                      <a:lnTo>
                        <a:pt x="6047" y="1646"/>
                      </a:lnTo>
                      <a:lnTo>
                        <a:pt x="6051" y="1617"/>
                      </a:lnTo>
                      <a:lnTo>
                        <a:pt x="6055" y="1588"/>
                      </a:lnTo>
                      <a:lnTo>
                        <a:pt x="6058" y="1559"/>
                      </a:lnTo>
                      <a:lnTo>
                        <a:pt x="6060" y="1530"/>
                      </a:lnTo>
                      <a:lnTo>
                        <a:pt x="6061" y="1500"/>
                      </a:lnTo>
                      <a:lnTo>
                        <a:pt x="6062" y="1472"/>
                      </a:lnTo>
                      <a:lnTo>
                        <a:pt x="6061" y="1443"/>
                      </a:lnTo>
                      <a:lnTo>
                        <a:pt x="6060" y="1414"/>
                      </a:lnTo>
                      <a:lnTo>
                        <a:pt x="6058" y="1385"/>
                      </a:lnTo>
                      <a:lnTo>
                        <a:pt x="6054" y="1355"/>
                      </a:lnTo>
                      <a:lnTo>
                        <a:pt x="6050" y="1327"/>
                      </a:lnTo>
                      <a:lnTo>
                        <a:pt x="6033" y="1238"/>
                      </a:lnTo>
                      <a:lnTo>
                        <a:pt x="6008" y="1153"/>
                      </a:lnTo>
                      <a:lnTo>
                        <a:pt x="5977" y="1070"/>
                      </a:lnTo>
                      <a:lnTo>
                        <a:pt x="5937" y="989"/>
                      </a:lnTo>
                      <a:lnTo>
                        <a:pt x="5891" y="911"/>
                      </a:lnTo>
                      <a:lnTo>
                        <a:pt x="5838" y="835"/>
                      </a:lnTo>
                      <a:lnTo>
                        <a:pt x="5779" y="762"/>
                      </a:lnTo>
                      <a:lnTo>
                        <a:pt x="5714" y="692"/>
                      </a:lnTo>
                      <a:lnTo>
                        <a:pt x="5641" y="625"/>
                      </a:lnTo>
                      <a:lnTo>
                        <a:pt x="5564" y="561"/>
                      </a:lnTo>
                      <a:lnTo>
                        <a:pt x="5480" y="500"/>
                      </a:lnTo>
                      <a:lnTo>
                        <a:pt x="5392" y="441"/>
                      </a:lnTo>
                      <a:lnTo>
                        <a:pt x="5297" y="386"/>
                      </a:lnTo>
                      <a:lnTo>
                        <a:pt x="5198" y="335"/>
                      </a:lnTo>
                      <a:lnTo>
                        <a:pt x="5094" y="287"/>
                      </a:lnTo>
                      <a:lnTo>
                        <a:pt x="4985" y="242"/>
                      </a:lnTo>
                      <a:lnTo>
                        <a:pt x="4871" y="201"/>
                      </a:lnTo>
                      <a:lnTo>
                        <a:pt x="4753" y="163"/>
                      </a:lnTo>
                      <a:lnTo>
                        <a:pt x="4631" y="130"/>
                      </a:lnTo>
                      <a:lnTo>
                        <a:pt x="4506" y="99"/>
                      </a:lnTo>
                      <a:lnTo>
                        <a:pt x="4376" y="73"/>
                      </a:lnTo>
                      <a:lnTo>
                        <a:pt x="4244" y="51"/>
                      </a:lnTo>
                      <a:lnTo>
                        <a:pt x="4108" y="33"/>
                      </a:lnTo>
                      <a:lnTo>
                        <a:pt x="3970" y="18"/>
                      </a:lnTo>
                      <a:lnTo>
                        <a:pt x="3828" y="7"/>
                      </a:lnTo>
                      <a:lnTo>
                        <a:pt x="3683" y="2"/>
                      </a:lnTo>
                      <a:lnTo>
                        <a:pt x="3536" y="0"/>
                      </a:lnTo>
                      <a:lnTo>
                        <a:pt x="3387" y="3"/>
                      </a:lnTo>
                      <a:lnTo>
                        <a:pt x="3236" y="9"/>
                      </a:lnTo>
                      <a:lnTo>
                        <a:pt x="3084" y="22"/>
                      </a:lnTo>
                      <a:lnTo>
                        <a:pt x="2929" y="38"/>
                      </a:lnTo>
                      <a:lnTo>
                        <a:pt x="2774" y="59"/>
                      </a:lnTo>
                      <a:lnTo>
                        <a:pt x="2619" y="85"/>
                      </a:lnTo>
                      <a:lnTo>
                        <a:pt x="2467" y="115"/>
                      </a:lnTo>
                      <a:lnTo>
                        <a:pt x="2317" y="148"/>
                      </a:lnTo>
                      <a:lnTo>
                        <a:pt x="2171" y="185"/>
                      </a:lnTo>
                      <a:lnTo>
                        <a:pt x="2027" y="227"/>
                      </a:lnTo>
                      <a:lnTo>
                        <a:pt x="1888" y="272"/>
                      </a:lnTo>
                      <a:lnTo>
                        <a:pt x="1751" y="320"/>
                      </a:lnTo>
                      <a:lnTo>
                        <a:pt x="1618" y="372"/>
                      </a:lnTo>
                      <a:lnTo>
                        <a:pt x="1490" y="425"/>
                      </a:lnTo>
                      <a:lnTo>
                        <a:pt x="1365" y="483"/>
                      </a:lnTo>
                      <a:lnTo>
                        <a:pt x="1245" y="544"/>
                      </a:lnTo>
                      <a:lnTo>
                        <a:pt x="1130" y="608"/>
                      </a:lnTo>
                      <a:lnTo>
                        <a:pt x="1018" y="673"/>
                      </a:lnTo>
                      <a:lnTo>
                        <a:pt x="911" y="741"/>
                      </a:lnTo>
                      <a:lnTo>
                        <a:pt x="810" y="812"/>
                      </a:lnTo>
                      <a:lnTo>
                        <a:pt x="713" y="884"/>
                      </a:lnTo>
                      <a:lnTo>
                        <a:pt x="623" y="959"/>
                      </a:lnTo>
                      <a:lnTo>
                        <a:pt x="537" y="1036"/>
                      </a:lnTo>
                      <a:lnTo>
                        <a:pt x="457" y="1114"/>
                      </a:lnTo>
                      <a:lnTo>
                        <a:pt x="383" y="1195"/>
                      </a:lnTo>
                      <a:lnTo>
                        <a:pt x="315" y="1276"/>
                      </a:lnTo>
                      <a:lnTo>
                        <a:pt x="253" y="1359"/>
                      </a:lnTo>
                      <a:lnTo>
                        <a:pt x="197" y="1444"/>
                      </a:lnTo>
                      <a:lnTo>
                        <a:pt x="148" y="1529"/>
                      </a:lnTo>
                      <a:lnTo>
                        <a:pt x="106" y="1615"/>
                      </a:lnTo>
                      <a:lnTo>
                        <a:pt x="70" y="1703"/>
                      </a:lnTo>
                      <a:lnTo>
                        <a:pt x="42" y="1790"/>
                      </a:lnTo>
                      <a:lnTo>
                        <a:pt x="20" y="1878"/>
                      </a:lnTo>
                      <a:lnTo>
                        <a:pt x="6" y="1967"/>
                      </a:lnTo>
                      <a:lnTo>
                        <a:pt x="0" y="2056"/>
                      </a:lnTo>
                      <a:lnTo>
                        <a:pt x="1" y="2145"/>
                      </a:lnTo>
                      <a:lnTo>
                        <a:pt x="10" y="2234"/>
                      </a:lnTo>
                      <a:lnTo>
                        <a:pt x="25" y="2312"/>
                      </a:lnTo>
                      <a:lnTo>
                        <a:pt x="46" y="2387"/>
                      </a:lnTo>
                      <a:lnTo>
                        <a:pt x="72" y="2462"/>
                      </a:lnTo>
                      <a:lnTo>
                        <a:pt x="104" y="2533"/>
                      </a:lnTo>
                      <a:lnTo>
                        <a:pt x="142" y="2603"/>
                      </a:lnTo>
                      <a:lnTo>
                        <a:pt x="184" y="2671"/>
                      </a:lnTo>
                      <a:lnTo>
                        <a:pt x="232" y="2738"/>
                      </a:lnTo>
                      <a:lnTo>
                        <a:pt x="284" y="2801"/>
                      </a:lnTo>
                      <a:lnTo>
                        <a:pt x="342" y="2863"/>
                      </a:lnTo>
                      <a:lnTo>
                        <a:pt x="405" y="2922"/>
                      </a:lnTo>
                      <a:lnTo>
                        <a:pt x="471" y="2979"/>
                      </a:lnTo>
                      <a:lnTo>
                        <a:pt x="543" y="3034"/>
                      </a:lnTo>
                      <a:lnTo>
                        <a:pt x="619" y="3086"/>
                      </a:lnTo>
                      <a:lnTo>
                        <a:pt x="698" y="3136"/>
                      </a:lnTo>
                      <a:lnTo>
                        <a:pt x="782" y="3184"/>
                      </a:lnTo>
                      <a:lnTo>
                        <a:pt x="870" y="3228"/>
                      </a:lnTo>
                      <a:lnTo>
                        <a:pt x="962" y="3270"/>
                      </a:lnTo>
                      <a:lnTo>
                        <a:pt x="1057" y="3310"/>
                      </a:lnTo>
                      <a:lnTo>
                        <a:pt x="1156" y="3347"/>
                      </a:lnTo>
                      <a:lnTo>
                        <a:pt x="1259" y="3382"/>
                      </a:lnTo>
                      <a:lnTo>
                        <a:pt x="1363" y="3413"/>
                      </a:lnTo>
                      <a:lnTo>
                        <a:pt x="1472" y="3442"/>
                      </a:lnTo>
                      <a:lnTo>
                        <a:pt x="1584" y="3467"/>
                      </a:lnTo>
                      <a:lnTo>
                        <a:pt x="1698" y="3489"/>
                      </a:lnTo>
                      <a:lnTo>
                        <a:pt x="1814" y="3509"/>
                      </a:lnTo>
                      <a:lnTo>
                        <a:pt x="1934" y="3526"/>
                      </a:lnTo>
                      <a:lnTo>
                        <a:pt x="2055" y="3539"/>
                      </a:lnTo>
                      <a:lnTo>
                        <a:pt x="2179" y="3549"/>
                      </a:lnTo>
                      <a:lnTo>
                        <a:pt x="2305" y="3556"/>
                      </a:lnTo>
                      <a:lnTo>
                        <a:pt x="2433" y="3560"/>
                      </a:lnTo>
                      <a:lnTo>
                        <a:pt x="2562" y="3560"/>
                      </a:lnTo>
                      <a:lnTo>
                        <a:pt x="2693" y="3557"/>
                      </a:lnTo>
                      <a:lnTo>
                        <a:pt x="2706" y="3540"/>
                      </a:lnTo>
                      <a:lnTo>
                        <a:pt x="2718" y="3521"/>
                      </a:lnTo>
                      <a:lnTo>
                        <a:pt x="2733" y="3501"/>
                      </a:lnTo>
                      <a:lnTo>
                        <a:pt x="2750" y="3480"/>
                      </a:lnTo>
                      <a:lnTo>
                        <a:pt x="2768" y="3456"/>
                      </a:lnTo>
                      <a:lnTo>
                        <a:pt x="2787" y="3432"/>
                      </a:lnTo>
                      <a:lnTo>
                        <a:pt x="2808" y="3405"/>
                      </a:lnTo>
                      <a:lnTo>
                        <a:pt x="2830" y="3378"/>
                      </a:lnTo>
                      <a:lnTo>
                        <a:pt x="2878" y="3320"/>
                      </a:lnTo>
                      <a:lnTo>
                        <a:pt x="2934" y="3256"/>
                      </a:lnTo>
                      <a:lnTo>
                        <a:pt x="2966" y="3222"/>
                      </a:lnTo>
                      <a:lnTo>
                        <a:pt x="2999" y="3186"/>
                      </a:lnTo>
                      <a:lnTo>
                        <a:pt x="3034" y="3149"/>
                      </a:lnTo>
                      <a:lnTo>
                        <a:pt x="3072" y="3111"/>
                      </a:lnTo>
                      <a:lnTo>
                        <a:pt x="3111" y="3072"/>
                      </a:lnTo>
                      <a:lnTo>
                        <a:pt x="3151" y="3034"/>
                      </a:lnTo>
                      <a:lnTo>
                        <a:pt x="3196" y="2992"/>
                      </a:lnTo>
                      <a:lnTo>
                        <a:pt x="3241" y="2951"/>
                      </a:lnTo>
                      <a:lnTo>
                        <a:pt x="3288" y="2910"/>
                      </a:lnTo>
                      <a:lnTo>
                        <a:pt x="3337" y="2868"/>
                      </a:lnTo>
                      <a:lnTo>
                        <a:pt x="3389" y="2826"/>
                      </a:lnTo>
                      <a:lnTo>
                        <a:pt x="3442" y="2783"/>
                      </a:lnTo>
                      <a:close/>
                    </a:path>
                  </a:pathLst>
                </a:custGeom>
                <a:solidFill>
                  <a:srgbClr val="0000CC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  <p:sp>
              <p:nvSpPr>
                <p:cNvPr id="172" name="Freeform 31"/>
                <p:cNvSpPr>
                  <a:spLocks/>
                </p:cNvSpPr>
                <p:nvPr/>
              </p:nvSpPr>
              <p:spPr bwMode="auto">
                <a:xfrm>
                  <a:off x="876300" y="641350"/>
                  <a:ext cx="246063" cy="127000"/>
                </a:xfrm>
                <a:custGeom>
                  <a:avLst/>
                  <a:gdLst>
                    <a:gd name="T0" fmla="*/ 59591986 w 1738"/>
                    <a:gd name="T1" fmla="*/ 2147483647 h 890"/>
                    <a:gd name="T2" fmla="*/ 175949790 w 1738"/>
                    <a:gd name="T3" fmla="*/ 2147483647 h 890"/>
                    <a:gd name="T4" fmla="*/ 292307542 w 1738"/>
                    <a:gd name="T5" fmla="*/ 2147483647 h 890"/>
                    <a:gd name="T6" fmla="*/ 405819076 w 1738"/>
                    <a:gd name="T7" fmla="*/ 2147483647 h 890"/>
                    <a:gd name="T8" fmla="*/ 533521773 w 1738"/>
                    <a:gd name="T9" fmla="*/ 2147483647 h 890"/>
                    <a:gd name="T10" fmla="*/ 672569840 w 1738"/>
                    <a:gd name="T11" fmla="*/ 2147483647 h 890"/>
                    <a:gd name="T12" fmla="*/ 831481755 w 1738"/>
                    <a:gd name="T13" fmla="*/ 2083330831 h 890"/>
                    <a:gd name="T14" fmla="*/ 1004605290 w 1738"/>
                    <a:gd name="T15" fmla="*/ 1923526632 h 890"/>
                    <a:gd name="T16" fmla="*/ 1197572145 w 1738"/>
                    <a:gd name="T17" fmla="*/ 1763723575 h 890"/>
                    <a:gd name="T18" fmla="*/ 1407577937 w 1738"/>
                    <a:gd name="T19" fmla="*/ 1598096213 h 890"/>
                    <a:gd name="T20" fmla="*/ 1634600297 w 1738"/>
                    <a:gd name="T21" fmla="*/ 1435381004 h 890"/>
                    <a:gd name="T22" fmla="*/ 1875814457 w 1738"/>
                    <a:gd name="T23" fmla="*/ 1272665795 h 890"/>
                    <a:gd name="T24" fmla="*/ 2136892607 w 1738"/>
                    <a:gd name="T25" fmla="*/ 1115774033 h 890"/>
                    <a:gd name="T26" fmla="*/ 2147483647 w 1738"/>
                    <a:gd name="T27" fmla="*/ 964665194 h 890"/>
                    <a:gd name="T28" fmla="*/ 2147483647 w 1738"/>
                    <a:gd name="T29" fmla="*/ 819380088 h 890"/>
                    <a:gd name="T30" fmla="*/ 2147483647 w 1738"/>
                    <a:gd name="T31" fmla="*/ 685721900 h 890"/>
                    <a:gd name="T32" fmla="*/ 2147483647 w 1738"/>
                    <a:gd name="T33" fmla="*/ 560778335 h 890"/>
                    <a:gd name="T34" fmla="*/ 2147483647 w 1738"/>
                    <a:gd name="T35" fmla="*/ 450373983 h 890"/>
                    <a:gd name="T36" fmla="*/ 2147483647 w 1738"/>
                    <a:gd name="T37" fmla="*/ 351576001 h 890"/>
                    <a:gd name="T38" fmla="*/ 2147483647 w 1738"/>
                    <a:gd name="T39" fmla="*/ 270228457 h 890"/>
                    <a:gd name="T40" fmla="*/ 2147483647 w 1738"/>
                    <a:gd name="T41" fmla="*/ 177233803 h 890"/>
                    <a:gd name="T42" fmla="*/ 2147483647 w 1738"/>
                    <a:gd name="T43" fmla="*/ 58114060 h 890"/>
                    <a:gd name="T44" fmla="*/ 2147483647 w 1738"/>
                    <a:gd name="T45" fmla="*/ 43575418 h 890"/>
                    <a:gd name="T46" fmla="*/ 2147483647 w 1738"/>
                    <a:gd name="T47" fmla="*/ 145285142 h 890"/>
                    <a:gd name="T48" fmla="*/ 2147483647 w 1738"/>
                    <a:gd name="T49" fmla="*/ 258601539 h 890"/>
                    <a:gd name="T50" fmla="*/ 2147483647 w 1738"/>
                    <a:gd name="T51" fmla="*/ 389348074 h 890"/>
                    <a:gd name="T52" fmla="*/ 2147483647 w 1738"/>
                    <a:gd name="T53" fmla="*/ 528829995 h 890"/>
                    <a:gd name="T54" fmla="*/ 2147483647 w 1738"/>
                    <a:gd name="T55" fmla="*/ 685721900 h 890"/>
                    <a:gd name="T56" fmla="*/ 2147483647 w 1738"/>
                    <a:gd name="T57" fmla="*/ 848437109 h 890"/>
                    <a:gd name="T58" fmla="*/ 2031900471 w 1738"/>
                    <a:gd name="T59" fmla="*/ 1019887633 h 890"/>
                    <a:gd name="T60" fmla="*/ 1725422153 w 1738"/>
                    <a:gd name="T61" fmla="*/ 1200033230 h 890"/>
                    <a:gd name="T62" fmla="*/ 1435960404 w 1738"/>
                    <a:gd name="T63" fmla="*/ 1383091266 h 890"/>
                    <a:gd name="T64" fmla="*/ 1169189394 w 1738"/>
                    <a:gd name="T65" fmla="*/ 1569039763 h 890"/>
                    <a:gd name="T66" fmla="*/ 916630289 w 1738"/>
                    <a:gd name="T67" fmla="*/ 1757900412 h 890"/>
                    <a:gd name="T68" fmla="*/ 683914785 w 1738"/>
                    <a:gd name="T69" fmla="*/ 1946780468 h 890"/>
                    <a:gd name="T70" fmla="*/ 465411044 w 1738"/>
                    <a:gd name="T71" fmla="*/ 2135641118 h 890"/>
                    <a:gd name="T72" fmla="*/ 266750835 w 1738"/>
                    <a:gd name="T73" fmla="*/ 2147483647 h 890"/>
                    <a:gd name="T74" fmla="*/ 85128607 w 1738"/>
                    <a:gd name="T75" fmla="*/ 2147483647 h 890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w 1738"/>
                    <a:gd name="T115" fmla="*/ 0 h 890"/>
                    <a:gd name="T116" fmla="*/ 1738 w 1738"/>
                    <a:gd name="T117" fmla="*/ 890 h 890"/>
                  </a:gdLst>
                  <a:ahLst/>
                  <a:cxnLst>
                    <a:cxn ang="T76">
                      <a:pos x="T0" y="T1"/>
                    </a:cxn>
                    <a:cxn ang="T77">
                      <a:pos x="T2" y="T3"/>
                    </a:cxn>
                    <a:cxn ang="T78">
                      <a:pos x="T4" y="T5"/>
                    </a:cxn>
                    <a:cxn ang="T79">
                      <a:pos x="T6" y="T7"/>
                    </a:cxn>
                    <a:cxn ang="T80">
                      <a:pos x="T8" y="T9"/>
                    </a:cxn>
                    <a:cxn ang="T81">
                      <a:pos x="T10" y="T11"/>
                    </a:cxn>
                    <a:cxn ang="T82">
                      <a:pos x="T12" y="T13"/>
                    </a:cxn>
                    <a:cxn ang="T83">
                      <a:pos x="T14" y="T15"/>
                    </a:cxn>
                    <a:cxn ang="T84">
                      <a:pos x="T16" y="T17"/>
                    </a:cxn>
                    <a:cxn ang="T85">
                      <a:pos x="T18" y="T19"/>
                    </a:cxn>
                    <a:cxn ang="T86">
                      <a:pos x="T20" y="T21"/>
                    </a:cxn>
                    <a:cxn ang="T87">
                      <a:pos x="T22" y="T23"/>
                    </a:cxn>
                    <a:cxn ang="T88">
                      <a:pos x="T24" y="T25"/>
                    </a:cxn>
                    <a:cxn ang="T89">
                      <a:pos x="T26" y="T27"/>
                    </a:cxn>
                    <a:cxn ang="T90">
                      <a:pos x="T28" y="T29"/>
                    </a:cxn>
                    <a:cxn ang="T91">
                      <a:pos x="T30" y="T31"/>
                    </a:cxn>
                    <a:cxn ang="T92">
                      <a:pos x="T32" y="T33"/>
                    </a:cxn>
                    <a:cxn ang="T93">
                      <a:pos x="T34" y="T35"/>
                    </a:cxn>
                    <a:cxn ang="T94">
                      <a:pos x="T36" y="T37"/>
                    </a:cxn>
                    <a:cxn ang="T95">
                      <a:pos x="T38" y="T39"/>
                    </a:cxn>
                    <a:cxn ang="T96">
                      <a:pos x="T40" y="T41"/>
                    </a:cxn>
                    <a:cxn ang="T97">
                      <a:pos x="T42" y="T43"/>
                    </a:cxn>
                    <a:cxn ang="T98">
                      <a:pos x="T44" y="T45"/>
                    </a:cxn>
                    <a:cxn ang="T99">
                      <a:pos x="T46" y="T47"/>
                    </a:cxn>
                    <a:cxn ang="T100">
                      <a:pos x="T48" y="T49"/>
                    </a:cxn>
                    <a:cxn ang="T101">
                      <a:pos x="T50" y="T51"/>
                    </a:cxn>
                    <a:cxn ang="T102">
                      <a:pos x="T52" y="T53"/>
                    </a:cxn>
                    <a:cxn ang="T103">
                      <a:pos x="T54" y="T55"/>
                    </a:cxn>
                    <a:cxn ang="T104">
                      <a:pos x="T56" y="T57"/>
                    </a:cxn>
                    <a:cxn ang="T105">
                      <a:pos x="T58" y="T59"/>
                    </a:cxn>
                    <a:cxn ang="T106">
                      <a:pos x="T60" y="T61"/>
                    </a:cxn>
                    <a:cxn ang="T107">
                      <a:pos x="T62" y="T63"/>
                    </a:cxn>
                    <a:cxn ang="T108">
                      <a:pos x="T64" y="T65"/>
                    </a:cxn>
                    <a:cxn ang="T109">
                      <a:pos x="T66" y="T67"/>
                    </a:cxn>
                    <a:cxn ang="T110">
                      <a:pos x="T68" y="T69"/>
                    </a:cxn>
                    <a:cxn ang="T111">
                      <a:pos x="T70" y="T71"/>
                    </a:cxn>
                    <a:cxn ang="T112">
                      <a:pos x="T72" y="T73"/>
                    </a:cxn>
                    <a:cxn ang="T113">
                      <a:pos x="T74" y="T75"/>
                    </a:cxn>
                  </a:cxnLst>
                  <a:rect l="T114" t="T115" r="T116" b="T117"/>
                  <a:pathLst>
                    <a:path w="1738" h="890">
                      <a:moveTo>
                        <a:pt x="0" y="890"/>
                      </a:moveTo>
                      <a:lnTo>
                        <a:pt x="21" y="885"/>
                      </a:lnTo>
                      <a:lnTo>
                        <a:pt x="42" y="879"/>
                      </a:lnTo>
                      <a:lnTo>
                        <a:pt x="62" y="874"/>
                      </a:lnTo>
                      <a:lnTo>
                        <a:pt x="83" y="869"/>
                      </a:lnTo>
                      <a:lnTo>
                        <a:pt x="103" y="862"/>
                      </a:lnTo>
                      <a:lnTo>
                        <a:pt x="124" y="857"/>
                      </a:lnTo>
                      <a:lnTo>
                        <a:pt x="143" y="852"/>
                      </a:lnTo>
                      <a:lnTo>
                        <a:pt x="164" y="846"/>
                      </a:lnTo>
                      <a:lnTo>
                        <a:pt x="188" y="821"/>
                      </a:lnTo>
                      <a:lnTo>
                        <a:pt x="212" y="796"/>
                      </a:lnTo>
                      <a:lnTo>
                        <a:pt x="237" y="770"/>
                      </a:lnTo>
                      <a:lnTo>
                        <a:pt x="264" y="743"/>
                      </a:lnTo>
                      <a:lnTo>
                        <a:pt x="293" y="717"/>
                      </a:lnTo>
                      <a:lnTo>
                        <a:pt x="323" y="690"/>
                      </a:lnTo>
                      <a:lnTo>
                        <a:pt x="354" y="662"/>
                      </a:lnTo>
                      <a:lnTo>
                        <a:pt x="388" y="634"/>
                      </a:lnTo>
                      <a:lnTo>
                        <a:pt x="422" y="607"/>
                      </a:lnTo>
                      <a:lnTo>
                        <a:pt x="458" y="578"/>
                      </a:lnTo>
                      <a:lnTo>
                        <a:pt x="496" y="550"/>
                      </a:lnTo>
                      <a:lnTo>
                        <a:pt x="535" y="521"/>
                      </a:lnTo>
                      <a:lnTo>
                        <a:pt x="576" y="494"/>
                      </a:lnTo>
                      <a:lnTo>
                        <a:pt x="618" y="465"/>
                      </a:lnTo>
                      <a:lnTo>
                        <a:pt x="661" y="438"/>
                      </a:lnTo>
                      <a:lnTo>
                        <a:pt x="707" y="411"/>
                      </a:lnTo>
                      <a:lnTo>
                        <a:pt x="753" y="384"/>
                      </a:lnTo>
                      <a:lnTo>
                        <a:pt x="801" y="358"/>
                      </a:lnTo>
                      <a:lnTo>
                        <a:pt x="851" y="332"/>
                      </a:lnTo>
                      <a:lnTo>
                        <a:pt x="903" y="306"/>
                      </a:lnTo>
                      <a:lnTo>
                        <a:pt x="956" y="282"/>
                      </a:lnTo>
                      <a:lnTo>
                        <a:pt x="1011" y="259"/>
                      </a:lnTo>
                      <a:lnTo>
                        <a:pt x="1066" y="236"/>
                      </a:lnTo>
                      <a:lnTo>
                        <a:pt x="1125" y="214"/>
                      </a:lnTo>
                      <a:lnTo>
                        <a:pt x="1185" y="193"/>
                      </a:lnTo>
                      <a:lnTo>
                        <a:pt x="1246" y="173"/>
                      </a:lnTo>
                      <a:lnTo>
                        <a:pt x="1309" y="155"/>
                      </a:lnTo>
                      <a:lnTo>
                        <a:pt x="1374" y="137"/>
                      </a:lnTo>
                      <a:lnTo>
                        <a:pt x="1440" y="121"/>
                      </a:lnTo>
                      <a:lnTo>
                        <a:pt x="1508" y="106"/>
                      </a:lnTo>
                      <a:lnTo>
                        <a:pt x="1578" y="93"/>
                      </a:lnTo>
                      <a:lnTo>
                        <a:pt x="1650" y="81"/>
                      </a:lnTo>
                      <a:lnTo>
                        <a:pt x="1673" y="61"/>
                      </a:lnTo>
                      <a:lnTo>
                        <a:pt x="1695" y="41"/>
                      </a:lnTo>
                      <a:lnTo>
                        <a:pt x="1717" y="20"/>
                      </a:lnTo>
                      <a:lnTo>
                        <a:pt x="1738" y="0"/>
                      </a:lnTo>
                      <a:lnTo>
                        <a:pt x="1658" y="15"/>
                      </a:lnTo>
                      <a:lnTo>
                        <a:pt x="1579" y="32"/>
                      </a:lnTo>
                      <a:lnTo>
                        <a:pt x="1503" y="50"/>
                      </a:lnTo>
                      <a:lnTo>
                        <a:pt x="1427" y="68"/>
                      </a:lnTo>
                      <a:lnTo>
                        <a:pt x="1354" y="89"/>
                      </a:lnTo>
                      <a:lnTo>
                        <a:pt x="1282" y="111"/>
                      </a:lnTo>
                      <a:lnTo>
                        <a:pt x="1213" y="134"/>
                      </a:lnTo>
                      <a:lnTo>
                        <a:pt x="1145" y="157"/>
                      </a:lnTo>
                      <a:lnTo>
                        <a:pt x="1079" y="182"/>
                      </a:lnTo>
                      <a:lnTo>
                        <a:pt x="1014" y="209"/>
                      </a:lnTo>
                      <a:lnTo>
                        <a:pt x="951" y="236"/>
                      </a:lnTo>
                      <a:lnTo>
                        <a:pt x="890" y="263"/>
                      </a:lnTo>
                      <a:lnTo>
                        <a:pt x="830" y="292"/>
                      </a:lnTo>
                      <a:lnTo>
                        <a:pt x="772" y="321"/>
                      </a:lnTo>
                      <a:lnTo>
                        <a:pt x="716" y="351"/>
                      </a:lnTo>
                      <a:lnTo>
                        <a:pt x="662" y="381"/>
                      </a:lnTo>
                      <a:lnTo>
                        <a:pt x="608" y="413"/>
                      </a:lnTo>
                      <a:lnTo>
                        <a:pt x="557" y="444"/>
                      </a:lnTo>
                      <a:lnTo>
                        <a:pt x="506" y="476"/>
                      </a:lnTo>
                      <a:lnTo>
                        <a:pt x="458" y="508"/>
                      </a:lnTo>
                      <a:lnTo>
                        <a:pt x="412" y="540"/>
                      </a:lnTo>
                      <a:lnTo>
                        <a:pt x="367" y="573"/>
                      </a:lnTo>
                      <a:lnTo>
                        <a:pt x="323" y="605"/>
                      </a:lnTo>
                      <a:lnTo>
                        <a:pt x="281" y="638"/>
                      </a:lnTo>
                      <a:lnTo>
                        <a:pt x="241" y="670"/>
                      </a:lnTo>
                      <a:lnTo>
                        <a:pt x="202" y="702"/>
                      </a:lnTo>
                      <a:lnTo>
                        <a:pt x="164" y="735"/>
                      </a:lnTo>
                      <a:lnTo>
                        <a:pt x="129" y="767"/>
                      </a:lnTo>
                      <a:lnTo>
                        <a:pt x="94" y="798"/>
                      </a:lnTo>
                      <a:lnTo>
                        <a:pt x="62" y="829"/>
                      </a:lnTo>
                      <a:lnTo>
                        <a:pt x="30" y="860"/>
                      </a:lnTo>
                      <a:lnTo>
                        <a:pt x="0" y="890"/>
                      </a:lnTo>
                      <a:close/>
                    </a:path>
                  </a:pathLst>
                </a:custGeom>
                <a:solidFill>
                  <a:srgbClr val="15327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ko-KR" altLang="en-US"/>
                </a:p>
              </p:txBody>
            </p:sp>
          </p:grpSp>
          <p:sp>
            <p:nvSpPr>
              <p:cNvPr id="163" name="Freeform 32"/>
              <p:cNvSpPr>
                <a:spLocks noEditPoints="1"/>
              </p:cNvSpPr>
              <p:nvPr/>
            </p:nvSpPr>
            <p:spPr bwMode="auto">
              <a:xfrm>
                <a:off x="4150555" y="3607047"/>
                <a:ext cx="155020" cy="244535"/>
              </a:xfrm>
              <a:custGeom>
                <a:avLst/>
                <a:gdLst>
                  <a:gd name="T0" fmla="*/ 1011397127 w 736"/>
                  <a:gd name="T1" fmla="*/ 1706680344 h 978"/>
                  <a:gd name="T2" fmla="*/ 1410991683 w 736"/>
                  <a:gd name="T3" fmla="*/ 715346830 h 978"/>
                  <a:gd name="T4" fmla="*/ 1419266909 w 736"/>
                  <a:gd name="T5" fmla="*/ 1706680344 h 978"/>
                  <a:gd name="T6" fmla="*/ 1011397127 w 736"/>
                  <a:gd name="T7" fmla="*/ 1706680344 h 978"/>
                  <a:gd name="T8" fmla="*/ 1427521947 w 736"/>
                  <a:gd name="T9" fmla="*/ 2147483647 h 978"/>
                  <a:gd name="T10" fmla="*/ 2028297986 w 736"/>
                  <a:gd name="T11" fmla="*/ 2147483647 h 978"/>
                  <a:gd name="T12" fmla="*/ 1873975897 w 736"/>
                  <a:gd name="T13" fmla="*/ 0 h 978"/>
                  <a:gd name="T14" fmla="*/ 1234614288 w 736"/>
                  <a:gd name="T15" fmla="*/ 0 h 978"/>
                  <a:gd name="T16" fmla="*/ 0 w 736"/>
                  <a:gd name="T17" fmla="*/ 2147483647 h 978"/>
                  <a:gd name="T18" fmla="*/ 589749227 w 736"/>
                  <a:gd name="T19" fmla="*/ 2147483647 h 978"/>
                  <a:gd name="T20" fmla="*/ 771629233 w 736"/>
                  <a:gd name="T21" fmla="*/ 2147483647 h 978"/>
                  <a:gd name="T22" fmla="*/ 1424770641 w 736"/>
                  <a:gd name="T23" fmla="*/ 2147483647 h 978"/>
                  <a:gd name="T24" fmla="*/ 1427521947 w 736"/>
                  <a:gd name="T25" fmla="*/ 2147483647 h 9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736"/>
                  <a:gd name="T40" fmla="*/ 0 h 978"/>
                  <a:gd name="T41" fmla="*/ 736 w 736"/>
                  <a:gd name="T42" fmla="*/ 978 h 978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736" h="978">
                    <a:moveTo>
                      <a:pt x="367" y="606"/>
                    </a:moveTo>
                    <a:lnTo>
                      <a:pt x="512" y="254"/>
                    </a:lnTo>
                    <a:lnTo>
                      <a:pt x="515" y="606"/>
                    </a:lnTo>
                    <a:lnTo>
                      <a:pt x="367" y="606"/>
                    </a:lnTo>
                    <a:close/>
                    <a:moveTo>
                      <a:pt x="518" y="978"/>
                    </a:moveTo>
                    <a:lnTo>
                      <a:pt x="736" y="978"/>
                    </a:lnTo>
                    <a:lnTo>
                      <a:pt x="680" y="0"/>
                    </a:lnTo>
                    <a:lnTo>
                      <a:pt x="448" y="0"/>
                    </a:lnTo>
                    <a:lnTo>
                      <a:pt x="0" y="978"/>
                    </a:lnTo>
                    <a:lnTo>
                      <a:pt x="214" y="978"/>
                    </a:lnTo>
                    <a:lnTo>
                      <a:pt x="280" y="817"/>
                    </a:lnTo>
                    <a:lnTo>
                      <a:pt x="517" y="817"/>
                    </a:lnTo>
                    <a:lnTo>
                      <a:pt x="518" y="97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64" name="Freeform 33"/>
              <p:cNvSpPr>
                <a:spLocks/>
              </p:cNvSpPr>
              <p:nvPr/>
            </p:nvSpPr>
            <p:spPr bwMode="auto">
              <a:xfrm>
                <a:off x="4319884" y="3607047"/>
                <a:ext cx="205102" cy="244535"/>
              </a:xfrm>
              <a:custGeom>
                <a:avLst/>
                <a:gdLst>
                  <a:gd name="T0" fmla="*/ 567277334 w 958"/>
                  <a:gd name="T1" fmla="*/ 0 h 978"/>
                  <a:gd name="T2" fmla="*/ 1363195792 w 958"/>
                  <a:gd name="T3" fmla="*/ 0 h 978"/>
                  <a:gd name="T4" fmla="*/ 1325583307 w 958"/>
                  <a:gd name="T5" fmla="*/ 1675690165 h 978"/>
                  <a:gd name="T6" fmla="*/ 1973893908 w 958"/>
                  <a:gd name="T7" fmla="*/ 0 h 978"/>
                  <a:gd name="T8" fmla="*/ 2147483647 w 958"/>
                  <a:gd name="T9" fmla="*/ 0 h 978"/>
                  <a:gd name="T10" fmla="*/ 2147483647 w 958"/>
                  <a:gd name="T11" fmla="*/ 2147483647 h 978"/>
                  <a:gd name="T12" fmla="*/ 1710524424 w 958"/>
                  <a:gd name="T13" fmla="*/ 2147483647 h 978"/>
                  <a:gd name="T14" fmla="*/ 2141770022 w 958"/>
                  <a:gd name="T15" fmla="*/ 653384549 h 978"/>
                  <a:gd name="T16" fmla="*/ 1328466577 w 958"/>
                  <a:gd name="T17" fmla="*/ 2147483647 h 978"/>
                  <a:gd name="T18" fmla="*/ 876972817 w 958"/>
                  <a:gd name="T19" fmla="*/ 2147483647 h 978"/>
                  <a:gd name="T20" fmla="*/ 929065499 w 958"/>
                  <a:gd name="T21" fmla="*/ 653384549 h 978"/>
                  <a:gd name="T22" fmla="*/ 494915397 w 958"/>
                  <a:gd name="T23" fmla="*/ 2147483647 h 978"/>
                  <a:gd name="T24" fmla="*/ 0 w 958"/>
                  <a:gd name="T25" fmla="*/ 2147483647 h 978"/>
                  <a:gd name="T26" fmla="*/ 567277334 w 958"/>
                  <a:gd name="T27" fmla="*/ 0 h 97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958"/>
                  <a:gd name="T43" fmla="*/ 0 h 978"/>
                  <a:gd name="T44" fmla="*/ 958 w 958"/>
                  <a:gd name="T45" fmla="*/ 978 h 97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958" h="978">
                    <a:moveTo>
                      <a:pt x="196" y="0"/>
                    </a:moveTo>
                    <a:lnTo>
                      <a:pt x="471" y="0"/>
                    </a:lnTo>
                    <a:lnTo>
                      <a:pt x="458" y="595"/>
                    </a:lnTo>
                    <a:lnTo>
                      <a:pt x="682" y="0"/>
                    </a:lnTo>
                    <a:lnTo>
                      <a:pt x="958" y="0"/>
                    </a:lnTo>
                    <a:lnTo>
                      <a:pt x="761" y="978"/>
                    </a:lnTo>
                    <a:lnTo>
                      <a:pt x="591" y="978"/>
                    </a:lnTo>
                    <a:lnTo>
                      <a:pt x="740" y="232"/>
                    </a:lnTo>
                    <a:lnTo>
                      <a:pt x="459" y="978"/>
                    </a:lnTo>
                    <a:lnTo>
                      <a:pt x="303" y="978"/>
                    </a:lnTo>
                    <a:lnTo>
                      <a:pt x="321" y="232"/>
                    </a:lnTo>
                    <a:lnTo>
                      <a:pt x="171" y="978"/>
                    </a:lnTo>
                    <a:lnTo>
                      <a:pt x="0" y="978"/>
                    </a:lnTo>
                    <a:lnTo>
                      <a:pt x="196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65" name="Freeform 34"/>
              <p:cNvSpPr>
                <a:spLocks noEditPoints="1"/>
              </p:cNvSpPr>
              <p:nvPr/>
            </p:nvSpPr>
            <p:spPr bwMode="auto">
              <a:xfrm>
                <a:off x="4522600" y="3601425"/>
                <a:ext cx="157404" cy="252968"/>
              </a:xfrm>
              <a:custGeom>
                <a:avLst/>
                <a:gdLst>
                  <a:gd name="T0" fmla="*/ 980301899 w 744"/>
                  <a:gd name="T1" fmla="*/ 716875917 h 1011"/>
                  <a:gd name="T2" fmla="*/ 1142290755 w 744"/>
                  <a:gd name="T3" fmla="*/ 649152900 h 1011"/>
                  <a:gd name="T4" fmla="*/ 1254004809 w 744"/>
                  <a:gd name="T5" fmla="*/ 651968569 h 1011"/>
                  <a:gd name="T6" fmla="*/ 1326630759 w 744"/>
                  <a:gd name="T7" fmla="*/ 677372897 h 1011"/>
                  <a:gd name="T8" fmla="*/ 1388070574 w 744"/>
                  <a:gd name="T9" fmla="*/ 728179856 h 1011"/>
                  <a:gd name="T10" fmla="*/ 1457899145 w 744"/>
                  <a:gd name="T11" fmla="*/ 846710962 h 1011"/>
                  <a:gd name="T12" fmla="*/ 1480230859 w 744"/>
                  <a:gd name="T13" fmla="*/ 990645266 h 1011"/>
                  <a:gd name="T14" fmla="*/ 1460676245 w 744"/>
                  <a:gd name="T15" fmla="*/ 1303937138 h 1011"/>
                  <a:gd name="T16" fmla="*/ 1365719708 w 744"/>
                  <a:gd name="T17" fmla="*/ 1704725299 h 1011"/>
                  <a:gd name="T18" fmla="*/ 1259598440 w 744"/>
                  <a:gd name="T19" fmla="*/ 1961557676 h 1011"/>
                  <a:gd name="T20" fmla="*/ 1175807478 w 744"/>
                  <a:gd name="T21" fmla="*/ 2080089348 h 1011"/>
                  <a:gd name="T22" fmla="*/ 1016614874 w 744"/>
                  <a:gd name="T23" fmla="*/ 2147483647 h 1011"/>
                  <a:gd name="T24" fmla="*/ 860218522 w 744"/>
                  <a:gd name="T25" fmla="*/ 2147483647 h 1011"/>
                  <a:gd name="T26" fmla="*/ 776427841 w 744"/>
                  <a:gd name="T27" fmla="*/ 2147483647 h 1011"/>
                  <a:gd name="T28" fmla="*/ 709395522 w 744"/>
                  <a:gd name="T29" fmla="*/ 2147483647 h 1011"/>
                  <a:gd name="T30" fmla="*/ 645158892 w 744"/>
                  <a:gd name="T31" fmla="*/ 2077273114 h 1011"/>
                  <a:gd name="T32" fmla="*/ 603273691 w 744"/>
                  <a:gd name="T33" fmla="*/ 1958722223 h 1011"/>
                  <a:gd name="T34" fmla="*/ 594884371 w 744"/>
                  <a:gd name="T35" fmla="*/ 1716009454 h 1011"/>
                  <a:gd name="T36" fmla="*/ 659121001 w 744"/>
                  <a:gd name="T37" fmla="*/ 1332157134 h 1011"/>
                  <a:gd name="T38" fmla="*/ 765242832 w 744"/>
                  <a:gd name="T39" fmla="*/ 999113187 h 1011"/>
                  <a:gd name="T40" fmla="*/ 27923664 w 744"/>
                  <a:gd name="T41" fmla="*/ 2147483647 h 1011"/>
                  <a:gd name="T42" fmla="*/ 120103409 w 744"/>
                  <a:gd name="T43" fmla="*/ 2147483647 h 1011"/>
                  <a:gd name="T44" fmla="*/ 189912582 w 744"/>
                  <a:gd name="T45" fmla="*/ 2147483647 h 1011"/>
                  <a:gd name="T46" fmla="*/ 273703262 w 744"/>
                  <a:gd name="T47" fmla="*/ 2147483647 h 1011"/>
                  <a:gd name="T48" fmla="*/ 374252093 w 744"/>
                  <a:gd name="T49" fmla="*/ 2147483647 h 1011"/>
                  <a:gd name="T50" fmla="*/ 488762963 w 744"/>
                  <a:gd name="T51" fmla="*/ 2147483647 h 1011"/>
                  <a:gd name="T52" fmla="*/ 773631589 w 744"/>
                  <a:gd name="T53" fmla="*/ 2147483647 h 1011"/>
                  <a:gd name="T54" fmla="*/ 1069685647 w 744"/>
                  <a:gd name="T55" fmla="*/ 2147483647 h 1011"/>
                  <a:gd name="T56" fmla="*/ 1335000364 w 744"/>
                  <a:gd name="T57" fmla="*/ 2147483647 h 1011"/>
                  <a:gd name="T58" fmla="*/ 1558429035 w 744"/>
                  <a:gd name="T59" fmla="*/ 2147483647 h 1011"/>
                  <a:gd name="T60" fmla="*/ 1751137235 w 744"/>
                  <a:gd name="T61" fmla="*/ 2147483647 h 1011"/>
                  <a:gd name="T62" fmla="*/ 1907553866 w 744"/>
                  <a:gd name="T63" fmla="*/ 1845843369 h 1011"/>
                  <a:gd name="T64" fmla="*/ 2022043612 w 744"/>
                  <a:gd name="T65" fmla="*/ 1405552187 h 1011"/>
                  <a:gd name="T66" fmla="*/ 2069541596 w 744"/>
                  <a:gd name="T67" fmla="*/ 1092259750 h 1011"/>
                  <a:gd name="T68" fmla="*/ 2075114948 w 744"/>
                  <a:gd name="T69" fmla="*/ 815675298 h 1011"/>
                  <a:gd name="T70" fmla="*/ 2041598226 w 744"/>
                  <a:gd name="T71" fmla="*/ 575757706 h 1011"/>
                  <a:gd name="T72" fmla="*/ 1971789933 w 744"/>
                  <a:gd name="T73" fmla="*/ 372547956 h 1011"/>
                  <a:gd name="T74" fmla="*/ 1860075034 w 744"/>
                  <a:gd name="T75" fmla="*/ 208861790 h 1011"/>
                  <a:gd name="T76" fmla="*/ 1717621639 w 744"/>
                  <a:gd name="T77" fmla="*/ 95962974 h 1011"/>
                  <a:gd name="T78" fmla="*/ 1533301069 w 744"/>
                  <a:gd name="T79" fmla="*/ 25403771 h 1011"/>
                  <a:gd name="T80" fmla="*/ 1315445750 w 744"/>
                  <a:gd name="T81" fmla="*/ 0 h 1011"/>
                  <a:gd name="T82" fmla="*/ 1094813050 w 744"/>
                  <a:gd name="T83" fmla="*/ 25403771 h 1011"/>
                  <a:gd name="T84" fmla="*/ 888142177 w 744"/>
                  <a:gd name="T85" fmla="*/ 95962974 h 1011"/>
                  <a:gd name="T86" fmla="*/ 698229665 w 744"/>
                  <a:gd name="T87" fmla="*/ 214493692 h 1011"/>
                  <a:gd name="T88" fmla="*/ 522279122 w 744"/>
                  <a:gd name="T89" fmla="*/ 378199926 h 1011"/>
                  <a:gd name="T90" fmla="*/ 368659589 w 744"/>
                  <a:gd name="T91" fmla="*/ 587061362 h 1011"/>
                  <a:gd name="T92" fmla="*/ 240186962 w 744"/>
                  <a:gd name="T93" fmla="*/ 829775121 h 1011"/>
                  <a:gd name="T94" fmla="*/ 136861489 w 744"/>
                  <a:gd name="T95" fmla="*/ 1112011826 h 1011"/>
                  <a:gd name="T96" fmla="*/ 55867184 w 744"/>
                  <a:gd name="T97" fmla="*/ 1430936730 h 1011"/>
                  <a:gd name="T98" fmla="*/ 0 w 744"/>
                  <a:gd name="T99" fmla="*/ 1874063365 h 1011"/>
                  <a:gd name="T100" fmla="*/ 27923664 w 744"/>
                  <a:gd name="T101" fmla="*/ 2147483647 h 1011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744"/>
                  <a:gd name="T154" fmla="*/ 0 h 1011"/>
                  <a:gd name="T155" fmla="*/ 744 w 744"/>
                  <a:gd name="T156" fmla="*/ 1011 h 1011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744" h="1011">
                    <a:moveTo>
                      <a:pt x="310" y="293"/>
                    </a:moveTo>
                    <a:lnTo>
                      <a:pt x="322" y="278"/>
                    </a:lnTo>
                    <a:lnTo>
                      <a:pt x="336" y="265"/>
                    </a:lnTo>
                    <a:lnTo>
                      <a:pt x="351" y="254"/>
                    </a:lnTo>
                    <a:lnTo>
                      <a:pt x="364" y="245"/>
                    </a:lnTo>
                    <a:lnTo>
                      <a:pt x="379" y="237"/>
                    </a:lnTo>
                    <a:lnTo>
                      <a:pt x="394" y="233"/>
                    </a:lnTo>
                    <a:lnTo>
                      <a:pt x="409" y="230"/>
                    </a:lnTo>
                    <a:lnTo>
                      <a:pt x="425" y="229"/>
                    </a:lnTo>
                    <a:lnTo>
                      <a:pt x="433" y="229"/>
                    </a:lnTo>
                    <a:lnTo>
                      <a:pt x="441" y="230"/>
                    </a:lnTo>
                    <a:lnTo>
                      <a:pt x="449" y="231"/>
                    </a:lnTo>
                    <a:lnTo>
                      <a:pt x="455" y="233"/>
                    </a:lnTo>
                    <a:lnTo>
                      <a:pt x="463" y="235"/>
                    </a:lnTo>
                    <a:lnTo>
                      <a:pt x="469" y="237"/>
                    </a:lnTo>
                    <a:lnTo>
                      <a:pt x="475" y="240"/>
                    </a:lnTo>
                    <a:lnTo>
                      <a:pt x="482" y="245"/>
                    </a:lnTo>
                    <a:lnTo>
                      <a:pt x="487" y="249"/>
                    </a:lnTo>
                    <a:lnTo>
                      <a:pt x="493" y="253"/>
                    </a:lnTo>
                    <a:lnTo>
                      <a:pt x="497" y="258"/>
                    </a:lnTo>
                    <a:lnTo>
                      <a:pt x="503" y="265"/>
                    </a:lnTo>
                    <a:lnTo>
                      <a:pt x="511" y="277"/>
                    </a:lnTo>
                    <a:lnTo>
                      <a:pt x="518" y="292"/>
                    </a:lnTo>
                    <a:lnTo>
                      <a:pt x="522" y="300"/>
                    </a:lnTo>
                    <a:lnTo>
                      <a:pt x="524" y="310"/>
                    </a:lnTo>
                    <a:lnTo>
                      <a:pt x="526" y="319"/>
                    </a:lnTo>
                    <a:lnTo>
                      <a:pt x="528" y="329"/>
                    </a:lnTo>
                    <a:lnTo>
                      <a:pt x="530" y="351"/>
                    </a:lnTo>
                    <a:lnTo>
                      <a:pt x="531" y="375"/>
                    </a:lnTo>
                    <a:lnTo>
                      <a:pt x="530" y="402"/>
                    </a:lnTo>
                    <a:lnTo>
                      <a:pt x="527" y="430"/>
                    </a:lnTo>
                    <a:lnTo>
                      <a:pt x="523" y="462"/>
                    </a:lnTo>
                    <a:lnTo>
                      <a:pt x="516" y="494"/>
                    </a:lnTo>
                    <a:lnTo>
                      <a:pt x="508" y="534"/>
                    </a:lnTo>
                    <a:lnTo>
                      <a:pt x="498" y="571"/>
                    </a:lnTo>
                    <a:lnTo>
                      <a:pt x="489" y="604"/>
                    </a:lnTo>
                    <a:lnTo>
                      <a:pt x="480" y="634"/>
                    </a:lnTo>
                    <a:lnTo>
                      <a:pt x="469" y="661"/>
                    </a:lnTo>
                    <a:lnTo>
                      <a:pt x="458" y="685"/>
                    </a:lnTo>
                    <a:lnTo>
                      <a:pt x="451" y="695"/>
                    </a:lnTo>
                    <a:lnTo>
                      <a:pt x="446" y="705"/>
                    </a:lnTo>
                    <a:lnTo>
                      <a:pt x="440" y="714"/>
                    </a:lnTo>
                    <a:lnTo>
                      <a:pt x="433" y="723"/>
                    </a:lnTo>
                    <a:lnTo>
                      <a:pt x="421" y="737"/>
                    </a:lnTo>
                    <a:lnTo>
                      <a:pt x="407" y="750"/>
                    </a:lnTo>
                    <a:lnTo>
                      <a:pt x="394" y="762"/>
                    </a:lnTo>
                    <a:lnTo>
                      <a:pt x="379" y="770"/>
                    </a:lnTo>
                    <a:lnTo>
                      <a:pt x="364" y="777"/>
                    </a:lnTo>
                    <a:lnTo>
                      <a:pt x="349" y="782"/>
                    </a:lnTo>
                    <a:lnTo>
                      <a:pt x="332" y="785"/>
                    </a:lnTo>
                    <a:lnTo>
                      <a:pt x="315" y="786"/>
                    </a:lnTo>
                    <a:lnTo>
                      <a:pt x="308" y="786"/>
                    </a:lnTo>
                    <a:lnTo>
                      <a:pt x="299" y="785"/>
                    </a:lnTo>
                    <a:lnTo>
                      <a:pt x="292" y="784"/>
                    </a:lnTo>
                    <a:lnTo>
                      <a:pt x="285" y="782"/>
                    </a:lnTo>
                    <a:lnTo>
                      <a:pt x="278" y="780"/>
                    </a:lnTo>
                    <a:lnTo>
                      <a:pt x="272" y="777"/>
                    </a:lnTo>
                    <a:lnTo>
                      <a:pt x="266" y="773"/>
                    </a:lnTo>
                    <a:lnTo>
                      <a:pt x="259" y="770"/>
                    </a:lnTo>
                    <a:lnTo>
                      <a:pt x="254" y="766"/>
                    </a:lnTo>
                    <a:lnTo>
                      <a:pt x="249" y="761"/>
                    </a:lnTo>
                    <a:lnTo>
                      <a:pt x="244" y="755"/>
                    </a:lnTo>
                    <a:lnTo>
                      <a:pt x="239" y="750"/>
                    </a:lnTo>
                    <a:lnTo>
                      <a:pt x="231" y="736"/>
                    </a:lnTo>
                    <a:lnTo>
                      <a:pt x="224" y="722"/>
                    </a:lnTo>
                    <a:lnTo>
                      <a:pt x="221" y="713"/>
                    </a:lnTo>
                    <a:lnTo>
                      <a:pt x="218" y="704"/>
                    </a:lnTo>
                    <a:lnTo>
                      <a:pt x="216" y="694"/>
                    </a:lnTo>
                    <a:lnTo>
                      <a:pt x="214" y="684"/>
                    </a:lnTo>
                    <a:lnTo>
                      <a:pt x="212" y="661"/>
                    </a:lnTo>
                    <a:lnTo>
                      <a:pt x="212" y="635"/>
                    </a:lnTo>
                    <a:lnTo>
                      <a:pt x="213" y="608"/>
                    </a:lnTo>
                    <a:lnTo>
                      <a:pt x="216" y="577"/>
                    </a:lnTo>
                    <a:lnTo>
                      <a:pt x="222" y="544"/>
                    </a:lnTo>
                    <a:lnTo>
                      <a:pt x="228" y="508"/>
                    </a:lnTo>
                    <a:lnTo>
                      <a:pt x="236" y="472"/>
                    </a:lnTo>
                    <a:lnTo>
                      <a:pt x="245" y="438"/>
                    </a:lnTo>
                    <a:lnTo>
                      <a:pt x="254" y="408"/>
                    </a:lnTo>
                    <a:lnTo>
                      <a:pt x="264" y="379"/>
                    </a:lnTo>
                    <a:lnTo>
                      <a:pt x="274" y="354"/>
                    </a:lnTo>
                    <a:lnTo>
                      <a:pt x="286" y="331"/>
                    </a:lnTo>
                    <a:lnTo>
                      <a:pt x="297" y="311"/>
                    </a:lnTo>
                    <a:lnTo>
                      <a:pt x="310" y="293"/>
                    </a:lnTo>
                    <a:close/>
                    <a:moveTo>
                      <a:pt x="10" y="792"/>
                    </a:moveTo>
                    <a:lnTo>
                      <a:pt x="16" y="820"/>
                    </a:lnTo>
                    <a:lnTo>
                      <a:pt x="24" y="845"/>
                    </a:lnTo>
                    <a:lnTo>
                      <a:pt x="33" y="869"/>
                    </a:lnTo>
                    <a:lnTo>
                      <a:pt x="43" y="890"/>
                    </a:lnTo>
                    <a:lnTo>
                      <a:pt x="50" y="901"/>
                    </a:lnTo>
                    <a:lnTo>
                      <a:pt x="55" y="910"/>
                    </a:lnTo>
                    <a:lnTo>
                      <a:pt x="61" y="920"/>
                    </a:lnTo>
                    <a:lnTo>
                      <a:pt x="68" y="928"/>
                    </a:lnTo>
                    <a:lnTo>
                      <a:pt x="75" y="936"/>
                    </a:lnTo>
                    <a:lnTo>
                      <a:pt x="82" y="945"/>
                    </a:lnTo>
                    <a:lnTo>
                      <a:pt x="89" y="952"/>
                    </a:lnTo>
                    <a:lnTo>
                      <a:pt x="98" y="959"/>
                    </a:lnTo>
                    <a:lnTo>
                      <a:pt x="106" y="965"/>
                    </a:lnTo>
                    <a:lnTo>
                      <a:pt x="115" y="971"/>
                    </a:lnTo>
                    <a:lnTo>
                      <a:pt x="124" y="976"/>
                    </a:lnTo>
                    <a:lnTo>
                      <a:pt x="134" y="982"/>
                    </a:lnTo>
                    <a:lnTo>
                      <a:pt x="143" y="986"/>
                    </a:lnTo>
                    <a:lnTo>
                      <a:pt x="153" y="990"/>
                    </a:lnTo>
                    <a:lnTo>
                      <a:pt x="164" y="994"/>
                    </a:lnTo>
                    <a:lnTo>
                      <a:pt x="175" y="997"/>
                    </a:lnTo>
                    <a:lnTo>
                      <a:pt x="199" y="1004"/>
                    </a:lnTo>
                    <a:lnTo>
                      <a:pt x="223" y="1008"/>
                    </a:lnTo>
                    <a:lnTo>
                      <a:pt x="250" y="1010"/>
                    </a:lnTo>
                    <a:lnTo>
                      <a:pt x="277" y="1011"/>
                    </a:lnTo>
                    <a:lnTo>
                      <a:pt x="306" y="1010"/>
                    </a:lnTo>
                    <a:lnTo>
                      <a:pt x="332" y="1007"/>
                    </a:lnTo>
                    <a:lnTo>
                      <a:pt x="358" y="1003"/>
                    </a:lnTo>
                    <a:lnTo>
                      <a:pt x="383" y="996"/>
                    </a:lnTo>
                    <a:lnTo>
                      <a:pt x="408" y="987"/>
                    </a:lnTo>
                    <a:lnTo>
                      <a:pt x="432" y="976"/>
                    </a:lnTo>
                    <a:lnTo>
                      <a:pt x="455" y="965"/>
                    </a:lnTo>
                    <a:lnTo>
                      <a:pt x="478" y="950"/>
                    </a:lnTo>
                    <a:lnTo>
                      <a:pt x="498" y="934"/>
                    </a:lnTo>
                    <a:lnTo>
                      <a:pt x="519" y="916"/>
                    </a:lnTo>
                    <a:lnTo>
                      <a:pt x="539" y="897"/>
                    </a:lnTo>
                    <a:lnTo>
                      <a:pt x="558" y="877"/>
                    </a:lnTo>
                    <a:lnTo>
                      <a:pt x="577" y="855"/>
                    </a:lnTo>
                    <a:lnTo>
                      <a:pt x="595" y="831"/>
                    </a:lnTo>
                    <a:lnTo>
                      <a:pt x="612" y="806"/>
                    </a:lnTo>
                    <a:lnTo>
                      <a:pt x="627" y="780"/>
                    </a:lnTo>
                    <a:lnTo>
                      <a:pt x="642" y="751"/>
                    </a:lnTo>
                    <a:lnTo>
                      <a:pt x="657" y="721"/>
                    </a:lnTo>
                    <a:lnTo>
                      <a:pt x="670" y="689"/>
                    </a:lnTo>
                    <a:lnTo>
                      <a:pt x="683" y="654"/>
                    </a:lnTo>
                    <a:lnTo>
                      <a:pt x="695" y="618"/>
                    </a:lnTo>
                    <a:lnTo>
                      <a:pt x="705" y="581"/>
                    </a:lnTo>
                    <a:lnTo>
                      <a:pt x="715" y="541"/>
                    </a:lnTo>
                    <a:lnTo>
                      <a:pt x="724" y="498"/>
                    </a:lnTo>
                    <a:lnTo>
                      <a:pt x="729" y="470"/>
                    </a:lnTo>
                    <a:lnTo>
                      <a:pt x="734" y="442"/>
                    </a:lnTo>
                    <a:lnTo>
                      <a:pt x="738" y="414"/>
                    </a:lnTo>
                    <a:lnTo>
                      <a:pt x="741" y="387"/>
                    </a:lnTo>
                    <a:lnTo>
                      <a:pt x="743" y="362"/>
                    </a:lnTo>
                    <a:lnTo>
                      <a:pt x="744" y="336"/>
                    </a:lnTo>
                    <a:lnTo>
                      <a:pt x="744" y="312"/>
                    </a:lnTo>
                    <a:lnTo>
                      <a:pt x="743" y="289"/>
                    </a:lnTo>
                    <a:lnTo>
                      <a:pt x="742" y="267"/>
                    </a:lnTo>
                    <a:lnTo>
                      <a:pt x="739" y="245"/>
                    </a:lnTo>
                    <a:lnTo>
                      <a:pt x="736" y="224"/>
                    </a:lnTo>
                    <a:lnTo>
                      <a:pt x="731" y="204"/>
                    </a:lnTo>
                    <a:lnTo>
                      <a:pt x="726" y="185"/>
                    </a:lnTo>
                    <a:lnTo>
                      <a:pt x="721" y="166"/>
                    </a:lnTo>
                    <a:lnTo>
                      <a:pt x="713" y="149"/>
                    </a:lnTo>
                    <a:lnTo>
                      <a:pt x="706" y="132"/>
                    </a:lnTo>
                    <a:lnTo>
                      <a:pt x="697" y="116"/>
                    </a:lnTo>
                    <a:lnTo>
                      <a:pt x="687" y="101"/>
                    </a:lnTo>
                    <a:lnTo>
                      <a:pt x="678" y="88"/>
                    </a:lnTo>
                    <a:lnTo>
                      <a:pt x="666" y="74"/>
                    </a:lnTo>
                    <a:lnTo>
                      <a:pt x="655" y="62"/>
                    </a:lnTo>
                    <a:lnTo>
                      <a:pt x="642" y="52"/>
                    </a:lnTo>
                    <a:lnTo>
                      <a:pt x="629" y="42"/>
                    </a:lnTo>
                    <a:lnTo>
                      <a:pt x="615" y="34"/>
                    </a:lnTo>
                    <a:lnTo>
                      <a:pt x="599" y="26"/>
                    </a:lnTo>
                    <a:lnTo>
                      <a:pt x="583" y="19"/>
                    </a:lnTo>
                    <a:lnTo>
                      <a:pt x="567" y="14"/>
                    </a:lnTo>
                    <a:lnTo>
                      <a:pt x="549" y="9"/>
                    </a:lnTo>
                    <a:lnTo>
                      <a:pt x="531" y="6"/>
                    </a:lnTo>
                    <a:lnTo>
                      <a:pt x="512" y="2"/>
                    </a:lnTo>
                    <a:lnTo>
                      <a:pt x="492" y="1"/>
                    </a:lnTo>
                    <a:lnTo>
                      <a:pt x="471" y="0"/>
                    </a:lnTo>
                    <a:lnTo>
                      <a:pt x="451" y="1"/>
                    </a:lnTo>
                    <a:lnTo>
                      <a:pt x="430" y="2"/>
                    </a:lnTo>
                    <a:lnTo>
                      <a:pt x="411" y="6"/>
                    </a:lnTo>
                    <a:lnTo>
                      <a:pt x="392" y="9"/>
                    </a:lnTo>
                    <a:lnTo>
                      <a:pt x="373" y="14"/>
                    </a:lnTo>
                    <a:lnTo>
                      <a:pt x="354" y="19"/>
                    </a:lnTo>
                    <a:lnTo>
                      <a:pt x="336" y="27"/>
                    </a:lnTo>
                    <a:lnTo>
                      <a:pt x="318" y="34"/>
                    </a:lnTo>
                    <a:lnTo>
                      <a:pt x="300" y="42"/>
                    </a:lnTo>
                    <a:lnTo>
                      <a:pt x="283" y="53"/>
                    </a:lnTo>
                    <a:lnTo>
                      <a:pt x="266" y="64"/>
                    </a:lnTo>
                    <a:lnTo>
                      <a:pt x="250" y="76"/>
                    </a:lnTo>
                    <a:lnTo>
                      <a:pt x="233" y="89"/>
                    </a:lnTo>
                    <a:lnTo>
                      <a:pt x="217" y="102"/>
                    </a:lnTo>
                    <a:lnTo>
                      <a:pt x="203" y="118"/>
                    </a:lnTo>
                    <a:lnTo>
                      <a:pt x="187" y="134"/>
                    </a:lnTo>
                    <a:lnTo>
                      <a:pt x="172" y="151"/>
                    </a:lnTo>
                    <a:lnTo>
                      <a:pt x="159" y="169"/>
                    </a:lnTo>
                    <a:lnTo>
                      <a:pt x="145" y="188"/>
                    </a:lnTo>
                    <a:lnTo>
                      <a:pt x="132" y="208"/>
                    </a:lnTo>
                    <a:lnTo>
                      <a:pt x="120" y="228"/>
                    </a:lnTo>
                    <a:lnTo>
                      <a:pt x="108" y="249"/>
                    </a:lnTo>
                    <a:lnTo>
                      <a:pt x="97" y="271"/>
                    </a:lnTo>
                    <a:lnTo>
                      <a:pt x="86" y="294"/>
                    </a:lnTo>
                    <a:lnTo>
                      <a:pt x="76" y="317"/>
                    </a:lnTo>
                    <a:lnTo>
                      <a:pt x="66" y="343"/>
                    </a:lnTo>
                    <a:lnTo>
                      <a:pt x="57" y="368"/>
                    </a:lnTo>
                    <a:lnTo>
                      <a:pt x="49" y="394"/>
                    </a:lnTo>
                    <a:lnTo>
                      <a:pt x="40" y="420"/>
                    </a:lnTo>
                    <a:lnTo>
                      <a:pt x="33" y="449"/>
                    </a:lnTo>
                    <a:lnTo>
                      <a:pt x="27" y="477"/>
                    </a:lnTo>
                    <a:lnTo>
                      <a:pt x="20" y="507"/>
                    </a:lnTo>
                    <a:lnTo>
                      <a:pt x="13" y="549"/>
                    </a:lnTo>
                    <a:lnTo>
                      <a:pt x="7" y="589"/>
                    </a:lnTo>
                    <a:lnTo>
                      <a:pt x="2" y="627"/>
                    </a:lnTo>
                    <a:lnTo>
                      <a:pt x="0" y="664"/>
                    </a:lnTo>
                    <a:lnTo>
                      <a:pt x="0" y="698"/>
                    </a:lnTo>
                    <a:lnTo>
                      <a:pt x="1" y="731"/>
                    </a:lnTo>
                    <a:lnTo>
                      <a:pt x="5" y="763"/>
                    </a:lnTo>
                    <a:lnTo>
                      <a:pt x="10" y="79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ko-KR" altLang="en-US"/>
              </a:p>
            </p:txBody>
          </p:sp>
          <p:sp>
            <p:nvSpPr>
              <p:cNvPr id="166" name="Oval 47"/>
              <p:cNvSpPr>
                <a:spLocks noChangeArrowheads="1"/>
              </p:cNvSpPr>
              <p:nvPr/>
            </p:nvSpPr>
            <p:spPr bwMode="auto">
              <a:xfrm>
                <a:off x="3408367" y="4281550"/>
                <a:ext cx="17462" cy="15875"/>
              </a:xfrm>
              <a:prstGeom prst="ellipse">
                <a:avLst/>
              </a:prstGeom>
              <a:gradFill rotWithShape="1">
                <a:gsLst>
                  <a:gs pos="0">
                    <a:schemeClr val="tx2">
                      <a:alpha val="50000"/>
                    </a:schemeClr>
                  </a:gs>
                  <a:gs pos="100000">
                    <a:schemeClr val="tx2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  <p:sp>
            <p:nvSpPr>
              <p:cNvPr id="167" name="Oval 48"/>
              <p:cNvSpPr>
                <a:spLocks noChangeArrowheads="1"/>
              </p:cNvSpPr>
              <p:nvPr/>
            </p:nvSpPr>
            <p:spPr bwMode="auto">
              <a:xfrm>
                <a:off x="3405192" y="4294250"/>
                <a:ext cx="9525" cy="9525"/>
              </a:xfrm>
              <a:prstGeom prst="ellipse">
                <a:avLst/>
              </a:prstGeom>
              <a:gradFill rotWithShape="1">
                <a:gsLst>
                  <a:gs pos="0">
                    <a:schemeClr val="tx2">
                      <a:alpha val="50000"/>
                    </a:schemeClr>
                  </a:gs>
                  <a:gs pos="100000">
                    <a:schemeClr val="tx2">
                      <a:alpha val="0"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ko-KR" altLang="en-US"/>
              </a:p>
            </p:txBody>
          </p:sp>
        </p:grp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375318" y="224828"/>
            <a:ext cx="6787482" cy="460972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lIns="0" tIns="0" rIns="0" bIns="0"/>
          <a:lstStyle/>
          <a:p>
            <a:pPr algn="l">
              <a:defRPr/>
            </a:pPr>
            <a:r>
              <a:rPr lang="en-US" altLang="ko-KR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휴먼모음T" pitchFamily="18" charset="-127"/>
                <a:ea typeface="휴먼모음T" pitchFamily="18" charset="-127"/>
              </a:rPr>
              <a:t>Introduction of Company and Business Division</a:t>
            </a: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434109" y="1029553"/>
            <a:ext cx="4442691" cy="5371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445" tIns="43223" rIns="86445" bIns="43223"/>
          <a:lstStyle/>
          <a:p>
            <a:pPr marL="342224" indent="-342224" defTabSz="914098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altLang="ko-KR" sz="15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Name: Amotech Co., Ltd</a:t>
            </a:r>
            <a:endParaRPr lang="ko-KR" altLang="en-US" sz="1500" b="1" dirty="0">
              <a:solidFill>
                <a:schemeClr val="tx2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  <a:p>
            <a:pPr marL="342224" indent="-342224" defTabSz="914098">
              <a:lnSpc>
                <a:spcPct val="70000"/>
              </a:lnSpc>
              <a:spcBef>
                <a:spcPct val="20000"/>
              </a:spcBef>
            </a:pPr>
            <a:r>
              <a:rPr lang="ko-KR" altLang="en-US" sz="1500" b="1" dirty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         	</a:t>
            </a:r>
          </a:p>
          <a:p>
            <a:pPr marL="342224" indent="-342224" defTabSz="914098">
              <a:spcBef>
                <a:spcPct val="20000"/>
              </a:spcBef>
              <a:buFontTx/>
              <a:buChar char="•"/>
            </a:pPr>
            <a:r>
              <a:rPr lang="en-US" altLang="ko-KR" sz="15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Founded: October 19</a:t>
            </a:r>
            <a:r>
              <a:rPr lang="en-US" altLang="ko-KR" sz="1500" b="1" baseline="30000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th</a:t>
            </a:r>
            <a:r>
              <a:rPr lang="en-US" altLang="ko-KR" sz="15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, 1994</a:t>
            </a:r>
            <a:endParaRPr lang="ko-KR" altLang="en-US" sz="1500" b="1" dirty="0">
              <a:solidFill>
                <a:schemeClr val="tx2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  <a:p>
            <a:pPr marL="342224" indent="-342224" defTabSz="914098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altLang="ko-KR" sz="15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Turnover: USD60 Million</a:t>
            </a:r>
            <a:r>
              <a:rPr lang="ko-KR" altLang="en-US" sz="15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</a:t>
            </a:r>
            <a:r>
              <a:rPr lang="en-US" altLang="ko-KR" sz="15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(2008)</a:t>
            </a:r>
            <a:endParaRPr lang="en-US" altLang="ko-KR" sz="1500" b="1" dirty="0">
              <a:solidFill>
                <a:schemeClr val="tx2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  <a:p>
            <a:pPr marL="342224" indent="-342224" defTabSz="914098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altLang="ko-KR" sz="15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Employee: 500 (</a:t>
            </a:r>
            <a:r>
              <a:rPr lang="en-US" altLang="ko-KR" sz="1500" b="1" dirty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in Korea)</a:t>
            </a:r>
          </a:p>
          <a:p>
            <a:pPr marL="342224" indent="-342224" defTabSz="914098">
              <a:lnSpc>
                <a:spcPct val="90000"/>
              </a:lnSpc>
              <a:spcBef>
                <a:spcPct val="20000"/>
              </a:spcBef>
            </a:pPr>
            <a:endParaRPr lang="en-US" altLang="ko-KR" sz="1500" b="1" dirty="0">
              <a:solidFill>
                <a:schemeClr val="tx2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  <a:p>
            <a:pPr marL="342224" indent="-342224" defTabSz="914098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altLang="ko-KR" sz="15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2003 Listed on KOSDAQ</a:t>
            </a:r>
          </a:p>
          <a:p>
            <a:pPr marL="342224" indent="-342224" defTabSz="914098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altLang="ko-KR" sz="1500" b="1" dirty="0" smtClean="0">
              <a:solidFill>
                <a:schemeClr val="tx2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  <a:p>
            <a:pPr marL="342224" indent="-342224" defTabSz="914098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altLang="ko-KR" sz="15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Main Product</a:t>
            </a:r>
          </a:p>
          <a:p>
            <a:pPr marL="342224" indent="-342224" defTabSz="914098"/>
            <a:r>
              <a:rPr lang="en-US" altLang="ko-KR" sz="1500" b="1" dirty="0" smtClean="0">
                <a:latin typeface="Tahoma" pitchFamily="34" charset="0"/>
                <a:ea typeface="굴림" charset="-127"/>
              </a:rPr>
              <a:t>       </a:t>
            </a:r>
            <a:r>
              <a:rPr lang="en-US" altLang="ko-KR" sz="1500" b="1" dirty="0" smtClean="0">
                <a:solidFill>
                  <a:schemeClr val="tx2"/>
                </a:solidFill>
                <a:latin typeface="Tahoma" pitchFamily="34" charset="0"/>
                <a:ea typeface="굴림" charset="-127"/>
              </a:rPr>
              <a:t>EMI/ESD Components</a:t>
            </a:r>
          </a:p>
          <a:p>
            <a:pPr marL="342224" indent="-342224" defTabSz="914098"/>
            <a:r>
              <a:rPr lang="en-US" altLang="ko-KR" sz="1500" b="1" dirty="0" smtClean="0">
                <a:solidFill>
                  <a:schemeClr val="tx2"/>
                </a:solidFill>
                <a:latin typeface="Tahoma" pitchFamily="34" charset="0"/>
                <a:ea typeface="굴림" charset="-127"/>
              </a:rPr>
              <a:t>       Microwave Components</a:t>
            </a:r>
          </a:p>
          <a:p>
            <a:pPr marL="342224" indent="-342224" defTabSz="914098"/>
            <a:r>
              <a:rPr lang="ko-KR" altLang="en-US" sz="1500" b="1" dirty="0" smtClean="0">
                <a:solidFill>
                  <a:schemeClr val="tx2"/>
                </a:solidFill>
                <a:latin typeface="Tahoma" pitchFamily="34" charset="0"/>
                <a:ea typeface="굴림" charset="-127"/>
              </a:rPr>
              <a:t>       </a:t>
            </a:r>
            <a:r>
              <a:rPr lang="en-US" altLang="ko-KR" sz="1500" b="1" dirty="0" smtClean="0">
                <a:solidFill>
                  <a:schemeClr val="tx2"/>
                </a:solidFill>
                <a:latin typeface="Tahoma" pitchFamily="34" charset="0"/>
                <a:ea typeface="굴림" charset="-127"/>
              </a:rPr>
              <a:t>BLDC Motor</a:t>
            </a:r>
          </a:p>
          <a:p>
            <a:pPr marL="342224" indent="-342224" defTabSz="914098"/>
            <a:r>
              <a:rPr lang="en-US" altLang="ko-KR" sz="1500" b="1" dirty="0" smtClean="0">
                <a:solidFill>
                  <a:schemeClr val="tx2"/>
                </a:solidFill>
                <a:latin typeface="Tahoma" pitchFamily="34" charset="0"/>
                <a:ea typeface="굴림" charset="-127"/>
              </a:rPr>
              <a:t>       Direction/Motion Sensor</a:t>
            </a:r>
          </a:p>
          <a:p>
            <a:pPr marL="342224" indent="-342224" defTabSz="914098"/>
            <a:r>
              <a:rPr lang="en-US" altLang="ko-KR" sz="1500" b="1" dirty="0" smtClean="0">
                <a:solidFill>
                  <a:schemeClr val="tx2"/>
                </a:solidFill>
                <a:latin typeface="Tahoma" pitchFamily="34" charset="0"/>
                <a:ea typeface="굴림" charset="-127"/>
              </a:rPr>
              <a:t>       Power LED</a:t>
            </a:r>
          </a:p>
          <a:p>
            <a:pPr marL="342224" indent="-342224" defTabSz="914098"/>
            <a:r>
              <a:rPr lang="en-US" altLang="ko-KR" sz="1500" b="1" dirty="0" smtClean="0">
                <a:solidFill>
                  <a:schemeClr val="tx2"/>
                </a:solidFill>
                <a:latin typeface="Tahoma" pitchFamily="34" charset="0"/>
                <a:ea typeface="굴림" charset="-127"/>
              </a:rPr>
              <a:t>       Amorphous Core</a:t>
            </a:r>
          </a:p>
          <a:p>
            <a:pPr marL="342224" indent="-342224" defTabSz="914098"/>
            <a:r>
              <a:rPr lang="en-US" altLang="ko-KR" sz="1500" b="1" dirty="0" smtClean="0">
                <a:solidFill>
                  <a:schemeClr val="tx2"/>
                </a:solidFill>
                <a:latin typeface="Tahoma" pitchFamily="34" charset="0"/>
                <a:ea typeface="굴림" charset="-127"/>
              </a:rPr>
              <a:t>       Nano Filter/Ribbon Heater</a:t>
            </a:r>
          </a:p>
          <a:p>
            <a:pPr marL="342224" indent="-342224" defTabSz="914098">
              <a:lnSpc>
                <a:spcPct val="70000"/>
              </a:lnSpc>
            </a:pPr>
            <a:r>
              <a:rPr lang="en-US" altLang="ko-KR" sz="1500" b="1" dirty="0" smtClean="0">
                <a:latin typeface="Tahoma" pitchFamily="34" charset="0"/>
                <a:ea typeface="굴림" charset="-127"/>
              </a:rPr>
              <a:t>      </a:t>
            </a:r>
            <a:endParaRPr lang="en-US" altLang="ko-KR" sz="1500" b="1" dirty="0" smtClean="0">
              <a:solidFill>
                <a:schemeClr val="tx2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  <a:p>
            <a:pPr marL="342224" indent="-342224" defTabSz="914098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altLang="ko-KR" sz="15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Main Customer: Sensor Division</a:t>
            </a:r>
          </a:p>
          <a:p>
            <a:pPr marL="342224" indent="-342224" defTabSz="914098">
              <a:spcBef>
                <a:spcPts val="0"/>
              </a:spcBef>
            </a:pPr>
            <a:r>
              <a:rPr lang="en-US" altLang="ko-KR" sz="15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     S-Corp. (Korea), P-Corp. (EU) </a:t>
            </a:r>
          </a:p>
          <a:p>
            <a:pPr marL="342224" indent="-342224" defTabSz="914098">
              <a:spcBef>
                <a:spcPts val="0"/>
              </a:spcBef>
            </a:pPr>
            <a:r>
              <a:rPr lang="en-US" altLang="ko-KR" sz="15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     G-Corp. (USA), K-Corp. (Japan)</a:t>
            </a:r>
          </a:p>
          <a:p>
            <a:pPr marL="342224" indent="-342224" defTabSz="914098">
              <a:spcBef>
                <a:spcPts val="0"/>
              </a:spcBef>
            </a:pPr>
            <a:r>
              <a:rPr lang="en-US" altLang="ko-KR" sz="15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     and so on</a:t>
            </a:r>
            <a:endParaRPr lang="ko-KR" altLang="en-US" sz="1500" b="1" dirty="0">
              <a:solidFill>
                <a:schemeClr val="tx2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</p:txBody>
      </p:sp>
      <p:sp>
        <p:nvSpPr>
          <p:cNvPr id="5124" name="Rectangle 3"/>
          <p:cNvSpPr>
            <a:spLocks noChangeArrowheads="1"/>
          </p:cNvSpPr>
          <p:nvPr/>
        </p:nvSpPr>
        <p:spPr bwMode="auto">
          <a:xfrm>
            <a:off x="4419600" y="990600"/>
            <a:ext cx="4495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445" tIns="43223" rIns="86445" bIns="43223"/>
          <a:lstStyle/>
          <a:p>
            <a:pPr marL="342224" indent="-342224" defTabSz="914098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altLang="ko-KR" sz="15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AmoSENSE Division</a:t>
            </a:r>
          </a:p>
          <a:p>
            <a:pPr marL="342224" indent="-342224" defTabSz="914098">
              <a:lnSpc>
                <a:spcPct val="90000"/>
              </a:lnSpc>
              <a:spcBef>
                <a:spcPct val="20000"/>
              </a:spcBef>
            </a:pPr>
            <a:endParaRPr lang="en-US" altLang="ko-KR" sz="1500" b="1" dirty="0" smtClean="0">
              <a:solidFill>
                <a:schemeClr val="tx2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  <a:p>
            <a:pPr marL="361950" indent="-361950" defTabSz="966788">
              <a:lnSpc>
                <a:spcPct val="90000"/>
              </a:lnSpc>
              <a:spcBef>
                <a:spcPct val="20000"/>
              </a:spcBef>
            </a:pPr>
            <a:r>
              <a:rPr lang="en-US" altLang="ko-KR" sz="15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    - </a:t>
            </a:r>
            <a:r>
              <a:rPr lang="en-US" altLang="ko-KR" sz="1500" b="1" dirty="0" smtClean="0">
                <a:solidFill>
                  <a:srgbClr val="080808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2002 : </a:t>
            </a:r>
            <a:r>
              <a:rPr lang="en-US" altLang="ko-KR" sz="15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Started a magnetic sensor taking </a:t>
            </a:r>
          </a:p>
          <a:p>
            <a:pPr marL="361950" indent="-361950" defTabSz="966788">
              <a:spcBef>
                <a:spcPts val="0"/>
              </a:spcBef>
            </a:pPr>
            <a:r>
              <a:rPr lang="en-US" altLang="ko-KR" sz="15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                  over a company of Japan </a:t>
            </a:r>
            <a:endParaRPr lang="ko-KR" altLang="en-US" sz="1500" b="1" dirty="0" smtClean="0">
              <a:solidFill>
                <a:schemeClr val="tx2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  <a:p>
            <a:pPr marL="361950" indent="-361950" defTabSz="966788">
              <a:lnSpc>
                <a:spcPct val="90000"/>
              </a:lnSpc>
              <a:spcBef>
                <a:spcPct val="20000"/>
              </a:spcBef>
            </a:pPr>
            <a:r>
              <a:rPr lang="en-US" altLang="ko-KR" sz="15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   - 2003 : Extended to convergence sensor  </a:t>
            </a:r>
          </a:p>
          <a:p>
            <a:pPr marL="361950" indent="-361950" defTabSz="966788">
              <a:spcBef>
                <a:spcPts val="0"/>
              </a:spcBef>
            </a:pPr>
            <a:r>
              <a:rPr lang="en-US" altLang="ko-KR" sz="15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                  included accelerometer and</a:t>
            </a:r>
            <a:endParaRPr lang="ko-KR" altLang="en-US" sz="1500" b="1" dirty="0" smtClean="0">
              <a:solidFill>
                <a:schemeClr val="tx2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  <a:p>
            <a:pPr marL="361950" indent="-361950" defTabSz="966788">
              <a:spcBef>
                <a:spcPts val="0"/>
              </a:spcBef>
            </a:pPr>
            <a:r>
              <a:rPr lang="en-US" altLang="ko-KR" sz="15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                  strengthened Software division</a:t>
            </a:r>
            <a:endParaRPr lang="ko-KR" altLang="en-US" sz="1500" b="1" dirty="0" smtClean="0">
              <a:solidFill>
                <a:schemeClr val="tx2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  <a:p>
            <a:pPr marL="342224" indent="-342224" defTabSz="914098">
              <a:lnSpc>
                <a:spcPct val="90000"/>
              </a:lnSpc>
              <a:spcBef>
                <a:spcPct val="20000"/>
              </a:spcBef>
            </a:pPr>
            <a:r>
              <a:rPr lang="en-US" altLang="ko-KR" sz="1500" b="1" dirty="0" smtClean="0">
                <a:solidFill>
                  <a:srgbClr val="080808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    - 2005 : Application Program</a:t>
            </a:r>
          </a:p>
          <a:p>
            <a:pPr marL="342224" indent="-342224" defTabSz="914098">
              <a:lnSpc>
                <a:spcPct val="90000"/>
              </a:lnSpc>
              <a:spcBef>
                <a:spcPct val="20000"/>
              </a:spcBef>
            </a:pPr>
            <a:r>
              <a:rPr lang="en-US" altLang="ko-KR" sz="1500" b="1" dirty="0" smtClean="0">
                <a:solidFill>
                  <a:srgbClr val="080808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                  </a:t>
            </a:r>
            <a:r>
              <a:rPr lang="en-US" altLang="ko-KR" sz="1500" b="1" dirty="0" smtClean="0">
                <a:solidFill>
                  <a:srgbClr val="0000FF"/>
                </a:solidFill>
                <a:latin typeface="Tahoma" pitchFamily="34" charset="0"/>
                <a:ea typeface="맑은 고딕" pitchFamily="50" charset="-127"/>
                <a:cs typeface="Tahoma" pitchFamily="34" charset="0"/>
                <a:sym typeface="Wingdings" pitchFamily="2" charset="2"/>
              </a:rPr>
              <a:t> Constellation Searching</a:t>
            </a:r>
            <a:endParaRPr lang="en-US" altLang="ko-KR" sz="1500" b="1" dirty="0" smtClean="0">
              <a:solidFill>
                <a:srgbClr val="0000FF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  <a:p>
            <a:pPr marL="342224" indent="-342224" defTabSz="914098">
              <a:lnSpc>
                <a:spcPct val="90000"/>
              </a:lnSpc>
              <a:spcBef>
                <a:spcPct val="20000"/>
              </a:spcBef>
            </a:pPr>
            <a:r>
              <a:rPr lang="en-US" altLang="ko-KR" sz="1500" b="1" dirty="0" smtClean="0">
                <a:solidFill>
                  <a:srgbClr val="0000FF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    </a:t>
            </a:r>
            <a:r>
              <a:rPr lang="en-US" altLang="ko-KR" sz="15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- 2006 : Facility for M/P </a:t>
            </a:r>
            <a:r>
              <a:rPr lang="en-US" altLang="ko-KR" sz="1500" b="1" dirty="0" smtClean="0">
                <a:solidFill>
                  <a:srgbClr val="080808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(Capa: 300K/M)         </a:t>
            </a:r>
          </a:p>
          <a:p>
            <a:pPr marL="342224" indent="-342224" defTabSz="914098">
              <a:lnSpc>
                <a:spcPct val="90000"/>
              </a:lnSpc>
              <a:spcBef>
                <a:spcPct val="20000"/>
              </a:spcBef>
            </a:pPr>
            <a:r>
              <a:rPr lang="en-US" altLang="ko-KR" sz="1500" b="1" dirty="0" smtClean="0">
                <a:solidFill>
                  <a:srgbClr val="080808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    - 2007 : Application Program</a:t>
            </a:r>
            <a:endParaRPr lang="en-US" altLang="ko-KR" sz="1500" b="1" dirty="0" smtClean="0">
              <a:solidFill>
                <a:srgbClr val="FF0000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  <a:p>
            <a:pPr marL="342224" indent="-342224" defTabSz="914098">
              <a:lnSpc>
                <a:spcPct val="90000"/>
              </a:lnSpc>
              <a:spcBef>
                <a:spcPct val="20000"/>
              </a:spcBef>
            </a:pPr>
            <a:r>
              <a:rPr lang="en-US" altLang="ko-KR" sz="1500" b="1" dirty="0" smtClean="0">
                <a:solidFill>
                  <a:srgbClr val="0000FF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                  </a:t>
            </a:r>
            <a:r>
              <a:rPr lang="en-US" altLang="ko-KR" sz="1500" b="1" dirty="0" smtClean="0">
                <a:solidFill>
                  <a:srgbClr val="0000FF"/>
                </a:solidFill>
                <a:latin typeface="Tahoma" pitchFamily="34" charset="0"/>
                <a:ea typeface="맑은 고딕" pitchFamily="50" charset="-127"/>
                <a:cs typeface="Tahoma" pitchFamily="34" charset="0"/>
                <a:sym typeface="Wingdings" pitchFamily="2" charset="2"/>
              </a:rPr>
              <a:t> Pedometer</a:t>
            </a:r>
            <a:endParaRPr lang="en-US" altLang="ko-KR" sz="1500" b="1" dirty="0" smtClean="0">
              <a:solidFill>
                <a:srgbClr val="0000FF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  <a:p>
            <a:pPr marL="342224" indent="-342224" defTabSz="914098">
              <a:lnSpc>
                <a:spcPct val="90000"/>
              </a:lnSpc>
              <a:spcBef>
                <a:spcPct val="20000"/>
              </a:spcBef>
            </a:pPr>
            <a:r>
              <a:rPr lang="en-US" altLang="ko-KR" sz="1500" b="1" dirty="0" smtClean="0">
                <a:solidFill>
                  <a:srgbClr val="080808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    - 2008 : Moved to New plant and </a:t>
            </a:r>
          </a:p>
          <a:p>
            <a:pPr marL="342224" indent="-342224" defTabSz="914098">
              <a:spcBef>
                <a:spcPts val="0"/>
              </a:spcBef>
            </a:pPr>
            <a:r>
              <a:rPr lang="en-US" altLang="ko-KR" sz="1500" b="1" dirty="0" smtClean="0">
                <a:solidFill>
                  <a:srgbClr val="080808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                   increased Capability (1KK/M)</a:t>
            </a:r>
          </a:p>
          <a:p>
            <a:pPr marL="342224" indent="-342224" defTabSz="914098">
              <a:lnSpc>
                <a:spcPct val="90000"/>
              </a:lnSpc>
              <a:spcBef>
                <a:spcPct val="20000"/>
              </a:spcBef>
            </a:pPr>
            <a:r>
              <a:rPr lang="en-US" altLang="ko-KR" sz="1500" b="1" dirty="0" smtClean="0">
                <a:solidFill>
                  <a:srgbClr val="080808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    - 2009 : Application Program</a:t>
            </a:r>
          </a:p>
          <a:p>
            <a:pPr marL="342224" indent="-342224" defTabSz="914098">
              <a:lnSpc>
                <a:spcPct val="90000"/>
              </a:lnSpc>
              <a:spcBef>
                <a:spcPct val="20000"/>
              </a:spcBef>
            </a:pPr>
            <a:r>
              <a:rPr lang="en-US" altLang="ko-KR" sz="1500" b="1" dirty="0" smtClean="0">
                <a:solidFill>
                  <a:srgbClr val="080808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                  </a:t>
            </a:r>
            <a:r>
              <a:rPr lang="en-US" altLang="ko-KR" sz="1500" b="1" dirty="0" smtClean="0">
                <a:solidFill>
                  <a:srgbClr val="0000FF"/>
                </a:solidFill>
                <a:latin typeface="Tahoma" pitchFamily="34" charset="0"/>
                <a:ea typeface="맑은 고딕" pitchFamily="50" charset="-127"/>
                <a:cs typeface="Tahoma" pitchFamily="34" charset="0"/>
                <a:sym typeface="Wingdings" pitchFamily="2" charset="2"/>
              </a:rPr>
              <a:t> Pointer/3D Remote Controller</a:t>
            </a:r>
          </a:p>
        </p:txBody>
      </p:sp>
      <p:pic>
        <p:nvPicPr>
          <p:cNvPr id="5125" name="Picture 13" descr="아모텍전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5135832"/>
            <a:ext cx="3200400" cy="1341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직사각형 10"/>
          <p:cNvSpPr/>
          <p:nvPr/>
        </p:nvSpPr>
        <p:spPr>
          <a:xfrm>
            <a:off x="228600" y="745175"/>
            <a:ext cx="8763000" cy="54000"/>
          </a:xfrm>
          <a:prstGeom prst="rect">
            <a:avLst/>
          </a:prstGeom>
          <a:solidFill>
            <a:srgbClr val="0099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AutoShape 42"/>
          <p:cNvSpPr>
            <a:spLocks noChangeArrowheads="1"/>
          </p:cNvSpPr>
          <p:nvPr/>
        </p:nvSpPr>
        <p:spPr bwMode="auto">
          <a:xfrm>
            <a:off x="838200" y="2708425"/>
            <a:ext cx="2592000" cy="1728000"/>
          </a:xfrm>
          <a:prstGeom prst="roundRect">
            <a:avLst>
              <a:gd name="adj" fmla="val 16667"/>
            </a:avLst>
          </a:prstGeom>
          <a:solidFill>
            <a:srgbClr val="CCFF99"/>
          </a:solidFill>
          <a:ln w="254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latinLnBrk="0"/>
            <a:endParaRPr kumimoji="0" lang="ko-KR" altLang="en-US"/>
          </a:p>
        </p:txBody>
      </p:sp>
      <p:sp>
        <p:nvSpPr>
          <p:cNvPr id="115" name="Rectangle 68"/>
          <p:cNvSpPr>
            <a:spLocks noChangeArrowheads="1"/>
          </p:cNvSpPr>
          <p:nvPr/>
        </p:nvSpPr>
        <p:spPr bwMode="auto">
          <a:xfrm>
            <a:off x="1060072" y="3559638"/>
            <a:ext cx="792000" cy="468000"/>
          </a:xfrm>
          <a:prstGeom prst="rect">
            <a:avLst/>
          </a:prstGeom>
          <a:solidFill>
            <a:srgbClr val="969696"/>
          </a:solidFill>
          <a:ln w="9525">
            <a:solidFill>
              <a:srgbClr val="80808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 lIns="91428" tIns="46793" rIns="91428" bIns="45714" anchor="ctr"/>
          <a:lstStyle/>
          <a:p>
            <a:pPr algn="ctr" defTabSz="957263" eaLnBrk="0" latinLnBrk="0" hangingPunct="0">
              <a:defRPr/>
            </a:pPr>
            <a:r>
              <a:rPr kumimoji="0" lang="en-US" altLang="ko-KR" sz="800" dirty="0">
                <a:solidFill>
                  <a:srgbClr val="FFFFFF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Analog </a:t>
            </a:r>
            <a:r>
              <a:rPr kumimoji="0" lang="en-US" altLang="ko-KR" sz="800" dirty="0" smtClean="0">
                <a:solidFill>
                  <a:srgbClr val="FFFFFF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Circuit</a:t>
            </a:r>
            <a:endParaRPr kumimoji="0" lang="en-US" altLang="ko-KR" sz="800" dirty="0">
              <a:solidFill>
                <a:srgbClr val="FFFFFF"/>
              </a:solidFill>
              <a:latin typeface="Tahoma" pitchFamily="34" charset="0"/>
              <a:ea typeface="휴먼모음T" pitchFamily="18" charset="-127"/>
              <a:cs typeface="Tahoma" pitchFamily="34" charset="0"/>
            </a:endParaRPr>
          </a:p>
          <a:p>
            <a:pPr algn="ctr" defTabSz="957263" eaLnBrk="0" latinLnBrk="0" hangingPunct="0">
              <a:spcBef>
                <a:spcPts val="100"/>
              </a:spcBef>
              <a:defRPr/>
            </a:pPr>
            <a:r>
              <a:rPr kumimoji="0" lang="en-US" altLang="ko-KR" sz="800" dirty="0" smtClean="0">
                <a:solidFill>
                  <a:srgbClr val="FFFFFF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for</a:t>
            </a:r>
            <a:endParaRPr kumimoji="0" lang="en-US" altLang="ko-KR" sz="800" dirty="0">
              <a:solidFill>
                <a:srgbClr val="FFFFFF"/>
              </a:solidFill>
              <a:latin typeface="Tahoma" pitchFamily="34" charset="0"/>
              <a:ea typeface="휴먼모음T" pitchFamily="18" charset="-127"/>
              <a:cs typeface="Tahoma" pitchFamily="34" charset="0"/>
            </a:endParaRPr>
          </a:p>
          <a:p>
            <a:pPr algn="ctr" defTabSz="957263" eaLnBrk="0" latinLnBrk="0" hangingPunct="0">
              <a:spcBef>
                <a:spcPts val="100"/>
              </a:spcBef>
              <a:defRPr/>
            </a:pPr>
            <a:r>
              <a:rPr kumimoji="0" lang="en-US" altLang="ko-KR" sz="800" dirty="0">
                <a:solidFill>
                  <a:srgbClr val="FFFFFF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Sensor Device</a:t>
            </a:r>
            <a:endParaRPr kumimoji="0" lang="en-US" altLang="ko-KR" sz="800" dirty="0">
              <a:latin typeface="Tahoma" pitchFamily="34" charset="0"/>
              <a:ea typeface="휴먼모음T" pitchFamily="18" charset="-127"/>
              <a:cs typeface="Tahoma" pitchFamily="34" charset="0"/>
            </a:endParaRPr>
          </a:p>
        </p:txBody>
      </p:sp>
      <p:sp>
        <p:nvSpPr>
          <p:cNvPr id="116" name="Rectangle 69"/>
          <p:cNvSpPr>
            <a:spLocks noChangeArrowheads="1"/>
          </p:cNvSpPr>
          <p:nvPr/>
        </p:nvSpPr>
        <p:spPr bwMode="auto">
          <a:xfrm>
            <a:off x="2615438" y="3570375"/>
            <a:ext cx="504000" cy="468000"/>
          </a:xfrm>
          <a:prstGeom prst="rect">
            <a:avLst/>
          </a:prstGeom>
          <a:solidFill>
            <a:srgbClr val="969696"/>
          </a:solidFill>
          <a:ln w="9525">
            <a:solidFill>
              <a:srgbClr val="80808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54000" tIns="30476" rIns="54000" bIns="45714" anchor="ctr"/>
          <a:lstStyle/>
          <a:p>
            <a:pPr algn="ctr" defTabSz="957263" eaLnBrk="0" latinLnBrk="0" hangingPunct="0">
              <a:defRPr/>
            </a:pPr>
            <a:r>
              <a:rPr kumimoji="0" lang="en-US" altLang="ko-KR" sz="800" dirty="0">
                <a:solidFill>
                  <a:schemeClr val="bg1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Control </a:t>
            </a:r>
            <a:r>
              <a:rPr kumimoji="0" lang="en-US" altLang="ko-KR" sz="800" dirty="0" smtClean="0">
                <a:solidFill>
                  <a:schemeClr val="bg1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Logics</a:t>
            </a:r>
            <a:endParaRPr kumimoji="0" lang="en-US" altLang="ko-KR" sz="800" dirty="0">
              <a:solidFill>
                <a:schemeClr val="bg1"/>
              </a:solidFill>
              <a:latin typeface="Tahoma" pitchFamily="34" charset="0"/>
              <a:ea typeface="휴먼모음T" pitchFamily="18" charset="-127"/>
              <a:cs typeface="Tahoma" pitchFamily="34" charset="0"/>
            </a:endParaRPr>
          </a:p>
        </p:txBody>
      </p:sp>
      <p:sp>
        <p:nvSpPr>
          <p:cNvPr id="9264" name="AutoShape 70"/>
          <p:cNvSpPr>
            <a:spLocks noChangeArrowheads="1"/>
          </p:cNvSpPr>
          <p:nvPr/>
        </p:nvSpPr>
        <p:spPr bwMode="auto">
          <a:xfrm>
            <a:off x="1958850" y="3922675"/>
            <a:ext cx="108000" cy="108000"/>
          </a:xfrm>
          <a:prstGeom prst="rightArrow">
            <a:avLst>
              <a:gd name="adj1" fmla="val 50000"/>
              <a:gd name="adj2" fmla="val 50104"/>
            </a:avLst>
          </a:prstGeom>
          <a:solidFill>
            <a:srgbClr val="DDDDDD"/>
          </a:solidFill>
          <a:ln w="9525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latinLnBrk="0"/>
            <a:endParaRPr kumimoji="0" lang="ko-KR" altLang="en-US"/>
          </a:p>
        </p:txBody>
      </p:sp>
      <p:sp>
        <p:nvSpPr>
          <p:cNvPr id="118" name="Rectangle 72"/>
          <p:cNvSpPr>
            <a:spLocks noChangeArrowheads="1"/>
          </p:cNvSpPr>
          <p:nvPr/>
        </p:nvSpPr>
        <p:spPr bwMode="auto">
          <a:xfrm>
            <a:off x="2115438" y="3677897"/>
            <a:ext cx="252000" cy="144000"/>
          </a:xfrm>
          <a:prstGeom prst="rect">
            <a:avLst/>
          </a:prstGeom>
          <a:solidFill>
            <a:srgbClr val="FFFFFF"/>
          </a:solidFill>
          <a:ln w="9525">
            <a:solidFill>
              <a:srgbClr val="80808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0" tIns="46793" rIns="0" bIns="45714" anchor="ctr"/>
          <a:lstStyle/>
          <a:p>
            <a:pPr algn="ctr" defTabSz="957263" eaLnBrk="0" latinLnBrk="0" hangingPunct="0">
              <a:defRPr/>
            </a:pPr>
            <a:r>
              <a:rPr kumimoji="0" lang="en-US" altLang="ko-KR" sz="800" dirty="0">
                <a:solidFill>
                  <a:srgbClr val="000000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DAC</a:t>
            </a:r>
            <a:endParaRPr kumimoji="0" lang="en-US" altLang="ko-KR" sz="800" dirty="0">
              <a:latin typeface="Tahoma" pitchFamily="34" charset="0"/>
              <a:ea typeface="휴먼모음T" pitchFamily="18" charset="-127"/>
              <a:cs typeface="Tahoma" pitchFamily="34" charset="0"/>
            </a:endParaRPr>
          </a:p>
        </p:txBody>
      </p:sp>
      <p:sp>
        <p:nvSpPr>
          <p:cNvPr id="9266" name="AutoShape 73"/>
          <p:cNvSpPr>
            <a:spLocks noChangeArrowheads="1"/>
          </p:cNvSpPr>
          <p:nvPr/>
        </p:nvSpPr>
        <p:spPr bwMode="auto">
          <a:xfrm flipH="1">
            <a:off x="1940625" y="3719405"/>
            <a:ext cx="108000" cy="108000"/>
          </a:xfrm>
          <a:prstGeom prst="rightArrow">
            <a:avLst>
              <a:gd name="adj1" fmla="val 50000"/>
              <a:gd name="adj2" fmla="val 48299"/>
            </a:avLst>
          </a:prstGeom>
          <a:solidFill>
            <a:srgbClr val="DDDDDD"/>
          </a:solidFill>
          <a:ln w="9525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latinLnBrk="0"/>
            <a:endParaRPr kumimoji="0" lang="ko-KR" altLang="en-US"/>
          </a:p>
        </p:txBody>
      </p:sp>
      <p:sp>
        <p:nvSpPr>
          <p:cNvPr id="120" name="Rectangle 75"/>
          <p:cNvSpPr>
            <a:spLocks noChangeArrowheads="1"/>
          </p:cNvSpPr>
          <p:nvPr/>
        </p:nvSpPr>
        <p:spPr bwMode="auto">
          <a:xfrm>
            <a:off x="1064835" y="2989475"/>
            <a:ext cx="972000" cy="324000"/>
          </a:xfrm>
          <a:prstGeom prst="rect">
            <a:avLst/>
          </a:prstGeom>
          <a:solidFill>
            <a:srgbClr val="969696"/>
          </a:solidFill>
          <a:ln w="9525">
            <a:solidFill>
              <a:srgbClr val="80808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91428" tIns="30476" rIns="91428" bIns="45714" anchor="ctr"/>
          <a:lstStyle/>
          <a:p>
            <a:pPr algn="ctr" defTabSz="957263" eaLnBrk="0" latinLnBrk="0" hangingPunct="0">
              <a:defRPr/>
            </a:pPr>
            <a:r>
              <a:rPr kumimoji="0" lang="en-US" altLang="ko-KR" sz="800" dirty="0" smtClean="0">
                <a:solidFill>
                  <a:srgbClr val="FFFFFF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Sensing Element</a:t>
            </a:r>
          </a:p>
          <a:p>
            <a:pPr algn="ctr" defTabSz="957263" eaLnBrk="0" latinLnBrk="0" hangingPunct="0">
              <a:defRPr/>
            </a:pPr>
            <a:r>
              <a:rPr kumimoji="0" lang="en-US" altLang="ko-KR" sz="800" dirty="0" smtClean="0">
                <a:solidFill>
                  <a:srgbClr val="FFFFFF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Mag. X,Y,Z-axis</a:t>
            </a:r>
            <a:endParaRPr kumimoji="0" lang="ko-KR" altLang="en-US" sz="800" dirty="0">
              <a:latin typeface="Tahoma" pitchFamily="34" charset="0"/>
              <a:ea typeface="휴먼모음T" pitchFamily="18" charset="-127"/>
              <a:cs typeface="Tahoma" pitchFamily="34" charset="0"/>
            </a:endParaRPr>
          </a:p>
        </p:txBody>
      </p:sp>
      <p:sp>
        <p:nvSpPr>
          <p:cNvPr id="121" name="Rectangle 76"/>
          <p:cNvSpPr>
            <a:spLocks noChangeArrowheads="1"/>
          </p:cNvSpPr>
          <p:nvPr/>
        </p:nvSpPr>
        <p:spPr bwMode="auto">
          <a:xfrm>
            <a:off x="2121725" y="3887050"/>
            <a:ext cx="252000" cy="144000"/>
          </a:xfrm>
          <a:prstGeom prst="rect">
            <a:avLst/>
          </a:prstGeom>
          <a:solidFill>
            <a:srgbClr val="FFFFFF"/>
          </a:solidFill>
          <a:ln w="9525">
            <a:solidFill>
              <a:srgbClr val="80808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0" tIns="46793" rIns="0" bIns="45714" anchor="ctr"/>
          <a:lstStyle/>
          <a:p>
            <a:pPr algn="ctr" defTabSz="957263" eaLnBrk="0" latinLnBrk="0" hangingPunct="0">
              <a:defRPr/>
            </a:pPr>
            <a:r>
              <a:rPr kumimoji="0" lang="en-US" altLang="ko-KR" sz="800" dirty="0">
                <a:solidFill>
                  <a:srgbClr val="000000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ADC</a:t>
            </a:r>
            <a:endParaRPr kumimoji="0" lang="en-US" altLang="ko-KR" sz="800" dirty="0">
              <a:latin typeface="Tahoma" pitchFamily="34" charset="0"/>
              <a:ea typeface="휴먼모음T" pitchFamily="18" charset="-127"/>
              <a:cs typeface="Tahoma" pitchFamily="34" charset="0"/>
            </a:endParaRPr>
          </a:p>
        </p:txBody>
      </p:sp>
      <p:sp>
        <p:nvSpPr>
          <p:cNvPr id="9269" name="AutoShape 91"/>
          <p:cNvSpPr>
            <a:spLocks noChangeArrowheads="1"/>
          </p:cNvSpPr>
          <p:nvPr/>
        </p:nvSpPr>
        <p:spPr bwMode="auto">
          <a:xfrm rot="5400000" flipH="1">
            <a:off x="1277400" y="3385500"/>
            <a:ext cx="144000" cy="108000"/>
          </a:xfrm>
          <a:prstGeom prst="rightArrow">
            <a:avLst>
              <a:gd name="adj1" fmla="val 50000"/>
              <a:gd name="adj2" fmla="val 48298"/>
            </a:avLst>
          </a:prstGeom>
          <a:solidFill>
            <a:srgbClr val="DDDDDD"/>
          </a:solidFill>
          <a:ln w="9525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latinLnBrk="0"/>
            <a:endParaRPr kumimoji="0" lang="ko-KR" altLang="en-US"/>
          </a:p>
        </p:txBody>
      </p:sp>
      <p:sp>
        <p:nvSpPr>
          <p:cNvPr id="9270" name="AutoShape 92"/>
          <p:cNvSpPr>
            <a:spLocks noChangeArrowheads="1"/>
          </p:cNvSpPr>
          <p:nvPr/>
        </p:nvSpPr>
        <p:spPr bwMode="auto">
          <a:xfrm rot="5400000">
            <a:off x="1420275" y="3401369"/>
            <a:ext cx="144000" cy="108000"/>
          </a:xfrm>
          <a:prstGeom prst="rightArrow">
            <a:avLst>
              <a:gd name="adj1" fmla="val 50000"/>
              <a:gd name="adj2" fmla="val 50104"/>
            </a:avLst>
          </a:prstGeom>
          <a:solidFill>
            <a:srgbClr val="DDDDDD"/>
          </a:solidFill>
          <a:ln w="9525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latinLnBrk="0"/>
            <a:endParaRPr kumimoji="0" lang="ko-KR" altLang="en-US"/>
          </a:p>
        </p:txBody>
      </p:sp>
      <p:sp>
        <p:nvSpPr>
          <p:cNvPr id="9271" name="AutoShape 95"/>
          <p:cNvSpPr>
            <a:spLocks noChangeArrowheads="1"/>
          </p:cNvSpPr>
          <p:nvPr/>
        </p:nvSpPr>
        <p:spPr bwMode="auto">
          <a:xfrm>
            <a:off x="2457450" y="3919459"/>
            <a:ext cx="108000" cy="108000"/>
          </a:xfrm>
          <a:prstGeom prst="rightArrow">
            <a:avLst>
              <a:gd name="adj1" fmla="val 50000"/>
              <a:gd name="adj2" fmla="val 50104"/>
            </a:avLst>
          </a:prstGeom>
          <a:solidFill>
            <a:srgbClr val="DDDDDD"/>
          </a:solidFill>
          <a:ln w="9525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latinLnBrk="0"/>
            <a:endParaRPr kumimoji="0" lang="ko-KR" altLang="en-US"/>
          </a:p>
        </p:txBody>
      </p:sp>
      <p:sp>
        <p:nvSpPr>
          <p:cNvPr id="9272" name="AutoShape 96"/>
          <p:cNvSpPr>
            <a:spLocks noChangeArrowheads="1"/>
          </p:cNvSpPr>
          <p:nvPr/>
        </p:nvSpPr>
        <p:spPr bwMode="auto">
          <a:xfrm flipH="1">
            <a:off x="2450275" y="3719405"/>
            <a:ext cx="108000" cy="108000"/>
          </a:xfrm>
          <a:prstGeom prst="rightArrow">
            <a:avLst>
              <a:gd name="adj1" fmla="val 50000"/>
              <a:gd name="adj2" fmla="val 48299"/>
            </a:avLst>
          </a:prstGeom>
          <a:solidFill>
            <a:srgbClr val="DDDDDD"/>
          </a:solidFill>
          <a:ln w="9525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latinLnBrk="0"/>
            <a:endParaRPr kumimoji="0" lang="ko-KR" altLang="en-US"/>
          </a:p>
        </p:txBody>
      </p:sp>
      <p:sp>
        <p:nvSpPr>
          <p:cNvPr id="9273" name="AutoShape 49"/>
          <p:cNvSpPr>
            <a:spLocks noChangeArrowheads="1"/>
          </p:cNvSpPr>
          <p:nvPr/>
        </p:nvSpPr>
        <p:spPr bwMode="auto">
          <a:xfrm flipH="1">
            <a:off x="1928750" y="3570375"/>
            <a:ext cx="612000" cy="72000"/>
          </a:xfrm>
          <a:prstGeom prst="rightArrow">
            <a:avLst>
              <a:gd name="adj1" fmla="val 50000"/>
              <a:gd name="adj2" fmla="val 366241"/>
            </a:avLst>
          </a:prstGeom>
          <a:solidFill>
            <a:srgbClr val="DDDDDD"/>
          </a:solidFill>
          <a:ln w="9525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latinLnBrk="0"/>
            <a:endParaRPr kumimoji="0" lang="ko-KR" altLang="en-US"/>
          </a:p>
        </p:txBody>
      </p:sp>
      <p:sp>
        <p:nvSpPr>
          <p:cNvPr id="167" name="Text Box 99"/>
          <p:cNvSpPr txBox="1">
            <a:spLocks noChangeArrowheads="1"/>
          </p:cNvSpPr>
          <p:nvPr/>
        </p:nvSpPr>
        <p:spPr bwMode="auto">
          <a:xfrm>
            <a:off x="457200" y="1505200"/>
            <a:ext cx="4114800" cy="9540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1428" tIns="45714" rIns="0" bIns="45714">
            <a:spAutoFit/>
          </a:bodyPr>
          <a:lstStyle/>
          <a:p>
            <a:pPr defTabSz="966788" latinLnBrk="0">
              <a:buFont typeface="Wingdings" pitchFamily="2" charset="2"/>
              <a:buChar char="ü"/>
            </a:pPr>
            <a:r>
              <a:rPr kumimoji="0" lang="en-US" altLang="ko-KR" sz="14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Package to be composed on 3-axis </a:t>
            </a:r>
          </a:p>
          <a:p>
            <a:pPr defTabSz="966788" latinLnBrk="0"/>
            <a:r>
              <a:rPr kumimoji="0" lang="en-US" altLang="ko-KR" sz="14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  magnetic element and ASIC</a:t>
            </a:r>
          </a:p>
          <a:p>
            <a:pPr defTabSz="966788" latinLnBrk="0">
              <a:buFont typeface="Wingdings" pitchFamily="2" charset="2"/>
              <a:buChar char="ü"/>
            </a:pPr>
            <a:r>
              <a:rPr kumimoji="0" lang="en-US" altLang="ko-KR" sz="14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</a:t>
            </a:r>
            <a:r>
              <a:rPr kumimoji="0" lang="en-US" altLang="ko-KR" sz="1400" b="1" dirty="0" smtClean="0">
                <a:solidFill>
                  <a:srgbClr val="0000FF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Operation all algorithm in Host CPU</a:t>
            </a:r>
          </a:p>
          <a:p>
            <a:pPr defTabSz="966788" latinLnBrk="0">
              <a:buFont typeface="Wingdings" pitchFamily="2" charset="2"/>
              <a:buChar char="ü"/>
            </a:pPr>
            <a:r>
              <a:rPr kumimoji="0" lang="en-US" altLang="ko-KR" sz="14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Model : AMS0303H (3.2 x 3.2 x 1.1)</a:t>
            </a:r>
          </a:p>
        </p:txBody>
      </p:sp>
      <p:sp>
        <p:nvSpPr>
          <p:cNvPr id="64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375319" y="224828"/>
            <a:ext cx="3358481" cy="460972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lIns="0" tIns="0" rIns="0" bIns="0"/>
          <a:lstStyle/>
          <a:p>
            <a:pPr algn="l">
              <a:defRPr/>
            </a:pPr>
            <a:r>
              <a:rPr lang="en-US" altLang="ko-KR" sz="2400" b="1" dirty="0" smtClean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휴먼모음T" pitchFamily="18" charset="-127"/>
                <a:ea typeface="휴먼모음T" pitchFamily="18" charset="-127"/>
              </a:rPr>
              <a:t>Structure of Sensor</a:t>
            </a:r>
          </a:p>
        </p:txBody>
      </p:sp>
      <p:sp>
        <p:nvSpPr>
          <p:cNvPr id="46" name="직사각형 45"/>
          <p:cNvSpPr/>
          <p:nvPr/>
        </p:nvSpPr>
        <p:spPr>
          <a:xfrm>
            <a:off x="228600" y="745175"/>
            <a:ext cx="8763000" cy="54000"/>
          </a:xfrm>
          <a:prstGeom prst="rect">
            <a:avLst/>
          </a:prstGeom>
          <a:solidFill>
            <a:srgbClr val="0099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8" name="직사각형 57"/>
          <p:cNvSpPr/>
          <p:nvPr/>
        </p:nvSpPr>
        <p:spPr>
          <a:xfrm>
            <a:off x="984900" y="3482300"/>
            <a:ext cx="2291700" cy="673925"/>
          </a:xfrm>
          <a:prstGeom prst="rect">
            <a:avLst/>
          </a:prstGeom>
          <a:noFill/>
          <a:ln>
            <a:solidFill>
              <a:srgbClr val="FF66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TextBox 165"/>
          <p:cNvSpPr txBox="1">
            <a:spLocks noChangeArrowheads="1"/>
          </p:cNvSpPr>
          <p:nvPr/>
        </p:nvSpPr>
        <p:spPr bwMode="auto">
          <a:xfrm>
            <a:off x="814450" y="2885596"/>
            <a:ext cx="28725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0"/>
            <a:r>
              <a:rPr kumimoji="0" lang="en-US" altLang="ko-KR" sz="1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kumimoji="0" lang="ko-KR" altLang="en-US" sz="16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Box 165"/>
          <p:cNvSpPr txBox="1">
            <a:spLocks noChangeArrowheads="1"/>
          </p:cNvSpPr>
          <p:nvPr/>
        </p:nvSpPr>
        <p:spPr bwMode="auto">
          <a:xfrm>
            <a:off x="2971800" y="3146205"/>
            <a:ext cx="3129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atinLnBrk="0"/>
            <a:r>
              <a:rPr kumimoji="0" lang="en-US" altLang="ko-KR" sz="1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kumimoji="0" lang="ko-KR" altLang="en-US" sz="16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34" name="TextBox 162"/>
          <p:cNvSpPr txBox="1">
            <a:spLocks noChangeArrowheads="1"/>
          </p:cNvSpPr>
          <p:nvPr/>
        </p:nvSpPr>
        <p:spPr bwMode="auto">
          <a:xfrm>
            <a:off x="4706857" y="5340852"/>
            <a:ext cx="413234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Ins="0">
            <a:spAutoFit/>
          </a:bodyPr>
          <a:lstStyle/>
          <a:p>
            <a:pPr marL="342900" indent="-342900" latinLnBrk="0"/>
            <a:r>
              <a:rPr kumimoji="0" lang="en-US" altLang="ko-KR" sz="12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【 Embedded MCU ASIC Part</a:t>
            </a:r>
            <a:r>
              <a:rPr kumimoji="0" lang="ko-KR" altLang="en-US" sz="12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</a:t>
            </a:r>
            <a:r>
              <a:rPr kumimoji="0" lang="en-US" altLang="ko-KR" sz="12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】</a:t>
            </a:r>
          </a:p>
          <a:p>
            <a:pPr marL="342900" indent="-342900" latinLnBrk="0"/>
            <a:r>
              <a:rPr kumimoji="0" lang="ko-KR" altLang="en-US" sz="12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</a:t>
            </a:r>
            <a:r>
              <a:rPr kumimoji="0" lang="en-US" altLang="ko-KR" sz="12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- Converts the values detected from geomagnetic</a:t>
            </a:r>
          </a:p>
          <a:p>
            <a:pPr marL="342900" indent="-342900" latinLnBrk="0"/>
            <a:r>
              <a:rPr kumimoji="0" lang="en-US" altLang="ko-KR" sz="12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  and acceleration elements into electric signal by </a:t>
            </a:r>
          </a:p>
          <a:p>
            <a:pPr marL="342900" indent="-342900" latinLnBrk="0"/>
            <a:r>
              <a:rPr kumimoji="0" lang="en-US" altLang="ko-KR" sz="12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  ADC/DAC</a:t>
            </a:r>
          </a:p>
          <a:p>
            <a:pPr marL="342900" indent="-342900" latinLnBrk="0"/>
            <a:r>
              <a:rPr kumimoji="0" lang="ko-KR" altLang="en-US" sz="12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</a:t>
            </a:r>
            <a:r>
              <a:rPr kumimoji="0" lang="en-US" altLang="ko-KR" sz="12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- Performs various functions by embedded special</a:t>
            </a:r>
          </a:p>
          <a:p>
            <a:pPr marL="342900" indent="-342900" latinLnBrk="0"/>
            <a:r>
              <a:rPr kumimoji="0" lang="en-US" altLang="ko-KR" sz="12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  algorithm in MCU</a:t>
            </a:r>
          </a:p>
        </p:txBody>
      </p:sp>
      <p:sp>
        <p:nvSpPr>
          <p:cNvPr id="44" name="TextBox 162"/>
          <p:cNvSpPr txBox="1">
            <a:spLocks noChangeArrowheads="1"/>
          </p:cNvSpPr>
          <p:nvPr/>
        </p:nvSpPr>
        <p:spPr bwMode="auto">
          <a:xfrm>
            <a:off x="4688917" y="4719584"/>
            <a:ext cx="205537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latinLnBrk="0"/>
            <a:r>
              <a:rPr kumimoji="0" lang="en-US" altLang="ko-KR" sz="12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【 Geomagnetic Part</a:t>
            </a:r>
            <a:r>
              <a:rPr kumimoji="0" lang="ko-KR" altLang="en-US" sz="12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</a:t>
            </a:r>
            <a:r>
              <a:rPr kumimoji="0" lang="en-US" altLang="ko-KR" sz="12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】</a:t>
            </a:r>
          </a:p>
          <a:p>
            <a:pPr marL="342900" indent="-342900" latinLnBrk="0"/>
            <a:r>
              <a:rPr kumimoji="0" lang="en-US" altLang="ko-KR" sz="12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- Composed on X, Y and</a:t>
            </a:r>
          </a:p>
          <a:p>
            <a:pPr marL="342900" indent="-342900" latinLnBrk="0"/>
            <a:r>
              <a:rPr kumimoji="0" lang="en-US" altLang="ko-KR" sz="12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  Z-axis</a:t>
            </a:r>
          </a:p>
        </p:txBody>
      </p:sp>
      <p:sp>
        <p:nvSpPr>
          <p:cNvPr id="27" name="TextBox 162"/>
          <p:cNvSpPr txBox="1">
            <a:spLocks noChangeArrowheads="1"/>
          </p:cNvSpPr>
          <p:nvPr/>
        </p:nvSpPr>
        <p:spPr bwMode="auto">
          <a:xfrm>
            <a:off x="6776133" y="4681540"/>
            <a:ext cx="206306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latinLnBrk="0"/>
            <a:r>
              <a:rPr kumimoji="0" lang="en-US" altLang="ko-KR" sz="12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【 Acceleration Part</a:t>
            </a:r>
            <a:r>
              <a:rPr kumimoji="0" lang="ko-KR" altLang="en-US" sz="12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</a:t>
            </a:r>
            <a:r>
              <a:rPr kumimoji="0" lang="en-US" altLang="ko-KR" sz="12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】</a:t>
            </a:r>
          </a:p>
          <a:p>
            <a:pPr marL="342900" indent="-342900" latinLnBrk="0"/>
            <a:r>
              <a:rPr kumimoji="0" lang="en-US" altLang="ko-KR" sz="12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- Composed on X, Y and</a:t>
            </a:r>
          </a:p>
          <a:p>
            <a:pPr marL="342900" indent="-342900" latinLnBrk="0"/>
            <a:r>
              <a:rPr kumimoji="0" lang="en-US" altLang="ko-KR" sz="12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  Z-axis</a:t>
            </a:r>
          </a:p>
        </p:txBody>
      </p:sp>
      <p:sp>
        <p:nvSpPr>
          <p:cNvPr id="38" name="TextBox 165"/>
          <p:cNvSpPr txBox="1">
            <a:spLocks noChangeArrowheads="1"/>
          </p:cNvSpPr>
          <p:nvPr/>
        </p:nvSpPr>
        <p:spPr bwMode="auto">
          <a:xfrm>
            <a:off x="4507675" y="4671599"/>
            <a:ext cx="28725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0"/>
            <a:r>
              <a:rPr kumimoji="0" lang="en-US" altLang="ko-KR" sz="1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kumimoji="0" lang="ko-KR" altLang="en-US" sz="16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Box 165"/>
          <p:cNvSpPr txBox="1">
            <a:spLocks noChangeArrowheads="1"/>
          </p:cNvSpPr>
          <p:nvPr/>
        </p:nvSpPr>
        <p:spPr bwMode="auto">
          <a:xfrm>
            <a:off x="6570742" y="4648200"/>
            <a:ext cx="28725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0"/>
            <a:r>
              <a:rPr kumimoji="0" lang="en-US" altLang="ko-KR" sz="1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kumimoji="0" lang="ko-KR" altLang="en-US" sz="16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Box 165"/>
          <p:cNvSpPr txBox="1">
            <a:spLocks noChangeArrowheads="1"/>
          </p:cNvSpPr>
          <p:nvPr/>
        </p:nvSpPr>
        <p:spPr bwMode="auto">
          <a:xfrm>
            <a:off x="4495800" y="5312152"/>
            <a:ext cx="28725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0"/>
            <a:r>
              <a:rPr kumimoji="0" lang="en-US" altLang="ko-KR" sz="1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kumimoji="0" lang="ko-KR" altLang="en-US" sz="16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7" name="AutoShape 42"/>
          <p:cNvSpPr>
            <a:spLocks noChangeArrowheads="1"/>
          </p:cNvSpPr>
          <p:nvPr/>
        </p:nvSpPr>
        <p:spPr bwMode="auto">
          <a:xfrm>
            <a:off x="5409000" y="2590800"/>
            <a:ext cx="2556000" cy="1944000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25400" algn="ctr">
            <a:solidFill>
              <a:srgbClr val="0000FF"/>
            </a:solidFill>
            <a:prstDash val="sysDot"/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latinLnBrk="0"/>
            <a:endParaRPr kumimoji="0" lang="ko-KR" altLang="en-US"/>
          </a:p>
        </p:txBody>
      </p:sp>
      <p:sp>
        <p:nvSpPr>
          <p:cNvPr id="78" name="Rectangle 68"/>
          <p:cNvSpPr>
            <a:spLocks noChangeArrowheads="1"/>
          </p:cNvSpPr>
          <p:nvPr/>
        </p:nvSpPr>
        <p:spPr bwMode="auto">
          <a:xfrm>
            <a:off x="5630872" y="3304423"/>
            <a:ext cx="792000" cy="468000"/>
          </a:xfrm>
          <a:prstGeom prst="rect">
            <a:avLst/>
          </a:prstGeom>
          <a:solidFill>
            <a:srgbClr val="969696"/>
          </a:solidFill>
          <a:ln w="9525">
            <a:solidFill>
              <a:srgbClr val="80808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 lIns="91428" tIns="46793" rIns="91428" bIns="45714" anchor="ctr"/>
          <a:lstStyle/>
          <a:p>
            <a:pPr algn="ctr" defTabSz="957263" eaLnBrk="0" latinLnBrk="0" hangingPunct="0">
              <a:defRPr/>
            </a:pPr>
            <a:r>
              <a:rPr kumimoji="0" lang="en-US" altLang="ko-KR" sz="800" dirty="0">
                <a:solidFill>
                  <a:srgbClr val="FFFFFF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Analog </a:t>
            </a:r>
            <a:r>
              <a:rPr kumimoji="0" lang="en-US" altLang="ko-KR" sz="800" dirty="0" smtClean="0">
                <a:solidFill>
                  <a:srgbClr val="FFFFFF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Circuit</a:t>
            </a:r>
            <a:endParaRPr kumimoji="0" lang="en-US" altLang="ko-KR" sz="800" dirty="0">
              <a:solidFill>
                <a:srgbClr val="FFFFFF"/>
              </a:solidFill>
              <a:latin typeface="Tahoma" pitchFamily="34" charset="0"/>
              <a:ea typeface="휴먼모음T" pitchFamily="18" charset="-127"/>
              <a:cs typeface="Tahoma" pitchFamily="34" charset="0"/>
            </a:endParaRPr>
          </a:p>
          <a:p>
            <a:pPr algn="ctr" defTabSz="957263" eaLnBrk="0" latinLnBrk="0" hangingPunct="0">
              <a:spcBef>
                <a:spcPts val="100"/>
              </a:spcBef>
              <a:defRPr/>
            </a:pPr>
            <a:r>
              <a:rPr kumimoji="0" lang="en-US" altLang="ko-KR" sz="800" dirty="0" smtClean="0">
                <a:solidFill>
                  <a:srgbClr val="FFFFFF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for</a:t>
            </a:r>
            <a:endParaRPr kumimoji="0" lang="en-US" altLang="ko-KR" sz="800" dirty="0">
              <a:solidFill>
                <a:srgbClr val="FFFFFF"/>
              </a:solidFill>
              <a:latin typeface="Tahoma" pitchFamily="34" charset="0"/>
              <a:ea typeface="휴먼모음T" pitchFamily="18" charset="-127"/>
              <a:cs typeface="Tahoma" pitchFamily="34" charset="0"/>
            </a:endParaRPr>
          </a:p>
          <a:p>
            <a:pPr algn="ctr" defTabSz="957263" eaLnBrk="0" latinLnBrk="0" hangingPunct="0">
              <a:spcBef>
                <a:spcPts val="100"/>
              </a:spcBef>
              <a:defRPr/>
            </a:pPr>
            <a:r>
              <a:rPr kumimoji="0" lang="en-US" altLang="ko-KR" sz="800" dirty="0">
                <a:solidFill>
                  <a:srgbClr val="FFFFFF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Sensor Device</a:t>
            </a:r>
            <a:endParaRPr kumimoji="0" lang="en-US" altLang="ko-KR" sz="800" dirty="0">
              <a:latin typeface="Tahoma" pitchFamily="34" charset="0"/>
              <a:ea typeface="휴먼모음T" pitchFamily="18" charset="-127"/>
              <a:cs typeface="Tahoma" pitchFamily="34" charset="0"/>
            </a:endParaRPr>
          </a:p>
        </p:txBody>
      </p:sp>
      <p:sp>
        <p:nvSpPr>
          <p:cNvPr id="79" name="Rectangle 69"/>
          <p:cNvSpPr>
            <a:spLocks noChangeArrowheads="1"/>
          </p:cNvSpPr>
          <p:nvPr/>
        </p:nvSpPr>
        <p:spPr bwMode="auto">
          <a:xfrm>
            <a:off x="7186238" y="3315160"/>
            <a:ext cx="504000" cy="468000"/>
          </a:xfrm>
          <a:prstGeom prst="rect">
            <a:avLst/>
          </a:prstGeom>
          <a:solidFill>
            <a:srgbClr val="969696"/>
          </a:solidFill>
          <a:ln w="9525">
            <a:solidFill>
              <a:srgbClr val="80808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54000" tIns="30476" rIns="54000" bIns="45714" anchor="ctr"/>
          <a:lstStyle/>
          <a:p>
            <a:pPr algn="ctr" defTabSz="957263" eaLnBrk="0" latinLnBrk="0" hangingPunct="0">
              <a:defRPr/>
            </a:pPr>
            <a:r>
              <a:rPr kumimoji="0" lang="en-US" altLang="ko-KR" sz="800" dirty="0">
                <a:solidFill>
                  <a:schemeClr val="bg1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Control </a:t>
            </a:r>
            <a:r>
              <a:rPr kumimoji="0" lang="en-US" altLang="ko-KR" sz="800" dirty="0" smtClean="0">
                <a:solidFill>
                  <a:schemeClr val="bg1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Logics</a:t>
            </a:r>
            <a:endParaRPr kumimoji="0" lang="en-US" altLang="ko-KR" sz="800" dirty="0">
              <a:solidFill>
                <a:schemeClr val="bg1"/>
              </a:solidFill>
              <a:latin typeface="Tahoma" pitchFamily="34" charset="0"/>
              <a:ea typeface="휴먼모음T" pitchFamily="18" charset="-127"/>
              <a:cs typeface="Tahoma" pitchFamily="34" charset="0"/>
            </a:endParaRPr>
          </a:p>
        </p:txBody>
      </p:sp>
      <p:sp>
        <p:nvSpPr>
          <p:cNvPr id="80" name="AutoShape 70"/>
          <p:cNvSpPr>
            <a:spLocks noChangeArrowheads="1"/>
          </p:cNvSpPr>
          <p:nvPr/>
        </p:nvSpPr>
        <p:spPr bwMode="auto">
          <a:xfrm>
            <a:off x="6529650" y="3667460"/>
            <a:ext cx="108000" cy="108000"/>
          </a:xfrm>
          <a:prstGeom prst="rightArrow">
            <a:avLst>
              <a:gd name="adj1" fmla="val 50000"/>
              <a:gd name="adj2" fmla="val 50104"/>
            </a:avLst>
          </a:prstGeom>
          <a:solidFill>
            <a:srgbClr val="DDDDDD"/>
          </a:solidFill>
          <a:ln w="9525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latinLnBrk="0"/>
            <a:endParaRPr kumimoji="0" lang="ko-KR" altLang="en-US"/>
          </a:p>
        </p:txBody>
      </p:sp>
      <p:sp>
        <p:nvSpPr>
          <p:cNvPr id="81" name="Rectangle 72"/>
          <p:cNvSpPr>
            <a:spLocks noChangeArrowheads="1"/>
          </p:cNvSpPr>
          <p:nvPr/>
        </p:nvSpPr>
        <p:spPr bwMode="auto">
          <a:xfrm>
            <a:off x="6686238" y="3422682"/>
            <a:ext cx="252000" cy="144000"/>
          </a:xfrm>
          <a:prstGeom prst="rect">
            <a:avLst/>
          </a:prstGeom>
          <a:solidFill>
            <a:srgbClr val="FFFFFF"/>
          </a:solidFill>
          <a:ln w="9525">
            <a:solidFill>
              <a:srgbClr val="80808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0" tIns="46793" rIns="0" bIns="45714" anchor="ctr"/>
          <a:lstStyle/>
          <a:p>
            <a:pPr algn="ctr" defTabSz="957263" eaLnBrk="0" latinLnBrk="0" hangingPunct="0">
              <a:defRPr/>
            </a:pPr>
            <a:r>
              <a:rPr kumimoji="0" lang="en-US" altLang="ko-KR" sz="800" dirty="0">
                <a:solidFill>
                  <a:srgbClr val="000000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DAC</a:t>
            </a:r>
            <a:endParaRPr kumimoji="0" lang="en-US" altLang="ko-KR" sz="800" dirty="0">
              <a:latin typeface="Tahoma" pitchFamily="34" charset="0"/>
              <a:ea typeface="휴먼모음T" pitchFamily="18" charset="-127"/>
              <a:cs typeface="Tahoma" pitchFamily="34" charset="0"/>
            </a:endParaRPr>
          </a:p>
        </p:txBody>
      </p:sp>
      <p:sp>
        <p:nvSpPr>
          <p:cNvPr id="82" name="AutoShape 73"/>
          <p:cNvSpPr>
            <a:spLocks noChangeArrowheads="1"/>
          </p:cNvSpPr>
          <p:nvPr/>
        </p:nvSpPr>
        <p:spPr bwMode="auto">
          <a:xfrm flipH="1">
            <a:off x="6511425" y="3464190"/>
            <a:ext cx="108000" cy="108000"/>
          </a:xfrm>
          <a:prstGeom prst="rightArrow">
            <a:avLst>
              <a:gd name="adj1" fmla="val 50000"/>
              <a:gd name="adj2" fmla="val 48299"/>
            </a:avLst>
          </a:prstGeom>
          <a:solidFill>
            <a:srgbClr val="DDDDDD"/>
          </a:solidFill>
          <a:ln w="9525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latinLnBrk="0"/>
            <a:endParaRPr kumimoji="0" lang="ko-KR" altLang="en-US"/>
          </a:p>
        </p:txBody>
      </p:sp>
      <p:sp>
        <p:nvSpPr>
          <p:cNvPr id="84" name="Rectangle 76"/>
          <p:cNvSpPr>
            <a:spLocks noChangeArrowheads="1"/>
          </p:cNvSpPr>
          <p:nvPr/>
        </p:nvSpPr>
        <p:spPr bwMode="auto">
          <a:xfrm>
            <a:off x="6692525" y="3631835"/>
            <a:ext cx="252000" cy="144000"/>
          </a:xfrm>
          <a:prstGeom prst="rect">
            <a:avLst/>
          </a:prstGeom>
          <a:solidFill>
            <a:srgbClr val="FFFFFF"/>
          </a:solidFill>
          <a:ln w="9525">
            <a:solidFill>
              <a:srgbClr val="80808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0" tIns="46793" rIns="0" bIns="45714" anchor="ctr"/>
          <a:lstStyle/>
          <a:p>
            <a:pPr algn="ctr" defTabSz="957263" eaLnBrk="0" latinLnBrk="0" hangingPunct="0">
              <a:defRPr/>
            </a:pPr>
            <a:r>
              <a:rPr kumimoji="0" lang="en-US" altLang="ko-KR" sz="800" dirty="0">
                <a:solidFill>
                  <a:srgbClr val="000000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ADC</a:t>
            </a:r>
            <a:endParaRPr kumimoji="0" lang="en-US" altLang="ko-KR" sz="800" dirty="0">
              <a:latin typeface="Tahoma" pitchFamily="34" charset="0"/>
              <a:ea typeface="휴먼모음T" pitchFamily="18" charset="-127"/>
              <a:cs typeface="Tahoma" pitchFamily="34" charset="0"/>
            </a:endParaRPr>
          </a:p>
        </p:txBody>
      </p:sp>
      <p:sp>
        <p:nvSpPr>
          <p:cNvPr id="85" name="AutoShape 91"/>
          <p:cNvSpPr>
            <a:spLocks noChangeArrowheads="1"/>
          </p:cNvSpPr>
          <p:nvPr/>
        </p:nvSpPr>
        <p:spPr bwMode="auto">
          <a:xfrm rot="5400000" flipH="1">
            <a:off x="5848200" y="3130285"/>
            <a:ext cx="144000" cy="108000"/>
          </a:xfrm>
          <a:prstGeom prst="rightArrow">
            <a:avLst>
              <a:gd name="adj1" fmla="val 50000"/>
              <a:gd name="adj2" fmla="val 48298"/>
            </a:avLst>
          </a:prstGeom>
          <a:solidFill>
            <a:srgbClr val="DDDDDD"/>
          </a:solidFill>
          <a:ln w="9525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latinLnBrk="0"/>
            <a:endParaRPr kumimoji="0" lang="ko-KR" altLang="en-US"/>
          </a:p>
        </p:txBody>
      </p:sp>
      <p:sp>
        <p:nvSpPr>
          <p:cNvPr id="86" name="AutoShape 92"/>
          <p:cNvSpPr>
            <a:spLocks noChangeArrowheads="1"/>
          </p:cNvSpPr>
          <p:nvPr/>
        </p:nvSpPr>
        <p:spPr bwMode="auto">
          <a:xfrm rot="5400000">
            <a:off x="5991075" y="3146154"/>
            <a:ext cx="144000" cy="108000"/>
          </a:xfrm>
          <a:prstGeom prst="rightArrow">
            <a:avLst>
              <a:gd name="adj1" fmla="val 50000"/>
              <a:gd name="adj2" fmla="val 50104"/>
            </a:avLst>
          </a:prstGeom>
          <a:solidFill>
            <a:srgbClr val="DDDDDD"/>
          </a:solidFill>
          <a:ln w="9525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latinLnBrk="0"/>
            <a:endParaRPr kumimoji="0" lang="ko-KR" altLang="en-US"/>
          </a:p>
        </p:txBody>
      </p:sp>
      <p:sp>
        <p:nvSpPr>
          <p:cNvPr id="87" name="AutoShape 95"/>
          <p:cNvSpPr>
            <a:spLocks noChangeArrowheads="1"/>
          </p:cNvSpPr>
          <p:nvPr/>
        </p:nvSpPr>
        <p:spPr bwMode="auto">
          <a:xfrm>
            <a:off x="7028250" y="3664244"/>
            <a:ext cx="108000" cy="108000"/>
          </a:xfrm>
          <a:prstGeom prst="rightArrow">
            <a:avLst>
              <a:gd name="adj1" fmla="val 50000"/>
              <a:gd name="adj2" fmla="val 50104"/>
            </a:avLst>
          </a:prstGeom>
          <a:solidFill>
            <a:srgbClr val="DDDDDD"/>
          </a:solidFill>
          <a:ln w="9525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latinLnBrk="0"/>
            <a:endParaRPr kumimoji="0" lang="ko-KR" altLang="en-US"/>
          </a:p>
        </p:txBody>
      </p:sp>
      <p:sp>
        <p:nvSpPr>
          <p:cNvPr id="88" name="AutoShape 96"/>
          <p:cNvSpPr>
            <a:spLocks noChangeArrowheads="1"/>
          </p:cNvSpPr>
          <p:nvPr/>
        </p:nvSpPr>
        <p:spPr bwMode="auto">
          <a:xfrm flipH="1">
            <a:off x="7021075" y="3464190"/>
            <a:ext cx="108000" cy="108000"/>
          </a:xfrm>
          <a:prstGeom prst="rightArrow">
            <a:avLst>
              <a:gd name="adj1" fmla="val 50000"/>
              <a:gd name="adj2" fmla="val 48299"/>
            </a:avLst>
          </a:prstGeom>
          <a:solidFill>
            <a:srgbClr val="DDDDDD"/>
          </a:solidFill>
          <a:ln w="9525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latinLnBrk="0"/>
            <a:endParaRPr kumimoji="0" lang="ko-KR" altLang="en-US"/>
          </a:p>
        </p:txBody>
      </p:sp>
      <p:sp>
        <p:nvSpPr>
          <p:cNvPr id="89" name="AutoShape 49"/>
          <p:cNvSpPr>
            <a:spLocks noChangeArrowheads="1"/>
          </p:cNvSpPr>
          <p:nvPr/>
        </p:nvSpPr>
        <p:spPr bwMode="auto">
          <a:xfrm flipH="1">
            <a:off x="6499550" y="3315160"/>
            <a:ext cx="612000" cy="72000"/>
          </a:xfrm>
          <a:prstGeom prst="rightArrow">
            <a:avLst>
              <a:gd name="adj1" fmla="val 50000"/>
              <a:gd name="adj2" fmla="val 366241"/>
            </a:avLst>
          </a:prstGeom>
          <a:solidFill>
            <a:srgbClr val="DDDDDD"/>
          </a:solidFill>
          <a:ln w="9525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latinLnBrk="0"/>
            <a:endParaRPr kumimoji="0" lang="ko-KR" altLang="en-US"/>
          </a:p>
        </p:txBody>
      </p:sp>
      <p:sp>
        <p:nvSpPr>
          <p:cNvPr id="91" name="TextBox 165"/>
          <p:cNvSpPr txBox="1">
            <a:spLocks noChangeArrowheads="1"/>
          </p:cNvSpPr>
          <p:nvPr/>
        </p:nvSpPr>
        <p:spPr bwMode="auto">
          <a:xfrm>
            <a:off x="5369625" y="2676446"/>
            <a:ext cx="28725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0"/>
            <a:r>
              <a:rPr kumimoji="0" lang="en-US" altLang="ko-KR" sz="1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kumimoji="0" lang="ko-KR" altLang="en-US" sz="16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" name="TextBox 165"/>
          <p:cNvSpPr txBox="1">
            <a:spLocks noChangeArrowheads="1"/>
          </p:cNvSpPr>
          <p:nvPr/>
        </p:nvSpPr>
        <p:spPr bwMode="auto">
          <a:xfrm>
            <a:off x="7532700" y="2879115"/>
            <a:ext cx="3129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atinLnBrk="0"/>
            <a:r>
              <a:rPr kumimoji="0" lang="en-US" altLang="ko-KR" sz="1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kumimoji="0" lang="ko-KR" altLang="en-US" sz="16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3" name="AutoShape 91"/>
          <p:cNvSpPr>
            <a:spLocks noChangeArrowheads="1"/>
          </p:cNvSpPr>
          <p:nvPr/>
        </p:nvSpPr>
        <p:spPr bwMode="auto">
          <a:xfrm rot="5400000" flipH="1">
            <a:off x="5860075" y="3847450"/>
            <a:ext cx="144000" cy="108000"/>
          </a:xfrm>
          <a:prstGeom prst="rightArrow">
            <a:avLst>
              <a:gd name="adj1" fmla="val 50000"/>
              <a:gd name="adj2" fmla="val 48298"/>
            </a:avLst>
          </a:prstGeom>
          <a:solidFill>
            <a:srgbClr val="DDDDDD"/>
          </a:solidFill>
          <a:ln w="9525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latinLnBrk="0"/>
            <a:endParaRPr kumimoji="0" lang="ko-KR" altLang="en-US"/>
          </a:p>
        </p:txBody>
      </p:sp>
      <p:sp>
        <p:nvSpPr>
          <p:cNvPr id="94" name="AutoShape 92"/>
          <p:cNvSpPr>
            <a:spLocks noChangeArrowheads="1"/>
          </p:cNvSpPr>
          <p:nvPr/>
        </p:nvSpPr>
        <p:spPr bwMode="auto">
          <a:xfrm rot="5400000">
            <a:off x="6002950" y="3863319"/>
            <a:ext cx="144000" cy="108000"/>
          </a:xfrm>
          <a:prstGeom prst="rightArrow">
            <a:avLst>
              <a:gd name="adj1" fmla="val 50000"/>
              <a:gd name="adj2" fmla="val 50104"/>
            </a:avLst>
          </a:prstGeom>
          <a:solidFill>
            <a:srgbClr val="DDDDDD"/>
          </a:solidFill>
          <a:ln w="9525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latinLnBrk="0"/>
            <a:endParaRPr kumimoji="0" lang="ko-KR" altLang="en-US"/>
          </a:p>
        </p:txBody>
      </p:sp>
      <p:sp>
        <p:nvSpPr>
          <p:cNvPr id="95" name="Rectangle 71"/>
          <p:cNvSpPr>
            <a:spLocks noChangeArrowheads="1"/>
          </p:cNvSpPr>
          <p:nvPr/>
        </p:nvSpPr>
        <p:spPr bwMode="auto">
          <a:xfrm>
            <a:off x="5651450" y="4028964"/>
            <a:ext cx="972000" cy="324000"/>
          </a:xfrm>
          <a:prstGeom prst="rect">
            <a:avLst/>
          </a:prstGeom>
          <a:solidFill>
            <a:srgbClr val="00B0F0"/>
          </a:solidFill>
          <a:ln w="9525">
            <a:solidFill>
              <a:srgbClr val="80808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91428" tIns="30476" rIns="91428" bIns="45714" anchor="ctr"/>
          <a:lstStyle/>
          <a:p>
            <a:pPr algn="ctr" defTabSz="957263" eaLnBrk="0" latinLnBrk="0" hangingPunct="0">
              <a:defRPr/>
            </a:pPr>
            <a:r>
              <a:rPr kumimoji="0" lang="en-US" altLang="ko-KR" sz="800" dirty="0" smtClean="0">
                <a:solidFill>
                  <a:srgbClr val="FFFFFF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Sensing Element</a:t>
            </a:r>
          </a:p>
          <a:p>
            <a:pPr algn="ctr" defTabSz="957263" eaLnBrk="0" latinLnBrk="0" hangingPunct="0">
              <a:defRPr/>
            </a:pPr>
            <a:r>
              <a:rPr kumimoji="0" lang="en-US" altLang="ko-KR" sz="800" dirty="0" smtClean="0">
                <a:solidFill>
                  <a:srgbClr val="FFFFFF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Accel. X,Y,Z-axis</a:t>
            </a:r>
            <a:endParaRPr kumimoji="0" lang="ko-KR" altLang="en-US" sz="800" dirty="0">
              <a:latin typeface="Tahoma" pitchFamily="34" charset="0"/>
              <a:ea typeface="휴먼모음T" pitchFamily="18" charset="-127"/>
              <a:cs typeface="Tahoma" pitchFamily="34" charset="0"/>
            </a:endParaRPr>
          </a:p>
        </p:txBody>
      </p:sp>
      <p:sp>
        <p:nvSpPr>
          <p:cNvPr id="96" name="TextBox 165"/>
          <p:cNvSpPr txBox="1">
            <a:spLocks noChangeArrowheads="1"/>
          </p:cNvSpPr>
          <p:nvPr/>
        </p:nvSpPr>
        <p:spPr bwMode="auto">
          <a:xfrm>
            <a:off x="5415925" y="3934350"/>
            <a:ext cx="28725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0"/>
            <a:r>
              <a:rPr kumimoji="0" lang="en-US" altLang="ko-KR" sz="1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kumimoji="0" lang="ko-KR" altLang="en-US" sz="16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7" name="Rectangle 69"/>
          <p:cNvSpPr>
            <a:spLocks noChangeArrowheads="1"/>
          </p:cNvSpPr>
          <p:nvPr/>
        </p:nvSpPr>
        <p:spPr bwMode="auto">
          <a:xfrm>
            <a:off x="7068575" y="3969975"/>
            <a:ext cx="612000" cy="324000"/>
          </a:xfrm>
          <a:prstGeom prst="rect">
            <a:avLst/>
          </a:prstGeom>
          <a:solidFill>
            <a:srgbClr val="969696"/>
          </a:solidFill>
          <a:ln w="9525">
            <a:solidFill>
              <a:srgbClr val="80808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54000" tIns="30476" rIns="54000" bIns="45714" anchor="ctr"/>
          <a:lstStyle/>
          <a:p>
            <a:pPr algn="ctr" defTabSz="957263" eaLnBrk="0" latinLnBrk="0" hangingPunct="0">
              <a:defRPr/>
            </a:pPr>
            <a:r>
              <a:rPr kumimoji="0" lang="en-US" altLang="ko-KR" sz="800" dirty="0" smtClean="0">
                <a:solidFill>
                  <a:srgbClr val="FFFF00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embedded </a:t>
            </a:r>
            <a:r>
              <a:rPr kumimoji="0" lang="en-US" altLang="ko-KR" sz="800" dirty="0">
                <a:solidFill>
                  <a:srgbClr val="FFFF00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MCU</a:t>
            </a:r>
          </a:p>
        </p:txBody>
      </p:sp>
      <p:sp>
        <p:nvSpPr>
          <p:cNvPr id="99" name="AutoShape 91"/>
          <p:cNvSpPr>
            <a:spLocks noChangeArrowheads="1"/>
          </p:cNvSpPr>
          <p:nvPr/>
        </p:nvSpPr>
        <p:spPr bwMode="auto">
          <a:xfrm rot="5400000" flipH="1">
            <a:off x="7367925" y="3817575"/>
            <a:ext cx="108000" cy="108000"/>
          </a:xfrm>
          <a:prstGeom prst="rightArrow">
            <a:avLst>
              <a:gd name="adj1" fmla="val 50000"/>
              <a:gd name="adj2" fmla="val 48298"/>
            </a:avLst>
          </a:prstGeom>
          <a:solidFill>
            <a:srgbClr val="DDDDDD"/>
          </a:solidFill>
          <a:ln w="9525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latinLnBrk="0"/>
            <a:endParaRPr kumimoji="0" lang="ko-KR" altLang="en-US"/>
          </a:p>
        </p:txBody>
      </p:sp>
      <p:sp>
        <p:nvSpPr>
          <p:cNvPr id="100" name="AutoShape 92"/>
          <p:cNvSpPr>
            <a:spLocks noChangeArrowheads="1"/>
          </p:cNvSpPr>
          <p:nvPr/>
        </p:nvSpPr>
        <p:spPr bwMode="auto">
          <a:xfrm rot="5400000">
            <a:off x="7510800" y="3833444"/>
            <a:ext cx="108000" cy="108000"/>
          </a:xfrm>
          <a:prstGeom prst="rightArrow">
            <a:avLst>
              <a:gd name="adj1" fmla="val 50000"/>
              <a:gd name="adj2" fmla="val 50104"/>
            </a:avLst>
          </a:prstGeom>
          <a:solidFill>
            <a:srgbClr val="DDDDDD"/>
          </a:solidFill>
          <a:ln w="9525">
            <a:solidFill>
              <a:srgbClr val="808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latinLnBrk="0"/>
            <a:endParaRPr kumimoji="0" lang="ko-KR" altLang="en-US"/>
          </a:p>
        </p:txBody>
      </p:sp>
      <p:sp>
        <p:nvSpPr>
          <p:cNvPr id="102" name="TextBox 162"/>
          <p:cNvSpPr txBox="1">
            <a:spLocks noChangeArrowheads="1"/>
          </p:cNvSpPr>
          <p:nvPr/>
        </p:nvSpPr>
        <p:spPr bwMode="auto">
          <a:xfrm>
            <a:off x="648199" y="5167854"/>
            <a:ext cx="3466601" cy="1232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Ins="0">
            <a:spAutoFit/>
          </a:bodyPr>
          <a:lstStyle/>
          <a:p>
            <a:pPr marL="342900" indent="-342900" latinLnBrk="0"/>
            <a:r>
              <a:rPr kumimoji="0" lang="en-US" altLang="ko-KR" sz="12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【 ASIC Part</a:t>
            </a:r>
            <a:r>
              <a:rPr kumimoji="0" lang="ko-KR" altLang="en-US" sz="12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</a:t>
            </a:r>
            <a:r>
              <a:rPr kumimoji="0" lang="en-US" altLang="ko-KR" sz="12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】</a:t>
            </a:r>
          </a:p>
          <a:p>
            <a:pPr marL="342900" indent="-342900" latinLnBrk="0"/>
            <a:r>
              <a:rPr kumimoji="0" lang="ko-KR" altLang="en-US" sz="12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</a:t>
            </a:r>
            <a:r>
              <a:rPr kumimoji="0" lang="en-US" altLang="ko-KR" sz="12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- Converts the values detected from</a:t>
            </a:r>
          </a:p>
          <a:p>
            <a:pPr marL="342900" indent="-342900" latinLnBrk="0"/>
            <a:r>
              <a:rPr kumimoji="0" lang="en-US" altLang="ko-KR" sz="12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  geomagnetic and acceleration elements</a:t>
            </a:r>
          </a:p>
          <a:p>
            <a:pPr marL="342900" indent="-342900" latinLnBrk="0"/>
            <a:r>
              <a:rPr kumimoji="0" lang="en-US" altLang="ko-KR" sz="12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  into electric signal by ADC</a:t>
            </a:r>
          </a:p>
          <a:p>
            <a:pPr marL="342900" indent="-342900" latinLnBrk="0"/>
            <a:r>
              <a:rPr kumimoji="0" lang="ko-KR" altLang="en-US" sz="12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</a:t>
            </a:r>
            <a:r>
              <a:rPr kumimoji="0" lang="en-US" altLang="ko-KR" sz="12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- Performs order for exact calibration by </a:t>
            </a:r>
          </a:p>
          <a:p>
            <a:pPr marL="342900" indent="-342900" latinLnBrk="0"/>
            <a:r>
              <a:rPr kumimoji="0" lang="en-US" altLang="ko-KR" sz="12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  DAC</a:t>
            </a:r>
            <a:r>
              <a:rPr kumimoji="0" lang="ko-KR" altLang="en-US" sz="12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</a:t>
            </a:r>
            <a:endParaRPr kumimoji="0" lang="en-US" altLang="ko-KR" sz="1200" b="1" dirty="0" smtClean="0">
              <a:solidFill>
                <a:schemeClr val="tx2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</p:txBody>
      </p:sp>
      <p:sp>
        <p:nvSpPr>
          <p:cNvPr id="103" name="TextBox 162"/>
          <p:cNvSpPr txBox="1">
            <a:spLocks noChangeArrowheads="1"/>
          </p:cNvSpPr>
          <p:nvPr/>
        </p:nvSpPr>
        <p:spPr bwMode="auto">
          <a:xfrm>
            <a:off x="654009" y="4713114"/>
            <a:ext cx="25715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latinLnBrk="0"/>
            <a:r>
              <a:rPr kumimoji="0" lang="en-US" altLang="ko-KR" sz="12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【 Geomagnetic Part</a:t>
            </a:r>
            <a:r>
              <a:rPr kumimoji="0" lang="ko-KR" altLang="en-US" sz="12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</a:t>
            </a:r>
            <a:r>
              <a:rPr kumimoji="0" lang="en-US" altLang="ko-KR" sz="12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】</a:t>
            </a:r>
          </a:p>
          <a:p>
            <a:pPr marL="342900" indent="-342900" latinLnBrk="0"/>
            <a:r>
              <a:rPr kumimoji="0" lang="en-US" altLang="ko-KR" sz="12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- Composed on X, Y and Z-axis</a:t>
            </a:r>
          </a:p>
        </p:txBody>
      </p:sp>
      <p:sp>
        <p:nvSpPr>
          <p:cNvPr id="107" name="TextBox 165"/>
          <p:cNvSpPr txBox="1">
            <a:spLocks noChangeArrowheads="1"/>
          </p:cNvSpPr>
          <p:nvPr/>
        </p:nvSpPr>
        <p:spPr bwMode="auto">
          <a:xfrm>
            <a:off x="462867" y="4673821"/>
            <a:ext cx="28725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0"/>
            <a:r>
              <a:rPr kumimoji="0" lang="en-US" altLang="ko-KR" sz="1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kumimoji="0" lang="ko-KR" altLang="en-US" sz="16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9" name="TextBox 165"/>
          <p:cNvSpPr txBox="1">
            <a:spLocks noChangeArrowheads="1"/>
          </p:cNvSpPr>
          <p:nvPr/>
        </p:nvSpPr>
        <p:spPr bwMode="auto">
          <a:xfrm>
            <a:off x="457200" y="5124614"/>
            <a:ext cx="28725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atinLnBrk="0"/>
            <a:r>
              <a:rPr kumimoji="0" lang="en-US" altLang="ko-KR" sz="1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kumimoji="0" lang="ko-KR" altLang="en-US" sz="16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" name="Text Box 99"/>
          <p:cNvSpPr txBox="1">
            <a:spLocks noChangeArrowheads="1"/>
          </p:cNvSpPr>
          <p:nvPr/>
        </p:nvSpPr>
        <p:spPr bwMode="auto">
          <a:xfrm>
            <a:off x="4600700" y="1516675"/>
            <a:ext cx="4314700" cy="9540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1428" tIns="45714" rIns="0" bIns="45714">
            <a:spAutoFit/>
          </a:bodyPr>
          <a:lstStyle/>
          <a:p>
            <a:pPr defTabSz="966788" latinLnBrk="0">
              <a:buFont typeface="Wingdings" pitchFamily="2" charset="2"/>
              <a:buChar char="ü"/>
            </a:pPr>
            <a:r>
              <a:rPr kumimoji="0" lang="en-US" altLang="ko-KR" sz="14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Package to be composed 3-axis magnetic,   </a:t>
            </a:r>
          </a:p>
          <a:p>
            <a:pPr defTabSz="966788" latinLnBrk="0"/>
            <a:r>
              <a:rPr kumimoji="0" lang="en-US" altLang="ko-KR" sz="14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   acceleration elements, ASIC and MCU</a:t>
            </a:r>
          </a:p>
          <a:p>
            <a:pPr defTabSz="966788" latinLnBrk="0">
              <a:buFont typeface="Wingdings" pitchFamily="2" charset="2"/>
              <a:buChar char="ü"/>
            </a:pPr>
            <a:r>
              <a:rPr kumimoji="0" lang="ko-KR" altLang="en-US" sz="14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</a:t>
            </a:r>
            <a:r>
              <a:rPr kumimoji="0" lang="en-US" altLang="ko-KR" sz="1400" b="1" dirty="0" smtClean="0">
                <a:solidFill>
                  <a:srgbClr val="FF9933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Operation almost algorithm in built-in MCU</a:t>
            </a:r>
          </a:p>
          <a:p>
            <a:pPr defTabSz="966788" latinLnBrk="0">
              <a:buFont typeface="Wingdings" pitchFamily="2" charset="2"/>
              <a:buChar char="ü"/>
            </a:pPr>
            <a:r>
              <a:rPr kumimoji="0" lang="en-US" altLang="ko-KR" sz="1400" b="1" dirty="0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 Model </a:t>
            </a:r>
            <a:r>
              <a:rPr kumimoji="0" lang="en-US" altLang="ko-KR" sz="1400" b="1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: </a:t>
            </a:r>
            <a:r>
              <a:rPr kumimoji="0" lang="en-US" altLang="ko-KR" sz="1400" b="1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iM-3502 (5.0 </a:t>
            </a:r>
            <a:r>
              <a:rPr kumimoji="0" lang="en-US" altLang="ko-KR" sz="1400" b="1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x </a:t>
            </a:r>
            <a:r>
              <a:rPr kumimoji="0" lang="en-US" altLang="ko-KR" sz="1400" b="1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5.0 </a:t>
            </a:r>
            <a:r>
              <a:rPr kumimoji="0" lang="en-US" altLang="ko-KR" sz="1400" b="1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x </a:t>
            </a:r>
            <a:r>
              <a:rPr kumimoji="0" lang="en-US" altLang="ko-KR" sz="1400" b="1" smtClean="0">
                <a:solidFill>
                  <a:schemeClr val="tx2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1.2)</a:t>
            </a:r>
            <a:endParaRPr kumimoji="0" lang="en-US" altLang="ko-KR" sz="1400" b="1" dirty="0" smtClean="0">
              <a:solidFill>
                <a:schemeClr val="tx2"/>
              </a:solidFill>
              <a:latin typeface="Tahoma" pitchFamily="34" charset="0"/>
              <a:ea typeface="맑은 고딕" pitchFamily="50" charset="-127"/>
              <a:cs typeface="Tahoma" pitchFamily="34" charset="0"/>
            </a:endParaRPr>
          </a:p>
        </p:txBody>
      </p:sp>
      <p:sp>
        <p:nvSpPr>
          <p:cNvPr id="113" name="직사각형 112"/>
          <p:cNvSpPr/>
          <p:nvPr/>
        </p:nvSpPr>
        <p:spPr>
          <a:xfrm>
            <a:off x="685800" y="992050"/>
            <a:ext cx="3240000" cy="432000"/>
          </a:xfrm>
          <a:prstGeom prst="rect">
            <a:avLst/>
          </a:prstGeom>
          <a:solidFill>
            <a:srgbClr val="0000FF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4" name="직사각형 113"/>
          <p:cNvSpPr/>
          <p:nvPr/>
        </p:nvSpPr>
        <p:spPr>
          <a:xfrm>
            <a:off x="5383800" y="992050"/>
            <a:ext cx="2520000" cy="432000"/>
          </a:xfrm>
          <a:prstGeom prst="rect">
            <a:avLst/>
          </a:prstGeom>
          <a:solidFill>
            <a:schemeClr val="accent2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2" name="Text Box 99"/>
          <p:cNvSpPr txBox="1">
            <a:spLocks noChangeArrowheads="1"/>
          </p:cNvSpPr>
          <p:nvPr/>
        </p:nvSpPr>
        <p:spPr bwMode="auto">
          <a:xfrm>
            <a:off x="739250" y="1038100"/>
            <a:ext cx="3146950" cy="33854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1428" tIns="45714" rIns="91428" bIns="45714">
            <a:spAutoFit/>
          </a:bodyPr>
          <a:lstStyle/>
          <a:p>
            <a:pPr defTabSz="966788" latinLnBrk="0"/>
            <a:r>
              <a:rPr kumimoji="0" lang="en-US" altLang="ko-KR" sz="1600" b="1" dirty="0" smtClean="0">
                <a:solidFill>
                  <a:schemeClr val="bg1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3-axis Magnetic Field Sensor</a:t>
            </a:r>
          </a:p>
        </p:txBody>
      </p:sp>
      <p:sp>
        <p:nvSpPr>
          <p:cNvPr id="63" name="Text Box 99"/>
          <p:cNvSpPr txBox="1">
            <a:spLocks noChangeArrowheads="1"/>
          </p:cNvSpPr>
          <p:nvPr/>
        </p:nvSpPr>
        <p:spPr bwMode="auto">
          <a:xfrm>
            <a:off x="5486400" y="1039551"/>
            <a:ext cx="2362200" cy="33854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1428" tIns="45714" rIns="91428" bIns="45714">
            <a:spAutoFit/>
          </a:bodyPr>
          <a:lstStyle/>
          <a:p>
            <a:pPr defTabSz="966788" latinLnBrk="0"/>
            <a:r>
              <a:rPr kumimoji="0" lang="en-US" altLang="ko-KR" sz="1600" b="1" dirty="0" smtClean="0">
                <a:solidFill>
                  <a:schemeClr val="bg1"/>
                </a:solidFill>
                <a:latin typeface="Tahoma" pitchFamily="34" charset="0"/>
                <a:ea typeface="맑은 고딕" pitchFamily="50" charset="-127"/>
                <a:cs typeface="Tahoma" pitchFamily="34" charset="0"/>
              </a:rPr>
              <a:t>6-axis Motion Sensor</a:t>
            </a:r>
          </a:p>
        </p:txBody>
      </p:sp>
      <p:cxnSp>
        <p:nvCxnSpPr>
          <p:cNvPr id="68" name="직선 연결선 67"/>
          <p:cNvCxnSpPr/>
          <p:nvPr/>
        </p:nvCxnSpPr>
        <p:spPr>
          <a:xfrm>
            <a:off x="5532700" y="3214900"/>
            <a:ext cx="2286000" cy="0"/>
          </a:xfrm>
          <a:prstGeom prst="line">
            <a:avLst/>
          </a:prstGeom>
          <a:ln w="28575">
            <a:solidFill>
              <a:srgbClr val="FF66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직선 연결선 68"/>
          <p:cNvCxnSpPr/>
          <p:nvPr/>
        </p:nvCxnSpPr>
        <p:spPr>
          <a:xfrm>
            <a:off x="5532700" y="3917525"/>
            <a:ext cx="1404000" cy="0"/>
          </a:xfrm>
          <a:prstGeom prst="line">
            <a:avLst/>
          </a:prstGeom>
          <a:ln w="28575">
            <a:solidFill>
              <a:srgbClr val="FF66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직선 연결선 69"/>
          <p:cNvCxnSpPr/>
          <p:nvPr/>
        </p:nvCxnSpPr>
        <p:spPr>
          <a:xfrm rot="5400000">
            <a:off x="7206700" y="3813656"/>
            <a:ext cx="1224000" cy="1588"/>
          </a:xfrm>
          <a:prstGeom prst="line">
            <a:avLst/>
          </a:prstGeom>
          <a:ln w="28575">
            <a:solidFill>
              <a:srgbClr val="FF66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직선 연결선 71"/>
          <p:cNvCxnSpPr/>
          <p:nvPr/>
        </p:nvCxnSpPr>
        <p:spPr>
          <a:xfrm rot="5400000">
            <a:off x="5173494" y="3569531"/>
            <a:ext cx="720000" cy="1588"/>
          </a:xfrm>
          <a:prstGeom prst="line">
            <a:avLst/>
          </a:prstGeom>
          <a:ln w="28575">
            <a:solidFill>
              <a:srgbClr val="FF66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직선 연결선 72"/>
          <p:cNvCxnSpPr/>
          <p:nvPr/>
        </p:nvCxnSpPr>
        <p:spPr>
          <a:xfrm rot="5400000">
            <a:off x="6690656" y="4174856"/>
            <a:ext cx="540000" cy="1588"/>
          </a:xfrm>
          <a:prstGeom prst="line">
            <a:avLst/>
          </a:prstGeom>
          <a:ln w="28575">
            <a:solidFill>
              <a:srgbClr val="FF66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직선 연결선 73"/>
          <p:cNvCxnSpPr/>
          <p:nvPr/>
        </p:nvCxnSpPr>
        <p:spPr>
          <a:xfrm>
            <a:off x="6980500" y="4439050"/>
            <a:ext cx="828000" cy="0"/>
          </a:xfrm>
          <a:prstGeom prst="line">
            <a:avLst/>
          </a:prstGeom>
          <a:ln w="28575">
            <a:solidFill>
              <a:srgbClr val="FF66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75"/>
          <p:cNvSpPr>
            <a:spLocks noChangeArrowheads="1"/>
          </p:cNvSpPr>
          <p:nvPr/>
        </p:nvSpPr>
        <p:spPr bwMode="auto">
          <a:xfrm>
            <a:off x="5639375" y="2738900"/>
            <a:ext cx="972000" cy="324000"/>
          </a:xfrm>
          <a:prstGeom prst="rect">
            <a:avLst/>
          </a:prstGeom>
          <a:solidFill>
            <a:srgbClr val="969696"/>
          </a:solidFill>
          <a:ln w="9525">
            <a:solidFill>
              <a:srgbClr val="80808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91428" tIns="30476" rIns="91428" bIns="45714" anchor="ctr"/>
          <a:lstStyle/>
          <a:p>
            <a:pPr algn="ctr" defTabSz="957263" eaLnBrk="0" latinLnBrk="0" hangingPunct="0">
              <a:defRPr/>
            </a:pPr>
            <a:r>
              <a:rPr kumimoji="0" lang="en-US" altLang="ko-KR" sz="800" dirty="0" smtClean="0">
                <a:solidFill>
                  <a:srgbClr val="FFFFFF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Sensing Element</a:t>
            </a:r>
          </a:p>
          <a:p>
            <a:pPr algn="ctr" defTabSz="957263" eaLnBrk="0" latinLnBrk="0" hangingPunct="0">
              <a:defRPr/>
            </a:pPr>
            <a:r>
              <a:rPr kumimoji="0" lang="en-US" altLang="ko-KR" sz="800" dirty="0" smtClean="0">
                <a:solidFill>
                  <a:srgbClr val="FFFFFF"/>
                </a:solidFill>
                <a:latin typeface="Tahoma" pitchFamily="34" charset="0"/>
                <a:ea typeface="휴먼모음T" pitchFamily="18" charset="-127"/>
                <a:cs typeface="Tahoma" pitchFamily="34" charset="0"/>
              </a:rPr>
              <a:t>Mag. X,Y,Z-axis</a:t>
            </a:r>
            <a:endParaRPr kumimoji="0" lang="ko-KR" altLang="en-US" sz="800" dirty="0">
              <a:latin typeface="Tahoma" pitchFamily="34" charset="0"/>
              <a:ea typeface="휴먼모음T" pitchFamily="18" charset="-127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"/>
          <p:cNvSpPr>
            <a:spLocks noChangeArrowheads="1"/>
          </p:cNvSpPr>
          <p:nvPr/>
        </p:nvSpPr>
        <p:spPr bwMode="auto">
          <a:xfrm>
            <a:off x="419100" y="1066800"/>
            <a:ext cx="8572500" cy="50942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tIns="36000" bIns="36000" anchor="ctr"/>
          <a:lstStyle/>
          <a:p>
            <a:pPr indent="114300" eaLnBrk="0" latinLnBrk="0" hangingPunct="0">
              <a:buFont typeface="Wingdings" pitchFamily="2" charset="2"/>
              <a:buChar char="Ø"/>
            </a:pPr>
            <a:r>
              <a:rPr kumimoji="0" lang="en-US" altLang="ko-KR" dirty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 3-axis accelerometer + 3-axis magnetic sensor + u-Processor</a:t>
            </a:r>
          </a:p>
          <a:p>
            <a:pPr indent="114300" eaLnBrk="0" latinLnBrk="0" hangingPunct="0">
              <a:buFont typeface="Wingdings" pitchFamily="2" charset="2"/>
              <a:buChar char="Ø"/>
            </a:pPr>
            <a:r>
              <a:rPr kumimoji="0" lang="en-US" altLang="ko-KR" dirty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 Package: 4.5x4.5x1.2mm, LGA, Lead Free, Halogen Free</a:t>
            </a:r>
          </a:p>
          <a:p>
            <a:pPr indent="114300" eaLnBrk="0" latinLnBrk="0" hangingPunct="0">
              <a:buFont typeface="Wingdings" pitchFamily="2" charset="2"/>
              <a:buChar char="Ø"/>
            </a:pPr>
            <a:r>
              <a:rPr kumimoji="0" lang="en-US" altLang="ko-KR" dirty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 Embedded micro-processor</a:t>
            </a:r>
          </a:p>
          <a:p>
            <a:pPr indent="114300" eaLnBrk="0" latinLnBrk="0" hangingPunct="0"/>
            <a:r>
              <a:rPr kumimoji="0" lang="en-US" altLang="ko-KR" dirty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		- 16KB Flash, 20MIPS, 2KB SRAM, Watchdog </a:t>
            </a:r>
          </a:p>
          <a:p>
            <a:pPr indent="114300" eaLnBrk="0" latinLnBrk="0" hangingPunct="0">
              <a:buFont typeface="Wingdings" pitchFamily="2" charset="2"/>
              <a:buChar char="Ø"/>
            </a:pPr>
            <a:r>
              <a:rPr kumimoji="0" lang="en-US" altLang="ko-KR" dirty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kumimoji="0" lang="en-US" altLang="ko-KR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Built-in software:  Calibration free </a:t>
            </a:r>
          </a:p>
          <a:p>
            <a:pPr indent="114300" eaLnBrk="0" latinLnBrk="0" hangingPunct="0"/>
            <a:r>
              <a:rPr kumimoji="0" lang="en-US" altLang="ko-KR" dirty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 	                  </a:t>
            </a:r>
            <a:r>
              <a:rPr kumimoji="0" lang="en-US" altLang="ko-KR" dirty="0" smtClean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(1</a:t>
            </a:r>
            <a:r>
              <a:rPr kumimoji="0" lang="en-US" altLang="ko-KR" dirty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) iRAC (Intelligent Real time Automatic Calibration) </a:t>
            </a:r>
          </a:p>
          <a:p>
            <a:pPr indent="114300" eaLnBrk="0" latinLnBrk="0" hangingPunct="0"/>
            <a:r>
              <a:rPr kumimoji="0" lang="en-US" altLang="ko-KR" dirty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   	                  </a:t>
            </a:r>
            <a:r>
              <a:rPr kumimoji="0" lang="en-US" altLang="ko-KR" dirty="0" smtClean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      - Automatic Offset and Tilt (Roll/Pitch) </a:t>
            </a:r>
            <a:r>
              <a:rPr kumimoji="0" lang="en-US" altLang="ko-KR" dirty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Compensation </a:t>
            </a:r>
            <a:endParaRPr kumimoji="0" lang="en-US" altLang="ko-KR" dirty="0" smtClean="0">
              <a:solidFill>
                <a:schemeClr val="tx2"/>
              </a:solidFill>
              <a:latin typeface="Tahoma" pitchFamily="34" charset="0"/>
              <a:cs typeface="Tahoma" pitchFamily="34" charset="0"/>
            </a:endParaRPr>
          </a:p>
          <a:p>
            <a:pPr indent="114300" eaLnBrk="0" latinLnBrk="0" hangingPunct="0"/>
            <a:r>
              <a:rPr kumimoji="0" lang="en-US" altLang="ko-KR" dirty="0" smtClean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                                   - Automatic Calibration for Magnetic field Disturbance</a:t>
            </a:r>
            <a:endParaRPr kumimoji="0" lang="en-US" altLang="ko-KR" dirty="0">
              <a:solidFill>
                <a:schemeClr val="tx2"/>
              </a:solidFill>
              <a:latin typeface="Tahoma" pitchFamily="34" charset="0"/>
              <a:cs typeface="Tahoma" pitchFamily="34" charset="0"/>
            </a:endParaRPr>
          </a:p>
          <a:p>
            <a:pPr indent="114300" eaLnBrk="0" latinLnBrk="0" hangingPunct="0"/>
            <a:r>
              <a:rPr kumimoji="0" lang="en-US" altLang="ko-KR" dirty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	                  </a:t>
            </a:r>
            <a:r>
              <a:rPr kumimoji="0" lang="en-US" altLang="ko-KR" dirty="0" smtClean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(2) </a:t>
            </a:r>
            <a:r>
              <a:rPr kumimoji="0" lang="en-US" altLang="ko-KR" dirty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User application software (if required)</a:t>
            </a:r>
          </a:p>
          <a:p>
            <a:pPr indent="114300" eaLnBrk="0" latinLnBrk="0" hangingPunct="0">
              <a:buFont typeface="Wingdings" pitchFamily="2" charset="2"/>
              <a:buChar char="Ø"/>
            </a:pPr>
            <a:r>
              <a:rPr kumimoji="0" lang="en-US" altLang="ko-KR" dirty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 Serial interface: I</a:t>
            </a:r>
            <a:r>
              <a:rPr kumimoji="0" lang="en-US" altLang="ko-KR" baseline="30000" dirty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2</a:t>
            </a:r>
            <a:r>
              <a:rPr kumimoji="0" lang="en-US" altLang="ko-KR" dirty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C, SPI</a:t>
            </a:r>
          </a:p>
          <a:p>
            <a:pPr indent="114300" eaLnBrk="0" latinLnBrk="0" hangingPunct="0">
              <a:buFont typeface="Wingdings" pitchFamily="2" charset="2"/>
              <a:buChar char="Ø"/>
            </a:pPr>
            <a:r>
              <a:rPr kumimoji="0" lang="en-US" altLang="ko-KR" dirty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 Wide Magnetic Measurable Range: </a:t>
            </a:r>
            <a:r>
              <a:rPr kumimoji="0" lang="en-US" altLang="ko-KR" b="1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± </a:t>
            </a:r>
            <a:r>
              <a:rPr kumimoji="0" lang="en-US" altLang="ko-KR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10Gauss</a:t>
            </a:r>
            <a:r>
              <a:rPr kumimoji="0" lang="en-US" altLang="ko-KR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, appropriate for mobile phone</a:t>
            </a:r>
          </a:p>
          <a:p>
            <a:pPr indent="114300" eaLnBrk="0" latinLnBrk="0" hangingPunct="0">
              <a:buFont typeface="Wingdings" pitchFamily="2" charset="2"/>
              <a:buChar char="Ø"/>
            </a:pPr>
            <a:r>
              <a:rPr kumimoji="0" lang="en-US" altLang="ko-KR" dirty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 Minimum Measurable Magnetic field: </a:t>
            </a:r>
            <a:r>
              <a:rPr kumimoji="0" lang="en-US" altLang="ko-KR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10nT (0.1mGuass)</a:t>
            </a:r>
          </a:p>
          <a:p>
            <a:pPr indent="114300" eaLnBrk="0" latinLnBrk="0" hangingPunct="0">
              <a:buFont typeface="Wingdings" pitchFamily="2" charset="2"/>
              <a:buChar char="Ø"/>
            </a:pPr>
            <a:r>
              <a:rPr kumimoji="0" lang="en-US" altLang="ko-KR" dirty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 Maximum sampling rate : </a:t>
            </a:r>
            <a:r>
              <a:rPr kumimoji="0" lang="en-US" altLang="ko-KR" dirty="0" smtClean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50Hz~200Hz</a:t>
            </a:r>
            <a:endParaRPr kumimoji="0" lang="en-US" altLang="ko-KR" dirty="0">
              <a:solidFill>
                <a:schemeClr val="tx2"/>
              </a:solidFill>
              <a:latin typeface="Tahoma" pitchFamily="34" charset="0"/>
              <a:cs typeface="Tahoma" pitchFamily="34" charset="0"/>
            </a:endParaRPr>
          </a:p>
          <a:p>
            <a:pPr indent="114300" eaLnBrk="0" latinLnBrk="0" hangingPunct="0">
              <a:buFont typeface="Wingdings" pitchFamily="2" charset="2"/>
              <a:buChar char="Ø"/>
            </a:pPr>
            <a:r>
              <a:rPr kumimoji="0" lang="en-US" altLang="ko-KR" dirty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 Azimuth &amp; Roll/Pitch Resolution: 1</a:t>
            </a:r>
            <a:r>
              <a:rPr kumimoji="0" lang="en-US" altLang="ko-KR" baseline="30000" dirty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o</a:t>
            </a:r>
            <a:r>
              <a:rPr kumimoji="0" lang="en-US" altLang="ko-KR" dirty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(degree)</a:t>
            </a:r>
          </a:p>
          <a:p>
            <a:pPr indent="114300" eaLnBrk="0" latinLnBrk="0" hangingPunct="0">
              <a:buFont typeface="Wingdings" pitchFamily="2" charset="2"/>
              <a:buChar char="Ø"/>
            </a:pPr>
            <a:r>
              <a:rPr kumimoji="0" lang="en-US" altLang="ko-KR" dirty="0" smtClean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kumimoji="0" lang="en-US" altLang="ko-KR" dirty="0" smtClean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Interface </a:t>
            </a:r>
            <a:r>
              <a:rPr kumimoji="0" lang="en-US" altLang="ko-KR" dirty="0">
                <a:solidFill>
                  <a:srgbClr val="0000FF"/>
                </a:solidFill>
                <a:latin typeface="Tahoma" pitchFamily="34" charset="0"/>
                <a:cs typeface="Tahoma" pitchFamily="34" charset="0"/>
              </a:rPr>
              <a:t>Voltage: 1.6Volt ∼ 5.0Volt</a:t>
            </a:r>
          </a:p>
          <a:p>
            <a:pPr indent="114300" eaLnBrk="0" latinLnBrk="0" hangingPunct="0">
              <a:buFont typeface="Wingdings" pitchFamily="2" charset="2"/>
              <a:buChar char="Ø"/>
            </a:pPr>
            <a:r>
              <a:rPr kumimoji="0" lang="en-US" altLang="ko-KR" dirty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 Low power: Adjustable by changing clock frequency &amp; sampling rate </a:t>
            </a:r>
          </a:p>
          <a:p>
            <a:pPr indent="114300" eaLnBrk="0" latinLnBrk="0" hangingPunct="0"/>
            <a:r>
              <a:rPr kumimoji="0" lang="en-US" altLang="ko-KR" dirty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	</a:t>
            </a:r>
            <a:r>
              <a:rPr kumimoji="0" lang="en-US" altLang="ko-KR" dirty="0" smtClean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        less </a:t>
            </a:r>
            <a:r>
              <a:rPr kumimoji="0" lang="en-US" altLang="ko-KR" dirty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than 6.5mA in active mode for 6axis, at 10MHz MCU clock</a:t>
            </a:r>
          </a:p>
          <a:p>
            <a:pPr indent="114300" eaLnBrk="0" latinLnBrk="0" hangingPunct="0"/>
            <a:r>
              <a:rPr kumimoji="0" lang="en-US" altLang="ko-KR" dirty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	</a:t>
            </a:r>
            <a:r>
              <a:rPr kumimoji="0" lang="en-US" altLang="ko-KR" dirty="0" smtClean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        less </a:t>
            </a:r>
            <a:r>
              <a:rPr kumimoji="0" lang="en-US" altLang="ko-KR" dirty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than </a:t>
            </a:r>
            <a:r>
              <a:rPr kumimoji="0" lang="en-US" altLang="ko-KR" dirty="0" smtClean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25uA </a:t>
            </a:r>
            <a:r>
              <a:rPr kumimoji="0" lang="en-US" altLang="ko-KR" dirty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in all power down mode</a:t>
            </a:r>
          </a:p>
        </p:txBody>
      </p:sp>
      <p:sp>
        <p:nvSpPr>
          <p:cNvPr id="11268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7010400" y="6500813"/>
            <a:ext cx="2133600" cy="357187"/>
          </a:xfrm>
          <a:noFill/>
        </p:spPr>
        <p:txBody>
          <a:bodyPr/>
          <a:lstStyle/>
          <a:p>
            <a:fld id="{DFA03DF6-3C7F-4DC1-8C4C-DDEC252A7EA7}" type="slidenum">
              <a:rPr lang="en-US" altLang="ko-KR" smtClean="0"/>
              <a:pPr/>
              <a:t>6</a:t>
            </a:fld>
            <a:endParaRPr lang="en-US" altLang="ko-KR" smtClean="0"/>
          </a:p>
        </p:txBody>
      </p:sp>
      <p:sp>
        <p:nvSpPr>
          <p:cNvPr id="5" name="직사각형 4"/>
          <p:cNvSpPr/>
          <p:nvPr/>
        </p:nvSpPr>
        <p:spPr>
          <a:xfrm>
            <a:off x="228600" y="745175"/>
            <a:ext cx="8763000" cy="54000"/>
          </a:xfrm>
          <a:prstGeom prst="rect">
            <a:avLst/>
          </a:prstGeom>
          <a:solidFill>
            <a:srgbClr val="0099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375319" y="224828"/>
            <a:ext cx="2596481" cy="384772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lIns="0" tIns="0" rIns="0" bIns="0"/>
          <a:lstStyle/>
          <a:p>
            <a:pPr algn="l">
              <a:defRPr/>
            </a:pPr>
            <a:r>
              <a:rPr lang="en-US" altLang="ko-KR" sz="2400" b="1" dirty="0" smtClean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휴먼모음T" pitchFamily="18" charset="-127"/>
                <a:ea typeface="휴먼모음T" pitchFamily="18" charset="-127"/>
              </a:rPr>
              <a:t>Feature of Sensor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2" descr="Samsung GT-B2700 Rugged Phon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24600" y="3363913"/>
            <a:ext cx="2286000" cy="219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직사각형 33"/>
          <p:cNvSpPr>
            <a:spLocks noChangeArrowheads="1"/>
          </p:cNvSpPr>
          <p:nvPr/>
        </p:nvSpPr>
        <p:spPr bwMode="auto">
          <a:xfrm>
            <a:off x="6096000" y="5715000"/>
            <a:ext cx="282098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latinLnBrk="0"/>
            <a:r>
              <a:rPr kumimoji="0" lang="en-US" altLang="ko-KR" sz="1600" b="1" dirty="0">
                <a:solidFill>
                  <a:schemeClr val="bg2">
                    <a:lumMod val="75000"/>
                  </a:schemeClr>
                </a:solidFill>
                <a:hlinkClick r:id="rId3"/>
              </a:rPr>
              <a:t>‘</a:t>
            </a:r>
            <a:r>
              <a:rPr kumimoji="0" lang="en-US" altLang="ko-KR" sz="1600" b="1" dirty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S’ </a:t>
            </a:r>
            <a:r>
              <a:rPr kumimoji="0" lang="en-US" altLang="ko-KR" sz="1600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Corp.’s GT-B2700</a:t>
            </a:r>
            <a:endParaRPr kumimoji="0" lang="en-US" altLang="ko-KR" sz="1600" b="1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차트 9"/>
          <p:cNvGraphicFramePr/>
          <p:nvPr/>
        </p:nvGraphicFramePr>
        <p:xfrm>
          <a:off x="457200" y="3124200"/>
          <a:ext cx="5143536" cy="2714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7415" name="직사각형 33"/>
          <p:cNvSpPr>
            <a:spLocks noChangeArrowheads="1"/>
          </p:cNvSpPr>
          <p:nvPr/>
        </p:nvSpPr>
        <p:spPr bwMode="auto">
          <a:xfrm>
            <a:off x="1219200" y="6062246"/>
            <a:ext cx="387032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atinLnBrk="0"/>
            <a:r>
              <a:rPr kumimoji="0" lang="en-US" altLang="ko-KR" sz="1600" dirty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Magnetic scan data inside mobile phone</a:t>
            </a:r>
          </a:p>
        </p:txBody>
      </p:sp>
      <p:sp>
        <p:nvSpPr>
          <p:cNvPr id="17417" name="직사각형 8"/>
          <p:cNvSpPr>
            <a:spLocks noChangeArrowheads="1"/>
          </p:cNvSpPr>
          <p:nvPr/>
        </p:nvSpPr>
        <p:spPr bwMode="auto">
          <a:xfrm>
            <a:off x="652463" y="1600201"/>
            <a:ext cx="7805737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66788" latinLnBrk="0"/>
            <a:r>
              <a:rPr kumimoji="0" lang="en-US" altLang="ko-KR" sz="1400" dirty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Due to Magnetic parts </a:t>
            </a:r>
            <a:r>
              <a:rPr kumimoji="0" lang="en-US" altLang="ko-KR" sz="1400" dirty="0" smtClean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like Speaker</a:t>
            </a:r>
            <a:r>
              <a:rPr kumimoji="0" lang="en-US" altLang="ko-KR" sz="1400" dirty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, Vibrator, Battery, Shielding material, etc.</a:t>
            </a:r>
          </a:p>
          <a:p>
            <a:pPr defTabSz="966788" latinLnBrk="0"/>
            <a:r>
              <a:rPr kumimoji="0" lang="en-US" altLang="ko-KR" sz="1400" dirty="0" smtClean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  (1) Magnetic </a:t>
            </a:r>
            <a:r>
              <a:rPr kumimoji="0" lang="en-US" altLang="ko-KR" sz="1400" dirty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field density at most of place inside a mobile phone</a:t>
            </a:r>
            <a:r>
              <a:rPr kumimoji="0" lang="en-US" altLang="ko-KR" sz="1400" dirty="0" smtClean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: </a:t>
            </a:r>
          </a:p>
          <a:p>
            <a:pPr defTabSz="966788" latinLnBrk="0"/>
            <a:r>
              <a:rPr kumimoji="0" lang="en-US" altLang="ko-KR" sz="1400" dirty="0" smtClean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       about ± 6 Gauss </a:t>
            </a:r>
            <a:r>
              <a:rPr kumimoji="0" lang="en-US" altLang="ko-KR" sz="1400" dirty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(stationary field) </a:t>
            </a:r>
            <a:r>
              <a:rPr kumimoji="0" lang="en-US" altLang="ko-KR" sz="1400" dirty="0" smtClean="0">
                <a:solidFill>
                  <a:schemeClr val="tx2"/>
                </a:solidFill>
                <a:latin typeface="Tahoma" pitchFamily="34" charset="0"/>
                <a:ea typeface="휴먼모음T" pitchFamily="18" charset="-127"/>
                <a:cs typeface="Tahoma" pitchFamily="34" charset="0"/>
                <a:sym typeface="Wingdings" pitchFamily="2" charset="2"/>
              </a:rPr>
              <a:t> </a:t>
            </a:r>
            <a:r>
              <a:rPr kumimoji="0" lang="en-US" altLang="ko-KR" sz="1400" b="1" dirty="0" smtClean="0">
                <a:solidFill>
                  <a:srgbClr val="FF0000"/>
                </a:solidFill>
                <a:latin typeface="Tahoma" pitchFamily="34" charset="0"/>
                <a:ea typeface="휴먼모음T" pitchFamily="18" charset="-127"/>
                <a:cs typeface="Tahoma" pitchFamily="34" charset="0"/>
                <a:sym typeface="Wingdings" pitchFamily="2" charset="2"/>
              </a:rPr>
              <a:t>Our guarantee range is ±10 Gauss</a:t>
            </a:r>
            <a:endParaRPr kumimoji="0" lang="en-US" altLang="ko-KR" sz="1400" b="1" dirty="0">
              <a:solidFill>
                <a:srgbClr val="FF0000"/>
              </a:solidFill>
              <a:latin typeface="Tahoma" pitchFamily="34" charset="0"/>
              <a:ea typeface="휴먼모음T" pitchFamily="18" charset="-127"/>
              <a:cs typeface="Tahoma" pitchFamily="34" charset="0"/>
              <a:sym typeface="Wingdings" pitchFamily="2" charset="2"/>
            </a:endParaRPr>
          </a:p>
          <a:p>
            <a:pPr defTabSz="966788" latinLnBrk="0"/>
            <a:r>
              <a:rPr kumimoji="0" lang="en-US" altLang="ko-KR" sz="1400" dirty="0">
                <a:solidFill>
                  <a:schemeClr val="tx2"/>
                </a:solidFill>
                <a:latin typeface="Tahoma" pitchFamily="34" charset="0"/>
                <a:ea typeface="휴먼모음T" pitchFamily="18" charset="-127"/>
                <a:cs typeface="Tahoma" pitchFamily="34" charset="0"/>
                <a:sym typeface="Wingdings" pitchFamily="2" charset="2"/>
              </a:rPr>
              <a:t>  </a:t>
            </a:r>
            <a:r>
              <a:rPr kumimoji="0" lang="en-US" altLang="ko-KR" sz="1400" dirty="0" smtClean="0">
                <a:solidFill>
                  <a:schemeClr val="tx2"/>
                </a:solidFill>
                <a:latin typeface="Tahoma" pitchFamily="34" charset="0"/>
                <a:ea typeface="휴먼모음T" pitchFamily="18" charset="-127"/>
                <a:cs typeface="Tahoma" pitchFamily="34" charset="0"/>
                <a:sym typeface="Wingdings" pitchFamily="2" charset="2"/>
              </a:rPr>
              <a:t>(2) Very </a:t>
            </a:r>
            <a:r>
              <a:rPr kumimoji="0" lang="en-US" altLang="ko-KR" sz="1400" dirty="0">
                <a:solidFill>
                  <a:schemeClr val="tx2"/>
                </a:solidFill>
                <a:latin typeface="Tahoma" pitchFamily="34" charset="0"/>
                <a:ea typeface="휴먼모음T" pitchFamily="18" charset="-127"/>
                <a:cs typeface="Tahoma" pitchFamily="34" charset="0"/>
                <a:sym typeface="Wingdings" pitchFamily="2" charset="2"/>
              </a:rPr>
              <a:t>hard to find out the proper place for e-compass on mobile </a:t>
            </a:r>
            <a:r>
              <a:rPr kumimoji="0" lang="en-US" altLang="ko-KR" sz="1400" dirty="0" smtClean="0">
                <a:solidFill>
                  <a:schemeClr val="tx2"/>
                </a:solidFill>
                <a:latin typeface="Tahoma" pitchFamily="34" charset="0"/>
                <a:ea typeface="휴먼모음T" pitchFamily="18" charset="-127"/>
                <a:cs typeface="Tahoma" pitchFamily="34" charset="0"/>
                <a:sym typeface="Wingdings" pitchFamily="2" charset="2"/>
              </a:rPr>
              <a:t>phone</a:t>
            </a:r>
          </a:p>
          <a:p>
            <a:pPr defTabSz="966788" latinLnBrk="0"/>
            <a:r>
              <a:rPr kumimoji="0" lang="en-US" altLang="ko-KR" sz="1400" dirty="0" smtClean="0">
                <a:solidFill>
                  <a:schemeClr val="tx2"/>
                </a:solidFill>
                <a:latin typeface="Tahoma" pitchFamily="34" charset="0"/>
                <a:ea typeface="휴먼모음T" pitchFamily="18" charset="-127"/>
                <a:cs typeface="Tahoma" pitchFamily="34" charset="0"/>
                <a:sym typeface="Wingdings" pitchFamily="2" charset="2"/>
              </a:rPr>
              <a:t>         </a:t>
            </a:r>
            <a:r>
              <a:rPr kumimoji="0" lang="en-US" altLang="ko-KR" sz="1400" b="1" dirty="0" smtClean="0">
                <a:solidFill>
                  <a:srgbClr val="FF0000"/>
                </a:solidFill>
                <a:latin typeface="Tahoma" pitchFamily="34" charset="0"/>
                <a:ea typeface="휴먼모음T" pitchFamily="18" charset="-127"/>
                <a:cs typeface="Tahoma" pitchFamily="34" charset="0"/>
                <a:sym typeface="Wingdings" pitchFamily="2" charset="2"/>
              </a:rPr>
              <a:t>Magnetic Field Scan Service</a:t>
            </a:r>
            <a:endParaRPr kumimoji="0" lang="en-US" altLang="ko-KR" sz="1400" b="1" dirty="0">
              <a:solidFill>
                <a:srgbClr val="FF0000"/>
              </a:solidFill>
              <a:latin typeface="Tahoma" pitchFamily="34" charset="0"/>
              <a:ea typeface="휴먼모음T" pitchFamily="18" charset="-127"/>
              <a:cs typeface="Tahoma" pitchFamily="34" charset="0"/>
              <a:sym typeface="Wingdings" pitchFamily="2" charset="2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228600" y="745175"/>
            <a:ext cx="8763000" cy="54000"/>
          </a:xfrm>
          <a:prstGeom prst="rect">
            <a:avLst/>
          </a:prstGeom>
          <a:solidFill>
            <a:srgbClr val="0099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375319" y="249636"/>
            <a:ext cx="5873081" cy="436164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lIns="0" tIns="0" rIns="0" bIns="0"/>
          <a:lstStyle/>
          <a:p>
            <a:pPr marL="342224" indent="-342224" defTabSz="914098" eaLnBrk="0" hangingPunct="0">
              <a:lnSpc>
                <a:spcPct val="90000"/>
              </a:lnSpc>
              <a:spcBef>
                <a:spcPct val="20000"/>
              </a:spcBef>
            </a:pPr>
            <a:r>
              <a:rPr lang="en-US" altLang="ko-KR" sz="2400" b="1" dirty="0" smtClean="0">
                <a:solidFill>
                  <a:srgbClr val="080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휴먼모음T" pitchFamily="18" charset="-127"/>
                <a:ea typeface="휴먼모음T" pitchFamily="18" charset="-127"/>
              </a:rPr>
              <a:t>Influence on Magnetic field inside device 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7924800" y="5181600"/>
            <a:ext cx="5334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5"/>
          <p:cNvSpPr>
            <a:spLocks noChangeArrowheads="1"/>
          </p:cNvSpPr>
          <p:nvPr/>
        </p:nvSpPr>
        <p:spPr bwMode="auto">
          <a:xfrm>
            <a:off x="571465" y="990600"/>
            <a:ext cx="4914935" cy="461665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66788" latinLnBrk="0">
              <a:spcBef>
                <a:spcPct val="20000"/>
              </a:spcBef>
            </a:pPr>
            <a:r>
              <a:rPr kumimoji="0" lang="en-US" altLang="ko-KR" sz="2400" b="1" i="1" dirty="0">
                <a:solidFill>
                  <a:srgbClr val="0000FF"/>
                </a:solidFill>
                <a:latin typeface="Times New Roman" pitchFamily="18" charset="0"/>
                <a:ea typeface="휴먼모음T" pitchFamily="18" charset="-127"/>
                <a:cs typeface="Times New Roman" pitchFamily="18" charset="0"/>
              </a:rPr>
              <a:t>Wide measurable range: </a:t>
            </a:r>
            <a:r>
              <a:rPr kumimoji="0" lang="en-US" altLang="ko-KR" sz="2400" b="1" i="1" dirty="0" smtClean="0">
                <a:solidFill>
                  <a:srgbClr val="0000FF"/>
                </a:solidFill>
                <a:latin typeface="Times New Roman" pitchFamily="18" charset="0"/>
                <a:ea typeface="휴먼모음T" pitchFamily="18" charset="-127"/>
                <a:cs typeface="Times New Roman" pitchFamily="18" charset="0"/>
              </a:rPr>
              <a:t>± 10 Gauss</a:t>
            </a:r>
            <a:endParaRPr kumimoji="0" lang="en-US" altLang="ko-KR" sz="2400" b="1" i="1" dirty="0">
              <a:solidFill>
                <a:srgbClr val="0000FF"/>
              </a:solidFill>
              <a:latin typeface="Times New Roman" pitchFamily="18" charset="0"/>
              <a:ea typeface="휴먼모음T" pitchFamily="18" charset="-127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986" name="Rectangle 2"/>
          <p:cNvSpPr>
            <a:spLocks noChangeArrowheads="1"/>
          </p:cNvSpPr>
          <p:nvPr/>
        </p:nvSpPr>
        <p:spPr bwMode="auto">
          <a:xfrm>
            <a:off x="249236" y="203157"/>
            <a:ext cx="3234193" cy="431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28" tIns="45714" rIns="91428" bIns="45714" anchor="ctr"/>
          <a:lstStyle/>
          <a:p>
            <a:pPr defTabSz="914098">
              <a:defRPr/>
            </a:pPr>
            <a:r>
              <a:rPr lang="en-US" altLang="ko-KR" sz="2400" b="1" dirty="0" smtClean="0"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휴먼모음T" pitchFamily="18" charset="-127"/>
                <a:ea typeface="휴먼모음T" pitchFamily="18" charset="-127"/>
              </a:rPr>
              <a:t>Product Specification</a:t>
            </a:r>
            <a:endParaRPr lang="en-US" altLang="ko-KR" sz="2400" b="1" dirty="0">
              <a:solidFill>
                <a:srgbClr val="080808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228600" y="745175"/>
            <a:ext cx="8763000" cy="54000"/>
          </a:xfrm>
          <a:prstGeom prst="rect">
            <a:avLst/>
          </a:prstGeom>
          <a:solidFill>
            <a:srgbClr val="0099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12" name="Group 186"/>
          <p:cNvGraphicFramePr>
            <a:graphicFrameLocks noGrp="1"/>
          </p:cNvGraphicFramePr>
          <p:nvPr/>
        </p:nvGraphicFramePr>
        <p:xfrm>
          <a:off x="304800" y="899601"/>
          <a:ext cx="8534400" cy="5640009"/>
        </p:xfrm>
        <a:graphic>
          <a:graphicData uri="http://schemas.openxmlformats.org/drawingml/2006/table">
            <a:tbl>
              <a:tblPr/>
              <a:tblGrid>
                <a:gridCol w="2057400"/>
                <a:gridCol w="1619250"/>
                <a:gridCol w="1619250"/>
                <a:gridCol w="1619250"/>
                <a:gridCol w="1619250"/>
              </a:tblGrid>
              <a:tr h="393700">
                <a:tc>
                  <a:txBody>
                    <a:bodyPr/>
                    <a:lstStyle/>
                    <a:p>
                      <a:pPr marL="0" marR="0" lvl="0" indent="0" algn="ctr" defTabSz="966788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  <a:ea typeface="맑은 고딕" pitchFamily="50" charset="-127"/>
                          <a:cs typeface="Arial" pitchFamily="34" charset="0"/>
                        </a:rPr>
                        <a:t>Item</a:t>
                      </a:r>
                      <a:endParaRPr kumimoji="1" lang="ko-KR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  <a:ea typeface="맑은 고딕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맑은 고딕" pitchFamily="50" charset="-127"/>
                          <a:cs typeface="Arial" pitchFamily="34" charset="0"/>
                        </a:rPr>
                        <a:t>3-axis Geomagnetic Sensor</a:t>
                      </a:r>
                      <a:endParaRPr kumimoji="1" lang="ko-KR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맑은 고딕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FF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4" charset="0"/>
                          <a:ea typeface="맑은 고딕" pitchFamily="50" charset="-127"/>
                          <a:cs typeface="Arial" pitchFamily="34" charset="0"/>
                        </a:rPr>
                        <a:t>6-axis Motion Sensor</a:t>
                      </a:r>
                      <a:endParaRPr kumimoji="1" lang="ko-KR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4" charset="0"/>
                        <a:ea typeface="맑은 고딕" pitchFamily="50" charset="-127"/>
                        <a:cs typeface="Arial" pitchFamily="34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6600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296863">
                <a:tc>
                  <a:txBody>
                    <a:bodyPr/>
                    <a:lstStyle/>
                    <a:p>
                      <a:pPr marL="0" marR="0" lvl="0" indent="0" algn="ctr" defTabSz="966788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Part No.</a:t>
                      </a:r>
                      <a:endParaRPr kumimoji="1" lang="ko-KR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맑은 고딕" pitchFamily="50" charset="-127"/>
                      </a:endParaRP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AMS0404H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AMS0303H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AMS0805WAH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iM-3502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맑은 고딕" pitchFamily="50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863">
                <a:tc>
                  <a:txBody>
                    <a:bodyPr/>
                    <a:lstStyle/>
                    <a:p>
                      <a:pPr marL="0" marR="0" lvl="0" indent="0" algn="ctr" defTabSz="966788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Azimuth accuracy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±5˚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±5˚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±5˚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±5˚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863">
                <a:tc>
                  <a:txBody>
                    <a:bodyPr/>
                    <a:lstStyle/>
                    <a:p>
                      <a:pPr marL="0" marR="0" lvl="0" indent="0" algn="ctr" defTabSz="966788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Resolution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Below 1˚</a:t>
                      </a:r>
                      <a:endParaRPr kumimoji="1" lang="ko-KR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맑은 고딕" pitchFamily="50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Below 1˚</a:t>
                      </a:r>
                      <a:endParaRPr kumimoji="1" lang="ko-KR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맑은 고딕" pitchFamily="50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Below 1˚</a:t>
                      </a:r>
                      <a:endParaRPr kumimoji="1" lang="ko-KR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맑은 고딕" pitchFamily="50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Below 1˚</a:t>
                      </a:r>
                      <a:endParaRPr kumimoji="1" lang="ko-KR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맑은 고딕" pitchFamily="50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863">
                <a:tc>
                  <a:txBody>
                    <a:bodyPr/>
                    <a:lstStyle/>
                    <a:p>
                      <a:pPr marL="0" marR="0" lvl="0" indent="0" algn="ctr" defTabSz="966788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Measure range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±1,000uT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±1,000uT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±1,000uT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±1,000uT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ctr" defTabSz="966788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Min. measurable</a:t>
                      </a:r>
                    </a:p>
                    <a:p>
                      <a:pPr marL="0" marR="0" lvl="0" indent="0" algn="ctr" defTabSz="966788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Magnetic flex density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20nT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20nT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20nT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10nT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맑은 고딕" pitchFamily="50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388">
                <a:tc>
                  <a:txBody>
                    <a:bodyPr/>
                    <a:lstStyle/>
                    <a:p>
                      <a:pPr marL="0" marR="0" lvl="0" indent="0" algn="ctr" defTabSz="966788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ADC/DAC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10bit/10bit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10bit/10bit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10bit/10bit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10bit/10bit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388">
                <a:tc>
                  <a:txBody>
                    <a:bodyPr/>
                    <a:lstStyle/>
                    <a:p>
                      <a:pPr marL="0" marR="0" lvl="0" indent="0" algn="ctr" defTabSz="966788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Response Time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200Hz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200Hz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20Hz ~ 30Hz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20Hz ~ 30Hz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388">
                <a:tc>
                  <a:txBody>
                    <a:bodyPr/>
                    <a:lstStyle/>
                    <a:p>
                      <a:pPr marL="0" marR="0" lvl="0" indent="0" algn="ctr" defTabSz="966788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Operating Volt.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2.3V ~ 3.6V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2.3V ~ 3.6V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2.3V ~ 3.6V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2.3V ~ 3.6V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4947">
                <a:tc>
                  <a:txBody>
                    <a:bodyPr/>
                    <a:lstStyle/>
                    <a:p>
                      <a:pPr marL="0" marR="0" lvl="0" indent="0" algn="ctr" defTabSz="966788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Power</a:t>
                      </a:r>
                    </a:p>
                    <a:p>
                      <a:pPr marL="0" marR="0" lvl="0" indent="0" algn="ctr" defTabSz="966788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Consumption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66788" rtl="0" eaLnBrk="0" fontAlgn="base" latinLnBrk="1" hangingPunct="0">
                        <a:lnSpc>
                          <a:spcPct val="7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    </a:t>
                      </a: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Full: 4.5mA</a:t>
                      </a:r>
                    </a:p>
                    <a:p>
                      <a:pPr marL="0" marR="0" lvl="0" indent="0" algn="l" defTabSz="966788" rtl="0" eaLnBrk="0" fontAlgn="base" latinLnBrk="1" hangingPunct="0">
                        <a:lnSpc>
                          <a:spcPct val="7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    Idle: below 5uA</a:t>
                      </a:r>
                      <a:endParaRPr kumimoji="1" lang="ko-KR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맑은 고딕" pitchFamily="50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66788" rtl="0" eaLnBrk="0" fontAlgn="base" latinLnBrk="1" hangingPunct="0">
                        <a:lnSpc>
                          <a:spcPct val="7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    </a:t>
                      </a: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Full: 4.5mA</a:t>
                      </a:r>
                    </a:p>
                    <a:p>
                      <a:pPr marL="0" marR="0" lvl="0" indent="0" algn="l" defTabSz="966788" rtl="0" eaLnBrk="0" fontAlgn="base" latinLnBrk="1" hangingPunct="0">
                        <a:lnSpc>
                          <a:spcPct val="7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    Idle: below 5uA</a:t>
                      </a:r>
                      <a:endParaRPr kumimoji="1" lang="ko-KR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맑은 고딕" pitchFamily="50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66788" rtl="0" eaLnBrk="0" fontAlgn="base" latinLnBrk="1" hangingPunct="0">
                        <a:lnSpc>
                          <a:spcPct val="7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    </a:t>
                      </a: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Full: 10mA </a:t>
                      </a:r>
                    </a:p>
                    <a:p>
                      <a:pPr marL="0" marR="0" lvl="0" indent="0" algn="l" defTabSz="966788" rtl="0" eaLnBrk="0" fontAlgn="base" latinLnBrk="1" hangingPunct="0">
                        <a:lnSpc>
                          <a:spcPct val="7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    Idle: below20uA</a:t>
                      </a:r>
                      <a:endParaRPr kumimoji="1" lang="ko-KR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맑은 고딕" pitchFamily="50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66788" rtl="0" eaLnBrk="0" fontAlgn="base" latinLnBrk="1" hangingPunct="0">
                        <a:lnSpc>
                          <a:spcPct val="7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    </a:t>
                      </a: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Full: 6.5mA</a:t>
                      </a:r>
                    </a:p>
                    <a:p>
                      <a:pPr marL="0" marR="0" lvl="0" indent="0" algn="l" defTabSz="966788" rtl="0" eaLnBrk="0" fontAlgn="base" latinLnBrk="1" hangingPunct="0">
                        <a:lnSpc>
                          <a:spcPct val="7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    Idle: below 5uA</a:t>
                      </a:r>
                      <a:endParaRPr kumimoji="1" lang="ko-KR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맑은 고딕" pitchFamily="50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2575">
                <a:tc>
                  <a:txBody>
                    <a:bodyPr/>
                    <a:lstStyle/>
                    <a:p>
                      <a:pPr marL="0" marR="0" lvl="0" indent="0" algn="ctr" defTabSz="966788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Output format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I</a:t>
                      </a:r>
                      <a:r>
                        <a:rPr kumimoji="1" lang="en-US" altLang="ko-KR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2</a:t>
                      </a: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C/SPI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I</a:t>
                      </a:r>
                      <a:r>
                        <a:rPr kumimoji="1" lang="en-US" altLang="ko-KR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2</a:t>
                      </a: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C/SPI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I</a:t>
                      </a:r>
                      <a:r>
                        <a:rPr kumimoji="1" lang="en-US" altLang="ko-KR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2</a:t>
                      </a: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C/SPI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I</a:t>
                      </a:r>
                      <a:r>
                        <a:rPr kumimoji="1" lang="en-US" altLang="ko-KR" sz="12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2</a:t>
                      </a: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C/SPI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2575">
                <a:tc>
                  <a:txBody>
                    <a:bodyPr/>
                    <a:lstStyle/>
                    <a:p>
                      <a:pPr marL="0" marR="0" lvl="0" indent="0" algn="ctr" defTabSz="966788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Operating Temp.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- 30℃ ~ +85℃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- 30℃ ~ +85℃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- 20℃ ~ +85℃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- 30℃ ~ +85℃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ctr" defTabSz="966788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Tilt compensation</a:t>
                      </a:r>
                    </a:p>
                    <a:p>
                      <a:pPr marL="0" marR="0" lvl="0" indent="0" algn="ctr" defTabSz="966788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Range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-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-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-89˚ ~ +89˚</a:t>
                      </a:r>
                      <a:endParaRPr kumimoji="1" lang="en-US" altLang="ko-KR" sz="1200" b="1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맑은 고딕" pitchFamily="50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-89</a:t>
                      </a: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˚ ~ </a:t>
                      </a: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+89</a:t>
                      </a: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˚</a:t>
                      </a:r>
                      <a:endParaRPr kumimoji="1" lang="en-US" altLang="ko-KR" sz="1200" b="1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맑은 고딕" pitchFamily="50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6231">
                <a:tc>
                  <a:txBody>
                    <a:bodyPr/>
                    <a:lstStyle/>
                    <a:p>
                      <a:pPr marL="0" marR="0" lvl="0" indent="0" algn="ctr" defTabSz="966788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Tilt resolution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-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-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Below 1˚</a:t>
                      </a:r>
                      <a:endParaRPr kumimoji="1" lang="ko-KR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맑은 고딕" pitchFamily="50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Below 1˚</a:t>
                      </a:r>
                      <a:endParaRPr kumimoji="1" lang="ko-KR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맑은 고딕" pitchFamily="50" charset="-127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6231">
                <a:tc>
                  <a:txBody>
                    <a:bodyPr/>
                    <a:lstStyle/>
                    <a:p>
                      <a:pPr marL="0" marR="0" lvl="0" indent="0" algn="ctr" defTabSz="966788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ESD(HBM)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2,000V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2,000V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2,000V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2,000V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6231">
                <a:tc>
                  <a:txBody>
                    <a:bodyPr/>
                    <a:lstStyle/>
                    <a:p>
                      <a:pPr marL="0" marR="0" lvl="0" indent="0" algn="ctr" defTabSz="966788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Chip size(mm)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4.0 x 4.0 x 1.0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3.0 x 3.0 x 1.1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7.0 x 9.0 x 1.2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5.0 x 5.0 x 1.2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6231">
                <a:tc>
                  <a:txBody>
                    <a:bodyPr/>
                    <a:lstStyle/>
                    <a:p>
                      <a:pPr marL="0" marR="0" lvl="0" indent="0" algn="ctr" defTabSz="966788" rtl="0" eaLnBrk="1" fontAlgn="base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Algorithm (iRAC)</a:t>
                      </a: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7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  </a:t>
                      </a: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Provide as Library</a:t>
                      </a:r>
                      <a:endParaRPr kumimoji="1" lang="ko-KR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맑은 고딕" pitchFamily="50" charset="-127"/>
                      </a:endParaRPr>
                    </a:p>
                  </a:txBody>
                  <a:tcPr marL="0" marR="0" marT="3600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7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Provide as Library</a:t>
                      </a:r>
                      <a:endParaRPr kumimoji="1" lang="ko-KR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맑은 고딕" pitchFamily="50" charset="-127"/>
                      </a:endParaRPr>
                    </a:p>
                  </a:txBody>
                  <a:tcPr marL="0" marR="0" marT="3600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7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Embedded</a:t>
                      </a:r>
                      <a:endParaRPr kumimoji="1" lang="ko-KR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맑은 고딕" pitchFamily="50" charset="-127"/>
                      </a:endParaRPr>
                    </a:p>
                  </a:txBody>
                  <a:tcPr marL="0" marR="0" marT="3600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66788" rtl="0" eaLnBrk="0" fontAlgn="base" latinLnBrk="1" hangingPunct="0">
                        <a:lnSpc>
                          <a:spcPct val="7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ea typeface="맑은 고딕" pitchFamily="50" charset="-127"/>
                        </a:rPr>
                        <a:t>Embedded</a:t>
                      </a:r>
                      <a:endParaRPr kumimoji="1" lang="ko-KR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  <a:ea typeface="맑은 고딕" pitchFamily="50" charset="-127"/>
                      </a:endParaRPr>
                    </a:p>
                  </a:txBody>
                  <a:tcPr marL="0" marR="0" marT="36000" marB="0" anchor="ctr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Line 80"/>
          <p:cNvSpPr>
            <a:spLocks noChangeShapeType="1"/>
          </p:cNvSpPr>
          <p:nvPr/>
        </p:nvSpPr>
        <p:spPr bwMode="auto">
          <a:xfrm flipH="1">
            <a:off x="2007000" y="1163636"/>
            <a:ext cx="0" cy="5112000"/>
          </a:xfrm>
          <a:prstGeom prst="line">
            <a:avLst/>
          </a:prstGeom>
          <a:noFill/>
          <a:ln w="9525">
            <a:solidFill>
              <a:srgbClr val="969696"/>
            </a:solidFill>
            <a:round/>
            <a:headEnd/>
            <a:tailEnd/>
          </a:ln>
        </p:spPr>
        <p:txBody>
          <a:bodyPr lIns="86457" tIns="43228" rIns="86457" bIns="43228" anchor="ctr">
            <a:spAutoFit/>
          </a:bodyPr>
          <a:lstStyle/>
          <a:p>
            <a:endParaRPr lang="ko-KR" altLang="en-US"/>
          </a:p>
        </p:txBody>
      </p:sp>
      <p:sp>
        <p:nvSpPr>
          <p:cNvPr id="10257" name="Line 84"/>
          <p:cNvSpPr>
            <a:spLocks noChangeShapeType="1"/>
          </p:cNvSpPr>
          <p:nvPr/>
        </p:nvSpPr>
        <p:spPr bwMode="auto">
          <a:xfrm>
            <a:off x="330600" y="2095500"/>
            <a:ext cx="8280000" cy="0"/>
          </a:xfrm>
          <a:prstGeom prst="line">
            <a:avLst/>
          </a:prstGeom>
          <a:noFill/>
          <a:ln w="9525">
            <a:solidFill>
              <a:srgbClr val="969696"/>
            </a:solidFill>
            <a:round/>
            <a:headEnd/>
            <a:tailEnd/>
          </a:ln>
        </p:spPr>
        <p:txBody>
          <a:bodyPr lIns="86457" tIns="43228" rIns="86457" bIns="43228" anchor="ctr">
            <a:spAutoFit/>
          </a:bodyPr>
          <a:lstStyle/>
          <a:p>
            <a:endParaRPr lang="ko-KR" altLang="en-US"/>
          </a:p>
        </p:txBody>
      </p:sp>
      <p:sp>
        <p:nvSpPr>
          <p:cNvPr id="10258" name="Line 84"/>
          <p:cNvSpPr>
            <a:spLocks noChangeShapeType="1"/>
          </p:cNvSpPr>
          <p:nvPr/>
        </p:nvSpPr>
        <p:spPr bwMode="auto">
          <a:xfrm>
            <a:off x="330600" y="3167063"/>
            <a:ext cx="8280000" cy="0"/>
          </a:xfrm>
          <a:prstGeom prst="line">
            <a:avLst/>
          </a:prstGeom>
          <a:noFill/>
          <a:ln w="9525">
            <a:solidFill>
              <a:srgbClr val="969696"/>
            </a:solidFill>
            <a:round/>
            <a:headEnd/>
            <a:tailEnd/>
          </a:ln>
        </p:spPr>
        <p:txBody>
          <a:bodyPr lIns="86457" tIns="43228" rIns="86457" bIns="43228" anchor="ctr">
            <a:spAutoFit/>
          </a:bodyPr>
          <a:lstStyle/>
          <a:p>
            <a:endParaRPr lang="ko-KR" altLang="en-US"/>
          </a:p>
        </p:txBody>
      </p:sp>
      <p:sp>
        <p:nvSpPr>
          <p:cNvPr id="10259" name="Line 84"/>
          <p:cNvSpPr>
            <a:spLocks noChangeShapeType="1"/>
          </p:cNvSpPr>
          <p:nvPr/>
        </p:nvSpPr>
        <p:spPr bwMode="auto">
          <a:xfrm>
            <a:off x="330600" y="5238750"/>
            <a:ext cx="8280000" cy="0"/>
          </a:xfrm>
          <a:prstGeom prst="line">
            <a:avLst/>
          </a:prstGeom>
          <a:noFill/>
          <a:ln w="9525">
            <a:solidFill>
              <a:srgbClr val="969696"/>
            </a:solidFill>
            <a:round/>
            <a:headEnd/>
            <a:tailEnd/>
          </a:ln>
        </p:spPr>
        <p:txBody>
          <a:bodyPr lIns="86457" tIns="43228" rIns="86457" bIns="43228" anchor="ctr">
            <a:spAutoFit/>
          </a:bodyPr>
          <a:lstStyle/>
          <a:p>
            <a:endParaRPr lang="ko-KR" altLang="en-US"/>
          </a:p>
        </p:txBody>
      </p:sp>
      <p:sp>
        <p:nvSpPr>
          <p:cNvPr id="10261" name="Line 80"/>
          <p:cNvSpPr>
            <a:spLocks noChangeShapeType="1"/>
          </p:cNvSpPr>
          <p:nvPr/>
        </p:nvSpPr>
        <p:spPr bwMode="auto">
          <a:xfrm flipH="1">
            <a:off x="3759600" y="2091375"/>
            <a:ext cx="0" cy="4176000"/>
          </a:xfrm>
          <a:prstGeom prst="line">
            <a:avLst/>
          </a:prstGeom>
          <a:noFill/>
          <a:ln w="9525">
            <a:solidFill>
              <a:srgbClr val="969696"/>
            </a:solidFill>
            <a:round/>
            <a:headEnd/>
            <a:tailEnd/>
          </a:ln>
        </p:spPr>
        <p:txBody>
          <a:bodyPr lIns="86457" tIns="43228" rIns="86457" bIns="43228" anchor="ctr">
            <a:spAutoFit/>
          </a:bodyPr>
          <a:lstStyle/>
          <a:p>
            <a:endParaRPr lang="ko-KR" altLang="en-US"/>
          </a:p>
        </p:txBody>
      </p:sp>
      <p:sp>
        <p:nvSpPr>
          <p:cNvPr id="10262" name="Line 80"/>
          <p:cNvSpPr>
            <a:spLocks noChangeShapeType="1"/>
          </p:cNvSpPr>
          <p:nvPr/>
        </p:nvSpPr>
        <p:spPr bwMode="auto">
          <a:xfrm flipH="1">
            <a:off x="5431050" y="1160461"/>
            <a:ext cx="0" cy="5112000"/>
          </a:xfrm>
          <a:prstGeom prst="line">
            <a:avLst/>
          </a:prstGeom>
          <a:noFill/>
          <a:ln w="9525">
            <a:solidFill>
              <a:srgbClr val="969696"/>
            </a:solidFill>
            <a:round/>
            <a:headEnd/>
            <a:tailEnd/>
          </a:ln>
        </p:spPr>
        <p:txBody>
          <a:bodyPr lIns="86457" tIns="43228" rIns="86457" bIns="43228" anchor="ctr">
            <a:spAutoFit/>
          </a:bodyPr>
          <a:lstStyle/>
          <a:p>
            <a:endParaRPr lang="ko-KR" altLang="en-US"/>
          </a:p>
        </p:txBody>
      </p:sp>
      <p:sp>
        <p:nvSpPr>
          <p:cNvPr id="10242" name="Text Box 14"/>
          <p:cNvSpPr txBox="1">
            <a:spLocks noChangeArrowheads="1"/>
          </p:cNvSpPr>
          <p:nvPr/>
        </p:nvSpPr>
        <p:spPr bwMode="auto">
          <a:xfrm>
            <a:off x="2327425" y="2278825"/>
            <a:ext cx="1125538" cy="3286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6457" tIns="43228" rIns="86457" bIns="43228">
            <a:spAutoFit/>
          </a:bodyPr>
          <a:lstStyle/>
          <a:p>
            <a:pPr defTabSz="912813"/>
            <a:r>
              <a:rPr lang="en-US" altLang="ko-KR" sz="1500" b="1" dirty="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AMS0805H</a:t>
            </a:r>
          </a:p>
        </p:txBody>
      </p:sp>
      <p:sp>
        <p:nvSpPr>
          <p:cNvPr id="10243" name="Text Box 72"/>
          <p:cNvSpPr txBox="1">
            <a:spLocks noChangeArrowheads="1"/>
          </p:cNvSpPr>
          <p:nvPr/>
        </p:nvSpPr>
        <p:spPr bwMode="auto">
          <a:xfrm>
            <a:off x="2364425" y="2571751"/>
            <a:ext cx="1183325" cy="42585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86457" tIns="43228" rIns="86457" bIns="43228">
            <a:spAutoFit/>
          </a:bodyPr>
          <a:lstStyle/>
          <a:p>
            <a:pPr defTabSz="912813"/>
            <a:r>
              <a:rPr lang="en-US" altLang="ko-KR" sz="110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Size: 5.0</a:t>
            </a:r>
            <a:r>
              <a:rPr lang="en-US" altLang="ko-KR" sz="80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10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  <a:cs typeface="Arial Unicode MS" pitchFamily="50" charset="-127"/>
              </a:rPr>
              <a:t>x </a:t>
            </a:r>
            <a:r>
              <a:rPr lang="en-US" altLang="ko-KR" sz="110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5.0</a:t>
            </a:r>
          </a:p>
          <a:p>
            <a:pPr defTabSz="912813"/>
            <a:r>
              <a:rPr lang="en-US" altLang="ko-KR" sz="110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Without </a:t>
            </a:r>
            <a:r>
              <a:rPr lang="en-US" altLang="ko-KR" sz="1100" b="1" dirty="0" smtClean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MCU</a:t>
            </a:r>
            <a:endParaRPr lang="en-US" altLang="ko-KR" sz="1100" b="1" dirty="0">
              <a:solidFill>
                <a:schemeClr val="tx2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246" name="Text Box 14"/>
          <p:cNvSpPr txBox="1">
            <a:spLocks noChangeArrowheads="1"/>
          </p:cNvSpPr>
          <p:nvPr/>
        </p:nvSpPr>
        <p:spPr bwMode="auto">
          <a:xfrm>
            <a:off x="5715000" y="2258375"/>
            <a:ext cx="1116562" cy="31813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86457" tIns="43228" rIns="86457" bIns="43228">
            <a:spAutoFit/>
          </a:bodyPr>
          <a:lstStyle/>
          <a:p>
            <a:pPr defTabSz="912813"/>
            <a:r>
              <a:rPr lang="en-US" altLang="ko-KR" sz="1500" b="1" dirty="0" smtClean="0">
                <a:solidFill>
                  <a:srgbClr val="0000FF"/>
                </a:solidFill>
                <a:latin typeface="휴먼모음T" pitchFamily="18" charset="-127"/>
                <a:ea typeface="휴먼모음T" pitchFamily="18" charset="-127"/>
              </a:rPr>
              <a:t>AMS0303H</a:t>
            </a:r>
            <a:endParaRPr lang="en-US" altLang="ko-KR" sz="1500" b="1" dirty="0">
              <a:solidFill>
                <a:srgbClr val="0000FF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0247" name="Text Box 72"/>
          <p:cNvSpPr txBox="1">
            <a:spLocks noChangeArrowheads="1"/>
          </p:cNvSpPr>
          <p:nvPr/>
        </p:nvSpPr>
        <p:spPr bwMode="auto">
          <a:xfrm>
            <a:off x="5704988" y="2469450"/>
            <a:ext cx="1214437" cy="53357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6457" tIns="43228" rIns="86457" bIns="43228">
            <a:spAutoFit/>
          </a:bodyPr>
          <a:lstStyle/>
          <a:p>
            <a:pPr defTabSz="912813"/>
            <a:r>
              <a:rPr lang="en-US" altLang="ko-KR" sz="110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Size: </a:t>
            </a:r>
            <a:r>
              <a:rPr lang="en-US" altLang="ko-KR" sz="1100" b="1" dirty="0" smtClean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3.2 </a:t>
            </a:r>
            <a:r>
              <a:rPr lang="en-US" altLang="ko-KR" sz="110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x</a:t>
            </a:r>
            <a:r>
              <a:rPr lang="en-US" altLang="ko-KR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100" b="1" dirty="0" smtClean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3.2</a:t>
            </a:r>
            <a:endParaRPr lang="en-US" altLang="ko-KR" sz="1100" b="1" dirty="0">
              <a:solidFill>
                <a:schemeClr val="tx2"/>
              </a:solidFill>
              <a:latin typeface="맑은 고딕" pitchFamily="50" charset="-127"/>
              <a:ea typeface="맑은 고딕" pitchFamily="50" charset="-127"/>
            </a:endParaRPr>
          </a:p>
          <a:p>
            <a:pPr defTabSz="912813"/>
            <a:r>
              <a:rPr lang="en-US" altLang="ko-KR" sz="110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Without MCU</a:t>
            </a:r>
          </a:p>
        </p:txBody>
      </p:sp>
      <p:sp>
        <p:nvSpPr>
          <p:cNvPr id="10277" name="Rectangle 74"/>
          <p:cNvSpPr>
            <a:spLocks noChangeArrowheads="1"/>
          </p:cNvSpPr>
          <p:nvPr/>
        </p:nvSpPr>
        <p:spPr bwMode="auto">
          <a:xfrm>
            <a:off x="473475" y="2362200"/>
            <a:ext cx="1332000" cy="540000"/>
          </a:xfrm>
          <a:prstGeom prst="rect">
            <a:avLst/>
          </a:prstGeom>
          <a:gradFill rotWithShape="1">
            <a:gsLst>
              <a:gs pos="0">
                <a:srgbClr val="969696"/>
              </a:gs>
              <a:gs pos="50000">
                <a:srgbClr val="FFFFFF"/>
              </a:gs>
              <a:gs pos="100000">
                <a:srgbClr val="969696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lIns="86457" tIns="43228" rIns="86457" bIns="43228" anchor="ctr">
            <a:spAutoFit/>
          </a:bodyPr>
          <a:lstStyle/>
          <a:p>
            <a:pPr algn="ctr" defTabSz="912813"/>
            <a:r>
              <a:rPr lang="en-US" altLang="ko-KR" sz="1400" b="1" dirty="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E-Compass</a:t>
            </a:r>
            <a:endParaRPr lang="ko-KR" altLang="en-US" sz="1400" b="1" dirty="0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0250" name="Text Box 14"/>
          <p:cNvSpPr txBox="1">
            <a:spLocks noChangeArrowheads="1"/>
          </p:cNvSpPr>
          <p:nvPr/>
        </p:nvSpPr>
        <p:spPr bwMode="auto">
          <a:xfrm>
            <a:off x="4138550" y="4337875"/>
            <a:ext cx="1195450" cy="31813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86457" tIns="43228" rIns="86457" bIns="43228">
            <a:spAutoFit/>
          </a:bodyPr>
          <a:lstStyle/>
          <a:p>
            <a:pPr defTabSz="912813"/>
            <a:r>
              <a:rPr lang="en-US" altLang="ko-KR" sz="1500" b="1" dirty="0" smtClean="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iM-3501/2</a:t>
            </a:r>
            <a:endParaRPr lang="en-US" altLang="ko-KR" sz="1500" b="1" dirty="0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0251" name="Text Box 72"/>
          <p:cNvSpPr txBox="1">
            <a:spLocks noChangeArrowheads="1"/>
          </p:cNvSpPr>
          <p:nvPr/>
        </p:nvSpPr>
        <p:spPr bwMode="auto">
          <a:xfrm>
            <a:off x="4062350" y="4636263"/>
            <a:ext cx="1107300" cy="42585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86457" tIns="43228" rIns="86457" bIns="43228">
            <a:spAutoFit/>
          </a:bodyPr>
          <a:lstStyle/>
          <a:p>
            <a:pPr defTabSz="912813"/>
            <a:r>
              <a:rPr lang="en-US" altLang="ko-KR" sz="110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Size: </a:t>
            </a:r>
            <a:r>
              <a:rPr lang="en-US" altLang="ko-KR" sz="1100" b="1" dirty="0" smtClean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5.0 </a:t>
            </a:r>
            <a:r>
              <a:rPr lang="en-US" altLang="ko-KR" sz="110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x </a:t>
            </a:r>
            <a:r>
              <a:rPr lang="en-US" altLang="ko-KR" sz="1100" b="1" dirty="0" smtClean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5.0</a:t>
            </a:r>
            <a:endParaRPr lang="en-US" altLang="ko-KR" sz="1100" b="1" dirty="0">
              <a:solidFill>
                <a:schemeClr val="tx2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ctr" defTabSz="912813"/>
            <a:r>
              <a:rPr lang="en-US" altLang="ko-KR" sz="1100" b="1" dirty="0" smtClean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With MCU</a:t>
            </a:r>
            <a:endParaRPr lang="en-US" altLang="ko-KR" sz="1100" b="1" dirty="0">
              <a:solidFill>
                <a:schemeClr val="tx2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267" name="Text Box 14"/>
          <p:cNvSpPr txBox="1">
            <a:spLocks noChangeArrowheads="1"/>
          </p:cNvSpPr>
          <p:nvPr/>
        </p:nvSpPr>
        <p:spPr bwMode="auto">
          <a:xfrm>
            <a:off x="7494588" y="3325407"/>
            <a:ext cx="842962" cy="3286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6457" tIns="43228" rIns="86457" bIns="43228">
            <a:spAutoFit/>
          </a:bodyPr>
          <a:lstStyle/>
          <a:p>
            <a:pPr defTabSz="912813"/>
            <a:r>
              <a:rPr lang="en-US" altLang="ko-KR" sz="1500" b="1" dirty="0">
                <a:solidFill>
                  <a:srgbClr val="00B050"/>
                </a:solidFill>
                <a:latin typeface="휴먼모음T" pitchFamily="18" charset="-127"/>
                <a:ea typeface="휴먼모음T" pitchFamily="18" charset="-127"/>
              </a:rPr>
              <a:t>iA-5351</a:t>
            </a:r>
          </a:p>
        </p:txBody>
      </p:sp>
      <p:sp>
        <p:nvSpPr>
          <p:cNvPr id="10268" name="Text Box 72"/>
          <p:cNvSpPr txBox="1">
            <a:spLocks noChangeArrowheads="1"/>
          </p:cNvSpPr>
          <p:nvPr/>
        </p:nvSpPr>
        <p:spPr bwMode="auto">
          <a:xfrm>
            <a:off x="7350825" y="3612745"/>
            <a:ext cx="1114425" cy="42585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86457" tIns="43228" rIns="86457" bIns="43228">
            <a:spAutoFit/>
          </a:bodyPr>
          <a:lstStyle/>
          <a:p>
            <a:pPr defTabSz="912813"/>
            <a:r>
              <a:rPr lang="en-US" altLang="ko-KR" sz="110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Size: 3.5 x 3.5</a:t>
            </a:r>
          </a:p>
          <a:p>
            <a:pPr algn="ctr" defTabSz="912813"/>
            <a:r>
              <a:rPr lang="en-US" altLang="ko-KR" sz="1100" b="1" dirty="0" smtClean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(Acc</a:t>
            </a:r>
            <a:r>
              <a:rPr lang="en-US" altLang="ko-KR" sz="110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.+</a:t>
            </a:r>
            <a:r>
              <a:rPr lang="en-US" altLang="ko-KR" sz="1100" b="1" dirty="0" smtClean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Gyro)</a:t>
            </a:r>
            <a:endParaRPr lang="en-US" altLang="ko-KR" sz="1100" b="1" dirty="0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0271" name="Text Box 14"/>
          <p:cNvSpPr txBox="1">
            <a:spLocks noChangeArrowheads="1"/>
          </p:cNvSpPr>
          <p:nvPr/>
        </p:nvSpPr>
        <p:spPr bwMode="auto">
          <a:xfrm>
            <a:off x="7467600" y="4343400"/>
            <a:ext cx="990600" cy="31813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86457" tIns="43228" rIns="86457" bIns="43228">
            <a:spAutoFit/>
          </a:bodyPr>
          <a:lstStyle/>
          <a:p>
            <a:pPr defTabSz="912813"/>
            <a:r>
              <a:rPr lang="en-US" altLang="ko-KR" sz="1500" b="1" dirty="0" smtClean="0">
                <a:solidFill>
                  <a:srgbClr val="00B050"/>
                </a:solidFill>
                <a:latin typeface="휴먼모음T" pitchFamily="18" charset="-127"/>
                <a:ea typeface="휴먼모음T" pitchFamily="18" charset="-127"/>
              </a:rPr>
              <a:t>aM-3300</a:t>
            </a:r>
            <a:endParaRPr lang="en-US" altLang="ko-KR" sz="1500" b="1" dirty="0">
              <a:solidFill>
                <a:srgbClr val="00B050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0272" name="Text Box 72"/>
          <p:cNvSpPr txBox="1">
            <a:spLocks noChangeArrowheads="1"/>
          </p:cNvSpPr>
          <p:nvPr/>
        </p:nvSpPr>
        <p:spPr bwMode="auto">
          <a:xfrm>
            <a:off x="7400375" y="4622751"/>
            <a:ext cx="1135062" cy="425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6457" tIns="43228" rIns="86457" bIns="43228">
            <a:spAutoFit/>
          </a:bodyPr>
          <a:lstStyle/>
          <a:p>
            <a:pPr defTabSz="912813"/>
            <a:r>
              <a:rPr lang="en-US" altLang="ko-KR" sz="110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Size: 2.5 x 2.5</a:t>
            </a:r>
          </a:p>
          <a:p>
            <a:pPr algn="ctr" defTabSz="912813"/>
            <a:r>
              <a:rPr lang="en-US" altLang="ko-KR" sz="1100" b="1" dirty="0" smtClean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With </a:t>
            </a:r>
            <a:r>
              <a:rPr lang="en-US" altLang="ko-KR" sz="110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MCU</a:t>
            </a:r>
          </a:p>
        </p:txBody>
      </p:sp>
      <p:sp>
        <p:nvSpPr>
          <p:cNvPr id="10275" name="Text Box 14"/>
          <p:cNvSpPr txBox="1">
            <a:spLocks noChangeArrowheads="1"/>
          </p:cNvSpPr>
          <p:nvPr/>
        </p:nvSpPr>
        <p:spPr bwMode="auto">
          <a:xfrm>
            <a:off x="2172599" y="4356038"/>
            <a:ext cx="1382712" cy="3286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6457" tIns="43228" rIns="86457" bIns="43228">
            <a:spAutoFit/>
          </a:bodyPr>
          <a:lstStyle/>
          <a:p>
            <a:pPr defTabSz="912813"/>
            <a:r>
              <a:rPr lang="en-US" altLang="ko-KR" sz="1500" b="1" dirty="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AMS0805WAH</a:t>
            </a:r>
          </a:p>
        </p:txBody>
      </p:sp>
      <p:sp>
        <p:nvSpPr>
          <p:cNvPr id="10276" name="Text Box 72"/>
          <p:cNvSpPr txBox="1">
            <a:spLocks noChangeArrowheads="1"/>
          </p:cNvSpPr>
          <p:nvPr/>
        </p:nvSpPr>
        <p:spPr bwMode="auto">
          <a:xfrm>
            <a:off x="2324625" y="4656976"/>
            <a:ext cx="1104376" cy="42585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86457" tIns="43228" rIns="86457" bIns="43228">
            <a:spAutoFit/>
          </a:bodyPr>
          <a:lstStyle/>
          <a:p>
            <a:pPr defTabSz="912813"/>
            <a:r>
              <a:rPr lang="en-US" altLang="ko-KR" sz="110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Size: 7.0 x</a:t>
            </a:r>
            <a:r>
              <a:rPr lang="en-US" altLang="ko-KR" sz="1100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10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9.0</a:t>
            </a:r>
          </a:p>
          <a:p>
            <a:pPr algn="ctr" defTabSz="912813"/>
            <a:r>
              <a:rPr lang="en-US" altLang="ko-KR" sz="1100" b="1" dirty="0" smtClean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With MCU</a:t>
            </a:r>
            <a:endParaRPr lang="en-US" altLang="ko-KR" sz="1100" b="1" dirty="0">
              <a:solidFill>
                <a:schemeClr val="tx2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0278" name="Rectangle 77"/>
          <p:cNvSpPr>
            <a:spLocks noChangeArrowheads="1"/>
          </p:cNvSpPr>
          <p:nvPr/>
        </p:nvSpPr>
        <p:spPr bwMode="auto">
          <a:xfrm>
            <a:off x="497288" y="4413000"/>
            <a:ext cx="1332000" cy="540000"/>
          </a:xfrm>
          <a:prstGeom prst="rect">
            <a:avLst/>
          </a:prstGeom>
          <a:gradFill rotWithShape="1">
            <a:gsLst>
              <a:gs pos="0">
                <a:srgbClr val="969696"/>
              </a:gs>
              <a:gs pos="50000">
                <a:srgbClr val="FFFFFF"/>
              </a:gs>
              <a:gs pos="100000">
                <a:srgbClr val="969696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lIns="86457" tIns="43228" rIns="86457" bIns="43228" anchor="ctr">
            <a:spAutoFit/>
          </a:bodyPr>
          <a:lstStyle/>
          <a:p>
            <a:pPr algn="ctr" defTabSz="912813"/>
            <a:r>
              <a:rPr lang="en-US" altLang="ko-KR" sz="1400" b="1" dirty="0" smtClean="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6-axis Motion</a:t>
            </a:r>
          </a:p>
          <a:p>
            <a:pPr algn="ctr" defTabSz="912813"/>
            <a:r>
              <a:rPr lang="en-US" altLang="ko-KR" sz="1400" b="1" dirty="0" smtClean="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Sensor</a:t>
            </a:r>
            <a:endParaRPr lang="ko-KR" altLang="en-US" sz="1400" b="1" dirty="0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0252" name="Text Box 14"/>
          <p:cNvSpPr txBox="1">
            <a:spLocks noChangeArrowheads="1"/>
          </p:cNvSpPr>
          <p:nvPr/>
        </p:nvSpPr>
        <p:spPr bwMode="auto">
          <a:xfrm>
            <a:off x="2406800" y="5380800"/>
            <a:ext cx="1054100" cy="322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1428" tIns="45714" rIns="91428" bIns="45714">
            <a:spAutoFit/>
          </a:bodyPr>
          <a:lstStyle/>
          <a:p>
            <a:pPr defTabSz="965200" latinLnBrk="0"/>
            <a:r>
              <a:rPr lang="en-US" altLang="ko-KR" sz="1500" b="1" dirty="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iM-9551</a:t>
            </a:r>
          </a:p>
        </p:txBody>
      </p:sp>
      <p:sp>
        <p:nvSpPr>
          <p:cNvPr id="10253" name="Text Box 72"/>
          <p:cNvSpPr txBox="1">
            <a:spLocks noChangeArrowheads="1"/>
          </p:cNvSpPr>
          <p:nvPr/>
        </p:nvSpPr>
        <p:spPr bwMode="auto">
          <a:xfrm>
            <a:off x="2145662" y="5667375"/>
            <a:ext cx="1435738" cy="428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1428" tIns="45714" rIns="91428" bIns="45714"/>
          <a:lstStyle/>
          <a:p>
            <a:pPr defTabSz="965200" latinLnBrk="0"/>
            <a:r>
              <a:rPr lang="en-US" altLang="ko-KR" sz="1200" b="1" dirty="0" smtClean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(Acc+Mag+Gyro)</a:t>
            </a:r>
            <a:endParaRPr lang="en-US" altLang="ko-KR" sz="1200" b="1" dirty="0">
              <a:solidFill>
                <a:schemeClr val="tx2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ctr" defTabSz="965200" latinLnBrk="0"/>
            <a:r>
              <a:rPr lang="en-US" altLang="ko-KR" sz="120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USB, RS232</a:t>
            </a:r>
          </a:p>
        </p:txBody>
      </p:sp>
      <p:sp>
        <p:nvSpPr>
          <p:cNvPr id="10273" name="Text Box 14"/>
          <p:cNvSpPr txBox="1">
            <a:spLocks noChangeArrowheads="1"/>
          </p:cNvSpPr>
          <p:nvPr/>
        </p:nvSpPr>
        <p:spPr bwMode="auto">
          <a:xfrm>
            <a:off x="7456488" y="5370513"/>
            <a:ext cx="1063625" cy="317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6457" tIns="43228" rIns="86457" bIns="43228">
            <a:spAutoFit/>
          </a:bodyPr>
          <a:lstStyle/>
          <a:p>
            <a:pPr defTabSz="912813"/>
            <a:r>
              <a:rPr lang="en-US" altLang="ko-KR" sz="1500" b="1" dirty="0">
                <a:solidFill>
                  <a:srgbClr val="00B050"/>
                </a:solidFill>
                <a:latin typeface="휴먼모음T" pitchFamily="18" charset="-127"/>
                <a:ea typeface="휴먼모음T" pitchFamily="18" charset="-127"/>
              </a:rPr>
              <a:t>iM-9351</a:t>
            </a:r>
          </a:p>
        </p:txBody>
      </p:sp>
      <p:sp>
        <p:nvSpPr>
          <p:cNvPr id="10274" name="Text Box 72"/>
          <p:cNvSpPr txBox="1">
            <a:spLocks noChangeArrowheads="1"/>
          </p:cNvSpPr>
          <p:nvPr/>
        </p:nvSpPr>
        <p:spPr bwMode="auto">
          <a:xfrm>
            <a:off x="7086600" y="5643563"/>
            <a:ext cx="1665287" cy="42585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86457" tIns="43228" rIns="86457" bIns="43228">
            <a:spAutoFit/>
          </a:bodyPr>
          <a:lstStyle/>
          <a:p>
            <a:pPr algn="ctr" defTabSz="912813"/>
            <a:r>
              <a:rPr lang="en-US" altLang="ko-KR" sz="110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Size: 4.5 x 4.5</a:t>
            </a:r>
          </a:p>
          <a:p>
            <a:pPr defTabSz="912813"/>
            <a:r>
              <a:rPr lang="en-US" altLang="ko-KR" sz="1100" b="1" dirty="0" smtClean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(Mag + Acc + Gyro)</a:t>
            </a:r>
            <a:endParaRPr lang="en-US" altLang="ko-KR" sz="1100" b="1" dirty="0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10279" name="Rectangle 77"/>
          <p:cNvSpPr>
            <a:spLocks noChangeArrowheads="1"/>
          </p:cNvSpPr>
          <p:nvPr/>
        </p:nvSpPr>
        <p:spPr bwMode="auto">
          <a:xfrm>
            <a:off x="495700" y="5486400"/>
            <a:ext cx="1332000" cy="540000"/>
          </a:xfrm>
          <a:prstGeom prst="rect">
            <a:avLst/>
          </a:prstGeom>
          <a:gradFill rotWithShape="1">
            <a:gsLst>
              <a:gs pos="0">
                <a:srgbClr val="969696"/>
              </a:gs>
              <a:gs pos="50000">
                <a:srgbClr val="FFFFFF"/>
              </a:gs>
              <a:gs pos="100000">
                <a:srgbClr val="969696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lIns="86457" tIns="43228" rIns="86457" bIns="43228" anchor="ctr">
            <a:spAutoFit/>
          </a:bodyPr>
          <a:lstStyle/>
          <a:p>
            <a:pPr algn="ctr"/>
            <a:r>
              <a:rPr lang="en-US" altLang="ko-KR" sz="1400" b="1" dirty="0" smtClean="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9-axis Motion</a:t>
            </a:r>
          </a:p>
          <a:p>
            <a:pPr algn="ctr"/>
            <a:r>
              <a:rPr lang="en-US" altLang="ko-KR" sz="1400" b="1" dirty="0" smtClean="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Sensor</a:t>
            </a:r>
            <a:endParaRPr lang="ko-KR" altLang="en-US" sz="1400" dirty="0">
              <a:solidFill>
                <a:schemeClr val="tx2"/>
              </a:solidFill>
            </a:endParaRPr>
          </a:p>
        </p:txBody>
      </p:sp>
      <p:sp>
        <p:nvSpPr>
          <p:cNvPr id="41" name="Rectangle 2"/>
          <p:cNvSpPr txBox="1">
            <a:spLocks noChangeArrowheads="1"/>
          </p:cNvSpPr>
          <p:nvPr/>
        </p:nvSpPr>
        <p:spPr bwMode="auto">
          <a:xfrm>
            <a:off x="407133" y="228600"/>
            <a:ext cx="3555267" cy="474463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lIns="0" tIns="0" rIns="0" bIns="0"/>
          <a:lstStyle/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80808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휴먼모음T" pitchFamily="18" charset="-127"/>
                <a:ea typeface="휴먼모음T" pitchFamily="18" charset="-127"/>
                <a:cs typeface="+mj-cs"/>
              </a:rPr>
              <a:t>Road-Map</a:t>
            </a:r>
            <a:endParaRPr kumimoji="1" lang="ko-KR" alt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80808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휴먼모음T" pitchFamily="18" charset="-127"/>
              <a:ea typeface="휴먼모음T" pitchFamily="18" charset="-127"/>
              <a:cs typeface="+mj-cs"/>
            </a:endParaRPr>
          </a:p>
        </p:txBody>
      </p:sp>
      <p:sp>
        <p:nvSpPr>
          <p:cNvPr id="43" name="Line 80"/>
          <p:cNvSpPr>
            <a:spLocks noChangeShapeType="1"/>
          </p:cNvSpPr>
          <p:nvPr/>
        </p:nvSpPr>
        <p:spPr bwMode="auto">
          <a:xfrm flipH="1">
            <a:off x="7112400" y="1160461"/>
            <a:ext cx="0" cy="5112000"/>
          </a:xfrm>
          <a:prstGeom prst="line">
            <a:avLst/>
          </a:prstGeom>
          <a:noFill/>
          <a:ln w="9525">
            <a:solidFill>
              <a:srgbClr val="969696"/>
            </a:solidFill>
            <a:round/>
            <a:headEnd/>
            <a:tailEnd/>
          </a:ln>
        </p:spPr>
        <p:txBody>
          <a:bodyPr lIns="86457" tIns="43228" rIns="86457" bIns="43228" anchor="ctr">
            <a:spAutoFit/>
          </a:bodyPr>
          <a:lstStyle/>
          <a:p>
            <a:endParaRPr lang="ko-KR" altLang="en-US"/>
          </a:p>
        </p:txBody>
      </p:sp>
      <p:sp>
        <p:nvSpPr>
          <p:cNvPr id="44" name="Rectangle 66"/>
          <p:cNvSpPr>
            <a:spLocks noChangeArrowheads="1"/>
          </p:cNvSpPr>
          <p:nvPr/>
        </p:nvSpPr>
        <p:spPr bwMode="auto">
          <a:xfrm>
            <a:off x="5638800" y="1348926"/>
            <a:ext cx="1260000" cy="468000"/>
          </a:xfrm>
          <a:prstGeom prst="rect">
            <a:avLst/>
          </a:prstGeom>
          <a:gradFill flip="none" rotWithShape="1">
            <a:gsLst>
              <a:gs pos="0">
                <a:srgbClr val="33CC33">
                  <a:tint val="66000"/>
                  <a:satMod val="160000"/>
                </a:srgbClr>
              </a:gs>
              <a:gs pos="50000">
                <a:srgbClr val="33CC33">
                  <a:tint val="44500"/>
                  <a:satMod val="160000"/>
                </a:srgbClr>
              </a:gs>
              <a:gs pos="100000">
                <a:srgbClr val="33CC33">
                  <a:tint val="23500"/>
                  <a:satMod val="160000"/>
                </a:srgbClr>
              </a:gs>
            </a:gsLst>
            <a:lin ang="8100000" scaled="1"/>
            <a:tileRect/>
          </a:gradFill>
          <a:ln w="9525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86457" tIns="43228" rIns="86457" bIns="43228" anchor="ctr">
            <a:spAutoFit/>
          </a:bodyPr>
          <a:lstStyle/>
          <a:p>
            <a:pPr algn="ctr"/>
            <a:r>
              <a:rPr lang="en-US" altLang="ko-KR" sz="1600" dirty="0" smtClean="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Next</a:t>
            </a:r>
            <a:endParaRPr lang="ko-KR" altLang="en-US" sz="1600" dirty="0">
              <a:solidFill>
                <a:schemeClr val="tx2"/>
              </a:solidFill>
            </a:endParaRPr>
          </a:p>
        </p:txBody>
      </p:sp>
      <p:sp>
        <p:nvSpPr>
          <p:cNvPr id="10245" name="Line 84"/>
          <p:cNvSpPr>
            <a:spLocks noChangeShapeType="1"/>
          </p:cNvSpPr>
          <p:nvPr/>
        </p:nvSpPr>
        <p:spPr bwMode="auto">
          <a:xfrm>
            <a:off x="330600" y="4167188"/>
            <a:ext cx="8280000" cy="0"/>
          </a:xfrm>
          <a:prstGeom prst="line">
            <a:avLst/>
          </a:prstGeom>
          <a:noFill/>
          <a:ln w="9525">
            <a:solidFill>
              <a:srgbClr val="969696"/>
            </a:solidFill>
            <a:round/>
            <a:headEnd/>
            <a:tailEnd/>
          </a:ln>
        </p:spPr>
        <p:txBody>
          <a:bodyPr lIns="86457" tIns="43228" rIns="86457" bIns="43228" anchor="ctr">
            <a:spAutoFit/>
          </a:bodyPr>
          <a:lstStyle/>
          <a:p>
            <a:endParaRPr lang="ko-KR" altLang="en-US"/>
          </a:p>
        </p:txBody>
      </p:sp>
      <p:sp>
        <p:nvSpPr>
          <p:cNvPr id="10280" name="Rectangle 74"/>
          <p:cNvSpPr>
            <a:spLocks noChangeArrowheads="1"/>
          </p:cNvSpPr>
          <p:nvPr/>
        </p:nvSpPr>
        <p:spPr bwMode="auto">
          <a:xfrm>
            <a:off x="497288" y="3398650"/>
            <a:ext cx="1332000" cy="518187"/>
          </a:xfrm>
          <a:prstGeom prst="rect">
            <a:avLst/>
          </a:prstGeom>
          <a:gradFill rotWithShape="1">
            <a:gsLst>
              <a:gs pos="0">
                <a:srgbClr val="969696"/>
              </a:gs>
              <a:gs pos="50000">
                <a:srgbClr val="FFFFFF"/>
              </a:gs>
              <a:gs pos="100000">
                <a:srgbClr val="969696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lIns="86457" tIns="43228" rIns="86457" bIns="43228" anchor="ctr">
            <a:spAutoFit/>
          </a:bodyPr>
          <a:lstStyle/>
          <a:p>
            <a:pPr algn="ctr" defTabSz="912813"/>
            <a:r>
              <a:rPr lang="en-US" altLang="ko-KR" sz="1400" b="1" dirty="0" smtClean="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Inertial Motion</a:t>
            </a:r>
          </a:p>
          <a:p>
            <a:pPr algn="ctr" defTabSz="912813"/>
            <a:r>
              <a:rPr lang="en-US" altLang="ko-KR" sz="1400" b="1" dirty="0" smtClean="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Sensor</a:t>
            </a:r>
            <a:endParaRPr lang="ko-KR" altLang="en-US" sz="1400" b="1" dirty="0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45" name="Text Box 14"/>
          <p:cNvSpPr txBox="1">
            <a:spLocks noChangeArrowheads="1"/>
          </p:cNvSpPr>
          <p:nvPr/>
        </p:nvSpPr>
        <p:spPr bwMode="auto">
          <a:xfrm>
            <a:off x="5832475" y="3329813"/>
            <a:ext cx="842962" cy="3286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6457" tIns="43228" rIns="86457" bIns="43228">
            <a:spAutoFit/>
          </a:bodyPr>
          <a:lstStyle/>
          <a:p>
            <a:pPr defTabSz="912813"/>
            <a:r>
              <a:rPr lang="en-US" altLang="ko-KR" sz="1500" b="1" dirty="0">
                <a:solidFill>
                  <a:srgbClr val="00B050"/>
                </a:solidFill>
                <a:latin typeface="휴먼모음T" pitchFamily="18" charset="-127"/>
                <a:ea typeface="휴먼모음T" pitchFamily="18" charset="-127"/>
              </a:rPr>
              <a:t>iA-4351</a:t>
            </a:r>
          </a:p>
        </p:txBody>
      </p:sp>
      <p:sp>
        <p:nvSpPr>
          <p:cNvPr id="46" name="Text Box 72"/>
          <p:cNvSpPr txBox="1">
            <a:spLocks noChangeArrowheads="1"/>
          </p:cNvSpPr>
          <p:nvPr/>
        </p:nvSpPr>
        <p:spPr bwMode="auto">
          <a:xfrm>
            <a:off x="5715000" y="3626676"/>
            <a:ext cx="1143000" cy="428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6457" tIns="43228" rIns="86457" bIns="43228">
            <a:spAutoFit/>
          </a:bodyPr>
          <a:lstStyle/>
          <a:p>
            <a:pPr defTabSz="912813"/>
            <a:r>
              <a:rPr lang="en-US" altLang="ko-KR" sz="110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Size: 3.5 x 3.5</a:t>
            </a:r>
          </a:p>
          <a:p>
            <a:pPr algn="ctr" defTabSz="912813"/>
            <a:r>
              <a:rPr lang="en-US" altLang="ko-KR" sz="1100" b="1" dirty="0" smtClean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(3-axis Gyro)</a:t>
            </a:r>
            <a:endParaRPr lang="en-US" altLang="ko-KR" sz="1100" b="1" dirty="0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47" name="Text Box 14"/>
          <p:cNvSpPr txBox="1">
            <a:spLocks noChangeArrowheads="1"/>
          </p:cNvSpPr>
          <p:nvPr/>
        </p:nvSpPr>
        <p:spPr bwMode="auto">
          <a:xfrm>
            <a:off x="4037475" y="2286000"/>
            <a:ext cx="1125538" cy="31813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86457" tIns="43228" rIns="86457" bIns="43228">
            <a:spAutoFit/>
          </a:bodyPr>
          <a:lstStyle/>
          <a:p>
            <a:pPr defTabSz="912813"/>
            <a:r>
              <a:rPr lang="en-US" altLang="ko-KR" sz="1500" b="1" dirty="0" smtClean="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AMS0404H</a:t>
            </a:r>
            <a:endParaRPr lang="en-US" altLang="ko-KR" sz="1500" b="1" dirty="0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48" name="Text Box 72"/>
          <p:cNvSpPr txBox="1">
            <a:spLocks noChangeArrowheads="1"/>
          </p:cNvSpPr>
          <p:nvPr/>
        </p:nvSpPr>
        <p:spPr bwMode="auto">
          <a:xfrm>
            <a:off x="4074475" y="2578926"/>
            <a:ext cx="1183325" cy="42585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86457" tIns="43228" rIns="86457" bIns="43228">
            <a:spAutoFit/>
          </a:bodyPr>
          <a:lstStyle/>
          <a:p>
            <a:pPr defTabSz="912813"/>
            <a:r>
              <a:rPr lang="en-US" altLang="ko-KR" sz="110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Size: </a:t>
            </a:r>
            <a:r>
              <a:rPr lang="en-US" altLang="ko-KR" sz="1100" b="1" dirty="0" smtClean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4.0</a:t>
            </a:r>
            <a:r>
              <a:rPr lang="en-US" altLang="ko-KR" sz="800" b="1" dirty="0" smtClean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10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  <a:cs typeface="Arial Unicode MS" pitchFamily="50" charset="-127"/>
              </a:rPr>
              <a:t>x </a:t>
            </a:r>
            <a:r>
              <a:rPr lang="en-US" altLang="ko-KR" sz="1100" b="1" dirty="0" smtClean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  <a:cs typeface="Arial Unicode MS" pitchFamily="50" charset="-127"/>
              </a:rPr>
              <a:t>4</a:t>
            </a:r>
            <a:r>
              <a:rPr lang="en-US" altLang="ko-KR" sz="1100" b="1" dirty="0" smtClean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.0</a:t>
            </a:r>
            <a:endParaRPr lang="en-US" altLang="ko-KR" sz="1100" b="1" dirty="0">
              <a:solidFill>
                <a:schemeClr val="tx2"/>
              </a:solidFill>
              <a:latin typeface="맑은 고딕" pitchFamily="50" charset="-127"/>
              <a:ea typeface="맑은 고딕" pitchFamily="50" charset="-127"/>
            </a:endParaRPr>
          </a:p>
          <a:p>
            <a:pPr defTabSz="912813"/>
            <a:r>
              <a:rPr lang="en-US" altLang="ko-KR" sz="110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Without </a:t>
            </a:r>
            <a:r>
              <a:rPr lang="en-US" altLang="ko-KR" sz="1100" b="1" dirty="0" smtClean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MCU</a:t>
            </a:r>
            <a:endParaRPr lang="en-US" altLang="ko-KR" sz="1100" b="1" dirty="0">
              <a:solidFill>
                <a:schemeClr val="tx2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228600" y="745175"/>
            <a:ext cx="8763000" cy="54000"/>
          </a:xfrm>
          <a:prstGeom prst="rect">
            <a:avLst/>
          </a:prstGeom>
          <a:solidFill>
            <a:srgbClr val="0099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2" name="그룹 48"/>
          <p:cNvGrpSpPr/>
          <p:nvPr/>
        </p:nvGrpSpPr>
        <p:grpSpPr>
          <a:xfrm>
            <a:off x="7296213" y="2257300"/>
            <a:ext cx="1214437" cy="744475"/>
            <a:chOff x="5704988" y="2258375"/>
            <a:chExt cx="1214437" cy="744475"/>
          </a:xfrm>
        </p:grpSpPr>
        <p:sp>
          <p:nvSpPr>
            <p:cNvPr id="50" name="Text Box 14"/>
            <p:cNvSpPr txBox="1">
              <a:spLocks noChangeArrowheads="1"/>
            </p:cNvSpPr>
            <p:nvPr/>
          </p:nvSpPr>
          <p:spPr bwMode="auto">
            <a:xfrm>
              <a:off x="5817638" y="2258375"/>
              <a:ext cx="1001712" cy="3175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86457" tIns="43228" rIns="86457" bIns="43228">
              <a:spAutoFit/>
            </a:bodyPr>
            <a:lstStyle/>
            <a:p>
              <a:pPr defTabSz="912813"/>
              <a:r>
                <a:rPr lang="en-US" altLang="ko-KR" sz="1500" b="1" dirty="0" smtClean="0">
                  <a:solidFill>
                    <a:srgbClr val="00B050"/>
                  </a:solidFill>
                  <a:latin typeface="휴먼모음T" pitchFamily="18" charset="-127"/>
                  <a:ea typeface="휴먼모음T" pitchFamily="18" charset="-127"/>
                </a:rPr>
                <a:t>aH-1200</a:t>
              </a:r>
              <a:endParaRPr lang="en-US" altLang="ko-KR" sz="1500" b="1" dirty="0">
                <a:solidFill>
                  <a:srgbClr val="00B050"/>
                </a:solidFill>
                <a:latin typeface="휴먼모음T" pitchFamily="18" charset="-127"/>
                <a:ea typeface="휴먼모음T" pitchFamily="18" charset="-127"/>
              </a:endParaRPr>
            </a:p>
          </p:txBody>
        </p:sp>
        <p:sp>
          <p:nvSpPr>
            <p:cNvPr id="51" name="Text Box 72"/>
            <p:cNvSpPr txBox="1">
              <a:spLocks noChangeArrowheads="1"/>
            </p:cNvSpPr>
            <p:nvPr/>
          </p:nvSpPr>
          <p:spPr bwMode="auto">
            <a:xfrm>
              <a:off x="5704988" y="2469450"/>
              <a:ext cx="1214437" cy="5334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86457" tIns="43228" rIns="86457" bIns="43228">
              <a:spAutoFit/>
            </a:bodyPr>
            <a:lstStyle/>
            <a:p>
              <a:pPr defTabSz="912813"/>
              <a:r>
                <a:rPr lang="en-US" altLang="ko-KR" sz="1100" b="1" dirty="0">
                  <a:solidFill>
                    <a:schemeClr val="tx2"/>
                  </a:solidFill>
                  <a:latin typeface="맑은 고딕" pitchFamily="50" charset="-127"/>
                  <a:ea typeface="맑은 고딕" pitchFamily="50" charset="-127"/>
                </a:rPr>
                <a:t>Size: </a:t>
              </a:r>
              <a:r>
                <a:rPr lang="en-US" altLang="ko-KR" sz="1100" b="1" dirty="0" smtClean="0">
                  <a:solidFill>
                    <a:schemeClr val="tx2"/>
                  </a:solidFill>
                  <a:latin typeface="맑은 고딕" pitchFamily="50" charset="-127"/>
                  <a:ea typeface="맑은 고딕" pitchFamily="50" charset="-127"/>
                </a:rPr>
                <a:t>2.0 </a:t>
              </a:r>
              <a:r>
                <a:rPr lang="en-US" altLang="ko-KR" sz="1100" b="1" dirty="0">
                  <a:solidFill>
                    <a:schemeClr val="tx2"/>
                  </a:solidFill>
                  <a:latin typeface="맑은 고딕" pitchFamily="50" charset="-127"/>
                  <a:ea typeface="맑은 고딕" pitchFamily="50" charset="-127"/>
                </a:rPr>
                <a:t>x</a:t>
              </a:r>
              <a:r>
                <a:rPr lang="en-US" altLang="ko-KR" dirty="0">
                  <a:solidFill>
                    <a:schemeClr val="tx2"/>
                  </a:solidFill>
                  <a:latin typeface="맑은 고딕" pitchFamily="50" charset="-127"/>
                  <a:ea typeface="맑은 고딕" pitchFamily="50" charset="-127"/>
                </a:rPr>
                <a:t> </a:t>
              </a:r>
              <a:r>
                <a:rPr lang="en-US" altLang="ko-KR" sz="1100" b="1" dirty="0" smtClean="0">
                  <a:solidFill>
                    <a:schemeClr val="tx2"/>
                  </a:solidFill>
                  <a:latin typeface="맑은 고딕" pitchFamily="50" charset="-127"/>
                  <a:ea typeface="맑은 고딕" pitchFamily="50" charset="-127"/>
                </a:rPr>
                <a:t>2.0</a:t>
              </a:r>
              <a:endParaRPr lang="en-US" altLang="ko-KR" sz="110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pPr defTabSz="912813"/>
              <a:r>
                <a:rPr lang="en-US" altLang="ko-KR" sz="1100" b="1" dirty="0">
                  <a:solidFill>
                    <a:schemeClr val="tx2"/>
                  </a:solidFill>
                  <a:latin typeface="맑은 고딕" pitchFamily="50" charset="-127"/>
                  <a:ea typeface="맑은 고딕" pitchFamily="50" charset="-127"/>
                </a:rPr>
                <a:t>Without MCU</a:t>
              </a:r>
            </a:p>
          </p:txBody>
        </p:sp>
      </p:grpSp>
      <p:sp>
        <p:nvSpPr>
          <p:cNvPr id="52" name="Rectangle 66"/>
          <p:cNvSpPr>
            <a:spLocks noChangeArrowheads="1"/>
          </p:cNvSpPr>
          <p:nvPr/>
        </p:nvSpPr>
        <p:spPr bwMode="auto">
          <a:xfrm>
            <a:off x="7274400" y="1349999"/>
            <a:ext cx="1260000" cy="468000"/>
          </a:xfrm>
          <a:prstGeom prst="rect">
            <a:avLst/>
          </a:prstGeom>
          <a:gradFill flip="none" rotWithShape="1">
            <a:gsLst>
              <a:gs pos="0">
                <a:srgbClr val="FF9900">
                  <a:tint val="66000"/>
                  <a:satMod val="160000"/>
                </a:srgbClr>
              </a:gs>
              <a:gs pos="50000">
                <a:srgbClr val="FF9900">
                  <a:tint val="44500"/>
                  <a:satMod val="160000"/>
                </a:srgbClr>
              </a:gs>
              <a:gs pos="100000">
                <a:srgbClr val="FF9900">
                  <a:tint val="23500"/>
                  <a:satMod val="160000"/>
                </a:srgbClr>
              </a:gs>
            </a:gsLst>
            <a:lin ang="8100000" scaled="1"/>
            <a:tileRect/>
          </a:gradFill>
          <a:ln w="9525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86457" tIns="43228" rIns="86457" bIns="43228" anchor="ctr">
            <a:spAutoFit/>
          </a:bodyPr>
          <a:lstStyle/>
          <a:p>
            <a:pPr algn="ctr"/>
            <a:r>
              <a:rPr lang="en-US" altLang="ko-KR" dirty="0" smtClean="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Plan</a:t>
            </a:r>
            <a:endParaRPr lang="ko-KR" altLang="en-US" dirty="0">
              <a:solidFill>
                <a:schemeClr val="tx2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54" name="Rectangle 66"/>
          <p:cNvSpPr>
            <a:spLocks noChangeArrowheads="1"/>
          </p:cNvSpPr>
          <p:nvPr/>
        </p:nvSpPr>
        <p:spPr bwMode="auto">
          <a:xfrm>
            <a:off x="2667000" y="1348924"/>
            <a:ext cx="2124000" cy="468000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9525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86457" tIns="43228" rIns="86457" bIns="43228" anchor="ctr">
            <a:spAutoFit/>
          </a:bodyPr>
          <a:lstStyle/>
          <a:p>
            <a:pPr algn="ctr"/>
            <a:r>
              <a:rPr lang="en-US" altLang="ko-KR" dirty="0" smtClean="0">
                <a:solidFill>
                  <a:schemeClr val="tx2"/>
                </a:solidFill>
                <a:latin typeface="휴먼모음T" pitchFamily="18" charset="-127"/>
                <a:ea typeface="휴먼모음T" pitchFamily="18" charset="-127"/>
              </a:rPr>
              <a:t>Current / New</a:t>
            </a:r>
            <a:endParaRPr lang="ko-KR" altLang="en-US" dirty="0">
              <a:solidFill>
                <a:schemeClr val="tx2"/>
              </a:solidFill>
            </a:endParaRPr>
          </a:p>
        </p:txBody>
      </p:sp>
      <p:sp>
        <p:nvSpPr>
          <p:cNvPr id="49" name="Text Box 14"/>
          <p:cNvSpPr txBox="1">
            <a:spLocks noChangeArrowheads="1"/>
          </p:cNvSpPr>
          <p:nvPr/>
        </p:nvSpPr>
        <p:spPr bwMode="auto">
          <a:xfrm>
            <a:off x="5803075" y="4343401"/>
            <a:ext cx="948050" cy="31813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86457" tIns="43228" rIns="86457" bIns="43228">
            <a:spAutoFit/>
          </a:bodyPr>
          <a:lstStyle/>
          <a:p>
            <a:pPr defTabSz="912813"/>
            <a:r>
              <a:rPr lang="en-US" altLang="ko-KR" sz="1500" b="1" dirty="0" smtClean="0">
                <a:solidFill>
                  <a:srgbClr val="0000FF"/>
                </a:solidFill>
                <a:latin typeface="휴먼모음T" pitchFamily="18" charset="-127"/>
                <a:ea typeface="휴먼모음T" pitchFamily="18" charset="-127"/>
              </a:rPr>
              <a:t>iM-3452</a:t>
            </a:r>
            <a:endParaRPr lang="en-US" altLang="ko-KR" sz="1500" b="1" dirty="0">
              <a:solidFill>
                <a:srgbClr val="0000FF"/>
              </a:solidFill>
              <a:latin typeface="휴먼모음T" pitchFamily="18" charset="-127"/>
              <a:ea typeface="휴먼모음T" pitchFamily="18" charset="-127"/>
            </a:endParaRPr>
          </a:p>
        </p:txBody>
      </p:sp>
      <p:sp>
        <p:nvSpPr>
          <p:cNvPr id="53" name="Text Box 72"/>
          <p:cNvSpPr txBox="1">
            <a:spLocks noChangeArrowheads="1"/>
          </p:cNvSpPr>
          <p:nvPr/>
        </p:nvSpPr>
        <p:spPr bwMode="auto">
          <a:xfrm>
            <a:off x="5705100" y="4641788"/>
            <a:ext cx="1107300" cy="42585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86457" tIns="43228" rIns="86457" bIns="43228">
            <a:spAutoFit/>
          </a:bodyPr>
          <a:lstStyle/>
          <a:p>
            <a:pPr defTabSz="912813"/>
            <a:r>
              <a:rPr lang="en-US" altLang="ko-KR" sz="1100" b="1" dirty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Size: 4.5 x 4.5</a:t>
            </a:r>
          </a:p>
          <a:p>
            <a:pPr algn="ctr" defTabSz="912813"/>
            <a:r>
              <a:rPr lang="en-US" altLang="ko-KR" sz="1100" b="1" dirty="0" smtClean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With MCU</a:t>
            </a:r>
            <a:endParaRPr lang="en-US" altLang="ko-KR" sz="1100" b="1" dirty="0">
              <a:solidFill>
                <a:schemeClr val="tx2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08TGp_BizCom_light">
  <a:themeElements>
    <a:clrScheme name="busine11_p 3">
      <a:dk1>
        <a:srgbClr val="1D528D"/>
      </a:dk1>
      <a:lt1>
        <a:srgbClr val="FFFFFF"/>
      </a:lt1>
      <a:dk2>
        <a:srgbClr val="000000"/>
      </a:dk2>
      <a:lt2>
        <a:srgbClr val="DDDDDD"/>
      </a:lt2>
      <a:accent1>
        <a:srgbClr val="2CA3C8"/>
      </a:accent1>
      <a:accent2>
        <a:srgbClr val="FF9900"/>
      </a:accent2>
      <a:accent3>
        <a:srgbClr val="FFFFFF"/>
      </a:accent3>
      <a:accent4>
        <a:srgbClr val="174578"/>
      </a:accent4>
      <a:accent5>
        <a:srgbClr val="ACCEE0"/>
      </a:accent5>
      <a:accent6>
        <a:srgbClr val="E78A00"/>
      </a:accent6>
      <a:hlink>
        <a:srgbClr val="9999FF"/>
      </a:hlink>
      <a:folHlink>
        <a:srgbClr val="969696"/>
      </a:folHlink>
    </a:clrScheme>
    <a:fontScheme name="busine11_p">
      <a:majorFont>
        <a:latin typeface="Verdana"/>
        <a:ea typeface="굴림"/>
        <a:cs typeface=""/>
      </a:majorFont>
      <a:minorFont>
        <a:latin typeface="Verdana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usine11_p 1">
        <a:dk1>
          <a:srgbClr val="666699"/>
        </a:dk1>
        <a:lt1>
          <a:srgbClr val="FFFFFF"/>
        </a:lt1>
        <a:dk2>
          <a:srgbClr val="000000"/>
        </a:dk2>
        <a:lt2>
          <a:srgbClr val="F7F4D5"/>
        </a:lt2>
        <a:accent1>
          <a:srgbClr val="72B88E"/>
        </a:accent1>
        <a:accent2>
          <a:srgbClr val="C78DD7"/>
        </a:accent2>
        <a:accent3>
          <a:srgbClr val="FFFFFF"/>
        </a:accent3>
        <a:accent4>
          <a:srgbClr val="565682"/>
        </a:accent4>
        <a:accent5>
          <a:srgbClr val="BCD8C6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11_p 2">
        <a:dk1>
          <a:srgbClr val="29698D"/>
        </a:dk1>
        <a:lt1>
          <a:srgbClr val="FFFFFF"/>
        </a:lt1>
        <a:dk2>
          <a:srgbClr val="000000"/>
        </a:dk2>
        <a:lt2>
          <a:srgbClr val="D6E1E2"/>
        </a:lt2>
        <a:accent1>
          <a:srgbClr val="458F8F"/>
        </a:accent1>
        <a:accent2>
          <a:srgbClr val="CCCC00"/>
        </a:accent2>
        <a:accent3>
          <a:srgbClr val="FFFFFF"/>
        </a:accent3>
        <a:accent4>
          <a:srgbClr val="215978"/>
        </a:accent4>
        <a:accent5>
          <a:srgbClr val="B0C6C6"/>
        </a:accent5>
        <a:accent6>
          <a:srgbClr val="B9B900"/>
        </a:accent6>
        <a:hlink>
          <a:srgbClr val="33CC33"/>
        </a:hlink>
        <a:folHlink>
          <a:srgbClr val="83A6A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usine11_p 3">
        <a:dk1>
          <a:srgbClr val="1D528D"/>
        </a:dk1>
        <a:lt1>
          <a:srgbClr val="FFFFFF"/>
        </a:lt1>
        <a:dk2>
          <a:srgbClr val="000000"/>
        </a:dk2>
        <a:lt2>
          <a:srgbClr val="DDDDDD"/>
        </a:lt2>
        <a:accent1>
          <a:srgbClr val="2CA3C8"/>
        </a:accent1>
        <a:accent2>
          <a:srgbClr val="FF9900"/>
        </a:accent2>
        <a:accent3>
          <a:srgbClr val="FFFFFF"/>
        </a:accent3>
        <a:accent4>
          <a:srgbClr val="174578"/>
        </a:accent4>
        <a:accent5>
          <a:srgbClr val="ACCEE0"/>
        </a:accent5>
        <a:accent6>
          <a:srgbClr val="E78A00"/>
        </a:accent6>
        <a:hlink>
          <a:srgbClr val="9999F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008TGp_BizCom_light</Template>
  <TotalTime>3134</TotalTime>
  <Words>2103</Words>
  <Application>Microsoft Office PowerPoint</Application>
  <PresentationFormat>화면 슬라이드 쇼(4:3)</PresentationFormat>
  <Paragraphs>535</Paragraphs>
  <Slides>19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19</vt:i4>
      </vt:variant>
    </vt:vector>
  </HeadingPairs>
  <TitlesOfParts>
    <vt:vector size="20" baseType="lpstr">
      <vt:lpstr>008TGp_BizCom_light</vt:lpstr>
      <vt:lpstr>Magnetic and Acceleration Sensor for Detecting Direction/Motion</vt:lpstr>
      <vt:lpstr>Contents</vt:lpstr>
      <vt:lpstr>슬라이드 3</vt:lpstr>
      <vt:lpstr>Introduction of Company and Business Division</vt:lpstr>
      <vt:lpstr>Structure of Sensor</vt:lpstr>
      <vt:lpstr>Feature of Sensor</vt:lpstr>
      <vt:lpstr>슬라이드 7</vt:lpstr>
      <vt:lpstr>슬라이드 8</vt:lpstr>
      <vt:lpstr>슬라이드 9</vt:lpstr>
      <vt:lpstr>Application Function (I) : Geomagnetic Point</vt:lpstr>
      <vt:lpstr>슬라이드 11</vt:lpstr>
      <vt:lpstr>슬라이드 12</vt:lpstr>
      <vt:lpstr>Application S/W</vt:lpstr>
      <vt:lpstr>슬라이드 14</vt:lpstr>
      <vt:lpstr>Important points for Magnetic sensor</vt:lpstr>
      <vt:lpstr>슬라이드 16</vt:lpstr>
      <vt:lpstr>슬라이드 17</vt:lpstr>
      <vt:lpstr>슬라이드 18</vt:lpstr>
      <vt:lpstr>슬라이드 19</vt:lpstr>
    </vt:vector>
  </TitlesOfParts>
  <Company>영업부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AMOTECH</dc:creator>
  <cp:lastModifiedBy>a0603041</cp:lastModifiedBy>
  <cp:revision>271</cp:revision>
  <dcterms:created xsi:type="dcterms:W3CDTF">2008-01-08T07:27:19Z</dcterms:created>
  <dcterms:modified xsi:type="dcterms:W3CDTF">2009-07-02T05:16:40Z</dcterms:modified>
</cp:coreProperties>
</file>