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8" r:id="rId9"/>
    <p:sldId id="279" r:id="rId10"/>
    <p:sldId id="276" r:id="rId11"/>
    <p:sldId id="273" r:id="rId12"/>
    <p:sldId id="274" r:id="rId13"/>
    <p:sldId id="275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F5E63-C490-47CC-A284-F346A6C42FC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A5A34-056F-46FC-96F8-B85BCD6B6D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626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Erläutere Checkliste und Vorlage, gebe dann Artikel aus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18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noch ändern wissenschaftliche Studienmethodik</a:t>
            </a:r>
            <a:r>
              <a:rPr lang="de-DE" baseline="0" dirty="0" smtClean="0"/>
              <a:t> als </a:t>
            </a:r>
            <a:r>
              <a:rPr lang="de-DE" baseline="0" dirty="0" err="1" smtClean="0"/>
              <a:t>extrafolie</a:t>
            </a:r>
            <a:r>
              <a:rPr lang="de-DE" baseline="0" dirty="0" smtClean="0"/>
              <a:t> oder zusammen noch rein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10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7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1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67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39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03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6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0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2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52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60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FFFF-0607-4C21-A408-E70EF5481B8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3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cus.de/gesundheit/videos/wissenschaftler-sind-sicher-ein-glas-rotwein-soll-so-effektiv-sein-wie-eine-stunde-sport-im-fitness-studio_id_5013002.html" TargetMode="External"/><Relationship Id="rId7" Type="http://schemas.openxmlformats.org/officeDocument/2006/relationships/hyperlink" Target="http://www.fem.com/lifestyle/news/rotwein-soll-eine-stunde-sport-ersetzen" TargetMode="External"/><Relationship Id="rId2" Type="http://schemas.openxmlformats.org/officeDocument/2006/relationships/hyperlink" Target="https://www.tk.de/tk/iinformationen-bewerten/nutzen-beurteilen/studien/22556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ylebook.de/beauty/In-Studien-bewiesen-Ein-Glas-Rotwein-ist-so-effektiv-wie-Sport-708646.html" TargetMode="External"/><Relationship Id="rId5" Type="http://schemas.openxmlformats.org/officeDocument/2006/relationships/hyperlink" Target="http://www.sat1.de/ratgeber/sport-fitness/ausdauertraining/studie-zeigt-ein-glas-rotwein-kann-sport-ersetzen-101021" TargetMode="External"/><Relationship Id="rId4" Type="http://schemas.openxmlformats.org/officeDocument/2006/relationships/hyperlink" Target="http://bessergesundleben.de/ist-ein-glas-rotwein-wirklich-so-effektiv-wie-eine-stunde-spor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Schlagzeilen im Internet – </a:t>
            </a:r>
            <a:r>
              <a:rPr lang="de-DE" i="1" dirty="0" smtClean="0"/>
              <a:t>Ihre Meinung?</a:t>
            </a:r>
            <a:endParaRPr lang="de-DE" i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b="1" dirty="0" smtClean="0"/>
              <a:t>Wissenschaftler </a:t>
            </a:r>
            <a:r>
              <a:rPr lang="de-DE" sz="2000" b="1" dirty="0"/>
              <a:t>sind </a:t>
            </a:r>
            <a:r>
              <a:rPr lang="de-DE" sz="2000" b="1" dirty="0" smtClean="0"/>
              <a:t>sicher: Ein </a:t>
            </a:r>
            <a:r>
              <a:rPr lang="de-DE" sz="2000" b="1" dirty="0"/>
              <a:t>Glas Rotwein soll so effektiv sein wie </a:t>
            </a:r>
            <a:r>
              <a:rPr lang="de-DE" sz="2000" b="1" dirty="0" smtClean="0"/>
              <a:t>eine Stunde </a:t>
            </a:r>
            <a:r>
              <a:rPr lang="de-DE" sz="2000" b="1" dirty="0"/>
              <a:t>Sport im </a:t>
            </a:r>
            <a:r>
              <a:rPr lang="de-DE" sz="2000" b="1" dirty="0" smtClean="0"/>
              <a:t>Fitness-Studio </a:t>
            </a:r>
            <a:r>
              <a:rPr lang="de-DE" sz="2000" dirty="0" smtClean="0"/>
              <a:t>(focus.de, 14.10.2015)</a:t>
            </a:r>
            <a:endParaRPr lang="de-DE" sz="2000" dirty="0"/>
          </a:p>
          <a:p>
            <a:endParaRPr lang="de-DE" sz="2000" dirty="0" smtClean="0"/>
          </a:p>
          <a:p>
            <a:r>
              <a:rPr lang="de-DE" sz="2000" b="1" dirty="0" smtClean="0"/>
              <a:t>Googeln mit dem Smartphone macht denkfaul </a:t>
            </a:r>
            <a:r>
              <a:rPr lang="de-DE" sz="2000" dirty="0" smtClean="0"/>
              <a:t>(gesundheitsstadt-berlin.de, 10.03.2015)</a:t>
            </a:r>
          </a:p>
          <a:p>
            <a:endParaRPr lang="de-DE" sz="2000" dirty="0" smtClean="0"/>
          </a:p>
          <a:p>
            <a:r>
              <a:rPr lang="de-DE" sz="2000" b="1" dirty="0"/>
              <a:t>Krebserregender Gen-Mais? - Stöger für</a:t>
            </a:r>
          </a:p>
          <a:p>
            <a:pPr marL="0" indent="0">
              <a:buNone/>
            </a:pPr>
            <a:r>
              <a:rPr lang="de-DE" sz="2000" b="1" dirty="0" smtClean="0"/>
              <a:t>    nationales </a:t>
            </a:r>
            <a:r>
              <a:rPr lang="de-DE" sz="2000" b="1" dirty="0"/>
              <a:t>Anbauverbot, die </a:t>
            </a:r>
            <a:r>
              <a:rPr lang="de-DE" sz="2000" b="1" dirty="0" smtClean="0"/>
              <a:t>EU-Gesundheitsbehörden prüfen </a:t>
            </a:r>
            <a:r>
              <a:rPr lang="de-DE" sz="2000" dirty="0" smtClean="0"/>
              <a:t>(SpringerMedizin.at, 20.09.2012)</a:t>
            </a:r>
          </a:p>
          <a:p>
            <a:endParaRPr lang="de-DE" sz="2000" dirty="0"/>
          </a:p>
          <a:p>
            <a:r>
              <a:rPr lang="de-DE" sz="2000" b="1" dirty="0" smtClean="0"/>
              <a:t>Kaffee soll das Leben verlängern </a:t>
            </a:r>
            <a:r>
              <a:rPr lang="de-DE" sz="2000" dirty="0" smtClean="0"/>
              <a:t>(Augsburger Allgemeine,12.02.2016)</a:t>
            </a:r>
          </a:p>
          <a:p>
            <a:endParaRPr lang="de-DE" sz="2000" dirty="0"/>
          </a:p>
          <a:p>
            <a:r>
              <a:rPr lang="de-DE" sz="2000" b="1" dirty="0" smtClean="0"/>
              <a:t>Wie Handys Brustkrebs verursachen </a:t>
            </a:r>
            <a:r>
              <a:rPr lang="de-DE" sz="2000" dirty="0" smtClean="0"/>
              <a:t>(Focus.de, 13.12.2013)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78809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Ihre Kriterien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5666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46746" y="1620526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endParaRPr lang="de-DE" dirty="0" smtClean="0"/>
          </a:p>
          <a:p>
            <a:r>
              <a:rPr lang="de-DE" sz="8000" dirty="0" smtClean="0"/>
              <a:t>sachlich korrekte Wiedergabe  der Information (Konjunktiv / Indikativ) 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Ausführlichkeit/ Vollständigkeit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Qualität der Information - Kriterien wissenschaftlicher Studien beachten: </a:t>
            </a:r>
          </a:p>
          <a:p>
            <a:endParaRPr lang="de-DE" sz="400" dirty="0" smtClean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dirty="0"/>
              <a:t>	</a:t>
            </a:r>
            <a:r>
              <a:rPr lang="de-DE" sz="5600" i="1" dirty="0"/>
              <a:t>Repräsentativität und Größe der Stichprobe, 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Kontrollgruppe, Randomisierung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 err="1"/>
              <a:t>Verblindung</a:t>
            </a:r>
            <a:r>
              <a:rPr lang="de-DE" sz="5600" i="1" dirty="0"/>
              <a:t>/ doppelte </a:t>
            </a:r>
            <a:r>
              <a:rPr lang="de-DE" sz="5600" i="1" dirty="0" err="1"/>
              <a:t>Verblindung</a:t>
            </a:r>
            <a:endParaRPr lang="de-DE" sz="5600" i="1" dirty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Größe des Effektes, Durchführung statistischer Tests</a:t>
            </a:r>
          </a:p>
          <a:p>
            <a:pPr marL="342900" indent="-342900">
              <a:buFontTx/>
              <a:buChar char="-"/>
            </a:pPr>
            <a:endParaRPr lang="de-DE" sz="4000" dirty="0"/>
          </a:p>
          <a:p>
            <a:pPr>
              <a:spcBef>
                <a:spcPts val="1800"/>
              </a:spcBef>
            </a:pPr>
            <a:r>
              <a:rPr lang="de-DE" sz="8000" dirty="0"/>
              <a:t>Quellenangabe/ Quellenzugänglichkeit/ Quellenqualität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Aktualität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Kenntlichmachung der autoreigenen Schlussfolgerungen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Expertise des Autors (z.B. bei Blogs)</a:t>
            </a:r>
          </a:p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312249" y="701121"/>
            <a:ext cx="10258899" cy="430212"/>
          </a:xfrm>
        </p:spPr>
        <p:txBody>
          <a:bodyPr>
            <a:normAutofit fontScale="90000"/>
          </a:bodyPr>
          <a:lstStyle/>
          <a:p>
            <a:r>
              <a:rPr lang="de-DE" dirty="0"/>
              <a:t>Übersicht Kriterien </a:t>
            </a:r>
            <a:r>
              <a:rPr lang="de-DE" sz="1600" dirty="0" smtClean="0"/>
              <a:t>(</a:t>
            </a:r>
            <a:r>
              <a:rPr lang="de-DE" sz="1600" dirty="0"/>
              <a:t>Sänger et al., 2006, Dt. Netzwerk </a:t>
            </a:r>
            <a:r>
              <a:rPr lang="de-DE" sz="1600" dirty="0" err="1"/>
              <a:t>Evidenzbas</a:t>
            </a:r>
            <a:r>
              <a:rPr lang="de-DE" sz="1600" dirty="0"/>
              <a:t>. Med., 2015, TKK, 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0843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891" y="193821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Vorgehen bei der Informationssuche im Internet</a:t>
            </a:r>
            <a:endParaRPr lang="de-DE" sz="4000" dirty="0"/>
          </a:p>
        </p:txBody>
      </p:sp>
      <p:sp>
        <p:nvSpPr>
          <p:cNvPr id="18" name="Freihandform 17"/>
          <p:cNvSpPr/>
          <p:nvPr/>
        </p:nvSpPr>
        <p:spPr>
          <a:xfrm>
            <a:off x="1957520" y="1302929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203695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mehrere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Suchwörter kombinieren</a:t>
            </a:r>
            <a:endParaRPr lang="de-DE" sz="2400" dirty="0"/>
          </a:p>
        </p:txBody>
      </p:sp>
      <p:sp>
        <p:nvSpPr>
          <p:cNvPr id="19" name="Freihandform 18"/>
          <p:cNvSpPr/>
          <p:nvPr/>
        </p:nvSpPr>
        <p:spPr>
          <a:xfrm>
            <a:off x="2417577" y="238858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jeweils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mehrere Beiträge lesen</a:t>
            </a:r>
            <a:endParaRPr lang="de-DE" sz="2400" dirty="0"/>
          </a:p>
        </p:txBody>
      </p:sp>
      <p:sp>
        <p:nvSpPr>
          <p:cNvPr id="20" name="Freihandform 19"/>
          <p:cNvSpPr/>
          <p:nvPr/>
        </p:nvSpPr>
        <p:spPr>
          <a:xfrm>
            <a:off x="2877635" y="347424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auf Formulierungen und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achten</a:t>
            </a:r>
          </a:p>
        </p:txBody>
      </p:sp>
      <p:sp>
        <p:nvSpPr>
          <p:cNvPr id="21" name="Freihandform 20"/>
          <p:cNvSpPr/>
          <p:nvPr/>
        </p:nvSpPr>
        <p:spPr>
          <a:xfrm>
            <a:off x="3337692" y="455990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Prüfen</a:t>
            </a:r>
            <a:endParaRPr lang="de-DE" sz="2400" dirty="0"/>
          </a:p>
        </p:txBody>
      </p:sp>
      <p:sp>
        <p:nvSpPr>
          <p:cNvPr id="23" name="Freihandform 22"/>
          <p:cNvSpPr/>
          <p:nvPr/>
        </p:nvSpPr>
        <p:spPr>
          <a:xfrm>
            <a:off x="7498670" y="199933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4" name="Freihandform 23"/>
          <p:cNvSpPr/>
          <p:nvPr/>
        </p:nvSpPr>
        <p:spPr>
          <a:xfrm>
            <a:off x="7958727" y="308499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5" name="Freihandform 24"/>
          <p:cNvSpPr/>
          <p:nvPr/>
        </p:nvSpPr>
        <p:spPr>
          <a:xfrm>
            <a:off x="8418785" y="4154771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11" name="Textfeld 10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6266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449" y="211300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Quellen</a:t>
            </a:r>
            <a:endParaRPr lang="de-DE" sz="4000" dirty="0"/>
          </a:p>
        </p:txBody>
      </p:sp>
      <p:sp>
        <p:nvSpPr>
          <p:cNvPr id="3" name="Rechteck 2"/>
          <p:cNvSpPr/>
          <p:nvPr/>
        </p:nvSpPr>
        <p:spPr>
          <a:xfrm>
            <a:off x="824997" y="1242835"/>
            <a:ext cx="8988425" cy="552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Deutsches Netzwerk Evidenzbasierte Medizin. Gute Praxis Gesundheitsinformation. Berlin: 2015. http://www.ebm-netzwerk.de/gpgi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en-US" sz="1400" dirty="0" err="1">
                <a:solidFill>
                  <a:prstClr val="black"/>
                </a:solidFill>
                <a:latin typeface="+mj-lt"/>
              </a:rPr>
              <a:t>Dolinsky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VW, Jones KE, Sidhu RS,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Haykowsky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Czubryt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MP, Gordon T,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Dyck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JRB (2012) Improvements in skeletal muscle strength and cardiac function induced by resveratrol during exercise training contribute to enhanced exercise performance in rats. 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Journal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of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Physiology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590(11): 2783-2799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 err="1">
                <a:solidFill>
                  <a:prstClr val="black"/>
                </a:solidFill>
                <a:latin typeface="+mj-lt"/>
              </a:rPr>
              <a:t>Nebling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T.. Kompetent als Patient. Gut informiert entscheiden. Techniker Krankenkasse. Berlin: 2015. </a:t>
            </a:r>
          </a:p>
          <a:p>
            <a:r>
              <a:rPr lang="de-DE" sz="1400" dirty="0">
                <a:solidFill>
                  <a:prstClr val="black"/>
                </a:solidFill>
                <a:latin typeface="+mj-lt"/>
                <a:hlinkClick r:id="rId2"/>
              </a:rPr>
              <a:t>https://www.tk.de/tk/iinformationen-bewerten/nutzen-beurteilen/studien/225562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  abgerufen am 19.09.2016, um 14:35Uhr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Sänger, S., Lang, B., Klemperer, D.,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Thomaczek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C. &amp; Dierks, M.-L.. Manual Patienteninformation. Empfehlungen zur Erstellung evidenzbasierter Patienteninformationen. ÄZQ Schriftenreihe Band 25. Berlin: 2006. </a:t>
            </a:r>
          </a:p>
          <a:p>
            <a:endParaRPr lang="de-DE" sz="1400" dirty="0">
              <a:latin typeface="+mj-lt"/>
            </a:endParaRP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http://www.focus.de/gesundheit/videos/wissenschaftler-sind-sicher-ein-glas-rotwein-soll-so-effektiv-sein-wie-eine-stunde-sport-im-fitness-studio_id_5013002.html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12:02Uhr)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http://bessergesundleben.de/ist-ein-glas-rotwein-wirklich-so-effektiv-wie-eine-stunde-sport/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12:03Uhr)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http://www.sat1.de/ratgeber/sport-fitness/ausdauertraining/studie-zeigt-ein-glas-rotwein-kann-sport-ersetzen-101021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http://www.stylebook.de/beauty/In-Studien-bewiesen-Ein-Glas-Rotwein-ist-so-effektiv-wie-Sport-708646.html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http://www.fem.com/lifestyle/news/rotwein-soll-eine-stunde-sport-ersetzen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12:05Uhr</a:t>
            </a:r>
            <a:r>
              <a:rPr lang="de-DE" sz="1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2647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Bilden Sie 5 Gruppen zu je maximal 7 Personen. Jede Gruppe erhält einen Internetartikel.</a:t>
            </a:r>
          </a:p>
          <a:p>
            <a:endParaRPr lang="de-DE" sz="2000" dirty="0"/>
          </a:p>
          <a:p>
            <a:r>
              <a:rPr lang="de-DE" sz="2000" dirty="0" smtClean="0"/>
              <a:t>Bitte lesen Sie alle Ihren jeweiligen Artikel.</a:t>
            </a:r>
          </a:p>
          <a:p>
            <a:endParaRPr lang="de-DE" sz="2000" dirty="0"/>
          </a:p>
          <a:p>
            <a:r>
              <a:rPr lang="de-DE" sz="2000" dirty="0" smtClean="0"/>
              <a:t>Besprechen Sie in der Gruppe die in der Checkliste aufgeführten Punkte. </a:t>
            </a:r>
          </a:p>
          <a:p>
            <a:endParaRPr lang="de-DE" sz="2000" dirty="0"/>
          </a:p>
          <a:p>
            <a:r>
              <a:rPr lang="de-DE" sz="2000" dirty="0" smtClean="0"/>
              <a:t>Erstellen Sie ein Poster und bereiten Sie sich auf eine fünfminütige Präsentation vor. </a:t>
            </a:r>
          </a:p>
          <a:p>
            <a:endParaRPr lang="de-DE" sz="2000" dirty="0"/>
          </a:p>
          <a:p>
            <a:r>
              <a:rPr lang="de-DE" sz="2000" dirty="0" smtClean="0"/>
              <a:t>Nach Abschluss der Gruppenarbeit wird jedes Poster von der jeweiligen Gruppe den anderen vorgestellt (ca. 5min).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Ihre Aufgabenstellung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04977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/>
          <a:lstStyle/>
          <a:p>
            <a:r>
              <a:rPr lang="de-DE" sz="2400" dirty="0"/>
              <a:t>Wissenschaftler sind sicher: </a:t>
            </a:r>
            <a:r>
              <a:rPr lang="de-DE" sz="3600" dirty="0"/>
              <a:t/>
            </a:r>
            <a:br>
              <a:rPr lang="de-DE" sz="3600" dirty="0"/>
            </a:br>
            <a:r>
              <a:rPr lang="de-DE" sz="3200" dirty="0"/>
              <a:t>Ein Glas Rotwein soll so effektiv sein wie eine Stunde Sport im </a:t>
            </a:r>
            <a:r>
              <a:rPr lang="de-DE" sz="3200" dirty="0" smtClean="0"/>
              <a:t>Fitness-Studio</a:t>
            </a:r>
            <a:endParaRPr lang="de-DE" sz="3200" dirty="0"/>
          </a:p>
        </p:txBody>
      </p:sp>
      <p:sp>
        <p:nvSpPr>
          <p:cNvPr id="3" name="Rechteck 2"/>
          <p:cNvSpPr/>
          <p:nvPr/>
        </p:nvSpPr>
        <p:spPr>
          <a:xfrm>
            <a:off x="3758482" y="5038951"/>
            <a:ext cx="2279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(focus.de, 14.10.2015)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98438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 anchor="t"/>
          <a:lstStyle/>
          <a:p>
            <a:pPr lvl="0"/>
            <a:r>
              <a:rPr lang="de-DE" sz="3200" dirty="0">
                <a:solidFill>
                  <a:prstClr val="black"/>
                </a:solidFill>
              </a:rPr>
              <a:t>Googeln mit dem Smartphone macht denkfaul </a:t>
            </a:r>
          </a:p>
        </p:txBody>
      </p:sp>
      <p:sp>
        <p:nvSpPr>
          <p:cNvPr id="3" name="Rechteck 2"/>
          <p:cNvSpPr/>
          <p:nvPr/>
        </p:nvSpPr>
        <p:spPr>
          <a:xfrm>
            <a:off x="3758482" y="4150188"/>
            <a:ext cx="4004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(gesundheitsstadt-berlin.de, 10.03.2015)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5638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8243019" cy="1815882"/>
          </a:xfrm>
        </p:spPr>
        <p:txBody>
          <a:bodyPr>
            <a:normAutofit/>
          </a:bodyPr>
          <a:lstStyle/>
          <a:p>
            <a:r>
              <a:rPr lang="de-DE" sz="3200" dirty="0"/>
              <a:t>Krebserregender </a:t>
            </a:r>
            <a:br>
              <a:rPr lang="de-DE" sz="3200" dirty="0"/>
            </a:br>
            <a:r>
              <a:rPr lang="de-DE" sz="3200" dirty="0"/>
              <a:t>Gen-Mais? </a:t>
            </a:r>
            <a:br>
              <a:rPr lang="de-DE" sz="3200" dirty="0"/>
            </a:br>
            <a:r>
              <a:rPr lang="de-DE" sz="2800" dirty="0"/>
              <a:t>Stöger für nationales </a:t>
            </a:r>
            <a:r>
              <a:rPr lang="de-DE" sz="2800" dirty="0" smtClean="0"/>
              <a:t>Anbauverbot</a:t>
            </a:r>
            <a:r>
              <a:rPr lang="de-DE" sz="2800" dirty="0"/>
              <a:t>,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die EU-Gesundheitsbehörden </a:t>
            </a:r>
            <a:r>
              <a:rPr lang="de-DE" sz="2800" dirty="0"/>
              <a:t>prüfen</a:t>
            </a:r>
          </a:p>
        </p:txBody>
      </p:sp>
      <p:sp>
        <p:nvSpPr>
          <p:cNvPr id="3" name="Rechteck 2"/>
          <p:cNvSpPr/>
          <p:nvPr/>
        </p:nvSpPr>
        <p:spPr>
          <a:xfrm>
            <a:off x="3758482" y="4969044"/>
            <a:ext cx="3269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(SpringerMedizin.at, 20.09.2012)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2134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 anchor="t"/>
          <a:lstStyle/>
          <a:p>
            <a:r>
              <a:rPr lang="de-DE" sz="3200" dirty="0"/>
              <a:t>Kaffee soll das Leben verlängern</a:t>
            </a:r>
          </a:p>
        </p:txBody>
      </p:sp>
      <p:sp>
        <p:nvSpPr>
          <p:cNvPr id="3" name="Rechteck 2"/>
          <p:cNvSpPr/>
          <p:nvPr/>
        </p:nvSpPr>
        <p:spPr>
          <a:xfrm>
            <a:off x="3758482" y="3876437"/>
            <a:ext cx="3616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(Augsburger Allgemeine,12.02.2016)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0922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14572" y="3124587"/>
            <a:ext cx="6585991" cy="1815882"/>
          </a:xfrm>
        </p:spPr>
        <p:txBody>
          <a:bodyPr anchor="t"/>
          <a:lstStyle/>
          <a:p>
            <a:r>
              <a:rPr lang="de-DE" sz="3200" dirty="0"/>
              <a:t>Wie Handys Brustkrebs verursachen</a:t>
            </a:r>
          </a:p>
        </p:txBody>
      </p:sp>
      <p:sp>
        <p:nvSpPr>
          <p:cNvPr id="3" name="Rechteck 2"/>
          <p:cNvSpPr/>
          <p:nvPr/>
        </p:nvSpPr>
        <p:spPr>
          <a:xfrm>
            <a:off x="3714572" y="4032528"/>
            <a:ext cx="2316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(Focus.de, 13.12.2013)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29648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Was waren die Abweichungen/ Schwierigkeiten?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 smtClean="0"/>
              <a:t>Ein Glas Rotwein soll so effektiv sein wie eine Stunde Sport im Fitness-Studio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800" dirty="0" smtClean="0"/>
          </a:p>
          <a:p>
            <a:pPr marL="0" indent="0">
              <a:buNone/>
            </a:pPr>
            <a:r>
              <a:rPr lang="de-DE" sz="2000" b="1" dirty="0"/>
              <a:t>Googeln mit dem Smartphone macht denkfaul 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800" dirty="0"/>
          </a:p>
          <a:p>
            <a:pPr marL="0" indent="0">
              <a:buNone/>
            </a:pPr>
            <a:r>
              <a:rPr lang="de-DE" sz="2000" b="1" dirty="0"/>
              <a:t>Krebserregender Gen-Mais?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700" dirty="0"/>
          </a:p>
          <a:p>
            <a:pPr marL="0" indent="0">
              <a:buNone/>
            </a:pPr>
            <a:r>
              <a:rPr lang="de-DE" sz="2000" b="1" dirty="0" smtClean="0"/>
              <a:t>Kaffee soll das Leben verlängern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800" dirty="0" smtClean="0"/>
          </a:p>
          <a:p>
            <a:pPr marL="0" indent="0">
              <a:buNone/>
            </a:pPr>
            <a:r>
              <a:rPr lang="de-DE" sz="2000" b="1" dirty="0" smtClean="0"/>
              <a:t>Wie Handys Brustkrebs verursachen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8518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Was waren die Abweichungen/ Schwierigkeiten?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 smtClean="0"/>
              <a:t>Ein Glas Rotwein soll so effektiv sein wie eine Stunde Sport im Fitness-Studio </a:t>
            </a:r>
          </a:p>
          <a:p>
            <a:pPr>
              <a:spcBef>
                <a:spcPts val="0"/>
              </a:spcBef>
            </a:pPr>
            <a:r>
              <a:rPr lang="de-DE" sz="1600" dirty="0" err="1"/>
              <a:t>Resveratrol</a:t>
            </a:r>
            <a:r>
              <a:rPr lang="de-DE" sz="1600" dirty="0"/>
              <a:t> statt Rotwein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Ratten statt Menschen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Dosisangabe, wo keine genannt wurde</a:t>
            </a:r>
          </a:p>
          <a:p>
            <a:endParaRPr lang="de-DE" sz="800" dirty="0" smtClean="0"/>
          </a:p>
          <a:p>
            <a:pPr marL="0" indent="0">
              <a:buNone/>
            </a:pPr>
            <a:r>
              <a:rPr lang="de-DE" sz="2000" b="1" dirty="0"/>
              <a:t>Googeln mit dem Smartphone macht denkfaul 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1600" dirty="0"/>
              <a:t>Kausalannahme statt Korrelation (gleichzeitiges Auftreten)</a:t>
            </a:r>
          </a:p>
          <a:p>
            <a:endParaRPr lang="de-DE" sz="800" dirty="0"/>
          </a:p>
          <a:p>
            <a:pPr marL="0" indent="0">
              <a:buNone/>
            </a:pPr>
            <a:r>
              <a:rPr lang="de-DE" sz="2000" b="1" dirty="0"/>
              <a:t>Krebserregender Gen-Mais?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Ratten </a:t>
            </a:r>
            <a:r>
              <a:rPr lang="de-DE" sz="1600" dirty="0"/>
              <a:t>statt Menschen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geringe Fallzahl der Versuchsgruppe</a:t>
            </a:r>
          </a:p>
          <a:p>
            <a:endParaRPr lang="de-DE" sz="700" dirty="0"/>
          </a:p>
          <a:p>
            <a:pPr marL="0" indent="0">
              <a:buNone/>
            </a:pPr>
            <a:r>
              <a:rPr lang="de-DE" sz="2000" b="1" dirty="0" smtClean="0"/>
              <a:t>Kaffee soll das Leben verlängern 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Kausalannahme statt Korrelation (gleichzeitiges Auftreten)</a:t>
            </a:r>
          </a:p>
          <a:p>
            <a:endParaRPr lang="de-DE" sz="800" dirty="0" smtClean="0"/>
          </a:p>
          <a:p>
            <a:pPr marL="0" indent="0">
              <a:buNone/>
            </a:pPr>
            <a:r>
              <a:rPr lang="de-DE" sz="2000" b="1" dirty="0" smtClean="0"/>
              <a:t>Wie Handys Brustkrebs verursachen 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Schließen auf Kausalzusammenhang von vereinzelt zusammen auftretenden Merkmalen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90095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774</Words>
  <Application>Microsoft Office PowerPoint</Application>
  <PresentationFormat>Breitbild</PresentationFormat>
  <Paragraphs>132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</vt:lpstr>
      <vt:lpstr>Schlagzeilen im Internet – Ihre Meinung?</vt:lpstr>
      <vt:lpstr>Ihre Aufgabenstellung</vt:lpstr>
      <vt:lpstr>Wissenschaftler sind sicher:  Ein Glas Rotwein soll so effektiv sein wie eine Stunde Sport im Fitness-Studio</vt:lpstr>
      <vt:lpstr>Googeln mit dem Smartphone macht denkfaul </vt:lpstr>
      <vt:lpstr>Krebserregender  Gen-Mais?  Stöger für nationales Anbauverbot,  die EU-Gesundheitsbehörden prüfen</vt:lpstr>
      <vt:lpstr>Kaffee soll das Leben verlängern</vt:lpstr>
      <vt:lpstr>Wie Handys Brustkrebs verursachen</vt:lpstr>
      <vt:lpstr>Was waren die Abweichungen/ Schwierigkeiten?</vt:lpstr>
      <vt:lpstr>Was waren die Abweichungen/ Schwierigkeiten?</vt:lpstr>
      <vt:lpstr>Zusammenfassung – Ihre Kriterien</vt:lpstr>
      <vt:lpstr>Übersicht Kriterien (Sänger et al., 2006, Dt. Netzwerk Evidenzbas. Med., 2015, TKK, 2016)</vt:lpstr>
      <vt:lpstr>Vorgehen bei der Informationssuche im Internet</vt:lpstr>
      <vt:lpstr>Quellen</vt:lpstr>
    </vt:vector>
  </TitlesOfParts>
  <Company>htwsaar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Schlagzeilen im Internet – Ihre Meinung?</dc:title>
  <dc:creator>Brensing, Jessica</dc:creator>
  <cp:lastModifiedBy>Brensing, Jessica</cp:lastModifiedBy>
  <cp:revision>7</cp:revision>
  <dcterms:created xsi:type="dcterms:W3CDTF">2016-09-26T09:20:42Z</dcterms:created>
  <dcterms:modified xsi:type="dcterms:W3CDTF">2016-09-26T10:07:17Z</dcterms:modified>
</cp:coreProperties>
</file>