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D42C1-682C-40F4-8516-7E8561E1B539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448C6-C649-433F-955F-DBA3683D59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977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Ins Internet geht</a:t>
            </a:r>
            <a:r>
              <a:rPr lang="de-DE" baseline="0" dirty="0" smtClean="0"/>
              <a:t> man oft, weil man eine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sucht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Ein Thema,</a:t>
            </a:r>
            <a:r>
              <a:rPr lang="de-DE" baseline="0" dirty="0" smtClean="0"/>
              <a:t> das Sie vielleicht interessiert, ist Alkohol, </a:t>
            </a:r>
          </a:p>
          <a:p>
            <a:r>
              <a:rPr lang="de-DE" baseline="0" dirty="0" smtClean="0"/>
              <a:t>Besonders sagenumwoben ist der Rotwein, der auch als gesund gilt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751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Erläutere Checkliste und Vorlage, gebe dann Artikel aus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2704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Hier aus den Postern zusammenfassen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053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Striche</a:t>
            </a:r>
            <a:r>
              <a:rPr lang="de-DE" baseline="0" dirty="0" smtClean="0"/>
              <a:t> vor oder hinter dem Daumen oder der Schrift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242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Striche</a:t>
            </a:r>
            <a:r>
              <a:rPr lang="de-DE" baseline="0" dirty="0" smtClean="0"/>
              <a:t> vor oder hinter dem Daumen oder der Schrift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903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Folie noch ändern wissenschaftliche Studienmethodik</a:t>
            </a:r>
            <a:r>
              <a:rPr lang="de-DE" baseline="0" dirty="0" smtClean="0"/>
              <a:t> als </a:t>
            </a:r>
            <a:r>
              <a:rPr lang="de-DE" baseline="0" dirty="0" err="1" smtClean="0"/>
              <a:t>extrafolie</a:t>
            </a:r>
            <a:r>
              <a:rPr lang="de-DE" baseline="0" dirty="0" smtClean="0"/>
              <a:t> oder zusammen noch rein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670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58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846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580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1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275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156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816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18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242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932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1888A-917F-43E1-9762-ED62F2F17C95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69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cus.de/gesundheit/videos/wissenschaftler-sind-sicher-ein-glas-rotwein-soll-so-effektiv-sein-wie-eine-stunde-sport-im-fitness-studio_id_5013002.html" TargetMode="External"/><Relationship Id="rId7" Type="http://schemas.openxmlformats.org/officeDocument/2006/relationships/hyperlink" Target="http://www.fem.com/lifestyle/news/rotwein-soll-eine-stunde-sport-ersetzen" TargetMode="External"/><Relationship Id="rId2" Type="http://schemas.openxmlformats.org/officeDocument/2006/relationships/hyperlink" Target="https://www.tk.de/tk/iinformationen-bewerten/nutzen-beurteilen/studien/22556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tylebook.de/beauty/In-Studien-bewiesen-Ein-Glas-Rotwein-ist-so-effektiv-wie-Sport-708646.html" TargetMode="External"/><Relationship Id="rId5" Type="http://schemas.openxmlformats.org/officeDocument/2006/relationships/hyperlink" Target="http://www.sat1.de/ratgeber/sport-fitness/ausdauertraining/studie-zeigt-ein-glas-rotwein-kann-sport-ersetzen-101021" TargetMode="External"/><Relationship Id="rId4" Type="http://schemas.openxmlformats.org/officeDocument/2006/relationships/hyperlink" Target="http://bessergesundleben.de/ist-ein-glas-rotwein-wirklich-so-effektiv-wie-eine-stunde-spor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617144" y="2780928"/>
            <a:ext cx="7772400" cy="1500187"/>
          </a:xfrm>
        </p:spPr>
        <p:txBody>
          <a:bodyPr>
            <a:normAutofit/>
          </a:bodyPr>
          <a:lstStyle/>
          <a:p>
            <a:r>
              <a:rPr lang="de-DE" sz="4400" b="1" cap="all" dirty="0" smtClean="0">
                <a:ea typeface="+mj-ea"/>
              </a:rPr>
              <a:t>Fragestellung</a:t>
            </a:r>
            <a:endParaRPr lang="de-DE" sz="4400" b="1" cap="all" dirty="0">
              <a:ea typeface="+mj-ea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18371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46746" y="1620526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Tx/>
              <a:buChar char="-"/>
            </a:pPr>
            <a:endParaRPr lang="de-DE" dirty="0" smtClean="0"/>
          </a:p>
          <a:p>
            <a:r>
              <a:rPr lang="de-DE" sz="8000" dirty="0" smtClean="0"/>
              <a:t>sachlich korrekte Wiedergabe  der Information (Konjunktiv / Indikativ) 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Ausführlichkeit/ Vollständigkeit der Information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Qualität der Information - Kriterien wissenschaftlicher Studien beachten: </a:t>
            </a:r>
          </a:p>
          <a:p>
            <a:endParaRPr lang="de-DE" sz="400" dirty="0" smtClean="0"/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dirty="0"/>
              <a:t>	</a:t>
            </a:r>
            <a:r>
              <a:rPr lang="de-DE" sz="5600" i="1" dirty="0"/>
              <a:t>Repräsentativität und Größe der Stichprobe, </a:t>
            </a:r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/>
              <a:t>	Kontrollgruppe, Randomisierung</a:t>
            </a:r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 err="1"/>
              <a:t>Verblindung</a:t>
            </a:r>
            <a:r>
              <a:rPr lang="de-DE" sz="5600" i="1" dirty="0"/>
              <a:t>/ doppelte </a:t>
            </a:r>
            <a:r>
              <a:rPr lang="de-DE" sz="5600" i="1" dirty="0" err="1"/>
              <a:t>Verblindung</a:t>
            </a:r>
            <a:endParaRPr lang="de-DE" sz="5600" i="1" dirty="0"/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/>
              <a:t>	Größe des Effektes, Durchführung statistischer Tests</a:t>
            </a:r>
          </a:p>
          <a:p>
            <a:pPr marL="342900" indent="-342900">
              <a:buFontTx/>
              <a:buChar char="-"/>
            </a:pPr>
            <a:endParaRPr lang="de-DE" sz="4000" dirty="0"/>
          </a:p>
          <a:p>
            <a:pPr>
              <a:spcBef>
                <a:spcPts val="1800"/>
              </a:spcBef>
            </a:pPr>
            <a:r>
              <a:rPr lang="de-DE" sz="8000" dirty="0"/>
              <a:t>Quellenangabe/ Quellenzugänglichkeit/ Quellenqualität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Aktualität der Information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Kenntlichmachung der autoreigenen Schlussfolgerungen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Expertise des Autors (z.B. bei Blogs)</a:t>
            </a:r>
          </a:p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312249" y="701121"/>
            <a:ext cx="10258899" cy="430212"/>
          </a:xfrm>
        </p:spPr>
        <p:txBody>
          <a:bodyPr>
            <a:normAutofit fontScale="90000"/>
          </a:bodyPr>
          <a:lstStyle/>
          <a:p>
            <a:r>
              <a:rPr lang="de-DE" dirty="0"/>
              <a:t>Übersicht Kriterien </a:t>
            </a:r>
            <a:r>
              <a:rPr lang="de-DE" sz="1600" dirty="0" smtClean="0"/>
              <a:t>(</a:t>
            </a:r>
            <a:r>
              <a:rPr lang="de-DE" sz="1600" dirty="0"/>
              <a:t>Sänger et al., 2006, Dt. Netzwerk </a:t>
            </a:r>
            <a:r>
              <a:rPr lang="de-DE" sz="1600" dirty="0" err="1"/>
              <a:t>Evidenzbas</a:t>
            </a:r>
            <a:r>
              <a:rPr lang="de-DE" sz="1600" dirty="0"/>
              <a:t>. Med., 2015, TKK, 2016)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5458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891" y="193821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dirty="0" smtClean="0"/>
              <a:t>Vorgehen bei der Informationssuche im Internet</a:t>
            </a:r>
            <a:endParaRPr lang="de-DE" sz="4000" dirty="0"/>
          </a:p>
        </p:txBody>
      </p:sp>
      <p:sp>
        <p:nvSpPr>
          <p:cNvPr id="18" name="Freihandform 17"/>
          <p:cNvSpPr/>
          <p:nvPr/>
        </p:nvSpPr>
        <p:spPr>
          <a:xfrm>
            <a:off x="1957520" y="1302929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203695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mehrere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Suchwörter kombinieren</a:t>
            </a:r>
            <a:endParaRPr lang="de-DE" sz="2400" dirty="0"/>
          </a:p>
        </p:txBody>
      </p:sp>
      <p:sp>
        <p:nvSpPr>
          <p:cNvPr id="19" name="Freihandform 18"/>
          <p:cNvSpPr/>
          <p:nvPr/>
        </p:nvSpPr>
        <p:spPr>
          <a:xfrm>
            <a:off x="2417577" y="238858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jeweils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mehrere Beiträge lesen</a:t>
            </a:r>
            <a:endParaRPr lang="de-DE" sz="2400" dirty="0"/>
          </a:p>
        </p:txBody>
      </p:sp>
      <p:sp>
        <p:nvSpPr>
          <p:cNvPr id="20" name="Freihandform 19"/>
          <p:cNvSpPr/>
          <p:nvPr/>
        </p:nvSpPr>
        <p:spPr>
          <a:xfrm>
            <a:off x="2877635" y="347424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auf Formulierungen und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Quellenangaben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achten</a:t>
            </a:r>
          </a:p>
        </p:txBody>
      </p:sp>
      <p:sp>
        <p:nvSpPr>
          <p:cNvPr id="21" name="Freihandform 20"/>
          <p:cNvSpPr/>
          <p:nvPr/>
        </p:nvSpPr>
        <p:spPr>
          <a:xfrm>
            <a:off x="3337692" y="455990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Quellenangaben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Prüfen</a:t>
            </a:r>
            <a:endParaRPr lang="de-DE" sz="2400" dirty="0"/>
          </a:p>
        </p:txBody>
      </p:sp>
      <p:sp>
        <p:nvSpPr>
          <p:cNvPr id="22" name="Freihandform 21"/>
          <p:cNvSpPr/>
          <p:nvPr/>
        </p:nvSpPr>
        <p:spPr>
          <a:xfrm>
            <a:off x="3797750" y="5645567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Wenn keine Quellenangaben kommen -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viel Glück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!           </a:t>
            </a:r>
          </a:p>
        </p:txBody>
      </p:sp>
      <p:sp>
        <p:nvSpPr>
          <p:cNvPr id="23" name="Freihandform 22"/>
          <p:cNvSpPr/>
          <p:nvPr/>
        </p:nvSpPr>
        <p:spPr>
          <a:xfrm>
            <a:off x="7498670" y="1999339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4" name="Freihandform 23"/>
          <p:cNvSpPr/>
          <p:nvPr/>
        </p:nvSpPr>
        <p:spPr>
          <a:xfrm>
            <a:off x="7958727" y="3084999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5" name="Freihandform 24"/>
          <p:cNvSpPr/>
          <p:nvPr/>
        </p:nvSpPr>
        <p:spPr>
          <a:xfrm>
            <a:off x="8418785" y="4154771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6" name="Freihandform 25"/>
          <p:cNvSpPr/>
          <p:nvPr/>
        </p:nvSpPr>
        <p:spPr>
          <a:xfrm>
            <a:off x="8878843" y="5251023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14" name="Textfeld 13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70819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1449" y="211300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dirty="0" smtClean="0"/>
              <a:t>Quellen</a:t>
            </a:r>
            <a:endParaRPr lang="de-DE" sz="4000" dirty="0"/>
          </a:p>
        </p:txBody>
      </p:sp>
      <p:sp>
        <p:nvSpPr>
          <p:cNvPr id="3" name="Rechteck 2"/>
          <p:cNvSpPr/>
          <p:nvPr/>
        </p:nvSpPr>
        <p:spPr>
          <a:xfrm>
            <a:off x="824997" y="1242835"/>
            <a:ext cx="8988425" cy="5523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prstClr val="black"/>
                </a:solidFill>
                <a:latin typeface="+mj-lt"/>
              </a:rPr>
              <a:t>Deutsches Netzwerk Evidenzbasierte Medizin. Gute Praxis Gesundheitsinformation. Berlin: 2015. http://www.ebm-netzwerk.de/gpgi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en-US" sz="1400" dirty="0" err="1">
                <a:solidFill>
                  <a:prstClr val="black"/>
                </a:solidFill>
                <a:latin typeface="+mj-lt"/>
              </a:rPr>
              <a:t>Dolinsky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VW, Jones KE, Sidhu RS,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Haykowsky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M,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Czubryt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MP, Gordon T,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Dyck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JRB (2012) Improvements in skeletal muscle strength and cardiac function induced by resveratrol during exercise training contribute to enhanced exercise performance in rats. 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Journal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of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Physiology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590(11): 2783-2799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de-DE" sz="1400" dirty="0" err="1">
                <a:solidFill>
                  <a:prstClr val="black"/>
                </a:solidFill>
                <a:latin typeface="+mj-lt"/>
              </a:rPr>
              <a:t>Nebling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, T.. Kompetent als Patient. Gut informiert entscheiden. Techniker Krankenkasse. Berlin: 2015. </a:t>
            </a:r>
          </a:p>
          <a:p>
            <a:r>
              <a:rPr lang="de-DE" sz="1400" dirty="0">
                <a:solidFill>
                  <a:prstClr val="black"/>
                </a:solidFill>
                <a:latin typeface="+mj-lt"/>
                <a:hlinkClick r:id="rId2"/>
              </a:rPr>
              <a:t>https://www.tk.de/tk/iinformationen-bewerten/nutzen-beurteilen/studien/225562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  abgerufen am 19.09.2016, um 14:35Uhr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de-DE" sz="1400" dirty="0">
                <a:solidFill>
                  <a:prstClr val="black"/>
                </a:solidFill>
                <a:latin typeface="+mj-lt"/>
              </a:rPr>
              <a:t>Sänger, S., Lang, B., Klemperer, D.,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Thomaczek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, C. &amp; Dierks, M.-L.. Manual Patienteninformation. Empfehlungen zur Erstellung evidenzbasierter Patienteninformationen. ÄZQ Schriftenreihe Band 25. Berlin: 2006. </a:t>
            </a:r>
          </a:p>
          <a:p>
            <a:endParaRPr lang="de-DE" sz="1400" dirty="0">
              <a:latin typeface="+mj-lt"/>
            </a:endParaRP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http://www.focus.de/gesundheit/videos/wissenschaftler-sind-sicher-ein-glas-rotwein-soll-so-effektiv-sein-wie-eine-stunde-sport-im-fitness-studio_id_5013002.html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12:02Uhr)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http://bessergesundleben.de/ist-ein-glas-rotwein-wirklich-so-effektiv-wie-eine-stunde-sport/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12:03Uhr)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http://www.sat1.de/ratgeber/sport-fitness/ausdauertraining/studie-zeigt-ein-glas-rotwein-kann-sport-ersetzen-101021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12:04Uhr)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http://www.stylebook.de/beauty/In-Studien-bewiesen-Ein-Glas-Rotwein-ist-so-effektiv-wie-Sport-708646.html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12:04Uhr)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http://www.fem.com/lifestyle/news/rotwein-soll-eine-stunde-sport-ersetzen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12:05Uhr</a:t>
            </a:r>
            <a:r>
              <a:rPr lang="de-DE" sz="1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de-DE" sz="1200" dirty="0"/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12062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17144" y="2780928"/>
            <a:ext cx="6585991" cy="1815882"/>
          </a:xfrm>
        </p:spPr>
        <p:txBody>
          <a:bodyPr anchor="t">
            <a:normAutofit/>
          </a:bodyPr>
          <a:lstStyle/>
          <a:p>
            <a:r>
              <a:rPr lang="de-DE" sz="4400" b="1" cap="all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Hat Rotwein ähnliche Effekte wie </a:t>
            </a:r>
            <a:r>
              <a:rPr lang="de-DE" sz="4400" b="1" cap="all" dirty="0" err="1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sport</a:t>
            </a:r>
            <a:r>
              <a:rPr lang="de-DE" sz="4400" b="1" cap="all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?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09968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b="1" dirty="0" smtClean="0"/>
              <a:t>Ihre Aufgabenstellung</a:t>
            </a:r>
          </a:p>
          <a:p>
            <a:endParaRPr lang="de-DE" dirty="0"/>
          </a:p>
          <a:p>
            <a:r>
              <a:rPr lang="de-DE" dirty="0" smtClean="0"/>
              <a:t>Bilden Sie 6 Gruppen zu je maximal 6 Personen. Jede Gruppe erhält einen Internetartikel.</a:t>
            </a:r>
          </a:p>
          <a:p>
            <a:endParaRPr lang="de-DE" dirty="0"/>
          </a:p>
          <a:p>
            <a:r>
              <a:rPr lang="de-DE" dirty="0" smtClean="0"/>
              <a:t>Bitte lesen Sie alle Ihren jeweiligen Artikel.</a:t>
            </a:r>
          </a:p>
          <a:p>
            <a:endParaRPr lang="de-DE" dirty="0"/>
          </a:p>
          <a:p>
            <a:r>
              <a:rPr lang="de-DE" dirty="0" smtClean="0"/>
              <a:t>Besprechen Sie in der Gruppe die in der Checkliste aufgeführten Punkte. </a:t>
            </a:r>
          </a:p>
          <a:p>
            <a:endParaRPr lang="de-DE" dirty="0"/>
          </a:p>
          <a:p>
            <a:r>
              <a:rPr lang="de-DE" dirty="0" smtClean="0"/>
              <a:t>Erstellen Sie ein Flipchart anhand der Vorlage und bereiten Sie sich auf eine fünfminütige Präsentation vor. </a:t>
            </a:r>
          </a:p>
          <a:p>
            <a:endParaRPr lang="de-DE" dirty="0"/>
          </a:p>
          <a:p>
            <a:r>
              <a:rPr lang="de-DE" dirty="0" smtClean="0"/>
              <a:t>Nach Abschluss der Gruppenarbeit wird jedes Poster von der jeweiligen Gruppe den anderen vorgestellt (ca. 5min).</a:t>
            </a:r>
          </a:p>
        </p:txBody>
      </p:sp>
      <p:sp>
        <p:nvSpPr>
          <p:cNvPr id="7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Hat Rotwein ähnliche Effekte wie Sport?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2054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2200" dirty="0" smtClean="0"/>
              <a:t>     </a:t>
            </a:r>
          </a:p>
          <a:p>
            <a:endParaRPr lang="de-DE" sz="2200" dirty="0"/>
          </a:p>
          <a:p>
            <a:endParaRPr lang="de-DE" sz="2200" dirty="0" smtClean="0"/>
          </a:p>
          <a:p>
            <a:r>
              <a:rPr lang="de-DE" sz="2200" dirty="0"/>
              <a:t> </a:t>
            </a:r>
            <a:r>
              <a:rPr lang="de-DE" sz="2200" dirty="0" smtClean="0"/>
              <a:t>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Zusammenfassung – Fakten der Artikel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1452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Zusammenfassung – Ihre Kriterien</a:t>
            </a:r>
            <a:endParaRPr lang="de-DE" dirty="0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de-DE" sz="2200" dirty="0" smtClean="0"/>
              <a:t>     </a:t>
            </a:r>
          </a:p>
          <a:p>
            <a:endParaRPr lang="de-DE" sz="2200" dirty="0"/>
          </a:p>
          <a:p>
            <a:endParaRPr lang="de-DE" sz="2200" dirty="0" smtClean="0"/>
          </a:p>
          <a:p>
            <a:r>
              <a:rPr lang="de-DE" sz="2200" dirty="0"/>
              <a:t> </a:t>
            </a:r>
            <a:r>
              <a:rPr lang="de-DE" sz="2200" dirty="0" smtClean="0"/>
              <a:t>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57867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636034" y="1011692"/>
            <a:ext cx="8007839" cy="53129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 smtClean="0"/>
              <a:t>  </a:t>
            </a:r>
          </a:p>
          <a:p>
            <a:pPr marL="0" indent="0" algn="ctr">
              <a:buNone/>
            </a:pPr>
            <a:r>
              <a:rPr lang="de-DE" dirty="0" smtClean="0"/>
              <a:t> </a:t>
            </a:r>
            <a:r>
              <a:rPr lang="de-DE" sz="2400" dirty="0" smtClean="0"/>
              <a:t>Rotwein </a:t>
            </a:r>
            <a:r>
              <a:rPr lang="de-DE" sz="2400" dirty="0"/>
              <a:t>statt Sport </a:t>
            </a:r>
            <a:r>
              <a:rPr lang="de-DE" sz="2400" dirty="0" smtClean="0"/>
              <a:t>   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Rotwein </a:t>
            </a:r>
            <a:r>
              <a:rPr lang="de-DE" sz="2400" dirty="0"/>
              <a:t>+ Sport </a:t>
            </a:r>
            <a:r>
              <a:rPr lang="de-DE" sz="2400" dirty="0" smtClean="0"/>
              <a:t>  </a:t>
            </a:r>
          </a:p>
          <a:p>
            <a:pPr marL="0" indent="0" algn="ctr">
              <a:buNone/>
            </a:pPr>
            <a:r>
              <a:rPr lang="de-DE" sz="2400" dirty="0" smtClean="0"/>
              <a:t> </a:t>
            </a:r>
            <a:endParaRPr lang="de-DE" sz="2400" dirty="0"/>
          </a:p>
          <a:p>
            <a:pPr marL="0" indent="0" algn="ctr">
              <a:buNone/>
            </a:pPr>
            <a:r>
              <a:rPr lang="de-DE" sz="2400" dirty="0" err="1" smtClean="0"/>
              <a:t>Resveratrol</a:t>
            </a:r>
            <a:r>
              <a:rPr lang="de-DE" sz="2400" dirty="0" smtClean="0"/>
              <a:t> </a:t>
            </a:r>
            <a:r>
              <a:rPr lang="de-DE" sz="2400" dirty="0"/>
              <a:t>statt Sport </a:t>
            </a:r>
            <a:r>
              <a:rPr lang="de-DE" sz="2400" dirty="0" smtClean="0"/>
              <a:t>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err="1" smtClean="0"/>
              <a:t>Resveratrol</a:t>
            </a:r>
            <a:r>
              <a:rPr lang="de-DE" sz="2400" dirty="0" smtClean="0"/>
              <a:t> </a:t>
            </a:r>
            <a:r>
              <a:rPr lang="de-DE" sz="2400" dirty="0"/>
              <a:t>+ Sport </a:t>
            </a:r>
            <a:r>
              <a:rPr lang="de-DE" sz="2400" dirty="0" smtClean="0"/>
              <a:t> </a:t>
            </a:r>
          </a:p>
          <a:p>
            <a:pPr marL="0" indent="0" algn="ctr">
              <a:buNone/>
            </a:pPr>
            <a:r>
              <a:rPr lang="de-DE" sz="2400" dirty="0" smtClean="0"/>
              <a:t>   </a:t>
            </a: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nur </a:t>
            </a:r>
            <a:r>
              <a:rPr lang="de-DE" sz="2400" dirty="0"/>
              <a:t>Sport </a:t>
            </a:r>
            <a:r>
              <a:rPr lang="de-DE" sz="2400" dirty="0" smtClean="0"/>
              <a:t>  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gar </a:t>
            </a:r>
            <a:r>
              <a:rPr lang="de-DE" sz="2400" dirty="0"/>
              <a:t>nichts von beidem </a:t>
            </a:r>
            <a:r>
              <a:rPr lang="de-DE" sz="2400" dirty="0" smtClean="0"/>
              <a:t>     </a:t>
            </a:r>
          </a:p>
          <a:p>
            <a:endParaRPr lang="de-DE" dirty="0"/>
          </a:p>
        </p:txBody>
      </p:sp>
      <p:sp>
        <p:nvSpPr>
          <p:cNvPr id="12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Ihre eigenen Schlussfolgerungen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18553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b="1" dirty="0" smtClean="0"/>
              <a:t>Ihre Aufgabenstellung</a:t>
            </a:r>
          </a:p>
          <a:p>
            <a:endParaRPr lang="de-DE" sz="1200" dirty="0"/>
          </a:p>
          <a:p>
            <a:r>
              <a:rPr lang="de-DE" sz="2000" dirty="0" smtClean="0"/>
              <a:t>Bitte lesen Sie alle die Übersetzung der Zusammenfassung des wissenschaftlichen Artikels.</a:t>
            </a:r>
          </a:p>
          <a:p>
            <a:pPr marL="0" indent="0">
              <a:buNone/>
            </a:pPr>
            <a:endParaRPr lang="de-DE" sz="1200" b="1" dirty="0"/>
          </a:p>
          <a:p>
            <a:r>
              <a:rPr lang="de-DE" sz="2000" dirty="0" smtClean="0"/>
              <a:t>Besprechen Sie in der Gruppe die folgenden Punkte: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 smtClean="0"/>
              <a:t>- </a:t>
            </a:r>
            <a:r>
              <a:rPr lang="de-DE" sz="1400" dirty="0"/>
              <a:t>Wie gefällt der Artikel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/>
              <a:t>- Wie gefällt der Inhalt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/>
              <a:t>- Was sind die Fakten – was hat sich geändert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/>
              <a:t>- Nach welchen Kriterien beurteilen Sie den Artikel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/>
              <a:t>- Würden Sie ein Glas Rotwein trinken anstatt sich zu bewegen</a:t>
            </a:r>
            <a:r>
              <a:rPr lang="de-DE" sz="2000" dirty="0"/>
              <a:t/>
            </a:r>
            <a:br>
              <a:rPr lang="de-DE" sz="2000" dirty="0"/>
            </a:br>
            <a:endParaRPr lang="de-DE" sz="2000" dirty="0"/>
          </a:p>
          <a:p>
            <a:r>
              <a:rPr lang="de-DE" sz="2000" dirty="0" smtClean="0"/>
              <a:t>Bitte fertigen Sie in der Gruppe Notizen dazu für eine spätere Diskussion an.</a:t>
            </a:r>
            <a:endParaRPr lang="de-DE" sz="2000" dirty="0"/>
          </a:p>
        </p:txBody>
      </p:sp>
      <p:sp>
        <p:nvSpPr>
          <p:cNvPr id="7" name="Titel 4"/>
          <p:cNvSpPr>
            <a:spLocks noGrp="1"/>
          </p:cNvSpPr>
          <p:nvPr>
            <p:ph type="title"/>
          </p:nvPr>
        </p:nvSpPr>
        <p:spPr>
          <a:xfrm>
            <a:off x="267064" y="401833"/>
            <a:ext cx="10586095" cy="939573"/>
          </a:xfrm>
        </p:spPr>
        <p:txBody>
          <a:bodyPr>
            <a:normAutofit/>
          </a:bodyPr>
          <a:lstStyle/>
          <a:p>
            <a:r>
              <a:rPr lang="de-DE" dirty="0" smtClean="0"/>
              <a:t>Hat Rotwein </a:t>
            </a:r>
            <a:r>
              <a:rPr lang="de-DE" dirty="0" err="1" smtClean="0"/>
              <a:t>änhlich</a:t>
            </a:r>
            <a:r>
              <a:rPr lang="de-DE" dirty="0" smtClean="0"/>
              <a:t> Effekte wie </a:t>
            </a:r>
            <a:r>
              <a:rPr lang="de-DE" dirty="0" err="1" smtClean="0"/>
              <a:t>Sport?</a:t>
            </a:r>
            <a:r>
              <a:rPr lang="de-DE" sz="1600" dirty="0" err="1" smtClean="0"/>
              <a:t>Dolinsky</a:t>
            </a:r>
            <a:r>
              <a:rPr lang="de-DE" sz="1600" dirty="0" smtClean="0"/>
              <a:t> et al., 2012</a:t>
            </a:r>
            <a:r>
              <a:rPr lang="de-DE" sz="1600" dirty="0"/>
              <a:t>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2266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Fakten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  <a:p>
            <a:r>
              <a:rPr lang="de-DE" dirty="0" smtClean="0"/>
              <a:t>Kriterien der Beurteilung </a:t>
            </a:r>
            <a:endParaRPr lang="de-DE" dirty="0"/>
          </a:p>
        </p:txBody>
      </p:sp>
      <p:sp>
        <p:nvSpPr>
          <p:cNvPr id="9" name="Titel 4"/>
          <p:cNvSpPr>
            <a:spLocks noGrp="1"/>
          </p:cNvSpPr>
          <p:nvPr>
            <p:ph type="title"/>
          </p:nvPr>
        </p:nvSpPr>
        <p:spPr>
          <a:xfrm>
            <a:off x="267064" y="401833"/>
            <a:ext cx="10586095" cy="939573"/>
          </a:xfrm>
        </p:spPr>
        <p:txBody>
          <a:bodyPr>
            <a:normAutofit/>
          </a:bodyPr>
          <a:lstStyle/>
          <a:p>
            <a:r>
              <a:rPr lang="de-DE" dirty="0" smtClean="0"/>
              <a:t>Hat Rotwein </a:t>
            </a:r>
            <a:r>
              <a:rPr lang="de-DE" dirty="0" err="1" smtClean="0"/>
              <a:t>änhlich</a:t>
            </a:r>
            <a:r>
              <a:rPr lang="de-DE" dirty="0" smtClean="0"/>
              <a:t> Effekte wie </a:t>
            </a:r>
            <a:r>
              <a:rPr lang="de-DE" dirty="0" err="1" smtClean="0"/>
              <a:t>Sport?</a:t>
            </a:r>
            <a:r>
              <a:rPr lang="de-DE" sz="1600" dirty="0" err="1" smtClean="0"/>
              <a:t>Dolinsky</a:t>
            </a:r>
            <a:r>
              <a:rPr lang="de-DE" sz="1600" dirty="0" smtClean="0"/>
              <a:t> et al., 2012</a:t>
            </a:r>
            <a:r>
              <a:rPr lang="de-DE" sz="1600" dirty="0"/>
              <a:t>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084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636034" y="1011692"/>
            <a:ext cx="8007839" cy="53129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 smtClean="0"/>
              <a:t>  </a:t>
            </a:r>
          </a:p>
          <a:p>
            <a:pPr marL="0" indent="0" algn="ctr">
              <a:buNone/>
            </a:pPr>
            <a:r>
              <a:rPr lang="de-DE" dirty="0" smtClean="0"/>
              <a:t> </a:t>
            </a:r>
            <a:r>
              <a:rPr lang="de-DE" sz="2400" dirty="0" smtClean="0"/>
              <a:t>Rotwein </a:t>
            </a:r>
            <a:r>
              <a:rPr lang="de-DE" sz="2400" dirty="0"/>
              <a:t>statt Sport </a:t>
            </a:r>
            <a:r>
              <a:rPr lang="de-DE" sz="2400" dirty="0" smtClean="0"/>
              <a:t>   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Rotwein </a:t>
            </a:r>
            <a:r>
              <a:rPr lang="de-DE" sz="2400" dirty="0"/>
              <a:t>+ Sport </a:t>
            </a:r>
            <a:r>
              <a:rPr lang="de-DE" sz="2400" dirty="0" smtClean="0"/>
              <a:t>  </a:t>
            </a:r>
          </a:p>
          <a:p>
            <a:pPr marL="0" indent="0" algn="ctr">
              <a:buNone/>
            </a:pPr>
            <a:r>
              <a:rPr lang="de-DE" sz="2400" dirty="0" smtClean="0"/>
              <a:t> </a:t>
            </a:r>
            <a:endParaRPr lang="de-DE" sz="2400" dirty="0"/>
          </a:p>
          <a:p>
            <a:pPr marL="0" indent="0" algn="ctr">
              <a:buNone/>
            </a:pPr>
            <a:r>
              <a:rPr lang="de-DE" sz="2400" dirty="0" err="1" smtClean="0"/>
              <a:t>Resveratrol</a:t>
            </a:r>
            <a:r>
              <a:rPr lang="de-DE" sz="2400" dirty="0" smtClean="0"/>
              <a:t> </a:t>
            </a:r>
            <a:r>
              <a:rPr lang="de-DE" sz="2400" dirty="0"/>
              <a:t>statt Sport </a:t>
            </a:r>
            <a:r>
              <a:rPr lang="de-DE" sz="2400" dirty="0" smtClean="0"/>
              <a:t>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err="1" smtClean="0"/>
              <a:t>Resveratrol</a:t>
            </a:r>
            <a:r>
              <a:rPr lang="de-DE" sz="2400" dirty="0" smtClean="0"/>
              <a:t> </a:t>
            </a:r>
            <a:r>
              <a:rPr lang="de-DE" sz="2400" dirty="0"/>
              <a:t>+ Sport </a:t>
            </a:r>
            <a:r>
              <a:rPr lang="de-DE" sz="2400" dirty="0" smtClean="0"/>
              <a:t> </a:t>
            </a:r>
          </a:p>
          <a:p>
            <a:pPr marL="0" indent="0" algn="ctr">
              <a:buNone/>
            </a:pPr>
            <a:r>
              <a:rPr lang="de-DE" sz="2400" dirty="0" smtClean="0"/>
              <a:t>   </a:t>
            </a: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nur </a:t>
            </a:r>
            <a:r>
              <a:rPr lang="de-DE" sz="2400" dirty="0"/>
              <a:t>Sport </a:t>
            </a:r>
            <a:r>
              <a:rPr lang="de-DE" sz="2400" dirty="0" smtClean="0"/>
              <a:t>  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gar </a:t>
            </a:r>
            <a:r>
              <a:rPr lang="de-DE" sz="2400" dirty="0"/>
              <a:t>nichts von beidem </a:t>
            </a:r>
            <a:r>
              <a:rPr lang="de-DE" sz="2400" dirty="0" smtClean="0"/>
              <a:t>     </a:t>
            </a:r>
          </a:p>
          <a:p>
            <a:endParaRPr lang="de-DE" dirty="0"/>
          </a:p>
        </p:txBody>
      </p:sp>
      <p:sp>
        <p:nvSpPr>
          <p:cNvPr id="12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Ihre eigenen Schlussfolgerungen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73141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749</Words>
  <Application>Microsoft Office PowerPoint</Application>
  <PresentationFormat>Breitbild</PresentationFormat>
  <Paragraphs>148</Paragraphs>
  <Slides>12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Office</vt:lpstr>
      <vt:lpstr>PowerPoint-Präsentation</vt:lpstr>
      <vt:lpstr>Hat Rotwein ähnliche Effekte wie sport?</vt:lpstr>
      <vt:lpstr>Hat Rotwein ähnliche Effekte wie Sport?</vt:lpstr>
      <vt:lpstr>Zusammenfassung – Fakten der Artikel</vt:lpstr>
      <vt:lpstr>Zusammenfassung – Ihre Kriterien</vt:lpstr>
      <vt:lpstr>Ihre eigenen Schlussfolgerungen</vt:lpstr>
      <vt:lpstr>Hat Rotwein änhlich Effekte wie Sport?Dolinsky et al., 2012)</vt:lpstr>
      <vt:lpstr>Hat Rotwein änhlich Effekte wie Sport?Dolinsky et al., 2012)</vt:lpstr>
      <vt:lpstr>Ihre eigenen Schlussfolgerungen</vt:lpstr>
      <vt:lpstr>Übersicht Kriterien (Sänger et al., 2006, Dt. Netzwerk Evidenzbas. Med., 2015, TKK, 2016)</vt:lpstr>
      <vt:lpstr>Vorgehen bei der Informationssuche im Internet</vt:lpstr>
      <vt:lpstr>Quellen</vt:lpstr>
    </vt:vector>
  </TitlesOfParts>
  <Company>htwsaar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Brensing, Jessica</dc:creator>
  <cp:lastModifiedBy>Brensing, Jessica</cp:lastModifiedBy>
  <cp:revision>6</cp:revision>
  <dcterms:created xsi:type="dcterms:W3CDTF">2016-09-26T09:01:01Z</dcterms:created>
  <dcterms:modified xsi:type="dcterms:W3CDTF">2016-09-26T10:05:51Z</dcterms:modified>
</cp:coreProperties>
</file>