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9" r:id="rId10"/>
    <p:sldId id="266" r:id="rId11"/>
    <p:sldId id="267" r:id="rId12"/>
    <p:sldId id="268" r:id="rId13"/>
    <p:sldId id="270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5D42C1-682C-40F4-8516-7E8561E1B539}" type="datetimeFigureOut">
              <a:rPr lang="de-DE" smtClean="0"/>
              <a:t>18.11.2016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B448C6-C649-433F-955F-DBA3683D596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9776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Ins Internet geht</a:t>
            </a:r>
            <a:r>
              <a:rPr lang="de-DE" baseline="0" dirty="0" smtClean="0"/>
              <a:t> man oft, weil man eine </a:t>
            </a:r>
            <a:r>
              <a:rPr lang="de-DE" baseline="0" dirty="0" err="1" smtClean="0"/>
              <a:t>INformation</a:t>
            </a:r>
            <a:r>
              <a:rPr lang="de-DE" baseline="0" dirty="0" smtClean="0"/>
              <a:t> sucht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Ein Thema,</a:t>
            </a:r>
            <a:r>
              <a:rPr lang="de-DE" baseline="0" dirty="0" smtClean="0"/>
              <a:t> das Sie vielleicht interessiert, ist Alkohol, </a:t>
            </a:r>
          </a:p>
          <a:p>
            <a:r>
              <a:rPr lang="de-DE" baseline="0" dirty="0" smtClean="0"/>
              <a:t>Besonders sagenumwoben ist der Rotwein, der auch als gesund gilt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3B34A0-30F2-43D6-BAD3-E345123427FD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9751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Erläutere Checkliste und Vorlage, gebe dann Artikel aus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3B34A0-30F2-43D6-BAD3-E345123427FD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27044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Hier aus den Postern zusammenfassen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3B34A0-30F2-43D6-BAD3-E345123427FD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70530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Striche</a:t>
            </a:r>
            <a:r>
              <a:rPr lang="de-DE" baseline="0" dirty="0" smtClean="0"/>
              <a:t> vor oder hinter dem Daumen oder der Schrift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3B34A0-30F2-43D6-BAD3-E345123427FD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02424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Striche</a:t>
            </a:r>
            <a:r>
              <a:rPr lang="de-DE" baseline="0" dirty="0" smtClean="0"/>
              <a:t> vor oder hinter dem Daumen oder der Schrift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3B34A0-30F2-43D6-BAD3-E345123427FD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19033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Folie noch ändern wissenschaftliche Studienmethodik</a:t>
            </a:r>
            <a:r>
              <a:rPr lang="de-DE" baseline="0" dirty="0" smtClean="0"/>
              <a:t> als </a:t>
            </a:r>
            <a:r>
              <a:rPr lang="de-DE" baseline="0" dirty="0" err="1" smtClean="0"/>
              <a:t>extrafolie</a:t>
            </a:r>
            <a:r>
              <a:rPr lang="de-DE" baseline="0" dirty="0" smtClean="0"/>
              <a:t> oder zusammen noch rein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3B34A0-30F2-43D6-BAD3-E345123427FD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16704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1888A-917F-43E1-9762-ED62F2F17C95}" type="datetimeFigureOut">
              <a:rPr lang="de-DE" smtClean="0"/>
              <a:t>18.11.2016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30C9B-0A2D-44CC-A222-0D54F647F6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15854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1888A-917F-43E1-9762-ED62F2F17C95}" type="datetimeFigureOut">
              <a:rPr lang="de-DE" smtClean="0"/>
              <a:t>18.11.2016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30C9B-0A2D-44CC-A222-0D54F647F6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846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1888A-917F-43E1-9762-ED62F2F17C95}" type="datetimeFigureOut">
              <a:rPr lang="de-DE" smtClean="0"/>
              <a:t>18.11.2016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30C9B-0A2D-44CC-A222-0D54F647F6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5806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1888A-917F-43E1-9762-ED62F2F17C95}" type="datetimeFigureOut">
              <a:rPr lang="de-DE" smtClean="0"/>
              <a:t>18.11.2016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30C9B-0A2D-44CC-A222-0D54F647F6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7514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1888A-917F-43E1-9762-ED62F2F17C95}" type="datetimeFigureOut">
              <a:rPr lang="de-DE" smtClean="0"/>
              <a:t>18.11.2016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30C9B-0A2D-44CC-A222-0D54F647F6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006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1888A-917F-43E1-9762-ED62F2F17C95}" type="datetimeFigureOut">
              <a:rPr lang="de-DE" smtClean="0"/>
              <a:t>18.11.2016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30C9B-0A2D-44CC-A222-0D54F647F6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42755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1888A-917F-43E1-9762-ED62F2F17C95}" type="datetimeFigureOut">
              <a:rPr lang="de-DE" smtClean="0"/>
              <a:t>18.11.2016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30C9B-0A2D-44CC-A222-0D54F647F6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61565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1888A-917F-43E1-9762-ED62F2F17C95}" type="datetimeFigureOut">
              <a:rPr lang="de-DE" smtClean="0"/>
              <a:t>18.11.2016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30C9B-0A2D-44CC-A222-0D54F647F6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68167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1888A-917F-43E1-9762-ED62F2F17C95}" type="datetimeFigureOut">
              <a:rPr lang="de-DE" smtClean="0"/>
              <a:t>18.11.2016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30C9B-0A2D-44CC-A222-0D54F647F6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8180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1888A-917F-43E1-9762-ED62F2F17C95}" type="datetimeFigureOut">
              <a:rPr lang="de-DE" smtClean="0"/>
              <a:t>18.11.2016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30C9B-0A2D-44CC-A222-0D54F647F6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2421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1888A-917F-43E1-9762-ED62F2F17C95}" type="datetimeFigureOut">
              <a:rPr lang="de-DE" smtClean="0"/>
              <a:t>18.11.2016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30C9B-0A2D-44CC-A222-0D54F647F6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09322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F1888A-917F-43E1-9762-ED62F2F17C95}" type="datetimeFigureOut">
              <a:rPr lang="de-DE" smtClean="0"/>
              <a:t>18.11.2016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530C9B-0A2D-44CC-A222-0D54F647F6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9692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ocus.de/gesundheit/videos/wissenschaftler-sind-sicher-ein-glas-rotwein-soll-so-effektiv-sein-wie-eine-stunde-sport-im-fitness-studio_id_5013002.html" TargetMode="External"/><Relationship Id="rId7" Type="http://schemas.openxmlformats.org/officeDocument/2006/relationships/hyperlink" Target="http://www.fem.com/lifestyle/news/rotwein-soll-eine-stunde-sport-ersetzen" TargetMode="External"/><Relationship Id="rId2" Type="http://schemas.openxmlformats.org/officeDocument/2006/relationships/hyperlink" Target="https://www.tk.de/tk/iinformationen-bewerten/nutzen-beurteilen/studien/225562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stylebook.de/beauty/In-Studien-bewiesen-Ein-Glas-Rotwein-ist-so-effektiv-wie-Sport-708646.html" TargetMode="External"/><Relationship Id="rId5" Type="http://schemas.openxmlformats.org/officeDocument/2006/relationships/hyperlink" Target="http://www.sat1.de/ratgeber/sport-fitness/ausdauertraining/studie-zeigt-ein-glas-rotwein-kann-sport-ersetzen-101021" TargetMode="External"/><Relationship Id="rId4" Type="http://schemas.openxmlformats.org/officeDocument/2006/relationships/hyperlink" Target="http://bessergesundleben.de/ist-ein-glas-rotwein-wirklich-so-effektiv-wie-eine-stunde-sport/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3617144" y="2780928"/>
            <a:ext cx="7772400" cy="1500187"/>
          </a:xfrm>
        </p:spPr>
        <p:txBody>
          <a:bodyPr>
            <a:normAutofit/>
          </a:bodyPr>
          <a:lstStyle/>
          <a:p>
            <a:r>
              <a:rPr lang="de-DE" sz="4400" b="1" cap="all" dirty="0" smtClean="0">
                <a:ea typeface="+mj-ea"/>
              </a:rPr>
              <a:t>Fragestellung</a:t>
            </a:r>
            <a:endParaRPr lang="de-DE" sz="4400" b="1" cap="all" dirty="0">
              <a:ea typeface="+mj-ea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3183717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846746" y="1620526"/>
            <a:ext cx="10515600" cy="4351338"/>
          </a:xfrm>
        </p:spPr>
        <p:txBody>
          <a:bodyPr>
            <a:normAutofit fontScale="25000" lnSpcReduction="20000"/>
          </a:bodyPr>
          <a:lstStyle/>
          <a:p>
            <a:pPr marL="342900" indent="-342900">
              <a:buFontTx/>
              <a:buChar char="-"/>
            </a:pPr>
            <a:endParaRPr lang="de-DE" dirty="0" smtClean="0"/>
          </a:p>
          <a:p>
            <a:r>
              <a:rPr lang="de-DE" sz="8000" dirty="0" smtClean="0"/>
              <a:t>sachlich korrekte Wiedergabe  der Information (Konjunktiv / Indikativ) </a:t>
            </a:r>
          </a:p>
          <a:p>
            <a:pPr>
              <a:spcBef>
                <a:spcPts val="1800"/>
              </a:spcBef>
            </a:pPr>
            <a:r>
              <a:rPr lang="de-DE" sz="8000" dirty="0" smtClean="0"/>
              <a:t>Ausführlichkeit/ Vollständigkeit der Information</a:t>
            </a:r>
          </a:p>
          <a:p>
            <a:pPr>
              <a:spcBef>
                <a:spcPts val="1800"/>
              </a:spcBef>
            </a:pPr>
            <a:r>
              <a:rPr lang="de-DE" sz="8000" dirty="0" smtClean="0"/>
              <a:t>Qualität der Information - Kriterien wissenschaftlicher Studien beachten: </a:t>
            </a:r>
          </a:p>
          <a:p>
            <a:endParaRPr lang="de-DE" sz="400" dirty="0" smtClean="0"/>
          </a:p>
          <a:p>
            <a:pPr marL="901700" indent="-279400">
              <a:buFont typeface="Wingdings" panose="05000000000000000000" pitchFamily="2" charset="2"/>
              <a:buChar char="ü"/>
            </a:pPr>
            <a:r>
              <a:rPr lang="de-DE" sz="5600" dirty="0"/>
              <a:t>	</a:t>
            </a:r>
            <a:r>
              <a:rPr lang="de-DE" sz="5600" i="1" dirty="0"/>
              <a:t>Repräsentativität und Größe der Stichprobe, </a:t>
            </a:r>
          </a:p>
          <a:p>
            <a:pPr marL="901700" indent="-279400">
              <a:buFont typeface="Wingdings" panose="05000000000000000000" pitchFamily="2" charset="2"/>
              <a:buChar char="ü"/>
            </a:pPr>
            <a:r>
              <a:rPr lang="de-DE" sz="5600" i="1" dirty="0"/>
              <a:t>	Kontrollgruppe, Randomisierung</a:t>
            </a:r>
          </a:p>
          <a:p>
            <a:pPr marL="901700" indent="-279400">
              <a:buFont typeface="Wingdings" panose="05000000000000000000" pitchFamily="2" charset="2"/>
              <a:buChar char="ü"/>
            </a:pPr>
            <a:r>
              <a:rPr lang="de-DE" sz="5600" i="1" dirty="0" err="1"/>
              <a:t>Verblindung</a:t>
            </a:r>
            <a:r>
              <a:rPr lang="de-DE" sz="5600" i="1" dirty="0"/>
              <a:t>/ doppelte </a:t>
            </a:r>
            <a:r>
              <a:rPr lang="de-DE" sz="5600" i="1" dirty="0" err="1"/>
              <a:t>Verblindung</a:t>
            </a:r>
            <a:endParaRPr lang="de-DE" sz="5600" i="1" dirty="0"/>
          </a:p>
          <a:p>
            <a:pPr marL="901700" indent="-279400">
              <a:buFont typeface="Wingdings" panose="05000000000000000000" pitchFamily="2" charset="2"/>
              <a:buChar char="ü"/>
            </a:pPr>
            <a:r>
              <a:rPr lang="de-DE" sz="5600" i="1" dirty="0"/>
              <a:t>	Größe des Effektes, Durchführung statistischer Tests</a:t>
            </a:r>
          </a:p>
          <a:p>
            <a:pPr marL="342900" indent="-342900">
              <a:buFontTx/>
              <a:buChar char="-"/>
            </a:pPr>
            <a:endParaRPr lang="de-DE" sz="4000" dirty="0"/>
          </a:p>
          <a:p>
            <a:pPr>
              <a:spcBef>
                <a:spcPts val="1800"/>
              </a:spcBef>
            </a:pPr>
            <a:r>
              <a:rPr lang="de-DE" sz="8000" dirty="0"/>
              <a:t>Quellenangabe/ Quellenzugänglichkeit/ Quellenqualität</a:t>
            </a:r>
          </a:p>
          <a:p>
            <a:pPr>
              <a:spcBef>
                <a:spcPts val="1800"/>
              </a:spcBef>
            </a:pPr>
            <a:r>
              <a:rPr lang="de-DE" sz="8000" dirty="0" smtClean="0"/>
              <a:t>Aktualität der Information</a:t>
            </a:r>
          </a:p>
          <a:p>
            <a:pPr>
              <a:spcBef>
                <a:spcPts val="1800"/>
              </a:spcBef>
            </a:pPr>
            <a:r>
              <a:rPr lang="de-DE" sz="8000" dirty="0" smtClean="0"/>
              <a:t>Kenntlichmachung der autoreigenen Schlussfolgerungen</a:t>
            </a:r>
          </a:p>
          <a:p>
            <a:pPr>
              <a:spcBef>
                <a:spcPts val="1800"/>
              </a:spcBef>
            </a:pPr>
            <a:r>
              <a:rPr lang="de-DE" sz="8000" dirty="0" smtClean="0"/>
              <a:t>Expertise des Autors (z.B. bei Blogs)</a:t>
            </a:r>
          </a:p>
          <a:p>
            <a:endParaRPr lang="de-DE" dirty="0"/>
          </a:p>
        </p:txBody>
      </p:sp>
      <p:sp>
        <p:nvSpPr>
          <p:cNvPr id="10" name="Titel 4"/>
          <p:cNvSpPr>
            <a:spLocks noGrp="1"/>
          </p:cNvSpPr>
          <p:nvPr>
            <p:ph type="title"/>
          </p:nvPr>
        </p:nvSpPr>
        <p:spPr>
          <a:xfrm>
            <a:off x="312249" y="701121"/>
            <a:ext cx="10258899" cy="430212"/>
          </a:xfrm>
        </p:spPr>
        <p:txBody>
          <a:bodyPr>
            <a:normAutofit fontScale="90000"/>
          </a:bodyPr>
          <a:lstStyle/>
          <a:p>
            <a:r>
              <a:rPr lang="de-DE" dirty="0"/>
              <a:t>Übersicht Kriterien </a:t>
            </a:r>
            <a:r>
              <a:rPr lang="de-DE" sz="1600" dirty="0" smtClean="0"/>
              <a:t>(</a:t>
            </a:r>
            <a:r>
              <a:rPr lang="de-DE" sz="1600" dirty="0"/>
              <a:t>Sänger et al., 2006, Dt. Netzwerk </a:t>
            </a:r>
            <a:r>
              <a:rPr lang="de-DE" sz="1600" dirty="0" err="1"/>
              <a:t>Evidenzbas</a:t>
            </a:r>
            <a:r>
              <a:rPr lang="de-DE" sz="1600" dirty="0"/>
              <a:t>. Med., 2015, TKK, 2016)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354583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2891" y="193821"/>
            <a:ext cx="10515600" cy="1325563"/>
          </a:xfrm>
        </p:spPr>
        <p:txBody>
          <a:bodyPr>
            <a:normAutofit/>
          </a:bodyPr>
          <a:lstStyle/>
          <a:p>
            <a:r>
              <a:rPr lang="de-DE" sz="4000" dirty="0" smtClean="0"/>
              <a:t>Vorgehen bei der Informationssuche im Internet</a:t>
            </a:r>
            <a:endParaRPr lang="de-DE" sz="4000" dirty="0"/>
          </a:p>
        </p:txBody>
      </p:sp>
      <p:sp>
        <p:nvSpPr>
          <p:cNvPr id="18" name="Freihandform 17"/>
          <p:cNvSpPr/>
          <p:nvPr/>
        </p:nvSpPr>
        <p:spPr>
          <a:xfrm>
            <a:off x="1957520" y="1302929"/>
            <a:ext cx="6160770" cy="953262"/>
          </a:xfrm>
          <a:custGeom>
            <a:avLst/>
            <a:gdLst>
              <a:gd name="connsiteX0" fmla="*/ 0 w 6160770"/>
              <a:gd name="connsiteY0" fmla="*/ 95326 h 953262"/>
              <a:gd name="connsiteX1" fmla="*/ 95326 w 6160770"/>
              <a:gd name="connsiteY1" fmla="*/ 0 h 953262"/>
              <a:gd name="connsiteX2" fmla="*/ 6065444 w 6160770"/>
              <a:gd name="connsiteY2" fmla="*/ 0 h 953262"/>
              <a:gd name="connsiteX3" fmla="*/ 6160770 w 6160770"/>
              <a:gd name="connsiteY3" fmla="*/ 95326 h 953262"/>
              <a:gd name="connsiteX4" fmla="*/ 6160770 w 6160770"/>
              <a:gd name="connsiteY4" fmla="*/ 857936 h 953262"/>
              <a:gd name="connsiteX5" fmla="*/ 6065444 w 6160770"/>
              <a:gd name="connsiteY5" fmla="*/ 953262 h 953262"/>
              <a:gd name="connsiteX6" fmla="*/ 95326 w 6160770"/>
              <a:gd name="connsiteY6" fmla="*/ 953262 h 953262"/>
              <a:gd name="connsiteX7" fmla="*/ 0 w 6160770"/>
              <a:gd name="connsiteY7" fmla="*/ 857936 h 953262"/>
              <a:gd name="connsiteX8" fmla="*/ 0 w 6160770"/>
              <a:gd name="connsiteY8" fmla="*/ 95326 h 953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60770" h="953262">
                <a:moveTo>
                  <a:pt x="0" y="95326"/>
                </a:moveTo>
                <a:cubicBezTo>
                  <a:pt x="0" y="42679"/>
                  <a:pt x="42679" y="0"/>
                  <a:pt x="95326" y="0"/>
                </a:cubicBezTo>
                <a:lnTo>
                  <a:pt x="6065444" y="0"/>
                </a:lnTo>
                <a:cubicBezTo>
                  <a:pt x="6118091" y="0"/>
                  <a:pt x="6160770" y="42679"/>
                  <a:pt x="6160770" y="95326"/>
                </a:cubicBezTo>
                <a:lnTo>
                  <a:pt x="6160770" y="857936"/>
                </a:lnTo>
                <a:cubicBezTo>
                  <a:pt x="6160770" y="910583"/>
                  <a:pt x="6118091" y="953262"/>
                  <a:pt x="6065444" y="953262"/>
                </a:cubicBezTo>
                <a:lnTo>
                  <a:pt x="95326" y="953262"/>
                </a:lnTo>
                <a:cubicBezTo>
                  <a:pt x="42679" y="953262"/>
                  <a:pt x="0" y="910583"/>
                  <a:pt x="0" y="857936"/>
                </a:cubicBezTo>
                <a:lnTo>
                  <a:pt x="0" y="95326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360" tIns="119360" rIns="1203695" bIns="1193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2400" b="1" cap="all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mehrere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Suchwörter kombinieren</a:t>
            </a:r>
            <a:endParaRPr lang="de-DE" sz="2400" dirty="0"/>
          </a:p>
        </p:txBody>
      </p:sp>
      <p:sp>
        <p:nvSpPr>
          <p:cNvPr id="19" name="Freihandform 18"/>
          <p:cNvSpPr/>
          <p:nvPr/>
        </p:nvSpPr>
        <p:spPr>
          <a:xfrm>
            <a:off x="2417577" y="2388588"/>
            <a:ext cx="6160770" cy="953262"/>
          </a:xfrm>
          <a:custGeom>
            <a:avLst/>
            <a:gdLst>
              <a:gd name="connsiteX0" fmla="*/ 0 w 6160770"/>
              <a:gd name="connsiteY0" fmla="*/ 95326 h 953262"/>
              <a:gd name="connsiteX1" fmla="*/ 95326 w 6160770"/>
              <a:gd name="connsiteY1" fmla="*/ 0 h 953262"/>
              <a:gd name="connsiteX2" fmla="*/ 6065444 w 6160770"/>
              <a:gd name="connsiteY2" fmla="*/ 0 h 953262"/>
              <a:gd name="connsiteX3" fmla="*/ 6160770 w 6160770"/>
              <a:gd name="connsiteY3" fmla="*/ 95326 h 953262"/>
              <a:gd name="connsiteX4" fmla="*/ 6160770 w 6160770"/>
              <a:gd name="connsiteY4" fmla="*/ 857936 h 953262"/>
              <a:gd name="connsiteX5" fmla="*/ 6065444 w 6160770"/>
              <a:gd name="connsiteY5" fmla="*/ 953262 h 953262"/>
              <a:gd name="connsiteX6" fmla="*/ 95326 w 6160770"/>
              <a:gd name="connsiteY6" fmla="*/ 953262 h 953262"/>
              <a:gd name="connsiteX7" fmla="*/ 0 w 6160770"/>
              <a:gd name="connsiteY7" fmla="*/ 857936 h 953262"/>
              <a:gd name="connsiteX8" fmla="*/ 0 w 6160770"/>
              <a:gd name="connsiteY8" fmla="*/ 95326 h 953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60770" h="953262">
                <a:moveTo>
                  <a:pt x="0" y="95326"/>
                </a:moveTo>
                <a:cubicBezTo>
                  <a:pt x="0" y="42679"/>
                  <a:pt x="42679" y="0"/>
                  <a:pt x="95326" y="0"/>
                </a:cubicBezTo>
                <a:lnTo>
                  <a:pt x="6065444" y="0"/>
                </a:lnTo>
                <a:cubicBezTo>
                  <a:pt x="6118091" y="0"/>
                  <a:pt x="6160770" y="42679"/>
                  <a:pt x="6160770" y="95326"/>
                </a:cubicBezTo>
                <a:lnTo>
                  <a:pt x="6160770" y="857936"/>
                </a:lnTo>
                <a:cubicBezTo>
                  <a:pt x="6160770" y="910583"/>
                  <a:pt x="6118091" y="953262"/>
                  <a:pt x="6065444" y="953262"/>
                </a:cubicBezTo>
                <a:lnTo>
                  <a:pt x="95326" y="953262"/>
                </a:lnTo>
                <a:cubicBezTo>
                  <a:pt x="42679" y="953262"/>
                  <a:pt x="0" y="910583"/>
                  <a:pt x="0" y="857936"/>
                </a:cubicBezTo>
                <a:lnTo>
                  <a:pt x="0" y="95326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360" tIns="119360" rIns="1199038" bIns="1193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2400" b="1" cap="all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jeweils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mehrere Beiträge lesen</a:t>
            </a:r>
            <a:endParaRPr lang="de-DE" sz="2400" dirty="0"/>
          </a:p>
        </p:txBody>
      </p:sp>
      <p:sp>
        <p:nvSpPr>
          <p:cNvPr id="20" name="Freihandform 19"/>
          <p:cNvSpPr/>
          <p:nvPr/>
        </p:nvSpPr>
        <p:spPr>
          <a:xfrm>
            <a:off x="2877635" y="3474248"/>
            <a:ext cx="6160770" cy="953262"/>
          </a:xfrm>
          <a:custGeom>
            <a:avLst/>
            <a:gdLst>
              <a:gd name="connsiteX0" fmla="*/ 0 w 6160770"/>
              <a:gd name="connsiteY0" fmla="*/ 95326 h 953262"/>
              <a:gd name="connsiteX1" fmla="*/ 95326 w 6160770"/>
              <a:gd name="connsiteY1" fmla="*/ 0 h 953262"/>
              <a:gd name="connsiteX2" fmla="*/ 6065444 w 6160770"/>
              <a:gd name="connsiteY2" fmla="*/ 0 h 953262"/>
              <a:gd name="connsiteX3" fmla="*/ 6160770 w 6160770"/>
              <a:gd name="connsiteY3" fmla="*/ 95326 h 953262"/>
              <a:gd name="connsiteX4" fmla="*/ 6160770 w 6160770"/>
              <a:gd name="connsiteY4" fmla="*/ 857936 h 953262"/>
              <a:gd name="connsiteX5" fmla="*/ 6065444 w 6160770"/>
              <a:gd name="connsiteY5" fmla="*/ 953262 h 953262"/>
              <a:gd name="connsiteX6" fmla="*/ 95326 w 6160770"/>
              <a:gd name="connsiteY6" fmla="*/ 953262 h 953262"/>
              <a:gd name="connsiteX7" fmla="*/ 0 w 6160770"/>
              <a:gd name="connsiteY7" fmla="*/ 857936 h 953262"/>
              <a:gd name="connsiteX8" fmla="*/ 0 w 6160770"/>
              <a:gd name="connsiteY8" fmla="*/ 95326 h 953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60770" h="953262">
                <a:moveTo>
                  <a:pt x="0" y="95326"/>
                </a:moveTo>
                <a:cubicBezTo>
                  <a:pt x="0" y="42679"/>
                  <a:pt x="42679" y="0"/>
                  <a:pt x="95326" y="0"/>
                </a:cubicBezTo>
                <a:lnTo>
                  <a:pt x="6065444" y="0"/>
                </a:lnTo>
                <a:cubicBezTo>
                  <a:pt x="6118091" y="0"/>
                  <a:pt x="6160770" y="42679"/>
                  <a:pt x="6160770" y="95326"/>
                </a:cubicBezTo>
                <a:lnTo>
                  <a:pt x="6160770" y="857936"/>
                </a:lnTo>
                <a:cubicBezTo>
                  <a:pt x="6160770" y="910583"/>
                  <a:pt x="6118091" y="953262"/>
                  <a:pt x="6065444" y="953262"/>
                </a:cubicBezTo>
                <a:lnTo>
                  <a:pt x="95326" y="953262"/>
                </a:lnTo>
                <a:cubicBezTo>
                  <a:pt x="42679" y="953262"/>
                  <a:pt x="0" y="910583"/>
                  <a:pt x="0" y="857936"/>
                </a:cubicBezTo>
                <a:lnTo>
                  <a:pt x="0" y="95326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360" tIns="119360" rIns="1199038" bIns="1193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auf Formulierungen und </a:t>
            </a:r>
            <a:r>
              <a:rPr lang="de-DE" sz="2400" b="1" cap="all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Quellenangaben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achten</a:t>
            </a:r>
          </a:p>
        </p:txBody>
      </p:sp>
      <p:sp>
        <p:nvSpPr>
          <p:cNvPr id="21" name="Freihandform 20"/>
          <p:cNvSpPr/>
          <p:nvPr/>
        </p:nvSpPr>
        <p:spPr>
          <a:xfrm>
            <a:off x="3337692" y="4559908"/>
            <a:ext cx="6160770" cy="953262"/>
          </a:xfrm>
          <a:custGeom>
            <a:avLst/>
            <a:gdLst>
              <a:gd name="connsiteX0" fmla="*/ 0 w 6160770"/>
              <a:gd name="connsiteY0" fmla="*/ 95326 h 953262"/>
              <a:gd name="connsiteX1" fmla="*/ 95326 w 6160770"/>
              <a:gd name="connsiteY1" fmla="*/ 0 h 953262"/>
              <a:gd name="connsiteX2" fmla="*/ 6065444 w 6160770"/>
              <a:gd name="connsiteY2" fmla="*/ 0 h 953262"/>
              <a:gd name="connsiteX3" fmla="*/ 6160770 w 6160770"/>
              <a:gd name="connsiteY3" fmla="*/ 95326 h 953262"/>
              <a:gd name="connsiteX4" fmla="*/ 6160770 w 6160770"/>
              <a:gd name="connsiteY4" fmla="*/ 857936 h 953262"/>
              <a:gd name="connsiteX5" fmla="*/ 6065444 w 6160770"/>
              <a:gd name="connsiteY5" fmla="*/ 953262 h 953262"/>
              <a:gd name="connsiteX6" fmla="*/ 95326 w 6160770"/>
              <a:gd name="connsiteY6" fmla="*/ 953262 h 953262"/>
              <a:gd name="connsiteX7" fmla="*/ 0 w 6160770"/>
              <a:gd name="connsiteY7" fmla="*/ 857936 h 953262"/>
              <a:gd name="connsiteX8" fmla="*/ 0 w 6160770"/>
              <a:gd name="connsiteY8" fmla="*/ 95326 h 953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60770" h="953262">
                <a:moveTo>
                  <a:pt x="0" y="95326"/>
                </a:moveTo>
                <a:cubicBezTo>
                  <a:pt x="0" y="42679"/>
                  <a:pt x="42679" y="0"/>
                  <a:pt x="95326" y="0"/>
                </a:cubicBezTo>
                <a:lnTo>
                  <a:pt x="6065444" y="0"/>
                </a:lnTo>
                <a:cubicBezTo>
                  <a:pt x="6118091" y="0"/>
                  <a:pt x="6160770" y="42679"/>
                  <a:pt x="6160770" y="95326"/>
                </a:cubicBezTo>
                <a:lnTo>
                  <a:pt x="6160770" y="857936"/>
                </a:lnTo>
                <a:cubicBezTo>
                  <a:pt x="6160770" y="910583"/>
                  <a:pt x="6118091" y="953262"/>
                  <a:pt x="6065444" y="953262"/>
                </a:cubicBezTo>
                <a:lnTo>
                  <a:pt x="95326" y="953262"/>
                </a:lnTo>
                <a:cubicBezTo>
                  <a:pt x="42679" y="953262"/>
                  <a:pt x="0" y="910583"/>
                  <a:pt x="0" y="857936"/>
                </a:cubicBezTo>
                <a:lnTo>
                  <a:pt x="0" y="95326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360" tIns="119360" rIns="1199038" bIns="1193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Aft>
                <a:spcPct val="35000"/>
              </a:spcAft>
            </a:pP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Quellenangaben </a:t>
            </a:r>
            <a:r>
              <a:rPr lang="de-DE" sz="2400" b="1" cap="all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Prüfen</a:t>
            </a:r>
            <a:endParaRPr lang="de-DE" sz="2400" dirty="0"/>
          </a:p>
        </p:txBody>
      </p:sp>
      <p:sp>
        <p:nvSpPr>
          <p:cNvPr id="22" name="Freihandform 21"/>
          <p:cNvSpPr/>
          <p:nvPr/>
        </p:nvSpPr>
        <p:spPr>
          <a:xfrm>
            <a:off x="3797750" y="5645567"/>
            <a:ext cx="6160770" cy="953262"/>
          </a:xfrm>
          <a:custGeom>
            <a:avLst/>
            <a:gdLst>
              <a:gd name="connsiteX0" fmla="*/ 0 w 6160770"/>
              <a:gd name="connsiteY0" fmla="*/ 95326 h 953262"/>
              <a:gd name="connsiteX1" fmla="*/ 95326 w 6160770"/>
              <a:gd name="connsiteY1" fmla="*/ 0 h 953262"/>
              <a:gd name="connsiteX2" fmla="*/ 6065444 w 6160770"/>
              <a:gd name="connsiteY2" fmla="*/ 0 h 953262"/>
              <a:gd name="connsiteX3" fmla="*/ 6160770 w 6160770"/>
              <a:gd name="connsiteY3" fmla="*/ 95326 h 953262"/>
              <a:gd name="connsiteX4" fmla="*/ 6160770 w 6160770"/>
              <a:gd name="connsiteY4" fmla="*/ 857936 h 953262"/>
              <a:gd name="connsiteX5" fmla="*/ 6065444 w 6160770"/>
              <a:gd name="connsiteY5" fmla="*/ 953262 h 953262"/>
              <a:gd name="connsiteX6" fmla="*/ 95326 w 6160770"/>
              <a:gd name="connsiteY6" fmla="*/ 953262 h 953262"/>
              <a:gd name="connsiteX7" fmla="*/ 0 w 6160770"/>
              <a:gd name="connsiteY7" fmla="*/ 857936 h 953262"/>
              <a:gd name="connsiteX8" fmla="*/ 0 w 6160770"/>
              <a:gd name="connsiteY8" fmla="*/ 95326 h 953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60770" h="953262">
                <a:moveTo>
                  <a:pt x="0" y="95326"/>
                </a:moveTo>
                <a:cubicBezTo>
                  <a:pt x="0" y="42679"/>
                  <a:pt x="42679" y="0"/>
                  <a:pt x="95326" y="0"/>
                </a:cubicBezTo>
                <a:lnTo>
                  <a:pt x="6065444" y="0"/>
                </a:lnTo>
                <a:cubicBezTo>
                  <a:pt x="6118091" y="0"/>
                  <a:pt x="6160770" y="42679"/>
                  <a:pt x="6160770" y="95326"/>
                </a:cubicBezTo>
                <a:lnTo>
                  <a:pt x="6160770" y="857936"/>
                </a:lnTo>
                <a:cubicBezTo>
                  <a:pt x="6160770" y="910583"/>
                  <a:pt x="6118091" y="953262"/>
                  <a:pt x="6065444" y="953262"/>
                </a:cubicBezTo>
                <a:lnTo>
                  <a:pt x="95326" y="953262"/>
                </a:lnTo>
                <a:cubicBezTo>
                  <a:pt x="42679" y="953262"/>
                  <a:pt x="0" y="910583"/>
                  <a:pt x="0" y="857936"/>
                </a:cubicBezTo>
                <a:lnTo>
                  <a:pt x="0" y="95326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360" tIns="119360" rIns="1199038" bIns="1193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Wenn keine Quellenangaben kommen - </a:t>
            </a:r>
            <a:r>
              <a:rPr lang="de-DE" sz="2400" b="1" cap="all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viel Glück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!           </a:t>
            </a:r>
          </a:p>
        </p:txBody>
      </p:sp>
      <p:sp>
        <p:nvSpPr>
          <p:cNvPr id="23" name="Freihandform 22"/>
          <p:cNvSpPr/>
          <p:nvPr/>
        </p:nvSpPr>
        <p:spPr>
          <a:xfrm>
            <a:off x="7498670" y="1999339"/>
            <a:ext cx="619620" cy="619620"/>
          </a:xfrm>
          <a:custGeom>
            <a:avLst/>
            <a:gdLst>
              <a:gd name="connsiteX0" fmla="*/ 0 w 619620"/>
              <a:gd name="connsiteY0" fmla="*/ 340791 h 619620"/>
              <a:gd name="connsiteX1" fmla="*/ 139415 w 619620"/>
              <a:gd name="connsiteY1" fmla="*/ 340791 h 619620"/>
              <a:gd name="connsiteX2" fmla="*/ 139415 w 619620"/>
              <a:gd name="connsiteY2" fmla="*/ 0 h 619620"/>
              <a:gd name="connsiteX3" fmla="*/ 480206 w 619620"/>
              <a:gd name="connsiteY3" fmla="*/ 0 h 619620"/>
              <a:gd name="connsiteX4" fmla="*/ 480206 w 619620"/>
              <a:gd name="connsiteY4" fmla="*/ 340791 h 619620"/>
              <a:gd name="connsiteX5" fmla="*/ 619620 w 619620"/>
              <a:gd name="connsiteY5" fmla="*/ 340791 h 619620"/>
              <a:gd name="connsiteX6" fmla="*/ 309810 w 619620"/>
              <a:gd name="connsiteY6" fmla="*/ 619620 h 619620"/>
              <a:gd name="connsiteX7" fmla="*/ 0 w 619620"/>
              <a:gd name="connsiteY7" fmla="*/ 340791 h 61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9620" h="619620">
                <a:moveTo>
                  <a:pt x="0" y="340791"/>
                </a:moveTo>
                <a:lnTo>
                  <a:pt x="139415" y="340791"/>
                </a:lnTo>
                <a:lnTo>
                  <a:pt x="139415" y="0"/>
                </a:lnTo>
                <a:lnTo>
                  <a:pt x="480206" y="0"/>
                </a:lnTo>
                <a:lnTo>
                  <a:pt x="480206" y="340791"/>
                </a:lnTo>
                <a:lnTo>
                  <a:pt x="619620" y="340791"/>
                </a:lnTo>
                <a:lnTo>
                  <a:pt x="309810" y="619620"/>
                </a:lnTo>
                <a:lnTo>
                  <a:pt x="0" y="340791"/>
                </a:ln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4975" tIns="35560" rIns="174974" bIns="188916" numCol="1" spcCol="1270" anchor="ctr" anchorCtr="0">
            <a:noAutofit/>
          </a:bodyPr>
          <a:lstStyle/>
          <a:p>
            <a:pPr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2800"/>
          </a:p>
        </p:txBody>
      </p:sp>
      <p:sp>
        <p:nvSpPr>
          <p:cNvPr id="24" name="Freihandform 23"/>
          <p:cNvSpPr/>
          <p:nvPr/>
        </p:nvSpPr>
        <p:spPr>
          <a:xfrm>
            <a:off x="7958727" y="3084999"/>
            <a:ext cx="619620" cy="619620"/>
          </a:xfrm>
          <a:custGeom>
            <a:avLst/>
            <a:gdLst>
              <a:gd name="connsiteX0" fmla="*/ 0 w 619620"/>
              <a:gd name="connsiteY0" fmla="*/ 340791 h 619620"/>
              <a:gd name="connsiteX1" fmla="*/ 139415 w 619620"/>
              <a:gd name="connsiteY1" fmla="*/ 340791 h 619620"/>
              <a:gd name="connsiteX2" fmla="*/ 139415 w 619620"/>
              <a:gd name="connsiteY2" fmla="*/ 0 h 619620"/>
              <a:gd name="connsiteX3" fmla="*/ 480206 w 619620"/>
              <a:gd name="connsiteY3" fmla="*/ 0 h 619620"/>
              <a:gd name="connsiteX4" fmla="*/ 480206 w 619620"/>
              <a:gd name="connsiteY4" fmla="*/ 340791 h 619620"/>
              <a:gd name="connsiteX5" fmla="*/ 619620 w 619620"/>
              <a:gd name="connsiteY5" fmla="*/ 340791 h 619620"/>
              <a:gd name="connsiteX6" fmla="*/ 309810 w 619620"/>
              <a:gd name="connsiteY6" fmla="*/ 619620 h 619620"/>
              <a:gd name="connsiteX7" fmla="*/ 0 w 619620"/>
              <a:gd name="connsiteY7" fmla="*/ 340791 h 61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9620" h="619620">
                <a:moveTo>
                  <a:pt x="0" y="340791"/>
                </a:moveTo>
                <a:lnTo>
                  <a:pt x="139415" y="340791"/>
                </a:lnTo>
                <a:lnTo>
                  <a:pt x="139415" y="0"/>
                </a:lnTo>
                <a:lnTo>
                  <a:pt x="480206" y="0"/>
                </a:lnTo>
                <a:lnTo>
                  <a:pt x="480206" y="340791"/>
                </a:lnTo>
                <a:lnTo>
                  <a:pt x="619620" y="340791"/>
                </a:lnTo>
                <a:lnTo>
                  <a:pt x="309810" y="619620"/>
                </a:lnTo>
                <a:lnTo>
                  <a:pt x="0" y="340791"/>
                </a:ln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4975" tIns="35560" rIns="174974" bIns="188916" numCol="1" spcCol="1270" anchor="ctr" anchorCtr="0">
            <a:noAutofit/>
          </a:bodyPr>
          <a:lstStyle/>
          <a:p>
            <a:pPr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2800"/>
          </a:p>
        </p:txBody>
      </p:sp>
      <p:sp>
        <p:nvSpPr>
          <p:cNvPr id="25" name="Freihandform 24"/>
          <p:cNvSpPr/>
          <p:nvPr/>
        </p:nvSpPr>
        <p:spPr>
          <a:xfrm>
            <a:off x="8418785" y="4154771"/>
            <a:ext cx="619620" cy="619620"/>
          </a:xfrm>
          <a:custGeom>
            <a:avLst/>
            <a:gdLst>
              <a:gd name="connsiteX0" fmla="*/ 0 w 619620"/>
              <a:gd name="connsiteY0" fmla="*/ 340791 h 619620"/>
              <a:gd name="connsiteX1" fmla="*/ 139415 w 619620"/>
              <a:gd name="connsiteY1" fmla="*/ 340791 h 619620"/>
              <a:gd name="connsiteX2" fmla="*/ 139415 w 619620"/>
              <a:gd name="connsiteY2" fmla="*/ 0 h 619620"/>
              <a:gd name="connsiteX3" fmla="*/ 480206 w 619620"/>
              <a:gd name="connsiteY3" fmla="*/ 0 h 619620"/>
              <a:gd name="connsiteX4" fmla="*/ 480206 w 619620"/>
              <a:gd name="connsiteY4" fmla="*/ 340791 h 619620"/>
              <a:gd name="connsiteX5" fmla="*/ 619620 w 619620"/>
              <a:gd name="connsiteY5" fmla="*/ 340791 h 619620"/>
              <a:gd name="connsiteX6" fmla="*/ 309810 w 619620"/>
              <a:gd name="connsiteY6" fmla="*/ 619620 h 619620"/>
              <a:gd name="connsiteX7" fmla="*/ 0 w 619620"/>
              <a:gd name="connsiteY7" fmla="*/ 340791 h 61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9620" h="619620">
                <a:moveTo>
                  <a:pt x="0" y="340791"/>
                </a:moveTo>
                <a:lnTo>
                  <a:pt x="139415" y="340791"/>
                </a:lnTo>
                <a:lnTo>
                  <a:pt x="139415" y="0"/>
                </a:lnTo>
                <a:lnTo>
                  <a:pt x="480206" y="0"/>
                </a:lnTo>
                <a:lnTo>
                  <a:pt x="480206" y="340791"/>
                </a:lnTo>
                <a:lnTo>
                  <a:pt x="619620" y="340791"/>
                </a:lnTo>
                <a:lnTo>
                  <a:pt x="309810" y="619620"/>
                </a:lnTo>
                <a:lnTo>
                  <a:pt x="0" y="340791"/>
                </a:ln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4975" tIns="35560" rIns="174974" bIns="188916" numCol="1" spcCol="1270" anchor="ctr" anchorCtr="0">
            <a:noAutofit/>
          </a:bodyPr>
          <a:lstStyle/>
          <a:p>
            <a:pPr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2800"/>
          </a:p>
        </p:txBody>
      </p:sp>
      <p:sp>
        <p:nvSpPr>
          <p:cNvPr id="26" name="Freihandform 25"/>
          <p:cNvSpPr/>
          <p:nvPr/>
        </p:nvSpPr>
        <p:spPr>
          <a:xfrm>
            <a:off x="8878843" y="5251023"/>
            <a:ext cx="619620" cy="619620"/>
          </a:xfrm>
          <a:custGeom>
            <a:avLst/>
            <a:gdLst>
              <a:gd name="connsiteX0" fmla="*/ 0 w 619620"/>
              <a:gd name="connsiteY0" fmla="*/ 340791 h 619620"/>
              <a:gd name="connsiteX1" fmla="*/ 139415 w 619620"/>
              <a:gd name="connsiteY1" fmla="*/ 340791 h 619620"/>
              <a:gd name="connsiteX2" fmla="*/ 139415 w 619620"/>
              <a:gd name="connsiteY2" fmla="*/ 0 h 619620"/>
              <a:gd name="connsiteX3" fmla="*/ 480206 w 619620"/>
              <a:gd name="connsiteY3" fmla="*/ 0 h 619620"/>
              <a:gd name="connsiteX4" fmla="*/ 480206 w 619620"/>
              <a:gd name="connsiteY4" fmla="*/ 340791 h 619620"/>
              <a:gd name="connsiteX5" fmla="*/ 619620 w 619620"/>
              <a:gd name="connsiteY5" fmla="*/ 340791 h 619620"/>
              <a:gd name="connsiteX6" fmla="*/ 309810 w 619620"/>
              <a:gd name="connsiteY6" fmla="*/ 619620 h 619620"/>
              <a:gd name="connsiteX7" fmla="*/ 0 w 619620"/>
              <a:gd name="connsiteY7" fmla="*/ 340791 h 61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9620" h="619620">
                <a:moveTo>
                  <a:pt x="0" y="340791"/>
                </a:moveTo>
                <a:lnTo>
                  <a:pt x="139415" y="340791"/>
                </a:lnTo>
                <a:lnTo>
                  <a:pt x="139415" y="0"/>
                </a:lnTo>
                <a:lnTo>
                  <a:pt x="480206" y="0"/>
                </a:lnTo>
                <a:lnTo>
                  <a:pt x="480206" y="340791"/>
                </a:lnTo>
                <a:lnTo>
                  <a:pt x="619620" y="340791"/>
                </a:lnTo>
                <a:lnTo>
                  <a:pt x="309810" y="619620"/>
                </a:lnTo>
                <a:lnTo>
                  <a:pt x="0" y="340791"/>
                </a:ln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4975" tIns="35560" rIns="174974" bIns="188916" numCol="1" spcCol="1270" anchor="ctr" anchorCtr="0">
            <a:noAutofit/>
          </a:bodyPr>
          <a:lstStyle/>
          <a:p>
            <a:pPr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2800"/>
          </a:p>
        </p:txBody>
      </p:sp>
      <p:sp>
        <p:nvSpPr>
          <p:cNvPr id="14" name="Textfeld 13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3708196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1449" y="211300"/>
            <a:ext cx="10515600" cy="1325563"/>
          </a:xfrm>
        </p:spPr>
        <p:txBody>
          <a:bodyPr>
            <a:normAutofit/>
          </a:bodyPr>
          <a:lstStyle/>
          <a:p>
            <a:r>
              <a:rPr lang="de-DE" sz="4000" dirty="0" smtClean="0"/>
              <a:t>Quellen</a:t>
            </a:r>
            <a:endParaRPr lang="de-DE" sz="4000" dirty="0"/>
          </a:p>
        </p:txBody>
      </p:sp>
      <p:sp>
        <p:nvSpPr>
          <p:cNvPr id="3" name="Rechteck 2"/>
          <p:cNvSpPr/>
          <p:nvPr/>
        </p:nvSpPr>
        <p:spPr>
          <a:xfrm>
            <a:off x="824997" y="1242835"/>
            <a:ext cx="8988425" cy="5523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>
                <a:solidFill>
                  <a:prstClr val="black"/>
                </a:solidFill>
                <a:latin typeface="+mj-lt"/>
              </a:rPr>
              <a:t>Deutsches Netzwerk Evidenzbasierte Medizin. Gute Praxis Gesundheitsinformation. Berlin: 2015. http://www.ebm-netzwerk.de/gpgi</a:t>
            </a:r>
          </a:p>
          <a:p>
            <a:endParaRPr lang="de-DE" sz="1400" dirty="0">
              <a:solidFill>
                <a:prstClr val="black"/>
              </a:solidFill>
              <a:latin typeface="+mj-lt"/>
            </a:endParaRPr>
          </a:p>
          <a:p>
            <a:r>
              <a:rPr lang="en-US" sz="1400" dirty="0" err="1">
                <a:solidFill>
                  <a:prstClr val="black"/>
                </a:solidFill>
                <a:latin typeface="+mj-lt"/>
              </a:rPr>
              <a:t>Dolinsky</a:t>
            </a:r>
            <a:r>
              <a:rPr lang="en-US" sz="1400" dirty="0">
                <a:solidFill>
                  <a:prstClr val="black"/>
                </a:solidFill>
                <a:latin typeface="+mj-lt"/>
              </a:rPr>
              <a:t> VW, Jones KE, Sidhu RS, </a:t>
            </a:r>
            <a:r>
              <a:rPr lang="en-US" sz="1400" dirty="0" err="1">
                <a:solidFill>
                  <a:prstClr val="black"/>
                </a:solidFill>
                <a:latin typeface="+mj-lt"/>
              </a:rPr>
              <a:t>Haykowsky</a:t>
            </a:r>
            <a:r>
              <a:rPr lang="en-US" sz="1400" dirty="0">
                <a:solidFill>
                  <a:prstClr val="black"/>
                </a:solidFill>
                <a:latin typeface="+mj-lt"/>
              </a:rPr>
              <a:t> M, </a:t>
            </a:r>
            <a:r>
              <a:rPr lang="en-US" sz="1400" dirty="0" err="1">
                <a:solidFill>
                  <a:prstClr val="black"/>
                </a:solidFill>
                <a:latin typeface="+mj-lt"/>
              </a:rPr>
              <a:t>Czubryt</a:t>
            </a:r>
            <a:r>
              <a:rPr lang="en-US" sz="1400" dirty="0">
                <a:solidFill>
                  <a:prstClr val="black"/>
                </a:solidFill>
                <a:latin typeface="+mj-lt"/>
              </a:rPr>
              <a:t> MP, Gordon T, </a:t>
            </a:r>
            <a:r>
              <a:rPr lang="en-US" sz="1400" dirty="0" err="1">
                <a:solidFill>
                  <a:prstClr val="black"/>
                </a:solidFill>
                <a:latin typeface="+mj-lt"/>
              </a:rPr>
              <a:t>Dyck</a:t>
            </a:r>
            <a:r>
              <a:rPr lang="en-US" sz="1400" dirty="0">
                <a:solidFill>
                  <a:prstClr val="black"/>
                </a:solidFill>
                <a:latin typeface="+mj-lt"/>
              </a:rPr>
              <a:t> JRB (2012) Improvements in skeletal muscle strength and cardiac function induced by resveratrol during exercise training contribute to enhanced exercise performance in rats. </a:t>
            </a:r>
            <a:r>
              <a:rPr lang="de-DE" sz="1400" dirty="0">
                <a:solidFill>
                  <a:prstClr val="black"/>
                </a:solidFill>
                <a:latin typeface="+mj-lt"/>
              </a:rPr>
              <a:t>Journal </a:t>
            </a:r>
            <a:r>
              <a:rPr lang="de-DE" sz="1400" dirty="0" err="1">
                <a:solidFill>
                  <a:prstClr val="black"/>
                </a:solidFill>
                <a:latin typeface="+mj-lt"/>
              </a:rPr>
              <a:t>of</a:t>
            </a:r>
            <a:r>
              <a:rPr lang="de-DE" sz="1400" dirty="0">
                <a:solidFill>
                  <a:prstClr val="black"/>
                </a:solidFill>
                <a:latin typeface="+mj-lt"/>
              </a:rPr>
              <a:t> </a:t>
            </a:r>
            <a:r>
              <a:rPr lang="de-DE" sz="1400" dirty="0" err="1">
                <a:solidFill>
                  <a:prstClr val="black"/>
                </a:solidFill>
                <a:latin typeface="+mj-lt"/>
              </a:rPr>
              <a:t>Physiology</a:t>
            </a:r>
            <a:r>
              <a:rPr lang="de-DE" sz="1400" dirty="0">
                <a:solidFill>
                  <a:prstClr val="black"/>
                </a:solidFill>
                <a:latin typeface="+mj-lt"/>
              </a:rPr>
              <a:t> 590(11): 2783-2799</a:t>
            </a:r>
          </a:p>
          <a:p>
            <a:endParaRPr lang="de-DE" sz="1400" dirty="0">
              <a:solidFill>
                <a:prstClr val="black"/>
              </a:solidFill>
              <a:latin typeface="+mj-lt"/>
            </a:endParaRPr>
          </a:p>
          <a:p>
            <a:r>
              <a:rPr lang="de-DE" sz="1400" dirty="0" err="1">
                <a:solidFill>
                  <a:prstClr val="black"/>
                </a:solidFill>
                <a:latin typeface="+mj-lt"/>
              </a:rPr>
              <a:t>Nebling</a:t>
            </a:r>
            <a:r>
              <a:rPr lang="de-DE" sz="1400" dirty="0">
                <a:solidFill>
                  <a:prstClr val="black"/>
                </a:solidFill>
                <a:latin typeface="+mj-lt"/>
              </a:rPr>
              <a:t>, T.. Kompetent als Patient. Gut informiert entscheiden. Techniker Krankenkasse. Berlin: 2015. </a:t>
            </a:r>
          </a:p>
          <a:p>
            <a:r>
              <a:rPr lang="de-DE" sz="1400" dirty="0">
                <a:solidFill>
                  <a:prstClr val="black"/>
                </a:solidFill>
                <a:latin typeface="+mj-lt"/>
                <a:hlinkClick r:id="rId2"/>
              </a:rPr>
              <a:t>https://www.tk.de/tk/iinformationen-bewerten/nutzen-beurteilen/studien/225562</a:t>
            </a:r>
            <a:r>
              <a:rPr lang="de-DE" sz="1400" dirty="0">
                <a:solidFill>
                  <a:prstClr val="black"/>
                </a:solidFill>
                <a:latin typeface="+mj-lt"/>
              </a:rPr>
              <a:t>   abgerufen am 19.09.2016, um 14:35Uhr</a:t>
            </a:r>
          </a:p>
          <a:p>
            <a:endParaRPr lang="de-DE" sz="1400" dirty="0">
              <a:solidFill>
                <a:prstClr val="black"/>
              </a:solidFill>
              <a:latin typeface="+mj-lt"/>
            </a:endParaRPr>
          </a:p>
          <a:p>
            <a:r>
              <a:rPr lang="de-DE" sz="1400" dirty="0">
                <a:solidFill>
                  <a:prstClr val="black"/>
                </a:solidFill>
                <a:latin typeface="+mj-lt"/>
              </a:rPr>
              <a:t>Sänger, S., Lang, B., Klemperer, D., </a:t>
            </a:r>
            <a:r>
              <a:rPr lang="de-DE" sz="1400" dirty="0" err="1">
                <a:solidFill>
                  <a:prstClr val="black"/>
                </a:solidFill>
                <a:latin typeface="+mj-lt"/>
              </a:rPr>
              <a:t>Thomaczek</a:t>
            </a:r>
            <a:r>
              <a:rPr lang="de-DE" sz="1400" dirty="0">
                <a:solidFill>
                  <a:prstClr val="black"/>
                </a:solidFill>
                <a:latin typeface="+mj-lt"/>
              </a:rPr>
              <a:t>, C. &amp; Dierks, M.-L.. Manual Patienteninformation. Empfehlungen zur Erstellung evidenzbasierter Patienteninformationen. ÄZQ Schriftenreihe Band 25. Berlin: 2006. </a:t>
            </a:r>
          </a:p>
          <a:p>
            <a:endParaRPr lang="de-DE" sz="1400" dirty="0">
              <a:latin typeface="+mj-lt"/>
            </a:endParaRPr>
          </a:p>
          <a:p>
            <a:pPr marL="269875" indent="-269875" algn="just">
              <a:lnSpc>
                <a:spcPct val="115000"/>
              </a:lnSpc>
            </a:pPr>
            <a:r>
              <a:rPr lang="de-DE" sz="1400" dirty="0">
                <a:solidFill>
                  <a:srgbClr val="0000FF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http://www.focus.de/gesundheit/videos/wissenschaftler-sind-sicher-ein-glas-rotwein-soll-so-effektiv-sein-wie-eine-stunde-sport-im-fitness-studio_id_5013002.html</a:t>
            </a:r>
            <a:r>
              <a:rPr lang="de-DE" sz="14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(zuletzt geöffnet am 23.09.2016 um 12:02Uhr)</a:t>
            </a:r>
          </a:p>
          <a:p>
            <a:pPr marL="269875" indent="-269875" algn="just">
              <a:lnSpc>
                <a:spcPct val="115000"/>
              </a:lnSpc>
            </a:pPr>
            <a:r>
              <a:rPr lang="de-DE" sz="1400" dirty="0">
                <a:solidFill>
                  <a:srgbClr val="0000FF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http://bessergesundleben.de/ist-ein-glas-rotwein-wirklich-so-effektiv-wie-eine-stunde-sport/</a:t>
            </a:r>
            <a:r>
              <a:rPr lang="de-DE" sz="14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(zuletzt geöffnet am 23.09.2016 um 12:03Uhr)</a:t>
            </a:r>
          </a:p>
          <a:p>
            <a:pPr marL="269875" indent="-269875" algn="just">
              <a:lnSpc>
                <a:spcPct val="115000"/>
              </a:lnSpc>
            </a:pPr>
            <a:r>
              <a:rPr lang="de-DE" sz="1400" dirty="0">
                <a:solidFill>
                  <a:srgbClr val="0000FF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http://www.sat1.de/ratgeber/sport-fitness/ausdauertraining/studie-zeigt-ein-glas-rotwein-kann-sport-ersetzen-101021</a:t>
            </a:r>
            <a:r>
              <a:rPr lang="de-DE" sz="14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(zuletzt geöffnet am 23.09.2016 um 12:04Uhr)</a:t>
            </a:r>
          </a:p>
          <a:p>
            <a:pPr marL="269875" indent="-269875" algn="just">
              <a:lnSpc>
                <a:spcPct val="115000"/>
              </a:lnSpc>
            </a:pPr>
            <a:r>
              <a:rPr lang="de-DE" sz="1400" dirty="0">
                <a:solidFill>
                  <a:srgbClr val="0000FF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http://www.stylebook.de/beauty/In-Studien-bewiesen-Ein-Glas-Rotwein-ist-so-effektiv-wie-Sport-708646.html</a:t>
            </a:r>
            <a:r>
              <a:rPr lang="de-DE" sz="14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(zuletzt geöffnet am 23.09.2016 um 12:04Uhr)</a:t>
            </a:r>
          </a:p>
          <a:p>
            <a:pPr marL="269875" indent="-269875" algn="just">
              <a:lnSpc>
                <a:spcPct val="115000"/>
              </a:lnSpc>
            </a:pPr>
            <a:r>
              <a:rPr lang="de-DE" sz="1400" dirty="0">
                <a:solidFill>
                  <a:srgbClr val="0000FF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http://www.fem.com/lifestyle/news/rotwein-soll-eine-stunde-sport-ersetzen</a:t>
            </a:r>
            <a:r>
              <a:rPr lang="de-DE" sz="14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(zuletzt geöffnet am 23.09.2016 um 12:05Uhr</a:t>
            </a:r>
            <a:r>
              <a:rPr lang="de-DE" sz="14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de-DE" sz="1200" dirty="0"/>
          </a:p>
        </p:txBody>
      </p:sp>
      <p:sp>
        <p:nvSpPr>
          <p:cNvPr id="5" name="Textfeld 4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212062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Checkliste für Diskussion und Vortrag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435693"/>
            <a:ext cx="10515600" cy="4741270"/>
          </a:xfrm>
        </p:spPr>
        <p:txBody>
          <a:bodyPr>
            <a:normAutofit fontScale="70000" lnSpcReduction="20000"/>
          </a:bodyPr>
          <a:lstStyle/>
          <a:p>
            <a:r>
              <a:rPr lang="de-DE" dirty="0" smtClean="0"/>
              <a:t>Gefällt Ihnen der Artikel in seiner Aufmachung?</a:t>
            </a:r>
          </a:p>
          <a:p>
            <a:endParaRPr lang="de-DE" dirty="0" smtClean="0"/>
          </a:p>
          <a:p>
            <a:r>
              <a:rPr lang="de-DE" dirty="0" smtClean="0"/>
              <a:t>Gefällt Ihnen und/ oder interessiert Sie der Inhalt?</a:t>
            </a:r>
          </a:p>
          <a:p>
            <a:endParaRPr lang="de-DE" dirty="0" smtClean="0"/>
          </a:p>
          <a:p>
            <a:r>
              <a:rPr lang="de-DE" dirty="0" smtClean="0"/>
              <a:t>Was sind die im Artikel genannten Fakten?</a:t>
            </a:r>
          </a:p>
          <a:p>
            <a:endParaRPr lang="de-DE" dirty="0" smtClean="0"/>
          </a:p>
          <a:p>
            <a:r>
              <a:rPr lang="de-DE" dirty="0" smtClean="0"/>
              <a:t>Wie wurden die Fakten vermittelt (Verständlichkeit, Korrektheit etc.)?</a:t>
            </a:r>
          </a:p>
          <a:p>
            <a:endParaRPr lang="de-DE" dirty="0" smtClean="0"/>
          </a:p>
          <a:p>
            <a:r>
              <a:rPr lang="de-DE" dirty="0" smtClean="0"/>
              <a:t>Nach welchen Kriterien beurteilen Sie die genannten Fakten hinsichtlich ihrer Korrektheit und Verständlichkeit (d.h. was ist wichtig für die Beurteilung)?</a:t>
            </a:r>
          </a:p>
          <a:p>
            <a:endParaRPr lang="de-DE" dirty="0" smtClean="0"/>
          </a:p>
          <a:p>
            <a:r>
              <a:rPr lang="de-DE" dirty="0" smtClean="0"/>
              <a:t>Halten Sie Rotwein allgemein für sinnvoll als Sportersatz?</a:t>
            </a:r>
          </a:p>
          <a:p>
            <a:endParaRPr lang="de-DE" dirty="0" smtClean="0"/>
          </a:p>
          <a:p>
            <a:r>
              <a:rPr lang="de-DE" dirty="0" smtClean="0"/>
              <a:t>Würden Sie ein Glas Rotwein trinken anstatt sich eine Stunde lang zu bewegen?</a:t>
            </a:r>
          </a:p>
          <a:p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4134422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17144" y="2780928"/>
            <a:ext cx="6585991" cy="1815882"/>
          </a:xfrm>
        </p:spPr>
        <p:txBody>
          <a:bodyPr anchor="t">
            <a:normAutofit/>
          </a:bodyPr>
          <a:lstStyle/>
          <a:p>
            <a:r>
              <a:rPr lang="de-DE" sz="4400" b="1" cap="all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Hat Rotwein ähnliche Effekte wie </a:t>
            </a:r>
            <a:r>
              <a:rPr lang="de-DE" sz="4400" b="1" cap="all" dirty="0" err="1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sport</a:t>
            </a:r>
            <a:r>
              <a:rPr lang="de-DE" sz="4400" b="1" cap="all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?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409968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e-DE" b="1" dirty="0" smtClean="0"/>
              <a:t>Ihre Aufgabenstellung</a:t>
            </a:r>
          </a:p>
          <a:p>
            <a:endParaRPr lang="de-DE" dirty="0"/>
          </a:p>
          <a:p>
            <a:r>
              <a:rPr lang="de-DE" dirty="0" smtClean="0"/>
              <a:t>Bilden Sie 6 Gruppen zu je maximal 6 Personen. Jede Gruppe erhält einen Internetartikel.</a:t>
            </a:r>
          </a:p>
          <a:p>
            <a:endParaRPr lang="de-DE" dirty="0"/>
          </a:p>
          <a:p>
            <a:r>
              <a:rPr lang="de-DE" dirty="0" smtClean="0"/>
              <a:t>Bitte lesen Sie alle Ihren jeweiligen Artikel.</a:t>
            </a:r>
          </a:p>
          <a:p>
            <a:endParaRPr lang="de-DE" dirty="0"/>
          </a:p>
          <a:p>
            <a:r>
              <a:rPr lang="de-DE" dirty="0" smtClean="0"/>
              <a:t>Besprechen Sie in der Gruppe die in der Checkliste aufgeführten Punkte. </a:t>
            </a:r>
          </a:p>
          <a:p>
            <a:endParaRPr lang="de-DE" dirty="0"/>
          </a:p>
          <a:p>
            <a:r>
              <a:rPr lang="de-DE" dirty="0" smtClean="0"/>
              <a:t>Erstellen Sie ein Flipchart anhand der Vorlage und bereiten Sie sich auf eine fünfminütige Präsentation vor. </a:t>
            </a:r>
          </a:p>
          <a:p>
            <a:endParaRPr lang="de-DE" dirty="0"/>
          </a:p>
          <a:p>
            <a:r>
              <a:rPr lang="de-DE" dirty="0" smtClean="0"/>
              <a:t>Nach Abschluss der Gruppenarbeit wird jedes Poster von der jeweiligen Gruppe den anderen vorgestellt (ca. 5min).</a:t>
            </a:r>
          </a:p>
        </p:txBody>
      </p:sp>
      <p:sp>
        <p:nvSpPr>
          <p:cNvPr id="7" name="Titel 4"/>
          <p:cNvSpPr>
            <a:spLocks noGrp="1"/>
          </p:cNvSpPr>
          <p:nvPr>
            <p:ph type="title"/>
          </p:nvPr>
        </p:nvSpPr>
        <p:spPr>
          <a:xfrm>
            <a:off x="324741" y="669100"/>
            <a:ext cx="9870392" cy="430212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Hat Rotwein ähnliche Effekte wie Sport?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420541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sz="2200" dirty="0" smtClean="0"/>
              <a:t>     </a:t>
            </a:r>
          </a:p>
          <a:p>
            <a:endParaRPr lang="de-DE" sz="2200" dirty="0"/>
          </a:p>
          <a:p>
            <a:endParaRPr lang="de-DE" sz="2200" dirty="0" smtClean="0"/>
          </a:p>
          <a:p>
            <a:r>
              <a:rPr lang="de-DE" sz="2200" dirty="0"/>
              <a:t> </a:t>
            </a:r>
            <a:r>
              <a:rPr lang="de-DE" sz="2200" dirty="0" smtClean="0"/>
              <a:t>  </a:t>
            </a:r>
          </a:p>
          <a:p>
            <a:endParaRPr lang="de-DE" sz="2200" dirty="0" smtClean="0"/>
          </a:p>
          <a:p>
            <a:endParaRPr lang="de-DE" sz="2200" dirty="0" smtClean="0"/>
          </a:p>
          <a:p>
            <a:r>
              <a:rPr lang="de-DE" sz="2200" dirty="0" smtClean="0"/>
              <a:t>   </a:t>
            </a:r>
          </a:p>
          <a:p>
            <a:endParaRPr lang="de-DE" sz="2200" dirty="0" smtClean="0"/>
          </a:p>
          <a:p>
            <a:endParaRPr lang="de-DE" sz="2200" dirty="0" smtClean="0"/>
          </a:p>
          <a:p>
            <a:endParaRPr lang="de-DE" sz="2200" dirty="0" smtClean="0"/>
          </a:p>
          <a:p>
            <a:r>
              <a:rPr lang="de-DE" sz="2200" dirty="0" smtClean="0"/>
              <a:t> 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324741" y="669100"/>
            <a:ext cx="9870392" cy="430212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Zusammenfassung – Fakten der Artikel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31452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324741" y="669100"/>
            <a:ext cx="9870392" cy="430212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Zusammenfassung – Ihre Kriterien</a:t>
            </a:r>
            <a:endParaRPr lang="de-DE" dirty="0"/>
          </a:p>
        </p:txBody>
      </p:sp>
      <p:sp>
        <p:nvSpPr>
          <p:cNvPr id="7" name="Inhaltsplatzhalter 5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de-DE" sz="2200" dirty="0" smtClean="0"/>
              <a:t>     </a:t>
            </a:r>
          </a:p>
          <a:p>
            <a:endParaRPr lang="de-DE" sz="2200" dirty="0"/>
          </a:p>
          <a:p>
            <a:endParaRPr lang="de-DE" sz="2200" dirty="0" smtClean="0"/>
          </a:p>
          <a:p>
            <a:r>
              <a:rPr lang="de-DE" sz="2200" dirty="0"/>
              <a:t> </a:t>
            </a:r>
            <a:r>
              <a:rPr lang="de-DE" sz="2200" dirty="0" smtClean="0"/>
              <a:t>  </a:t>
            </a:r>
          </a:p>
          <a:p>
            <a:endParaRPr lang="de-DE" sz="2200" dirty="0" smtClean="0"/>
          </a:p>
          <a:p>
            <a:endParaRPr lang="de-DE" sz="2200" dirty="0" smtClean="0"/>
          </a:p>
          <a:p>
            <a:r>
              <a:rPr lang="de-DE" sz="2200" dirty="0" smtClean="0"/>
              <a:t>   </a:t>
            </a:r>
          </a:p>
          <a:p>
            <a:endParaRPr lang="de-DE" sz="2200" dirty="0" smtClean="0"/>
          </a:p>
          <a:p>
            <a:endParaRPr lang="de-DE" sz="2200" dirty="0" smtClean="0"/>
          </a:p>
          <a:p>
            <a:endParaRPr lang="de-DE" sz="2200" dirty="0" smtClean="0"/>
          </a:p>
          <a:p>
            <a:r>
              <a:rPr lang="de-DE" sz="2200" dirty="0" smtClean="0"/>
              <a:t> 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157867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1636034" y="1011692"/>
            <a:ext cx="8007839" cy="531290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de-DE" dirty="0" smtClean="0"/>
              <a:t>  </a:t>
            </a:r>
          </a:p>
          <a:p>
            <a:pPr marL="0" indent="0" algn="ctr">
              <a:buNone/>
            </a:pPr>
            <a:r>
              <a:rPr lang="de-DE" dirty="0" smtClean="0"/>
              <a:t> </a:t>
            </a:r>
            <a:r>
              <a:rPr lang="de-DE" sz="2400" dirty="0" smtClean="0"/>
              <a:t>Rotwein </a:t>
            </a:r>
            <a:r>
              <a:rPr lang="de-DE" sz="2400" dirty="0"/>
              <a:t>statt Sport </a:t>
            </a:r>
            <a:r>
              <a:rPr lang="de-DE" sz="2400" dirty="0" smtClean="0"/>
              <a:t>    </a:t>
            </a:r>
          </a:p>
          <a:p>
            <a:pPr marL="0" indent="0" algn="ctr">
              <a:buNone/>
            </a:pPr>
            <a:endParaRPr lang="de-DE" sz="2400" dirty="0"/>
          </a:p>
          <a:p>
            <a:pPr marL="0" indent="0" algn="ctr">
              <a:buNone/>
            </a:pPr>
            <a:r>
              <a:rPr lang="de-DE" sz="2400" dirty="0" smtClean="0"/>
              <a:t>Rotwein </a:t>
            </a:r>
            <a:r>
              <a:rPr lang="de-DE" sz="2400" dirty="0"/>
              <a:t>+ Sport </a:t>
            </a:r>
            <a:r>
              <a:rPr lang="de-DE" sz="2400" dirty="0" smtClean="0"/>
              <a:t>  </a:t>
            </a:r>
          </a:p>
          <a:p>
            <a:pPr marL="0" indent="0" algn="ctr">
              <a:buNone/>
            </a:pPr>
            <a:r>
              <a:rPr lang="de-DE" sz="2400" dirty="0" smtClean="0"/>
              <a:t> </a:t>
            </a:r>
            <a:endParaRPr lang="de-DE" sz="2400" dirty="0"/>
          </a:p>
          <a:p>
            <a:pPr marL="0" indent="0" algn="ctr">
              <a:buNone/>
            </a:pPr>
            <a:r>
              <a:rPr lang="de-DE" sz="2400" dirty="0" err="1" smtClean="0"/>
              <a:t>Resveratrol</a:t>
            </a:r>
            <a:r>
              <a:rPr lang="de-DE" sz="2400" dirty="0" smtClean="0"/>
              <a:t> </a:t>
            </a:r>
            <a:r>
              <a:rPr lang="de-DE" sz="2400" dirty="0"/>
              <a:t>statt Sport </a:t>
            </a:r>
            <a:r>
              <a:rPr lang="de-DE" sz="2400" dirty="0" smtClean="0"/>
              <a:t> </a:t>
            </a:r>
          </a:p>
          <a:p>
            <a:pPr marL="0" indent="0" algn="ctr">
              <a:buNone/>
            </a:pPr>
            <a:endParaRPr lang="de-DE" sz="2400" dirty="0"/>
          </a:p>
          <a:p>
            <a:pPr marL="0" indent="0" algn="ctr">
              <a:buNone/>
            </a:pPr>
            <a:r>
              <a:rPr lang="de-DE" sz="2400" dirty="0" err="1" smtClean="0"/>
              <a:t>Resveratrol</a:t>
            </a:r>
            <a:r>
              <a:rPr lang="de-DE" sz="2400" dirty="0" smtClean="0"/>
              <a:t> </a:t>
            </a:r>
            <a:r>
              <a:rPr lang="de-DE" sz="2400" dirty="0"/>
              <a:t>+ Sport </a:t>
            </a:r>
            <a:r>
              <a:rPr lang="de-DE" sz="2400" dirty="0" smtClean="0"/>
              <a:t> </a:t>
            </a:r>
          </a:p>
          <a:p>
            <a:pPr marL="0" indent="0" algn="ctr">
              <a:buNone/>
            </a:pPr>
            <a:r>
              <a:rPr lang="de-DE" sz="2400" dirty="0" smtClean="0"/>
              <a:t>   </a:t>
            </a:r>
            <a:endParaRPr lang="de-DE" sz="2400" dirty="0"/>
          </a:p>
          <a:p>
            <a:pPr marL="0" indent="0" algn="ctr">
              <a:buNone/>
            </a:pPr>
            <a:r>
              <a:rPr lang="de-DE" sz="2400" dirty="0" smtClean="0"/>
              <a:t>nur </a:t>
            </a:r>
            <a:r>
              <a:rPr lang="de-DE" sz="2400" dirty="0"/>
              <a:t>Sport </a:t>
            </a:r>
            <a:r>
              <a:rPr lang="de-DE" sz="2400" dirty="0" smtClean="0"/>
              <a:t>   </a:t>
            </a:r>
          </a:p>
          <a:p>
            <a:pPr marL="0" indent="0" algn="ctr">
              <a:buNone/>
            </a:pPr>
            <a:endParaRPr lang="de-DE" sz="2400" dirty="0"/>
          </a:p>
          <a:p>
            <a:pPr marL="0" indent="0" algn="ctr">
              <a:buNone/>
            </a:pPr>
            <a:r>
              <a:rPr lang="de-DE" sz="2400" dirty="0" smtClean="0"/>
              <a:t>gar </a:t>
            </a:r>
            <a:r>
              <a:rPr lang="de-DE" sz="2400" dirty="0"/>
              <a:t>nichts von beidem </a:t>
            </a:r>
            <a:r>
              <a:rPr lang="de-DE" sz="2400" dirty="0" smtClean="0"/>
              <a:t>     </a:t>
            </a:r>
          </a:p>
          <a:p>
            <a:endParaRPr lang="de-DE" dirty="0"/>
          </a:p>
        </p:txBody>
      </p:sp>
      <p:sp>
        <p:nvSpPr>
          <p:cNvPr id="12" name="Titel 4"/>
          <p:cNvSpPr>
            <a:spLocks noGrp="1"/>
          </p:cNvSpPr>
          <p:nvPr>
            <p:ph type="title"/>
          </p:nvPr>
        </p:nvSpPr>
        <p:spPr>
          <a:xfrm>
            <a:off x="324741" y="669100"/>
            <a:ext cx="9870392" cy="430212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Ihre eigenen Schlussfolgerungen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218553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de-DE" sz="2000" b="1" dirty="0" smtClean="0"/>
              <a:t>Ihre Aufgabenstellung</a:t>
            </a:r>
          </a:p>
          <a:p>
            <a:endParaRPr lang="de-DE" sz="1200" dirty="0"/>
          </a:p>
          <a:p>
            <a:r>
              <a:rPr lang="de-DE" sz="2000" dirty="0" smtClean="0"/>
              <a:t>Bitte lesen Sie alle die Übersetzung der Zusammenfassung des wissenschaftlichen Artikels.</a:t>
            </a:r>
          </a:p>
          <a:p>
            <a:pPr marL="0" indent="0">
              <a:buNone/>
            </a:pPr>
            <a:endParaRPr lang="de-DE" sz="1200" b="1" dirty="0"/>
          </a:p>
          <a:p>
            <a:r>
              <a:rPr lang="de-DE" sz="2000" dirty="0" smtClean="0"/>
              <a:t>Besprechen Sie in der Gruppe die folgenden Punkte: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de-DE" sz="1400" dirty="0" smtClean="0"/>
              <a:t>- </a:t>
            </a:r>
            <a:r>
              <a:rPr lang="de-DE" sz="1400" dirty="0"/>
              <a:t>Wie gefällt der Artikel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de-DE" sz="1400" dirty="0"/>
              <a:t>- Wie gefällt der Inhalt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de-DE" sz="1400" dirty="0"/>
              <a:t>- Was sind die Fakten – was hat sich geändert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de-DE" sz="1400" dirty="0"/>
              <a:t>- Nach welchen Kriterien beurteilen Sie den Artikel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de-DE" sz="1400" dirty="0"/>
              <a:t>- Würden Sie ein Glas Rotwein trinken anstatt sich zu bewegen</a:t>
            </a:r>
            <a:r>
              <a:rPr lang="de-DE" sz="2000" dirty="0"/>
              <a:t/>
            </a:r>
            <a:br>
              <a:rPr lang="de-DE" sz="2000" dirty="0"/>
            </a:br>
            <a:endParaRPr lang="de-DE" sz="2000" dirty="0"/>
          </a:p>
          <a:p>
            <a:r>
              <a:rPr lang="de-DE" sz="2000" dirty="0" smtClean="0"/>
              <a:t>Bitte fertigen Sie in der Gruppe Notizen dazu für eine spätere Diskussion an.</a:t>
            </a:r>
            <a:endParaRPr lang="de-DE" sz="2000" dirty="0"/>
          </a:p>
        </p:txBody>
      </p:sp>
      <p:sp>
        <p:nvSpPr>
          <p:cNvPr id="7" name="Titel 4"/>
          <p:cNvSpPr>
            <a:spLocks noGrp="1"/>
          </p:cNvSpPr>
          <p:nvPr>
            <p:ph type="title"/>
          </p:nvPr>
        </p:nvSpPr>
        <p:spPr>
          <a:xfrm>
            <a:off x="267064" y="401833"/>
            <a:ext cx="10586095" cy="939573"/>
          </a:xfrm>
        </p:spPr>
        <p:txBody>
          <a:bodyPr>
            <a:normAutofit/>
          </a:bodyPr>
          <a:lstStyle/>
          <a:p>
            <a:r>
              <a:rPr lang="de-DE" dirty="0" smtClean="0"/>
              <a:t>Hat Rotwein </a:t>
            </a:r>
            <a:r>
              <a:rPr lang="de-DE" dirty="0" err="1" smtClean="0"/>
              <a:t>änhlich</a:t>
            </a:r>
            <a:r>
              <a:rPr lang="de-DE" dirty="0" smtClean="0"/>
              <a:t> Effekte wie </a:t>
            </a:r>
            <a:r>
              <a:rPr lang="de-DE" dirty="0" err="1" smtClean="0"/>
              <a:t>Sport?</a:t>
            </a:r>
            <a:r>
              <a:rPr lang="de-DE" sz="1600" dirty="0" err="1" smtClean="0"/>
              <a:t>Dolinsky</a:t>
            </a:r>
            <a:r>
              <a:rPr lang="de-DE" sz="1600" dirty="0" smtClean="0"/>
              <a:t> et al., 2012</a:t>
            </a:r>
            <a:r>
              <a:rPr lang="de-DE" sz="1600" dirty="0"/>
              <a:t>)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422667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Fakten</a:t>
            </a:r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/>
          </a:p>
          <a:p>
            <a:r>
              <a:rPr lang="de-DE" dirty="0" smtClean="0"/>
              <a:t>Kriterien der Beurteilung </a:t>
            </a:r>
            <a:endParaRPr lang="de-DE" dirty="0"/>
          </a:p>
        </p:txBody>
      </p:sp>
      <p:sp>
        <p:nvSpPr>
          <p:cNvPr id="9" name="Titel 4"/>
          <p:cNvSpPr>
            <a:spLocks noGrp="1"/>
          </p:cNvSpPr>
          <p:nvPr>
            <p:ph type="title"/>
          </p:nvPr>
        </p:nvSpPr>
        <p:spPr>
          <a:xfrm>
            <a:off x="267064" y="401833"/>
            <a:ext cx="10586095" cy="939573"/>
          </a:xfrm>
        </p:spPr>
        <p:txBody>
          <a:bodyPr>
            <a:normAutofit/>
          </a:bodyPr>
          <a:lstStyle/>
          <a:p>
            <a:r>
              <a:rPr lang="de-DE" dirty="0" smtClean="0"/>
              <a:t>Hat Rotwein </a:t>
            </a:r>
            <a:r>
              <a:rPr lang="de-DE" dirty="0" err="1" smtClean="0"/>
              <a:t>änhlich</a:t>
            </a:r>
            <a:r>
              <a:rPr lang="de-DE" dirty="0" smtClean="0"/>
              <a:t> Effekte wie </a:t>
            </a:r>
            <a:r>
              <a:rPr lang="de-DE" dirty="0" err="1" smtClean="0"/>
              <a:t>Sport?</a:t>
            </a:r>
            <a:r>
              <a:rPr lang="de-DE" sz="1600" dirty="0" err="1" smtClean="0"/>
              <a:t>Dolinsky</a:t>
            </a:r>
            <a:r>
              <a:rPr lang="de-DE" sz="1600" dirty="0" smtClean="0"/>
              <a:t> et al., 2012</a:t>
            </a:r>
            <a:r>
              <a:rPr lang="de-DE" sz="1600" dirty="0"/>
              <a:t>)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2084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1636034" y="1011692"/>
            <a:ext cx="8007839" cy="531290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de-DE" dirty="0" smtClean="0"/>
              <a:t>  </a:t>
            </a:r>
          </a:p>
          <a:p>
            <a:pPr marL="0" indent="0" algn="ctr">
              <a:buNone/>
            </a:pPr>
            <a:r>
              <a:rPr lang="de-DE" dirty="0" smtClean="0"/>
              <a:t> </a:t>
            </a:r>
            <a:r>
              <a:rPr lang="de-DE" sz="2400" dirty="0" smtClean="0"/>
              <a:t>Rotwein </a:t>
            </a:r>
            <a:r>
              <a:rPr lang="de-DE" sz="2400" dirty="0"/>
              <a:t>statt Sport </a:t>
            </a:r>
            <a:r>
              <a:rPr lang="de-DE" sz="2400" dirty="0" smtClean="0"/>
              <a:t>    </a:t>
            </a:r>
          </a:p>
          <a:p>
            <a:pPr marL="0" indent="0" algn="ctr">
              <a:buNone/>
            </a:pPr>
            <a:endParaRPr lang="de-DE" sz="2400" dirty="0"/>
          </a:p>
          <a:p>
            <a:pPr marL="0" indent="0" algn="ctr">
              <a:buNone/>
            </a:pPr>
            <a:r>
              <a:rPr lang="de-DE" sz="2400" dirty="0" smtClean="0"/>
              <a:t>Rotwein </a:t>
            </a:r>
            <a:r>
              <a:rPr lang="de-DE" sz="2400" dirty="0"/>
              <a:t>+ Sport </a:t>
            </a:r>
            <a:r>
              <a:rPr lang="de-DE" sz="2400" dirty="0" smtClean="0"/>
              <a:t>  </a:t>
            </a:r>
          </a:p>
          <a:p>
            <a:pPr marL="0" indent="0" algn="ctr">
              <a:buNone/>
            </a:pPr>
            <a:r>
              <a:rPr lang="de-DE" sz="2400" dirty="0" smtClean="0"/>
              <a:t> </a:t>
            </a:r>
            <a:endParaRPr lang="de-DE" sz="2400" dirty="0"/>
          </a:p>
          <a:p>
            <a:pPr marL="0" indent="0" algn="ctr">
              <a:buNone/>
            </a:pPr>
            <a:r>
              <a:rPr lang="de-DE" sz="2400" dirty="0" err="1" smtClean="0"/>
              <a:t>Resveratrol</a:t>
            </a:r>
            <a:r>
              <a:rPr lang="de-DE" sz="2400" dirty="0" smtClean="0"/>
              <a:t> </a:t>
            </a:r>
            <a:r>
              <a:rPr lang="de-DE" sz="2400" dirty="0"/>
              <a:t>statt Sport </a:t>
            </a:r>
            <a:r>
              <a:rPr lang="de-DE" sz="2400" dirty="0" smtClean="0"/>
              <a:t> </a:t>
            </a:r>
          </a:p>
          <a:p>
            <a:pPr marL="0" indent="0" algn="ctr">
              <a:buNone/>
            </a:pPr>
            <a:endParaRPr lang="de-DE" sz="2400" dirty="0"/>
          </a:p>
          <a:p>
            <a:pPr marL="0" indent="0" algn="ctr">
              <a:buNone/>
            </a:pPr>
            <a:r>
              <a:rPr lang="de-DE" sz="2400" dirty="0" err="1" smtClean="0"/>
              <a:t>Resveratrol</a:t>
            </a:r>
            <a:r>
              <a:rPr lang="de-DE" sz="2400" dirty="0" smtClean="0"/>
              <a:t> </a:t>
            </a:r>
            <a:r>
              <a:rPr lang="de-DE" sz="2400" dirty="0"/>
              <a:t>+ Sport </a:t>
            </a:r>
            <a:r>
              <a:rPr lang="de-DE" sz="2400" dirty="0" smtClean="0"/>
              <a:t> </a:t>
            </a:r>
          </a:p>
          <a:p>
            <a:pPr marL="0" indent="0" algn="ctr">
              <a:buNone/>
            </a:pPr>
            <a:r>
              <a:rPr lang="de-DE" sz="2400" dirty="0" smtClean="0"/>
              <a:t>   </a:t>
            </a:r>
            <a:endParaRPr lang="de-DE" sz="2400" dirty="0"/>
          </a:p>
          <a:p>
            <a:pPr marL="0" indent="0" algn="ctr">
              <a:buNone/>
            </a:pPr>
            <a:r>
              <a:rPr lang="de-DE" sz="2400" dirty="0" smtClean="0"/>
              <a:t>nur </a:t>
            </a:r>
            <a:r>
              <a:rPr lang="de-DE" sz="2400" dirty="0"/>
              <a:t>Sport </a:t>
            </a:r>
            <a:r>
              <a:rPr lang="de-DE" sz="2400" dirty="0" smtClean="0"/>
              <a:t>   </a:t>
            </a:r>
          </a:p>
          <a:p>
            <a:pPr marL="0" indent="0" algn="ctr">
              <a:buNone/>
            </a:pPr>
            <a:endParaRPr lang="de-DE" sz="2400" dirty="0"/>
          </a:p>
          <a:p>
            <a:pPr marL="0" indent="0" algn="ctr">
              <a:buNone/>
            </a:pPr>
            <a:r>
              <a:rPr lang="de-DE" sz="2400" dirty="0" smtClean="0"/>
              <a:t>gar </a:t>
            </a:r>
            <a:r>
              <a:rPr lang="de-DE" sz="2400" dirty="0"/>
              <a:t>nichts von beidem </a:t>
            </a:r>
            <a:r>
              <a:rPr lang="de-DE" sz="2400" dirty="0" smtClean="0"/>
              <a:t>     </a:t>
            </a:r>
          </a:p>
          <a:p>
            <a:endParaRPr lang="de-DE" dirty="0"/>
          </a:p>
        </p:txBody>
      </p:sp>
      <p:sp>
        <p:nvSpPr>
          <p:cNvPr id="12" name="Titel 4"/>
          <p:cNvSpPr>
            <a:spLocks noGrp="1"/>
          </p:cNvSpPr>
          <p:nvPr>
            <p:ph type="title"/>
          </p:nvPr>
        </p:nvSpPr>
        <p:spPr>
          <a:xfrm>
            <a:off x="324741" y="669100"/>
            <a:ext cx="9870392" cy="430212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Ihre eigenen Schlussfolgerungen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4320514" y="6596390"/>
            <a:ext cx="3550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Und nichts als die Wahrheit!...?  J. Brensing &amp; I. Burkholder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3731418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850</Words>
  <Application>Microsoft Office PowerPoint</Application>
  <PresentationFormat>Breitbild</PresentationFormat>
  <Paragraphs>163</Paragraphs>
  <Slides>13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Wingdings</vt:lpstr>
      <vt:lpstr>Office</vt:lpstr>
      <vt:lpstr>PowerPoint-Präsentation</vt:lpstr>
      <vt:lpstr>Hat Rotwein ähnliche Effekte wie sport?</vt:lpstr>
      <vt:lpstr>Hat Rotwein ähnliche Effekte wie Sport?</vt:lpstr>
      <vt:lpstr>Zusammenfassung – Fakten der Artikel</vt:lpstr>
      <vt:lpstr>Zusammenfassung – Ihre Kriterien</vt:lpstr>
      <vt:lpstr>Ihre eigenen Schlussfolgerungen</vt:lpstr>
      <vt:lpstr>Hat Rotwein änhlich Effekte wie Sport?Dolinsky et al., 2012)</vt:lpstr>
      <vt:lpstr>Hat Rotwein änhlich Effekte wie Sport?Dolinsky et al., 2012)</vt:lpstr>
      <vt:lpstr>Ihre eigenen Schlussfolgerungen</vt:lpstr>
      <vt:lpstr>Übersicht Kriterien (Sänger et al., 2006, Dt. Netzwerk Evidenzbas. Med., 2015, TKK, 2016)</vt:lpstr>
      <vt:lpstr>Vorgehen bei der Informationssuche im Internet</vt:lpstr>
      <vt:lpstr>Quellen</vt:lpstr>
      <vt:lpstr>Checkliste für Diskussion und Vortrag</vt:lpstr>
    </vt:vector>
  </TitlesOfParts>
  <Company>htwsaar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Brensing, Jessica</dc:creator>
  <cp:lastModifiedBy>JAB</cp:lastModifiedBy>
  <cp:revision>7</cp:revision>
  <dcterms:created xsi:type="dcterms:W3CDTF">2016-09-26T09:01:01Z</dcterms:created>
  <dcterms:modified xsi:type="dcterms:W3CDTF">2016-11-18T10:22:34Z</dcterms:modified>
</cp:coreProperties>
</file>